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Lst>
  <p:notesMasterIdLst>
    <p:notesMasterId r:id="rId24"/>
  </p:notesMasterIdLst>
  <p:sldIdLst>
    <p:sldId id="824" r:id="rId4"/>
    <p:sldId id="1408" r:id="rId5"/>
    <p:sldId id="1409" r:id="rId6"/>
    <p:sldId id="1376" r:id="rId7"/>
    <p:sldId id="1403" r:id="rId8"/>
    <p:sldId id="1397" r:id="rId9"/>
    <p:sldId id="1415" r:id="rId10"/>
    <p:sldId id="1410" r:id="rId11"/>
    <p:sldId id="1412" r:id="rId12"/>
    <p:sldId id="1416" r:id="rId13"/>
    <p:sldId id="1413" r:id="rId14"/>
    <p:sldId id="1414" r:id="rId15"/>
    <p:sldId id="1394" r:id="rId16"/>
    <p:sldId id="1396" r:id="rId17"/>
    <p:sldId id="1395" r:id="rId18"/>
    <p:sldId id="1404" r:id="rId19"/>
    <p:sldId id="1405" r:id="rId20"/>
    <p:sldId id="1406" r:id="rId21"/>
    <p:sldId id="1407" r:id="rId22"/>
    <p:sldId id="141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8" userDrawn="1">
          <p15:clr>
            <a:srgbClr val="A4A3A4"/>
          </p15:clr>
        </p15:guide>
        <p15:guide id="2" pos="7242" userDrawn="1">
          <p15:clr>
            <a:srgbClr val="A4A3A4"/>
          </p15:clr>
        </p15:guide>
        <p15:guide id="3" orient="horz" pos="663" userDrawn="1">
          <p15:clr>
            <a:srgbClr val="A4A3A4"/>
          </p15:clr>
        </p15:guide>
        <p15:guide id="4" orient="horz" pos="2273" userDrawn="1">
          <p15:clr>
            <a:srgbClr val="A4A3A4"/>
          </p15:clr>
        </p15:guide>
        <p15:guide id="5" orient="horz" pos="3906" userDrawn="1">
          <p15:clr>
            <a:srgbClr val="A4A3A4"/>
          </p15:clr>
        </p15:guide>
        <p15:guide id="6" orient="horz" pos="347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uang" initials="vv" lastIdx="3" clrIdx="0">
    <p:extLst>
      <p:ext uri="{19B8F6BF-5375-455C-9EA6-DF929625EA0E}">
        <p15:presenceInfo xmlns:p15="http://schemas.microsoft.com/office/powerpoint/2012/main" userId="7f0daaa8ab0331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3EEAC"/>
    <a:srgbClr val="F2EEC5"/>
    <a:srgbClr val="31859C"/>
    <a:srgbClr val="FF7979"/>
    <a:srgbClr val="CD6161"/>
    <a:srgbClr val="FFCDCD"/>
    <a:srgbClr val="FFAFAF"/>
    <a:srgbClr val="FF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7" autoAdjust="0"/>
    <p:restoredTop sz="94312" autoAdjust="0"/>
  </p:normalViewPr>
  <p:slideViewPr>
    <p:cSldViewPr snapToGrid="0" snapToObjects="1">
      <p:cViewPr>
        <p:scale>
          <a:sx n="110" d="100"/>
          <a:sy n="110" d="100"/>
        </p:scale>
        <p:origin x="688" y="3464"/>
      </p:cViewPr>
      <p:guideLst>
        <p:guide pos="438"/>
        <p:guide pos="7242"/>
        <p:guide orient="horz" pos="663"/>
        <p:guide orient="horz" pos="2273"/>
        <p:guide orient="horz" pos="3906"/>
        <p:guide orient="horz" pos="3475"/>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C467CB-97B8-714C-AE8F-BD1D3223ED43}" type="datetimeFigureOut">
              <a:rPr lang="en-US" smtClean="0"/>
              <a:t>4/1/26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6E209D-10C3-6149-A429-8381321FE4AC}" type="slidenum">
              <a:rPr lang="en-US" smtClean="0"/>
              <a:t>‹#›</a:t>
            </a:fld>
            <a:endParaRPr lang="en-US"/>
          </a:p>
        </p:txBody>
      </p:sp>
    </p:spTree>
    <p:extLst>
      <p:ext uri="{BB962C8B-B14F-4D97-AF65-F5344CB8AC3E}">
        <p14:creationId xmlns:p14="http://schemas.microsoft.com/office/powerpoint/2010/main" val="23939557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possible sources of horizontal vorticity. One is that already existing in the storm environment due to vertical wind shear, as illustrated by this top right schematics. Environmental vorticity is known as the primary source of rotation in mesocyclones within supercell storms, i.e., is the cause of the rotating updraft, and is usually not enough to produce tornado. </a:t>
            </a:r>
          </a:p>
          <a:p>
            <a:endParaRPr lang="en-US" dirty="0"/>
          </a:p>
          <a:p>
            <a:r>
              <a:rPr lang="en-US" dirty="0"/>
              <a:t>Another important source is the so called baroclinic generation, due to horizontal gradient of buoyancy. Such gradient exists along the gust fronts, and at the edge of negatively buoyant downdraft.  Earlier pioneering 3D modeling studies by NCAR scientists Rich </a:t>
            </a:r>
            <a:r>
              <a:rPr lang="en-US" dirty="0" err="1"/>
              <a:t>Rotunno</a:t>
            </a:r>
            <a:r>
              <a:rPr lang="en-US" dirty="0"/>
              <a:t> and Joe </a:t>
            </a:r>
            <a:r>
              <a:rPr lang="en-US" dirty="0" err="1"/>
              <a:t>Klemp</a:t>
            </a:r>
            <a:r>
              <a:rPr lang="en-US" dirty="0"/>
              <a:t> pointed out that baroclinically generated horizontal vorticity can be much larger than that of the environment. When air parcels carrying it descends to be close to the ground, it provides the vorticity source for </a:t>
            </a:r>
            <a:r>
              <a:rPr lang="en-US" dirty="0" err="1"/>
              <a:t>tornadogenesis</a:t>
            </a:r>
            <a:r>
              <a:rPr lang="en-US" dirty="0"/>
              <a:t>. This is a view held by most for several decades, although direct observational proof is difficult.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B4630-3926-4BE2-BD15-48BF6850CC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649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E209D-10C3-6149-A429-8381321FE4AC}" type="slidenum">
              <a:rPr lang="en-US" smtClean="0"/>
              <a:t>20</a:t>
            </a:fld>
            <a:endParaRPr lang="en-US"/>
          </a:p>
        </p:txBody>
      </p:sp>
    </p:spTree>
    <p:extLst>
      <p:ext uri="{BB962C8B-B14F-4D97-AF65-F5344CB8AC3E}">
        <p14:creationId xmlns:p14="http://schemas.microsoft.com/office/powerpoint/2010/main" val="210755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E209D-10C3-6149-A429-8381321FE4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2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2077BBA7-EA81-934E-7950-D39E142E414E}"/>
              </a:ext>
            </a:extLst>
          </p:cNvPr>
          <p:cNvSpPr txBox="1">
            <a:spLocks noGrp="1" noChangeArrowheads="1"/>
          </p:cNvSpPr>
          <p:nvPr/>
        </p:nvSpPr>
        <p:spPr bwMode="auto">
          <a:xfrm>
            <a:off x="3976688" y="883920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4" rIns="93287" bIns="46644" anchor="b"/>
          <a:lstStyle>
            <a:lvl1pPr defTabSz="933450">
              <a:defRPr>
                <a:solidFill>
                  <a:schemeClr val="tx1"/>
                </a:solidFill>
                <a:latin typeface="Tahoma" panose="020B0604030504040204" pitchFamily="34" charset="0"/>
              </a:defRPr>
            </a:lvl1pPr>
            <a:lvl2pPr marL="742950" indent="-285750" defTabSz="933450">
              <a:defRPr>
                <a:solidFill>
                  <a:schemeClr val="tx1"/>
                </a:solidFill>
                <a:latin typeface="Tahoma" panose="020B0604030504040204" pitchFamily="34" charset="0"/>
              </a:defRPr>
            </a:lvl2pPr>
            <a:lvl3pPr marL="1143000" indent="-228600" defTabSz="933450">
              <a:defRPr>
                <a:solidFill>
                  <a:schemeClr val="tx1"/>
                </a:solidFill>
                <a:latin typeface="Tahoma" panose="020B0604030504040204" pitchFamily="34" charset="0"/>
              </a:defRPr>
            </a:lvl3pPr>
            <a:lvl4pPr marL="1600200" indent="-228600" defTabSz="933450">
              <a:defRPr>
                <a:solidFill>
                  <a:schemeClr val="tx1"/>
                </a:solidFill>
                <a:latin typeface="Tahoma" panose="020B0604030504040204" pitchFamily="34" charset="0"/>
              </a:defRPr>
            </a:lvl4pPr>
            <a:lvl5pPr marL="2057400" indent="-228600" defTabSz="933450">
              <a:defRPr>
                <a:solidFill>
                  <a:schemeClr val="tx1"/>
                </a:solidFill>
                <a:latin typeface="Tahoma" panose="020B0604030504040204" pitchFamily="34" charset="0"/>
              </a:defRPr>
            </a:lvl5pPr>
            <a:lvl6pPr marL="2514600" indent="-228600" defTabSz="933450" eaLnBrk="0" fontAlgn="base" hangingPunct="0">
              <a:spcBef>
                <a:spcPct val="0"/>
              </a:spcBef>
              <a:spcAft>
                <a:spcPct val="0"/>
              </a:spcAft>
              <a:defRPr>
                <a:solidFill>
                  <a:schemeClr val="tx1"/>
                </a:solidFill>
                <a:latin typeface="Tahoma" panose="020B0604030504040204" pitchFamily="34" charset="0"/>
              </a:defRPr>
            </a:lvl6pPr>
            <a:lvl7pPr marL="2971800" indent="-228600" defTabSz="933450" eaLnBrk="0" fontAlgn="base" hangingPunct="0">
              <a:spcBef>
                <a:spcPct val="0"/>
              </a:spcBef>
              <a:spcAft>
                <a:spcPct val="0"/>
              </a:spcAft>
              <a:defRPr>
                <a:solidFill>
                  <a:schemeClr val="tx1"/>
                </a:solidFill>
                <a:latin typeface="Tahoma" panose="020B0604030504040204" pitchFamily="34" charset="0"/>
              </a:defRPr>
            </a:lvl7pPr>
            <a:lvl8pPr marL="3429000" indent="-228600" defTabSz="933450" eaLnBrk="0" fontAlgn="base" hangingPunct="0">
              <a:spcBef>
                <a:spcPct val="0"/>
              </a:spcBef>
              <a:spcAft>
                <a:spcPct val="0"/>
              </a:spcAft>
              <a:defRPr>
                <a:solidFill>
                  <a:schemeClr val="tx1"/>
                </a:solidFill>
                <a:latin typeface="Tahoma" panose="020B0604030504040204" pitchFamily="34" charset="0"/>
              </a:defRPr>
            </a:lvl8pPr>
            <a:lvl9pPr marL="3886200" indent="-228600" defTabSz="93345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6F1BCE3E-9E4D-5142-B5FD-A1EE448E5482}" type="slidenum">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pPr marL="0" marR="0" lvl="0" indent="0" algn="r" defTabSz="93345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67587" name="Rectangle 2">
            <a:extLst>
              <a:ext uri="{FF2B5EF4-FFF2-40B4-BE49-F238E27FC236}">
                <a16:creationId xmlns:a16="http://schemas.microsoft.com/office/drawing/2014/main" id="{2464E2EE-409B-BEF0-71BE-C709B0822073}"/>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BAE078E1-8679-F226-546A-6826FFC02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Our first paper that highlighted this frictional mechanism was actually based on a successful simulation of a real tornadic supercell, that was initialized by assimilating radar data very 5 minutes for over one hour. The resulting simulation of the tornadic storm on a 50 m grid is very closed to the radar observation. Most of the simulation studies used the ARPS model that I led the development at CAPS, University of Oklahoma.</a:t>
            </a:r>
            <a:endParaRPr lang="zh-CN" altLang="zh-CN"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Tracking vorticity generation terms along air parcel trajectories that enter the tornado has become a common practice for studying origin of vorticity. The top left panel shows that a lot of crosswise vorticity is generated along a representative trajectory that is consistent with frictional generation.  The bottom left panel shows that the generation by friction is the largest for the cross-wise vorticity. In this case, much of the crosswise vorticity is directly titled into the vertical. In contrast, the baroclinic generation term is almost zero. Here is a conceptual model for one of the tornadoes simulated in the case emphasizing the important contribution of surface friction.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B4630-3926-4BE2-BD15-48BF6850CC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宋体"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宋体" charset="-122"/>
              <a:cs typeface="+mn-cs"/>
            </a:endParaRPr>
          </a:p>
        </p:txBody>
      </p:sp>
    </p:spTree>
    <p:extLst>
      <p:ext uri="{BB962C8B-B14F-4D97-AF65-F5344CB8AC3E}">
        <p14:creationId xmlns:p14="http://schemas.microsoft.com/office/powerpoint/2010/main" val="3514214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2C919-6D29-CD0A-1B8C-4E2FB51B6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6F8D8-F31F-F5B5-7FD4-F114B1869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2F70F-343E-948B-D8B4-8A4D079C4041}"/>
              </a:ext>
            </a:extLst>
          </p:cNvPr>
          <p:cNvSpPr>
            <a:spLocks noGrp="1"/>
          </p:cNvSpPr>
          <p:nvPr>
            <p:ph type="body" idx="1"/>
          </p:nvPr>
        </p:nvSpPr>
        <p:spPr/>
        <p:txBody>
          <a:bodyPr/>
          <a:lstStyle/>
          <a:p>
            <a:pPr marL="0" marR="0" lvl="0" indent="0" algn="l" defTabSz="914306" rtl="0" eaLnBrk="0" fontAlgn="base" latinLnBrk="0" hangingPunct="0">
              <a:lnSpc>
                <a:spcPct val="100000"/>
              </a:lnSpc>
              <a:spcBef>
                <a:spcPct val="30000"/>
              </a:spcBef>
              <a:spcAft>
                <a:spcPct val="0"/>
              </a:spcAft>
              <a:buClrTx/>
              <a:buSzTx/>
              <a:buFontTx/>
              <a:buNone/>
              <a:tabLst/>
              <a:defRPr/>
            </a:pPr>
            <a:r>
              <a:rPr lang="en-US" sz="2400" kern="1200" dirty="0">
                <a:solidFill>
                  <a:schemeClr val="tx1"/>
                </a:solidFill>
                <a:effectLst/>
                <a:latin typeface="+mn-lt"/>
                <a:ea typeface="+mn-ea"/>
                <a:cs typeface="+mn-cs"/>
              </a:rPr>
              <a:t>We all know that surface drag or frictional slows down air flow, and creates very strong near-surface vertical shear, giving rise to large horizontal vorticity that is very close to the ground.  This can be another important source of vorticity for </a:t>
            </a:r>
            <a:r>
              <a:rPr lang="en-US" sz="2400" kern="1200" dirty="0" err="1">
                <a:solidFill>
                  <a:schemeClr val="tx1"/>
                </a:solidFill>
                <a:effectLst/>
                <a:latin typeface="+mn-lt"/>
                <a:ea typeface="+mn-ea"/>
                <a:cs typeface="+mn-cs"/>
              </a:rPr>
              <a:t>tornadogenesis</a:t>
            </a:r>
            <a:r>
              <a:rPr lang="en-US" sz="2400" kern="1200" dirty="0">
                <a:solidFill>
                  <a:schemeClr val="tx1"/>
                </a:solidFill>
                <a:effectLst/>
                <a:latin typeface="+mn-lt"/>
                <a:ea typeface="+mn-ea"/>
                <a:cs typeface="+mn-cs"/>
              </a:rPr>
              <a:t>. Indeed, through a series of modeling studies over the past decade, for both real tornado cases employing data assimilation, and idealized simulations with storms triggered by a thermal bubble, we showed that this is true. Here is a conceptual model we proposed. Here, the low-level flow accelerating towards a convergence center underneath a buoyant updraft is slowed down at the surface, creating cross-wise horizontal vorticity pointing to the left of parcel trajectory.  As the flow turns leftward toward the convergence center, the crosswise vorticity becomes streamwise due to the riverbend effect, and the streamwise vorticity is abruptly tilted into the vertical and stretched to result in </a:t>
            </a:r>
            <a:r>
              <a:rPr lang="en-US" sz="2400" kern="1200" dirty="0" err="1">
                <a:solidFill>
                  <a:schemeClr val="tx1"/>
                </a:solidFill>
                <a:effectLst/>
                <a:latin typeface="+mn-lt"/>
                <a:ea typeface="+mn-ea"/>
                <a:cs typeface="+mn-cs"/>
              </a:rPr>
              <a:t>tornadogenesis</a:t>
            </a:r>
            <a:r>
              <a:rPr lang="en-US" sz="2400" kern="1200" dirty="0">
                <a:solidFill>
                  <a:schemeClr val="tx1"/>
                </a:solidFill>
                <a:effectLst/>
                <a:latin typeface="+mn-lt"/>
                <a:ea typeface="+mn-ea"/>
                <a:cs typeface="+mn-cs"/>
              </a:rPr>
              <a:t>, or to help maintain an ongoing tornado. Since our initial studies, other researchers have also looked into this issue </a:t>
            </a:r>
            <a:r>
              <a:rPr lang="en-US" sz="2400" kern="1200">
                <a:solidFill>
                  <a:schemeClr val="tx1"/>
                </a:solidFill>
                <a:effectLst/>
                <a:latin typeface="+mn-lt"/>
                <a:ea typeface="+mn-ea"/>
                <a:cs typeface="+mn-cs"/>
              </a:rPr>
              <a:t>and confirmed our findings, </a:t>
            </a:r>
            <a:r>
              <a:rPr lang="en-US" sz="2400" kern="1200" dirty="0">
                <a:solidFill>
                  <a:schemeClr val="tx1"/>
                </a:solidFill>
                <a:effectLst/>
                <a:latin typeface="+mn-lt"/>
                <a:ea typeface="+mn-ea"/>
                <a:cs typeface="+mn-cs"/>
              </a:rPr>
              <a:t>some with caveats </a:t>
            </a:r>
            <a:r>
              <a:rPr lang="en-US" sz="2400" kern="1200">
                <a:solidFill>
                  <a:schemeClr val="tx1"/>
                </a:solidFill>
                <a:effectLst/>
                <a:latin typeface="+mn-lt"/>
                <a:ea typeface="+mn-ea"/>
                <a:cs typeface="+mn-cs"/>
              </a:rPr>
              <a:t>and conditions.</a:t>
            </a:r>
            <a:endParaRPr lang="en-US" sz="24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2D9CE1C-3A22-FF3B-E1F4-2C180CAF09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C3931-2DCE-4D32-948C-F0AE08E382AC}"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10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6" rtl="0" eaLnBrk="0" fontAlgn="base" latinLnBrk="0" hangingPunct="0">
              <a:lnSpc>
                <a:spcPct val="100000"/>
              </a:lnSpc>
              <a:spcBef>
                <a:spcPct val="30000"/>
              </a:spcBef>
              <a:spcAft>
                <a:spcPct val="0"/>
              </a:spcAft>
              <a:buClrTx/>
              <a:buSzTx/>
              <a:buFontTx/>
              <a:buNone/>
              <a:tabLst/>
              <a:defRPr/>
            </a:pPr>
            <a:r>
              <a:rPr lang="en-US" sz="2400" kern="1200" dirty="0">
                <a:solidFill>
                  <a:schemeClr val="tx1"/>
                </a:solidFill>
                <a:effectLst/>
                <a:latin typeface="+mn-lt"/>
                <a:ea typeface="+mn-ea"/>
                <a:cs typeface="+mn-cs"/>
              </a:rPr>
              <a:t>We all know that surface drag or frictional slows down air flow, and creates very strong near-surface vertical shear, giving rise to large horizontal vorticity that is very close to the ground.  This can be another important source of vorticity for </a:t>
            </a:r>
            <a:r>
              <a:rPr lang="en-US" sz="2400" kern="1200" dirty="0" err="1">
                <a:solidFill>
                  <a:schemeClr val="tx1"/>
                </a:solidFill>
                <a:effectLst/>
                <a:latin typeface="+mn-lt"/>
                <a:ea typeface="+mn-ea"/>
                <a:cs typeface="+mn-cs"/>
              </a:rPr>
              <a:t>tornadogenesis</a:t>
            </a:r>
            <a:r>
              <a:rPr lang="en-US" sz="2400" kern="1200" dirty="0">
                <a:solidFill>
                  <a:schemeClr val="tx1"/>
                </a:solidFill>
                <a:effectLst/>
                <a:latin typeface="+mn-lt"/>
                <a:ea typeface="+mn-ea"/>
                <a:cs typeface="+mn-cs"/>
              </a:rPr>
              <a:t>. Indeed, through a series of modeling studies over the past decade, for both real tornado cases employing data assimilation, and idealized simulations with storms triggered by a thermal bubble, we showed that this is true. Here is a conceptual model we proposed. Here, the low-level flow accelerating towards a convergence center underneath a buoyant updraft is slowed down at the surface, creating cross-wise horizontal vorticity pointing to the left of parcel trajectory.  As the flow turns leftward toward the convergence center, the crosswise vorticity becomes streamwise due to the riverbend effect, and the streamwise vorticity is abruptly tilted into the vertical and stretched to result in </a:t>
            </a:r>
            <a:r>
              <a:rPr lang="en-US" sz="2400" kern="1200" dirty="0" err="1">
                <a:solidFill>
                  <a:schemeClr val="tx1"/>
                </a:solidFill>
                <a:effectLst/>
                <a:latin typeface="+mn-lt"/>
                <a:ea typeface="+mn-ea"/>
                <a:cs typeface="+mn-cs"/>
              </a:rPr>
              <a:t>tornadogenesis</a:t>
            </a:r>
            <a:r>
              <a:rPr lang="en-US" sz="2400" kern="1200" dirty="0">
                <a:solidFill>
                  <a:schemeClr val="tx1"/>
                </a:solidFill>
                <a:effectLst/>
                <a:latin typeface="+mn-lt"/>
                <a:ea typeface="+mn-ea"/>
                <a:cs typeface="+mn-cs"/>
              </a:rPr>
              <a:t>, or to help maintain an ongoing tornado. Since our initial studies, other researchers have also looked into this issue </a:t>
            </a:r>
            <a:r>
              <a:rPr lang="en-US" sz="2400" kern="1200">
                <a:solidFill>
                  <a:schemeClr val="tx1"/>
                </a:solidFill>
                <a:effectLst/>
                <a:latin typeface="+mn-lt"/>
                <a:ea typeface="+mn-ea"/>
                <a:cs typeface="+mn-cs"/>
              </a:rPr>
              <a:t>and confirmed our findings, </a:t>
            </a:r>
            <a:r>
              <a:rPr lang="en-US" sz="2400" kern="1200" dirty="0">
                <a:solidFill>
                  <a:schemeClr val="tx1"/>
                </a:solidFill>
                <a:effectLst/>
                <a:latin typeface="+mn-lt"/>
                <a:ea typeface="+mn-ea"/>
                <a:cs typeface="+mn-cs"/>
              </a:rPr>
              <a:t>some with caveats </a:t>
            </a:r>
            <a:r>
              <a:rPr lang="en-US" sz="2400" kern="1200">
                <a:solidFill>
                  <a:schemeClr val="tx1"/>
                </a:solidFill>
                <a:effectLst/>
                <a:latin typeface="+mn-lt"/>
                <a:ea typeface="+mn-ea"/>
                <a:cs typeface="+mn-cs"/>
              </a:rPr>
              <a:t>and conditions.</a:t>
            </a: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C3931-2DCE-4D32-948C-F0AE08E382AC}"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0741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E209D-10C3-6149-A429-8381321FE4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387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E209D-10C3-6149-A429-8381321FE4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3108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E209D-10C3-6149-A429-8381321FE4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844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353884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4190540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37703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gd name="T0" fmla="*/ 1413 w 6027"/>
                <a:gd name="T1" fmla="*/ 1 h 2296"/>
                <a:gd name="T2" fmla="*/ 0 w 6027"/>
                <a:gd name="T3" fmla="*/ 1 h 2296"/>
                <a:gd name="T4" fmla="*/ 0 w 6027"/>
                <a:gd name="T5" fmla="*/ 0 h 2296"/>
                <a:gd name="T6" fmla="*/ 1413 w 6027"/>
                <a:gd name="T7" fmla="*/ 0 h 2296"/>
                <a:gd name="T8" fmla="*/ 1413 w 6027"/>
                <a:gd name="T9" fmla="*/ 1 h 2296"/>
                <a:gd name="T10" fmla="*/ 1413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sz="1800">
                <a:latin typeface="Arial" charset="0"/>
                <a:ea typeface="宋体" charset="-122"/>
              </a:endParaRPr>
            </a:p>
          </p:txBody>
        </p:sp>
      </p:grpSp>
      <p:sp>
        <p:nvSpPr>
          <p:cNvPr id="7" name="Freeform 5"/>
          <p:cNvSpPr>
            <a:spLocks/>
          </p:cNvSpPr>
          <p:nvPr/>
        </p:nvSpPr>
        <p:spPr bwMode="hidden">
          <a:xfrm>
            <a:off x="8322733" y="6269038"/>
            <a:ext cx="38608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sz="1800">
                <a:latin typeface="Arial" charset="0"/>
                <a:ea typeface="宋体" charset="-122"/>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646 h 353"/>
                  <a:gd name="T4" fmla="*/ 24 w 186"/>
                  <a:gd name="T5" fmla="*/ 1109 h 353"/>
                  <a:gd name="T6" fmla="*/ 18 w 186"/>
                  <a:gd name="T7" fmla="*/ 2401 h 353"/>
                  <a:gd name="T8" fmla="*/ 42 w 186"/>
                  <a:gd name="T9" fmla="*/ 4169 h 353"/>
                  <a:gd name="T10" fmla="*/ 48 w 186"/>
                  <a:gd name="T11" fmla="*/ 5903 h 353"/>
                  <a:gd name="T12" fmla="*/ 0 w 186"/>
                  <a:gd name="T13" fmla="*/ 12900 h 353"/>
                  <a:gd name="T14" fmla="*/ 54 w 186"/>
                  <a:gd name="T15" fmla="*/ 8531 h 353"/>
                  <a:gd name="T16" fmla="*/ 84 w 186"/>
                  <a:gd name="T17" fmla="*/ 7875 h 353"/>
                  <a:gd name="T18" fmla="*/ 126 w 186"/>
                  <a:gd name="T19" fmla="*/ 4620 h 353"/>
                  <a:gd name="T20" fmla="*/ 144 w 186"/>
                  <a:gd name="T21" fmla="*/ 4371 h 353"/>
                  <a:gd name="T22" fmla="*/ 144 w 186"/>
                  <a:gd name="T23" fmla="*/ 3298 h 353"/>
                  <a:gd name="T24" fmla="*/ 186 w 186"/>
                  <a:gd name="T25" fmla="*/ 2401 h 353"/>
                  <a:gd name="T26" fmla="*/ 162 w 186"/>
                  <a:gd name="T27" fmla="*/ 2178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38 h 66"/>
                  <a:gd name="T8" fmla="*/ 6 w 155"/>
                  <a:gd name="T9" fmla="*/ 687 h 66"/>
                  <a:gd name="T10" fmla="*/ 0 w 155"/>
                  <a:gd name="T11" fmla="*/ 940 h 66"/>
                  <a:gd name="T12" fmla="*/ 78 w 155"/>
                  <a:gd name="T13" fmla="*/ 2305 h 66"/>
                  <a:gd name="T14" fmla="*/ 96 w 155"/>
                  <a:gd name="T15" fmla="*/ 1622 h 66"/>
                  <a:gd name="T16" fmla="*/ 155 w 155"/>
                  <a:gd name="T17" fmla="*/ 2563 h 66"/>
                  <a:gd name="T18" fmla="*/ 126 w 155"/>
                  <a:gd name="T19" fmla="*/ 94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6" name="Freeform 13"/>
              <p:cNvSpPr>
                <a:spLocks/>
              </p:cNvSpPr>
              <p:nvPr userDrawn="1"/>
            </p:nvSpPr>
            <p:spPr bwMode="ltGray">
              <a:xfrm>
                <a:off x="2486" y="3859"/>
                <a:ext cx="42" cy="81"/>
              </a:xfrm>
              <a:custGeom>
                <a:avLst/>
                <a:gdLst>
                  <a:gd name="T0" fmla="*/ 6 w 42"/>
                  <a:gd name="T1" fmla="*/ 1586 h 72"/>
                  <a:gd name="T2" fmla="*/ 0 w 42"/>
                  <a:gd name="T3" fmla="*/ 822 h 72"/>
                  <a:gd name="T4" fmla="*/ 12 w 42"/>
                  <a:gd name="T5" fmla="*/ 285 h 72"/>
                  <a:gd name="T6" fmla="*/ 0 w 42"/>
                  <a:gd name="T7" fmla="*/ 285 h 72"/>
                  <a:gd name="T8" fmla="*/ 12 w 42"/>
                  <a:gd name="T9" fmla="*/ 285 h 72"/>
                  <a:gd name="T10" fmla="*/ 24 w 42"/>
                  <a:gd name="T11" fmla="*/ 285 h 72"/>
                  <a:gd name="T12" fmla="*/ 36 w 42"/>
                  <a:gd name="T13" fmla="*/ 285 h 72"/>
                  <a:gd name="T14" fmla="*/ 42 w 42"/>
                  <a:gd name="T15" fmla="*/ 0 h 72"/>
                  <a:gd name="T16" fmla="*/ 30 w 42"/>
                  <a:gd name="T17" fmla="*/ 822 h 72"/>
                  <a:gd name="T18" fmla="*/ 42 w 42"/>
                  <a:gd name="T19" fmla="*/ 2115 h 72"/>
                  <a:gd name="T20" fmla="*/ 12 w 42"/>
                  <a:gd name="T21" fmla="*/ 3099 h 72"/>
                  <a:gd name="T22" fmla="*/ 6 w 42"/>
                  <a:gd name="T23" fmla="*/ 1586 h 72"/>
                  <a:gd name="T24" fmla="*/ 6 w 42"/>
                  <a:gd name="T25" fmla="*/ 158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sz="1800">
                <a:latin typeface="Arial" charset="0"/>
                <a:ea typeface="宋体" charset="-122"/>
              </a:endParaRPr>
            </a:p>
          </p:txBody>
        </p:sp>
      </p:grpSp>
      <p:grpSp>
        <p:nvGrpSpPr>
          <p:cNvPr id="17" name="Group 15"/>
          <p:cNvGrpSpPr>
            <a:grpSpLocks/>
          </p:cNvGrpSpPr>
          <p:nvPr/>
        </p:nvGrpSpPr>
        <p:grpSpPr bwMode="auto">
          <a:xfrm>
            <a:off x="836084" y="6021388"/>
            <a:ext cx="7579783"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92 h 287"/>
                <a:gd name="T4" fmla="*/ 66 w 365"/>
                <a:gd name="T5" fmla="*/ 172 h 287"/>
                <a:gd name="T6" fmla="*/ 143 w 365"/>
                <a:gd name="T7" fmla="*/ 284 h 287"/>
                <a:gd name="T8" fmla="*/ 191 w 365"/>
                <a:gd name="T9" fmla="*/ 260 h 287"/>
                <a:gd name="T10" fmla="*/ 341 w 365"/>
                <a:gd name="T11" fmla="*/ 446 h 287"/>
                <a:gd name="T12" fmla="*/ 305 w 365"/>
                <a:gd name="T13" fmla="*/ 272 h 287"/>
                <a:gd name="T14" fmla="*/ 365 w 365"/>
                <a:gd name="T15" fmla="*/ 204 h 287"/>
                <a:gd name="T16" fmla="*/ 359 w 365"/>
                <a:gd name="T17" fmla="*/ 195 h 287"/>
                <a:gd name="T18" fmla="*/ 335 w 365"/>
                <a:gd name="T19" fmla="*/ 178 h 287"/>
                <a:gd name="T20" fmla="*/ 299 w 365"/>
                <a:gd name="T21" fmla="*/ 136 h 287"/>
                <a:gd name="T22" fmla="*/ 257 w 365"/>
                <a:gd name="T23" fmla="*/ 104 h 287"/>
                <a:gd name="T24" fmla="*/ 215 w 365"/>
                <a:gd name="T25" fmla="*/ 86 h 287"/>
                <a:gd name="T26" fmla="*/ 173 w 365"/>
                <a:gd name="T27" fmla="*/ 6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62 h 60"/>
                <a:gd name="T16" fmla="*/ 65 w 71"/>
                <a:gd name="T17" fmla="*/ 74 h 60"/>
                <a:gd name="T18" fmla="*/ 71 w 71"/>
                <a:gd name="T19" fmla="*/ 86 h 60"/>
                <a:gd name="T20" fmla="*/ 71 w 71"/>
                <a:gd name="T21" fmla="*/ 94 h 60"/>
                <a:gd name="T22" fmla="*/ 59 w 71"/>
                <a:gd name="T23" fmla="*/ 86 h 60"/>
                <a:gd name="T24" fmla="*/ 47 w 71"/>
                <a:gd name="T25" fmla="*/ 74 h 60"/>
                <a:gd name="T26" fmla="*/ 23 w 71"/>
                <a:gd name="T27" fmla="*/ 62 h 60"/>
                <a:gd name="T28" fmla="*/ 23 w 71"/>
                <a:gd name="T29" fmla="*/ 68 h 60"/>
                <a:gd name="T30" fmla="*/ 18 w 71"/>
                <a:gd name="T31" fmla="*/ 74 h 60"/>
                <a:gd name="T32" fmla="*/ 12 w 71"/>
                <a:gd name="T33" fmla="*/ 80 h 60"/>
                <a:gd name="T34" fmla="*/ 6 w 71"/>
                <a:gd name="T35" fmla="*/ 80 h 60"/>
                <a:gd name="T36" fmla="*/ 6 w 71"/>
                <a:gd name="T37" fmla="*/ 80 h 60"/>
                <a:gd name="T38" fmla="*/ 6 w 71"/>
                <a:gd name="T39" fmla="*/ 6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86 h 162"/>
                <a:gd name="T10" fmla="*/ 96 w 161"/>
                <a:gd name="T11" fmla="*/ 92 h 162"/>
                <a:gd name="T12" fmla="*/ 102 w 161"/>
                <a:gd name="T13" fmla="*/ 104 h 162"/>
                <a:gd name="T14" fmla="*/ 108 w 161"/>
                <a:gd name="T15" fmla="*/ 116 h 162"/>
                <a:gd name="T16" fmla="*/ 120 w 161"/>
                <a:gd name="T17" fmla="*/ 134 h 162"/>
                <a:gd name="T18" fmla="*/ 143 w 161"/>
                <a:gd name="T19" fmla="*/ 170 h 162"/>
                <a:gd name="T20" fmla="*/ 155 w 161"/>
                <a:gd name="T21" fmla="*/ 202 h 162"/>
                <a:gd name="T22" fmla="*/ 161 w 161"/>
                <a:gd name="T23" fmla="*/ 228 h 162"/>
                <a:gd name="T24" fmla="*/ 161 w 161"/>
                <a:gd name="T25" fmla="*/ 237 h 162"/>
                <a:gd name="T26" fmla="*/ 96 w 161"/>
                <a:gd name="T27" fmla="*/ 146 h 162"/>
                <a:gd name="T28" fmla="*/ 30 w 161"/>
                <a:gd name="T29" fmla="*/ 8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22" name="Freeform 20"/>
            <p:cNvSpPr>
              <a:spLocks/>
            </p:cNvSpPr>
            <p:nvPr userDrawn="1"/>
          </p:nvSpPr>
          <p:spPr bwMode="auto">
            <a:xfrm>
              <a:off x="706" y="3854"/>
              <a:ext cx="59" cy="61"/>
            </a:xfrm>
            <a:custGeom>
              <a:avLst/>
              <a:gdLst>
                <a:gd name="T0" fmla="*/ 59 w 59"/>
                <a:gd name="T1" fmla="*/ 6 h 60"/>
                <a:gd name="T2" fmla="*/ 41 w 59"/>
                <a:gd name="T3" fmla="*/ 62 h 60"/>
                <a:gd name="T4" fmla="*/ 41 w 59"/>
                <a:gd name="T5" fmla="*/ 68 h 60"/>
                <a:gd name="T6" fmla="*/ 47 w 59"/>
                <a:gd name="T7" fmla="*/ 74 h 60"/>
                <a:gd name="T8" fmla="*/ 53 w 59"/>
                <a:gd name="T9" fmla="*/ 86 h 60"/>
                <a:gd name="T10" fmla="*/ 53 w 59"/>
                <a:gd name="T11" fmla="*/ 94 h 60"/>
                <a:gd name="T12" fmla="*/ 47 w 59"/>
                <a:gd name="T13" fmla="*/ 86 h 60"/>
                <a:gd name="T14" fmla="*/ 35 w 59"/>
                <a:gd name="T15" fmla="*/ 80 h 60"/>
                <a:gd name="T16" fmla="*/ 23 w 59"/>
                <a:gd name="T17" fmla="*/ 68 h 60"/>
                <a:gd name="T18" fmla="*/ 17 w 59"/>
                <a:gd name="T19" fmla="*/ 6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23" name="Freeform 21"/>
            <p:cNvSpPr>
              <a:spLocks/>
            </p:cNvSpPr>
            <p:nvPr userDrawn="1"/>
          </p:nvSpPr>
          <p:spPr bwMode="auto">
            <a:xfrm>
              <a:off x="395" y="3811"/>
              <a:ext cx="245" cy="207"/>
            </a:xfrm>
            <a:custGeom>
              <a:avLst/>
              <a:gdLst>
                <a:gd name="T0" fmla="*/ 233 w 245"/>
                <a:gd name="T1" fmla="*/ 68 h 204"/>
                <a:gd name="T2" fmla="*/ 245 w 245"/>
                <a:gd name="T3" fmla="*/ 74 h 204"/>
                <a:gd name="T4" fmla="*/ 209 w 245"/>
                <a:gd name="T5" fmla="*/ 130 h 204"/>
                <a:gd name="T6" fmla="*/ 143 w 245"/>
                <a:gd name="T7" fmla="*/ 209 h 204"/>
                <a:gd name="T8" fmla="*/ 167 w 245"/>
                <a:gd name="T9" fmla="*/ 247 h 204"/>
                <a:gd name="T10" fmla="*/ 179 w 245"/>
                <a:gd name="T11" fmla="*/ 323 h 204"/>
                <a:gd name="T12" fmla="*/ 77 w 245"/>
                <a:gd name="T13" fmla="*/ 209 h 204"/>
                <a:gd name="T14" fmla="*/ 47 w 245"/>
                <a:gd name="T15" fmla="*/ 130 h 204"/>
                <a:gd name="T16" fmla="*/ 89 w 245"/>
                <a:gd name="T17" fmla="*/ 98 h 204"/>
                <a:gd name="T18" fmla="*/ 59 w 245"/>
                <a:gd name="T19" fmla="*/ 6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68 h 204"/>
                <a:gd name="T50" fmla="*/ 233 w 245"/>
                <a:gd name="T51" fmla="*/ 6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grpSp>
      <p:sp>
        <p:nvSpPr>
          <p:cNvPr id="7190" name="Rectangle 22"/>
          <p:cNvSpPr>
            <a:spLocks noGrp="1" noChangeArrowheads="1"/>
          </p:cNvSpPr>
          <p:nvPr>
            <p:ph type="ctrTitle" sz="quarter"/>
          </p:nvPr>
        </p:nvSpPr>
        <p:spPr>
          <a:xfrm>
            <a:off x="609600" y="1447800"/>
            <a:ext cx="10972800" cy="1736725"/>
          </a:xfrm>
        </p:spPr>
        <p:txBody>
          <a:bodyPr/>
          <a:lstStyle>
            <a:lvl1pPr>
              <a:defRPr sz="5400"/>
            </a:lvl1pPr>
          </a:lstStyle>
          <a:p>
            <a:pPr lvl="0"/>
            <a:r>
              <a:rPr lang="zh-CN" altLang="en-US" noProof="0"/>
              <a:t>单击此处编辑母版标题样式</a:t>
            </a:r>
          </a:p>
        </p:txBody>
      </p:sp>
      <p:sp>
        <p:nvSpPr>
          <p:cNvPr id="71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zh-CN" altLang="en-US" noProof="0"/>
              <a:t>单击此处编辑母版副标题样式</a:t>
            </a:r>
          </a:p>
        </p:txBody>
      </p:sp>
      <p:sp>
        <p:nvSpPr>
          <p:cNvPr id="24" name="Rectangle 24"/>
          <p:cNvSpPr>
            <a:spLocks noGrp="1" noChangeArrowheads="1"/>
          </p:cNvSpPr>
          <p:nvPr>
            <p:ph type="dt" sz="quarter" idx="10"/>
          </p:nvPr>
        </p:nvSpPr>
        <p:spPr/>
        <p:txBody>
          <a:bodyPr/>
          <a:lstStyle>
            <a:lvl1pPr>
              <a:defRPr/>
            </a:lvl1pPr>
          </a:lstStyle>
          <a:p>
            <a:pPr>
              <a:defRPr/>
            </a:pPr>
            <a:endParaRPr lang="en-US" altLang="zh-CN"/>
          </a:p>
        </p:txBody>
      </p:sp>
      <p:sp>
        <p:nvSpPr>
          <p:cNvPr id="25" name="Rectangle 25"/>
          <p:cNvSpPr>
            <a:spLocks noGrp="1" noChangeArrowheads="1"/>
          </p:cNvSpPr>
          <p:nvPr>
            <p:ph type="sldNum" sz="quarter" idx="11"/>
          </p:nvPr>
        </p:nvSpPr>
        <p:spPr/>
        <p:txBody>
          <a:bodyPr/>
          <a:lstStyle>
            <a:lvl1pPr>
              <a:defRPr/>
            </a:lvl1pPr>
          </a:lstStyle>
          <a:p>
            <a:pPr>
              <a:defRPr/>
            </a:pPr>
            <a:fld id="{543537B5-0DBA-4A0A-B33B-5253D124E162}" type="slidenum">
              <a:rPr lang="en-US" altLang="zh-CN"/>
              <a:pPr>
                <a:defRPr/>
              </a:pPr>
              <a:t>‹#›</a:t>
            </a:fld>
            <a:endParaRPr lang="en-US" altLang="zh-CN"/>
          </a:p>
        </p:txBody>
      </p:sp>
      <p:sp>
        <p:nvSpPr>
          <p:cNvPr id="26" name="Rectangle 26"/>
          <p:cNvSpPr>
            <a:spLocks noGrp="1" noChangeArrowheads="1"/>
          </p:cNvSpPr>
          <p:nvPr>
            <p:ph type="ftr" sz="quarter" idx="12"/>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645069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SimHei" panose="02010609060101010101" pitchFamily="49" charset="-122"/>
                <a:ea typeface="SimHei"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atin typeface="SimHei" panose="02010609060101010101" pitchFamily="49" charset="-122"/>
                <a:ea typeface="SimHei" panose="02010609060101010101" pitchFamily="49" charset="-122"/>
              </a:defRPr>
            </a:lvl1pPr>
            <a:lvl2pPr>
              <a:defRPr>
                <a:latin typeface="SimHei" panose="02010609060101010101" pitchFamily="49" charset="-122"/>
                <a:ea typeface="SimHei" panose="02010609060101010101" pitchFamily="49" charset="-122"/>
              </a:defRPr>
            </a:lvl2pPr>
            <a:lvl3pPr>
              <a:defRPr>
                <a:latin typeface="SimHei" panose="02010609060101010101" pitchFamily="49" charset="-122"/>
                <a:ea typeface="SimHei" panose="02010609060101010101" pitchFamily="49" charset="-122"/>
              </a:defRPr>
            </a:lvl3pPr>
            <a:lvl4pPr>
              <a:defRPr>
                <a:latin typeface="SimHei" panose="02010609060101010101" pitchFamily="49" charset="-122"/>
                <a:ea typeface="SimHei" panose="02010609060101010101" pitchFamily="49" charset="-122"/>
              </a:defRPr>
            </a:lvl4pPr>
            <a:lvl5pPr>
              <a:defRPr>
                <a:latin typeface="SimHei" panose="02010609060101010101" pitchFamily="49" charset="-122"/>
                <a:ea typeface="SimHei"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26"/>
          <p:cNvSpPr>
            <a:spLocks noGrp="1" noChangeArrowheads="1"/>
          </p:cNvSpPr>
          <p:nvPr>
            <p:ph type="sldNum" sz="quarter" idx="12"/>
          </p:nvPr>
        </p:nvSpPr>
        <p:spPr>
          <a:ln/>
        </p:spPr>
        <p:txBody>
          <a:bodyPr/>
          <a:lstStyle>
            <a:lvl1pPr>
              <a:defRPr/>
            </a:lvl1pPr>
          </a:lstStyle>
          <a:p>
            <a:pPr>
              <a:defRPr/>
            </a:pPr>
            <a:fld id="{134A5E57-64FF-47E8-BC5A-8A623E7CF317}" type="slidenum">
              <a:rPr lang="en-US" altLang="zh-CN"/>
              <a:pPr>
                <a:defRPr/>
              </a:pPr>
              <a:t>‹#›</a:t>
            </a:fld>
            <a:endParaRPr lang="en-US" altLang="zh-CN"/>
          </a:p>
        </p:txBody>
      </p:sp>
    </p:spTree>
    <p:extLst>
      <p:ext uri="{BB962C8B-B14F-4D97-AF65-F5344CB8AC3E}">
        <p14:creationId xmlns:p14="http://schemas.microsoft.com/office/powerpoint/2010/main" val="1404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26"/>
          <p:cNvSpPr>
            <a:spLocks noGrp="1" noChangeArrowheads="1"/>
          </p:cNvSpPr>
          <p:nvPr>
            <p:ph type="sldNum" sz="quarter" idx="12"/>
          </p:nvPr>
        </p:nvSpPr>
        <p:spPr>
          <a:ln/>
        </p:spPr>
        <p:txBody>
          <a:bodyPr/>
          <a:lstStyle>
            <a:lvl1pPr>
              <a:defRPr/>
            </a:lvl1pPr>
          </a:lstStyle>
          <a:p>
            <a:pPr>
              <a:defRPr/>
            </a:pPr>
            <a:fld id="{B0B5B788-22F3-4F96-8E89-81CF16E3DD48}" type="slidenum">
              <a:rPr lang="en-US" altLang="zh-CN"/>
              <a:pPr>
                <a:defRPr/>
              </a:pPr>
              <a:t>‹#›</a:t>
            </a:fld>
            <a:endParaRPr lang="en-US" altLang="zh-CN"/>
          </a:p>
        </p:txBody>
      </p:sp>
    </p:spTree>
    <p:extLst>
      <p:ext uri="{BB962C8B-B14F-4D97-AF65-F5344CB8AC3E}">
        <p14:creationId xmlns:p14="http://schemas.microsoft.com/office/powerpoint/2010/main" val="654815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26"/>
          <p:cNvSpPr>
            <a:spLocks noGrp="1" noChangeArrowheads="1"/>
          </p:cNvSpPr>
          <p:nvPr>
            <p:ph type="sldNum" sz="quarter" idx="12"/>
          </p:nvPr>
        </p:nvSpPr>
        <p:spPr>
          <a:ln/>
        </p:spPr>
        <p:txBody>
          <a:bodyPr/>
          <a:lstStyle>
            <a:lvl1pPr>
              <a:defRPr/>
            </a:lvl1pPr>
          </a:lstStyle>
          <a:p>
            <a:pPr>
              <a:defRPr/>
            </a:pPr>
            <a:fld id="{F9BDC748-75EE-42B1-A48D-8CDC6369B59C}" type="slidenum">
              <a:rPr lang="en-US" altLang="zh-CN"/>
              <a:pPr>
                <a:defRPr/>
              </a:pPr>
              <a:t>‹#›</a:t>
            </a:fld>
            <a:endParaRPr lang="en-US" altLang="zh-CN"/>
          </a:p>
        </p:txBody>
      </p:sp>
    </p:spTree>
    <p:extLst>
      <p:ext uri="{BB962C8B-B14F-4D97-AF65-F5344CB8AC3E}">
        <p14:creationId xmlns:p14="http://schemas.microsoft.com/office/powerpoint/2010/main" val="3759903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26"/>
          <p:cNvSpPr>
            <a:spLocks noGrp="1" noChangeArrowheads="1"/>
          </p:cNvSpPr>
          <p:nvPr>
            <p:ph type="sldNum" sz="quarter" idx="12"/>
          </p:nvPr>
        </p:nvSpPr>
        <p:spPr>
          <a:ln/>
        </p:spPr>
        <p:txBody>
          <a:bodyPr/>
          <a:lstStyle>
            <a:lvl1pPr>
              <a:defRPr/>
            </a:lvl1pPr>
          </a:lstStyle>
          <a:p>
            <a:pPr>
              <a:defRPr/>
            </a:pPr>
            <a:fld id="{03DE5784-1230-44AC-B23F-1515D287EAC3}" type="slidenum">
              <a:rPr lang="en-US" altLang="zh-CN"/>
              <a:pPr>
                <a:defRPr/>
              </a:pPr>
              <a:t>‹#›</a:t>
            </a:fld>
            <a:endParaRPr lang="en-US" altLang="zh-CN"/>
          </a:p>
        </p:txBody>
      </p:sp>
    </p:spTree>
    <p:extLst>
      <p:ext uri="{BB962C8B-B14F-4D97-AF65-F5344CB8AC3E}">
        <p14:creationId xmlns:p14="http://schemas.microsoft.com/office/powerpoint/2010/main" val="3723464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26"/>
          <p:cNvSpPr>
            <a:spLocks noGrp="1" noChangeArrowheads="1"/>
          </p:cNvSpPr>
          <p:nvPr>
            <p:ph type="sldNum" sz="quarter" idx="12"/>
          </p:nvPr>
        </p:nvSpPr>
        <p:spPr>
          <a:ln/>
        </p:spPr>
        <p:txBody>
          <a:bodyPr/>
          <a:lstStyle>
            <a:lvl1pPr>
              <a:defRPr/>
            </a:lvl1pPr>
          </a:lstStyle>
          <a:p>
            <a:pPr>
              <a:defRPr/>
            </a:pPr>
            <a:fld id="{560EB29A-2EA7-473F-8EE6-5AADC59BA78F}" type="slidenum">
              <a:rPr lang="en-US" altLang="zh-CN"/>
              <a:pPr>
                <a:defRPr/>
              </a:pPr>
              <a:t>‹#›</a:t>
            </a:fld>
            <a:endParaRPr lang="en-US" altLang="zh-CN"/>
          </a:p>
        </p:txBody>
      </p:sp>
    </p:spTree>
    <p:extLst>
      <p:ext uri="{BB962C8B-B14F-4D97-AF65-F5344CB8AC3E}">
        <p14:creationId xmlns:p14="http://schemas.microsoft.com/office/powerpoint/2010/main" val="1497297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26"/>
          <p:cNvSpPr>
            <a:spLocks noGrp="1" noChangeArrowheads="1"/>
          </p:cNvSpPr>
          <p:nvPr>
            <p:ph type="sldNum" sz="quarter" idx="12"/>
          </p:nvPr>
        </p:nvSpPr>
        <p:spPr>
          <a:ln/>
        </p:spPr>
        <p:txBody>
          <a:bodyPr/>
          <a:lstStyle>
            <a:lvl1pPr>
              <a:defRPr/>
            </a:lvl1pPr>
          </a:lstStyle>
          <a:p>
            <a:pPr>
              <a:defRPr/>
            </a:pPr>
            <a:fld id="{E018DF99-C983-458C-A361-6D38BDB60A55}" type="slidenum">
              <a:rPr lang="en-US" altLang="zh-CN"/>
              <a:pPr>
                <a:defRPr/>
              </a:pPr>
              <a:t>‹#›</a:t>
            </a:fld>
            <a:endParaRPr lang="en-US" altLang="zh-CN"/>
          </a:p>
        </p:txBody>
      </p:sp>
    </p:spTree>
    <p:extLst>
      <p:ext uri="{BB962C8B-B14F-4D97-AF65-F5344CB8AC3E}">
        <p14:creationId xmlns:p14="http://schemas.microsoft.com/office/powerpoint/2010/main" val="3470524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26"/>
          <p:cNvSpPr>
            <a:spLocks noGrp="1" noChangeArrowheads="1"/>
          </p:cNvSpPr>
          <p:nvPr>
            <p:ph type="sldNum" sz="quarter" idx="12"/>
          </p:nvPr>
        </p:nvSpPr>
        <p:spPr>
          <a:ln/>
        </p:spPr>
        <p:txBody>
          <a:bodyPr/>
          <a:lstStyle>
            <a:lvl1pPr>
              <a:defRPr/>
            </a:lvl1pPr>
          </a:lstStyle>
          <a:p>
            <a:pPr>
              <a:defRPr/>
            </a:pPr>
            <a:fld id="{BB27A5D4-D738-4F3C-9E68-5D22DFAEE53E}" type="slidenum">
              <a:rPr lang="en-US" altLang="zh-CN"/>
              <a:pPr>
                <a:defRPr/>
              </a:pPr>
              <a:t>‹#›</a:t>
            </a:fld>
            <a:endParaRPr lang="en-US" altLang="zh-CN"/>
          </a:p>
        </p:txBody>
      </p:sp>
    </p:spTree>
    <p:extLst>
      <p:ext uri="{BB962C8B-B14F-4D97-AF65-F5344CB8AC3E}">
        <p14:creationId xmlns:p14="http://schemas.microsoft.com/office/powerpoint/2010/main" val="89469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3498534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26"/>
          <p:cNvSpPr>
            <a:spLocks noGrp="1" noChangeArrowheads="1"/>
          </p:cNvSpPr>
          <p:nvPr>
            <p:ph type="sldNum" sz="quarter" idx="12"/>
          </p:nvPr>
        </p:nvSpPr>
        <p:spPr>
          <a:ln/>
        </p:spPr>
        <p:txBody>
          <a:bodyPr/>
          <a:lstStyle>
            <a:lvl1pPr>
              <a:defRPr/>
            </a:lvl1pPr>
          </a:lstStyle>
          <a:p>
            <a:pPr>
              <a:defRPr/>
            </a:pPr>
            <a:fld id="{BC2FB03B-018E-4C9F-866B-9C0F0BE8362B}" type="slidenum">
              <a:rPr lang="en-US" altLang="zh-CN"/>
              <a:pPr>
                <a:defRPr/>
              </a:pPr>
              <a:t>‹#›</a:t>
            </a:fld>
            <a:endParaRPr lang="en-US" altLang="zh-CN"/>
          </a:p>
        </p:txBody>
      </p:sp>
    </p:spTree>
    <p:extLst>
      <p:ext uri="{BB962C8B-B14F-4D97-AF65-F5344CB8AC3E}">
        <p14:creationId xmlns:p14="http://schemas.microsoft.com/office/powerpoint/2010/main" val="178701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26"/>
          <p:cNvSpPr>
            <a:spLocks noGrp="1" noChangeArrowheads="1"/>
          </p:cNvSpPr>
          <p:nvPr>
            <p:ph type="sldNum" sz="quarter" idx="12"/>
          </p:nvPr>
        </p:nvSpPr>
        <p:spPr>
          <a:ln/>
        </p:spPr>
        <p:txBody>
          <a:bodyPr/>
          <a:lstStyle>
            <a:lvl1pPr>
              <a:defRPr/>
            </a:lvl1pPr>
          </a:lstStyle>
          <a:p>
            <a:pPr>
              <a:defRPr/>
            </a:pPr>
            <a:fld id="{FC2E71EF-813B-4C60-8851-D9F0FE1FEA8A}" type="slidenum">
              <a:rPr lang="en-US" altLang="zh-CN"/>
              <a:pPr>
                <a:defRPr/>
              </a:pPr>
              <a:t>‹#›</a:t>
            </a:fld>
            <a:endParaRPr lang="en-US" altLang="zh-CN"/>
          </a:p>
        </p:txBody>
      </p:sp>
    </p:spTree>
    <p:extLst>
      <p:ext uri="{BB962C8B-B14F-4D97-AF65-F5344CB8AC3E}">
        <p14:creationId xmlns:p14="http://schemas.microsoft.com/office/powerpoint/2010/main" val="3359917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28600"/>
            <a:ext cx="2743200" cy="5867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28600"/>
            <a:ext cx="8026400" cy="5867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2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26"/>
          <p:cNvSpPr>
            <a:spLocks noGrp="1" noChangeArrowheads="1"/>
          </p:cNvSpPr>
          <p:nvPr>
            <p:ph type="sldNum" sz="quarter" idx="12"/>
          </p:nvPr>
        </p:nvSpPr>
        <p:spPr>
          <a:ln/>
        </p:spPr>
        <p:txBody>
          <a:bodyPr/>
          <a:lstStyle>
            <a:lvl1pPr>
              <a:defRPr/>
            </a:lvl1pPr>
          </a:lstStyle>
          <a:p>
            <a:pPr>
              <a:defRPr/>
            </a:pPr>
            <a:fld id="{5D230412-8B33-4872-97EC-A298A6B3B2A0}" type="slidenum">
              <a:rPr lang="en-US" altLang="zh-CN"/>
              <a:pPr>
                <a:defRPr/>
              </a:pPr>
              <a:t>‹#›</a:t>
            </a:fld>
            <a:endParaRPr lang="en-US" altLang="zh-CN"/>
          </a:p>
        </p:txBody>
      </p:sp>
    </p:spTree>
    <p:extLst>
      <p:ext uri="{BB962C8B-B14F-4D97-AF65-F5344CB8AC3E}">
        <p14:creationId xmlns:p14="http://schemas.microsoft.com/office/powerpoint/2010/main" val="239140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2433046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3477634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2362539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BD308A-3180-4A91-96E2-62C8E7E9A5E4}"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1857328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BD308A-3180-4A91-96E2-62C8E7E9A5E4}" type="datetimeFigureOut">
              <a:rPr lang="en-US" smtClean="0"/>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2189301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BD308A-3180-4A91-96E2-62C8E7E9A5E4}" type="datetimeFigureOut">
              <a:rPr lang="en-US" smtClean="0"/>
              <a:t>4/1/26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87365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D308A-3180-4A91-96E2-62C8E7E9A5E4}"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78262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490057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BD308A-3180-4A91-96E2-62C8E7E9A5E4}"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80849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BD308A-3180-4A91-96E2-62C8E7E9A5E4}"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2073625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108775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BD308A-3180-4A91-96E2-62C8E7E9A5E4}"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3595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BD308A-3180-4A91-96E2-62C8E7E9A5E4}"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395345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BD308A-3180-4A91-96E2-62C8E7E9A5E4}" type="datetimeFigureOut">
              <a:rPr lang="en-US" smtClean="0"/>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282300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BD308A-3180-4A91-96E2-62C8E7E9A5E4}" type="datetimeFigureOut">
              <a:rPr lang="en-US" smtClean="0"/>
              <a:t>4/1/26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361610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D308A-3180-4A91-96E2-62C8E7E9A5E4}"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9781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3BD308A-3180-4A91-96E2-62C8E7E9A5E4}"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399963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3BD308A-3180-4A91-96E2-62C8E7E9A5E4}"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6116-5A50-491E-AA50-77691ACDDE5D}" type="slidenum">
              <a:rPr lang="en-US" smtClean="0"/>
              <a:t>‹#›</a:t>
            </a:fld>
            <a:endParaRPr lang="en-US"/>
          </a:p>
        </p:txBody>
      </p:sp>
    </p:spTree>
    <p:extLst>
      <p:ext uri="{BB962C8B-B14F-4D97-AF65-F5344CB8AC3E}">
        <p14:creationId xmlns:p14="http://schemas.microsoft.com/office/powerpoint/2010/main" val="149306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3BD308A-3180-4A91-96E2-62C8E7E9A5E4}" type="datetimeFigureOut">
              <a:rPr lang="en-US" smtClean="0"/>
              <a:t>4/1/26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996116-5A50-491E-AA50-77691ACDDE5D}" type="slidenum">
              <a:rPr lang="en-US" smtClean="0"/>
              <a:t>‹#›</a:t>
            </a:fld>
            <a:endParaRPr lang="en-US"/>
          </a:p>
        </p:txBody>
      </p:sp>
    </p:spTree>
    <p:extLst>
      <p:ext uri="{BB962C8B-B14F-4D97-AF65-F5344CB8AC3E}">
        <p14:creationId xmlns:p14="http://schemas.microsoft.com/office/powerpoint/2010/main" val="1307570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1049" name="Freeform 3"/>
            <p:cNvSpPr>
              <a:spLocks/>
            </p:cNvSpPr>
            <p:nvPr/>
          </p:nvSpPr>
          <p:spPr bwMode="hidden">
            <a:xfrm>
              <a:off x="0" y="3072"/>
              <a:ext cx="5760" cy="1248"/>
            </a:xfrm>
            <a:custGeom>
              <a:avLst/>
              <a:gdLst>
                <a:gd name="T0" fmla="*/ 1413 w 6027"/>
                <a:gd name="T1" fmla="*/ 1 h 2296"/>
                <a:gd name="T2" fmla="*/ 0 w 6027"/>
                <a:gd name="T3" fmla="*/ 1 h 2296"/>
                <a:gd name="T4" fmla="*/ 0 w 6027"/>
                <a:gd name="T5" fmla="*/ 0 h 2296"/>
                <a:gd name="T6" fmla="*/ 1413 w 6027"/>
                <a:gd name="T7" fmla="*/ 0 h 2296"/>
                <a:gd name="T8" fmla="*/ 1413 w 6027"/>
                <a:gd name="T9" fmla="*/ 1 h 2296"/>
                <a:gd name="T10" fmla="*/ 1413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6148"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sz="1800">
                <a:latin typeface="Arial" charset="0"/>
                <a:ea typeface="宋体" charset="-122"/>
              </a:endParaRPr>
            </a:p>
          </p:txBody>
        </p:sp>
      </p:grpSp>
      <p:sp>
        <p:nvSpPr>
          <p:cNvPr id="1027" name="Freeform 5"/>
          <p:cNvSpPr>
            <a:spLocks/>
          </p:cNvSpPr>
          <p:nvPr/>
        </p:nvSpPr>
        <p:spPr bwMode="hidden">
          <a:xfrm>
            <a:off x="8331200" y="6262688"/>
            <a:ext cx="38608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grpSp>
        <p:nvGrpSpPr>
          <p:cNvPr id="1028" name="Group 6"/>
          <p:cNvGrpSpPr>
            <a:grpSpLocks/>
          </p:cNvGrpSpPr>
          <p:nvPr/>
        </p:nvGrpSpPr>
        <p:grpSpPr bwMode="auto">
          <a:xfrm>
            <a:off x="0" y="6019800"/>
            <a:ext cx="10464800" cy="857250"/>
            <a:chOff x="0" y="3792"/>
            <a:chExt cx="4944" cy="540"/>
          </a:xfrm>
        </p:grpSpPr>
        <p:sp>
          <p:nvSpPr>
            <p:cNvPr id="6151"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sz="1800">
                <a:latin typeface="Arial" charset="0"/>
                <a:ea typeface="宋体" charset="-122"/>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646 h 353"/>
                  <a:gd name="T4" fmla="*/ 24 w 186"/>
                  <a:gd name="T5" fmla="*/ 1109 h 353"/>
                  <a:gd name="T6" fmla="*/ 18 w 186"/>
                  <a:gd name="T7" fmla="*/ 2401 h 353"/>
                  <a:gd name="T8" fmla="*/ 42 w 186"/>
                  <a:gd name="T9" fmla="*/ 4169 h 353"/>
                  <a:gd name="T10" fmla="*/ 48 w 186"/>
                  <a:gd name="T11" fmla="*/ 5903 h 353"/>
                  <a:gd name="T12" fmla="*/ 0 w 186"/>
                  <a:gd name="T13" fmla="*/ 12900 h 353"/>
                  <a:gd name="T14" fmla="*/ 54 w 186"/>
                  <a:gd name="T15" fmla="*/ 8531 h 353"/>
                  <a:gd name="T16" fmla="*/ 84 w 186"/>
                  <a:gd name="T17" fmla="*/ 7875 h 353"/>
                  <a:gd name="T18" fmla="*/ 126 w 186"/>
                  <a:gd name="T19" fmla="*/ 4620 h 353"/>
                  <a:gd name="T20" fmla="*/ 144 w 186"/>
                  <a:gd name="T21" fmla="*/ 4371 h 353"/>
                  <a:gd name="T22" fmla="*/ 144 w 186"/>
                  <a:gd name="T23" fmla="*/ 3298 h 353"/>
                  <a:gd name="T24" fmla="*/ 186 w 186"/>
                  <a:gd name="T25" fmla="*/ 2401 h 353"/>
                  <a:gd name="T26" fmla="*/ 162 w 186"/>
                  <a:gd name="T27" fmla="*/ 2178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38 h 66"/>
                  <a:gd name="T8" fmla="*/ 6 w 155"/>
                  <a:gd name="T9" fmla="*/ 687 h 66"/>
                  <a:gd name="T10" fmla="*/ 0 w 155"/>
                  <a:gd name="T11" fmla="*/ 940 h 66"/>
                  <a:gd name="T12" fmla="*/ 78 w 155"/>
                  <a:gd name="T13" fmla="*/ 2305 h 66"/>
                  <a:gd name="T14" fmla="*/ 96 w 155"/>
                  <a:gd name="T15" fmla="*/ 1622 h 66"/>
                  <a:gd name="T16" fmla="*/ 155 w 155"/>
                  <a:gd name="T17" fmla="*/ 2563 h 66"/>
                  <a:gd name="T18" fmla="*/ 126 w 155"/>
                  <a:gd name="T19" fmla="*/ 94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48" name="Freeform 13"/>
              <p:cNvSpPr>
                <a:spLocks/>
              </p:cNvSpPr>
              <p:nvPr userDrawn="1"/>
            </p:nvSpPr>
            <p:spPr bwMode="ltGray">
              <a:xfrm>
                <a:off x="2486" y="3859"/>
                <a:ext cx="42" cy="81"/>
              </a:xfrm>
              <a:custGeom>
                <a:avLst/>
                <a:gdLst>
                  <a:gd name="T0" fmla="*/ 6 w 42"/>
                  <a:gd name="T1" fmla="*/ 1586 h 72"/>
                  <a:gd name="T2" fmla="*/ 0 w 42"/>
                  <a:gd name="T3" fmla="*/ 822 h 72"/>
                  <a:gd name="T4" fmla="*/ 12 w 42"/>
                  <a:gd name="T5" fmla="*/ 285 h 72"/>
                  <a:gd name="T6" fmla="*/ 0 w 42"/>
                  <a:gd name="T7" fmla="*/ 285 h 72"/>
                  <a:gd name="T8" fmla="*/ 12 w 42"/>
                  <a:gd name="T9" fmla="*/ 285 h 72"/>
                  <a:gd name="T10" fmla="*/ 24 w 42"/>
                  <a:gd name="T11" fmla="*/ 285 h 72"/>
                  <a:gd name="T12" fmla="*/ 36 w 42"/>
                  <a:gd name="T13" fmla="*/ 285 h 72"/>
                  <a:gd name="T14" fmla="*/ 42 w 42"/>
                  <a:gd name="T15" fmla="*/ 0 h 72"/>
                  <a:gd name="T16" fmla="*/ 30 w 42"/>
                  <a:gd name="T17" fmla="*/ 822 h 72"/>
                  <a:gd name="T18" fmla="*/ 42 w 42"/>
                  <a:gd name="T19" fmla="*/ 2115 h 72"/>
                  <a:gd name="T20" fmla="*/ 12 w 42"/>
                  <a:gd name="T21" fmla="*/ 3099 h 72"/>
                  <a:gd name="T22" fmla="*/ 6 w 42"/>
                  <a:gd name="T23" fmla="*/ 1586 h 72"/>
                  <a:gd name="T24" fmla="*/ 6 w 42"/>
                  <a:gd name="T25" fmla="*/ 158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grpSp>
        <p:sp>
          <p:nvSpPr>
            <p:cNvPr id="6158"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sz="1800">
                <a:latin typeface="Arial" charset="0"/>
                <a:ea typeface="宋体" charset="-122"/>
              </a:endParaRPr>
            </a:p>
          </p:txBody>
        </p:sp>
      </p:grpSp>
      <p:grpSp>
        <p:nvGrpSpPr>
          <p:cNvPr id="1029" name="Group 15"/>
          <p:cNvGrpSpPr>
            <a:grpSpLocks/>
          </p:cNvGrpSpPr>
          <p:nvPr/>
        </p:nvGrpSpPr>
        <p:grpSpPr bwMode="auto">
          <a:xfrm>
            <a:off x="836084" y="6021388"/>
            <a:ext cx="7579783"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92 h 287"/>
                <a:gd name="T4" fmla="*/ 66 w 365"/>
                <a:gd name="T5" fmla="*/ 172 h 287"/>
                <a:gd name="T6" fmla="*/ 143 w 365"/>
                <a:gd name="T7" fmla="*/ 284 h 287"/>
                <a:gd name="T8" fmla="*/ 191 w 365"/>
                <a:gd name="T9" fmla="*/ 260 h 287"/>
                <a:gd name="T10" fmla="*/ 341 w 365"/>
                <a:gd name="T11" fmla="*/ 446 h 287"/>
                <a:gd name="T12" fmla="*/ 305 w 365"/>
                <a:gd name="T13" fmla="*/ 272 h 287"/>
                <a:gd name="T14" fmla="*/ 365 w 365"/>
                <a:gd name="T15" fmla="*/ 204 h 287"/>
                <a:gd name="T16" fmla="*/ 359 w 365"/>
                <a:gd name="T17" fmla="*/ 195 h 287"/>
                <a:gd name="T18" fmla="*/ 335 w 365"/>
                <a:gd name="T19" fmla="*/ 178 h 287"/>
                <a:gd name="T20" fmla="*/ 299 w 365"/>
                <a:gd name="T21" fmla="*/ 136 h 287"/>
                <a:gd name="T22" fmla="*/ 257 w 365"/>
                <a:gd name="T23" fmla="*/ 104 h 287"/>
                <a:gd name="T24" fmla="*/ 215 w 365"/>
                <a:gd name="T25" fmla="*/ 86 h 287"/>
                <a:gd name="T26" fmla="*/ 173 w 365"/>
                <a:gd name="T27" fmla="*/ 6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62 h 60"/>
                <a:gd name="T16" fmla="*/ 65 w 71"/>
                <a:gd name="T17" fmla="*/ 74 h 60"/>
                <a:gd name="T18" fmla="*/ 71 w 71"/>
                <a:gd name="T19" fmla="*/ 86 h 60"/>
                <a:gd name="T20" fmla="*/ 71 w 71"/>
                <a:gd name="T21" fmla="*/ 94 h 60"/>
                <a:gd name="T22" fmla="*/ 59 w 71"/>
                <a:gd name="T23" fmla="*/ 86 h 60"/>
                <a:gd name="T24" fmla="*/ 47 w 71"/>
                <a:gd name="T25" fmla="*/ 74 h 60"/>
                <a:gd name="T26" fmla="*/ 23 w 71"/>
                <a:gd name="T27" fmla="*/ 62 h 60"/>
                <a:gd name="T28" fmla="*/ 23 w 71"/>
                <a:gd name="T29" fmla="*/ 68 h 60"/>
                <a:gd name="T30" fmla="*/ 18 w 71"/>
                <a:gd name="T31" fmla="*/ 74 h 60"/>
                <a:gd name="T32" fmla="*/ 12 w 71"/>
                <a:gd name="T33" fmla="*/ 80 h 60"/>
                <a:gd name="T34" fmla="*/ 6 w 71"/>
                <a:gd name="T35" fmla="*/ 80 h 60"/>
                <a:gd name="T36" fmla="*/ 6 w 71"/>
                <a:gd name="T37" fmla="*/ 80 h 60"/>
                <a:gd name="T38" fmla="*/ 6 w 71"/>
                <a:gd name="T39" fmla="*/ 6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86 h 162"/>
                <a:gd name="T10" fmla="*/ 96 w 161"/>
                <a:gd name="T11" fmla="*/ 92 h 162"/>
                <a:gd name="T12" fmla="*/ 102 w 161"/>
                <a:gd name="T13" fmla="*/ 104 h 162"/>
                <a:gd name="T14" fmla="*/ 108 w 161"/>
                <a:gd name="T15" fmla="*/ 116 h 162"/>
                <a:gd name="T16" fmla="*/ 120 w 161"/>
                <a:gd name="T17" fmla="*/ 134 h 162"/>
                <a:gd name="T18" fmla="*/ 143 w 161"/>
                <a:gd name="T19" fmla="*/ 170 h 162"/>
                <a:gd name="T20" fmla="*/ 155 w 161"/>
                <a:gd name="T21" fmla="*/ 202 h 162"/>
                <a:gd name="T22" fmla="*/ 161 w 161"/>
                <a:gd name="T23" fmla="*/ 228 h 162"/>
                <a:gd name="T24" fmla="*/ 161 w 161"/>
                <a:gd name="T25" fmla="*/ 237 h 162"/>
                <a:gd name="T26" fmla="*/ 96 w 161"/>
                <a:gd name="T27" fmla="*/ 146 h 162"/>
                <a:gd name="T28" fmla="*/ 30 w 161"/>
                <a:gd name="T29" fmla="*/ 8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39" name="Freeform 20"/>
            <p:cNvSpPr>
              <a:spLocks/>
            </p:cNvSpPr>
            <p:nvPr/>
          </p:nvSpPr>
          <p:spPr bwMode="auto">
            <a:xfrm>
              <a:off x="706" y="3854"/>
              <a:ext cx="59" cy="61"/>
            </a:xfrm>
            <a:custGeom>
              <a:avLst/>
              <a:gdLst>
                <a:gd name="T0" fmla="*/ 59 w 59"/>
                <a:gd name="T1" fmla="*/ 6 h 60"/>
                <a:gd name="T2" fmla="*/ 41 w 59"/>
                <a:gd name="T3" fmla="*/ 62 h 60"/>
                <a:gd name="T4" fmla="*/ 41 w 59"/>
                <a:gd name="T5" fmla="*/ 68 h 60"/>
                <a:gd name="T6" fmla="*/ 47 w 59"/>
                <a:gd name="T7" fmla="*/ 74 h 60"/>
                <a:gd name="T8" fmla="*/ 53 w 59"/>
                <a:gd name="T9" fmla="*/ 86 h 60"/>
                <a:gd name="T10" fmla="*/ 53 w 59"/>
                <a:gd name="T11" fmla="*/ 94 h 60"/>
                <a:gd name="T12" fmla="*/ 47 w 59"/>
                <a:gd name="T13" fmla="*/ 86 h 60"/>
                <a:gd name="T14" fmla="*/ 35 w 59"/>
                <a:gd name="T15" fmla="*/ 80 h 60"/>
                <a:gd name="T16" fmla="*/ 23 w 59"/>
                <a:gd name="T17" fmla="*/ 68 h 60"/>
                <a:gd name="T18" fmla="*/ 17 w 59"/>
                <a:gd name="T19" fmla="*/ 6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sp>
          <p:nvSpPr>
            <p:cNvPr id="1040" name="Freeform 21"/>
            <p:cNvSpPr>
              <a:spLocks/>
            </p:cNvSpPr>
            <p:nvPr/>
          </p:nvSpPr>
          <p:spPr bwMode="auto">
            <a:xfrm>
              <a:off x="395" y="3811"/>
              <a:ext cx="245" cy="207"/>
            </a:xfrm>
            <a:custGeom>
              <a:avLst/>
              <a:gdLst>
                <a:gd name="T0" fmla="*/ 233 w 245"/>
                <a:gd name="T1" fmla="*/ 68 h 204"/>
                <a:gd name="T2" fmla="*/ 245 w 245"/>
                <a:gd name="T3" fmla="*/ 74 h 204"/>
                <a:gd name="T4" fmla="*/ 209 w 245"/>
                <a:gd name="T5" fmla="*/ 130 h 204"/>
                <a:gd name="T6" fmla="*/ 143 w 245"/>
                <a:gd name="T7" fmla="*/ 209 h 204"/>
                <a:gd name="T8" fmla="*/ 167 w 245"/>
                <a:gd name="T9" fmla="*/ 247 h 204"/>
                <a:gd name="T10" fmla="*/ 179 w 245"/>
                <a:gd name="T11" fmla="*/ 323 h 204"/>
                <a:gd name="T12" fmla="*/ 77 w 245"/>
                <a:gd name="T13" fmla="*/ 209 h 204"/>
                <a:gd name="T14" fmla="*/ 47 w 245"/>
                <a:gd name="T15" fmla="*/ 130 h 204"/>
                <a:gd name="T16" fmla="*/ 89 w 245"/>
                <a:gd name="T17" fmla="*/ 98 h 204"/>
                <a:gd name="T18" fmla="*/ 59 w 245"/>
                <a:gd name="T19" fmla="*/ 6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68 h 204"/>
                <a:gd name="T50" fmla="*/ 233 w 245"/>
                <a:gd name="T51" fmla="*/ 6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800"/>
            </a:p>
          </p:txBody>
        </p:sp>
      </p:grpSp>
      <p:sp>
        <p:nvSpPr>
          <p:cNvPr id="6166" name="Rectangle 22"/>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68" name="Rectangle 24"/>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宋体" charset="-122"/>
              </a:defRPr>
            </a:lvl1pPr>
          </a:lstStyle>
          <a:p>
            <a:pPr>
              <a:defRPr/>
            </a:pPr>
            <a:endParaRPr lang="en-US" altLang="zh-CN"/>
          </a:p>
        </p:txBody>
      </p:sp>
      <p:sp>
        <p:nvSpPr>
          <p:cNvPr id="6169" name="Rectangle 2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宋体" charset="-122"/>
              </a:defRPr>
            </a:lvl1pPr>
          </a:lstStyle>
          <a:p>
            <a:pPr>
              <a:defRPr/>
            </a:pPr>
            <a:endParaRPr lang="en-US" altLang="zh-CN"/>
          </a:p>
        </p:txBody>
      </p:sp>
      <p:sp>
        <p:nvSpPr>
          <p:cNvPr id="6170" name="Rectangle 26"/>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ea typeface="宋体" charset="-122"/>
              </a:defRPr>
            </a:lvl1pPr>
          </a:lstStyle>
          <a:p>
            <a:pPr>
              <a:defRPr/>
            </a:pPr>
            <a:fld id="{6BA8EF86-99E9-41E8-B1A9-FDF6DEBAAE98}" type="slidenum">
              <a:rPr lang="en-US" altLang="zh-CN"/>
              <a:pPr>
                <a:defRPr/>
              </a:pPr>
              <a:t>‹#›</a:t>
            </a:fld>
            <a:endParaRPr lang="en-US" altLang="zh-CN"/>
          </a:p>
        </p:txBody>
      </p:sp>
    </p:spTree>
    <p:extLst>
      <p:ext uri="{BB962C8B-B14F-4D97-AF65-F5344CB8AC3E}">
        <p14:creationId xmlns:p14="http://schemas.microsoft.com/office/powerpoint/2010/main" val="3845137639"/>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D308A-3180-4A91-96E2-62C8E7E9A5E4}" type="datetimeFigureOut">
              <a:rPr lang="en-US" smtClean="0"/>
              <a:t>4/1/26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96116-5A50-491E-AA50-77691ACDDE5D}" type="slidenum">
              <a:rPr lang="en-US" smtClean="0"/>
              <a:t>‹#›</a:t>
            </a:fld>
            <a:endParaRPr lang="en-US"/>
          </a:p>
        </p:txBody>
      </p:sp>
    </p:spTree>
    <p:extLst>
      <p:ext uri="{BB962C8B-B14F-4D97-AF65-F5344CB8AC3E}">
        <p14:creationId xmlns:p14="http://schemas.microsoft.com/office/powerpoint/2010/main" val="28263580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jan_animation_new_data.mpeg"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hyperlink" Target="anim_OKC50m_RefSurfRadarB.m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13.png"/><Relationship Id="rId7"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Folde">
            <a:hlinkClick r:id="rId2"/>
            <a:extLst>
              <a:ext uri="{FF2B5EF4-FFF2-40B4-BE49-F238E27FC236}">
                <a16:creationId xmlns:a16="http://schemas.microsoft.com/office/drawing/2014/main" id="{20244555-D27A-6620-BC97-DFAC30146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标题 2"/>
          <p:cNvSpPr>
            <a:spLocks noGrp="1"/>
          </p:cNvSpPr>
          <p:nvPr>
            <p:ph type="subTitle" sz="quarter" idx="1"/>
          </p:nvPr>
        </p:nvSpPr>
        <p:spPr>
          <a:xfrm>
            <a:off x="2203156" y="3288324"/>
            <a:ext cx="7592888" cy="2592288"/>
          </a:xfrm>
        </p:spPr>
        <p:txBody>
          <a:bodyPr/>
          <a:lstStyle/>
          <a:p>
            <a:pPr algn="ctr"/>
            <a:r>
              <a:rPr lang="en-US"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Ming Xue</a:t>
            </a:r>
            <a:r>
              <a:rPr lang="zh-CN" altLang="en-US" dirty="0">
                <a:solidFill>
                  <a:srgbClr val="FFFF00"/>
                </a:solidFill>
                <a:effectLst/>
                <a:latin typeface="Calibri" panose="020F0502020204030204" pitchFamily="34" charset="0"/>
                <a:ea typeface="SimSun" panose="02010600030101010101" pitchFamily="2" charset="-122"/>
                <a:cs typeface="Times New Roman" panose="02020603050405020304" pitchFamily="18" charset="0"/>
              </a:rPr>
              <a:t> </a:t>
            </a:r>
            <a:endParaRPr lang="en-US" dirty="0">
              <a:solidFill>
                <a:srgbClr val="FFFF00"/>
              </a:solidFill>
              <a:effectLst/>
              <a:latin typeface="Calibri" panose="020F0502020204030204" pitchFamily="34" charset="0"/>
              <a:ea typeface="SimSun" panose="02010600030101010101" pitchFamily="2" charset="-122"/>
              <a:cs typeface="Times New Roman" panose="02020603050405020304" pitchFamily="18" charset="0"/>
            </a:endParaRPr>
          </a:p>
          <a:p>
            <a:pPr algn="ctr"/>
            <a:r>
              <a:rPr lang="en-US" sz="1800" dirty="0">
                <a:effectLst/>
                <a:latin typeface="Calibri" panose="020F0502020204030204" pitchFamily="34" charset="0"/>
                <a:ea typeface="SimSun" panose="02010600030101010101" pitchFamily="2" charset="-122"/>
                <a:cs typeface="Times New Roman" panose="02020603050405020304" pitchFamily="18" charset="0"/>
              </a:rPr>
              <a:t>Center for Analysis and Prediction of Storms and School of Meteorology,</a:t>
            </a:r>
          </a:p>
          <a:p>
            <a:pPr algn="ctr"/>
            <a:r>
              <a:rPr lang="en-US" sz="1800" dirty="0">
                <a:effectLst/>
                <a:latin typeface="Calibri" panose="020F0502020204030204" pitchFamily="34" charset="0"/>
                <a:ea typeface="SimSun" panose="02010600030101010101" pitchFamily="2" charset="-122"/>
                <a:cs typeface="Times New Roman" panose="02020603050405020304" pitchFamily="18" charset="0"/>
              </a:rPr>
              <a:t>University of Oklahoma Norman, Oklahoma, USA</a:t>
            </a:r>
          </a:p>
          <a:p>
            <a:pPr algn="ctr"/>
            <a:r>
              <a:rPr lang="en-US" sz="1800" dirty="0" err="1">
                <a:effectLst/>
                <a:latin typeface="Calibri" panose="020F0502020204030204" pitchFamily="34" charset="0"/>
                <a:ea typeface="SimSun" panose="02010600030101010101" pitchFamily="2" charset="-122"/>
                <a:cs typeface="Times New Roman" panose="02020603050405020304" pitchFamily="18" charset="0"/>
              </a:rPr>
              <a:t>mxue@ou.edu</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altLang="zh-CN" sz="1200" dirty="0">
              <a:solidFill>
                <a:srgbClr val="FFFF00"/>
              </a:solidFill>
            </a:endParaRPr>
          </a:p>
          <a:p>
            <a:r>
              <a:rPr lang="en-US" altLang="zh-CN" sz="2400" dirty="0">
                <a:solidFill>
                  <a:srgbClr val="FFFF00"/>
                </a:solidFill>
                <a:latin typeface="SimHei" panose="02010609060101010101" pitchFamily="49" charset="-122"/>
                <a:ea typeface="SimHei" panose="02010609060101010101" pitchFamily="49" charset="-122"/>
              </a:rPr>
              <a:t>10/2025</a:t>
            </a:r>
          </a:p>
          <a:p>
            <a:endParaRPr lang="en-US" altLang="zh-CN" sz="2400" dirty="0">
              <a:solidFill>
                <a:srgbClr val="FFFF00"/>
              </a:solidFill>
            </a:endParaRPr>
          </a:p>
          <a:p>
            <a:endParaRPr lang="en-US" altLang="zh-CN" sz="2400" dirty="0">
              <a:solidFill>
                <a:srgbClr val="FFFF00"/>
              </a:solidFill>
            </a:endParaRPr>
          </a:p>
        </p:txBody>
      </p:sp>
      <p:sp>
        <p:nvSpPr>
          <p:cNvPr id="7" name="Rectangle 3">
            <a:extLst>
              <a:ext uri="{FF2B5EF4-FFF2-40B4-BE49-F238E27FC236}">
                <a16:creationId xmlns:a16="http://schemas.microsoft.com/office/drawing/2014/main" id="{A3A43CB0-4EAC-FC70-344F-7A7DA4A49D1C}"/>
              </a:ext>
            </a:extLst>
          </p:cNvPr>
          <p:cNvSpPr txBox="1">
            <a:spLocks noChangeArrowheads="1"/>
          </p:cNvSpPr>
          <p:nvPr/>
        </p:nvSpPr>
        <p:spPr bwMode="auto">
          <a:xfrm>
            <a:off x="1487442" y="1925904"/>
            <a:ext cx="9662091" cy="1181437"/>
          </a:xfrm>
          <a:prstGeom prst="rect">
            <a:avLst/>
          </a:prstGeom>
          <a:solidFill>
            <a:srgbClr val="FFFFCC">
              <a:alpha val="6902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charset="-122"/>
              </a:defRPr>
            </a:lvl9pPr>
          </a:lstStyle>
          <a:p>
            <a:pPr lvl="0" fontAlgn="auto">
              <a:spcBef>
                <a:spcPts val="0"/>
              </a:spcBef>
              <a:spcAft>
                <a:spcPts val="0"/>
              </a:spcAft>
              <a:defRPr/>
            </a:pPr>
            <a:r>
              <a:rPr kumimoji="0" lang="en-US" altLang="zh-CN" sz="2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黑体" pitchFamily="49" charset="-122"/>
                <a:cs typeface="Arial" pitchFamily="34" charset="0"/>
              </a:rPr>
              <a:t>Origin of Vorticity in Tornadoes: Generation by Surface Friction</a:t>
            </a:r>
            <a:br>
              <a:rPr kumimoji="0" lang="en-US" altLang="zh-CN" sz="3200" b="1" i="0" u="none" strike="noStrike" kern="0" cap="none" spc="0" normalizeH="0" baseline="0" noProof="0" dirty="0">
                <a:ln>
                  <a:noFill/>
                </a:ln>
                <a:solidFill>
                  <a:srgbClr val="FF0000"/>
                </a:solidFill>
                <a:effectLst>
                  <a:outerShdw blurRad="38100" dist="38100" dir="2700000" algn="tl">
                    <a:srgbClr val="000000"/>
                  </a:outerShdw>
                </a:effectLst>
                <a:uLnTx/>
                <a:uFillTx/>
                <a:latin typeface="黑体" pitchFamily="49" charset="-122"/>
                <a:ea typeface="黑体" pitchFamily="49" charset="-122"/>
                <a:cs typeface="Arial" pitchFamily="34" charset="0"/>
              </a:rPr>
            </a:br>
            <a:r>
              <a:rPr kumimoji="0" lang="en-US" altLang="zh-CN" sz="700" b="1" i="0" u="none" strike="noStrike" kern="0" cap="none" spc="0" normalizeH="0" baseline="0" noProof="0" dirty="0">
                <a:ln>
                  <a:noFill/>
                </a:ln>
                <a:solidFill>
                  <a:srgbClr val="FF0000"/>
                </a:solidFill>
                <a:effectLst>
                  <a:outerShdw blurRad="38100" dist="38100" dir="2700000" algn="tl">
                    <a:srgbClr val="000000"/>
                  </a:outerShdw>
                </a:effectLst>
                <a:uLnTx/>
                <a:uFillTx/>
                <a:latin typeface="黑体" pitchFamily="49" charset="-122"/>
                <a:ea typeface="黑体" pitchFamily="49" charset="-122"/>
                <a:cs typeface="Arial" pitchFamily="34" charset="0"/>
              </a:rPr>
              <a:t> </a:t>
            </a:r>
            <a:endParaRPr kumimoji="0" lang="en-US" altLang="zh-CN" sz="5400" b="1" i="0" u="none" strike="noStrike" kern="0" cap="none" spc="0" normalizeH="0" baseline="0" noProof="0" dirty="0">
              <a:ln>
                <a:noFill/>
              </a:ln>
              <a:solidFill>
                <a:srgbClr val="FF0000"/>
              </a:solidFill>
              <a:effectLst>
                <a:outerShdw blurRad="38100" dist="38100" dir="2700000" algn="tl">
                  <a:srgbClr val="000000"/>
                </a:outerShdw>
              </a:effectLst>
              <a:uLnTx/>
              <a:uFillTx/>
              <a:latin typeface="黑体" pitchFamily="49" charset="-122"/>
              <a:ea typeface="黑体" pitchFamily="49" charset="-122"/>
              <a:cs typeface="Arial" pitchFamily="34" charset="0"/>
            </a:endParaRPr>
          </a:p>
        </p:txBody>
      </p:sp>
    </p:spTree>
    <p:extLst>
      <p:ext uri="{BB962C8B-B14F-4D97-AF65-F5344CB8AC3E}">
        <p14:creationId xmlns:p14="http://schemas.microsoft.com/office/powerpoint/2010/main" val="104243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989B31-20B4-2F07-9FFC-0CC8BDF95AD5}"/>
              </a:ext>
            </a:extLst>
          </p:cNvPr>
          <p:cNvPicPr>
            <a:picLocks noGrp="1" noChangeAspect="1"/>
          </p:cNvPicPr>
          <p:nvPr>
            <p:ph idx="1"/>
          </p:nvPr>
        </p:nvPicPr>
        <p:blipFill>
          <a:blip r:embed="rId2"/>
          <a:stretch>
            <a:fillRect/>
          </a:stretch>
        </p:blipFill>
        <p:spPr>
          <a:xfrm>
            <a:off x="557840" y="0"/>
            <a:ext cx="3511350" cy="3086100"/>
          </a:xfrm>
          <a:prstGeom prst="rect">
            <a:avLst/>
          </a:prstGeom>
        </p:spPr>
      </p:pic>
      <p:pic>
        <p:nvPicPr>
          <p:cNvPr id="7" name="Picture 6">
            <a:extLst>
              <a:ext uri="{FF2B5EF4-FFF2-40B4-BE49-F238E27FC236}">
                <a16:creationId xmlns:a16="http://schemas.microsoft.com/office/drawing/2014/main" id="{07B2E2FD-7074-CA14-688D-9E8A4F9E7E81}"/>
              </a:ext>
            </a:extLst>
          </p:cNvPr>
          <p:cNvPicPr>
            <a:picLocks noChangeAspect="1"/>
          </p:cNvPicPr>
          <p:nvPr/>
        </p:nvPicPr>
        <p:blipFill>
          <a:blip r:embed="rId3"/>
          <a:srcRect l="4576"/>
          <a:stretch>
            <a:fillRect/>
          </a:stretch>
        </p:blipFill>
        <p:spPr>
          <a:xfrm>
            <a:off x="832118" y="3011365"/>
            <a:ext cx="3094799" cy="3763347"/>
          </a:xfrm>
          <a:prstGeom prst="rect">
            <a:avLst/>
          </a:prstGeom>
        </p:spPr>
      </p:pic>
      <p:pic>
        <p:nvPicPr>
          <p:cNvPr id="9" name="Picture 8">
            <a:extLst>
              <a:ext uri="{FF2B5EF4-FFF2-40B4-BE49-F238E27FC236}">
                <a16:creationId xmlns:a16="http://schemas.microsoft.com/office/drawing/2014/main" id="{B5F94C90-5C9B-8558-5ADC-A63C72F33207}"/>
              </a:ext>
            </a:extLst>
          </p:cNvPr>
          <p:cNvPicPr>
            <a:picLocks noChangeAspect="1"/>
          </p:cNvPicPr>
          <p:nvPr/>
        </p:nvPicPr>
        <p:blipFill>
          <a:blip r:embed="rId4"/>
          <a:stretch>
            <a:fillRect/>
          </a:stretch>
        </p:blipFill>
        <p:spPr>
          <a:xfrm>
            <a:off x="7120780" y="1037742"/>
            <a:ext cx="5071220" cy="5316754"/>
          </a:xfrm>
          <a:prstGeom prst="rect">
            <a:avLst/>
          </a:prstGeom>
        </p:spPr>
      </p:pic>
      <p:sp>
        <p:nvSpPr>
          <p:cNvPr id="10" name="TextBox 9">
            <a:extLst>
              <a:ext uri="{FF2B5EF4-FFF2-40B4-BE49-F238E27FC236}">
                <a16:creationId xmlns:a16="http://schemas.microsoft.com/office/drawing/2014/main" id="{E5BF09FD-954C-6E0C-0D4F-17B770953049}"/>
              </a:ext>
            </a:extLst>
          </p:cNvPr>
          <p:cNvSpPr txBox="1"/>
          <p:nvPr/>
        </p:nvSpPr>
        <p:spPr>
          <a:xfrm>
            <a:off x="4211463" y="6442992"/>
            <a:ext cx="2223429" cy="369332"/>
          </a:xfrm>
          <a:prstGeom prst="rect">
            <a:avLst/>
          </a:prstGeom>
          <a:noFill/>
        </p:spPr>
        <p:txBody>
          <a:bodyPr wrap="none" rtlCol="0">
            <a:spAutoFit/>
          </a:bodyPr>
          <a:lstStyle/>
          <a:p>
            <a:r>
              <a:rPr lang="en-US" dirty="0"/>
              <a:t>Markowski (JAS</a:t>
            </a:r>
            <a:r>
              <a:rPr lang="zh-CN" altLang="en-US" dirty="0"/>
              <a:t> </a:t>
            </a:r>
            <a:r>
              <a:rPr lang="en-US" altLang="zh-CN" dirty="0"/>
              <a:t>2016)</a:t>
            </a:r>
            <a:endParaRPr lang="en-US" dirty="0"/>
          </a:p>
        </p:txBody>
      </p:sp>
      <p:pic>
        <p:nvPicPr>
          <p:cNvPr id="12" name="Picture 11">
            <a:extLst>
              <a:ext uri="{FF2B5EF4-FFF2-40B4-BE49-F238E27FC236}">
                <a16:creationId xmlns:a16="http://schemas.microsoft.com/office/drawing/2014/main" id="{DF631D65-6B2F-2236-5324-456ABE5D68E9}"/>
              </a:ext>
            </a:extLst>
          </p:cNvPr>
          <p:cNvPicPr>
            <a:picLocks noChangeAspect="1"/>
          </p:cNvPicPr>
          <p:nvPr/>
        </p:nvPicPr>
        <p:blipFill>
          <a:blip r:embed="rId5"/>
          <a:srcRect r="51437"/>
          <a:stretch>
            <a:fillRect/>
          </a:stretch>
        </p:blipFill>
        <p:spPr>
          <a:xfrm>
            <a:off x="4211463" y="748146"/>
            <a:ext cx="2636531" cy="2863961"/>
          </a:xfrm>
          <a:prstGeom prst="rect">
            <a:avLst/>
          </a:prstGeom>
        </p:spPr>
      </p:pic>
      <p:pic>
        <p:nvPicPr>
          <p:cNvPr id="13" name="Picture 12">
            <a:extLst>
              <a:ext uri="{FF2B5EF4-FFF2-40B4-BE49-F238E27FC236}">
                <a16:creationId xmlns:a16="http://schemas.microsoft.com/office/drawing/2014/main" id="{07DFE3C9-F977-13C8-9FDB-1A2AE96E8FC2}"/>
              </a:ext>
            </a:extLst>
          </p:cNvPr>
          <p:cNvPicPr>
            <a:picLocks noChangeAspect="1"/>
          </p:cNvPicPr>
          <p:nvPr/>
        </p:nvPicPr>
        <p:blipFill>
          <a:blip r:embed="rId5"/>
          <a:srcRect l="49393"/>
          <a:stretch>
            <a:fillRect/>
          </a:stretch>
        </p:blipFill>
        <p:spPr>
          <a:xfrm>
            <a:off x="4199703" y="3612107"/>
            <a:ext cx="2715791" cy="2830885"/>
          </a:xfrm>
          <a:prstGeom prst="rect">
            <a:avLst/>
          </a:prstGeom>
        </p:spPr>
      </p:pic>
      <p:sp>
        <p:nvSpPr>
          <p:cNvPr id="2" name="Title 1">
            <a:extLst>
              <a:ext uri="{FF2B5EF4-FFF2-40B4-BE49-F238E27FC236}">
                <a16:creationId xmlns:a16="http://schemas.microsoft.com/office/drawing/2014/main" id="{BDB22B9E-A2BD-CE43-BE1D-D942D4D33B9B}"/>
              </a:ext>
            </a:extLst>
          </p:cNvPr>
          <p:cNvSpPr>
            <a:spLocks noGrp="1"/>
          </p:cNvSpPr>
          <p:nvPr>
            <p:ph type="title"/>
          </p:nvPr>
        </p:nvSpPr>
        <p:spPr>
          <a:xfrm>
            <a:off x="4211463" y="183720"/>
            <a:ext cx="7737764" cy="639567"/>
          </a:xfrm>
        </p:spPr>
        <p:txBody>
          <a:bodyPr>
            <a:noAutofit/>
          </a:bodyPr>
          <a:lstStyle/>
          <a:p>
            <a:pPr algn="ctr"/>
            <a:r>
              <a:rPr lang="en-US" sz="3200" dirty="0"/>
              <a:t>Pseudo-storm simulation: Circulation change from different sources</a:t>
            </a:r>
          </a:p>
        </p:txBody>
      </p:sp>
      <p:sp>
        <p:nvSpPr>
          <p:cNvPr id="14" name="TextBox 13">
            <a:extLst>
              <a:ext uri="{FF2B5EF4-FFF2-40B4-BE49-F238E27FC236}">
                <a16:creationId xmlns:a16="http://schemas.microsoft.com/office/drawing/2014/main" id="{1F3D6946-8F01-3CAC-AD49-B4F2D044D1CE}"/>
              </a:ext>
            </a:extLst>
          </p:cNvPr>
          <p:cNvSpPr txBox="1"/>
          <p:nvPr/>
        </p:nvSpPr>
        <p:spPr>
          <a:xfrm>
            <a:off x="7026888" y="6405380"/>
            <a:ext cx="5259004" cy="369332"/>
          </a:xfrm>
          <a:prstGeom prst="rect">
            <a:avLst/>
          </a:prstGeom>
          <a:noFill/>
        </p:spPr>
        <p:txBody>
          <a:bodyPr wrap="none" rtlCol="0">
            <a:spAutoFit/>
          </a:bodyPr>
          <a:lstStyle/>
          <a:p>
            <a:r>
              <a:rPr lang="en-US" dirty="0"/>
              <a:t>Viscous generation (C</a:t>
            </a:r>
            <a:r>
              <a:rPr lang="en-US" baseline="30000" dirty="0"/>
              <a:t>V</a:t>
            </a:r>
            <a:r>
              <a:rPr lang="en-US" dirty="0"/>
              <a:t>) &gt;&gt; baroclinic generation (C</a:t>
            </a:r>
            <a:r>
              <a:rPr lang="en-US" baseline="30000" dirty="0"/>
              <a:t>BC</a:t>
            </a:r>
            <a:r>
              <a:rPr lang="en-US" dirty="0"/>
              <a:t>)</a:t>
            </a:r>
          </a:p>
        </p:txBody>
      </p:sp>
    </p:spTree>
    <p:extLst>
      <p:ext uri="{BB962C8B-B14F-4D97-AF65-F5344CB8AC3E}">
        <p14:creationId xmlns:p14="http://schemas.microsoft.com/office/powerpoint/2010/main" val="230055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6BCB3-B12A-F293-B9EA-249CCAFB7D3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3EC69D-6AE3-35E9-6B5C-D875FAEB3E5C}"/>
              </a:ext>
            </a:extLst>
          </p:cNvPr>
          <p:cNvPicPr>
            <a:picLocks noGrp="1" noChangeAspect="1"/>
          </p:cNvPicPr>
          <p:nvPr>
            <p:ph idx="1"/>
          </p:nvPr>
        </p:nvPicPr>
        <p:blipFill>
          <a:blip r:embed="rId2"/>
          <a:stretch>
            <a:fillRect/>
          </a:stretch>
        </p:blipFill>
        <p:spPr>
          <a:xfrm>
            <a:off x="660950" y="340747"/>
            <a:ext cx="5242012" cy="6102494"/>
          </a:xfrm>
          <a:prstGeom prst="rect">
            <a:avLst/>
          </a:prstGeom>
        </p:spPr>
      </p:pic>
      <p:pic>
        <p:nvPicPr>
          <p:cNvPr id="7" name="Picture 6">
            <a:extLst>
              <a:ext uri="{FF2B5EF4-FFF2-40B4-BE49-F238E27FC236}">
                <a16:creationId xmlns:a16="http://schemas.microsoft.com/office/drawing/2014/main" id="{2838BA02-AB88-DFAD-7B63-6B47EBB461A9}"/>
              </a:ext>
            </a:extLst>
          </p:cNvPr>
          <p:cNvPicPr>
            <a:picLocks noChangeAspect="1"/>
          </p:cNvPicPr>
          <p:nvPr/>
        </p:nvPicPr>
        <p:blipFill>
          <a:blip r:embed="rId3"/>
          <a:stretch>
            <a:fillRect/>
          </a:stretch>
        </p:blipFill>
        <p:spPr>
          <a:xfrm>
            <a:off x="6386942" y="263457"/>
            <a:ext cx="5322665" cy="4098249"/>
          </a:xfrm>
          <a:prstGeom prst="rect">
            <a:avLst/>
          </a:prstGeom>
        </p:spPr>
      </p:pic>
      <p:sp>
        <p:nvSpPr>
          <p:cNvPr id="3" name="TextBox 2">
            <a:extLst>
              <a:ext uri="{FF2B5EF4-FFF2-40B4-BE49-F238E27FC236}">
                <a16:creationId xmlns:a16="http://schemas.microsoft.com/office/drawing/2014/main" id="{181602AE-305C-1C74-EAA1-DF3C912B6E19}"/>
              </a:ext>
            </a:extLst>
          </p:cNvPr>
          <p:cNvSpPr txBox="1"/>
          <p:nvPr/>
        </p:nvSpPr>
        <p:spPr>
          <a:xfrm>
            <a:off x="5191122" y="6517253"/>
            <a:ext cx="2223429" cy="369332"/>
          </a:xfrm>
          <a:prstGeom prst="rect">
            <a:avLst/>
          </a:prstGeom>
          <a:noFill/>
        </p:spPr>
        <p:txBody>
          <a:bodyPr wrap="none" rtlCol="0">
            <a:spAutoFit/>
          </a:bodyPr>
          <a:lstStyle/>
          <a:p>
            <a:r>
              <a:rPr lang="en-US" dirty="0"/>
              <a:t>Markowski (JAS</a:t>
            </a:r>
            <a:r>
              <a:rPr lang="zh-CN" altLang="en-US" dirty="0"/>
              <a:t> </a:t>
            </a:r>
            <a:r>
              <a:rPr lang="en-US" altLang="zh-CN" dirty="0"/>
              <a:t>2016)</a:t>
            </a:r>
            <a:endParaRPr lang="en-US" dirty="0"/>
          </a:p>
        </p:txBody>
      </p:sp>
      <p:sp>
        <p:nvSpPr>
          <p:cNvPr id="6" name="TextBox 5">
            <a:extLst>
              <a:ext uri="{FF2B5EF4-FFF2-40B4-BE49-F238E27FC236}">
                <a16:creationId xmlns:a16="http://schemas.microsoft.com/office/drawing/2014/main" id="{21F65DB9-04FE-5834-4ED1-291314964CB7}"/>
              </a:ext>
            </a:extLst>
          </p:cNvPr>
          <p:cNvSpPr txBox="1"/>
          <p:nvPr/>
        </p:nvSpPr>
        <p:spPr>
          <a:xfrm>
            <a:off x="6302836" y="4627359"/>
            <a:ext cx="5490877" cy="1815882"/>
          </a:xfrm>
          <a:prstGeom prst="rect">
            <a:avLst/>
          </a:prstGeom>
          <a:noFill/>
        </p:spPr>
        <p:txBody>
          <a:bodyPr wrap="square">
            <a:spAutoFit/>
          </a:bodyPr>
          <a:lstStyle/>
          <a:p>
            <a:pPr algn="l"/>
            <a:r>
              <a:rPr lang="en-US" sz="1400" b="0" i="0" dirty="0">
                <a:solidFill>
                  <a:srgbClr val="0432FF"/>
                </a:solidFill>
                <a:effectLst/>
                <a:latin typeface="Times"/>
              </a:rPr>
              <a:t>SXH14: </a:t>
            </a:r>
            <a:r>
              <a:rPr lang="en-US" sz="1400" b="0" i="0" dirty="0">
                <a:solidFill>
                  <a:srgbClr val="000000"/>
                </a:solidFill>
                <a:effectLst/>
                <a:latin typeface="Times"/>
              </a:rPr>
              <a:t>Schenkman, A. D., M. Xue, and M. Hu, 2014: </a:t>
            </a:r>
            <a:r>
              <a:rPr lang="en-US" sz="1400" b="0" i="0" dirty="0" err="1">
                <a:solidFill>
                  <a:srgbClr val="000000"/>
                </a:solidFill>
                <a:effectLst/>
                <a:latin typeface="Times"/>
              </a:rPr>
              <a:t>Tornadogenesis</a:t>
            </a:r>
            <a:r>
              <a:rPr lang="en-US" sz="1400" b="0" i="0" dirty="0">
                <a:solidFill>
                  <a:srgbClr val="000000"/>
                </a:solidFill>
                <a:effectLst/>
                <a:latin typeface="Times"/>
              </a:rPr>
              <a:t> in a high-resolution simulation of the 8 May 2003 Oklahoma City Supercell. J. Atmos. Sci., </a:t>
            </a:r>
            <a:r>
              <a:rPr lang="en-US" sz="1400" b="1" i="0" dirty="0">
                <a:solidFill>
                  <a:srgbClr val="000000"/>
                </a:solidFill>
                <a:effectLst/>
                <a:latin typeface="Times"/>
              </a:rPr>
              <a:t>71</a:t>
            </a:r>
            <a:r>
              <a:rPr lang="en-US" sz="1400" b="0" i="0" dirty="0">
                <a:solidFill>
                  <a:srgbClr val="000000"/>
                </a:solidFill>
                <a:effectLst/>
                <a:latin typeface="Times"/>
              </a:rPr>
              <a:t>, 130-154.</a:t>
            </a:r>
          </a:p>
          <a:p>
            <a:r>
              <a:rPr lang="en-US" sz="1400" dirty="0">
                <a:solidFill>
                  <a:srgbClr val="0432FF"/>
                </a:solidFill>
                <a:latin typeface="Times New Roman" panose="02020603050405020304" pitchFamily="18" charset="0"/>
                <a:cs typeface="Times New Roman" panose="02020603050405020304" pitchFamily="18" charset="0"/>
              </a:rPr>
              <a:t>RXSD16: </a:t>
            </a:r>
            <a:r>
              <a:rPr lang="en-US" sz="1400" dirty="0">
                <a:latin typeface="Times New Roman" panose="02020603050405020304" pitchFamily="18" charset="0"/>
                <a:cs typeface="Times New Roman" panose="02020603050405020304" pitchFamily="18" charset="0"/>
              </a:rPr>
              <a:t>Roberts, B., M. Xue, A. D. Schenkman, and I. Daniel T. Dawson, 2016: The role of surface friction in </a:t>
            </a:r>
            <a:r>
              <a:rPr lang="en-US" sz="1400" dirty="0" err="1">
                <a:latin typeface="Times New Roman" panose="02020603050405020304" pitchFamily="18" charset="0"/>
                <a:cs typeface="Times New Roman" panose="02020603050405020304" pitchFamily="18" charset="0"/>
              </a:rPr>
              <a:t>tornadogenesis</a:t>
            </a:r>
            <a:r>
              <a:rPr lang="en-US" sz="1400" dirty="0">
                <a:latin typeface="Times New Roman" panose="02020603050405020304" pitchFamily="18" charset="0"/>
                <a:cs typeface="Times New Roman" panose="02020603050405020304" pitchFamily="18" charset="0"/>
              </a:rPr>
              <a:t> within an idealized supercell simulation. J. Atmos. Sci., </a:t>
            </a:r>
            <a:r>
              <a:rPr lang="en-US" sz="1400" b="1" dirty="0">
                <a:latin typeface="Times New Roman" panose="02020603050405020304" pitchFamily="18" charset="0"/>
                <a:cs typeface="Times New Roman" panose="02020603050405020304" pitchFamily="18" charset="0"/>
              </a:rPr>
              <a:t>73</a:t>
            </a:r>
            <a:r>
              <a:rPr lang="en-US" sz="1400" dirty="0">
                <a:latin typeface="Times New Roman" panose="02020603050405020304" pitchFamily="18" charset="0"/>
                <a:cs typeface="Times New Roman" panose="02020603050405020304" pitchFamily="18" charset="0"/>
              </a:rPr>
              <a:t>, 3371–3395.</a:t>
            </a:r>
          </a:p>
          <a:p>
            <a:r>
              <a:rPr lang="en-US" sz="1400" dirty="0">
                <a:solidFill>
                  <a:srgbClr val="0432FF"/>
                </a:solidFill>
                <a:latin typeface="Times New Roman" panose="02020603050405020304" pitchFamily="18" charset="0"/>
                <a:cs typeface="Times New Roman" panose="02020603050405020304" pitchFamily="18" charset="0"/>
              </a:rPr>
              <a:t>Xu, X., M. Xue, and Y. Wang, 2015</a:t>
            </a:r>
            <a:r>
              <a:rPr lang="en-US" sz="1400" dirty="0">
                <a:latin typeface="Times New Roman" panose="02020603050405020304" pitchFamily="18" charset="0"/>
                <a:cs typeface="Times New Roman" panose="02020603050405020304" pitchFamily="18" charset="0"/>
              </a:rPr>
              <a:t>: The genesis of mesovortices within a real data simulation of a bow echo system. J. Atmos. Sci., </a:t>
            </a:r>
            <a:r>
              <a:rPr lang="en-US" sz="1400" b="1" dirty="0">
                <a:latin typeface="Times New Roman" panose="02020603050405020304" pitchFamily="18" charset="0"/>
                <a:cs typeface="Times New Roman" panose="02020603050405020304" pitchFamily="18" charset="0"/>
              </a:rPr>
              <a:t>72</a:t>
            </a:r>
            <a:r>
              <a:rPr lang="en-US" sz="1400" dirty="0">
                <a:latin typeface="Times New Roman" panose="02020603050405020304" pitchFamily="18" charset="0"/>
                <a:cs typeface="Times New Roman" panose="02020603050405020304" pitchFamily="18" charset="0"/>
              </a:rPr>
              <a:t>, 1963-1986.</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10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7B943-3510-9D36-FDB4-FE397495716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9818E42-DE35-2A11-6B09-62B53EB74F1A}"/>
              </a:ext>
            </a:extLst>
          </p:cNvPr>
          <p:cNvPicPr>
            <a:picLocks noChangeAspect="1"/>
          </p:cNvPicPr>
          <p:nvPr/>
        </p:nvPicPr>
        <p:blipFill>
          <a:blip r:embed="rId2"/>
          <a:stretch>
            <a:fillRect/>
          </a:stretch>
        </p:blipFill>
        <p:spPr>
          <a:xfrm>
            <a:off x="7087565" y="561773"/>
            <a:ext cx="5104435" cy="5312780"/>
          </a:xfrm>
          <a:prstGeom prst="rect">
            <a:avLst/>
          </a:prstGeom>
        </p:spPr>
      </p:pic>
      <p:sp>
        <p:nvSpPr>
          <p:cNvPr id="11" name="TextBox 10">
            <a:extLst>
              <a:ext uri="{FF2B5EF4-FFF2-40B4-BE49-F238E27FC236}">
                <a16:creationId xmlns:a16="http://schemas.microsoft.com/office/drawing/2014/main" id="{C31FC9E6-3F57-C953-6F15-B4CF41593A34}"/>
              </a:ext>
            </a:extLst>
          </p:cNvPr>
          <p:cNvSpPr txBox="1"/>
          <p:nvPr/>
        </p:nvSpPr>
        <p:spPr>
          <a:xfrm>
            <a:off x="3289312" y="6232564"/>
            <a:ext cx="6139801" cy="523220"/>
          </a:xfrm>
          <a:prstGeom prst="rect">
            <a:avLst/>
          </a:prstGeom>
          <a:noFill/>
        </p:spPr>
        <p:txBody>
          <a:bodyPr wrap="square">
            <a:spAutoFit/>
          </a:bodyPr>
          <a:lstStyle/>
          <a:p>
            <a:pPr algn="l"/>
            <a:r>
              <a:rPr lang="en-US" sz="1400" b="0" i="0" dirty="0">
                <a:solidFill>
                  <a:srgbClr val="000000"/>
                </a:solidFill>
                <a:effectLst/>
                <a:latin typeface="Times"/>
              </a:rPr>
              <a:t>Xu, X., M. Xue, and Y. Wang, 2015: The genesis of mesovortices within a real data simulation of a bow echo system. J. Atmos. Sci., </a:t>
            </a:r>
            <a:r>
              <a:rPr lang="en-US" sz="1400" b="1" i="0" dirty="0">
                <a:solidFill>
                  <a:srgbClr val="000000"/>
                </a:solidFill>
                <a:effectLst/>
                <a:latin typeface="Times"/>
              </a:rPr>
              <a:t>72</a:t>
            </a:r>
            <a:r>
              <a:rPr lang="en-US" sz="1400" b="0" i="0" dirty="0">
                <a:solidFill>
                  <a:srgbClr val="000000"/>
                </a:solidFill>
                <a:effectLst/>
                <a:latin typeface="Times"/>
              </a:rPr>
              <a:t>, 1963-1986.</a:t>
            </a:r>
          </a:p>
        </p:txBody>
      </p:sp>
      <p:pic>
        <p:nvPicPr>
          <p:cNvPr id="13" name="Picture 12">
            <a:extLst>
              <a:ext uri="{FF2B5EF4-FFF2-40B4-BE49-F238E27FC236}">
                <a16:creationId xmlns:a16="http://schemas.microsoft.com/office/drawing/2014/main" id="{1BB86A64-75BC-4612-9D89-F041FB13AE19}"/>
              </a:ext>
            </a:extLst>
          </p:cNvPr>
          <p:cNvPicPr>
            <a:picLocks noChangeAspect="1"/>
          </p:cNvPicPr>
          <p:nvPr/>
        </p:nvPicPr>
        <p:blipFill>
          <a:blip r:embed="rId3"/>
          <a:stretch>
            <a:fillRect/>
          </a:stretch>
        </p:blipFill>
        <p:spPr>
          <a:xfrm>
            <a:off x="137851" y="428263"/>
            <a:ext cx="6982752" cy="5625296"/>
          </a:xfrm>
          <a:prstGeom prst="rect">
            <a:avLst/>
          </a:prstGeom>
        </p:spPr>
      </p:pic>
    </p:spTree>
    <p:extLst>
      <p:ext uri="{BB962C8B-B14F-4D97-AF65-F5344CB8AC3E}">
        <p14:creationId xmlns:p14="http://schemas.microsoft.com/office/powerpoint/2010/main" val="1647950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EE4362-B9CA-41C6-AA26-2C1516DA97BE}"/>
              </a:ext>
            </a:extLst>
          </p:cNvPr>
          <p:cNvSpPr/>
          <p:nvPr/>
        </p:nvSpPr>
        <p:spPr>
          <a:xfrm>
            <a:off x="7309884" y="1"/>
            <a:ext cx="3312042" cy="792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5571" y="403053"/>
            <a:ext cx="12243141" cy="598370"/>
          </a:xfrm>
          <a:solidFill>
            <a:schemeClr val="bg1"/>
          </a:solidFill>
        </p:spPr>
        <p:txBody>
          <a:bodyPr>
            <a:noAutofit/>
          </a:bodyPr>
          <a:lstStyle/>
          <a:p>
            <a:pPr algn="ctr"/>
            <a:r>
              <a:rPr lang="en-US" sz="2800" b="1" dirty="0">
                <a:solidFill>
                  <a:srgbClr val="FF0000"/>
                </a:solidFill>
              </a:rPr>
              <a:t>Work by three different groups of Japanese Scientists</a:t>
            </a:r>
          </a:p>
        </p:txBody>
      </p:sp>
      <p:grpSp>
        <p:nvGrpSpPr>
          <p:cNvPr id="8" name="Group 7">
            <a:extLst>
              <a:ext uri="{FF2B5EF4-FFF2-40B4-BE49-F238E27FC236}">
                <a16:creationId xmlns:a16="http://schemas.microsoft.com/office/drawing/2014/main" id="{BB5062A4-58D0-BA4D-A092-6B5CB8B4D5DA}"/>
              </a:ext>
            </a:extLst>
          </p:cNvPr>
          <p:cNvGrpSpPr/>
          <p:nvPr/>
        </p:nvGrpSpPr>
        <p:grpSpPr>
          <a:xfrm>
            <a:off x="5802924" y="1200079"/>
            <a:ext cx="6541537" cy="4811361"/>
            <a:chOff x="7815165" y="1001423"/>
            <a:chExt cx="4352709" cy="2901225"/>
          </a:xfrm>
        </p:grpSpPr>
        <p:pic>
          <p:nvPicPr>
            <p:cNvPr id="12" name="Picture 11">
              <a:extLst>
                <a:ext uri="{FF2B5EF4-FFF2-40B4-BE49-F238E27FC236}">
                  <a16:creationId xmlns:a16="http://schemas.microsoft.com/office/drawing/2014/main" id="{2BEF874C-948D-4161-BCF1-4534B1B97EBA}"/>
                </a:ext>
              </a:extLst>
            </p:cNvPr>
            <p:cNvPicPr>
              <a:picLocks noChangeAspect="1"/>
            </p:cNvPicPr>
            <p:nvPr/>
          </p:nvPicPr>
          <p:blipFill>
            <a:blip r:embed="rId3"/>
            <a:stretch>
              <a:fillRect/>
            </a:stretch>
          </p:blipFill>
          <p:spPr>
            <a:xfrm>
              <a:off x="7815165" y="1001423"/>
              <a:ext cx="3889649" cy="2495631"/>
            </a:xfrm>
            <a:prstGeom prst="rect">
              <a:avLst/>
            </a:prstGeom>
          </p:spPr>
        </p:pic>
        <p:sp>
          <p:nvSpPr>
            <p:cNvPr id="14" name="TextBox 13">
              <a:extLst>
                <a:ext uri="{FF2B5EF4-FFF2-40B4-BE49-F238E27FC236}">
                  <a16:creationId xmlns:a16="http://schemas.microsoft.com/office/drawing/2014/main" id="{CE79D57B-1B09-40D7-97DF-715E19E55E5A}"/>
                </a:ext>
              </a:extLst>
            </p:cNvPr>
            <p:cNvSpPr txBox="1"/>
            <p:nvPr/>
          </p:nvSpPr>
          <p:spPr>
            <a:xfrm>
              <a:off x="8521683" y="3533316"/>
              <a:ext cx="36461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Circulation budget in pre-onset stage</a:t>
              </a:r>
            </a:p>
          </p:txBody>
        </p:sp>
      </p:grpSp>
      <p:cxnSp>
        <p:nvCxnSpPr>
          <p:cNvPr id="7" name="Straight Arrow Connector 6">
            <a:extLst>
              <a:ext uri="{FF2B5EF4-FFF2-40B4-BE49-F238E27FC236}">
                <a16:creationId xmlns:a16="http://schemas.microsoft.com/office/drawing/2014/main" id="{DE072100-762B-584D-AFD9-1C2290816A5D}"/>
              </a:ext>
            </a:extLst>
          </p:cNvPr>
          <p:cNvCxnSpPr/>
          <p:nvPr/>
        </p:nvCxnSpPr>
        <p:spPr>
          <a:xfrm flipH="1">
            <a:off x="10091811" y="2499203"/>
            <a:ext cx="330200" cy="165100"/>
          </a:xfrm>
          <a:prstGeom prst="straightConnector1">
            <a:avLst/>
          </a:prstGeom>
          <a:ln w="57150">
            <a:solidFill>
              <a:srgbClr val="1717FF"/>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05EEABB-976F-1642-3E7E-AA64E31F17BB}"/>
              </a:ext>
            </a:extLst>
          </p:cNvPr>
          <p:cNvSpPr txBox="1">
            <a:spLocks/>
          </p:cNvSpPr>
          <p:nvPr/>
        </p:nvSpPr>
        <p:spPr>
          <a:xfrm>
            <a:off x="329396" y="1200079"/>
            <a:ext cx="5023362" cy="5254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Mashiko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(2016a,b)</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simulated the 2012 Tsukuba supercell tornado in Japan using JMA model, and found that for</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circulation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circuits initialized around low-level mesocyclone and tornado, </a:t>
            </a:r>
          </a:p>
          <a:p>
            <a:pPr lvl="1">
              <a:spcBef>
                <a:spcPts val="1000"/>
              </a:spcBef>
              <a:defRPr/>
            </a:pPr>
            <a:r>
              <a:rPr kumimoji="0" lang="en-US" b="0" i="0" u="none" strike="noStrike" kern="1200" cap="none" spc="0" normalizeH="0" baseline="0" noProof="0" dirty="0">
                <a:ln>
                  <a:noFill/>
                </a:ln>
                <a:solidFill>
                  <a:srgbClr val="FF0000"/>
                </a:solidFill>
                <a:effectLst/>
                <a:uLnTx/>
                <a:uFillTx/>
                <a:latin typeface="Calibri" panose="020F0502020204030204"/>
                <a:ea typeface="+mn-ea"/>
                <a:cs typeface="+mn-cs"/>
              </a:rPr>
              <a:t>friction dominates vorticity generation for “pre-onset stage” of tornado</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lvl="1">
              <a:spcBef>
                <a:spcPts val="1000"/>
              </a:spcBef>
              <a:defRPr/>
            </a:pPr>
            <a:r>
              <a:rPr kumimoji="0" lang="en-US" b="0" i="0" u="none" strike="noStrike" kern="1200" cap="none" spc="0" normalizeH="0" baseline="0" noProof="0" dirty="0">
                <a:ln>
                  <a:noFill/>
                </a:ln>
                <a:solidFill>
                  <a:srgbClr val="FF0000"/>
                </a:solidFill>
                <a:effectLst/>
                <a:uLnTx/>
                <a:uFillTx/>
                <a:latin typeface="Calibri" panose="020F0502020204030204"/>
                <a:ea typeface="+mn-ea"/>
                <a:cs typeface="+mn-cs"/>
              </a:rPr>
              <a:t>baroclinic term dominates once tornado matures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681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EE4362-B9CA-41C6-AA26-2C1516DA97BE}"/>
              </a:ext>
            </a:extLst>
          </p:cNvPr>
          <p:cNvSpPr/>
          <p:nvPr/>
        </p:nvSpPr>
        <p:spPr>
          <a:xfrm>
            <a:off x="7309884" y="1"/>
            <a:ext cx="3312042" cy="792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305EEABB-976F-1642-3E7E-AA64E31F17BB}"/>
              </a:ext>
            </a:extLst>
          </p:cNvPr>
          <p:cNvSpPr txBox="1">
            <a:spLocks/>
          </p:cNvSpPr>
          <p:nvPr/>
        </p:nvSpPr>
        <p:spPr>
          <a:xfrm>
            <a:off x="209821" y="1038300"/>
            <a:ext cx="3897945" cy="525486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Yokota,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Niino</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et 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(2018) simulated the same 2012 Tsukuba tornado using an JMA model ensemble and analyzed the circulation sources of the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vortices at the times of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tornadogenesis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and maximum intensity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authors revealed that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circulation generation is mainly (not always) due to the frictional terms. The baroclinic terms can also be dominant at times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descr="A diagram of a weather diagram&#10;&#10;Description automatically generated">
            <a:extLst>
              <a:ext uri="{FF2B5EF4-FFF2-40B4-BE49-F238E27FC236}">
                <a16:creationId xmlns:a16="http://schemas.microsoft.com/office/drawing/2014/main" id="{DEB4D705-295F-DD14-0925-1A7B382FBCC5}"/>
              </a:ext>
            </a:extLst>
          </p:cNvPr>
          <p:cNvPicPr>
            <a:picLocks noChangeAspect="1"/>
          </p:cNvPicPr>
          <p:nvPr/>
        </p:nvPicPr>
        <p:blipFill>
          <a:blip r:embed="rId3"/>
          <a:stretch>
            <a:fillRect/>
          </a:stretch>
        </p:blipFill>
        <p:spPr>
          <a:xfrm>
            <a:off x="3943611" y="884409"/>
            <a:ext cx="7772400" cy="5282497"/>
          </a:xfrm>
          <a:prstGeom prst="rect">
            <a:avLst/>
          </a:prstGeom>
        </p:spPr>
      </p:pic>
      <p:sp>
        <p:nvSpPr>
          <p:cNvPr id="6" name="Title 1">
            <a:extLst>
              <a:ext uri="{FF2B5EF4-FFF2-40B4-BE49-F238E27FC236}">
                <a16:creationId xmlns:a16="http://schemas.microsoft.com/office/drawing/2014/main" id="{CF9688AB-EE48-5EA7-DB6F-147149889D09}"/>
              </a:ext>
            </a:extLst>
          </p:cNvPr>
          <p:cNvSpPr txBox="1">
            <a:spLocks/>
          </p:cNvSpPr>
          <p:nvPr/>
        </p:nvSpPr>
        <p:spPr>
          <a:xfrm>
            <a:off x="-25571" y="403053"/>
            <a:ext cx="12243141" cy="598370"/>
          </a:xfrm>
          <a:prstGeom prst="rect">
            <a:avLst/>
          </a:prstGeom>
          <a:solidFill>
            <a:schemeClr val="bg1"/>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a:solidFill>
                  <a:srgbClr val="FF0000"/>
                </a:solidFill>
              </a:rPr>
              <a:t>Work by three different groups of Japanese Scientists</a:t>
            </a:r>
            <a:endParaRPr lang="en-US" sz="2800" b="1" dirty="0">
              <a:solidFill>
                <a:srgbClr val="FF0000"/>
              </a:solidFill>
            </a:endParaRPr>
          </a:p>
        </p:txBody>
      </p:sp>
    </p:spTree>
    <p:extLst>
      <p:ext uri="{BB962C8B-B14F-4D97-AF65-F5344CB8AC3E}">
        <p14:creationId xmlns:p14="http://schemas.microsoft.com/office/powerpoint/2010/main" val="3083822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EE4362-B9CA-41C6-AA26-2C1516DA97BE}"/>
              </a:ext>
            </a:extLst>
          </p:cNvPr>
          <p:cNvSpPr/>
          <p:nvPr/>
        </p:nvSpPr>
        <p:spPr>
          <a:xfrm>
            <a:off x="7309884" y="1"/>
            <a:ext cx="3312042" cy="792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A7248B3C-7C22-384F-89C8-04A3FCFC7F45}"/>
              </a:ext>
            </a:extLst>
          </p:cNvPr>
          <p:cNvSpPr txBox="1">
            <a:spLocks/>
          </p:cNvSpPr>
          <p:nvPr/>
        </p:nvSpPr>
        <p:spPr>
          <a:xfrm>
            <a:off x="300930" y="2009956"/>
            <a:ext cx="4411417" cy="437359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800" b="0" i="0" u="none" strike="noStrike" kern="1200" cap="none" spc="0" normalizeH="0" baseline="0" noProof="0" dirty="0">
                <a:ln>
                  <a:noFill/>
                </a:ln>
                <a:solidFill>
                  <a:srgbClr val="C00000"/>
                </a:solidFill>
                <a:effectLst/>
                <a:uLnTx/>
                <a:uFillTx/>
                <a:latin typeface="Calibri" panose="020F0502020204030204"/>
                <a:ea typeface="+mn-ea"/>
                <a:cs typeface="+mn-cs"/>
              </a:rPr>
              <a:t>Tao and Tamura (2020)</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re-simulated the Tsukuba tornado using WRF and found that “</a:t>
            </a:r>
            <a:r>
              <a:rPr kumimoji="0" lang="en-US" sz="3800" b="0" i="0" u="none" strike="noStrike" kern="1200" cap="none" spc="0" normalizeH="0" baseline="0" noProof="0" dirty="0">
                <a:ln>
                  <a:noFill/>
                </a:ln>
                <a:solidFill>
                  <a:srgbClr val="C00000"/>
                </a:solidFill>
                <a:effectLst/>
                <a:uLnTx/>
                <a:uFillTx/>
                <a:latin typeface="Calibri" panose="020F0502020204030204"/>
                <a:ea typeface="+mn-ea"/>
                <a:cs typeface="+mn-cs"/>
              </a:rPr>
              <a:t>Circulation budgets</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for the circuits initialized around the </a:t>
            </a:r>
            <a:r>
              <a:rPr kumimoji="0" lang="en-US" sz="3800" b="0" i="0" u="none" strike="noStrike" kern="1200" cap="none" spc="0" normalizeH="0" baseline="0" noProof="0" dirty="0" err="1">
                <a:ln>
                  <a:noFill/>
                </a:ln>
                <a:solidFill>
                  <a:srgbClr val="C00000"/>
                </a:solidFill>
                <a:effectLst/>
                <a:uLnTx/>
                <a:uFillTx/>
                <a:latin typeface="Calibri" panose="020F0502020204030204"/>
                <a:ea typeface="+mn-ea"/>
                <a:cs typeface="+mn-cs"/>
              </a:rPr>
              <a:t>pretornadic</a:t>
            </a:r>
            <a:r>
              <a:rPr kumimoji="0" lang="en-US" sz="3800" b="0" i="0" u="none" strike="noStrike" kern="1200" cap="none" spc="0" normalizeH="0" baseline="0" noProof="0" dirty="0">
                <a:ln>
                  <a:noFill/>
                </a:ln>
                <a:solidFill>
                  <a:srgbClr val="C00000"/>
                </a:solidFill>
                <a:effectLst/>
                <a:uLnTx/>
                <a:uFillTx/>
                <a:latin typeface="Calibri" panose="020F0502020204030204"/>
                <a:ea typeface="+mn-ea"/>
                <a:cs typeface="+mn-cs"/>
              </a:rPr>
              <a:t> and tornadic vortices</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showed that the </a:t>
            </a:r>
            <a:r>
              <a:rPr kumimoji="0" lang="en-US" sz="3800" b="0" i="0" u="none" strike="noStrike" kern="1200" cap="none" spc="0" normalizeH="0" baseline="0" noProof="0" dirty="0">
                <a:ln>
                  <a:noFill/>
                </a:ln>
                <a:solidFill>
                  <a:srgbClr val="C00000"/>
                </a:solidFill>
                <a:effectLst/>
                <a:uLnTx/>
                <a:uFillTx/>
                <a:latin typeface="Calibri" panose="020F0502020204030204"/>
                <a:ea typeface="+mn-ea"/>
                <a:cs typeface="+mn-cs"/>
              </a:rPr>
              <a:t>magnitude of the frictional term was consistently much larger than the magnitude of the baroclinic term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The results for mature tornado differ from earlier results of </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Mashiko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(2016a,b)</a:t>
            </a:r>
            <a:endPar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descr="A collage of graphs and diagrams&#10;&#10;Description automatically generated">
            <a:extLst>
              <a:ext uri="{FF2B5EF4-FFF2-40B4-BE49-F238E27FC236}">
                <a16:creationId xmlns:a16="http://schemas.microsoft.com/office/drawing/2014/main" id="{58F8AC11-319A-1B5E-B501-E2EF866C6ADD}"/>
              </a:ext>
            </a:extLst>
          </p:cNvPr>
          <p:cNvPicPr>
            <a:picLocks noChangeAspect="1"/>
          </p:cNvPicPr>
          <p:nvPr/>
        </p:nvPicPr>
        <p:blipFill>
          <a:blip r:embed="rId3"/>
          <a:stretch>
            <a:fillRect/>
          </a:stretch>
        </p:blipFill>
        <p:spPr>
          <a:xfrm>
            <a:off x="4867469" y="-1"/>
            <a:ext cx="7324531" cy="6858000"/>
          </a:xfrm>
          <a:prstGeom prst="rect">
            <a:avLst/>
          </a:prstGeom>
        </p:spPr>
      </p:pic>
      <p:sp>
        <p:nvSpPr>
          <p:cNvPr id="5" name="Title 1">
            <a:extLst>
              <a:ext uri="{FF2B5EF4-FFF2-40B4-BE49-F238E27FC236}">
                <a16:creationId xmlns:a16="http://schemas.microsoft.com/office/drawing/2014/main" id="{258E4BE9-0501-E953-A3B0-A458A5003444}"/>
              </a:ext>
            </a:extLst>
          </p:cNvPr>
          <p:cNvSpPr>
            <a:spLocks noGrp="1"/>
          </p:cNvSpPr>
          <p:nvPr>
            <p:ph type="title"/>
          </p:nvPr>
        </p:nvSpPr>
        <p:spPr>
          <a:xfrm>
            <a:off x="105058" y="633574"/>
            <a:ext cx="5135453" cy="598370"/>
          </a:xfrm>
          <a:solidFill>
            <a:schemeClr val="bg1"/>
          </a:solidFill>
        </p:spPr>
        <p:txBody>
          <a:bodyPr>
            <a:noAutofit/>
          </a:bodyPr>
          <a:lstStyle/>
          <a:p>
            <a:pPr algn="ctr"/>
            <a:r>
              <a:rPr lang="en-US" sz="2800" b="1" dirty="0">
                <a:solidFill>
                  <a:srgbClr val="FF0000"/>
                </a:solidFill>
              </a:rPr>
              <a:t>Work by different groups of Japanese Scientists</a:t>
            </a:r>
          </a:p>
        </p:txBody>
      </p:sp>
    </p:spTree>
    <p:extLst>
      <p:ext uri="{BB962C8B-B14F-4D97-AF65-F5344CB8AC3E}">
        <p14:creationId xmlns:p14="http://schemas.microsoft.com/office/powerpoint/2010/main" val="1884430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computer generated image&#10;&#10;AI-generated content may be incorrect.">
            <a:extLst>
              <a:ext uri="{FF2B5EF4-FFF2-40B4-BE49-F238E27FC236}">
                <a16:creationId xmlns:a16="http://schemas.microsoft.com/office/drawing/2014/main" id="{797FF032-46BB-5FFE-B8DE-816BCB95A856}"/>
              </a:ext>
            </a:extLst>
          </p:cNvPr>
          <p:cNvPicPr>
            <a:picLocks noGrp="1" noChangeAspect="1"/>
          </p:cNvPicPr>
          <p:nvPr>
            <p:ph idx="1"/>
          </p:nvPr>
        </p:nvPicPr>
        <p:blipFill>
          <a:blip r:embed="rId2"/>
          <a:stretch>
            <a:fillRect/>
          </a:stretch>
        </p:blipFill>
        <p:spPr>
          <a:xfrm>
            <a:off x="3212794" y="482600"/>
            <a:ext cx="4536802" cy="6021458"/>
          </a:xfrm>
        </p:spPr>
      </p:pic>
      <p:pic>
        <p:nvPicPr>
          <p:cNvPr id="7" name="Picture 6" descr="A graph of a graph showing a graph of a graph&#10;&#10;AI-generated content may be incorrect.">
            <a:extLst>
              <a:ext uri="{FF2B5EF4-FFF2-40B4-BE49-F238E27FC236}">
                <a16:creationId xmlns:a16="http://schemas.microsoft.com/office/drawing/2014/main" id="{142C0EF9-3BE8-0366-A3BC-851E404DBA39}"/>
              </a:ext>
            </a:extLst>
          </p:cNvPr>
          <p:cNvPicPr>
            <a:picLocks noChangeAspect="1"/>
          </p:cNvPicPr>
          <p:nvPr/>
        </p:nvPicPr>
        <p:blipFill>
          <a:blip r:embed="rId3"/>
          <a:stretch>
            <a:fillRect/>
          </a:stretch>
        </p:blipFill>
        <p:spPr>
          <a:xfrm>
            <a:off x="7729789" y="22628"/>
            <a:ext cx="4093234" cy="2847771"/>
          </a:xfrm>
          <a:prstGeom prst="rect">
            <a:avLst/>
          </a:prstGeom>
        </p:spPr>
      </p:pic>
      <p:pic>
        <p:nvPicPr>
          <p:cNvPr id="9" name="Picture 8" descr="A diagram of a flow of a wave&#10;&#10;AI-generated content may be incorrect.">
            <a:extLst>
              <a:ext uri="{FF2B5EF4-FFF2-40B4-BE49-F238E27FC236}">
                <a16:creationId xmlns:a16="http://schemas.microsoft.com/office/drawing/2014/main" id="{96BA8D31-D4BF-AD7F-EA39-CB5257029DBC}"/>
              </a:ext>
            </a:extLst>
          </p:cNvPr>
          <p:cNvPicPr>
            <a:picLocks noChangeAspect="1"/>
          </p:cNvPicPr>
          <p:nvPr/>
        </p:nvPicPr>
        <p:blipFill>
          <a:blip r:embed="rId4"/>
          <a:stretch>
            <a:fillRect/>
          </a:stretch>
        </p:blipFill>
        <p:spPr>
          <a:xfrm>
            <a:off x="7729789" y="2950438"/>
            <a:ext cx="3441419" cy="3536192"/>
          </a:xfrm>
          <a:prstGeom prst="rect">
            <a:avLst/>
          </a:prstGeom>
        </p:spPr>
      </p:pic>
      <p:sp>
        <p:nvSpPr>
          <p:cNvPr id="10" name="TextBox 9">
            <a:extLst>
              <a:ext uri="{FF2B5EF4-FFF2-40B4-BE49-F238E27FC236}">
                <a16:creationId xmlns:a16="http://schemas.microsoft.com/office/drawing/2014/main" id="{8ABB0121-6941-ECFC-EE3E-098F3F0E077F}"/>
              </a:ext>
            </a:extLst>
          </p:cNvPr>
          <p:cNvSpPr txBox="1"/>
          <p:nvPr/>
        </p:nvSpPr>
        <p:spPr>
          <a:xfrm>
            <a:off x="101253" y="6577645"/>
            <a:ext cx="1198949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Markowski, P. M., 2024: A New Pathway for </a:t>
            </a:r>
            <a:r>
              <a:rPr kumimoji="0" lang="en-US" sz="1200" b="0" i="0" u="none" strike="noStrike" kern="1200" cap="none" spc="0" normalizeH="0" baseline="0" noProof="0" dirty="0" err="1">
                <a:ln>
                  <a:noFill/>
                </a:ln>
                <a:solidFill>
                  <a:prstClr val="black"/>
                </a:solidFill>
                <a:effectLst/>
                <a:uLnTx/>
                <a:uFillTx/>
                <a:latin typeface="Helvetica Neue" panose="02000503000000020004" pitchFamily="2" charset="0"/>
                <a:ea typeface="+mn-ea"/>
                <a:cs typeface="+mn-cs"/>
              </a:rPr>
              <a:t>Tornadogenesis</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 Exposed by Numerical Simulations of Supercells in Turbulent Environments. </a:t>
            </a:r>
            <a:r>
              <a:rPr kumimoji="0" lang="en-US" sz="1200" b="0" i="1"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J. Atmos. Sci.</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 </a:t>
            </a:r>
            <a:r>
              <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81,</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 481-518.</a:t>
            </a:r>
          </a:p>
        </p:txBody>
      </p:sp>
      <p:sp>
        <p:nvSpPr>
          <p:cNvPr id="11" name="TextBox 10">
            <a:extLst>
              <a:ext uri="{FF2B5EF4-FFF2-40B4-BE49-F238E27FC236}">
                <a16:creationId xmlns:a16="http://schemas.microsoft.com/office/drawing/2014/main" id="{ECDCC1C0-0F9A-820C-5F90-66EBBEB416FA}"/>
              </a:ext>
            </a:extLst>
          </p:cNvPr>
          <p:cNvSpPr txBox="1"/>
          <p:nvPr/>
        </p:nvSpPr>
        <p:spPr>
          <a:xfrm>
            <a:off x="8600937" y="250166"/>
            <a:ext cx="18670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Hairpin structures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4176001-1550-A909-5960-2922C65CB633}"/>
              </a:ext>
            </a:extLst>
          </p:cNvPr>
          <p:cNvSpPr txBox="1"/>
          <p:nvPr/>
        </p:nvSpPr>
        <p:spPr>
          <a:xfrm>
            <a:off x="3505391" y="76475"/>
            <a:ext cx="366565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Coherent structures In surface layer</a:t>
            </a:r>
          </a:p>
        </p:txBody>
      </p:sp>
      <p:sp>
        <p:nvSpPr>
          <p:cNvPr id="13" name="TextBox 12">
            <a:extLst>
              <a:ext uri="{FF2B5EF4-FFF2-40B4-BE49-F238E27FC236}">
                <a16:creationId xmlns:a16="http://schemas.microsoft.com/office/drawing/2014/main" id="{8FFD844E-0B4F-9C5B-92BA-252BCA720392}"/>
              </a:ext>
            </a:extLst>
          </p:cNvPr>
          <p:cNvSpPr txBox="1"/>
          <p:nvPr/>
        </p:nvSpPr>
        <p:spPr>
          <a:xfrm rot="2877167">
            <a:off x="9550075" y="4533868"/>
            <a:ext cx="5784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rolls</a:t>
            </a:r>
          </a:p>
        </p:txBody>
      </p:sp>
      <p:sp>
        <p:nvSpPr>
          <p:cNvPr id="14" name="TextBox 13">
            <a:extLst>
              <a:ext uri="{FF2B5EF4-FFF2-40B4-BE49-F238E27FC236}">
                <a16:creationId xmlns:a16="http://schemas.microsoft.com/office/drawing/2014/main" id="{21534F79-135E-CAEE-BB2D-F57F434EE97F}"/>
              </a:ext>
            </a:extLst>
          </p:cNvPr>
          <p:cNvSpPr txBox="1"/>
          <p:nvPr/>
        </p:nvSpPr>
        <p:spPr>
          <a:xfrm rot="2877167">
            <a:off x="9020814" y="4621995"/>
            <a:ext cx="5784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rolls</a:t>
            </a:r>
          </a:p>
        </p:txBody>
      </p:sp>
      <p:sp>
        <p:nvSpPr>
          <p:cNvPr id="15" name="TextBox 14">
            <a:extLst>
              <a:ext uri="{FF2B5EF4-FFF2-40B4-BE49-F238E27FC236}">
                <a16:creationId xmlns:a16="http://schemas.microsoft.com/office/drawing/2014/main" id="{5C23FC9B-A86E-D998-3ACB-7B889B98713A}"/>
              </a:ext>
            </a:extLst>
          </p:cNvPr>
          <p:cNvSpPr txBox="1"/>
          <p:nvPr/>
        </p:nvSpPr>
        <p:spPr>
          <a:xfrm>
            <a:off x="8216331" y="5517004"/>
            <a:ext cx="21874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Distorted</a:t>
            </a:r>
            <a:r>
              <a:rPr kumimoji="0" lang="zh-CN" altLang="en-US" sz="18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vortex</a:t>
            </a:r>
            <a:r>
              <a:rPr kumimoji="0" lang="zh-CN" altLang="en-US" sz="18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tube</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BA0CE5B-AA73-3855-DC37-06BB9A2BA176}"/>
              </a:ext>
            </a:extLst>
          </p:cNvPr>
          <p:cNvSpPr txBox="1"/>
          <p:nvPr/>
        </p:nvSpPr>
        <p:spPr>
          <a:xfrm>
            <a:off x="9432470" y="3060387"/>
            <a:ext cx="1748231" cy="9233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Strong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sfc</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layer shear due to friction</a:t>
            </a:r>
          </a:p>
        </p:txBody>
      </p:sp>
      <p:sp>
        <p:nvSpPr>
          <p:cNvPr id="19" name="TextBox 18">
            <a:extLst>
              <a:ext uri="{FF2B5EF4-FFF2-40B4-BE49-F238E27FC236}">
                <a16:creationId xmlns:a16="http://schemas.microsoft.com/office/drawing/2014/main" id="{ABA1322F-BD85-D483-7693-19C74F0B9231}"/>
              </a:ext>
            </a:extLst>
          </p:cNvPr>
          <p:cNvSpPr txBox="1"/>
          <p:nvPr/>
        </p:nvSpPr>
        <p:spPr>
          <a:xfrm>
            <a:off x="101252" y="101661"/>
            <a:ext cx="2987005" cy="1107996"/>
          </a:xfrm>
          <a:prstGeom prst="rect">
            <a:avLst/>
          </a:prstGeom>
          <a:noFill/>
          <a:ln w="28575">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rPr>
              <a:t>A New Pathway for </a:t>
            </a:r>
            <a:r>
              <a:rPr kumimoji="0" lang="en-US" sz="2400" b="1" i="0" u="none" strike="noStrike" kern="1200" cap="none" spc="0" normalizeH="0" baseline="0" noProof="0" dirty="0" err="1">
                <a:ln>
                  <a:noFill/>
                </a:ln>
                <a:solidFill>
                  <a:srgbClr val="FF0000"/>
                </a:solidFill>
                <a:effectLst/>
                <a:uLnTx/>
                <a:uFillTx/>
                <a:latin typeface="Helvetica Neue" panose="02000503000000020004" pitchFamily="2" charset="0"/>
                <a:ea typeface="+mn-ea"/>
                <a:cs typeface="+mn-cs"/>
              </a:rPr>
              <a:t>Tornadogenesis</a:t>
            </a:r>
            <a:r>
              <a:rPr kumimoji="0" lang="en-US" sz="2400" b="1"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rPr>
              <a:t> </a:t>
            </a:r>
            <a:endParaRPr kumimoji="0" lang="en-US" sz="1800" b="1"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rPr>
              <a:t>Markowski, P. M. (2024)</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94E81B4-6DD1-5E58-F654-7953386AA89E}"/>
              </a:ext>
            </a:extLst>
          </p:cNvPr>
          <p:cNvSpPr txBox="1"/>
          <p:nvPr/>
        </p:nvSpPr>
        <p:spPr>
          <a:xfrm>
            <a:off x="101253" y="1552437"/>
            <a:ext cx="2863970"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Vertical vorticity </a:t>
            </a:r>
            <a:r>
              <a:rPr kumimoji="0" lang="en-US" sz="1800" b="1" i="0" u="none" strike="noStrike" kern="1200" cap="none" spc="0" normalizeH="0" baseline="0" noProof="0" dirty="0">
                <a:ln>
                  <a:noFill/>
                </a:ln>
                <a:solidFill>
                  <a:srgbClr val="FF0000"/>
                </a:solidFill>
                <a:effectLst/>
                <a:uLnTx/>
                <a:uFillTx/>
                <a:latin typeface="Symbol" pitchFamily="2" charset="2"/>
                <a:ea typeface="+mn-ea"/>
                <a:cs typeface="+mn-cs"/>
              </a:rPr>
              <a:t> 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streaks can develop in turbulent inflow near the surface.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1800" b="1" i="0" u="none" strike="noStrike" kern="1200" cap="none" spc="0" normalizeH="0" baseline="0" noProof="0" dirty="0">
                <a:ln>
                  <a:noFill/>
                </a:ln>
                <a:solidFill>
                  <a:srgbClr val="FF0000"/>
                </a:solidFill>
                <a:effectLst/>
                <a:uLnTx/>
                <a:uFillTx/>
                <a:latin typeface="Symbol" pitchFamily="2" charset="2"/>
                <a:ea typeface="+mn-ea"/>
                <a:cs typeface="+mn-cs"/>
              </a:rPr>
              <a:t> 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streaks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serve as focal points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tornadogenesis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FDD0A97A-CDC2-BE96-4579-56180510CCB5}"/>
              </a:ext>
            </a:extLst>
          </p:cNvPr>
          <p:cNvSpPr txBox="1"/>
          <p:nvPr/>
        </p:nvSpPr>
        <p:spPr>
          <a:xfrm rot="4679954">
            <a:off x="5244151" y="2312545"/>
            <a:ext cx="2483085" cy="369332"/>
          </a:xfrm>
          <a:prstGeom prst="rect">
            <a:avLst/>
          </a:prstGeom>
          <a:solidFill>
            <a:srgbClr val="FFFFFF">
              <a:alpha val="59608"/>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04FB"/>
                </a:solidFill>
                <a:effectLst/>
                <a:uLnTx/>
                <a:uFillTx/>
                <a:latin typeface="Calibri" panose="020F0502020204030204"/>
                <a:ea typeface="+mn-ea"/>
                <a:cs typeface="+mn-cs"/>
              </a:rPr>
              <a:t>Vertical vorticity </a:t>
            </a:r>
            <a:r>
              <a:rPr kumimoji="0" lang="en-US" sz="1800" b="1" i="0" u="none" strike="noStrike" kern="1200" cap="none" spc="0" normalizeH="0" baseline="0" noProof="0" dirty="0">
                <a:ln>
                  <a:noFill/>
                </a:ln>
                <a:solidFill>
                  <a:srgbClr val="0F04FB"/>
                </a:solidFill>
                <a:effectLst/>
                <a:uLnTx/>
                <a:uFillTx/>
                <a:latin typeface="Symbol" pitchFamily="2" charset="2"/>
                <a:ea typeface="+mn-ea"/>
                <a:cs typeface="+mn-cs"/>
              </a:rPr>
              <a:t> </a:t>
            </a:r>
            <a:r>
              <a:rPr kumimoji="0" lang="en-US" sz="1800" b="0" i="0" u="none" strike="noStrike" kern="1200" cap="none" spc="0" normalizeH="0" baseline="0" noProof="0" dirty="0">
                <a:ln>
                  <a:noFill/>
                </a:ln>
                <a:solidFill>
                  <a:srgbClr val="0F04FB"/>
                </a:solidFill>
                <a:effectLst/>
                <a:uLnTx/>
                <a:uFillTx/>
                <a:latin typeface="Calibri" panose="020F0502020204030204"/>
                <a:ea typeface="+mn-ea"/>
                <a:cs typeface="+mn-cs"/>
              </a:rPr>
              <a:t>streaks</a:t>
            </a:r>
          </a:p>
        </p:txBody>
      </p:sp>
    </p:spTree>
    <p:extLst>
      <p:ext uri="{BB962C8B-B14F-4D97-AF65-F5344CB8AC3E}">
        <p14:creationId xmlns:p14="http://schemas.microsoft.com/office/powerpoint/2010/main" val="20059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F3164A-063E-0624-31D4-57D02CB267DF}"/>
              </a:ext>
            </a:extLst>
          </p:cNvPr>
          <p:cNvSpPr>
            <a:spLocks noGrp="1"/>
          </p:cNvSpPr>
          <p:nvPr>
            <p:ph type="title"/>
          </p:nvPr>
        </p:nvSpPr>
        <p:spPr>
          <a:xfrm>
            <a:off x="838200" y="365126"/>
            <a:ext cx="10515600" cy="846259"/>
          </a:xfrm>
        </p:spPr>
        <p:txBody>
          <a:bodyPr/>
          <a:lstStyle/>
          <a:p>
            <a:endParaRPr lang="en-US"/>
          </a:p>
        </p:txBody>
      </p:sp>
      <p:pic>
        <p:nvPicPr>
          <p:cNvPr id="10" name="Content Placeholder 9" descr="A diagram of a solar cell&#10;&#10;AI-generated content may be incorrect.">
            <a:extLst>
              <a:ext uri="{FF2B5EF4-FFF2-40B4-BE49-F238E27FC236}">
                <a16:creationId xmlns:a16="http://schemas.microsoft.com/office/drawing/2014/main" id="{35CD5D82-C344-B984-D7C5-6F74FBD84D21}"/>
              </a:ext>
            </a:extLst>
          </p:cNvPr>
          <p:cNvPicPr>
            <a:picLocks noGrp="1" noChangeAspect="1"/>
          </p:cNvPicPr>
          <p:nvPr>
            <p:ph idx="1"/>
          </p:nvPr>
        </p:nvPicPr>
        <p:blipFill>
          <a:blip r:embed="rId2"/>
          <a:stretch>
            <a:fillRect/>
          </a:stretch>
        </p:blipFill>
        <p:spPr>
          <a:xfrm>
            <a:off x="6217673" y="262206"/>
            <a:ext cx="5537747" cy="6116761"/>
          </a:xfrm>
        </p:spPr>
      </p:pic>
      <p:pic>
        <p:nvPicPr>
          <p:cNvPr id="13" name="Picture 12" descr="A collage of images of a map&#10;&#10;AI-generated content may be incorrect.">
            <a:extLst>
              <a:ext uri="{FF2B5EF4-FFF2-40B4-BE49-F238E27FC236}">
                <a16:creationId xmlns:a16="http://schemas.microsoft.com/office/drawing/2014/main" id="{85BBA6CC-64EE-B3BF-7700-1F998F3CA7FE}"/>
              </a:ext>
            </a:extLst>
          </p:cNvPr>
          <p:cNvPicPr>
            <a:picLocks noChangeAspect="1"/>
          </p:cNvPicPr>
          <p:nvPr/>
        </p:nvPicPr>
        <p:blipFill>
          <a:blip r:embed="rId3"/>
          <a:stretch>
            <a:fillRect/>
          </a:stretch>
        </p:blipFill>
        <p:spPr>
          <a:xfrm>
            <a:off x="874797" y="281486"/>
            <a:ext cx="5099532" cy="6116761"/>
          </a:xfrm>
          <a:prstGeom prst="rect">
            <a:avLst/>
          </a:prstGeom>
        </p:spPr>
      </p:pic>
      <p:sp>
        <p:nvSpPr>
          <p:cNvPr id="14" name="TextBox 13">
            <a:extLst>
              <a:ext uri="{FF2B5EF4-FFF2-40B4-BE49-F238E27FC236}">
                <a16:creationId xmlns:a16="http://schemas.microsoft.com/office/drawing/2014/main" id="{6F8EB01B-28D1-CC23-55C3-476D477D5B2F}"/>
              </a:ext>
            </a:extLst>
          </p:cNvPr>
          <p:cNvSpPr txBox="1"/>
          <p:nvPr/>
        </p:nvSpPr>
        <p:spPr>
          <a:xfrm>
            <a:off x="101253" y="6577645"/>
            <a:ext cx="1198949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Markowski, P. M., 2024: A New Pathway for </a:t>
            </a:r>
            <a:r>
              <a:rPr kumimoji="0" lang="en-US" sz="1200" b="0" i="0" u="none" strike="noStrike" kern="1200" cap="none" spc="0" normalizeH="0" baseline="0" noProof="0" dirty="0" err="1">
                <a:ln>
                  <a:noFill/>
                </a:ln>
                <a:solidFill>
                  <a:prstClr val="black"/>
                </a:solidFill>
                <a:effectLst/>
                <a:uLnTx/>
                <a:uFillTx/>
                <a:latin typeface="Helvetica Neue" panose="02000503000000020004" pitchFamily="2" charset="0"/>
                <a:ea typeface="+mn-ea"/>
                <a:cs typeface="+mn-cs"/>
              </a:rPr>
              <a:t>Tornadogenesis</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 Exposed by Numerical Simulations of Supercells in Turbulent Environments. </a:t>
            </a:r>
            <a:r>
              <a:rPr kumimoji="0" lang="en-US" sz="1200" b="0" i="1"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J. Atmos. Sci.</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 </a:t>
            </a:r>
            <a:r>
              <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81,</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 481-518.</a:t>
            </a:r>
          </a:p>
        </p:txBody>
      </p:sp>
      <p:sp>
        <p:nvSpPr>
          <p:cNvPr id="16" name="TextBox 15">
            <a:extLst>
              <a:ext uri="{FF2B5EF4-FFF2-40B4-BE49-F238E27FC236}">
                <a16:creationId xmlns:a16="http://schemas.microsoft.com/office/drawing/2014/main" id="{BB65D02E-0B3F-128D-1925-07687CE28AA8}"/>
              </a:ext>
            </a:extLst>
          </p:cNvPr>
          <p:cNvSpPr txBox="1"/>
          <p:nvPr/>
        </p:nvSpPr>
        <p:spPr>
          <a:xfrm>
            <a:off x="2652623" y="842053"/>
            <a:ext cx="105673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Symbol" pitchFamily="2" charset="2"/>
                <a:ea typeface="+mn-ea"/>
                <a:cs typeface="+mn-cs"/>
              </a:rPr>
              <a:t>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streaks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D777C93-8F9E-F145-D358-F00E8F22A17E}"/>
              </a:ext>
            </a:extLst>
          </p:cNvPr>
          <p:cNvSpPr txBox="1"/>
          <p:nvPr/>
        </p:nvSpPr>
        <p:spPr>
          <a:xfrm>
            <a:off x="838200" y="4784149"/>
            <a:ext cx="1125747"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Develops into TLV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6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22152-F6B1-EAAF-45A9-727A47B694D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5B37D07-0213-516D-C422-88C755AA0B59}"/>
              </a:ext>
            </a:extLst>
          </p:cNvPr>
          <p:cNvSpPr txBox="1"/>
          <p:nvPr/>
        </p:nvSpPr>
        <p:spPr>
          <a:xfrm>
            <a:off x="3087913" y="101661"/>
            <a:ext cx="804537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Circulation Analyses for two Circuits Prior to TLV Genesis and Mature TLV</a:t>
            </a:r>
          </a:p>
        </p:txBody>
      </p:sp>
      <p:sp>
        <p:nvSpPr>
          <p:cNvPr id="15" name="TextBox 14">
            <a:extLst>
              <a:ext uri="{FF2B5EF4-FFF2-40B4-BE49-F238E27FC236}">
                <a16:creationId xmlns:a16="http://schemas.microsoft.com/office/drawing/2014/main" id="{295D4E45-025D-99DF-C37A-A860BA5CE539}"/>
              </a:ext>
            </a:extLst>
          </p:cNvPr>
          <p:cNvSpPr txBox="1"/>
          <p:nvPr/>
        </p:nvSpPr>
        <p:spPr>
          <a:xfrm>
            <a:off x="8456346" y="619498"/>
            <a:ext cx="21874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Distorted</a:t>
            </a:r>
            <a:r>
              <a:rPr kumimoji="0" lang="zh-CN" altLang="en-US" sz="18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vortex</a:t>
            </a:r>
            <a:r>
              <a:rPr kumimoji="0" lang="zh-CN" altLang="en-US" sz="18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tube</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14568CA-CD1F-C128-47C3-6A39CBE18E03}"/>
              </a:ext>
            </a:extLst>
          </p:cNvPr>
          <p:cNvSpPr txBox="1"/>
          <p:nvPr/>
        </p:nvSpPr>
        <p:spPr>
          <a:xfrm>
            <a:off x="195624" y="3069910"/>
            <a:ext cx="2446302" cy="25853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Contribution from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baroclinicity, Coriolis, Diffusion, “Invented force” are all negligible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lack of a significant role for baroclinic generation is particularly noteworthy.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1CF5590F-0B9D-DE49-8055-6C9937931BD1}"/>
              </a:ext>
            </a:extLst>
          </p:cNvPr>
          <p:cNvPicPr>
            <a:picLocks noChangeAspect="1"/>
          </p:cNvPicPr>
          <p:nvPr/>
        </p:nvPicPr>
        <p:blipFill>
          <a:blip r:embed="rId2"/>
          <a:stretch>
            <a:fillRect/>
          </a:stretch>
        </p:blipFill>
        <p:spPr>
          <a:xfrm>
            <a:off x="2692838" y="2701012"/>
            <a:ext cx="4599937" cy="3162020"/>
          </a:xfrm>
          <a:prstGeom prst="rect">
            <a:avLst/>
          </a:prstGeom>
        </p:spPr>
      </p:pic>
      <p:pic>
        <p:nvPicPr>
          <p:cNvPr id="17" name="Picture 16">
            <a:extLst>
              <a:ext uri="{FF2B5EF4-FFF2-40B4-BE49-F238E27FC236}">
                <a16:creationId xmlns:a16="http://schemas.microsoft.com/office/drawing/2014/main" id="{445DCFFF-EA46-7B59-1C72-86183BAA93D6}"/>
              </a:ext>
            </a:extLst>
          </p:cNvPr>
          <p:cNvPicPr>
            <a:picLocks noChangeAspect="1"/>
          </p:cNvPicPr>
          <p:nvPr/>
        </p:nvPicPr>
        <p:blipFill>
          <a:blip r:embed="rId3"/>
          <a:stretch>
            <a:fillRect/>
          </a:stretch>
        </p:blipFill>
        <p:spPr>
          <a:xfrm>
            <a:off x="2635329" y="545068"/>
            <a:ext cx="4496778" cy="2419526"/>
          </a:xfrm>
          <a:prstGeom prst="rect">
            <a:avLst/>
          </a:prstGeom>
        </p:spPr>
      </p:pic>
      <p:pic>
        <p:nvPicPr>
          <p:cNvPr id="21" name="Picture 20">
            <a:extLst>
              <a:ext uri="{FF2B5EF4-FFF2-40B4-BE49-F238E27FC236}">
                <a16:creationId xmlns:a16="http://schemas.microsoft.com/office/drawing/2014/main" id="{2A4D13F1-F590-5B2E-7C17-E450075759C9}"/>
              </a:ext>
            </a:extLst>
          </p:cNvPr>
          <p:cNvPicPr>
            <a:picLocks noChangeAspect="1"/>
          </p:cNvPicPr>
          <p:nvPr/>
        </p:nvPicPr>
        <p:blipFill>
          <a:blip r:embed="rId4"/>
          <a:stretch>
            <a:fillRect/>
          </a:stretch>
        </p:blipFill>
        <p:spPr>
          <a:xfrm>
            <a:off x="7318136" y="2686226"/>
            <a:ext cx="4685000" cy="3213965"/>
          </a:xfrm>
          <a:prstGeom prst="rect">
            <a:avLst/>
          </a:prstGeom>
        </p:spPr>
      </p:pic>
      <p:pic>
        <p:nvPicPr>
          <p:cNvPr id="24" name="Picture 23">
            <a:extLst>
              <a:ext uri="{FF2B5EF4-FFF2-40B4-BE49-F238E27FC236}">
                <a16:creationId xmlns:a16="http://schemas.microsoft.com/office/drawing/2014/main" id="{FA87BE73-8BF7-2982-25E6-DE4FA9698C0A}"/>
              </a:ext>
            </a:extLst>
          </p:cNvPr>
          <p:cNvPicPr>
            <a:picLocks noChangeAspect="1"/>
          </p:cNvPicPr>
          <p:nvPr/>
        </p:nvPicPr>
        <p:blipFill>
          <a:blip r:embed="rId5"/>
          <a:stretch>
            <a:fillRect/>
          </a:stretch>
        </p:blipFill>
        <p:spPr>
          <a:xfrm>
            <a:off x="7318136" y="482467"/>
            <a:ext cx="4334637" cy="2433066"/>
          </a:xfrm>
          <a:prstGeom prst="rect">
            <a:avLst/>
          </a:prstGeom>
        </p:spPr>
      </p:pic>
      <p:pic>
        <p:nvPicPr>
          <p:cNvPr id="26" name="Picture 25" descr="A close up of a sign&#10;&#10;AI-generated content may be incorrect.">
            <a:extLst>
              <a:ext uri="{FF2B5EF4-FFF2-40B4-BE49-F238E27FC236}">
                <a16:creationId xmlns:a16="http://schemas.microsoft.com/office/drawing/2014/main" id="{3ED08F96-7BDD-8D9E-49DE-D0D4D3302B0F}"/>
              </a:ext>
            </a:extLst>
          </p:cNvPr>
          <p:cNvPicPr>
            <a:picLocks noChangeAspect="1"/>
          </p:cNvPicPr>
          <p:nvPr/>
        </p:nvPicPr>
        <p:blipFill>
          <a:blip r:embed="rId6"/>
          <a:stretch>
            <a:fillRect/>
          </a:stretch>
        </p:blipFill>
        <p:spPr>
          <a:xfrm>
            <a:off x="3089105" y="3408001"/>
            <a:ext cx="3113288" cy="604915"/>
          </a:xfrm>
          <a:prstGeom prst="rect">
            <a:avLst/>
          </a:prstGeom>
        </p:spPr>
      </p:pic>
      <p:sp>
        <p:nvSpPr>
          <p:cNvPr id="27" name="TextBox 26">
            <a:extLst>
              <a:ext uri="{FF2B5EF4-FFF2-40B4-BE49-F238E27FC236}">
                <a16:creationId xmlns:a16="http://schemas.microsoft.com/office/drawing/2014/main" id="{C7D1085F-3BDA-805B-3945-EF9720829327}"/>
              </a:ext>
            </a:extLst>
          </p:cNvPr>
          <p:cNvSpPr txBox="1"/>
          <p:nvPr/>
        </p:nvSpPr>
        <p:spPr>
          <a:xfrm>
            <a:off x="7662447" y="5823737"/>
            <a:ext cx="377525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C0&lt;0 initially. Almost all C is generated by</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turbulence/friction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term. </a:t>
            </a:r>
          </a:p>
        </p:txBody>
      </p:sp>
      <p:sp>
        <p:nvSpPr>
          <p:cNvPr id="28" name="TextBox 27">
            <a:extLst>
              <a:ext uri="{FF2B5EF4-FFF2-40B4-BE49-F238E27FC236}">
                <a16:creationId xmlns:a16="http://schemas.microsoft.com/office/drawing/2014/main" id="{7D68C85E-DE35-35C5-4BA5-8E5E1D53F1ED}"/>
              </a:ext>
            </a:extLst>
          </p:cNvPr>
          <p:cNvSpPr txBox="1"/>
          <p:nvPr/>
        </p:nvSpPr>
        <p:spPr>
          <a:xfrm>
            <a:off x="3148490" y="5760549"/>
            <a:ext cx="3775255"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70%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circulation comes from background C0, and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30%  from turbulence/friction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generation. </a:t>
            </a:r>
          </a:p>
        </p:txBody>
      </p:sp>
      <p:cxnSp>
        <p:nvCxnSpPr>
          <p:cNvPr id="31" name="Straight Arrow Connector 30">
            <a:extLst>
              <a:ext uri="{FF2B5EF4-FFF2-40B4-BE49-F238E27FC236}">
                <a16:creationId xmlns:a16="http://schemas.microsoft.com/office/drawing/2014/main" id="{06250C37-F82A-690B-C591-A24FDFA07A81}"/>
              </a:ext>
            </a:extLst>
          </p:cNvPr>
          <p:cNvCxnSpPr>
            <a:cxnSpLocks/>
          </p:cNvCxnSpPr>
          <p:nvPr/>
        </p:nvCxnSpPr>
        <p:spPr>
          <a:xfrm>
            <a:off x="9049109" y="3985598"/>
            <a:ext cx="120770" cy="25859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C22C162-5958-02C0-E46C-C05DE87BA063}"/>
              </a:ext>
            </a:extLst>
          </p:cNvPr>
          <p:cNvCxnSpPr>
            <a:cxnSpLocks/>
          </p:cNvCxnSpPr>
          <p:nvPr/>
        </p:nvCxnSpPr>
        <p:spPr>
          <a:xfrm flipH="1" flipV="1">
            <a:off x="5415500" y="4660291"/>
            <a:ext cx="105405" cy="26141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FD101AB-FFE1-4D58-CD55-B476DD0EA372}"/>
              </a:ext>
            </a:extLst>
          </p:cNvPr>
          <p:cNvSpPr txBox="1"/>
          <p:nvPr/>
        </p:nvSpPr>
        <p:spPr>
          <a:xfrm>
            <a:off x="8527037" y="3693355"/>
            <a:ext cx="10230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frictional</a:t>
            </a:r>
          </a:p>
        </p:txBody>
      </p:sp>
      <p:sp>
        <p:nvSpPr>
          <p:cNvPr id="36" name="TextBox 35">
            <a:extLst>
              <a:ext uri="{FF2B5EF4-FFF2-40B4-BE49-F238E27FC236}">
                <a16:creationId xmlns:a16="http://schemas.microsoft.com/office/drawing/2014/main" id="{B6308E49-1AD2-ECD7-09C4-AE4C57032041}"/>
              </a:ext>
            </a:extLst>
          </p:cNvPr>
          <p:cNvSpPr txBox="1"/>
          <p:nvPr/>
        </p:nvSpPr>
        <p:spPr>
          <a:xfrm>
            <a:off x="4956683" y="4844435"/>
            <a:ext cx="10230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frictional</a:t>
            </a:r>
          </a:p>
        </p:txBody>
      </p:sp>
      <p:sp>
        <p:nvSpPr>
          <p:cNvPr id="37" name="TextBox 36">
            <a:extLst>
              <a:ext uri="{FF2B5EF4-FFF2-40B4-BE49-F238E27FC236}">
                <a16:creationId xmlns:a16="http://schemas.microsoft.com/office/drawing/2014/main" id="{571E5CC9-8B25-ED3C-EC8B-058962A63D2D}"/>
              </a:ext>
            </a:extLst>
          </p:cNvPr>
          <p:cNvSpPr txBox="1"/>
          <p:nvPr/>
        </p:nvSpPr>
        <p:spPr>
          <a:xfrm>
            <a:off x="3506840" y="4737039"/>
            <a:ext cx="10946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Baroclinic</a:t>
            </a:r>
          </a:p>
        </p:txBody>
      </p:sp>
      <p:cxnSp>
        <p:nvCxnSpPr>
          <p:cNvPr id="38" name="Straight Arrow Connector 37">
            <a:extLst>
              <a:ext uri="{FF2B5EF4-FFF2-40B4-BE49-F238E27FC236}">
                <a16:creationId xmlns:a16="http://schemas.microsoft.com/office/drawing/2014/main" id="{B21C5CD6-D186-CB9E-C279-5FF24B5896D8}"/>
              </a:ext>
            </a:extLst>
          </p:cNvPr>
          <p:cNvCxnSpPr>
            <a:cxnSpLocks/>
          </p:cNvCxnSpPr>
          <p:nvPr/>
        </p:nvCxnSpPr>
        <p:spPr>
          <a:xfrm flipV="1">
            <a:off x="4266160" y="4503248"/>
            <a:ext cx="155522" cy="35865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F4A8F12-8721-4DDB-03C1-2C3C927E76FF}"/>
              </a:ext>
            </a:extLst>
          </p:cNvPr>
          <p:cNvSpPr txBox="1"/>
          <p:nvPr/>
        </p:nvSpPr>
        <p:spPr>
          <a:xfrm>
            <a:off x="9413059" y="4984185"/>
            <a:ext cx="10946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Baroclinic</a:t>
            </a:r>
          </a:p>
        </p:txBody>
      </p:sp>
      <p:cxnSp>
        <p:nvCxnSpPr>
          <p:cNvPr id="42" name="Straight Arrow Connector 41">
            <a:extLst>
              <a:ext uri="{FF2B5EF4-FFF2-40B4-BE49-F238E27FC236}">
                <a16:creationId xmlns:a16="http://schemas.microsoft.com/office/drawing/2014/main" id="{05CEF08E-02BC-8374-A36E-94EAAFC0DB89}"/>
              </a:ext>
            </a:extLst>
          </p:cNvPr>
          <p:cNvCxnSpPr>
            <a:cxnSpLocks/>
          </p:cNvCxnSpPr>
          <p:nvPr/>
        </p:nvCxnSpPr>
        <p:spPr>
          <a:xfrm flipV="1">
            <a:off x="9960388" y="4716176"/>
            <a:ext cx="155522" cy="35865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C45F2C2-1F2D-55BE-6E6A-97B7ABDBE359}"/>
              </a:ext>
            </a:extLst>
          </p:cNvPr>
          <p:cNvSpPr txBox="1"/>
          <p:nvPr/>
        </p:nvSpPr>
        <p:spPr>
          <a:xfrm>
            <a:off x="101252" y="101661"/>
            <a:ext cx="2987005" cy="1107996"/>
          </a:xfrm>
          <a:prstGeom prst="rect">
            <a:avLst/>
          </a:prstGeom>
          <a:noFill/>
          <a:ln w="28575">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rPr>
              <a:t>A New Pathway for </a:t>
            </a:r>
            <a:r>
              <a:rPr kumimoji="0" lang="en-US" sz="2400" b="1" i="0" u="none" strike="noStrike" kern="1200" cap="none" spc="0" normalizeH="0" baseline="0" noProof="0" dirty="0" err="1">
                <a:ln>
                  <a:noFill/>
                </a:ln>
                <a:solidFill>
                  <a:srgbClr val="FF0000"/>
                </a:solidFill>
                <a:effectLst/>
                <a:uLnTx/>
                <a:uFillTx/>
                <a:latin typeface="Helvetica Neue" panose="02000503000000020004" pitchFamily="2" charset="0"/>
                <a:ea typeface="+mn-ea"/>
                <a:cs typeface="+mn-cs"/>
              </a:rPr>
              <a:t>Tornadogenesis</a:t>
            </a:r>
            <a:r>
              <a:rPr kumimoji="0" lang="en-US" sz="2400" b="1"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rPr>
              <a:t> </a:t>
            </a:r>
            <a:endParaRPr kumimoji="0" lang="en-US" sz="1800" b="1"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Helvetica Neue" panose="02000503000000020004" pitchFamily="2" charset="0"/>
                <a:ea typeface="+mn-ea"/>
                <a:cs typeface="+mn-cs"/>
              </a:rPr>
              <a:t>Markowski, P. M. (2024)</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048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6084-5B16-12EE-5AC4-A782F9D88736}"/>
              </a:ext>
            </a:extLst>
          </p:cNvPr>
          <p:cNvSpPr>
            <a:spLocks noGrp="1"/>
          </p:cNvSpPr>
          <p:nvPr>
            <p:ph type="title"/>
          </p:nvPr>
        </p:nvSpPr>
        <p:spPr>
          <a:xfrm>
            <a:off x="838200" y="0"/>
            <a:ext cx="10515600" cy="1325563"/>
          </a:xfrm>
        </p:spPr>
        <p:txBody>
          <a:bodyPr/>
          <a:lstStyle/>
          <a:p>
            <a:pPr algn="ctr"/>
            <a:r>
              <a:rPr lang="en-US" b="1" dirty="0">
                <a:solidFill>
                  <a:srgbClr val="C00000"/>
                </a:solidFill>
              </a:rPr>
              <a:t>Summary Points</a:t>
            </a:r>
          </a:p>
        </p:txBody>
      </p:sp>
      <p:sp>
        <p:nvSpPr>
          <p:cNvPr id="3" name="Content Placeholder 2">
            <a:extLst>
              <a:ext uri="{FF2B5EF4-FFF2-40B4-BE49-F238E27FC236}">
                <a16:creationId xmlns:a16="http://schemas.microsoft.com/office/drawing/2014/main" id="{117BE9D4-D970-FFBC-D337-A823B977EBBE}"/>
              </a:ext>
            </a:extLst>
          </p:cNvPr>
          <p:cNvSpPr>
            <a:spLocks noGrp="1"/>
          </p:cNvSpPr>
          <p:nvPr>
            <p:ph idx="1"/>
          </p:nvPr>
        </p:nvSpPr>
        <p:spPr>
          <a:xfrm>
            <a:off x="1012478" y="1325563"/>
            <a:ext cx="10515600" cy="5167311"/>
          </a:xfrm>
        </p:spPr>
        <p:txBody>
          <a:bodyPr>
            <a:normAutofit fontScale="92500"/>
          </a:bodyPr>
          <a:lstStyle/>
          <a:p>
            <a:r>
              <a:rPr lang="en-US" sz="2800" dirty="0">
                <a:solidFill>
                  <a:srgbClr val="C00000"/>
                </a:solidFill>
              </a:rPr>
              <a:t>Tornado simulations without surface drag is in many aspects unrealistic</a:t>
            </a:r>
          </a:p>
          <a:p>
            <a:pPr lvl="1"/>
            <a:r>
              <a:rPr lang="en-US" sz="2000" dirty="0"/>
              <a:t>Often exaggerate the role of baroclinic vorticity generation, because of no other generation source.</a:t>
            </a:r>
          </a:p>
          <a:p>
            <a:pPr lvl="1"/>
            <a:r>
              <a:rPr lang="en-US" sz="2000" dirty="0"/>
              <a:t>Surface drag that is often large in tornadic storms is grossly neglected.</a:t>
            </a:r>
          </a:p>
          <a:p>
            <a:pPr lvl="1"/>
            <a:endParaRPr lang="en-US" sz="2400" dirty="0"/>
          </a:p>
          <a:p>
            <a:r>
              <a:rPr lang="en-US" sz="2800" dirty="0">
                <a:solidFill>
                  <a:srgbClr val="C00000"/>
                </a:solidFill>
              </a:rPr>
              <a:t>The possibly more important role of friction-generated vorticity has taken its time for the community to accept. Many simulation studies continue to neglect it.</a:t>
            </a:r>
            <a:endParaRPr lang="en-US" altLang="zh-CN" sz="2800" dirty="0"/>
          </a:p>
          <a:p>
            <a:pPr lvl="1"/>
            <a:endParaRPr lang="en-US" sz="2400" dirty="0"/>
          </a:p>
          <a:p>
            <a:r>
              <a:rPr lang="en-US" sz="2800" dirty="0">
                <a:solidFill>
                  <a:srgbClr val="C00000"/>
                </a:solidFill>
              </a:rPr>
              <a:t>More and more research is starting to recognize the important contributions of friction-generated vorticity.</a:t>
            </a:r>
          </a:p>
          <a:p>
            <a:pPr lvl="1"/>
            <a:r>
              <a:rPr lang="en-US" sz="2000" dirty="0"/>
              <a:t>More and more evidences based on both idealized (but realistic) and real data simulations.</a:t>
            </a:r>
          </a:p>
          <a:p>
            <a:pPr lvl="1"/>
            <a:r>
              <a:rPr lang="en-US" sz="2000" dirty="0"/>
              <a:t>Being dynamically forced, downdrafts in tornadic supercell storms are often warm instead of cold</a:t>
            </a:r>
            <a:endParaRPr lang="en-US" altLang="zh-CN" sz="2000" dirty="0"/>
          </a:p>
          <a:p>
            <a:pPr lvl="1"/>
            <a:r>
              <a:rPr lang="en-US" sz="2000" dirty="0"/>
              <a:t>Near-surface wind shear as created by surface friction is very hard to measure – a challenge to be overcome</a:t>
            </a:r>
          </a:p>
        </p:txBody>
      </p:sp>
    </p:spTree>
    <p:extLst>
      <p:ext uri="{BB962C8B-B14F-4D97-AF65-F5344CB8AC3E}">
        <p14:creationId xmlns:p14="http://schemas.microsoft.com/office/powerpoint/2010/main" val="4232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91E5883B-65A2-A057-3E97-64171CC5D41D}"/>
              </a:ext>
            </a:extLst>
          </p:cNvPr>
          <p:cNvSpPr/>
          <p:nvPr/>
        </p:nvSpPr>
        <p:spPr>
          <a:xfrm>
            <a:off x="9122774" y="12700"/>
            <a:ext cx="2806698" cy="2250031"/>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4F59E5-822B-46FB-BA07-50E466629368}"/>
              </a:ext>
            </a:extLst>
          </p:cNvPr>
          <p:cNvPicPr>
            <a:picLocks noChangeAspect="1"/>
          </p:cNvPicPr>
          <p:nvPr/>
        </p:nvPicPr>
        <p:blipFill>
          <a:blip r:embed="rId3"/>
          <a:stretch>
            <a:fillRect/>
          </a:stretch>
        </p:blipFill>
        <p:spPr>
          <a:xfrm>
            <a:off x="353944" y="1196718"/>
            <a:ext cx="7346531" cy="5187511"/>
          </a:xfrm>
          <a:prstGeom prst="rect">
            <a:avLst/>
          </a:prstGeom>
        </p:spPr>
      </p:pic>
      <p:sp>
        <p:nvSpPr>
          <p:cNvPr id="60" name="Rectangle 59">
            <a:extLst>
              <a:ext uri="{FF2B5EF4-FFF2-40B4-BE49-F238E27FC236}">
                <a16:creationId xmlns:a16="http://schemas.microsoft.com/office/drawing/2014/main" id="{2F6C132E-C4A5-CB11-FAAC-126A2C9C9C0F}"/>
              </a:ext>
            </a:extLst>
          </p:cNvPr>
          <p:cNvSpPr/>
          <p:nvPr/>
        </p:nvSpPr>
        <p:spPr>
          <a:xfrm>
            <a:off x="541749" y="25400"/>
            <a:ext cx="2518951" cy="208152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E1B418-277B-4CDA-8C29-6DF1F70C3667}"/>
              </a:ext>
            </a:extLst>
          </p:cNvPr>
          <p:cNvSpPr>
            <a:spLocks noGrp="1"/>
          </p:cNvSpPr>
          <p:nvPr>
            <p:ph type="title"/>
          </p:nvPr>
        </p:nvSpPr>
        <p:spPr>
          <a:xfrm>
            <a:off x="2881537" y="54418"/>
            <a:ext cx="6308023" cy="1325563"/>
          </a:xfrm>
        </p:spPr>
        <p:txBody>
          <a:bodyPr>
            <a:normAutofit/>
          </a:bodyPr>
          <a:lstStyle/>
          <a:p>
            <a:pPr algn="ctr"/>
            <a:r>
              <a:rPr lang="en-US" sz="3600" b="1" dirty="0">
                <a:solidFill>
                  <a:srgbClr val="FF0000"/>
                </a:solidFill>
              </a:rPr>
              <a:t>Possible Sources of Tornadic Vorticity in Supercells</a:t>
            </a:r>
            <a:endParaRPr lang="en-US" b="1" dirty="0">
              <a:solidFill>
                <a:srgbClr val="FF0000"/>
              </a:solidFill>
            </a:endParaRPr>
          </a:p>
        </p:txBody>
      </p:sp>
      <p:sp>
        <p:nvSpPr>
          <p:cNvPr id="5" name="Rectangle 4">
            <a:extLst>
              <a:ext uri="{FF2B5EF4-FFF2-40B4-BE49-F238E27FC236}">
                <a16:creationId xmlns:a16="http://schemas.microsoft.com/office/drawing/2014/main" id="{C11F516B-FE46-483B-B99A-B1912C05E2AC}"/>
              </a:ext>
            </a:extLst>
          </p:cNvPr>
          <p:cNvSpPr/>
          <p:nvPr/>
        </p:nvSpPr>
        <p:spPr>
          <a:xfrm>
            <a:off x="7710299" y="2498435"/>
            <a:ext cx="4208667" cy="4585871"/>
          </a:xfrm>
          <a:prstGeom prst="rect">
            <a:avLst/>
          </a:prstGeom>
          <a:solidFill>
            <a:schemeClr val="accent4">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1717FF"/>
                </a:solidFill>
                <a:effectLst/>
                <a:uLnTx/>
                <a:uFillTx/>
                <a:latin typeface="Calibri" panose="020F0502020204030204"/>
                <a:ea typeface="等线" panose="02010600030101010101" pitchFamily="2" charset="-122"/>
                <a:cs typeface="+mn-cs"/>
              </a:rPr>
              <a:t>Based on idealized supercell simulations, </a:t>
            </a:r>
            <a:r>
              <a:rPr kumimoji="0" lang="en-US" sz="2400" b="0" i="0" u="none" strike="noStrike" kern="1200" cap="none" spc="0" normalizeH="0" baseline="0" noProof="0" dirty="0">
                <a:ln>
                  <a:noFill/>
                </a:ln>
                <a:solidFill>
                  <a:srgbClr val="1717FF"/>
                </a:solidFill>
                <a:effectLst/>
                <a:uLnTx/>
                <a:uFillTx/>
                <a:latin typeface="Calibri" panose="020F0502020204030204"/>
                <a:ea typeface="+mn-ea"/>
                <a:cs typeface="+mn-cs"/>
              </a:rPr>
              <a:t>Rotunno </a:t>
            </a:r>
            <a:r>
              <a:rPr kumimoji="0" lang="en-US" altLang="zh-CN" sz="2400" b="0" i="0" u="none" strike="noStrike" kern="1200" cap="none" spc="0" normalizeH="0" baseline="0" noProof="0" dirty="0">
                <a:ln>
                  <a:noFill/>
                </a:ln>
                <a:solidFill>
                  <a:srgbClr val="1717FF"/>
                </a:solidFill>
                <a:effectLst/>
                <a:uLnTx/>
                <a:uFillTx/>
                <a:latin typeface="Calibri" panose="020F0502020204030204"/>
                <a:ea typeface="等线" panose="02010600030101010101" pitchFamily="2" charset="-122"/>
                <a:cs typeface="+mn-cs"/>
              </a:rPr>
              <a:t>&amp;</a:t>
            </a:r>
            <a:r>
              <a:rPr kumimoji="0" lang="en-US" sz="2400" b="0" i="0" u="none" strike="noStrike" kern="1200" cap="none" spc="0" normalizeH="0" baseline="0" noProof="0" dirty="0">
                <a:ln>
                  <a:noFill/>
                </a:ln>
                <a:solidFill>
                  <a:srgbClr val="1717FF"/>
                </a:solidFill>
                <a:effectLst/>
                <a:uLnTx/>
                <a:uFillTx/>
                <a:latin typeface="Calibri" panose="020F0502020204030204"/>
                <a:ea typeface="+mn-ea"/>
                <a:cs typeface="+mn-cs"/>
              </a:rPr>
              <a:t> Klemp (1985)</a:t>
            </a:r>
            <a:r>
              <a:rPr kumimoji="0" lang="zh-CN" altLang="en-US" sz="2400" b="0" i="0" u="none" strike="noStrike" kern="1200" cap="none" spc="0" normalizeH="0" baseline="0" noProof="0" dirty="0">
                <a:ln>
                  <a:noFill/>
                </a:ln>
                <a:solidFill>
                  <a:srgbClr val="1717FF"/>
                </a:solidFill>
                <a:effectLst/>
                <a:uLnTx/>
                <a:uFillTx/>
                <a:latin typeface="Calibri" panose="020F0502020204030204"/>
                <a:ea typeface="等线" panose="02010600030101010101" pitchFamily="2" charset="-122"/>
                <a:cs typeface="+mn-cs"/>
              </a:rPr>
              <a:t>、</a:t>
            </a:r>
            <a:r>
              <a:rPr kumimoji="0" lang="en-US" sz="2400" b="0" i="0" u="none" strike="noStrike" kern="1200" cap="none" spc="0" normalizeH="0" baseline="0" noProof="0" dirty="0">
                <a:ln>
                  <a:noFill/>
                </a:ln>
                <a:solidFill>
                  <a:srgbClr val="1717FF"/>
                </a:solidFill>
                <a:effectLst/>
                <a:uLnTx/>
                <a:uFillTx/>
                <a:latin typeface="Calibri" panose="020F0502020204030204"/>
                <a:ea typeface="+mn-ea"/>
                <a:cs typeface="+mn-cs"/>
              </a:rPr>
              <a:t>Klemp (1987) proposed</a:t>
            </a:r>
            <a:r>
              <a:rPr kumimoji="0" lang="zh-CN" altLang="en-US" sz="2400" b="0" i="0" u="none" strike="noStrike" kern="1200" cap="none" spc="0" normalizeH="0" baseline="0" noProof="0" dirty="0">
                <a:ln>
                  <a:noFill/>
                </a:ln>
                <a:solidFill>
                  <a:srgbClr val="1717FF"/>
                </a:solidFill>
                <a:effectLst/>
                <a:uLnTx/>
                <a:uFillTx/>
                <a:latin typeface="Calibri" panose="020F0502020204030204"/>
                <a:ea typeface="等线" panose="02010600030101010101" pitchFamily="2" charset="-122"/>
                <a:cs typeface="+mn-cs"/>
              </a:rPr>
              <a:t>：</a:t>
            </a:r>
            <a:endParaRPr kumimoji="0" lang="en-US" altLang="zh-CN" sz="2400" b="0" i="0" u="none" strike="noStrike" kern="1200" cap="none" spc="0" normalizeH="0" baseline="0" noProof="0" dirty="0">
              <a:ln>
                <a:noFill/>
              </a:ln>
              <a:solidFill>
                <a:srgbClr val="1717FF"/>
              </a:solidFill>
              <a:effectLst/>
              <a:uLnTx/>
              <a:uFillTx/>
              <a:latin typeface="Calibri" panose="020F0502020204030204"/>
              <a:ea typeface="等线" panose="02010600030101010101" pitchFamily="2"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717FF"/>
                </a:solidFill>
                <a:effectLst/>
                <a:uLnTx/>
                <a:uFillTx/>
                <a:latin typeface="+mn-lt"/>
                <a:ea typeface="+mn-ea"/>
                <a:cs typeface="+mn-cs"/>
              </a:rPr>
              <a:t>Vorticity generated along </a:t>
            </a:r>
            <a:r>
              <a:rPr lang="en-US" altLang="zh-CN" sz="2000" dirty="0">
                <a:solidFill>
                  <a:srgbClr val="1717FF"/>
                </a:solidFill>
                <a:latin typeface="Calibri" panose="020F0502020204030204"/>
                <a:ea typeface="等线" panose="02010600030101010101" pitchFamily="2" charset="-122"/>
              </a:rPr>
              <a:t>FFGF baroclinically via buoyancy gradient can be much larger that coming from environment vertical shear. The generated vorticity is brought down to near the surface by downdrafts and provide near-surface vorticity needed for </a:t>
            </a:r>
            <a:r>
              <a:rPr lang="en-US" altLang="zh-CN" sz="2000" dirty="0" err="1">
                <a:solidFill>
                  <a:srgbClr val="1717FF"/>
                </a:solidFill>
                <a:latin typeface="Calibri" panose="020F0502020204030204"/>
                <a:ea typeface="等线" panose="02010600030101010101" pitchFamily="2" charset="-122"/>
              </a:rPr>
              <a:t>tornadogenesis</a:t>
            </a:r>
            <a:r>
              <a:rPr lang="en-US" altLang="zh-CN" sz="2000" dirty="0">
                <a:solidFill>
                  <a:srgbClr val="1717FF"/>
                </a:solidFill>
                <a:latin typeface="Calibri" panose="020F0502020204030204"/>
                <a:ea typeface="等线" panose="02010600030101010101" pitchFamily="2" charset="-122"/>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1717FF"/>
                </a:solidFill>
                <a:effectLst/>
                <a:uLnTx/>
                <a:uFillTx/>
                <a:latin typeface="Calibri" panose="020F0502020204030204"/>
                <a:ea typeface="等线" panose="02010600030101010101" pitchFamily="2" charset="-122"/>
                <a:cs typeface="+mn-cs"/>
              </a:rPr>
              <a:t>This is the prevailing theory for over 30 years. </a:t>
            </a:r>
            <a:endParaRPr kumimoji="0" lang="en-US" sz="2000" b="0" i="0" u="none" strike="noStrike" kern="1200" cap="none" spc="0" normalizeH="0" baseline="0" noProof="0" dirty="0">
              <a:ln>
                <a:noFill/>
              </a:ln>
              <a:solidFill>
                <a:srgbClr val="1717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6EB8531-F9C8-314F-8FBC-1C41CC7E91D8}"/>
              </a:ext>
            </a:extLst>
          </p:cNvPr>
          <p:cNvSpPr txBox="1"/>
          <p:nvPr/>
        </p:nvSpPr>
        <p:spPr>
          <a:xfrm>
            <a:off x="2919985" y="6061063"/>
            <a:ext cx="15800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Environmental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Vorticity</a:t>
            </a:r>
          </a:p>
        </p:txBody>
      </p:sp>
      <p:sp>
        <p:nvSpPr>
          <p:cNvPr id="12" name="TextBox 11">
            <a:extLst>
              <a:ext uri="{FF2B5EF4-FFF2-40B4-BE49-F238E27FC236}">
                <a16:creationId xmlns:a16="http://schemas.microsoft.com/office/drawing/2014/main" id="{264843D6-449A-4843-9146-AA88D955A101}"/>
              </a:ext>
            </a:extLst>
          </p:cNvPr>
          <p:cNvSpPr txBox="1"/>
          <p:nvPr/>
        </p:nvSpPr>
        <p:spPr>
          <a:xfrm>
            <a:off x="4898499" y="5824693"/>
            <a:ext cx="2167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Baroclinic Vorticity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Along Gust Front</a:t>
            </a:r>
          </a:p>
        </p:txBody>
      </p:sp>
      <p:sp>
        <p:nvSpPr>
          <p:cNvPr id="9" name="TextBox 8">
            <a:extLst>
              <a:ext uri="{FF2B5EF4-FFF2-40B4-BE49-F238E27FC236}">
                <a16:creationId xmlns:a16="http://schemas.microsoft.com/office/drawing/2014/main" id="{54FA3F2E-B2DF-CC4D-A555-F3A7204CB7F5}"/>
              </a:ext>
            </a:extLst>
          </p:cNvPr>
          <p:cNvSpPr txBox="1"/>
          <p:nvPr/>
        </p:nvSpPr>
        <p:spPr>
          <a:xfrm rot="690756">
            <a:off x="556491" y="4910713"/>
            <a:ext cx="21984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17FF"/>
                </a:solidFill>
                <a:effectLst/>
                <a:uLnTx/>
                <a:uFillTx/>
                <a:latin typeface="Calibri" panose="020F0502020204030204"/>
                <a:ea typeface="+mn-ea"/>
                <a:cs typeface="+mn-cs"/>
              </a:rPr>
              <a:t>Rear Flank Gust Front</a:t>
            </a:r>
          </a:p>
        </p:txBody>
      </p:sp>
      <p:sp>
        <p:nvSpPr>
          <p:cNvPr id="14" name="TextBox 13">
            <a:extLst>
              <a:ext uri="{FF2B5EF4-FFF2-40B4-BE49-F238E27FC236}">
                <a16:creationId xmlns:a16="http://schemas.microsoft.com/office/drawing/2014/main" id="{827D8E69-EFC4-9F44-81E7-2842C6DC4AC4}"/>
              </a:ext>
            </a:extLst>
          </p:cNvPr>
          <p:cNvSpPr txBox="1"/>
          <p:nvPr/>
        </p:nvSpPr>
        <p:spPr>
          <a:xfrm rot="1382573">
            <a:off x="3863157" y="5172229"/>
            <a:ext cx="1734593" cy="646972"/>
          </a:xfrm>
          <a:prstGeom prst="rect">
            <a:avLst/>
          </a:prstGeom>
          <a:noFill/>
        </p:spPr>
        <p:txBody>
          <a:bodyPr wrap="square" rtlCol="0">
            <a:spAutoFit/>
          </a:bodyPr>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1717FF"/>
                </a:solidFill>
                <a:effectLst/>
                <a:uLnTx/>
                <a:uFillTx/>
                <a:latin typeface="Calibri" panose="020F0502020204030204"/>
                <a:ea typeface="等线" panose="02010600030101010101" pitchFamily="2" charset="-122"/>
                <a:cs typeface="+mn-cs"/>
              </a:rPr>
              <a:t>Forward Flank Gust Front</a:t>
            </a:r>
            <a:r>
              <a:rPr kumimoji="0" lang="zh-CN" altLang="en-US" sz="1800" b="0" i="0" u="none" strike="noStrike" kern="1200" cap="none" spc="0" normalizeH="0" baseline="0" noProof="0" dirty="0">
                <a:ln>
                  <a:noFill/>
                </a:ln>
                <a:solidFill>
                  <a:srgbClr val="1717FF"/>
                </a:solidFill>
                <a:effectLst/>
                <a:uLnTx/>
                <a:uFillTx/>
                <a:latin typeface="Calibri" panose="020F0502020204030204"/>
                <a:ea typeface="等线" panose="02010600030101010101" pitchFamily="2" charset="-122"/>
                <a:cs typeface="+mn-cs"/>
              </a:rPr>
              <a:t> </a:t>
            </a:r>
            <a:endParaRPr kumimoji="0" lang="en-US" sz="1800" b="0" i="0" u="none" strike="noStrike" kern="1200" cap="none" spc="0" normalizeH="0" baseline="0" noProof="0" dirty="0">
              <a:ln>
                <a:noFill/>
              </a:ln>
              <a:solidFill>
                <a:srgbClr val="1717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8BF3269-C86A-6489-0694-AF159D15EC05}"/>
              </a:ext>
            </a:extLst>
          </p:cNvPr>
          <p:cNvSpPr txBox="1"/>
          <p:nvPr/>
        </p:nvSpPr>
        <p:spPr>
          <a:xfrm>
            <a:off x="5655170" y="3851024"/>
            <a:ext cx="18494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Downdraft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Baroclinic Vorticity</a:t>
            </a:r>
          </a:p>
        </p:txBody>
      </p:sp>
      <p:sp>
        <p:nvSpPr>
          <p:cNvPr id="10" name="Oval 9">
            <a:extLst>
              <a:ext uri="{FF2B5EF4-FFF2-40B4-BE49-F238E27FC236}">
                <a16:creationId xmlns:a16="http://schemas.microsoft.com/office/drawing/2014/main" id="{3C9697F7-E29F-3EA2-F06E-4C8A10B6996A}"/>
              </a:ext>
            </a:extLst>
          </p:cNvPr>
          <p:cNvSpPr/>
          <p:nvPr/>
        </p:nvSpPr>
        <p:spPr>
          <a:xfrm>
            <a:off x="1130300" y="308203"/>
            <a:ext cx="1358900" cy="736600"/>
          </a:xfrm>
          <a:prstGeom prst="ellipse">
            <a:avLst/>
          </a:prstGeom>
          <a:solidFill>
            <a:srgbClr val="171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E0F9048-BA40-879D-161D-9409ADFB87C0}"/>
              </a:ext>
            </a:extLst>
          </p:cNvPr>
          <p:cNvSpPr/>
          <p:nvPr/>
        </p:nvSpPr>
        <p:spPr>
          <a:xfrm>
            <a:off x="740434" y="286674"/>
            <a:ext cx="779732" cy="7365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6598D7BC-3E59-08DF-E84E-DDA3766DF69B}"/>
              </a:ext>
            </a:extLst>
          </p:cNvPr>
          <p:cNvSpPr/>
          <p:nvPr/>
        </p:nvSpPr>
        <p:spPr>
          <a:xfrm>
            <a:off x="2099334" y="277135"/>
            <a:ext cx="779732" cy="7365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AA29C849-AACF-075C-0251-F26C92E2556C}"/>
              </a:ext>
            </a:extLst>
          </p:cNvPr>
          <p:cNvCxnSpPr/>
          <p:nvPr/>
        </p:nvCxnSpPr>
        <p:spPr>
          <a:xfrm>
            <a:off x="1809750" y="139700"/>
            <a:ext cx="0" cy="10735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4F7D89-EF51-051D-6D49-789144E068C2}"/>
              </a:ext>
            </a:extLst>
          </p:cNvPr>
          <p:cNvCxnSpPr>
            <a:cxnSpLocks/>
          </p:cNvCxnSpPr>
          <p:nvPr/>
        </p:nvCxnSpPr>
        <p:spPr>
          <a:xfrm>
            <a:off x="2105684" y="539795"/>
            <a:ext cx="0" cy="204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E376F0-2BB0-4933-E1D2-76554EC4C800}"/>
              </a:ext>
            </a:extLst>
          </p:cNvPr>
          <p:cNvCxnSpPr>
            <a:cxnSpLocks/>
          </p:cNvCxnSpPr>
          <p:nvPr/>
        </p:nvCxnSpPr>
        <p:spPr>
          <a:xfrm>
            <a:off x="1513816" y="574455"/>
            <a:ext cx="0" cy="204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B686532-8E56-53BA-2710-ED2EC88B2EBF}"/>
              </a:ext>
            </a:extLst>
          </p:cNvPr>
          <p:cNvCxnSpPr>
            <a:cxnSpLocks/>
          </p:cNvCxnSpPr>
          <p:nvPr/>
        </p:nvCxnSpPr>
        <p:spPr>
          <a:xfrm flipV="1">
            <a:off x="753134" y="528545"/>
            <a:ext cx="0" cy="1694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73542E0-ED31-8DE6-AF70-02ED99D3EACF}"/>
              </a:ext>
            </a:extLst>
          </p:cNvPr>
          <p:cNvCxnSpPr>
            <a:cxnSpLocks/>
          </p:cNvCxnSpPr>
          <p:nvPr/>
        </p:nvCxnSpPr>
        <p:spPr>
          <a:xfrm flipV="1">
            <a:off x="2877757" y="574455"/>
            <a:ext cx="7659" cy="1562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49C522E-D8DE-8552-646D-75763A7B61A8}"/>
              </a:ext>
            </a:extLst>
          </p:cNvPr>
          <p:cNvSpPr txBox="1"/>
          <p:nvPr/>
        </p:nvSpPr>
        <p:spPr>
          <a:xfrm>
            <a:off x="887989" y="1141033"/>
            <a:ext cx="20319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Baroclinic vorticity generation by a cold bubble</a:t>
            </a:r>
          </a:p>
        </p:txBody>
      </p:sp>
      <p:sp>
        <p:nvSpPr>
          <p:cNvPr id="35" name="TextBox 34">
            <a:extLst>
              <a:ext uri="{FF2B5EF4-FFF2-40B4-BE49-F238E27FC236}">
                <a16:creationId xmlns:a16="http://schemas.microsoft.com/office/drawing/2014/main" id="{1F0405B8-B40A-1AAB-6BC0-788E6081FEA8}"/>
              </a:ext>
            </a:extLst>
          </p:cNvPr>
          <p:cNvSpPr txBox="1"/>
          <p:nvPr/>
        </p:nvSpPr>
        <p:spPr>
          <a:xfrm>
            <a:off x="2274470" y="230461"/>
            <a:ext cx="4908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CFC260B7-553C-2B71-C4D5-13CADDE5BAA6}"/>
              </a:ext>
            </a:extLst>
          </p:cNvPr>
          <p:cNvSpPr txBox="1"/>
          <p:nvPr/>
        </p:nvSpPr>
        <p:spPr>
          <a:xfrm>
            <a:off x="941441" y="131919"/>
            <a:ext cx="39626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cxnSp>
        <p:nvCxnSpPr>
          <p:cNvPr id="40" name="Straight Connector 39">
            <a:extLst>
              <a:ext uri="{FF2B5EF4-FFF2-40B4-BE49-F238E27FC236}">
                <a16:creationId xmlns:a16="http://schemas.microsoft.com/office/drawing/2014/main" id="{95F8C54C-9D39-4313-7347-A0EE2EC9FAA8}"/>
              </a:ext>
            </a:extLst>
          </p:cNvPr>
          <p:cNvCxnSpPr>
            <a:cxnSpLocks/>
          </p:cNvCxnSpPr>
          <p:nvPr/>
        </p:nvCxnSpPr>
        <p:spPr>
          <a:xfrm>
            <a:off x="9740900" y="308203"/>
            <a:ext cx="0" cy="17561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252B1D8-DED7-2ACF-9D80-881BF454BB89}"/>
              </a:ext>
            </a:extLst>
          </p:cNvPr>
          <p:cNvCxnSpPr>
            <a:cxnSpLocks/>
          </p:cNvCxnSpPr>
          <p:nvPr/>
        </p:nvCxnSpPr>
        <p:spPr>
          <a:xfrm flipH="1">
            <a:off x="9194800" y="2064363"/>
            <a:ext cx="558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84A6FB8-80AC-5F34-D909-4A94A2830EFF}"/>
              </a:ext>
            </a:extLst>
          </p:cNvPr>
          <p:cNvCxnSpPr>
            <a:cxnSpLocks/>
          </p:cNvCxnSpPr>
          <p:nvPr/>
        </p:nvCxnSpPr>
        <p:spPr>
          <a:xfrm flipH="1">
            <a:off x="9461500" y="1619863"/>
            <a:ext cx="292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7C11C95-849F-C21B-C2A1-3B3BEDA5D0C4}"/>
              </a:ext>
            </a:extLst>
          </p:cNvPr>
          <p:cNvCxnSpPr>
            <a:cxnSpLocks/>
          </p:cNvCxnSpPr>
          <p:nvPr/>
        </p:nvCxnSpPr>
        <p:spPr>
          <a:xfrm>
            <a:off x="9753600" y="327866"/>
            <a:ext cx="1054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E98996A-C565-653E-0FE3-09F5C9281E2C}"/>
              </a:ext>
            </a:extLst>
          </p:cNvPr>
          <p:cNvCxnSpPr>
            <a:cxnSpLocks/>
          </p:cNvCxnSpPr>
          <p:nvPr/>
        </p:nvCxnSpPr>
        <p:spPr>
          <a:xfrm>
            <a:off x="9740900" y="778533"/>
            <a:ext cx="7747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2686721-45FE-095C-60C4-7DBF43F7DB2F}"/>
              </a:ext>
            </a:extLst>
          </p:cNvPr>
          <p:cNvCxnSpPr>
            <a:cxnSpLocks/>
          </p:cNvCxnSpPr>
          <p:nvPr/>
        </p:nvCxnSpPr>
        <p:spPr>
          <a:xfrm>
            <a:off x="9753600" y="1213289"/>
            <a:ext cx="406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1E73A40-58BE-D048-9D76-29FE8EB81BF7}"/>
              </a:ext>
            </a:extLst>
          </p:cNvPr>
          <p:cNvGrpSpPr/>
          <p:nvPr/>
        </p:nvGrpSpPr>
        <p:grpSpPr>
          <a:xfrm>
            <a:off x="9342168" y="1084480"/>
            <a:ext cx="786082" cy="830997"/>
            <a:chOff x="2251734" y="382861"/>
            <a:chExt cx="786082" cy="830997"/>
          </a:xfrm>
        </p:grpSpPr>
        <p:sp>
          <p:nvSpPr>
            <p:cNvPr id="54" name="Oval 53">
              <a:extLst>
                <a:ext uri="{FF2B5EF4-FFF2-40B4-BE49-F238E27FC236}">
                  <a16:creationId xmlns:a16="http://schemas.microsoft.com/office/drawing/2014/main" id="{7E9046F5-85CE-BC78-D217-CEB50DA23DAB}"/>
                </a:ext>
              </a:extLst>
            </p:cNvPr>
            <p:cNvSpPr/>
            <p:nvPr/>
          </p:nvSpPr>
          <p:spPr>
            <a:xfrm>
              <a:off x="2251734" y="429535"/>
              <a:ext cx="779732" cy="7365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Arrow Connector 54">
              <a:extLst>
                <a:ext uri="{FF2B5EF4-FFF2-40B4-BE49-F238E27FC236}">
                  <a16:creationId xmlns:a16="http://schemas.microsoft.com/office/drawing/2014/main" id="{2E2B48AA-46FA-7BBA-5E65-AA8FF8653406}"/>
                </a:ext>
              </a:extLst>
            </p:cNvPr>
            <p:cNvCxnSpPr>
              <a:cxnSpLocks/>
            </p:cNvCxnSpPr>
            <p:nvPr/>
          </p:nvCxnSpPr>
          <p:spPr>
            <a:xfrm>
              <a:off x="2258084" y="692195"/>
              <a:ext cx="0" cy="204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907ECBE-65F3-42C9-819F-4FC7FC14E177}"/>
                </a:ext>
              </a:extLst>
            </p:cNvPr>
            <p:cNvCxnSpPr>
              <a:cxnSpLocks/>
            </p:cNvCxnSpPr>
            <p:nvPr/>
          </p:nvCxnSpPr>
          <p:spPr>
            <a:xfrm flipV="1">
              <a:off x="3030157" y="726855"/>
              <a:ext cx="7659" cy="1562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1DEA3D2-C23B-7EA9-C0C6-516D213DEF77}"/>
                </a:ext>
              </a:extLst>
            </p:cNvPr>
            <p:cNvSpPr txBox="1"/>
            <p:nvPr/>
          </p:nvSpPr>
          <p:spPr>
            <a:xfrm>
              <a:off x="2426870" y="382861"/>
              <a:ext cx="4908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9" name="TextBox 58">
            <a:extLst>
              <a:ext uri="{FF2B5EF4-FFF2-40B4-BE49-F238E27FC236}">
                <a16:creationId xmlns:a16="http://schemas.microsoft.com/office/drawing/2014/main" id="{C962D176-80E2-EF2F-C4A6-E4E8680B782D}"/>
              </a:ext>
            </a:extLst>
          </p:cNvPr>
          <p:cNvSpPr txBox="1"/>
          <p:nvPr/>
        </p:nvSpPr>
        <p:spPr>
          <a:xfrm>
            <a:off x="10120591" y="1158198"/>
            <a:ext cx="20319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Environmental Vorticity due to Vertical Shear</a:t>
            </a:r>
          </a:p>
        </p:txBody>
      </p:sp>
      <p:sp>
        <p:nvSpPr>
          <p:cNvPr id="62" name="TextBox 61">
            <a:extLst>
              <a:ext uri="{FF2B5EF4-FFF2-40B4-BE49-F238E27FC236}">
                <a16:creationId xmlns:a16="http://schemas.microsoft.com/office/drawing/2014/main" id="{0B43497A-580D-23D8-C780-3F95B9D5FBE6}"/>
              </a:ext>
            </a:extLst>
          </p:cNvPr>
          <p:cNvSpPr txBox="1"/>
          <p:nvPr/>
        </p:nvSpPr>
        <p:spPr>
          <a:xfrm>
            <a:off x="4706273" y="6459500"/>
            <a:ext cx="27983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Adapted from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Klemp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(1987)</a:t>
            </a:r>
          </a:p>
        </p:txBody>
      </p:sp>
      <p:sp>
        <p:nvSpPr>
          <p:cNvPr id="63" name="Oval 62">
            <a:extLst>
              <a:ext uri="{FF2B5EF4-FFF2-40B4-BE49-F238E27FC236}">
                <a16:creationId xmlns:a16="http://schemas.microsoft.com/office/drawing/2014/main" id="{3D6C0123-F5F4-AC85-0192-91B1F1032B6A}"/>
              </a:ext>
            </a:extLst>
          </p:cNvPr>
          <p:cNvSpPr/>
          <p:nvPr/>
        </p:nvSpPr>
        <p:spPr>
          <a:xfrm>
            <a:off x="3354731" y="3950209"/>
            <a:ext cx="792796" cy="2971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4" name="Straight Arrow Connector 63">
            <a:extLst>
              <a:ext uri="{FF2B5EF4-FFF2-40B4-BE49-F238E27FC236}">
                <a16:creationId xmlns:a16="http://schemas.microsoft.com/office/drawing/2014/main" id="{E290A417-2A71-9AA9-BF78-DEAC23C1C6DF}"/>
              </a:ext>
            </a:extLst>
          </p:cNvPr>
          <p:cNvCxnSpPr>
            <a:cxnSpLocks/>
          </p:cNvCxnSpPr>
          <p:nvPr/>
        </p:nvCxnSpPr>
        <p:spPr>
          <a:xfrm>
            <a:off x="3566140" y="4238640"/>
            <a:ext cx="1976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142FC9F-6025-1CEF-C1D1-1FC1E8F091E4}"/>
              </a:ext>
            </a:extLst>
          </p:cNvPr>
          <p:cNvSpPr txBox="1"/>
          <p:nvPr/>
        </p:nvSpPr>
        <p:spPr>
          <a:xfrm>
            <a:off x="1898166" y="3891045"/>
            <a:ext cx="18494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Mesocyclone</a:t>
            </a:r>
          </a:p>
        </p:txBody>
      </p:sp>
      <p:cxnSp>
        <p:nvCxnSpPr>
          <p:cNvPr id="69" name="Curved Connector 68">
            <a:extLst>
              <a:ext uri="{FF2B5EF4-FFF2-40B4-BE49-F238E27FC236}">
                <a16:creationId xmlns:a16="http://schemas.microsoft.com/office/drawing/2014/main" id="{B719F480-D980-DB11-5276-97B4BD65172D}"/>
              </a:ext>
            </a:extLst>
          </p:cNvPr>
          <p:cNvCxnSpPr>
            <a:cxnSpLocks/>
          </p:cNvCxnSpPr>
          <p:nvPr/>
        </p:nvCxnSpPr>
        <p:spPr>
          <a:xfrm rot="5400000" flipH="1" flipV="1">
            <a:off x="3326178" y="5892906"/>
            <a:ext cx="268517" cy="211411"/>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2C820AA4-CFE8-DE1A-F40C-FF52FB3AB1D6}"/>
              </a:ext>
            </a:extLst>
          </p:cNvPr>
          <p:cNvCxnSpPr>
            <a:stCxn id="6" idx="1"/>
          </p:cNvCxnSpPr>
          <p:nvPr/>
        </p:nvCxnSpPr>
        <p:spPr>
          <a:xfrm rot="10800000" flipV="1">
            <a:off x="4413504" y="4312688"/>
            <a:ext cx="1241666" cy="382355"/>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1F79391C-26D5-B7C5-AFA1-D31367091259}"/>
              </a:ext>
            </a:extLst>
          </p:cNvPr>
          <p:cNvCxnSpPr>
            <a:cxnSpLocks/>
          </p:cNvCxnSpPr>
          <p:nvPr/>
        </p:nvCxnSpPr>
        <p:spPr>
          <a:xfrm rot="10800000">
            <a:off x="4849471" y="5190735"/>
            <a:ext cx="1045294" cy="673619"/>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851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B3F0-7323-C80D-A44A-28FF8807C911}"/>
              </a:ext>
            </a:extLst>
          </p:cNvPr>
          <p:cNvSpPr>
            <a:spLocks noGrp="1"/>
          </p:cNvSpPr>
          <p:nvPr>
            <p:ph type="title"/>
          </p:nvPr>
        </p:nvSpPr>
        <p:spPr/>
        <p:txBody>
          <a:bodyPr/>
          <a:lstStyle/>
          <a:p>
            <a:r>
              <a:rPr lang="en-US" dirty="0"/>
              <a:t>References cited</a:t>
            </a:r>
          </a:p>
        </p:txBody>
      </p:sp>
      <p:sp>
        <p:nvSpPr>
          <p:cNvPr id="4" name="Content Placeholder 3">
            <a:extLst>
              <a:ext uri="{FF2B5EF4-FFF2-40B4-BE49-F238E27FC236}">
                <a16:creationId xmlns:a16="http://schemas.microsoft.com/office/drawing/2014/main" id="{6768C246-5134-DF96-5140-A05840941E51}"/>
              </a:ext>
            </a:extLst>
          </p:cNvPr>
          <p:cNvSpPr txBox="1">
            <a:spLocks noGrp="1"/>
          </p:cNvSpPr>
          <p:nvPr>
            <p:ph idx="1"/>
          </p:nvPr>
        </p:nvSpPr>
        <p:spPr>
          <a:xfrm>
            <a:off x="896389" y="1501428"/>
            <a:ext cx="10515600" cy="4701031"/>
          </a:xfrm>
          <a:prstGeom prst="rect">
            <a:avLst/>
          </a:prstGeom>
          <a:noFill/>
        </p:spPr>
        <p:txBody>
          <a:bodyPr wrap="square">
            <a:spAutoFit/>
          </a:bodyPr>
          <a:lstStyle/>
          <a:p>
            <a:pPr marL="0" marR="0" indent="0">
              <a:buNone/>
            </a:pPr>
            <a:r>
              <a:rPr lang="en-US" sz="1400" dirty="0">
                <a:solidFill>
                  <a:srgbClr val="000000"/>
                </a:solidFill>
                <a:latin typeface="Times"/>
              </a:rPr>
              <a:t>Schenkman, A. D., M. Xue, and M. Hu, 2014: </a:t>
            </a:r>
            <a:r>
              <a:rPr lang="en-US" sz="1400" dirty="0" err="1">
                <a:solidFill>
                  <a:srgbClr val="000000"/>
                </a:solidFill>
                <a:latin typeface="Times"/>
              </a:rPr>
              <a:t>Tornadogenesis</a:t>
            </a:r>
            <a:r>
              <a:rPr lang="en-US" sz="1400" dirty="0">
                <a:solidFill>
                  <a:srgbClr val="000000"/>
                </a:solidFill>
                <a:latin typeface="Times"/>
              </a:rPr>
              <a:t> in a high-resolution simulation of the 8 May 2003 Oklahoma City Supercell. J. Atmos. Sci., </a:t>
            </a:r>
            <a:r>
              <a:rPr lang="en-US" sz="1400" b="1" dirty="0">
                <a:solidFill>
                  <a:srgbClr val="000000"/>
                </a:solidFill>
                <a:latin typeface="Times"/>
              </a:rPr>
              <a:t>71</a:t>
            </a:r>
            <a:r>
              <a:rPr lang="en-US" sz="1400" dirty="0">
                <a:solidFill>
                  <a:srgbClr val="000000"/>
                </a:solidFill>
                <a:latin typeface="Times"/>
              </a:rPr>
              <a:t>, 130-154. </a:t>
            </a:r>
          </a:p>
          <a:p>
            <a:pPr marL="0" indent="0">
              <a:buNone/>
            </a:pPr>
            <a:r>
              <a:rPr lang="en-US" sz="1400" dirty="0">
                <a:latin typeface="Times New Roman" panose="02020603050405020304" pitchFamily="18" charset="0"/>
                <a:cs typeface="Times New Roman" panose="02020603050405020304" pitchFamily="18" charset="0"/>
              </a:rPr>
              <a:t>Xu, X., M. Xue, and Y. Wang, 2015: The genesis of mesovortices within a real data simulation of a bow echo system. J. Atmos. Sci., </a:t>
            </a:r>
            <a:r>
              <a:rPr lang="en-US" sz="1400" b="1" dirty="0">
                <a:latin typeface="Times New Roman" panose="02020603050405020304" pitchFamily="18" charset="0"/>
                <a:cs typeface="Times New Roman" panose="02020603050405020304" pitchFamily="18" charset="0"/>
              </a:rPr>
              <a:t>72</a:t>
            </a:r>
            <a:r>
              <a:rPr lang="en-US" sz="1400" dirty="0">
                <a:latin typeface="Times New Roman" panose="02020603050405020304" pitchFamily="18" charset="0"/>
                <a:cs typeface="Times New Roman" panose="02020603050405020304" pitchFamily="18" charset="0"/>
              </a:rPr>
              <a:t>, 1963-1986.</a:t>
            </a:r>
            <a:endParaRPr lang="en-US" sz="1100" dirty="0">
              <a:latin typeface="Times New Roman" panose="02020603050405020304" pitchFamily="18" charset="0"/>
              <a:cs typeface="Times New Roman" panose="02020603050405020304" pitchFamily="18" charset="0"/>
            </a:endParaRPr>
          </a:p>
          <a:p>
            <a:pPr marL="0" indent="0">
              <a:buNone/>
            </a:pPr>
            <a:r>
              <a:rPr lang="en-US" sz="1400" kern="100" dirty="0">
                <a:latin typeface="Times New Roman" panose="02020603050405020304" pitchFamily="18" charset="0"/>
                <a:ea typeface="DengXian" panose="02010600030101010101" pitchFamily="2" charset="-122"/>
                <a:cs typeface="Calibri" panose="020F0502020204030204" pitchFamily="34" charset="0"/>
              </a:rPr>
              <a:t>Roberts, B., M. Xue, A. D. Schenkman, and I. Daniel T. Dawson, 2016: The role of surface friction in </a:t>
            </a:r>
            <a:r>
              <a:rPr lang="en-US" sz="1400" kern="100" dirty="0" err="1">
                <a:latin typeface="Times New Roman" panose="02020603050405020304" pitchFamily="18" charset="0"/>
                <a:ea typeface="DengXian" panose="02010600030101010101" pitchFamily="2" charset="-122"/>
                <a:cs typeface="Calibri" panose="020F0502020204030204" pitchFamily="34" charset="0"/>
              </a:rPr>
              <a:t>tornadogenesis</a:t>
            </a:r>
            <a:r>
              <a:rPr lang="en-US" sz="1400" kern="100" dirty="0">
                <a:latin typeface="Times New Roman" panose="02020603050405020304" pitchFamily="18" charset="0"/>
                <a:ea typeface="DengXian" panose="02010600030101010101" pitchFamily="2" charset="-122"/>
                <a:cs typeface="Calibri" panose="020F0502020204030204" pitchFamily="34" charset="0"/>
              </a:rPr>
              <a:t> within an idealized supercell simulation. </a:t>
            </a:r>
            <a:r>
              <a:rPr lang="en-US" sz="1400" i="1" kern="100" dirty="0">
                <a:latin typeface="Times New Roman" panose="02020603050405020304" pitchFamily="18" charset="0"/>
                <a:ea typeface="DengXian" panose="02010600030101010101" pitchFamily="2" charset="-122"/>
                <a:cs typeface="Calibri" panose="020F0502020204030204" pitchFamily="34" charset="0"/>
              </a:rPr>
              <a:t>J. Atmos. Sci.</a:t>
            </a:r>
            <a:r>
              <a:rPr lang="en-US" sz="1400" kern="100" dirty="0">
                <a:latin typeface="Times New Roman" panose="02020603050405020304" pitchFamily="18" charset="0"/>
                <a:ea typeface="DengXian" panose="02010600030101010101" pitchFamily="2" charset="-122"/>
                <a:cs typeface="Calibri" panose="020F0502020204030204" pitchFamily="34" charset="0"/>
              </a:rPr>
              <a:t>, </a:t>
            </a:r>
            <a:r>
              <a:rPr lang="en-US" sz="1400" b="1" kern="100" dirty="0">
                <a:latin typeface="Times New Roman" panose="02020603050405020304" pitchFamily="18" charset="0"/>
                <a:ea typeface="DengXian" panose="02010600030101010101" pitchFamily="2" charset="-122"/>
                <a:cs typeface="Calibri" panose="020F0502020204030204" pitchFamily="34" charset="0"/>
              </a:rPr>
              <a:t>73,</a:t>
            </a:r>
            <a:r>
              <a:rPr lang="en-US" sz="1400" kern="100" dirty="0">
                <a:latin typeface="Times New Roman" panose="02020603050405020304" pitchFamily="18" charset="0"/>
                <a:ea typeface="DengXian" panose="02010600030101010101" pitchFamily="2" charset="-122"/>
                <a:cs typeface="Calibri" panose="020F0502020204030204" pitchFamily="34" charset="0"/>
              </a:rPr>
              <a:t> 3371–3395.</a:t>
            </a:r>
            <a:endParaRPr lang="en-US" sz="1400" kern="100" dirty="0">
              <a:latin typeface="Aptos" panose="020B0004020202020204" pitchFamily="34" charset="0"/>
              <a:ea typeface="DengXian" panose="02010600030101010101" pitchFamily="2" charset="-122"/>
              <a:cs typeface="Calibri" panose="020F0502020204030204" pitchFamily="34" charset="0"/>
            </a:endParaRPr>
          </a:p>
          <a:p>
            <a:pPr marL="0" marR="0" indent="0">
              <a:buNone/>
            </a:pP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Markowski, P. M., 2016: An idealized numerical simulation investigation of the effects of surface drag on the development of near-surface vertical vorticity in…. </a:t>
            </a:r>
            <a:r>
              <a:rPr lang="en-US" sz="1400" i="1" kern="100" dirty="0">
                <a:effectLst/>
                <a:latin typeface="Times New Roman" panose="02020603050405020304" pitchFamily="18" charset="0"/>
                <a:ea typeface="DengXian" panose="02010600030101010101" pitchFamily="2" charset="-122"/>
                <a:cs typeface="Calibri" panose="020F0502020204030204" pitchFamily="34" charset="0"/>
              </a:rPr>
              <a:t>J. Atmos. Sci.</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a:t>
            </a:r>
            <a:r>
              <a:rPr lang="en-US" sz="1400" b="1" kern="100" dirty="0">
                <a:effectLst/>
                <a:latin typeface="Times New Roman" panose="02020603050405020304" pitchFamily="18" charset="0"/>
                <a:ea typeface="DengXian" panose="02010600030101010101" pitchFamily="2" charset="-122"/>
                <a:cs typeface="Calibri" panose="020F0502020204030204" pitchFamily="34" charset="0"/>
              </a:rPr>
              <a:t>73,</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4349-4385.</a:t>
            </a:r>
            <a:endParaRPr lang="en-US" sz="1400" kern="100" dirty="0">
              <a:effectLst/>
              <a:latin typeface="Aptos" panose="020B0004020202020204" pitchFamily="34" charset="0"/>
              <a:ea typeface="DengXian" panose="02010600030101010101" pitchFamily="2" charset="-122"/>
              <a:cs typeface="Calibri" panose="020F0502020204030204" pitchFamily="34" charset="0"/>
            </a:endParaRPr>
          </a:p>
          <a:p>
            <a:pPr marL="0" marR="0" indent="0">
              <a:buNone/>
            </a:pP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Roberts, B., and M. Xue, 2017: The role of surface drag in mesocyclone intensification leading to </a:t>
            </a:r>
            <a:r>
              <a:rPr lang="en-US" sz="1400" kern="100" dirty="0" err="1">
                <a:effectLst/>
                <a:latin typeface="Times New Roman" panose="02020603050405020304" pitchFamily="18" charset="0"/>
                <a:ea typeface="DengXian" panose="02010600030101010101" pitchFamily="2" charset="-122"/>
                <a:cs typeface="Calibri" panose="020F0502020204030204" pitchFamily="34" charset="0"/>
              </a:rPr>
              <a:t>tornadogenesis</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within an idealized supercell simulation.</a:t>
            </a:r>
            <a:r>
              <a:rPr lang="en-US" sz="1400" i="1" kern="100" dirty="0">
                <a:effectLst/>
                <a:latin typeface="Times New Roman" panose="02020603050405020304" pitchFamily="18" charset="0"/>
                <a:ea typeface="DengXian" panose="02010600030101010101" pitchFamily="2" charset="-122"/>
                <a:cs typeface="Calibri" panose="020F0502020204030204" pitchFamily="34" charset="0"/>
              </a:rPr>
              <a:t> J. Atmos. Sci.</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a:t>
            </a:r>
            <a:r>
              <a:rPr lang="en-US" sz="1400" b="1" kern="100" dirty="0">
                <a:effectLst/>
                <a:latin typeface="Times New Roman" panose="02020603050405020304" pitchFamily="18" charset="0"/>
                <a:ea typeface="DengXian" panose="02010600030101010101" pitchFamily="2" charset="-122"/>
                <a:cs typeface="Calibri" panose="020F0502020204030204" pitchFamily="34" charset="0"/>
              </a:rPr>
              <a:t>74,</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3055-3077.</a:t>
            </a:r>
            <a:endParaRPr lang="en-US" sz="1400" kern="100" dirty="0">
              <a:effectLst/>
              <a:latin typeface="Aptos" panose="020B0004020202020204" pitchFamily="34" charset="0"/>
              <a:ea typeface="DengXian" panose="02010600030101010101" pitchFamily="2" charset="-122"/>
              <a:cs typeface="Calibri" panose="020F0502020204030204" pitchFamily="34" charset="0"/>
            </a:endParaRPr>
          </a:p>
          <a:p>
            <a:pPr marL="0" marR="0" indent="0">
              <a:buNone/>
            </a:pP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Roberts, B., M. Xue, and D. T. Dawson, 2020: The Effect of Surface Drag Strength on Mesocyclone Intensification and </a:t>
            </a:r>
            <a:r>
              <a:rPr lang="en-US" sz="1400" kern="100" dirty="0" err="1">
                <a:effectLst/>
                <a:latin typeface="Times New Roman" panose="02020603050405020304" pitchFamily="18" charset="0"/>
                <a:ea typeface="DengXian" panose="02010600030101010101" pitchFamily="2" charset="-122"/>
                <a:cs typeface="Calibri" panose="020F0502020204030204" pitchFamily="34" charset="0"/>
              </a:rPr>
              <a:t>Tornadogenesis</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in Idealized Supercell Simulations. </a:t>
            </a:r>
            <a:r>
              <a:rPr lang="en-US" sz="1400" i="1" kern="100" dirty="0">
                <a:effectLst/>
                <a:latin typeface="Times New Roman" panose="02020603050405020304" pitchFamily="18" charset="0"/>
                <a:ea typeface="DengXian" panose="02010600030101010101" pitchFamily="2" charset="-122"/>
                <a:cs typeface="Calibri" panose="020F0502020204030204" pitchFamily="34" charset="0"/>
              </a:rPr>
              <a:t>J. Atmos. Sci.</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a:t>
            </a:r>
            <a:r>
              <a:rPr lang="en-US" sz="1400" b="1" kern="100" dirty="0">
                <a:effectLst/>
                <a:latin typeface="Times New Roman" panose="02020603050405020304" pitchFamily="18" charset="0"/>
                <a:ea typeface="DengXian" panose="02010600030101010101" pitchFamily="2" charset="-122"/>
                <a:cs typeface="Calibri" panose="020F0502020204030204" pitchFamily="34" charset="0"/>
              </a:rPr>
              <a:t>77,</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1699-1721.</a:t>
            </a:r>
            <a:endParaRPr lang="en-US" sz="1400" kern="100" dirty="0">
              <a:effectLst/>
              <a:latin typeface="Aptos" panose="020B0004020202020204" pitchFamily="34" charset="0"/>
              <a:ea typeface="DengXian" panose="02010600030101010101" pitchFamily="2" charset="-122"/>
              <a:cs typeface="Calibri" panose="020F0502020204030204" pitchFamily="34" charset="0"/>
            </a:endParaRPr>
          </a:p>
          <a:p>
            <a:pPr marL="0" marR="0" indent="0">
              <a:buNone/>
            </a:pP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Tao, T., and T. Tamura, 2020: Numerical study of the 6 May 2012 Tsukuba supercell tornado: Vorticity sources responsible for </a:t>
            </a:r>
            <a:r>
              <a:rPr lang="en-US" sz="1400" kern="100" dirty="0" err="1">
                <a:effectLst/>
                <a:latin typeface="Times New Roman" panose="02020603050405020304" pitchFamily="18" charset="0"/>
                <a:ea typeface="DengXian" panose="02010600030101010101" pitchFamily="2" charset="-122"/>
                <a:cs typeface="Calibri" panose="020F0502020204030204" pitchFamily="34" charset="0"/>
              </a:rPr>
              <a:t>tornadogenesis</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a:t>
            </a:r>
            <a:r>
              <a:rPr lang="en-US" sz="1400" i="1" kern="100" dirty="0">
                <a:effectLst/>
                <a:latin typeface="Times New Roman" panose="02020603050405020304" pitchFamily="18" charset="0"/>
                <a:ea typeface="DengXian" panose="02010600030101010101" pitchFamily="2" charset="-122"/>
                <a:cs typeface="Calibri" panose="020F0502020204030204" pitchFamily="34" charset="0"/>
              </a:rPr>
              <a:t>Mon. Wea. Rev.</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a:t>
            </a:r>
            <a:r>
              <a:rPr lang="en-US" sz="1400" b="1" kern="100" dirty="0">
                <a:effectLst/>
                <a:latin typeface="Times New Roman" panose="02020603050405020304" pitchFamily="18" charset="0"/>
                <a:ea typeface="DengXian" panose="02010600030101010101" pitchFamily="2" charset="-122"/>
                <a:cs typeface="Calibri" panose="020F0502020204030204" pitchFamily="34" charset="0"/>
              </a:rPr>
              <a:t>148,</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1205-1228.</a:t>
            </a:r>
            <a:endParaRPr lang="en-US" sz="1400" kern="100" dirty="0">
              <a:effectLst/>
              <a:latin typeface="Aptos" panose="020B0004020202020204" pitchFamily="34" charset="0"/>
              <a:ea typeface="DengXian" panose="02010600030101010101" pitchFamily="2" charset="-122"/>
              <a:cs typeface="Calibri" panose="020F0502020204030204" pitchFamily="34" charset="0"/>
            </a:endParaRPr>
          </a:p>
          <a:p>
            <a:pPr marL="0" marR="0" indent="0">
              <a:buNone/>
            </a:pP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Yokota, S., H. </a:t>
            </a:r>
            <a:r>
              <a:rPr lang="en-US" sz="1400" kern="100" dirty="0" err="1">
                <a:effectLst/>
                <a:latin typeface="Times New Roman" panose="02020603050405020304" pitchFamily="18" charset="0"/>
                <a:ea typeface="DengXian" panose="02010600030101010101" pitchFamily="2" charset="-122"/>
                <a:cs typeface="Calibri" panose="020F0502020204030204" pitchFamily="34" charset="0"/>
              </a:rPr>
              <a:t>Niino</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H. Seko, M. Kunii, and H. Yamauchi, 2018: Important factors for </a:t>
            </a:r>
            <a:r>
              <a:rPr lang="en-US" sz="1400" kern="100" dirty="0" err="1">
                <a:effectLst/>
                <a:latin typeface="Times New Roman" panose="02020603050405020304" pitchFamily="18" charset="0"/>
                <a:ea typeface="DengXian" panose="02010600030101010101" pitchFamily="2" charset="-122"/>
                <a:cs typeface="Calibri" panose="020F0502020204030204" pitchFamily="34" charset="0"/>
              </a:rPr>
              <a:t>tornadogenesis</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as revealed by high-resolution ensemble forecasts of the </a:t>
            </a:r>
            <a:r>
              <a:rPr lang="en-US" sz="1400" kern="100" dirty="0">
                <a:latin typeface="Times New Roman" panose="02020603050405020304" pitchFamily="18" charset="0"/>
                <a:ea typeface="DengXian" panose="02010600030101010101" pitchFamily="2" charset="-122"/>
                <a:cs typeface="Calibri" panose="020F0502020204030204" pitchFamily="34" charset="0"/>
              </a:rPr>
              <a:t>T</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sukuba supercell tornado of 6 May 2012 in </a:t>
            </a:r>
            <a:r>
              <a:rPr lang="en-US" sz="1400" kern="100" dirty="0" err="1">
                <a:effectLst/>
                <a:latin typeface="Times New Roman" panose="02020603050405020304" pitchFamily="18" charset="0"/>
                <a:ea typeface="DengXian" panose="02010600030101010101" pitchFamily="2" charset="-122"/>
                <a:cs typeface="Calibri" panose="020F0502020204030204" pitchFamily="34" charset="0"/>
              </a:rPr>
              <a:t>Iapan</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a:t>
            </a:r>
            <a:r>
              <a:rPr lang="en-US" sz="1400" i="1" kern="100" dirty="0">
                <a:effectLst/>
                <a:latin typeface="Times New Roman" panose="02020603050405020304" pitchFamily="18" charset="0"/>
                <a:ea typeface="DengXian" panose="02010600030101010101" pitchFamily="2" charset="-122"/>
                <a:cs typeface="Calibri" panose="020F0502020204030204" pitchFamily="34" charset="0"/>
              </a:rPr>
              <a:t>Mon. Wea. Rev.</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a:t>
            </a:r>
            <a:r>
              <a:rPr lang="en-US" sz="1400" b="1" kern="100" dirty="0">
                <a:effectLst/>
                <a:latin typeface="Times New Roman" panose="02020603050405020304" pitchFamily="18" charset="0"/>
                <a:ea typeface="DengXian" panose="02010600030101010101" pitchFamily="2" charset="-122"/>
                <a:cs typeface="Calibri" panose="020F0502020204030204" pitchFamily="34" charset="0"/>
              </a:rPr>
              <a:t>146,</a:t>
            </a:r>
            <a:r>
              <a:rPr lang="en-US" sz="1400" kern="100" dirty="0">
                <a:effectLst/>
                <a:latin typeface="Times New Roman" panose="02020603050405020304" pitchFamily="18" charset="0"/>
                <a:ea typeface="DengXian" panose="02010600030101010101" pitchFamily="2" charset="-122"/>
                <a:cs typeface="Calibri" panose="020F0502020204030204" pitchFamily="34" charset="0"/>
              </a:rPr>
              <a:t> 1109-1132.</a:t>
            </a:r>
          </a:p>
          <a:p>
            <a:pPr marL="0" indent="0">
              <a:buNone/>
            </a:pPr>
            <a:r>
              <a:rPr lang="en-US" sz="1400" kern="100" dirty="0">
                <a:latin typeface="Times New Roman" panose="02020603050405020304" pitchFamily="18" charset="0"/>
                <a:ea typeface="DengXian" panose="02010600030101010101" pitchFamily="2" charset="-122"/>
                <a:cs typeface="Calibri" panose="020F0502020204030204" pitchFamily="34" charset="0"/>
              </a:rPr>
              <a:t>Markowski, P. M., 2024: A New Pathway for </a:t>
            </a:r>
            <a:r>
              <a:rPr lang="en-US" sz="1400" kern="100" dirty="0" err="1">
                <a:latin typeface="Times New Roman" panose="02020603050405020304" pitchFamily="18" charset="0"/>
                <a:ea typeface="DengXian" panose="02010600030101010101" pitchFamily="2" charset="-122"/>
                <a:cs typeface="Calibri" panose="020F0502020204030204" pitchFamily="34" charset="0"/>
              </a:rPr>
              <a:t>Tornadogenesis</a:t>
            </a:r>
            <a:r>
              <a:rPr lang="en-US" sz="1400" kern="100" dirty="0">
                <a:latin typeface="Times New Roman" panose="02020603050405020304" pitchFamily="18" charset="0"/>
                <a:ea typeface="DengXian" panose="02010600030101010101" pitchFamily="2" charset="-122"/>
                <a:cs typeface="Calibri" panose="020F0502020204030204" pitchFamily="34" charset="0"/>
              </a:rPr>
              <a:t> Exposed by Numerical Simulations of Supercells in Turbulent Environments. </a:t>
            </a:r>
            <a:r>
              <a:rPr lang="en-US" sz="1400" i="1" kern="100" dirty="0">
                <a:latin typeface="Times New Roman" panose="02020603050405020304" pitchFamily="18" charset="0"/>
                <a:ea typeface="DengXian" panose="02010600030101010101" pitchFamily="2" charset="-122"/>
                <a:cs typeface="Calibri" panose="020F0502020204030204" pitchFamily="34" charset="0"/>
              </a:rPr>
              <a:t>J. Atmos. Sci.</a:t>
            </a:r>
            <a:r>
              <a:rPr lang="en-US" sz="1400" kern="100" dirty="0">
                <a:latin typeface="Times New Roman" panose="02020603050405020304" pitchFamily="18" charset="0"/>
                <a:ea typeface="DengXian" panose="02010600030101010101" pitchFamily="2" charset="-122"/>
                <a:cs typeface="Calibri" panose="020F0502020204030204" pitchFamily="34" charset="0"/>
              </a:rPr>
              <a:t>, </a:t>
            </a:r>
            <a:r>
              <a:rPr lang="en-US" sz="1400" b="1" kern="100" dirty="0">
                <a:latin typeface="Times New Roman" panose="02020603050405020304" pitchFamily="18" charset="0"/>
                <a:ea typeface="DengXian" panose="02010600030101010101" pitchFamily="2" charset="-122"/>
                <a:cs typeface="Calibri" panose="020F0502020204030204" pitchFamily="34" charset="0"/>
              </a:rPr>
              <a:t>81,</a:t>
            </a:r>
            <a:r>
              <a:rPr lang="en-US" sz="1400" kern="100" dirty="0">
                <a:latin typeface="Times New Roman" panose="02020603050405020304" pitchFamily="18" charset="0"/>
                <a:ea typeface="DengXian" panose="02010600030101010101" pitchFamily="2" charset="-122"/>
                <a:cs typeface="Calibri" panose="020F0502020204030204" pitchFamily="34" charset="0"/>
              </a:rPr>
              <a:t> 481-518.</a:t>
            </a:r>
            <a:endParaRPr lang="en-US" sz="1400" kern="100" dirty="0">
              <a:latin typeface="Aptos" panose="020B0004020202020204" pitchFamily="34" charset="0"/>
              <a:ea typeface="DengXian" panose="02010600030101010101" pitchFamily="2" charset="-122"/>
              <a:cs typeface="Calibri" panose="020F0502020204030204" pitchFamily="34" charset="0"/>
            </a:endParaRPr>
          </a:p>
          <a:p>
            <a:pPr marL="0" marR="0" indent="0">
              <a:buNone/>
            </a:pPr>
            <a:endParaRPr lang="en-US" sz="1400" kern="100" dirty="0">
              <a:effectLst/>
              <a:latin typeface="Aptos" panose="020B000402020202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152789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08E6D5-CB3A-F0AA-2BDC-5030AD0C859F}"/>
              </a:ext>
            </a:extLst>
          </p:cNvPr>
          <p:cNvSpPr txBox="1"/>
          <p:nvPr/>
        </p:nvSpPr>
        <p:spPr>
          <a:xfrm>
            <a:off x="416026" y="126533"/>
            <a:ext cx="3109040" cy="23083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C00000"/>
                </a:solidFill>
                <a:effectLst/>
                <a:uLnTx/>
                <a:uFillTx/>
                <a:ea typeface="SimHei" panose="02010609060101010101" pitchFamily="49" charset="-122"/>
                <a:cs typeface="Times New Roman" panose="02020603050405020304" pitchFamily="18" charset="0"/>
              </a:rPr>
              <a:t>Importance of downdrafts:</a:t>
            </a:r>
            <a:br>
              <a:rPr kumimoji="0" lang="en-US" altLang="zh-CN" sz="2400" b="0" i="0" u="none" strike="noStrike" kern="1200" cap="none" spc="0" normalizeH="0" baseline="0" noProof="0" dirty="0">
                <a:ln>
                  <a:noFill/>
                </a:ln>
                <a:solidFill>
                  <a:srgbClr val="C00000"/>
                </a:solidFill>
                <a:effectLst/>
                <a:uLnTx/>
                <a:uFillTx/>
                <a:ea typeface="SimHei" panose="02010609060101010101" pitchFamily="49" charset="-122"/>
                <a:cs typeface="Times New Roman" panose="02020603050405020304" pitchFamily="18" charset="0"/>
              </a:rPr>
            </a:br>
            <a:r>
              <a:rPr kumimoji="0" lang="en-US" altLang="zh-CN" sz="2400" b="0" i="0" u="none" strike="noStrike" kern="1200" cap="none" spc="0" normalizeH="0" baseline="0" noProof="0" dirty="0">
                <a:ln>
                  <a:noFill/>
                </a:ln>
                <a:solidFill>
                  <a:srgbClr val="C00000"/>
                </a:solidFill>
                <a:effectLst/>
                <a:uLnTx/>
                <a:uFillTx/>
                <a:ea typeface="SimHei" panose="02010609060101010101" pitchFamily="49" charset="-122"/>
                <a:cs typeface="Times New Roman" panose="02020603050405020304" pitchFamily="18" charset="0"/>
              </a:rPr>
              <a:t>Bring horizontal vortex tubes down to the surface and tilt it into vertical </a:t>
            </a:r>
          </a:p>
        </p:txBody>
      </p:sp>
      <p:pic>
        <p:nvPicPr>
          <p:cNvPr id="6" name="Picture 5">
            <a:extLst>
              <a:ext uri="{FF2B5EF4-FFF2-40B4-BE49-F238E27FC236}">
                <a16:creationId xmlns:a16="http://schemas.microsoft.com/office/drawing/2014/main" id="{EE11D739-2EFF-A390-5ACF-DD2A324B06EA}"/>
              </a:ext>
            </a:extLst>
          </p:cNvPr>
          <p:cNvPicPr>
            <a:picLocks noChangeAspect="1"/>
          </p:cNvPicPr>
          <p:nvPr/>
        </p:nvPicPr>
        <p:blipFill>
          <a:blip r:embed="rId3"/>
          <a:stretch>
            <a:fillRect/>
          </a:stretch>
        </p:blipFill>
        <p:spPr>
          <a:xfrm>
            <a:off x="244068" y="2572080"/>
            <a:ext cx="3636054" cy="3476810"/>
          </a:xfrm>
          <a:prstGeom prst="rect">
            <a:avLst/>
          </a:prstGeom>
        </p:spPr>
      </p:pic>
      <p:pic>
        <p:nvPicPr>
          <p:cNvPr id="7" name="Picture 6">
            <a:extLst>
              <a:ext uri="{FF2B5EF4-FFF2-40B4-BE49-F238E27FC236}">
                <a16:creationId xmlns:a16="http://schemas.microsoft.com/office/drawing/2014/main" id="{40632113-F08B-5045-C287-0BDB5D0B55A5}"/>
              </a:ext>
            </a:extLst>
          </p:cNvPr>
          <p:cNvPicPr>
            <a:picLocks noChangeAspect="1"/>
          </p:cNvPicPr>
          <p:nvPr/>
        </p:nvPicPr>
        <p:blipFill>
          <a:blip r:embed="rId4"/>
          <a:srcRect l="2803" t="11187" r="39003"/>
          <a:stretch>
            <a:fillRect/>
          </a:stretch>
        </p:blipFill>
        <p:spPr>
          <a:xfrm>
            <a:off x="4031378" y="3195317"/>
            <a:ext cx="3113702" cy="2717111"/>
          </a:xfrm>
          <a:prstGeom prst="rect">
            <a:avLst/>
          </a:prstGeom>
        </p:spPr>
      </p:pic>
      <p:sp>
        <p:nvSpPr>
          <p:cNvPr id="8" name="Rectangle 7">
            <a:extLst>
              <a:ext uri="{FF2B5EF4-FFF2-40B4-BE49-F238E27FC236}">
                <a16:creationId xmlns:a16="http://schemas.microsoft.com/office/drawing/2014/main" id="{115F6EFD-BBF4-E62A-6573-5804D3E2604D}"/>
              </a:ext>
            </a:extLst>
          </p:cNvPr>
          <p:cNvSpPr/>
          <p:nvPr/>
        </p:nvSpPr>
        <p:spPr>
          <a:xfrm>
            <a:off x="4403906" y="6245194"/>
            <a:ext cx="2496646"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Davies-Jones and Brooks (1993).</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1D1F9091-C786-8EE8-34CB-65A47E297C57}"/>
              </a:ext>
            </a:extLst>
          </p:cNvPr>
          <p:cNvSpPr>
            <a:spLocks noGrp="1"/>
          </p:cNvSpPr>
          <p:nvPr>
            <p:ph type="title"/>
          </p:nvPr>
        </p:nvSpPr>
        <p:spPr>
          <a:xfrm>
            <a:off x="3888907" y="718516"/>
            <a:ext cx="4115883" cy="1452961"/>
          </a:xfrm>
        </p:spPr>
        <p:txBody>
          <a:bodyPr>
            <a:noAutofit/>
          </a:bodyPr>
          <a:lstStyle/>
          <a:p>
            <a:pPr algn="ctr"/>
            <a:r>
              <a:rPr lang="en-US" altLang="zh-CN" sz="2400" b="1" dirty="0">
                <a:solidFill>
                  <a:srgbClr val="C00000"/>
                </a:solidFill>
              </a:rPr>
              <a:t>Davies-Jones-Books Theory:</a:t>
            </a:r>
            <a:br>
              <a:rPr lang="en-US" altLang="zh-CN" sz="2400" b="1" dirty="0">
                <a:solidFill>
                  <a:srgbClr val="C00000"/>
                </a:solidFill>
              </a:rPr>
            </a:br>
            <a:r>
              <a:rPr lang="en-US" altLang="zh-CN" sz="2400" b="1" dirty="0">
                <a:solidFill>
                  <a:srgbClr val="C00000"/>
                </a:solidFill>
              </a:rPr>
              <a:t>Vertical vorticity generated baroclinically is turned into vertical before descending to the ground level</a:t>
            </a:r>
            <a:br>
              <a:rPr lang="en-US" altLang="zh-CN" sz="2400" b="1" dirty="0">
                <a:solidFill>
                  <a:srgbClr val="C00000"/>
                </a:solidFill>
              </a:rPr>
            </a:br>
            <a:endParaRPr lang="en-US" sz="2400" dirty="0">
              <a:latin typeface="SimHei" panose="02010609060101010101" pitchFamily="49" charset="-122"/>
              <a:ea typeface="SimHei" panose="02010609060101010101" pitchFamily="49" charset="-122"/>
              <a:cs typeface="+mn-cs"/>
            </a:endParaRPr>
          </a:p>
        </p:txBody>
      </p:sp>
      <p:grpSp>
        <p:nvGrpSpPr>
          <p:cNvPr id="10" name="组合 44">
            <a:extLst>
              <a:ext uri="{FF2B5EF4-FFF2-40B4-BE49-F238E27FC236}">
                <a16:creationId xmlns:a16="http://schemas.microsoft.com/office/drawing/2014/main" id="{9F245FF9-57BB-5581-B303-6C2B28C7F4EC}"/>
              </a:ext>
            </a:extLst>
          </p:cNvPr>
          <p:cNvGrpSpPr/>
          <p:nvPr/>
        </p:nvGrpSpPr>
        <p:grpSpPr>
          <a:xfrm>
            <a:off x="8125860" y="3195317"/>
            <a:ext cx="3778687" cy="2709879"/>
            <a:chOff x="2960370" y="1938917"/>
            <a:chExt cx="6075381" cy="3554730"/>
          </a:xfrm>
        </p:grpSpPr>
        <p:pic>
          <p:nvPicPr>
            <p:cNvPr id="11" name="图片 45">
              <a:extLst>
                <a:ext uri="{FF2B5EF4-FFF2-40B4-BE49-F238E27FC236}">
                  <a16:creationId xmlns:a16="http://schemas.microsoft.com/office/drawing/2014/main" id="{86C3FA4C-235E-8415-BBA0-506BCC67108D}"/>
                </a:ext>
              </a:extLst>
            </p:cNvPr>
            <p:cNvPicPr>
              <a:picLocks noChangeAspect="1"/>
            </p:cNvPicPr>
            <p:nvPr/>
          </p:nvPicPr>
          <p:blipFill rotWithShape="1">
            <a:blip r:embed="rId5"/>
            <a:srcRect t="4770" r="4735" b="3642"/>
            <a:stretch/>
          </p:blipFill>
          <p:spPr>
            <a:xfrm>
              <a:off x="3045514" y="1938917"/>
              <a:ext cx="5990237" cy="3554730"/>
            </a:xfrm>
            <a:prstGeom prst="rect">
              <a:avLst/>
            </a:prstGeom>
          </p:spPr>
        </p:pic>
        <p:sp>
          <p:nvSpPr>
            <p:cNvPr id="12" name="矩形 46">
              <a:extLst>
                <a:ext uri="{FF2B5EF4-FFF2-40B4-BE49-F238E27FC236}">
                  <a16:creationId xmlns:a16="http://schemas.microsoft.com/office/drawing/2014/main" id="{BDF37647-9B78-998E-0905-CCEB3705DAAC}"/>
                </a:ext>
              </a:extLst>
            </p:cNvPr>
            <p:cNvSpPr/>
            <p:nvPr/>
          </p:nvSpPr>
          <p:spPr>
            <a:xfrm>
              <a:off x="2960370" y="2343150"/>
              <a:ext cx="502920" cy="2891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imes New Roman"/>
                <a:ea typeface="黑体"/>
                <a:cs typeface="+mn-cs"/>
              </a:endParaRPr>
            </a:p>
          </p:txBody>
        </p:sp>
      </p:grpSp>
      <p:sp>
        <p:nvSpPr>
          <p:cNvPr id="13" name="矩形 7">
            <a:extLst>
              <a:ext uri="{FF2B5EF4-FFF2-40B4-BE49-F238E27FC236}">
                <a16:creationId xmlns:a16="http://schemas.microsoft.com/office/drawing/2014/main" id="{6C06C467-F0BC-1DAA-082D-3E139C5D7CCE}"/>
              </a:ext>
            </a:extLst>
          </p:cNvPr>
          <p:cNvSpPr/>
          <p:nvPr/>
        </p:nvSpPr>
        <p:spPr>
          <a:xfrm>
            <a:off x="8303638" y="823118"/>
            <a:ext cx="3321625" cy="212365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srgbClr val="C00000"/>
                </a:solidFill>
                <a:effectLst/>
                <a:uLnTx/>
                <a:uFillTx/>
                <a:ea typeface="黑体"/>
                <a:cs typeface="+mn-cs"/>
              </a:rPr>
              <a:t>Strong enough horizontal vorticity is turned into the vertical near ground abruptly. Vertical vorticity at ground level is not essential</a:t>
            </a:r>
            <a:endParaRPr kumimoji="0" lang="zh-CN" altLang="en-US" sz="2200" b="0" i="0" u="none" strike="noStrike" kern="1200" cap="none" spc="0" normalizeH="0" baseline="0" noProof="0" dirty="0">
              <a:ln>
                <a:noFill/>
              </a:ln>
              <a:solidFill>
                <a:srgbClr val="C00000"/>
              </a:solidFill>
              <a:effectLst/>
              <a:uLnTx/>
              <a:uFillTx/>
              <a:ea typeface="黑体"/>
              <a:cs typeface="+mn-cs"/>
            </a:endParaRPr>
          </a:p>
        </p:txBody>
      </p:sp>
      <p:sp>
        <p:nvSpPr>
          <p:cNvPr id="15" name="矩形 47">
            <a:extLst>
              <a:ext uri="{FF2B5EF4-FFF2-40B4-BE49-F238E27FC236}">
                <a16:creationId xmlns:a16="http://schemas.microsoft.com/office/drawing/2014/main" id="{772CBE0A-ACD0-EFFC-2B81-5DAA1F0ADAAF}"/>
              </a:ext>
            </a:extLst>
          </p:cNvPr>
          <p:cNvSpPr/>
          <p:nvPr/>
        </p:nvSpPr>
        <p:spPr>
          <a:xfrm>
            <a:off x="8633088" y="289269"/>
            <a:ext cx="2608407" cy="523220"/>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In-and-up theory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Rectangle 16">
            <a:extLst>
              <a:ext uri="{FF2B5EF4-FFF2-40B4-BE49-F238E27FC236}">
                <a16:creationId xmlns:a16="http://schemas.microsoft.com/office/drawing/2014/main" id="{C67805BD-1AB5-8092-DFF4-580D48850260}"/>
              </a:ext>
            </a:extLst>
          </p:cNvPr>
          <p:cNvSpPr/>
          <p:nvPr/>
        </p:nvSpPr>
        <p:spPr>
          <a:xfrm>
            <a:off x="680324" y="5983129"/>
            <a:ext cx="2667333"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Markowski and Richardson (2010).</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D1C0A75-D496-D80C-9576-DA920D89984E}"/>
              </a:ext>
            </a:extLst>
          </p:cNvPr>
          <p:cNvPicPr>
            <a:picLocks noChangeAspect="1"/>
          </p:cNvPicPr>
          <p:nvPr/>
        </p:nvPicPr>
        <p:blipFill>
          <a:blip r:embed="rId4"/>
          <a:srcRect l="61302" t="21597" b="62640"/>
          <a:stretch>
            <a:fillRect/>
          </a:stretch>
        </p:blipFill>
        <p:spPr>
          <a:xfrm>
            <a:off x="4583969" y="5721066"/>
            <a:ext cx="2250435" cy="524128"/>
          </a:xfrm>
          <a:prstGeom prst="rect">
            <a:avLst/>
          </a:prstGeom>
        </p:spPr>
      </p:pic>
      <p:sp>
        <p:nvSpPr>
          <p:cNvPr id="19" name="Rectangle 18">
            <a:extLst>
              <a:ext uri="{FF2B5EF4-FFF2-40B4-BE49-F238E27FC236}">
                <a16:creationId xmlns:a16="http://schemas.microsoft.com/office/drawing/2014/main" id="{1B7C70EC-C6FA-8382-06E9-87A5F7D2D23F}"/>
              </a:ext>
            </a:extLst>
          </p:cNvPr>
          <p:cNvSpPr/>
          <p:nvPr/>
        </p:nvSpPr>
        <p:spPr>
          <a:xfrm>
            <a:off x="3994724" y="2862551"/>
            <a:ext cx="331501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Streamwise vorticity with baroclinity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53EF00DF-97F1-986A-BA64-015ADCFFAC39}"/>
              </a:ext>
            </a:extLst>
          </p:cNvPr>
          <p:cNvCxnSpPr/>
          <p:nvPr/>
        </p:nvCxnSpPr>
        <p:spPr>
          <a:xfrm>
            <a:off x="3825110" y="265814"/>
            <a:ext cx="0" cy="627946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A09E8298-D7F7-3E8F-CCBE-6C345A4B4758}"/>
              </a:ext>
            </a:extLst>
          </p:cNvPr>
          <p:cNvCxnSpPr/>
          <p:nvPr/>
        </p:nvCxnSpPr>
        <p:spPr>
          <a:xfrm>
            <a:off x="8037417" y="289269"/>
            <a:ext cx="0" cy="627946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4A2ECC58-6E48-6E48-4759-A897EA2879A4}"/>
              </a:ext>
            </a:extLst>
          </p:cNvPr>
          <p:cNvSpPr txBox="1"/>
          <p:nvPr/>
        </p:nvSpPr>
        <p:spPr>
          <a:xfrm>
            <a:off x="8514871" y="5874965"/>
            <a:ext cx="2947872"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Times New Roman" panose="02020603050405020304" pitchFamily="18" charset="0"/>
              </a:rPr>
              <a:t>(Rotunno et al 2017; </a:t>
            </a:r>
            <a:br>
              <a:rPr kumimoji="0" lang="en-US" altLang="zh-CN" sz="1800" b="0"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Times New Roman" panose="02020603050405020304" pitchFamily="18" charset="0"/>
              </a:rPr>
            </a:b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Times New Roman" panose="02020603050405020304" pitchFamily="18" charset="0"/>
              </a:rPr>
              <a:t>Fischer and Dahl 2022)</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黑体" panose="02010609060101010101" pitchFamily="49" charset="-122"/>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5D3E9A8-A18C-0E6B-D17E-5308883072C6}"/>
              </a:ext>
            </a:extLst>
          </p:cNvPr>
          <p:cNvCxnSpPr>
            <a:cxnSpLocks/>
          </p:cNvCxnSpPr>
          <p:nvPr/>
        </p:nvCxnSpPr>
        <p:spPr>
          <a:xfrm flipV="1">
            <a:off x="6383216" y="4642338"/>
            <a:ext cx="131884" cy="7297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F5563E-36BD-033C-E100-8D545699A9C3}"/>
              </a:ext>
            </a:extLst>
          </p:cNvPr>
          <p:cNvCxnSpPr>
            <a:cxnSpLocks/>
          </p:cNvCxnSpPr>
          <p:nvPr/>
        </p:nvCxnSpPr>
        <p:spPr>
          <a:xfrm>
            <a:off x="5016981" y="4372285"/>
            <a:ext cx="662388" cy="296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D9D3511-3654-D486-8FFF-0F2A2C54DD8D}"/>
              </a:ext>
            </a:extLst>
          </p:cNvPr>
          <p:cNvCxnSpPr>
            <a:cxnSpLocks/>
          </p:cNvCxnSpPr>
          <p:nvPr/>
        </p:nvCxnSpPr>
        <p:spPr>
          <a:xfrm>
            <a:off x="4609883" y="5929251"/>
            <a:ext cx="313808" cy="108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EF6D679-EC0A-FAEA-168D-F8880931003B}"/>
              </a:ext>
            </a:extLst>
          </p:cNvPr>
          <p:cNvCxnSpPr>
            <a:cxnSpLocks/>
          </p:cNvCxnSpPr>
          <p:nvPr/>
        </p:nvCxnSpPr>
        <p:spPr>
          <a:xfrm flipV="1">
            <a:off x="5858869" y="5048774"/>
            <a:ext cx="228571" cy="1398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402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okcmap">
            <a:extLst>
              <a:ext uri="{FF2B5EF4-FFF2-40B4-BE49-F238E27FC236}">
                <a16:creationId xmlns:a16="http://schemas.microsoft.com/office/drawing/2014/main" id="{334AC3F7-BEBB-EEBA-7959-5D072E47E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15068" y="2170536"/>
            <a:ext cx="2870650" cy="2143940"/>
          </a:xfrm>
          <a:prstGeom prst="rect">
            <a:avLst/>
          </a:prstGeom>
          <a:noFill/>
        </p:spPr>
      </p:pic>
      <p:pic>
        <p:nvPicPr>
          <p:cNvPr id="29699" name="Picture 4" descr="OKC8May_ModelObs_Ref_RGB">
            <a:hlinkClick r:id="rId4" action="ppaction://hlinkfile"/>
            <a:extLst>
              <a:ext uri="{FF2B5EF4-FFF2-40B4-BE49-F238E27FC236}">
                <a16:creationId xmlns:a16="http://schemas.microsoft.com/office/drawing/2014/main" id="{3911DD7B-D524-ECD4-8CB2-F00AB58B75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948"/>
          <a:stretch/>
        </p:blipFill>
        <p:spPr bwMode="auto">
          <a:xfrm>
            <a:off x="7031236" y="1081834"/>
            <a:ext cx="3217069"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9">
            <a:extLst>
              <a:ext uri="{FF2B5EF4-FFF2-40B4-BE49-F238E27FC236}">
                <a16:creationId xmlns:a16="http://schemas.microsoft.com/office/drawing/2014/main" id="{C83A8533-BB2C-4034-E22A-DE9418A7775E}"/>
              </a:ext>
            </a:extLst>
          </p:cNvPr>
          <p:cNvSpPr txBox="1">
            <a:spLocks noChangeArrowheads="1"/>
          </p:cNvSpPr>
          <p:nvPr/>
        </p:nvSpPr>
        <p:spPr bwMode="auto">
          <a:xfrm>
            <a:off x="1585901" y="875509"/>
            <a:ext cx="54453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C00000"/>
                </a:solidFill>
                <a:effectLst/>
                <a:uLnTx/>
                <a:uFillTx/>
                <a:latin typeface="Tahoma" panose="020B0604030504040204" pitchFamily="34" charset="0"/>
                <a:ea typeface="宋体" pitchFamily="2" charset="-122"/>
                <a:cs typeface="+mn-cs"/>
              </a:rPr>
              <a:t>Radar Assimilation and Prediction of May 8</a:t>
            </a:r>
            <a:r>
              <a:rPr kumimoji="0" lang="en-US" altLang="en-US" sz="2400" b="0" i="0" u="none" strike="noStrike" kern="1200" cap="none" spc="0" normalizeH="0" baseline="30000" noProof="0" dirty="0">
                <a:ln>
                  <a:noFill/>
                </a:ln>
                <a:solidFill>
                  <a:srgbClr val="C00000"/>
                </a:solidFill>
                <a:effectLst/>
                <a:uLnTx/>
                <a:uFillTx/>
                <a:latin typeface="Tahoma" panose="020B0604030504040204" pitchFamily="34" charset="0"/>
                <a:ea typeface="宋体" pitchFamily="2" charset="-122"/>
                <a:cs typeface="+mn-cs"/>
              </a:rPr>
              <a:t>th</a:t>
            </a:r>
            <a:r>
              <a:rPr kumimoji="0" lang="en-US" altLang="en-US" sz="2400" b="0" i="0" u="none" strike="noStrike" kern="1200" cap="none" spc="0" normalizeH="0" baseline="0" noProof="0" dirty="0">
                <a:ln>
                  <a:noFill/>
                </a:ln>
                <a:solidFill>
                  <a:srgbClr val="C00000"/>
                </a:solidFill>
                <a:effectLst/>
                <a:uLnTx/>
                <a:uFillTx/>
                <a:latin typeface="Tahoma" panose="020B0604030504040204" pitchFamily="34" charset="0"/>
                <a:ea typeface="宋体" pitchFamily="2" charset="-122"/>
                <a:cs typeface="+mn-cs"/>
              </a:rPr>
              <a:t>, 2003 OKC F4 Supercell Tornado using ARPS and its DA system</a:t>
            </a:r>
          </a:p>
        </p:txBody>
      </p:sp>
      <p:sp>
        <p:nvSpPr>
          <p:cNvPr id="3" name="Line 3">
            <a:extLst>
              <a:ext uri="{FF2B5EF4-FFF2-40B4-BE49-F238E27FC236}">
                <a16:creationId xmlns:a16="http://schemas.microsoft.com/office/drawing/2014/main" id="{E6F11BBC-C54C-A52B-C37B-0BA5AAAE7E28}"/>
              </a:ext>
            </a:extLst>
          </p:cNvPr>
          <p:cNvSpPr>
            <a:spLocks noChangeShapeType="1"/>
          </p:cNvSpPr>
          <p:nvPr/>
        </p:nvSpPr>
        <p:spPr bwMode="auto">
          <a:xfrm>
            <a:off x="2945606" y="4883596"/>
            <a:ext cx="1828800" cy="1190"/>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4" name="Text Box 4">
            <a:extLst>
              <a:ext uri="{FF2B5EF4-FFF2-40B4-BE49-F238E27FC236}">
                <a16:creationId xmlns:a16="http://schemas.microsoft.com/office/drawing/2014/main" id="{F96B0397-0663-E6DF-F455-858916253478}"/>
              </a:ext>
            </a:extLst>
          </p:cNvPr>
          <p:cNvSpPr txBox="1">
            <a:spLocks noChangeArrowheads="1"/>
          </p:cNvSpPr>
          <p:nvPr/>
        </p:nvSpPr>
        <p:spPr bwMode="auto">
          <a:xfrm>
            <a:off x="2788444" y="4479973"/>
            <a:ext cx="21216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a:ln>
                  <a:noFill/>
                </a:ln>
                <a:solidFill>
                  <a:srgbClr val="000099"/>
                </a:solidFill>
                <a:effectLst/>
                <a:uLnTx/>
                <a:uFillTx/>
                <a:latin typeface="Arial" panose="020B0604020202020204" pitchFamily="34" charset="0"/>
                <a:ea typeface="宋体" pitchFamily="2" charset="-122"/>
                <a:cs typeface="+mn-cs"/>
              </a:rPr>
              <a:t>3DVAR+Cloud Analysis</a:t>
            </a:r>
          </a:p>
        </p:txBody>
      </p:sp>
      <p:sp>
        <p:nvSpPr>
          <p:cNvPr id="5" name="Text Box 5">
            <a:extLst>
              <a:ext uri="{FF2B5EF4-FFF2-40B4-BE49-F238E27FC236}">
                <a16:creationId xmlns:a16="http://schemas.microsoft.com/office/drawing/2014/main" id="{BF9EC8F3-2D57-B88D-6D53-D4A762417688}"/>
              </a:ext>
            </a:extLst>
          </p:cNvPr>
          <p:cNvSpPr txBox="1">
            <a:spLocks noChangeArrowheads="1"/>
          </p:cNvSpPr>
          <p:nvPr/>
        </p:nvSpPr>
        <p:spPr bwMode="auto">
          <a:xfrm>
            <a:off x="4804172" y="4495451"/>
            <a:ext cx="15430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US" sz="1350" b="0" i="0" u="none" strike="noStrike" kern="1200" cap="none" spc="0" normalizeH="0" baseline="0" noProof="0">
                <a:ln>
                  <a:noFill/>
                </a:ln>
                <a:solidFill>
                  <a:srgbClr val="000099"/>
                </a:solidFill>
                <a:effectLst/>
                <a:uLnTx/>
                <a:uFillTx/>
                <a:latin typeface="Arial" panose="020B0604020202020204" pitchFamily="34" charset="0"/>
                <a:ea typeface="宋体" pitchFamily="2" charset="-122"/>
                <a:cs typeface="+mn-cs"/>
              </a:rPr>
              <a:t>Forecast</a:t>
            </a:r>
          </a:p>
        </p:txBody>
      </p:sp>
      <p:sp>
        <p:nvSpPr>
          <p:cNvPr id="6" name="Text Box 6">
            <a:extLst>
              <a:ext uri="{FF2B5EF4-FFF2-40B4-BE49-F238E27FC236}">
                <a16:creationId xmlns:a16="http://schemas.microsoft.com/office/drawing/2014/main" id="{77A52327-2023-CFDF-43C7-15C05830B2B2}"/>
              </a:ext>
            </a:extLst>
          </p:cNvPr>
          <p:cNvSpPr txBox="1">
            <a:spLocks noChangeArrowheads="1"/>
          </p:cNvSpPr>
          <p:nvPr/>
        </p:nvSpPr>
        <p:spPr bwMode="auto">
          <a:xfrm>
            <a:off x="2742010" y="5091954"/>
            <a:ext cx="9715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US" sz="1350" b="0" i="0" u="none" strike="noStrike" kern="1200" cap="none" spc="0" normalizeH="0" baseline="0" noProof="0">
                <a:ln>
                  <a:noFill/>
                </a:ln>
                <a:solidFill>
                  <a:srgbClr val="000099"/>
                </a:solidFill>
                <a:effectLst/>
                <a:uLnTx/>
                <a:uFillTx/>
                <a:latin typeface="Arial" panose="020B0604020202020204" pitchFamily="34" charset="0"/>
                <a:ea typeface="宋体" pitchFamily="2" charset="-122"/>
                <a:cs typeface="+mn-cs"/>
              </a:rPr>
              <a:t>2030 UTC</a:t>
            </a:r>
          </a:p>
        </p:txBody>
      </p:sp>
      <p:sp>
        <p:nvSpPr>
          <p:cNvPr id="7" name="Text Box 7">
            <a:extLst>
              <a:ext uri="{FF2B5EF4-FFF2-40B4-BE49-F238E27FC236}">
                <a16:creationId xmlns:a16="http://schemas.microsoft.com/office/drawing/2014/main" id="{969257A5-9390-7864-55B4-74BBFDB0D67D}"/>
              </a:ext>
            </a:extLst>
          </p:cNvPr>
          <p:cNvSpPr txBox="1">
            <a:spLocks noChangeArrowheads="1"/>
          </p:cNvSpPr>
          <p:nvPr/>
        </p:nvSpPr>
        <p:spPr bwMode="auto">
          <a:xfrm>
            <a:off x="4281489" y="5099098"/>
            <a:ext cx="11215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US" sz="1350" b="0" i="0" u="none" strike="noStrike" kern="1200" cap="none" spc="0" normalizeH="0" baseline="0" noProof="0">
                <a:ln>
                  <a:noFill/>
                </a:ln>
                <a:solidFill>
                  <a:srgbClr val="000099"/>
                </a:solidFill>
                <a:effectLst/>
                <a:uLnTx/>
                <a:uFillTx/>
                <a:latin typeface="Arial" panose="020B0604020202020204" pitchFamily="34" charset="0"/>
                <a:ea typeface="宋体" pitchFamily="2" charset="-122"/>
                <a:cs typeface="+mn-cs"/>
              </a:rPr>
              <a:t>2140 UTC</a:t>
            </a:r>
          </a:p>
        </p:txBody>
      </p:sp>
      <p:sp>
        <p:nvSpPr>
          <p:cNvPr id="8" name="Line 12">
            <a:extLst>
              <a:ext uri="{FF2B5EF4-FFF2-40B4-BE49-F238E27FC236}">
                <a16:creationId xmlns:a16="http://schemas.microsoft.com/office/drawing/2014/main" id="{66B6895D-366D-9004-A272-415B653DBA85}"/>
              </a:ext>
            </a:extLst>
          </p:cNvPr>
          <p:cNvSpPr>
            <a:spLocks noChangeShapeType="1"/>
          </p:cNvSpPr>
          <p:nvPr/>
        </p:nvSpPr>
        <p:spPr bwMode="auto">
          <a:xfrm>
            <a:off x="4774407" y="4769295"/>
            <a:ext cx="1191"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9" name="Line 13">
            <a:extLst>
              <a:ext uri="{FF2B5EF4-FFF2-40B4-BE49-F238E27FC236}">
                <a16:creationId xmlns:a16="http://schemas.microsoft.com/office/drawing/2014/main" id="{6E1A1EE3-2B6F-ECB0-F2EC-BC9BF3F3125E}"/>
              </a:ext>
            </a:extLst>
          </p:cNvPr>
          <p:cNvSpPr>
            <a:spLocks noChangeShapeType="1"/>
          </p:cNvSpPr>
          <p:nvPr/>
        </p:nvSpPr>
        <p:spPr bwMode="auto">
          <a:xfrm>
            <a:off x="2938462" y="4874071"/>
            <a:ext cx="1804988" cy="119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0" name="Line 14">
            <a:extLst>
              <a:ext uri="{FF2B5EF4-FFF2-40B4-BE49-F238E27FC236}">
                <a16:creationId xmlns:a16="http://schemas.microsoft.com/office/drawing/2014/main" id="{D3AD07EF-8E28-B90F-E6DD-06CE59BC91E5}"/>
              </a:ext>
            </a:extLst>
          </p:cNvPr>
          <p:cNvSpPr>
            <a:spLocks noChangeShapeType="1"/>
          </p:cNvSpPr>
          <p:nvPr/>
        </p:nvSpPr>
        <p:spPr bwMode="auto">
          <a:xfrm flipV="1">
            <a:off x="2914651" y="4693096"/>
            <a:ext cx="1191" cy="3714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1" name="Line 16">
            <a:extLst>
              <a:ext uri="{FF2B5EF4-FFF2-40B4-BE49-F238E27FC236}">
                <a16:creationId xmlns:a16="http://schemas.microsoft.com/office/drawing/2014/main" id="{26138FCA-A7EE-2636-7231-28B1E8E63495}"/>
              </a:ext>
            </a:extLst>
          </p:cNvPr>
          <p:cNvSpPr>
            <a:spLocks noChangeShapeType="1"/>
          </p:cNvSpPr>
          <p:nvPr/>
        </p:nvSpPr>
        <p:spPr bwMode="auto">
          <a:xfrm flipV="1">
            <a:off x="4772026" y="4685952"/>
            <a:ext cx="1191" cy="3714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2" name="Line 17">
            <a:extLst>
              <a:ext uri="{FF2B5EF4-FFF2-40B4-BE49-F238E27FC236}">
                <a16:creationId xmlns:a16="http://schemas.microsoft.com/office/drawing/2014/main" id="{4CBD1BE3-6E8B-DF3D-4214-38FD58F7E209}"/>
              </a:ext>
            </a:extLst>
          </p:cNvPr>
          <p:cNvSpPr>
            <a:spLocks noChangeShapeType="1"/>
          </p:cNvSpPr>
          <p:nvPr/>
        </p:nvSpPr>
        <p:spPr bwMode="auto">
          <a:xfrm flipV="1">
            <a:off x="3962401" y="4880023"/>
            <a:ext cx="1191" cy="19645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3" name="Line 18">
            <a:extLst>
              <a:ext uri="{FF2B5EF4-FFF2-40B4-BE49-F238E27FC236}">
                <a16:creationId xmlns:a16="http://schemas.microsoft.com/office/drawing/2014/main" id="{FD824589-31EF-0538-5AA2-534CC7E087FC}"/>
              </a:ext>
            </a:extLst>
          </p:cNvPr>
          <p:cNvSpPr>
            <a:spLocks noChangeShapeType="1"/>
          </p:cNvSpPr>
          <p:nvPr/>
        </p:nvSpPr>
        <p:spPr bwMode="auto">
          <a:xfrm flipV="1">
            <a:off x="3031332" y="4864546"/>
            <a:ext cx="1191"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4" name="Line 19">
            <a:extLst>
              <a:ext uri="{FF2B5EF4-FFF2-40B4-BE49-F238E27FC236}">
                <a16:creationId xmlns:a16="http://schemas.microsoft.com/office/drawing/2014/main" id="{A36608A5-F9A2-4BF6-CCD0-8AF3D144EB75}"/>
              </a:ext>
            </a:extLst>
          </p:cNvPr>
          <p:cNvSpPr>
            <a:spLocks noChangeShapeType="1"/>
          </p:cNvSpPr>
          <p:nvPr/>
        </p:nvSpPr>
        <p:spPr bwMode="auto">
          <a:xfrm flipV="1">
            <a:off x="3419476" y="4866928"/>
            <a:ext cx="1191"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5" name="Line 20">
            <a:extLst>
              <a:ext uri="{FF2B5EF4-FFF2-40B4-BE49-F238E27FC236}">
                <a16:creationId xmlns:a16="http://schemas.microsoft.com/office/drawing/2014/main" id="{D04AC9EA-6DC9-D22A-E608-C8418C3BAEC7}"/>
              </a:ext>
            </a:extLst>
          </p:cNvPr>
          <p:cNvSpPr>
            <a:spLocks noChangeShapeType="1"/>
          </p:cNvSpPr>
          <p:nvPr/>
        </p:nvSpPr>
        <p:spPr bwMode="auto">
          <a:xfrm flipV="1">
            <a:off x="3687367" y="4870498"/>
            <a:ext cx="1190" cy="19645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6" name="Line 21">
            <a:extLst>
              <a:ext uri="{FF2B5EF4-FFF2-40B4-BE49-F238E27FC236}">
                <a16:creationId xmlns:a16="http://schemas.microsoft.com/office/drawing/2014/main" id="{0DCDA338-F340-F5B3-5FC0-E7238C840F1C}"/>
              </a:ext>
            </a:extLst>
          </p:cNvPr>
          <p:cNvSpPr>
            <a:spLocks noChangeShapeType="1"/>
          </p:cNvSpPr>
          <p:nvPr/>
        </p:nvSpPr>
        <p:spPr bwMode="auto">
          <a:xfrm flipV="1">
            <a:off x="4210051" y="4878834"/>
            <a:ext cx="1191"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7" name="Line 22">
            <a:extLst>
              <a:ext uri="{FF2B5EF4-FFF2-40B4-BE49-F238E27FC236}">
                <a16:creationId xmlns:a16="http://schemas.microsoft.com/office/drawing/2014/main" id="{58E32387-6EBC-BE1D-22E9-406A37ED374F}"/>
              </a:ext>
            </a:extLst>
          </p:cNvPr>
          <p:cNvSpPr>
            <a:spLocks noChangeShapeType="1"/>
          </p:cNvSpPr>
          <p:nvPr/>
        </p:nvSpPr>
        <p:spPr bwMode="auto">
          <a:xfrm flipV="1">
            <a:off x="4768454" y="4882404"/>
            <a:ext cx="1190" cy="19645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8" name="Line 23">
            <a:extLst>
              <a:ext uri="{FF2B5EF4-FFF2-40B4-BE49-F238E27FC236}">
                <a16:creationId xmlns:a16="http://schemas.microsoft.com/office/drawing/2014/main" id="{BD0EE9A6-6470-6B65-E873-AB618F93B6B2}"/>
              </a:ext>
            </a:extLst>
          </p:cNvPr>
          <p:cNvSpPr>
            <a:spLocks noChangeShapeType="1"/>
          </p:cNvSpPr>
          <p:nvPr/>
        </p:nvSpPr>
        <p:spPr bwMode="auto">
          <a:xfrm flipV="1">
            <a:off x="4486276" y="4878834"/>
            <a:ext cx="1191"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19" name="Line 24">
            <a:extLst>
              <a:ext uri="{FF2B5EF4-FFF2-40B4-BE49-F238E27FC236}">
                <a16:creationId xmlns:a16="http://schemas.microsoft.com/office/drawing/2014/main" id="{F7D6C627-E9E4-A5C7-DC94-04E74C4BE89C}"/>
              </a:ext>
            </a:extLst>
          </p:cNvPr>
          <p:cNvSpPr>
            <a:spLocks noChangeShapeType="1"/>
          </p:cNvSpPr>
          <p:nvPr/>
        </p:nvSpPr>
        <p:spPr bwMode="auto">
          <a:xfrm flipV="1">
            <a:off x="3292079" y="4864546"/>
            <a:ext cx="1190"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20" name="Line 25">
            <a:extLst>
              <a:ext uri="{FF2B5EF4-FFF2-40B4-BE49-F238E27FC236}">
                <a16:creationId xmlns:a16="http://schemas.microsoft.com/office/drawing/2014/main" id="{CCB2F440-CDA8-603D-EB2E-FD21B6CD2B53}"/>
              </a:ext>
            </a:extLst>
          </p:cNvPr>
          <p:cNvSpPr>
            <a:spLocks noChangeShapeType="1"/>
          </p:cNvSpPr>
          <p:nvPr/>
        </p:nvSpPr>
        <p:spPr bwMode="auto">
          <a:xfrm flipV="1">
            <a:off x="3542110" y="4874071"/>
            <a:ext cx="1190"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21" name="Line 26">
            <a:extLst>
              <a:ext uri="{FF2B5EF4-FFF2-40B4-BE49-F238E27FC236}">
                <a16:creationId xmlns:a16="http://schemas.microsoft.com/office/drawing/2014/main" id="{37707E57-04C7-AA19-87ED-05147595334E}"/>
              </a:ext>
            </a:extLst>
          </p:cNvPr>
          <p:cNvSpPr>
            <a:spLocks noChangeShapeType="1"/>
          </p:cNvSpPr>
          <p:nvPr/>
        </p:nvSpPr>
        <p:spPr bwMode="auto">
          <a:xfrm flipV="1">
            <a:off x="3823098" y="4876453"/>
            <a:ext cx="1190"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22" name="Line 27">
            <a:extLst>
              <a:ext uri="{FF2B5EF4-FFF2-40B4-BE49-F238E27FC236}">
                <a16:creationId xmlns:a16="http://schemas.microsoft.com/office/drawing/2014/main" id="{D5C17269-9A29-FAA9-D06A-190AEDD16553}"/>
              </a:ext>
            </a:extLst>
          </p:cNvPr>
          <p:cNvSpPr>
            <a:spLocks noChangeShapeType="1"/>
          </p:cNvSpPr>
          <p:nvPr/>
        </p:nvSpPr>
        <p:spPr bwMode="auto">
          <a:xfrm flipV="1">
            <a:off x="4086226" y="4885978"/>
            <a:ext cx="1191"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23" name="Line 28">
            <a:extLst>
              <a:ext uri="{FF2B5EF4-FFF2-40B4-BE49-F238E27FC236}">
                <a16:creationId xmlns:a16="http://schemas.microsoft.com/office/drawing/2014/main" id="{5D9A4D66-C003-A2C6-1DFC-3BFAFD6969DD}"/>
              </a:ext>
            </a:extLst>
          </p:cNvPr>
          <p:cNvSpPr>
            <a:spLocks noChangeShapeType="1"/>
          </p:cNvSpPr>
          <p:nvPr/>
        </p:nvSpPr>
        <p:spPr bwMode="auto">
          <a:xfrm flipV="1">
            <a:off x="4355307" y="4876453"/>
            <a:ext cx="1191"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24" name="Line 29">
            <a:extLst>
              <a:ext uri="{FF2B5EF4-FFF2-40B4-BE49-F238E27FC236}">
                <a16:creationId xmlns:a16="http://schemas.microsoft.com/office/drawing/2014/main" id="{5853DF6D-EB0A-C7BB-1009-51807242E4A6}"/>
              </a:ext>
            </a:extLst>
          </p:cNvPr>
          <p:cNvSpPr>
            <a:spLocks noChangeShapeType="1"/>
          </p:cNvSpPr>
          <p:nvPr/>
        </p:nvSpPr>
        <p:spPr bwMode="auto">
          <a:xfrm flipV="1">
            <a:off x="4622007" y="4880023"/>
            <a:ext cx="1191" cy="19645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25" name="Line 30">
            <a:extLst>
              <a:ext uri="{FF2B5EF4-FFF2-40B4-BE49-F238E27FC236}">
                <a16:creationId xmlns:a16="http://schemas.microsoft.com/office/drawing/2014/main" id="{FE3DF62B-5F0F-C404-3BD2-7AC935C0189A}"/>
              </a:ext>
            </a:extLst>
          </p:cNvPr>
          <p:cNvSpPr>
            <a:spLocks noChangeShapeType="1"/>
          </p:cNvSpPr>
          <p:nvPr/>
        </p:nvSpPr>
        <p:spPr bwMode="auto">
          <a:xfrm>
            <a:off x="4786312" y="4882405"/>
            <a:ext cx="1576388" cy="119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26" name="Line 32">
            <a:extLst>
              <a:ext uri="{FF2B5EF4-FFF2-40B4-BE49-F238E27FC236}">
                <a16:creationId xmlns:a16="http://schemas.microsoft.com/office/drawing/2014/main" id="{BC7982BD-DBC0-66EA-6DA1-D14606D87953}"/>
              </a:ext>
            </a:extLst>
          </p:cNvPr>
          <p:cNvSpPr>
            <a:spLocks noChangeShapeType="1"/>
          </p:cNvSpPr>
          <p:nvPr/>
        </p:nvSpPr>
        <p:spPr bwMode="auto">
          <a:xfrm flipV="1">
            <a:off x="3159920" y="4857403"/>
            <a:ext cx="1191"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
        <p:nvSpPr>
          <p:cNvPr id="27" name="Line 34">
            <a:extLst>
              <a:ext uri="{FF2B5EF4-FFF2-40B4-BE49-F238E27FC236}">
                <a16:creationId xmlns:a16="http://schemas.microsoft.com/office/drawing/2014/main" id="{F3FDF87A-08CA-C7F2-18CD-15DAB803FA3F}"/>
              </a:ext>
            </a:extLst>
          </p:cNvPr>
          <p:cNvSpPr>
            <a:spLocks noChangeShapeType="1"/>
          </p:cNvSpPr>
          <p:nvPr/>
        </p:nvSpPr>
        <p:spPr bwMode="auto">
          <a:xfrm flipV="1">
            <a:off x="2917032" y="4878834"/>
            <a:ext cx="1191" cy="19645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pic>
        <p:nvPicPr>
          <p:cNvPr id="28" name="Picture 35" descr="TornadoSimulationDomain10">
            <a:extLst>
              <a:ext uri="{FF2B5EF4-FFF2-40B4-BE49-F238E27FC236}">
                <a16:creationId xmlns:a16="http://schemas.microsoft.com/office/drawing/2014/main" id="{90E45416-940A-1597-A81A-90E7453FA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980" y="2185491"/>
            <a:ext cx="2314064" cy="2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30">
            <a:extLst>
              <a:ext uri="{FF2B5EF4-FFF2-40B4-BE49-F238E27FC236}">
                <a16:creationId xmlns:a16="http://schemas.microsoft.com/office/drawing/2014/main" id="{B0F01C57-26AD-A3C1-A2DB-D87DB5DD8314}"/>
              </a:ext>
            </a:extLst>
          </p:cNvPr>
          <p:cNvSpPr>
            <a:spLocks noChangeArrowheads="1"/>
          </p:cNvSpPr>
          <p:nvPr/>
        </p:nvSpPr>
        <p:spPr bwMode="auto">
          <a:xfrm>
            <a:off x="5544270" y="3110032"/>
            <a:ext cx="296972" cy="23305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prstClr val="black"/>
              </a:solidFill>
              <a:effectLst/>
              <a:uLnTx/>
              <a:uFillTx/>
              <a:latin typeface="Tahoma" panose="020B0604030504040204" pitchFamily="34" charset="0"/>
              <a:ea typeface="宋体" pitchFamily="2" charset="-122"/>
              <a:cs typeface="+mn-cs"/>
            </a:endParaRPr>
          </a:p>
        </p:txBody>
      </p:sp>
      <p:pic>
        <p:nvPicPr>
          <p:cNvPr id="32" name="Picture 4" descr="OKC8May_ModelObs_Ref_RGB">
            <a:hlinkClick r:id="rId4" action="ppaction://hlinkfile"/>
            <a:extLst>
              <a:ext uri="{FF2B5EF4-FFF2-40B4-BE49-F238E27FC236}">
                <a16:creationId xmlns:a16="http://schemas.microsoft.com/office/drawing/2014/main" id="{0E0F8B38-5E22-4C7A-582A-33ED1EA6CD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199"/>
          <a:stretch/>
        </p:blipFill>
        <p:spPr bwMode="auto">
          <a:xfrm>
            <a:off x="7025282" y="3395590"/>
            <a:ext cx="3534968"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descr="OKC8May_ModelObs_Ref_RGB">
            <a:hlinkClick r:id="rId4" action="ppaction://hlinkfile"/>
            <a:extLst>
              <a:ext uri="{FF2B5EF4-FFF2-40B4-BE49-F238E27FC236}">
                <a16:creationId xmlns:a16="http://schemas.microsoft.com/office/drawing/2014/main" id="{6C527D75-F892-8185-6771-BADB1712A3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620"/>
          <a:stretch/>
        </p:blipFill>
        <p:spPr bwMode="auto">
          <a:xfrm>
            <a:off x="10238186" y="1312963"/>
            <a:ext cx="360164"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2F11E96F-772B-ED3A-204F-AE707DFE7F86}"/>
              </a:ext>
            </a:extLst>
          </p:cNvPr>
          <p:cNvSpPr txBox="1"/>
          <p:nvPr/>
        </p:nvSpPr>
        <p:spPr>
          <a:xfrm>
            <a:off x="8322754" y="2950666"/>
            <a:ext cx="1874231" cy="415498"/>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Calibri" panose="020F0502020204030204"/>
                <a:ea typeface="宋体" pitchFamily="2" charset="-122"/>
                <a:cs typeface="+mn-cs"/>
              </a:rPr>
              <a:t>43 min forecast</a:t>
            </a:r>
          </a:p>
        </p:txBody>
      </p:sp>
      <p:sp>
        <p:nvSpPr>
          <p:cNvPr id="35" name="TextBox 34">
            <a:extLst>
              <a:ext uri="{FF2B5EF4-FFF2-40B4-BE49-F238E27FC236}">
                <a16:creationId xmlns:a16="http://schemas.microsoft.com/office/drawing/2014/main" id="{41D38603-0235-1B76-A1C0-2AF689C5F4D5}"/>
              </a:ext>
            </a:extLst>
          </p:cNvPr>
          <p:cNvSpPr txBox="1"/>
          <p:nvPr/>
        </p:nvSpPr>
        <p:spPr>
          <a:xfrm>
            <a:off x="8604052" y="5282506"/>
            <a:ext cx="1548409" cy="415498"/>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C00000"/>
                </a:solidFill>
                <a:effectLst/>
                <a:uLnTx/>
                <a:uFillTx/>
                <a:latin typeface="Calibri" panose="020F0502020204030204"/>
                <a:ea typeface="宋体" pitchFamily="2" charset="-122"/>
                <a:cs typeface="+mn-cs"/>
              </a:rPr>
              <a:t>Observed</a:t>
            </a:r>
          </a:p>
        </p:txBody>
      </p:sp>
      <p:sp>
        <p:nvSpPr>
          <p:cNvPr id="37" name="TextBox 36">
            <a:extLst>
              <a:ext uri="{FF2B5EF4-FFF2-40B4-BE49-F238E27FC236}">
                <a16:creationId xmlns:a16="http://schemas.microsoft.com/office/drawing/2014/main" id="{BC66D27A-EC96-0451-10B5-491E9E524ECE}"/>
              </a:ext>
            </a:extLst>
          </p:cNvPr>
          <p:cNvSpPr txBox="1"/>
          <p:nvPr/>
        </p:nvSpPr>
        <p:spPr>
          <a:xfrm>
            <a:off x="1615719" y="5506293"/>
            <a:ext cx="5302445"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Helvetica Neue" panose="02000503000000020004" pitchFamily="2" charset="0"/>
                <a:ea typeface="宋体" pitchFamily="2" charset="-122"/>
                <a:cs typeface="+mn-cs"/>
              </a:rPr>
              <a:t>Xue</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宋体" pitchFamily="2" charset="-122"/>
                <a:cs typeface="+mn-cs"/>
              </a:rPr>
              <a:t>, M., M. Hu, and A. D. </a:t>
            </a:r>
            <a:r>
              <a:rPr kumimoji="0" lang="en-US" sz="1200" b="0" i="0" u="none" strike="noStrike" kern="1200" cap="none" spc="0" normalizeH="0" baseline="0" noProof="0" dirty="0" err="1">
                <a:ln>
                  <a:noFill/>
                </a:ln>
                <a:solidFill>
                  <a:prstClr val="black"/>
                </a:solidFill>
                <a:effectLst/>
                <a:uLnTx/>
                <a:uFillTx/>
                <a:latin typeface="Helvetica Neue" panose="02000503000000020004" pitchFamily="2" charset="0"/>
                <a:ea typeface="宋体" pitchFamily="2" charset="-122"/>
                <a:cs typeface="+mn-cs"/>
              </a:rPr>
              <a:t>Schenkman</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宋体" pitchFamily="2" charset="-122"/>
                <a:cs typeface="+mn-cs"/>
              </a:rPr>
              <a:t>, 2014: Numerical Prediction of the 8 May 2003 Oklahoma City Tornadic Supercell and Embedded Tornado Using ARPS with the Assimilation of WSR-88D Data. </a:t>
            </a:r>
            <a:r>
              <a:rPr kumimoji="0" lang="en-US" sz="1200" b="0" i="1" u="none" strike="noStrike" kern="1200" cap="none" spc="0" normalizeH="0" baseline="0" noProof="0" dirty="0">
                <a:ln>
                  <a:noFill/>
                </a:ln>
                <a:solidFill>
                  <a:prstClr val="black"/>
                </a:solidFill>
                <a:effectLst/>
                <a:uLnTx/>
                <a:uFillTx/>
                <a:latin typeface="Helvetica Neue" panose="02000503000000020004" pitchFamily="2" charset="0"/>
                <a:ea typeface="宋体" pitchFamily="2" charset="-122"/>
                <a:cs typeface="+mn-cs"/>
              </a:rPr>
              <a:t>Wea. Forecasting</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宋体" pitchFamily="2" charset="-122"/>
                <a:cs typeface="+mn-cs"/>
              </a:rPr>
              <a:t>, </a:t>
            </a:r>
            <a:r>
              <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宋体" pitchFamily="2" charset="-122"/>
                <a:cs typeface="+mn-cs"/>
              </a:rPr>
              <a:t>29,</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宋体" pitchFamily="2" charset="-122"/>
                <a:cs typeface="+mn-cs"/>
              </a:rPr>
              <a:t> 39-62.</a:t>
            </a:r>
          </a:p>
        </p:txBody>
      </p:sp>
      <p:sp>
        <p:nvSpPr>
          <p:cNvPr id="38" name="TextBox 37">
            <a:extLst>
              <a:ext uri="{FF2B5EF4-FFF2-40B4-BE49-F238E27FC236}">
                <a16:creationId xmlns:a16="http://schemas.microsoft.com/office/drawing/2014/main" id="{D32B9389-83F5-B76F-3CA4-2E829AEADF7A}"/>
              </a:ext>
            </a:extLst>
          </p:cNvPr>
          <p:cNvSpPr txBox="1"/>
          <p:nvPr/>
        </p:nvSpPr>
        <p:spPr>
          <a:xfrm>
            <a:off x="9396985" y="2740914"/>
            <a:ext cx="766557"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rPr>
              <a:t>Dx=50m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91110A-E96A-022A-67FC-928DB0DFC9F8}"/>
              </a:ext>
            </a:extLst>
          </p:cNvPr>
          <p:cNvSpPr txBox="1"/>
          <p:nvPr/>
        </p:nvSpPr>
        <p:spPr>
          <a:xfrm>
            <a:off x="1558636" y="170722"/>
            <a:ext cx="8679062" cy="1077218"/>
          </a:xfrm>
          <a:prstGeom prst="rect">
            <a:avLst/>
          </a:prstGeom>
          <a:noFill/>
        </p:spPr>
        <p:txBody>
          <a:bodyPr wrap="square">
            <a:spAutoFit/>
          </a:bodyPr>
          <a:lstStyle/>
          <a:p>
            <a:pPr lvl="0" algn="ctr" defTabSz="457200">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Prognostic equations for streamwise </a:t>
            </a:r>
            <a:r>
              <a:rPr lang="en-US" sz="3200" dirty="0">
                <a:solidFill>
                  <a:srgbClr val="C00000"/>
                </a:solidFill>
              </a:rPr>
              <a:t>and crosswise horizontal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vorticity, and vertical vorticity</a:t>
            </a:r>
          </a:p>
        </p:txBody>
      </p:sp>
      <p:grpSp>
        <p:nvGrpSpPr>
          <p:cNvPr id="6" name="Group 5">
            <a:extLst>
              <a:ext uri="{FF2B5EF4-FFF2-40B4-BE49-F238E27FC236}">
                <a16:creationId xmlns:a16="http://schemas.microsoft.com/office/drawing/2014/main" id="{7344EFB9-57F6-5302-33E6-BF258DC9277F}"/>
              </a:ext>
            </a:extLst>
          </p:cNvPr>
          <p:cNvGrpSpPr/>
          <p:nvPr/>
        </p:nvGrpSpPr>
        <p:grpSpPr>
          <a:xfrm>
            <a:off x="207887" y="3060075"/>
            <a:ext cx="1961781" cy="1002397"/>
            <a:chOff x="4154117" y="1836738"/>
            <a:chExt cx="2615708" cy="1336529"/>
          </a:xfrm>
        </p:grpSpPr>
        <p:sp>
          <p:nvSpPr>
            <p:cNvPr id="7" name="Freeform: Shape 3">
              <a:extLst>
                <a:ext uri="{FF2B5EF4-FFF2-40B4-BE49-F238E27FC236}">
                  <a16:creationId xmlns:a16="http://schemas.microsoft.com/office/drawing/2014/main" id="{06FC047F-4A4B-27EE-03C8-516CD06C14E8}"/>
                </a:ext>
              </a:extLst>
            </p:cNvPr>
            <p:cNvSpPr/>
            <p:nvPr/>
          </p:nvSpPr>
          <p:spPr>
            <a:xfrm rot="21186404">
              <a:off x="4509585" y="2492871"/>
              <a:ext cx="1656426" cy="680396"/>
            </a:xfrm>
            <a:custGeom>
              <a:avLst/>
              <a:gdLst>
                <a:gd name="connsiteX0" fmla="*/ 0 w 2373086"/>
                <a:gd name="connsiteY0" fmla="*/ 1451082 h 1451082"/>
                <a:gd name="connsiteX1" fmla="*/ 424543 w 2373086"/>
                <a:gd name="connsiteY1" fmla="*/ 765282 h 1451082"/>
                <a:gd name="connsiteX2" fmla="*/ 849086 w 2373086"/>
                <a:gd name="connsiteY2" fmla="*/ 329853 h 1451082"/>
                <a:gd name="connsiteX3" fmla="*/ 1545772 w 2373086"/>
                <a:gd name="connsiteY3" fmla="*/ 46825 h 1451082"/>
                <a:gd name="connsiteX4" fmla="*/ 2373086 w 2373086"/>
                <a:gd name="connsiteY4" fmla="*/ 3282 h 145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086" h="1451082">
                  <a:moveTo>
                    <a:pt x="0" y="1451082"/>
                  </a:moveTo>
                  <a:cubicBezTo>
                    <a:pt x="141514" y="1201618"/>
                    <a:pt x="283029" y="952154"/>
                    <a:pt x="424543" y="765282"/>
                  </a:cubicBezTo>
                  <a:cubicBezTo>
                    <a:pt x="566057" y="578410"/>
                    <a:pt x="662215" y="449596"/>
                    <a:pt x="849086" y="329853"/>
                  </a:cubicBezTo>
                  <a:cubicBezTo>
                    <a:pt x="1035957" y="210110"/>
                    <a:pt x="1291772" y="101253"/>
                    <a:pt x="1545772" y="46825"/>
                  </a:cubicBezTo>
                  <a:cubicBezTo>
                    <a:pt x="1799772" y="-7603"/>
                    <a:pt x="2086429" y="-2161"/>
                    <a:pt x="2373086" y="3282"/>
                  </a:cubicBezTo>
                </a:path>
              </a:pathLst>
            </a:custGeom>
            <a:noFill/>
            <a:ln w="57150">
              <a:solidFill>
                <a:srgbClr val="171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22D16B57-503D-6A8D-AC6E-0748D4AF3139}"/>
                </a:ext>
              </a:extLst>
            </p:cNvPr>
            <p:cNvCxnSpPr/>
            <p:nvPr/>
          </p:nvCxnSpPr>
          <p:spPr>
            <a:xfrm flipV="1">
              <a:off x="4998090" y="2427093"/>
              <a:ext cx="489858" cy="2993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924BC13-2256-8F71-0D91-CB5C230278D4}"/>
                </a:ext>
              </a:extLst>
            </p:cNvPr>
            <p:cNvCxnSpPr>
              <a:cxnSpLocks/>
            </p:cNvCxnSpPr>
            <p:nvPr/>
          </p:nvCxnSpPr>
          <p:spPr>
            <a:xfrm flipH="1" flipV="1">
              <a:off x="4821651" y="2405322"/>
              <a:ext cx="192768" cy="321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C0D592-8817-63E2-11C9-0D2DA5EDE4CC}"/>
                </a:ext>
              </a:extLst>
            </p:cNvPr>
            <p:cNvSpPr txBox="1"/>
            <p:nvPr/>
          </p:nvSpPr>
          <p:spPr>
            <a:xfrm>
              <a:off x="5553262" y="2138622"/>
              <a:ext cx="246308" cy="4001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endParaRPr>
            </a:p>
          </p:txBody>
        </p:sp>
        <p:graphicFrame>
          <p:nvGraphicFramePr>
            <p:cNvPr id="11" name="Object 10">
              <a:extLst>
                <a:ext uri="{FF2B5EF4-FFF2-40B4-BE49-F238E27FC236}">
                  <a16:creationId xmlns:a16="http://schemas.microsoft.com/office/drawing/2014/main" id="{AEF9F6CF-DD6B-E343-1B02-A5E503137D0C}"/>
                </a:ext>
              </a:extLst>
            </p:cNvPr>
            <p:cNvGraphicFramePr>
              <a:graphicFrameLocks noChangeAspect="1"/>
            </p:cNvGraphicFramePr>
            <p:nvPr/>
          </p:nvGraphicFramePr>
          <p:xfrm>
            <a:off x="5478423" y="2177887"/>
            <a:ext cx="195036" cy="273050"/>
          </p:xfrm>
          <a:graphic>
            <a:graphicData uri="http://schemas.openxmlformats.org/presentationml/2006/ole">
              <mc:AlternateContent xmlns:mc="http://schemas.openxmlformats.org/markup-compatibility/2006">
                <mc:Choice xmlns:v="urn:schemas-microsoft-com:vml" Requires="v">
                  <p:oleObj name="Equation" r:id="rId2" imgW="126720" imgH="177480" progId="Equation.DSMT4">
                    <p:embed/>
                  </p:oleObj>
                </mc:Choice>
                <mc:Fallback>
                  <p:oleObj name="Equation" r:id="rId2" imgW="126720" imgH="177480" progId="Equation.DSMT4">
                    <p:embed/>
                    <p:pic>
                      <p:nvPicPr>
                        <p:cNvPr id="11" name="Object 10">
                          <a:extLst>
                            <a:ext uri="{FF2B5EF4-FFF2-40B4-BE49-F238E27FC236}">
                              <a16:creationId xmlns:a16="http://schemas.microsoft.com/office/drawing/2014/main" id="{AEF9F6CF-DD6B-E343-1B02-A5E503137D0C}"/>
                            </a:ext>
                          </a:extLst>
                        </p:cNvPr>
                        <p:cNvPicPr/>
                        <p:nvPr/>
                      </p:nvPicPr>
                      <p:blipFill>
                        <a:blip r:embed="rId3"/>
                        <a:stretch>
                          <a:fillRect/>
                        </a:stretch>
                      </p:blipFill>
                      <p:spPr>
                        <a:xfrm>
                          <a:off x="5478423" y="2177887"/>
                          <a:ext cx="195036" cy="2730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3E053A6-BD48-E672-7451-14C08165FDC2}"/>
                </a:ext>
              </a:extLst>
            </p:cNvPr>
            <p:cNvGraphicFramePr>
              <a:graphicFrameLocks noChangeAspect="1"/>
            </p:cNvGraphicFramePr>
            <p:nvPr/>
          </p:nvGraphicFramePr>
          <p:xfrm>
            <a:off x="4714835" y="2156764"/>
            <a:ext cx="195036" cy="273050"/>
          </p:xfrm>
          <a:graphic>
            <a:graphicData uri="http://schemas.openxmlformats.org/presentationml/2006/ole">
              <mc:AlternateContent xmlns:mc="http://schemas.openxmlformats.org/markup-compatibility/2006">
                <mc:Choice xmlns:v="urn:schemas-microsoft-com:vml" Requires="v">
                  <p:oleObj name="Equation" r:id="rId4" imgW="126720" imgH="177480" progId="Equation.DSMT4">
                    <p:embed/>
                  </p:oleObj>
                </mc:Choice>
                <mc:Fallback>
                  <p:oleObj name="Equation" r:id="rId4" imgW="126720" imgH="177480" progId="Equation.DSMT4">
                    <p:embed/>
                    <p:pic>
                      <p:nvPicPr>
                        <p:cNvPr id="12" name="Object 11">
                          <a:extLst>
                            <a:ext uri="{FF2B5EF4-FFF2-40B4-BE49-F238E27FC236}">
                              <a16:creationId xmlns:a16="http://schemas.microsoft.com/office/drawing/2014/main" id="{33E053A6-BD48-E672-7451-14C08165FDC2}"/>
                            </a:ext>
                          </a:extLst>
                        </p:cNvPr>
                        <p:cNvPicPr/>
                        <p:nvPr/>
                      </p:nvPicPr>
                      <p:blipFill>
                        <a:blip r:embed="rId5"/>
                        <a:stretch>
                          <a:fillRect/>
                        </a:stretch>
                      </p:blipFill>
                      <p:spPr>
                        <a:xfrm>
                          <a:off x="4714835" y="2156764"/>
                          <a:ext cx="195036" cy="273050"/>
                        </a:xfrm>
                        <a:prstGeom prst="rect">
                          <a:avLst/>
                        </a:prstGeom>
                      </p:spPr>
                    </p:pic>
                  </p:oleObj>
                </mc:Fallback>
              </mc:AlternateContent>
            </a:graphicData>
          </a:graphic>
        </p:graphicFrame>
        <p:cxnSp>
          <p:nvCxnSpPr>
            <p:cNvPr id="13" name="Straight Arrow Connector 12">
              <a:extLst>
                <a:ext uri="{FF2B5EF4-FFF2-40B4-BE49-F238E27FC236}">
                  <a16:creationId xmlns:a16="http://schemas.microsoft.com/office/drawing/2014/main" id="{B17DC42D-EDBC-2C54-2D01-CAEC80F070E1}"/>
                </a:ext>
              </a:extLst>
            </p:cNvPr>
            <p:cNvCxnSpPr/>
            <p:nvPr/>
          </p:nvCxnSpPr>
          <p:spPr>
            <a:xfrm flipV="1">
              <a:off x="5985876" y="2389250"/>
              <a:ext cx="163286" cy="22332"/>
            </a:xfrm>
            <a:prstGeom prst="straightConnector1">
              <a:avLst/>
            </a:prstGeom>
            <a:ln w="57150">
              <a:solidFill>
                <a:srgbClr val="1717FF"/>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0945639-15F9-C045-4A64-AF5FFE13F07D}"/>
                </a:ext>
              </a:extLst>
            </p:cNvPr>
            <p:cNvSpPr txBox="1"/>
            <p:nvPr/>
          </p:nvSpPr>
          <p:spPr>
            <a:xfrm>
              <a:off x="4154117" y="1836738"/>
              <a:ext cx="1275307" cy="43088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rPr>
                <a:t>Crosswise</a:t>
              </a:r>
            </a:p>
          </p:txBody>
        </p:sp>
        <p:sp>
          <p:nvSpPr>
            <p:cNvPr id="15" name="TextBox 14">
              <a:extLst>
                <a:ext uri="{FF2B5EF4-FFF2-40B4-BE49-F238E27FC236}">
                  <a16:creationId xmlns:a16="http://schemas.microsoft.com/office/drawing/2014/main" id="{12C22FC5-A6DF-69AB-FFCC-B341653BA286}"/>
                </a:ext>
              </a:extLst>
            </p:cNvPr>
            <p:cNvSpPr txBox="1"/>
            <p:nvPr/>
          </p:nvSpPr>
          <p:spPr>
            <a:xfrm>
              <a:off x="5308400" y="1853445"/>
              <a:ext cx="1461425" cy="43088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Streamwise</a:t>
              </a:r>
              <a:endParaRPr kumimoji="0" lang="en-US" sz="150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endParaRPr>
            </a:p>
          </p:txBody>
        </p:sp>
        <p:sp>
          <p:nvSpPr>
            <p:cNvPr id="16" name="TextBox 15">
              <a:extLst>
                <a:ext uri="{FF2B5EF4-FFF2-40B4-BE49-F238E27FC236}">
                  <a16:creationId xmlns:a16="http://schemas.microsoft.com/office/drawing/2014/main" id="{22FD1550-976F-93CA-6ED2-AAEDD7DC30E8}"/>
                </a:ext>
              </a:extLst>
            </p:cNvPr>
            <p:cNvSpPr txBox="1"/>
            <p:nvPr/>
          </p:nvSpPr>
          <p:spPr>
            <a:xfrm rot="20464930">
              <a:off x="4791697" y="2476783"/>
              <a:ext cx="1373453"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Streamline</a:t>
              </a:r>
              <a:endParaRPr kumimoji="0" lang="en-US" sz="150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endParaRPr>
            </a:p>
          </p:txBody>
        </p:sp>
      </p:grpSp>
      <p:pic>
        <p:nvPicPr>
          <p:cNvPr id="19" name="Picture 18" descr="A math equations with numbers&#10;&#10;Description automatically generated with medium confidence">
            <a:extLst>
              <a:ext uri="{FF2B5EF4-FFF2-40B4-BE49-F238E27FC236}">
                <a16:creationId xmlns:a16="http://schemas.microsoft.com/office/drawing/2014/main" id="{60BBB343-0BE2-42CE-6B3A-5B1E851294D8}"/>
              </a:ext>
            </a:extLst>
          </p:cNvPr>
          <p:cNvPicPr>
            <a:picLocks noChangeAspect="1"/>
          </p:cNvPicPr>
          <p:nvPr/>
        </p:nvPicPr>
        <p:blipFill>
          <a:blip r:embed="rId6"/>
          <a:srcRect t="68736"/>
          <a:stretch>
            <a:fillRect/>
          </a:stretch>
        </p:blipFill>
        <p:spPr>
          <a:xfrm>
            <a:off x="3441162" y="4449610"/>
            <a:ext cx="8587675" cy="816348"/>
          </a:xfrm>
          <a:prstGeom prst="rect">
            <a:avLst/>
          </a:prstGeom>
        </p:spPr>
      </p:pic>
      <p:sp>
        <p:nvSpPr>
          <p:cNvPr id="17" name="TextBox 16">
            <a:extLst>
              <a:ext uri="{FF2B5EF4-FFF2-40B4-BE49-F238E27FC236}">
                <a16:creationId xmlns:a16="http://schemas.microsoft.com/office/drawing/2014/main" id="{E9E4B97B-25E4-3958-55A1-E679B4476560}"/>
              </a:ext>
            </a:extLst>
          </p:cNvPr>
          <p:cNvSpPr txBox="1"/>
          <p:nvPr/>
        </p:nvSpPr>
        <p:spPr>
          <a:xfrm>
            <a:off x="6726251" y="2114725"/>
            <a:ext cx="847940" cy="68660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9B84B00-2F6D-68EF-54A7-C317C542ED66}"/>
              </a:ext>
            </a:extLst>
          </p:cNvPr>
          <p:cNvSpPr txBox="1"/>
          <p:nvPr/>
        </p:nvSpPr>
        <p:spPr>
          <a:xfrm>
            <a:off x="6524884" y="2930236"/>
            <a:ext cx="609296" cy="68660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math equations with numbers&#10;&#10;AI-generated content may be incorrect.">
            <a:extLst>
              <a:ext uri="{FF2B5EF4-FFF2-40B4-BE49-F238E27FC236}">
                <a16:creationId xmlns:a16="http://schemas.microsoft.com/office/drawing/2014/main" id="{6EA9C0B3-FAF7-C13C-6167-EB6C0A2580BE}"/>
              </a:ext>
            </a:extLst>
          </p:cNvPr>
          <p:cNvPicPr>
            <a:picLocks noChangeAspect="1"/>
          </p:cNvPicPr>
          <p:nvPr/>
        </p:nvPicPr>
        <p:blipFill>
          <a:blip r:embed="rId7"/>
          <a:stretch>
            <a:fillRect/>
          </a:stretch>
        </p:blipFill>
        <p:spPr>
          <a:xfrm>
            <a:off x="3775182" y="1922714"/>
            <a:ext cx="6108700" cy="2006600"/>
          </a:xfrm>
          <a:prstGeom prst="rect">
            <a:avLst/>
          </a:prstGeom>
        </p:spPr>
      </p:pic>
      <p:sp>
        <p:nvSpPr>
          <p:cNvPr id="4" name="TextBox 3">
            <a:extLst>
              <a:ext uri="{FF2B5EF4-FFF2-40B4-BE49-F238E27FC236}">
                <a16:creationId xmlns:a16="http://schemas.microsoft.com/office/drawing/2014/main" id="{87522E5B-D523-380C-6402-ADA0F441FB6F}"/>
              </a:ext>
            </a:extLst>
          </p:cNvPr>
          <p:cNvSpPr txBox="1"/>
          <p:nvPr/>
        </p:nvSpPr>
        <p:spPr>
          <a:xfrm>
            <a:off x="2296396" y="2088923"/>
            <a:ext cx="1402628" cy="400110"/>
          </a:xfrm>
          <a:prstGeom prst="rect">
            <a:avLst/>
          </a:prstGeom>
          <a:noFill/>
        </p:spPr>
        <p:txBody>
          <a:bodyPr wrap="none" rtlCol="0">
            <a:spAutoFit/>
          </a:bodyPr>
          <a:lstStyle/>
          <a:p>
            <a:r>
              <a:rPr lang="en-US" sz="2000" dirty="0"/>
              <a:t>Streamwise</a:t>
            </a:r>
          </a:p>
        </p:txBody>
      </p:sp>
      <p:sp>
        <p:nvSpPr>
          <p:cNvPr id="18" name="TextBox 17">
            <a:extLst>
              <a:ext uri="{FF2B5EF4-FFF2-40B4-BE49-F238E27FC236}">
                <a16:creationId xmlns:a16="http://schemas.microsoft.com/office/drawing/2014/main" id="{6B04922F-1759-B92F-6D8E-51492B5B4949}"/>
              </a:ext>
            </a:extLst>
          </p:cNvPr>
          <p:cNvSpPr txBox="1"/>
          <p:nvPr/>
        </p:nvSpPr>
        <p:spPr>
          <a:xfrm>
            <a:off x="2264361" y="3167971"/>
            <a:ext cx="1213217" cy="400110"/>
          </a:xfrm>
          <a:prstGeom prst="rect">
            <a:avLst/>
          </a:prstGeom>
          <a:noFill/>
        </p:spPr>
        <p:txBody>
          <a:bodyPr wrap="none" rtlCol="0">
            <a:spAutoFit/>
          </a:bodyPr>
          <a:lstStyle/>
          <a:p>
            <a:r>
              <a:rPr lang="en-US" sz="2000" dirty="0"/>
              <a:t>Crosswise</a:t>
            </a:r>
          </a:p>
        </p:txBody>
      </p:sp>
      <p:sp>
        <p:nvSpPr>
          <p:cNvPr id="22" name="TextBox 21">
            <a:extLst>
              <a:ext uri="{FF2B5EF4-FFF2-40B4-BE49-F238E27FC236}">
                <a16:creationId xmlns:a16="http://schemas.microsoft.com/office/drawing/2014/main" id="{29E04863-9CA1-2ABE-CC38-8BA79CD42A82}"/>
              </a:ext>
            </a:extLst>
          </p:cNvPr>
          <p:cNvSpPr txBox="1"/>
          <p:nvPr/>
        </p:nvSpPr>
        <p:spPr>
          <a:xfrm>
            <a:off x="2296396" y="4503841"/>
            <a:ext cx="971292" cy="400110"/>
          </a:xfrm>
          <a:prstGeom prst="rect">
            <a:avLst/>
          </a:prstGeom>
          <a:noFill/>
        </p:spPr>
        <p:txBody>
          <a:bodyPr wrap="none" rtlCol="0">
            <a:spAutoFit/>
          </a:bodyPr>
          <a:lstStyle/>
          <a:p>
            <a:r>
              <a:rPr lang="en-US" sz="2000" dirty="0"/>
              <a:t>Vertical</a:t>
            </a:r>
          </a:p>
        </p:txBody>
      </p:sp>
      <p:sp>
        <p:nvSpPr>
          <p:cNvPr id="25" name="TextBox 24">
            <a:extLst>
              <a:ext uri="{FF2B5EF4-FFF2-40B4-BE49-F238E27FC236}">
                <a16:creationId xmlns:a16="http://schemas.microsoft.com/office/drawing/2014/main" id="{B5BB6903-6DF1-1423-1453-25AC1ACF6D23}"/>
              </a:ext>
            </a:extLst>
          </p:cNvPr>
          <p:cNvSpPr txBox="1"/>
          <p:nvPr/>
        </p:nvSpPr>
        <p:spPr>
          <a:xfrm>
            <a:off x="3567364" y="5348585"/>
            <a:ext cx="7860165" cy="369332"/>
          </a:xfrm>
          <a:prstGeom prst="rect">
            <a:avLst/>
          </a:prstGeom>
          <a:noFill/>
        </p:spPr>
        <p:txBody>
          <a:bodyPr wrap="none" rtlCol="0">
            <a:spAutoFit/>
          </a:bodyPr>
          <a:lstStyle/>
          <a:p>
            <a:r>
              <a:rPr lang="en-US" dirty="0"/>
              <a:t>            V. Stretching        Tilting                      Sinusoidal (small)      </a:t>
            </a:r>
            <a:r>
              <a:rPr lang="en-US" altLang="zh-CN" dirty="0"/>
              <a:t>                  Friction</a:t>
            </a:r>
            <a:endParaRPr lang="en-US" dirty="0"/>
          </a:p>
        </p:txBody>
      </p:sp>
      <p:sp>
        <p:nvSpPr>
          <p:cNvPr id="26" name="TextBox 25">
            <a:extLst>
              <a:ext uri="{FF2B5EF4-FFF2-40B4-BE49-F238E27FC236}">
                <a16:creationId xmlns:a16="http://schemas.microsoft.com/office/drawing/2014/main" id="{ABDE82A8-2802-8537-1CEA-AA00ADAB451B}"/>
              </a:ext>
            </a:extLst>
          </p:cNvPr>
          <p:cNvSpPr txBox="1"/>
          <p:nvPr/>
        </p:nvSpPr>
        <p:spPr>
          <a:xfrm>
            <a:off x="3589129" y="3872009"/>
            <a:ext cx="6332118" cy="369332"/>
          </a:xfrm>
          <a:prstGeom prst="rect">
            <a:avLst/>
          </a:prstGeom>
          <a:noFill/>
        </p:spPr>
        <p:txBody>
          <a:bodyPr wrap="none" rtlCol="0">
            <a:spAutoFit/>
          </a:bodyPr>
          <a:lstStyle/>
          <a:p>
            <a:r>
              <a:rPr lang="en-US" dirty="0"/>
              <a:t>H. Stretching/tilting</a:t>
            </a:r>
            <a:r>
              <a:rPr lang="en-US" altLang="zh-CN" dirty="0"/>
              <a:t>     Baroclinic             Friction                Exchange</a:t>
            </a:r>
            <a:endParaRPr lang="en-US" dirty="0"/>
          </a:p>
        </p:txBody>
      </p:sp>
      <p:sp>
        <p:nvSpPr>
          <p:cNvPr id="27" name="TextBox 26">
            <a:extLst>
              <a:ext uri="{FF2B5EF4-FFF2-40B4-BE49-F238E27FC236}">
                <a16:creationId xmlns:a16="http://schemas.microsoft.com/office/drawing/2014/main" id="{F20C73A2-CB9D-8833-7948-9CA4AC68F8C9}"/>
              </a:ext>
            </a:extLst>
          </p:cNvPr>
          <p:cNvSpPr txBox="1"/>
          <p:nvPr/>
        </p:nvSpPr>
        <p:spPr>
          <a:xfrm>
            <a:off x="3687259" y="1655136"/>
            <a:ext cx="6067623" cy="369332"/>
          </a:xfrm>
          <a:prstGeom prst="rect">
            <a:avLst/>
          </a:prstGeom>
          <a:noFill/>
        </p:spPr>
        <p:txBody>
          <a:bodyPr wrap="none" rtlCol="0">
            <a:spAutoFit/>
          </a:bodyPr>
          <a:lstStyle/>
          <a:p>
            <a:r>
              <a:rPr lang="en-US" dirty="0"/>
              <a:t>H. Stretching/tilting  Baroclinic         Friction                   Exchange</a:t>
            </a:r>
          </a:p>
        </p:txBody>
      </p:sp>
      <p:sp>
        <p:nvSpPr>
          <p:cNvPr id="28" name="TextBox 27">
            <a:extLst>
              <a:ext uri="{FF2B5EF4-FFF2-40B4-BE49-F238E27FC236}">
                <a16:creationId xmlns:a16="http://schemas.microsoft.com/office/drawing/2014/main" id="{A5EC3C05-1588-2DA7-4943-E7832B853B30}"/>
              </a:ext>
            </a:extLst>
          </p:cNvPr>
          <p:cNvSpPr txBox="1"/>
          <p:nvPr/>
        </p:nvSpPr>
        <p:spPr>
          <a:xfrm>
            <a:off x="9388990" y="2753394"/>
            <a:ext cx="571050" cy="369332"/>
          </a:xfrm>
          <a:prstGeom prst="rect">
            <a:avLst/>
          </a:prstGeom>
          <a:solidFill>
            <a:srgbClr val="FFFFFF"/>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D4664806-F16A-0C21-5E49-F1EDE2BCB39D}"/>
              </a:ext>
            </a:extLst>
          </p:cNvPr>
          <p:cNvSpPr txBox="1"/>
          <p:nvPr/>
        </p:nvSpPr>
        <p:spPr>
          <a:xfrm>
            <a:off x="1073599" y="6002996"/>
            <a:ext cx="10345331" cy="461665"/>
          </a:xfrm>
          <a:prstGeom prst="rect">
            <a:avLst/>
          </a:prstGeom>
          <a:noFill/>
        </p:spPr>
        <p:txBody>
          <a:bodyPr wrap="square" rtlCol="0">
            <a:spAutoFit/>
          </a:bodyPr>
          <a:lstStyle/>
          <a:p>
            <a:pPr algn="ctr"/>
            <a:r>
              <a:rPr lang="en-US" sz="2400" dirty="0">
                <a:solidFill>
                  <a:srgbClr val="C00000"/>
                </a:solidFill>
              </a:rPr>
              <a:t>Can calculate contributions from different processes along air parcel trajectories.</a:t>
            </a:r>
          </a:p>
        </p:txBody>
      </p:sp>
    </p:spTree>
    <p:extLst>
      <p:ext uri="{BB962C8B-B14F-4D97-AF65-F5344CB8AC3E}">
        <p14:creationId xmlns:p14="http://schemas.microsoft.com/office/powerpoint/2010/main" val="1709390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graphs and diagrams&#10;&#10;Description automatically generated">
            <a:extLst>
              <a:ext uri="{FF2B5EF4-FFF2-40B4-BE49-F238E27FC236}">
                <a16:creationId xmlns:a16="http://schemas.microsoft.com/office/drawing/2014/main" id="{A95E4A1E-F743-3B9F-44CC-D9F6DC2DB81A}"/>
              </a:ext>
            </a:extLst>
          </p:cNvPr>
          <p:cNvPicPr>
            <a:picLocks noChangeAspect="1"/>
          </p:cNvPicPr>
          <p:nvPr/>
        </p:nvPicPr>
        <p:blipFill>
          <a:blip r:embed="rId3"/>
          <a:stretch>
            <a:fillRect/>
          </a:stretch>
        </p:blipFill>
        <p:spPr>
          <a:xfrm>
            <a:off x="626724" y="897167"/>
            <a:ext cx="6572228" cy="5739128"/>
          </a:xfrm>
          <a:prstGeom prst="rect">
            <a:avLst/>
          </a:prstGeom>
        </p:spPr>
      </p:pic>
      <p:pic>
        <p:nvPicPr>
          <p:cNvPr id="10" name="Picture 9" descr="Diagram of a tornado diagram&#10;&#10;Description automatically generated">
            <a:extLst>
              <a:ext uri="{FF2B5EF4-FFF2-40B4-BE49-F238E27FC236}">
                <a16:creationId xmlns:a16="http://schemas.microsoft.com/office/drawing/2014/main" id="{946E2914-42D5-765F-11E5-49DA7EB0048E}"/>
              </a:ext>
            </a:extLst>
          </p:cNvPr>
          <p:cNvPicPr>
            <a:picLocks noChangeAspect="1"/>
          </p:cNvPicPr>
          <p:nvPr/>
        </p:nvPicPr>
        <p:blipFill>
          <a:blip r:embed="rId4"/>
          <a:stretch>
            <a:fillRect/>
          </a:stretch>
        </p:blipFill>
        <p:spPr>
          <a:xfrm>
            <a:off x="7147763" y="1183001"/>
            <a:ext cx="4659056" cy="3573934"/>
          </a:xfrm>
          <a:prstGeom prst="rect">
            <a:avLst/>
          </a:prstGeom>
        </p:spPr>
      </p:pic>
      <p:sp>
        <p:nvSpPr>
          <p:cNvPr id="2" name="Title 1"/>
          <p:cNvSpPr>
            <a:spLocks noGrp="1"/>
          </p:cNvSpPr>
          <p:nvPr>
            <p:ph type="title"/>
          </p:nvPr>
        </p:nvSpPr>
        <p:spPr>
          <a:xfrm>
            <a:off x="1522222" y="103723"/>
            <a:ext cx="10002019" cy="686616"/>
          </a:xfrm>
          <a:solidFill>
            <a:schemeClr val="bg1"/>
          </a:solidFill>
        </p:spPr>
        <p:txBody>
          <a:bodyPr>
            <a:noAutofit/>
          </a:bodyPr>
          <a:lstStyle/>
          <a:p>
            <a:pPr algn="ctr"/>
            <a:r>
              <a:rPr lang="en-US" sz="2700" b="1" dirty="0">
                <a:solidFill>
                  <a:srgbClr val="C00000"/>
                </a:solidFill>
              </a:rPr>
              <a:t>Roles of Frictionally-Generated Horizontal Vorticity near Ground in Real Tornado Simulation of Schenkman, Xue et al. (2004)</a:t>
            </a:r>
          </a:p>
        </p:txBody>
      </p:sp>
      <p:grpSp>
        <p:nvGrpSpPr>
          <p:cNvPr id="27" name="Group 26">
            <a:extLst>
              <a:ext uri="{FF2B5EF4-FFF2-40B4-BE49-F238E27FC236}">
                <a16:creationId xmlns:a16="http://schemas.microsoft.com/office/drawing/2014/main" id="{F232A568-1037-D048-FDB5-C5B0AECE3F8C}"/>
              </a:ext>
            </a:extLst>
          </p:cNvPr>
          <p:cNvGrpSpPr/>
          <p:nvPr/>
        </p:nvGrpSpPr>
        <p:grpSpPr>
          <a:xfrm>
            <a:off x="10230219" y="895222"/>
            <a:ext cx="1961781" cy="1002397"/>
            <a:chOff x="4154117" y="1836738"/>
            <a:chExt cx="2615708" cy="1336529"/>
          </a:xfrm>
        </p:grpSpPr>
        <p:sp>
          <p:nvSpPr>
            <p:cNvPr id="28" name="Freeform: Shape 3">
              <a:extLst>
                <a:ext uri="{FF2B5EF4-FFF2-40B4-BE49-F238E27FC236}">
                  <a16:creationId xmlns:a16="http://schemas.microsoft.com/office/drawing/2014/main" id="{04AF5920-7331-4C69-1214-8A48802B8B98}"/>
                </a:ext>
              </a:extLst>
            </p:cNvPr>
            <p:cNvSpPr/>
            <p:nvPr/>
          </p:nvSpPr>
          <p:spPr>
            <a:xfrm rot="21186404">
              <a:off x="4509585" y="2492871"/>
              <a:ext cx="1656426" cy="680396"/>
            </a:xfrm>
            <a:custGeom>
              <a:avLst/>
              <a:gdLst>
                <a:gd name="connsiteX0" fmla="*/ 0 w 2373086"/>
                <a:gd name="connsiteY0" fmla="*/ 1451082 h 1451082"/>
                <a:gd name="connsiteX1" fmla="*/ 424543 w 2373086"/>
                <a:gd name="connsiteY1" fmla="*/ 765282 h 1451082"/>
                <a:gd name="connsiteX2" fmla="*/ 849086 w 2373086"/>
                <a:gd name="connsiteY2" fmla="*/ 329853 h 1451082"/>
                <a:gd name="connsiteX3" fmla="*/ 1545772 w 2373086"/>
                <a:gd name="connsiteY3" fmla="*/ 46825 h 1451082"/>
                <a:gd name="connsiteX4" fmla="*/ 2373086 w 2373086"/>
                <a:gd name="connsiteY4" fmla="*/ 3282 h 145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086" h="1451082">
                  <a:moveTo>
                    <a:pt x="0" y="1451082"/>
                  </a:moveTo>
                  <a:cubicBezTo>
                    <a:pt x="141514" y="1201618"/>
                    <a:pt x="283029" y="952154"/>
                    <a:pt x="424543" y="765282"/>
                  </a:cubicBezTo>
                  <a:cubicBezTo>
                    <a:pt x="566057" y="578410"/>
                    <a:pt x="662215" y="449596"/>
                    <a:pt x="849086" y="329853"/>
                  </a:cubicBezTo>
                  <a:cubicBezTo>
                    <a:pt x="1035957" y="210110"/>
                    <a:pt x="1291772" y="101253"/>
                    <a:pt x="1545772" y="46825"/>
                  </a:cubicBezTo>
                  <a:cubicBezTo>
                    <a:pt x="1799772" y="-7603"/>
                    <a:pt x="2086429" y="-2161"/>
                    <a:pt x="2373086" y="3282"/>
                  </a:cubicBezTo>
                </a:path>
              </a:pathLst>
            </a:custGeom>
            <a:noFill/>
            <a:ln w="57150">
              <a:solidFill>
                <a:srgbClr val="171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759D440D-B65B-DF85-6F1A-5300A6D58D0E}"/>
                </a:ext>
              </a:extLst>
            </p:cNvPr>
            <p:cNvCxnSpPr/>
            <p:nvPr/>
          </p:nvCxnSpPr>
          <p:spPr>
            <a:xfrm flipV="1">
              <a:off x="4998090" y="2427093"/>
              <a:ext cx="489858" cy="2993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B2B24E-C508-DCB5-C287-F6D045843A4C}"/>
                </a:ext>
              </a:extLst>
            </p:cNvPr>
            <p:cNvCxnSpPr>
              <a:cxnSpLocks/>
            </p:cNvCxnSpPr>
            <p:nvPr/>
          </p:nvCxnSpPr>
          <p:spPr>
            <a:xfrm flipH="1" flipV="1">
              <a:off x="4821651" y="2405322"/>
              <a:ext cx="192768" cy="321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5EAAF20-8E46-CCC7-C24A-8BA2282E0348}"/>
                </a:ext>
              </a:extLst>
            </p:cNvPr>
            <p:cNvSpPr txBox="1"/>
            <p:nvPr/>
          </p:nvSpPr>
          <p:spPr>
            <a:xfrm>
              <a:off x="5553262" y="2138622"/>
              <a:ext cx="246308" cy="4001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endParaRPr>
            </a:p>
          </p:txBody>
        </p:sp>
        <p:graphicFrame>
          <p:nvGraphicFramePr>
            <p:cNvPr id="32" name="Object 31">
              <a:extLst>
                <a:ext uri="{FF2B5EF4-FFF2-40B4-BE49-F238E27FC236}">
                  <a16:creationId xmlns:a16="http://schemas.microsoft.com/office/drawing/2014/main" id="{DA2207FE-1B8A-1B31-405C-023E45A4D7C1}"/>
                </a:ext>
              </a:extLst>
            </p:cNvPr>
            <p:cNvGraphicFramePr>
              <a:graphicFrameLocks noChangeAspect="1"/>
            </p:cNvGraphicFramePr>
            <p:nvPr/>
          </p:nvGraphicFramePr>
          <p:xfrm>
            <a:off x="5478423" y="2177887"/>
            <a:ext cx="195036" cy="273050"/>
          </p:xfrm>
          <a:graphic>
            <a:graphicData uri="http://schemas.openxmlformats.org/presentationml/2006/ole">
              <mc:AlternateContent xmlns:mc="http://schemas.openxmlformats.org/markup-compatibility/2006">
                <mc:Choice xmlns:v="urn:schemas-microsoft-com:vml" Requires="v">
                  <p:oleObj name="Equation" r:id="rId5" imgW="126720" imgH="177480" progId="Equation.DSMT4">
                    <p:embed/>
                  </p:oleObj>
                </mc:Choice>
                <mc:Fallback>
                  <p:oleObj name="Equation" r:id="rId5" imgW="126720" imgH="177480" progId="Equation.DSMT4">
                    <p:embed/>
                    <p:pic>
                      <p:nvPicPr>
                        <p:cNvPr id="32" name="Object 31">
                          <a:extLst>
                            <a:ext uri="{FF2B5EF4-FFF2-40B4-BE49-F238E27FC236}">
                              <a16:creationId xmlns:a16="http://schemas.microsoft.com/office/drawing/2014/main" id="{DA2207FE-1B8A-1B31-405C-023E45A4D7C1}"/>
                            </a:ext>
                          </a:extLst>
                        </p:cNvPr>
                        <p:cNvPicPr/>
                        <p:nvPr/>
                      </p:nvPicPr>
                      <p:blipFill>
                        <a:blip r:embed="rId6"/>
                        <a:stretch>
                          <a:fillRect/>
                        </a:stretch>
                      </p:blipFill>
                      <p:spPr>
                        <a:xfrm>
                          <a:off x="5478423" y="2177887"/>
                          <a:ext cx="195036" cy="27305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ED81A2D0-9ACF-31A8-C027-06BB9B7B93C6}"/>
                </a:ext>
              </a:extLst>
            </p:cNvPr>
            <p:cNvGraphicFramePr>
              <a:graphicFrameLocks noChangeAspect="1"/>
            </p:cNvGraphicFramePr>
            <p:nvPr/>
          </p:nvGraphicFramePr>
          <p:xfrm>
            <a:off x="4714835" y="2156764"/>
            <a:ext cx="195036" cy="273050"/>
          </p:xfrm>
          <a:graphic>
            <a:graphicData uri="http://schemas.openxmlformats.org/presentationml/2006/ole">
              <mc:AlternateContent xmlns:mc="http://schemas.openxmlformats.org/markup-compatibility/2006">
                <mc:Choice xmlns:v="urn:schemas-microsoft-com:vml" Requires="v">
                  <p:oleObj name="Equation" r:id="rId7" imgW="126720" imgH="177480" progId="Equation.DSMT4">
                    <p:embed/>
                  </p:oleObj>
                </mc:Choice>
                <mc:Fallback>
                  <p:oleObj name="Equation" r:id="rId7" imgW="126720" imgH="177480" progId="Equation.DSMT4">
                    <p:embed/>
                    <p:pic>
                      <p:nvPicPr>
                        <p:cNvPr id="33" name="Object 32">
                          <a:extLst>
                            <a:ext uri="{FF2B5EF4-FFF2-40B4-BE49-F238E27FC236}">
                              <a16:creationId xmlns:a16="http://schemas.microsoft.com/office/drawing/2014/main" id="{ED81A2D0-9ACF-31A8-C027-06BB9B7B93C6}"/>
                            </a:ext>
                          </a:extLst>
                        </p:cNvPr>
                        <p:cNvPicPr/>
                        <p:nvPr/>
                      </p:nvPicPr>
                      <p:blipFill>
                        <a:blip r:embed="rId8"/>
                        <a:stretch>
                          <a:fillRect/>
                        </a:stretch>
                      </p:blipFill>
                      <p:spPr>
                        <a:xfrm>
                          <a:off x="4714835" y="2156764"/>
                          <a:ext cx="195036" cy="273050"/>
                        </a:xfrm>
                        <a:prstGeom prst="rect">
                          <a:avLst/>
                        </a:prstGeom>
                      </p:spPr>
                    </p:pic>
                  </p:oleObj>
                </mc:Fallback>
              </mc:AlternateContent>
            </a:graphicData>
          </a:graphic>
        </p:graphicFrame>
        <p:cxnSp>
          <p:nvCxnSpPr>
            <p:cNvPr id="34" name="Straight Arrow Connector 33">
              <a:extLst>
                <a:ext uri="{FF2B5EF4-FFF2-40B4-BE49-F238E27FC236}">
                  <a16:creationId xmlns:a16="http://schemas.microsoft.com/office/drawing/2014/main" id="{3C3F8A7D-895D-5D0E-0D75-D45515720D77}"/>
                </a:ext>
              </a:extLst>
            </p:cNvPr>
            <p:cNvCxnSpPr/>
            <p:nvPr/>
          </p:nvCxnSpPr>
          <p:spPr>
            <a:xfrm flipV="1">
              <a:off x="5985876" y="2389250"/>
              <a:ext cx="163286" cy="22332"/>
            </a:xfrm>
            <a:prstGeom prst="straightConnector1">
              <a:avLst/>
            </a:prstGeom>
            <a:ln w="57150">
              <a:solidFill>
                <a:srgbClr val="1717FF"/>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FCD6F7E-07AA-6032-DD71-409AA9F0C5B8}"/>
                </a:ext>
              </a:extLst>
            </p:cNvPr>
            <p:cNvSpPr txBox="1"/>
            <p:nvPr/>
          </p:nvSpPr>
          <p:spPr>
            <a:xfrm>
              <a:off x="4154117" y="1836738"/>
              <a:ext cx="1275307" cy="43088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rPr>
                <a:t>Crosswise</a:t>
              </a:r>
            </a:p>
          </p:txBody>
        </p:sp>
        <p:sp>
          <p:nvSpPr>
            <p:cNvPr id="36" name="TextBox 35">
              <a:extLst>
                <a:ext uri="{FF2B5EF4-FFF2-40B4-BE49-F238E27FC236}">
                  <a16:creationId xmlns:a16="http://schemas.microsoft.com/office/drawing/2014/main" id="{32937940-010B-1AC3-6904-9CE663B97DE5}"/>
                </a:ext>
              </a:extLst>
            </p:cNvPr>
            <p:cNvSpPr txBox="1"/>
            <p:nvPr/>
          </p:nvSpPr>
          <p:spPr>
            <a:xfrm>
              <a:off x="5308400" y="1853445"/>
              <a:ext cx="1461425" cy="43088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Streamwise</a:t>
              </a:r>
              <a:endParaRPr kumimoji="0" lang="en-US" sz="150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endParaRPr>
            </a:p>
          </p:txBody>
        </p:sp>
        <p:sp>
          <p:nvSpPr>
            <p:cNvPr id="37" name="TextBox 36">
              <a:extLst>
                <a:ext uri="{FF2B5EF4-FFF2-40B4-BE49-F238E27FC236}">
                  <a16:creationId xmlns:a16="http://schemas.microsoft.com/office/drawing/2014/main" id="{A02ACA17-6EB4-F935-A053-AEE36D60F23B}"/>
                </a:ext>
              </a:extLst>
            </p:cNvPr>
            <p:cNvSpPr txBox="1"/>
            <p:nvPr/>
          </p:nvSpPr>
          <p:spPr>
            <a:xfrm rot="20464930">
              <a:off x="4791697" y="2476783"/>
              <a:ext cx="1373453"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Streamline</a:t>
              </a:r>
              <a:endParaRPr kumimoji="0" lang="en-US" sz="1500" b="0" i="0" u="none" strike="noStrike" kern="1200" cap="none" spc="0" normalizeH="0" baseline="0" noProof="0" dirty="0">
                <a:ln>
                  <a:noFill/>
                </a:ln>
                <a:solidFill>
                  <a:prstClr val="black"/>
                </a:solidFill>
                <a:effectLst/>
                <a:uLnTx/>
                <a:uFillTx/>
                <a:latin typeface="Calibri" panose="020F0502020204030204"/>
                <a:ea typeface="宋体" pitchFamily="2" charset="-122"/>
                <a:cs typeface="+mn-cs"/>
              </a:endParaRPr>
            </a:p>
          </p:txBody>
        </p:sp>
      </p:grpSp>
      <p:sp>
        <p:nvSpPr>
          <p:cNvPr id="3" name="Content Placeholder 2"/>
          <p:cNvSpPr>
            <a:spLocks noGrp="1"/>
          </p:cNvSpPr>
          <p:nvPr>
            <p:ph sz="half" idx="1"/>
          </p:nvPr>
        </p:nvSpPr>
        <p:spPr>
          <a:xfrm>
            <a:off x="7310799" y="4890601"/>
            <a:ext cx="4359291" cy="1745694"/>
          </a:xfrm>
          <a:noFill/>
          <a:ln>
            <a:noFill/>
          </a:ln>
        </p:spPr>
        <p:txBody>
          <a:bodyPr>
            <a:normAutofit/>
          </a:bodyPr>
          <a:lstStyle/>
          <a:p>
            <a:pPr marL="0" indent="0">
              <a:buNone/>
            </a:pPr>
            <a:r>
              <a:rPr lang="en-US" dirty="0">
                <a:solidFill>
                  <a:srgbClr val="C00000"/>
                </a:solidFill>
              </a:rPr>
              <a:t>Surface drag produces most horizontal vorticity</a:t>
            </a:r>
            <a:r>
              <a:rPr lang="en-US" dirty="0"/>
              <a:t> reaching tornado vortex.</a:t>
            </a:r>
          </a:p>
          <a:p>
            <a:pPr marL="0" indent="0">
              <a:buNone/>
            </a:pPr>
            <a:r>
              <a:rPr lang="en-US" sz="450" dirty="0"/>
              <a:t> </a:t>
            </a:r>
            <a:br>
              <a:rPr lang="en-US" dirty="0"/>
            </a:br>
            <a:r>
              <a:rPr lang="en-US" dirty="0">
                <a:solidFill>
                  <a:srgbClr val="C00000"/>
                </a:solidFill>
              </a:rPr>
              <a:t>Drag-generated large crosswise vorticity is exchanged to streamwise then tilted into vertical direction</a:t>
            </a:r>
          </a:p>
        </p:txBody>
      </p:sp>
      <p:sp>
        <p:nvSpPr>
          <p:cNvPr id="41" name="Oval 40">
            <a:extLst>
              <a:ext uri="{FF2B5EF4-FFF2-40B4-BE49-F238E27FC236}">
                <a16:creationId xmlns:a16="http://schemas.microsoft.com/office/drawing/2014/main" id="{3E85E15B-0284-5D92-9DE4-3B8765A271C5}"/>
              </a:ext>
            </a:extLst>
          </p:cNvPr>
          <p:cNvSpPr/>
          <p:nvPr/>
        </p:nvSpPr>
        <p:spPr>
          <a:xfrm rot="20950126">
            <a:off x="2010007" y="4645700"/>
            <a:ext cx="1460356" cy="4125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80896178-A6A9-DEDD-6EB1-E9FBFF0E5C7A}"/>
              </a:ext>
            </a:extLst>
          </p:cNvPr>
          <p:cNvSpPr/>
          <p:nvPr/>
        </p:nvSpPr>
        <p:spPr>
          <a:xfrm rot="19917304">
            <a:off x="5866156" y="4540230"/>
            <a:ext cx="881433" cy="2839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57132F5-4457-3193-33D8-A432A97D7318}"/>
              </a:ext>
            </a:extLst>
          </p:cNvPr>
          <p:cNvSpPr txBox="1"/>
          <p:nvPr/>
        </p:nvSpPr>
        <p:spPr>
          <a:xfrm>
            <a:off x="1522222" y="5538874"/>
            <a:ext cx="150201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Calibri" panose="020F0502020204030204"/>
                <a:ea typeface="宋体" pitchFamily="2" charset="-122"/>
                <a:cs typeface="+mn-cs"/>
              </a:rPr>
              <a:t>Baroclinic generation</a:t>
            </a:r>
          </a:p>
        </p:txBody>
      </p:sp>
      <p:cxnSp>
        <p:nvCxnSpPr>
          <p:cNvPr id="8" name="Straight Arrow Connector 7">
            <a:extLst>
              <a:ext uri="{FF2B5EF4-FFF2-40B4-BE49-F238E27FC236}">
                <a16:creationId xmlns:a16="http://schemas.microsoft.com/office/drawing/2014/main" id="{2D5C8A39-2C8F-50B2-D776-523CF8965DA6}"/>
              </a:ext>
            </a:extLst>
          </p:cNvPr>
          <p:cNvCxnSpPr>
            <a:cxnSpLocks/>
          </p:cNvCxnSpPr>
          <p:nvPr/>
        </p:nvCxnSpPr>
        <p:spPr>
          <a:xfrm flipV="1">
            <a:off x="2536298" y="5417870"/>
            <a:ext cx="203887" cy="3307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1ED9739-BDF0-0E33-5017-B30EDD648F51}"/>
              </a:ext>
            </a:extLst>
          </p:cNvPr>
          <p:cNvSpPr/>
          <p:nvPr/>
        </p:nvSpPr>
        <p:spPr>
          <a:xfrm rot="20691010">
            <a:off x="5782250" y="2481472"/>
            <a:ext cx="881433" cy="2839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753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9BD6-E66D-3736-19CA-C9DB477151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149832-C7B8-C11A-80E9-41483C496D8B}"/>
              </a:ext>
            </a:extLst>
          </p:cNvPr>
          <p:cNvSpPr txBox="1"/>
          <p:nvPr/>
        </p:nvSpPr>
        <p:spPr>
          <a:xfrm>
            <a:off x="0" y="5394307"/>
            <a:ext cx="12192000" cy="1231106"/>
          </a:xfrm>
          <a:prstGeom prst="rect">
            <a:avLst/>
          </a:prstGeom>
          <a:solidFill>
            <a:schemeClr val="accent4">
              <a:lumMod val="20000"/>
              <a:lumOff val="80000"/>
            </a:schemeClr>
          </a:solidFill>
          <a:ln>
            <a:solidFill>
              <a:srgbClr val="FF0000"/>
            </a:solidFill>
          </a:ln>
        </p:spPr>
        <p:txBody>
          <a:bodyPr wrap="square" rtlCol="0">
            <a:spAutoFit/>
          </a:bodyPr>
          <a:lstStyle/>
          <a:p>
            <a:pPr algn="ctr" defTabSz="685800" eaLnBrk="0" fontAlgn="auto" hangingPunct="0">
              <a:spcBef>
                <a:spcPts val="0"/>
              </a:spcBef>
              <a:spcAft>
                <a:spcPts val="0"/>
              </a:spcAft>
            </a:pPr>
            <a:r>
              <a:rPr lang="en-US" sz="2000" dirty="0">
                <a:solidFill>
                  <a:srgbClr val="FF0000"/>
                </a:solidFill>
                <a:latin typeface="Tahoma" pitchFamily="34" charset="0"/>
              </a:rPr>
              <a:t>Proposed by a Series Studies by Dr. Xue’s Research Group</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717FF"/>
                </a:solidFill>
                <a:effectLst/>
                <a:uLnTx/>
                <a:uFillTx/>
                <a:latin typeface="Tahoma" pitchFamily="34" charset="0"/>
                <a:ea typeface="+mn-ea"/>
                <a:cs typeface="+mn-cs"/>
              </a:rPr>
              <a:t>Schenkman,</a:t>
            </a:r>
            <a:r>
              <a:rPr kumimoji="0" lang="zh-CN" altLang="en-US"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 </a:t>
            </a:r>
            <a:r>
              <a:rPr kumimoji="0" lang="en-US" altLang="zh-CN"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Xue</a:t>
            </a:r>
            <a:r>
              <a:rPr kumimoji="0" lang="zh-CN" altLang="en-US"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 </a:t>
            </a:r>
            <a:r>
              <a:rPr kumimoji="0" lang="en-US" altLang="zh-CN"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et al</a:t>
            </a:r>
            <a:r>
              <a:rPr kumimoji="0" lang="zh-CN" altLang="en-US"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 </a:t>
            </a:r>
            <a:r>
              <a:rPr kumimoji="0" lang="en-US" sz="2000" b="0" i="0" u="none" strike="noStrike" kern="1200" cap="none" spc="0" normalizeH="0" baseline="0" noProof="0" dirty="0">
                <a:ln>
                  <a:noFill/>
                </a:ln>
                <a:solidFill>
                  <a:srgbClr val="1717FF"/>
                </a:solidFill>
                <a:effectLst/>
                <a:uLnTx/>
                <a:uFillTx/>
                <a:latin typeface="Tahoma" pitchFamily="34" charset="0"/>
                <a:ea typeface="+mn-ea"/>
                <a:cs typeface="+mn-cs"/>
              </a:rPr>
              <a:t>(2012, 2014), Xu, Xue</a:t>
            </a:r>
            <a:r>
              <a:rPr kumimoji="0" lang="zh-CN" altLang="en-US"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 </a:t>
            </a:r>
            <a:r>
              <a:rPr kumimoji="0" lang="en-US" altLang="zh-CN"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et al. (2015), Roberts and Xue (2016, 2017, 2020)</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rgbClr val="FF0000"/>
              </a:solidFill>
              <a:effectLst/>
              <a:uLnTx/>
              <a:uFillTx/>
              <a:latin typeface="Tahoma" pitchFamily="34" charset="0"/>
              <a:ea typeface="等线" panose="02010600030101010101" pitchFamily="2" charset="-122"/>
              <a:cs typeface="+mn-cs"/>
            </a:endParaRPr>
          </a:p>
          <a:p>
            <a:pPr lvl="0" algn="ctr" eaLnBrk="0" hangingPunct="0">
              <a:defRPr/>
            </a:pPr>
            <a:r>
              <a:rPr lang="en-US" altLang="zh-CN" sz="2000" dirty="0">
                <a:solidFill>
                  <a:srgbClr val="FF0000"/>
                </a:solidFill>
                <a:latin typeface="Tahoma" pitchFamily="34" charset="0"/>
              </a:rPr>
              <a:t>Supported by</a:t>
            </a:r>
            <a:r>
              <a:rPr lang="en-US" altLang="zh-CN" sz="2400" dirty="0">
                <a:solidFill>
                  <a:srgbClr val="FF0000"/>
                </a:solidFill>
                <a:latin typeface="Tahoma" pitchFamily="34" charset="0"/>
              </a:rPr>
              <a:t> </a:t>
            </a:r>
            <a:r>
              <a:rPr kumimoji="0" lang="en-US" altLang="zh-CN"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Markowski (2016,2024), Houser, Bluestein et al. (2016), Tao and Tamura (2020), etc.</a:t>
            </a:r>
            <a:endParaRPr kumimoji="0" lang="en-US" sz="2400" b="0" i="0" u="none" strike="noStrike" kern="1200" cap="none" spc="0" normalizeH="0" baseline="0" noProof="0" dirty="0">
              <a:ln>
                <a:noFill/>
              </a:ln>
              <a:solidFill>
                <a:srgbClr val="FF0000"/>
              </a:solidFill>
              <a:effectLst/>
              <a:uLnTx/>
              <a:uFillTx/>
              <a:latin typeface="Tahoma" pitchFamily="34" charset="0"/>
              <a:ea typeface="+mn-ea"/>
              <a:cs typeface="+mn-cs"/>
            </a:endParaRPr>
          </a:p>
        </p:txBody>
      </p:sp>
      <p:pic>
        <p:nvPicPr>
          <p:cNvPr id="6" name="Picture 5">
            <a:extLst>
              <a:ext uri="{FF2B5EF4-FFF2-40B4-BE49-F238E27FC236}">
                <a16:creationId xmlns:a16="http://schemas.microsoft.com/office/drawing/2014/main" id="{6122E5C3-E01A-AF44-687A-A88C9DFEF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040" y="1769637"/>
            <a:ext cx="5002752" cy="3318726"/>
          </a:xfrm>
          <a:prstGeom prst="rect">
            <a:avLst/>
          </a:prstGeom>
        </p:spPr>
      </p:pic>
      <p:sp>
        <p:nvSpPr>
          <p:cNvPr id="45" name="TextBox 44">
            <a:extLst>
              <a:ext uri="{FF2B5EF4-FFF2-40B4-BE49-F238E27FC236}">
                <a16:creationId xmlns:a16="http://schemas.microsoft.com/office/drawing/2014/main" id="{694F680C-803B-B441-35A7-27CA9563823A}"/>
              </a:ext>
            </a:extLst>
          </p:cNvPr>
          <p:cNvSpPr txBox="1"/>
          <p:nvPr/>
        </p:nvSpPr>
        <p:spPr>
          <a:xfrm>
            <a:off x="6516002" y="1897254"/>
            <a:ext cx="317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46" name="Rectangle 45">
            <a:extLst>
              <a:ext uri="{FF2B5EF4-FFF2-40B4-BE49-F238E27FC236}">
                <a16:creationId xmlns:a16="http://schemas.microsoft.com/office/drawing/2014/main" id="{E285915C-046E-BE0B-F151-7F5A1447D71F}"/>
              </a:ext>
            </a:extLst>
          </p:cNvPr>
          <p:cNvSpPr/>
          <p:nvPr/>
        </p:nvSpPr>
        <p:spPr>
          <a:xfrm>
            <a:off x="6351340" y="1768953"/>
            <a:ext cx="774746" cy="7686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6AC9002A-9D0F-8C64-E603-E1D3F8F3B080}"/>
              </a:ext>
            </a:extLst>
          </p:cNvPr>
          <p:cNvSpPr txBox="1"/>
          <p:nvPr/>
        </p:nvSpPr>
        <p:spPr>
          <a:xfrm>
            <a:off x="9466354" y="2974835"/>
            <a:ext cx="135370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Calibri" panose="020F0502020204030204"/>
                <a:ea typeface="+mn-ea"/>
                <a:cs typeface="+mn-cs"/>
              </a:rPr>
              <a:t>Sfc</a:t>
            </a: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 Friction</a:t>
            </a:r>
          </a:p>
        </p:txBody>
      </p:sp>
      <p:sp>
        <p:nvSpPr>
          <p:cNvPr id="48" name="TextBox 47">
            <a:extLst>
              <a:ext uri="{FF2B5EF4-FFF2-40B4-BE49-F238E27FC236}">
                <a16:creationId xmlns:a16="http://schemas.microsoft.com/office/drawing/2014/main" id="{C43C9E3A-14BE-5261-9392-662F911BA1E3}"/>
              </a:ext>
            </a:extLst>
          </p:cNvPr>
          <p:cNvSpPr txBox="1"/>
          <p:nvPr/>
        </p:nvSpPr>
        <p:spPr>
          <a:xfrm>
            <a:off x="8840798" y="3918324"/>
            <a:ext cx="2249398"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Friction-Generated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Vorticity</a:t>
            </a:r>
          </a:p>
        </p:txBody>
      </p:sp>
      <p:sp>
        <p:nvSpPr>
          <p:cNvPr id="2" name="Title 2">
            <a:extLst>
              <a:ext uri="{FF2B5EF4-FFF2-40B4-BE49-F238E27FC236}">
                <a16:creationId xmlns:a16="http://schemas.microsoft.com/office/drawing/2014/main" id="{018C2317-6A39-39EB-5B8C-0F3136FBB02C}"/>
              </a:ext>
            </a:extLst>
          </p:cNvPr>
          <p:cNvSpPr txBox="1">
            <a:spLocks/>
          </p:cNvSpPr>
          <p:nvPr/>
        </p:nvSpPr>
        <p:spPr>
          <a:xfrm>
            <a:off x="962811" y="379072"/>
            <a:ext cx="9676240" cy="99369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lnSpc>
                <a:spcPct val="100000"/>
              </a:lnSpc>
              <a:spcAft>
                <a:spcPts val="0"/>
              </a:spcAft>
            </a:pPr>
            <a:r>
              <a:rPr lang="en-US" sz="2400" b="1" dirty="0">
                <a:solidFill>
                  <a:srgbClr val="C00000"/>
                </a:solidFill>
                <a:latin typeface="Calibri Light" panose="020F0302020204030204"/>
              </a:rPr>
              <a:t>Horizontal Vorticity Generated by Surface Friction can be Another Important Source of Vorticity for Tornadoes</a:t>
            </a:r>
          </a:p>
          <a:p>
            <a:pPr algn="ctr" defTabSz="685800" fontAlgn="auto">
              <a:lnSpc>
                <a:spcPct val="100000"/>
              </a:lnSpc>
              <a:spcAft>
                <a:spcPts val="0"/>
              </a:spcAft>
            </a:pPr>
            <a:r>
              <a:rPr lang="en-US" sz="2000" b="1" dirty="0">
                <a:solidFill>
                  <a:srgbClr val="C00000"/>
                </a:solidFill>
                <a:latin typeface="Calibri Light" panose="020F0302020204030204"/>
              </a:rPr>
              <a:t>- Friction was Ignored in most earlier Tornado Simulation Studies</a:t>
            </a:r>
          </a:p>
        </p:txBody>
      </p:sp>
      <p:pic>
        <p:nvPicPr>
          <p:cNvPr id="18" name="Picture 17">
            <a:extLst>
              <a:ext uri="{FF2B5EF4-FFF2-40B4-BE49-F238E27FC236}">
                <a16:creationId xmlns:a16="http://schemas.microsoft.com/office/drawing/2014/main" id="{4CBD6559-EF47-9282-6D82-88DCB5E3ABA1}"/>
              </a:ext>
            </a:extLst>
          </p:cNvPr>
          <p:cNvPicPr>
            <a:picLocks noChangeAspect="1"/>
          </p:cNvPicPr>
          <p:nvPr/>
        </p:nvPicPr>
        <p:blipFill>
          <a:blip r:embed="rId4"/>
          <a:stretch>
            <a:fillRect/>
          </a:stretch>
        </p:blipFill>
        <p:spPr>
          <a:xfrm>
            <a:off x="363160" y="1678715"/>
            <a:ext cx="5733713" cy="3409648"/>
          </a:xfrm>
          <a:prstGeom prst="rect">
            <a:avLst/>
          </a:prstGeom>
        </p:spPr>
      </p:pic>
      <p:sp>
        <p:nvSpPr>
          <p:cNvPr id="19" name="TextBox 18">
            <a:extLst>
              <a:ext uri="{FF2B5EF4-FFF2-40B4-BE49-F238E27FC236}">
                <a16:creationId xmlns:a16="http://schemas.microsoft.com/office/drawing/2014/main" id="{7DF6F844-1582-82BB-BDF7-C9FA3C35E465}"/>
              </a:ext>
            </a:extLst>
          </p:cNvPr>
          <p:cNvSpPr txBox="1"/>
          <p:nvPr/>
        </p:nvSpPr>
        <p:spPr>
          <a:xfrm>
            <a:off x="2759826" y="3879790"/>
            <a:ext cx="2148024" cy="923330"/>
          </a:xfrm>
          <a:prstGeom prst="rect">
            <a:avLst/>
          </a:prstGeom>
          <a:noFill/>
        </p:spPr>
        <p:txBody>
          <a:bodyPr wrap="none" rtlCol="0">
            <a:spAutoFit/>
          </a:bodyPr>
          <a:lstStyle/>
          <a:p>
            <a:r>
              <a:rPr lang="en-US" dirty="0"/>
              <a:t>Environmental</a:t>
            </a:r>
          </a:p>
          <a:p>
            <a:r>
              <a:rPr lang="en-US" dirty="0"/>
              <a:t>Streamwise vorticity </a:t>
            </a:r>
          </a:p>
          <a:p>
            <a:r>
              <a:rPr lang="en-US" dirty="0"/>
              <a:t>- Called barotropic</a:t>
            </a:r>
          </a:p>
        </p:txBody>
      </p:sp>
    </p:spTree>
    <p:extLst>
      <p:ext uri="{BB962C8B-B14F-4D97-AF65-F5344CB8AC3E}">
        <p14:creationId xmlns:p14="http://schemas.microsoft.com/office/powerpoint/2010/main" val="4022917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394307"/>
            <a:ext cx="12192000" cy="1231106"/>
          </a:xfrm>
          <a:prstGeom prst="rect">
            <a:avLst/>
          </a:prstGeom>
          <a:solidFill>
            <a:schemeClr val="accent4">
              <a:lumMod val="20000"/>
              <a:lumOff val="80000"/>
            </a:schemeClr>
          </a:solidFill>
          <a:ln>
            <a:solidFill>
              <a:srgbClr val="FF0000"/>
            </a:solidFill>
          </a:ln>
        </p:spPr>
        <p:txBody>
          <a:bodyPr wrap="square" rtlCol="0">
            <a:spAutoFit/>
          </a:bodyPr>
          <a:lstStyle/>
          <a:p>
            <a:pPr algn="ctr" defTabSz="685800" eaLnBrk="0" fontAlgn="auto" hangingPunct="0">
              <a:spcBef>
                <a:spcPts val="0"/>
              </a:spcBef>
              <a:spcAft>
                <a:spcPts val="0"/>
              </a:spcAft>
            </a:pPr>
            <a:r>
              <a:rPr lang="en-US" sz="2000" dirty="0">
                <a:solidFill>
                  <a:srgbClr val="FF0000"/>
                </a:solidFill>
                <a:latin typeface="Tahoma" pitchFamily="34" charset="0"/>
              </a:rPr>
              <a:t>Proposed by a Series Studies by Dr. Xue’s Research Group</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717FF"/>
                </a:solidFill>
                <a:effectLst/>
                <a:uLnTx/>
                <a:uFillTx/>
                <a:latin typeface="Tahoma" pitchFamily="34" charset="0"/>
                <a:ea typeface="+mn-ea"/>
                <a:cs typeface="+mn-cs"/>
              </a:rPr>
              <a:t>Schenkman,</a:t>
            </a:r>
            <a:r>
              <a:rPr kumimoji="0" lang="zh-CN" altLang="en-US"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 </a:t>
            </a:r>
            <a:r>
              <a:rPr kumimoji="0" lang="en-US" altLang="zh-CN"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Xue</a:t>
            </a:r>
            <a:r>
              <a:rPr kumimoji="0" lang="zh-CN" altLang="en-US"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 </a:t>
            </a:r>
            <a:r>
              <a:rPr kumimoji="0" lang="en-US" altLang="zh-CN"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et al</a:t>
            </a:r>
            <a:r>
              <a:rPr kumimoji="0" lang="zh-CN" altLang="en-US"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 </a:t>
            </a:r>
            <a:r>
              <a:rPr kumimoji="0" lang="en-US" sz="2000" b="0" i="0" u="none" strike="noStrike" kern="1200" cap="none" spc="0" normalizeH="0" baseline="0" noProof="0" dirty="0">
                <a:ln>
                  <a:noFill/>
                </a:ln>
                <a:solidFill>
                  <a:srgbClr val="1717FF"/>
                </a:solidFill>
                <a:effectLst/>
                <a:uLnTx/>
                <a:uFillTx/>
                <a:latin typeface="Tahoma" pitchFamily="34" charset="0"/>
                <a:ea typeface="+mn-ea"/>
                <a:cs typeface="+mn-cs"/>
              </a:rPr>
              <a:t>(2012, 2014), Xu, Xue</a:t>
            </a:r>
            <a:r>
              <a:rPr kumimoji="0" lang="zh-CN" altLang="en-US"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 </a:t>
            </a:r>
            <a:r>
              <a:rPr kumimoji="0" lang="en-US" altLang="zh-CN"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et al. (2015), Roberts and Xue (2016, 2017, 2020)</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rgbClr val="FF0000"/>
              </a:solidFill>
              <a:effectLst/>
              <a:uLnTx/>
              <a:uFillTx/>
              <a:latin typeface="Tahoma" pitchFamily="34" charset="0"/>
              <a:ea typeface="等线" panose="02010600030101010101" pitchFamily="2" charset="-122"/>
              <a:cs typeface="+mn-cs"/>
            </a:endParaRPr>
          </a:p>
          <a:p>
            <a:pPr lvl="0" algn="ctr" eaLnBrk="0" hangingPunct="0">
              <a:defRPr/>
            </a:pPr>
            <a:r>
              <a:rPr lang="en-US" altLang="zh-CN" sz="2000" dirty="0">
                <a:solidFill>
                  <a:srgbClr val="FF0000"/>
                </a:solidFill>
                <a:latin typeface="Tahoma" pitchFamily="34" charset="0"/>
              </a:rPr>
              <a:t>Supported by</a:t>
            </a:r>
            <a:r>
              <a:rPr lang="en-US" altLang="zh-CN" sz="2400" dirty="0">
                <a:solidFill>
                  <a:srgbClr val="FF0000"/>
                </a:solidFill>
                <a:latin typeface="Tahoma" pitchFamily="34" charset="0"/>
              </a:rPr>
              <a:t> </a:t>
            </a:r>
            <a:r>
              <a:rPr kumimoji="0" lang="en-US" altLang="zh-CN" sz="2000" b="0" i="0" u="none" strike="noStrike" kern="1200" cap="none" spc="0" normalizeH="0" baseline="0" noProof="0" dirty="0">
                <a:ln>
                  <a:noFill/>
                </a:ln>
                <a:solidFill>
                  <a:srgbClr val="1717FF"/>
                </a:solidFill>
                <a:effectLst/>
                <a:uLnTx/>
                <a:uFillTx/>
                <a:latin typeface="Tahoma" pitchFamily="34" charset="0"/>
                <a:ea typeface="等线" panose="02010600030101010101" pitchFamily="2" charset="-122"/>
                <a:cs typeface="+mn-cs"/>
              </a:rPr>
              <a:t>Markowski (2016,2024), Houser, Bluestein et al. (2016), Tao and Tamura (2020), etc.</a:t>
            </a:r>
            <a:endParaRPr kumimoji="0" lang="en-US" sz="2400" b="0" i="0" u="none" strike="noStrike" kern="1200" cap="none" spc="0" normalizeH="0" baseline="0" noProof="0" dirty="0">
              <a:ln>
                <a:noFill/>
              </a:ln>
              <a:solidFill>
                <a:srgbClr val="FF0000"/>
              </a:solidFill>
              <a:effectLst/>
              <a:uLnTx/>
              <a:uFillTx/>
              <a:latin typeface="Tahoma" pitchFamily="34" charset="0"/>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54" y="1699873"/>
            <a:ext cx="5002752" cy="3318726"/>
          </a:xfrm>
          <a:prstGeom prst="rect">
            <a:avLst/>
          </a:prstGeom>
        </p:spPr>
      </p:pic>
      <p:sp>
        <p:nvSpPr>
          <p:cNvPr id="4" name="Rectangle 3">
            <a:extLst>
              <a:ext uri="{FF2B5EF4-FFF2-40B4-BE49-F238E27FC236}">
                <a16:creationId xmlns:a16="http://schemas.microsoft.com/office/drawing/2014/main" id="{A6E30605-89CF-401E-F5B5-4DB5E0803144}"/>
              </a:ext>
            </a:extLst>
          </p:cNvPr>
          <p:cNvSpPr/>
          <p:nvPr/>
        </p:nvSpPr>
        <p:spPr>
          <a:xfrm>
            <a:off x="222757" y="1726312"/>
            <a:ext cx="2265929" cy="2428272"/>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7799003C-14AB-7C8D-0FC3-3F61B4094645}"/>
              </a:ext>
            </a:extLst>
          </p:cNvPr>
          <p:cNvGrpSpPr/>
          <p:nvPr/>
        </p:nvGrpSpPr>
        <p:grpSpPr>
          <a:xfrm>
            <a:off x="393397" y="1933959"/>
            <a:ext cx="968836" cy="1756160"/>
            <a:chOff x="9118600" y="2251303"/>
            <a:chExt cx="968836" cy="1756160"/>
          </a:xfrm>
        </p:grpSpPr>
        <p:cxnSp>
          <p:nvCxnSpPr>
            <p:cNvPr id="5" name="Straight Connector 4">
              <a:extLst>
                <a:ext uri="{FF2B5EF4-FFF2-40B4-BE49-F238E27FC236}">
                  <a16:creationId xmlns:a16="http://schemas.microsoft.com/office/drawing/2014/main" id="{40EA9938-E8C3-F89A-C4B6-CB8A29B9AC6F}"/>
                </a:ext>
              </a:extLst>
            </p:cNvPr>
            <p:cNvCxnSpPr>
              <a:cxnSpLocks/>
            </p:cNvCxnSpPr>
            <p:nvPr/>
          </p:nvCxnSpPr>
          <p:spPr>
            <a:xfrm>
              <a:off x="10003428" y="2251303"/>
              <a:ext cx="0" cy="17561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0011072-2420-5C47-CB22-73BD6EEF5DBD}"/>
                </a:ext>
              </a:extLst>
            </p:cNvPr>
            <p:cNvCxnSpPr>
              <a:cxnSpLocks/>
            </p:cNvCxnSpPr>
            <p:nvPr/>
          </p:nvCxnSpPr>
          <p:spPr>
            <a:xfrm flipH="1">
              <a:off x="9724028" y="3982063"/>
              <a:ext cx="292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8CA4E79-B01C-4460-4B1A-BABD4EE05C0B}"/>
                </a:ext>
              </a:extLst>
            </p:cNvPr>
            <p:cNvCxnSpPr>
              <a:cxnSpLocks/>
            </p:cNvCxnSpPr>
            <p:nvPr/>
          </p:nvCxnSpPr>
          <p:spPr>
            <a:xfrm flipH="1">
              <a:off x="9359900" y="3562963"/>
              <a:ext cx="6562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E5B8D6F-7909-37A3-BF12-A19CBCDD0581}"/>
                </a:ext>
              </a:extLst>
            </p:cNvPr>
            <p:cNvCxnSpPr>
              <a:cxnSpLocks/>
            </p:cNvCxnSpPr>
            <p:nvPr/>
          </p:nvCxnSpPr>
          <p:spPr>
            <a:xfrm flipH="1">
              <a:off x="9118600" y="2251303"/>
              <a:ext cx="8975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7397BDF-FADB-5E56-3C97-E5E4D0041174}"/>
                </a:ext>
              </a:extLst>
            </p:cNvPr>
            <p:cNvCxnSpPr>
              <a:cxnSpLocks/>
            </p:cNvCxnSpPr>
            <p:nvPr/>
          </p:nvCxnSpPr>
          <p:spPr>
            <a:xfrm flipH="1">
              <a:off x="9118600" y="2721633"/>
              <a:ext cx="8848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C0AE027-D63A-74F3-7F96-96F827460128}"/>
                </a:ext>
              </a:extLst>
            </p:cNvPr>
            <p:cNvCxnSpPr>
              <a:cxnSpLocks/>
            </p:cNvCxnSpPr>
            <p:nvPr/>
          </p:nvCxnSpPr>
          <p:spPr>
            <a:xfrm flipH="1">
              <a:off x="9118600" y="3159087"/>
              <a:ext cx="920842" cy="172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F52D564-CD5B-555B-7746-3E531C2F1258}"/>
                </a:ext>
              </a:extLst>
            </p:cNvPr>
            <p:cNvGrpSpPr/>
            <p:nvPr/>
          </p:nvGrpSpPr>
          <p:grpSpPr>
            <a:xfrm>
              <a:off x="9419169" y="3200081"/>
              <a:ext cx="668267" cy="734709"/>
              <a:chOff x="2251734" y="257165"/>
              <a:chExt cx="786082" cy="908969"/>
            </a:xfrm>
          </p:grpSpPr>
          <p:sp>
            <p:nvSpPr>
              <p:cNvPr id="13" name="Oval 12">
                <a:extLst>
                  <a:ext uri="{FF2B5EF4-FFF2-40B4-BE49-F238E27FC236}">
                    <a16:creationId xmlns:a16="http://schemas.microsoft.com/office/drawing/2014/main" id="{7A5FA493-FE7A-B596-0905-ABBC30546F57}"/>
                  </a:ext>
                </a:extLst>
              </p:cNvPr>
              <p:cNvSpPr/>
              <p:nvPr/>
            </p:nvSpPr>
            <p:spPr>
              <a:xfrm>
                <a:off x="2251734" y="429535"/>
                <a:ext cx="779732" cy="7365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1707C17F-EC4A-7E5C-DD32-F4A79D173F68}"/>
                  </a:ext>
                </a:extLst>
              </p:cNvPr>
              <p:cNvCxnSpPr>
                <a:cxnSpLocks/>
              </p:cNvCxnSpPr>
              <p:nvPr/>
            </p:nvCxnSpPr>
            <p:spPr>
              <a:xfrm>
                <a:off x="2258084" y="692195"/>
                <a:ext cx="0" cy="204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B30D50-C42C-1903-1970-96CCE7B6757A}"/>
                  </a:ext>
                </a:extLst>
              </p:cNvPr>
              <p:cNvCxnSpPr>
                <a:cxnSpLocks/>
              </p:cNvCxnSpPr>
              <p:nvPr/>
            </p:nvCxnSpPr>
            <p:spPr>
              <a:xfrm flipV="1">
                <a:off x="3030157" y="726855"/>
                <a:ext cx="7659" cy="1562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F035FD6-773D-83D6-634F-7487C769C6D7}"/>
                  </a:ext>
                </a:extLst>
              </p:cNvPr>
              <p:cNvSpPr txBox="1"/>
              <p:nvPr/>
            </p:nvSpPr>
            <p:spPr>
              <a:xfrm>
                <a:off x="2367114" y="257165"/>
                <a:ext cx="490840" cy="830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cxnSp>
        <p:nvCxnSpPr>
          <p:cNvPr id="33" name="Straight Arrow Connector 32">
            <a:extLst>
              <a:ext uri="{FF2B5EF4-FFF2-40B4-BE49-F238E27FC236}">
                <a16:creationId xmlns:a16="http://schemas.microsoft.com/office/drawing/2014/main" id="{9774D9FF-5CCA-8F5C-3C7F-9A7961089E4B}"/>
              </a:ext>
            </a:extLst>
          </p:cNvPr>
          <p:cNvCxnSpPr>
            <a:cxnSpLocks/>
          </p:cNvCxnSpPr>
          <p:nvPr/>
        </p:nvCxnSpPr>
        <p:spPr>
          <a:xfrm>
            <a:off x="1418080" y="3656453"/>
            <a:ext cx="622300" cy="0"/>
          </a:xfrm>
          <a:prstGeom prst="straightConnector1">
            <a:avLst/>
          </a:prstGeom>
          <a:ln w="57150">
            <a:solidFill>
              <a:srgbClr val="1717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E2481F6-66B6-883A-DC62-652D85C2B323}"/>
              </a:ext>
            </a:extLst>
          </p:cNvPr>
          <p:cNvSpPr txBox="1"/>
          <p:nvPr/>
        </p:nvSpPr>
        <p:spPr>
          <a:xfrm>
            <a:off x="998825" y="3745773"/>
            <a:ext cx="1352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17FF"/>
                </a:solidFill>
                <a:effectLst/>
                <a:uLnTx/>
                <a:uFillTx/>
                <a:latin typeface="Calibri" panose="020F0502020204030204"/>
                <a:ea typeface="+mn-ea"/>
                <a:cs typeface="+mn-cs"/>
              </a:rPr>
              <a:t>Surface drag</a:t>
            </a:r>
          </a:p>
        </p:txBody>
      </p:sp>
      <p:sp>
        <p:nvSpPr>
          <p:cNvPr id="39" name="TextBox 38">
            <a:extLst>
              <a:ext uri="{FF2B5EF4-FFF2-40B4-BE49-F238E27FC236}">
                <a16:creationId xmlns:a16="http://schemas.microsoft.com/office/drawing/2014/main" id="{0CF9E225-A281-45FB-E4D0-237C73AA9A4E}"/>
              </a:ext>
            </a:extLst>
          </p:cNvPr>
          <p:cNvSpPr txBox="1"/>
          <p:nvPr/>
        </p:nvSpPr>
        <p:spPr>
          <a:xfrm>
            <a:off x="205086" y="4203840"/>
            <a:ext cx="230127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17FF"/>
                </a:solidFill>
                <a:effectLst/>
                <a:uLnTx/>
                <a:uFillTx/>
                <a:latin typeface="Calibri" panose="020F0502020204030204"/>
                <a:ea typeface="+mn-ea"/>
                <a:cs typeface="+mn-cs"/>
              </a:rPr>
              <a:t>Effect of drag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17FF"/>
                </a:solidFill>
                <a:effectLst/>
                <a:uLnTx/>
                <a:uFillTx/>
                <a:latin typeface="Calibri" panose="020F0502020204030204"/>
                <a:ea typeface="+mn-ea"/>
                <a:cs typeface="+mn-cs"/>
              </a:rPr>
              <a:t>wind profile</a:t>
            </a:r>
          </a:p>
        </p:txBody>
      </p:sp>
      <p:sp>
        <p:nvSpPr>
          <p:cNvPr id="40" name="TextBox 39">
            <a:extLst>
              <a:ext uri="{FF2B5EF4-FFF2-40B4-BE49-F238E27FC236}">
                <a16:creationId xmlns:a16="http://schemas.microsoft.com/office/drawing/2014/main" id="{BD9FC0CB-A72C-62BC-1B85-DEAD73C0E29B}"/>
              </a:ext>
            </a:extLst>
          </p:cNvPr>
          <p:cNvSpPr txBox="1"/>
          <p:nvPr/>
        </p:nvSpPr>
        <p:spPr>
          <a:xfrm>
            <a:off x="9906000" y="3975152"/>
            <a:ext cx="8211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Robert</a:t>
            </a:r>
          </a:p>
        </p:txBody>
      </p:sp>
      <p:pic>
        <p:nvPicPr>
          <p:cNvPr id="44" name="Picture 43" descr="Diagram&#10;&#10;Description automatically generated">
            <a:extLst>
              <a:ext uri="{FF2B5EF4-FFF2-40B4-BE49-F238E27FC236}">
                <a16:creationId xmlns:a16="http://schemas.microsoft.com/office/drawing/2014/main" id="{BC12EB7B-2AFA-57DC-6D40-76DF90039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62" y="1614134"/>
            <a:ext cx="5106154" cy="3517952"/>
          </a:xfrm>
          <a:prstGeom prst="rect">
            <a:avLst/>
          </a:prstGeom>
        </p:spPr>
      </p:pic>
      <p:sp>
        <p:nvSpPr>
          <p:cNvPr id="45" name="TextBox 44">
            <a:extLst>
              <a:ext uri="{FF2B5EF4-FFF2-40B4-BE49-F238E27FC236}">
                <a16:creationId xmlns:a16="http://schemas.microsoft.com/office/drawing/2014/main" id="{DFEE9DF5-CB17-5EB5-7957-7BE48741F4F4}"/>
              </a:ext>
            </a:extLst>
          </p:cNvPr>
          <p:cNvSpPr txBox="1"/>
          <p:nvPr/>
        </p:nvSpPr>
        <p:spPr>
          <a:xfrm>
            <a:off x="3390416" y="1827490"/>
            <a:ext cx="317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46" name="Rectangle 45">
            <a:extLst>
              <a:ext uri="{FF2B5EF4-FFF2-40B4-BE49-F238E27FC236}">
                <a16:creationId xmlns:a16="http://schemas.microsoft.com/office/drawing/2014/main" id="{3BD745FC-20A5-788E-BE8C-A53C69128372}"/>
              </a:ext>
            </a:extLst>
          </p:cNvPr>
          <p:cNvSpPr/>
          <p:nvPr/>
        </p:nvSpPr>
        <p:spPr>
          <a:xfrm>
            <a:off x="3225754" y="1699189"/>
            <a:ext cx="774746" cy="7686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3E3F0BE1-C679-E30A-8413-7B55A47F74DC}"/>
              </a:ext>
            </a:extLst>
          </p:cNvPr>
          <p:cNvSpPr txBox="1"/>
          <p:nvPr/>
        </p:nvSpPr>
        <p:spPr>
          <a:xfrm>
            <a:off x="6340768" y="2905071"/>
            <a:ext cx="135370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Calibri" panose="020F0502020204030204"/>
                <a:ea typeface="+mn-ea"/>
                <a:cs typeface="+mn-cs"/>
              </a:rPr>
              <a:t>Sfc</a:t>
            </a: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 Friction</a:t>
            </a:r>
          </a:p>
        </p:txBody>
      </p:sp>
      <p:sp>
        <p:nvSpPr>
          <p:cNvPr id="48" name="TextBox 47">
            <a:extLst>
              <a:ext uri="{FF2B5EF4-FFF2-40B4-BE49-F238E27FC236}">
                <a16:creationId xmlns:a16="http://schemas.microsoft.com/office/drawing/2014/main" id="{52471DE7-42DD-445C-3E91-EFC510B6310A}"/>
              </a:ext>
            </a:extLst>
          </p:cNvPr>
          <p:cNvSpPr txBox="1"/>
          <p:nvPr/>
        </p:nvSpPr>
        <p:spPr>
          <a:xfrm>
            <a:off x="5715212" y="3848560"/>
            <a:ext cx="2249398"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Friction-Generated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Vorticity</a:t>
            </a:r>
          </a:p>
        </p:txBody>
      </p:sp>
      <p:sp>
        <p:nvSpPr>
          <p:cNvPr id="49" name="TextBox 48">
            <a:extLst>
              <a:ext uri="{FF2B5EF4-FFF2-40B4-BE49-F238E27FC236}">
                <a16:creationId xmlns:a16="http://schemas.microsoft.com/office/drawing/2014/main" id="{5749088D-1A93-74B5-3468-CFC2918407E3}"/>
              </a:ext>
            </a:extLst>
          </p:cNvPr>
          <p:cNvSpPr txBox="1"/>
          <p:nvPr/>
        </p:nvSpPr>
        <p:spPr>
          <a:xfrm>
            <a:off x="9602321" y="1981399"/>
            <a:ext cx="162602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Tornadic vortex</a:t>
            </a:r>
          </a:p>
        </p:txBody>
      </p:sp>
      <p:sp>
        <p:nvSpPr>
          <p:cNvPr id="2" name="Title 2">
            <a:extLst>
              <a:ext uri="{FF2B5EF4-FFF2-40B4-BE49-F238E27FC236}">
                <a16:creationId xmlns:a16="http://schemas.microsoft.com/office/drawing/2014/main" id="{AF3A86E8-5707-A8C2-DEF9-9DC796DD3638}"/>
              </a:ext>
            </a:extLst>
          </p:cNvPr>
          <p:cNvSpPr txBox="1">
            <a:spLocks/>
          </p:cNvSpPr>
          <p:nvPr/>
        </p:nvSpPr>
        <p:spPr>
          <a:xfrm>
            <a:off x="962811" y="379072"/>
            <a:ext cx="9676240" cy="99369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lnSpc>
                <a:spcPct val="100000"/>
              </a:lnSpc>
              <a:spcAft>
                <a:spcPts val="0"/>
              </a:spcAft>
            </a:pPr>
            <a:r>
              <a:rPr lang="en-US" sz="2400" b="1" dirty="0">
                <a:solidFill>
                  <a:srgbClr val="C00000"/>
                </a:solidFill>
                <a:latin typeface="Calibri Light" panose="020F0302020204030204"/>
              </a:rPr>
              <a:t>Horizontal Vorticity Generated by Surface Friction can be Another Important Source of Vorticity for Tornadoes</a:t>
            </a:r>
          </a:p>
          <a:p>
            <a:pPr algn="ctr" defTabSz="685800" fontAlgn="auto">
              <a:lnSpc>
                <a:spcPct val="100000"/>
              </a:lnSpc>
              <a:spcAft>
                <a:spcPts val="0"/>
              </a:spcAft>
            </a:pPr>
            <a:r>
              <a:rPr lang="en-US" sz="2000" b="1" dirty="0">
                <a:solidFill>
                  <a:srgbClr val="C00000"/>
                </a:solidFill>
                <a:latin typeface="Calibri Light" panose="020F0302020204030204"/>
              </a:rPr>
              <a:t>- Friction was Ignored in most earlier Tornado Simulation Studies</a:t>
            </a:r>
          </a:p>
        </p:txBody>
      </p:sp>
    </p:spTree>
    <p:extLst>
      <p:ext uri="{BB962C8B-B14F-4D97-AF65-F5344CB8AC3E}">
        <p14:creationId xmlns:p14="http://schemas.microsoft.com/office/powerpoint/2010/main" val="736111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F7F4FB8-94BE-3448-799D-6A5DA91BCE98}"/>
              </a:ext>
            </a:extLst>
          </p:cNvPr>
          <p:cNvSpPr txBox="1"/>
          <p:nvPr/>
        </p:nvSpPr>
        <p:spPr>
          <a:xfrm>
            <a:off x="5720080" y="6488668"/>
            <a:ext cx="2223429" cy="369332"/>
          </a:xfrm>
          <a:prstGeom prst="rect">
            <a:avLst/>
          </a:prstGeom>
          <a:noFill/>
        </p:spPr>
        <p:txBody>
          <a:bodyPr wrap="none" rtlCol="0">
            <a:spAutoFit/>
          </a:bodyPr>
          <a:lstStyle/>
          <a:p>
            <a:r>
              <a:rPr lang="en-US" dirty="0"/>
              <a:t>Markowski (JAS</a:t>
            </a:r>
            <a:r>
              <a:rPr lang="zh-CN" altLang="en-US" dirty="0"/>
              <a:t> </a:t>
            </a:r>
            <a:r>
              <a:rPr lang="en-US" altLang="zh-CN" dirty="0"/>
              <a:t>2016)</a:t>
            </a:r>
            <a:endParaRPr lang="en-US" dirty="0"/>
          </a:p>
        </p:txBody>
      </p:sp>
      <p:pic>
        <p:nvPicPr>
          <p:cNvPr id="14" name="Picture 13">
            <a:extLst>
              <a:ext uri="{FF2B5EF4-FFF2-40B4-BE49-F238E27FC236}">
                <a16:creationId xmlns:a16="http://schemas.microsoft.com/office/drawing/2014/main" id="{AECC9B92-C109-14FA-931B-6EDD3C5875E8}"/>
              </a:ext>
            </a:extLst>
          </p:cNvPr>
          <p:cNvPicPr>
            <a:picLocks noChangeAspect="1"/>
          </p:cNvPicPr>
          <p:nvPr/>
        </p:nvPicPr>
        <p:blipFill>
          <a:blip r:embed="rId2"/>
          <a:stretch>
            <a:fillRect/>
          </a:stretch>
        </p:blipFill>
        <p:spPr>
          <a:xfrm>
            <a:off x="816019" y="182880"/>
            <a:ext cx="10736688" cy="6197600"/>
          </a:xfrm>
          <a:prstGeom prst="rect">
            <a:avLst/>
          </a:prstGeom>
        </p:spPr>
      </p:pic>
    </p:spTree>
    <p:extLst>
      <p:ext uri="{BB962C8B-B14F-4D97-AF65-F5344CB8AC3E}">
        <p14:creationId xmlns:p14="http://schemas.microsoft.com/office/powerpoint/2010/main" val="191824666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39635</TotalTime>
  <Words>2550</Words>
  <Application>Microsoft Macintosh PowerPoint</Application>
  <PresentationFormat>Widescreen</PresentationFormat>
  <Paragraphs>178</Paragraphs>
  <Slides>20</Slides>
  <Notes>10</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5" baseType="lpstr">
      <vt:lpstr>SimHei</vt:lpstr>
      <vt:lpstr>SimHei</vt:lpstr>
      <vt:lpstr>Times</vt:lpstr>
      <vt:lpstr>Aptos</vt:lpstr>
      <vt:lpstr>Arial</vt:lpstr>
      <vt:lpstr>Calibri</vt:lpstr>
      <vt:lpstr>Calibri Light</vt:lpstr>
      <vt:lpstr>Helvetica Neue</vt:lpstr>
      <vt:lpstr>Symbol</vt:lpstr>
      <vt:lpstr>Tahoma</vt:lpstr>
      <vt:lpstr>Times New Roman</vt:lpstr>
      <vt:lpstr>1_Office Theme</vt:lpstr>
      <vt:lpstr>Mountain Top</vt:lpstr>
      <vt:lpstr>2_Office Theme</vt:lpstr>
      <vt:lpstr>Equation</vt:lpstr>
      <vt:lpstr>PowerPoint Presentation</vt:lpstr>
      <vt:lpstr>Possible Sources of Tornadic Vorticity in Supercells</vt:lpstr>
      <vt:lpstr>Davies-Jones-Books Theory: Vertical vorticity generated baroclinically is turned into vertical before descending to the ground level </vt:lpstr>
      <vt:lpstr>PowerPoint Presentation</vt:lpstr>
      <vt:lpstr>PowerPoint Presentation</vt:lpstr>
      <vt:lpstr>Roles of Frictionally-Generated Horizontal Vorticity near Ground in Real Tornado Simulation of Schenkman, Xue et al. (2004)</vt:lpstr>
      <vt:lpstr>PowerPoint Presentation</vt:lpstr>
      <vt:lpstr>PowerPoint Presentation</vt:lpstr>
      <vt:lpstr>PowerPoint Presentation</vt:lpstr>
      <vt:lpstr>Pseudo-storm simulation: Circulation change from different sources</vt:lpstr>
      <vt:lpstr>PowerPoint Presentation</vt:lpstr>
      <vt:lpstr>PowerPoint Presentation</vt:lpstr>
      <vt:lpstr>Work by three different groups of Japanese Scientists</vt:lpstr>
      <vt:lpstr>PowerPoint Presentation</vt:lpstr>
      <vt:lpstr>Work by different groups of Japanese Scientists</vt:lpstr>
      <vt:lpstr>PowerPoint Presentation</vt:lpstr>
      <vt:lpstr>PowerPoint Presentation</vt:lpstr>
      <vt:lpstr>PowerPoint Presentation</vt:lpstr>
      <vt:lpstr>Summary Points</vt:lpstr>
      <vt:lpstr>References cited</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Dissection of Anthropogenic Forcing and Feedback Contributions to Global Warming</dc:title>
  <dc:creator>sergio sejas</dc:creator>
  <cp:lastModifiedBy>Xue, Ming</cp:lastModifiedBy>
  <cp:revision>1090</cp:revision>
  <cp:lastPrinted>2025-10-16T15:16:08Z</cp:lastPrinted>
  <dcterms:created xsi:type="dcterms:W3CDTF">2014-04-22T04:08:21Z</dcterms:created>
  <dcterms:modified xsi:type="dcterms:W3CDTF">2026-04-03T07:06:51Z</dcterms:modified>
</cp:coreProperties>
</file>