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9" roundtripDataSignature="AMtx7mhf4gfLxfbh6cZp8TaQB2DpYoWR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5" name="Google Shape;76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86a79047cc_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3" name="Google Shape;813;g386a79047cc_0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86a79047cc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9" name="Google Shape;819;g386a79047cc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86a79047cc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3" name="Google Shape;843;g386a79047cc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86a79047cc_0_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2" name="Google Shape;872;g386a79047cc_0_2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6a79047cc_0_21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g386a79047cc_0_219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g386a79047cc_0_2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g386a79047cc_0_2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g386a79047cc_0_2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86a79047cc_0_2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g386a79047cc_0_2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g386a79047cc_0_2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g386a79047cc_0_2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g386a79047cc_0_2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6a79047cc_0_231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g386a79047cc_0_231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g386a79047cc_0_2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g386a79047cc_0_2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g386a79047cc_0_2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86a79047cc_0_2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g386a79047cc_0_23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g386a79047cc_0_23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g386a79047cc_0_2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g386a79047cc_0_2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g386a79047cc_0_2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86a79047cc_0_24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g386a79047cc_0_24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g386a79047cc_0_244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g386a79047cc_0_24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g386a79047cc_0_244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g386a79047cc_0_24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g386a79047cc_0_2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386a79047cc_0_2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6a79047cc_0_2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g386a79047cc_0_2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g386a79047cc_0_2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g386a79047cc_0_2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6a79047cc_0_2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g386a79047cc_0_2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g386a79047cc_0_2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6a79047cc_0_26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g386a79047cc_0_26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g386a79047cc_0_26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g386a79047cc_0_26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g386a79047cc_0_26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g386a79047cc_0_2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86a79047cc_0_26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g386a79047cc_0_26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g386a79047cc_0_26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g386a79047cc_0_2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g386a79047cc_0_2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g386a79047cc_0_2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6a79047cc_0_27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g386a79047cc_0_27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g386a79047cc_0_27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g386a79047cc_0_27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g386a79047cc_0_2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86a79047cc_0_28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g386a79047cc_0_28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g386a79047cc_0_28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g386a79047cc_0_28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g386a79047cc_0_28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6a79047cc_0_2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g386a79047cc_0_2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g386a79047cc_0_2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g386a79047cc_0_2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g386a79047cc_0_2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gif"/><Relationship Id="rId4" Type="http://schemas.openxmlformats.org/officeDocument/2006/relationships/image" Target="../media/image40.gif"/><Relationship Id="rId5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"/>
          <p:cNvCxnSpPr/>
          <p:nvPr/>
        </p:nvCxnSpPr>
        <p:spPr>
          <a:xfrm flipH="1">
            <a:off x="517025" y="248650"/>
            <a:ext cx="5700" cy="4319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1"/>
          <p:cNvCxnSpPr/>
          <p:nvPr/>
        </p:nvCxnSpPr>
        <p:spPr>
          <a:xfrm rot="10800000">
            <a:off x="345350" y="4306525"/>
            <a:ext cx="176100" cy="136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2" name="Google Shape;132;p1"/>
          <p:cNvCxnSpPr/>
          <p:nvPr/>
        </p:nvCxnSpPr>
        <p:spPr>
          <a:xfrm rot="10800000">
            <a:off x="276950" y="4045225"/>
            <a:ext cx="244500" cy="169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3" name="Google Shape;133;p1"/>
          <p:cNvCxnSpPr/>
          <p:nvPr/>
        </p:nvCxnSpPr>
        <p:spPr>
          <a:xfrm rot="10800000">
            <a:off x="282650" y="3624625"/>
            <a:ext cx="238800" cy="36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4" name="Google Shape;134;p1"/>
          <p:cNvCxnSpPr/>
          <p:nvPr/>
        </p:nvCxnSpPr>
        <p:spPr>
          <a:xfrm flipH="1" rot="10800000">
            <a:off x="521450" y="3283525"/>
            <a:ext cx="102300" cy="47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5" name="Google Shape;135;p1"/>
          <p:cNvCxnSpPr/>
          <p:nvPr/>
        </p:nvCxnSpPr>
        <p:spPr>
          <a:xfrm flipH="1" rot="10800000">
            <a:off x="521450" y="3096025"/>
            <a:ext cx="278400" cy="127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6" name="Google Shape;136;p1"/>
          <p:cNvCxnSpPr/>
          <p:nvPr/>
        </p:nvCxnSpPr>
        <p:spPr>
          <a:xfrm flipH="1" rot="10800000">
            <a:off x="521450" y="2766325"/>
            <a:ext cx="812700" cy="15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7" name="Google Shape;137;p1"/>
          <p:cNvCxnSpPr/>
          <p:nvPr/>
        </p:nvCxnSpPr>
        <p:spPr>
          <a:xfrm flipH="1" rot="10800000">
            <a:off x="521450" y="2266225"/>
            <a:ext cx="1904100" cy="27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8" name="Google Shape;138;p1"/>
          <p:cNvCxnSpPr/>
          <p:nvPr/>
        </p:nvCxnSpPr>
        <p:spPr>
          <a:xfrm flipH="1" rot="10800000">
            <a:off x="521450" y="1618225"/>
            <a:ext cx="2671200" cy="3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9" name="Google Shape;139;p1"/>
          <p:cNvCxnSpPr/>
          <p:nvPr/>
        </p:nvCxnSpPr>
        <p:spPr>
          <a:xfrm flipH="1" rot="10800000">
            <a:off x="521450" y="1161025"/>
            <a:ext cx="2671200" cy="3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0" name="Google Shape;140;p1"/>
          <p:cNvCxnSpPr/>
          <p:nvPr/>
        </p:nvCxnSpPr>
        <p:spPr>
          <a:xfrm flipH="1" rot="10800000">
            <a:off x="521450" y="748825"/>
            <a:ext cx="2455200" cy="341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1" name="Google Shape;141;p1"/>
          <p:cNvCxnSpPr/>
          <p:nvPr/>
        </p:nvCxnSpPr>
        <p:spPr>
          <a:xfrm flipH="1" rot="10800000">
            <a:off x="521450" y="277225"/>
            <a:ext cx="2068800" cy="27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2" name="Google Shape;142;p1"/>
          <p:cNvSpPr txBox="1"/>
          <p:nvPr/>
        </p:nvSpPr>
        <p:spPr>
          <a:xfrm>
            <a:off x="5582825" y="970475"/>
            <a:ext cx="3453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Deep-layer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0"/>
          <p:cNvPicPr preferRelativeResize="0"/>
          <p:nvPr/>
        </p:nvPicPr>
        <p:blipFill rotWithShape="1">
          <a:blip r:embed="rId3">
            <a:alphaModFix/>
          </a:blip>
          <a:srcRect b="26969" l="0" r="49241" t="0"/>
          <a:stretch/>
        </p:blipFill>
        <p:spPr>
          <a:xfrm>
            <a:off x="118300" y="924225"/>
            <a:ext cx="4114424" cy="41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0"/>
          <p:cNvSpPr txBox="1"/>
          <p:nvPr/>
        </p:nvSpPr>
        <p:spPr>
          <a:xfrm>
            <a:off x="4198625" y="1122075"/>
            <a:ext cx="4666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Bulk Wind Difference: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magnitude of the vector difference between the winds at two different levels.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10"/>
          <p:cNvCxnSpPr/>
          <p:nvPr/>
        </p:nvCxnSpPr>
        <p:spPr>
          <a:xfrm>
            <a:off x="4931075" y="3575375"/>
            <a:ext cx="2591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10"/>
          <p:cNvCxnSpPr/>
          <p:nvPr/>
        </p:nvCxnSpPr>
        <p:spPr>
          <a:xfrm rot="10800000">
            <a:off x="6200600" y="2647950"/>
            <a:ext cx="4800" cy="184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p10"/>
          <p:cNvCxnSpPr/>
          <p:nvPr/>
        </p:nvCxnSpPr>
        <p:spPr>
          <a:xfrm rot="10800000">
            <a:off x="5911475" y="3359725"/>
            <a:ext cx="301200" cy="2274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8" name="Google Shape;248;p10"/>
          <p:cNvCxnSpPr/>
          <p:nvPr/>
        </p:nvCxnSpPr>
        <p:spPr>
          <a:xfrm flipH="1" rot="10800000">
            <a:off x="6201300" y="3336950"/>
            <a:ext cx="2279100" cy="2445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9" name="Google Shape;249;p10"/>
          <p:cNvCxnSpPr/>
          <p:nvPr/>
        </p:nvCxnSpPr>
        <p:spPr>
          <a:xfrm flipH="1" rot="10800000">
            <a:off x="6212675" y="3075650"/>
            <a:ext cx="1091100" cy="505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0" name="Google Shape;250;p10"/>
          <p:cNvCxnSpPr/>
          <p:nvPr/>
        </p:nvCxnSpPr>
        <p:spPr>
          <a:xfrm flipH="1" rot="10800000">
            <a:off x="5928500" y="3075700"/>
            <a:ext cx="1358400" cy="28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1" name="Google Shape;251;p10"/>
          <p:cNvCxnSpPr/>
          <p:nvPr/>
        </p:nvCxnSpPr>
        <p:spPr>
          <a:xfrm flipH="1" rot="10800000">
            <a:off x="5951225" y="3342675"/>
            <a:ext cx="2523600" cy="22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2" name="Google Shape;252;p10"/>
          <p:cNvSpPr txBox="1"/>
          <p:nvPr/>
        </p:nvSpPr>
        <p:spPr>
          <a:xfrm>
            <a:off x="5144300" y="322787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10 m wind</a:t>
            </a:r>
            <a:endParaRPr b="0" i="0" sz="10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0"/>
          <p:cNvSpPr txBox="1"/>
          <p:nvPr/>
        </p:nvSpPr>
        <p:spPr>
          <a:xfrm>
            <a:off x="7359775" y="284602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 km wind</a:t>
            </a:r>
            <a:endParaRPr b="0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 txBox="1"/>
          <p:nvPr/>
        </p:nvSpPr>
        <p:spPr>
          <a:xfrm>
            <a:off x="8006625" y="3447400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6 km wind</a:t>
            </a:r>
            <a:endParaRPr b="0" i="0" sz="1000" u="none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7047000" y="3108700"/>
            <a:ext cx="15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0-6 km Shear Vector </a:t>
            </a:r>
            <a:endParaRPr b="0" i="0" sz="10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0"/>
          <p:cNvSpPr txBox="1"/>
          <p:nvPr/>
        </p:nvSpPr>
        <p:spPr>
          <a:xfrm rot="-741032">
            <a:off x="6133377" y="2869739"/>
            <a:ext cx="1558262" cy="3387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0-3 km Shear Vector </a:t>
            </a:r>
            <a:endParaRPr b="0" i="0" sz="1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3920150" y="4857900"/>
            <a:ext cx="250200" cy="227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0"/>
          <p:cNvSpPr/>
          <p:nvPr/>
        </p:nvSpPr>
        <p:spPr>
          <a:xfrm>
            <a:off x="3832600" y="4130000"/>
            <a:ext cx="250200" cy="227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0"/>
          <p:cNvSpPr/>
          <p:nvPr/>
        </p:nvSpPr>
        <p:spPr>
          <a:xfrm>
            <a:off x="3832600" y="2791050"/>
            <a:ext cx="250200" cy="2274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1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75" y="1001700"/>
            <a:ext cx="5418000" cy="38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1"/>
          <p:cNvSpPr txBox="1"/>
          <p:nvPr/>
        </p:nvSpPr>
        <p:spPr>
          <a:xfrm>
            <a:off x="604375" y="4743300"/>
            <a:ext cx="46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Fig. 1 from Brooks et al. 2003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1"/>
          <p:cNvSpPr txBox="1"/>
          <p:nvPr/>
        </p:nvSpPr>
        <p:spPr>
          <a:xfrm>
            <a:off x="5119350" y="1343725"/>
            <a:ext cx="4052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 to 6 km BWD is a very common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metric to gauge the magnitude of deep-layer wind shear.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studies have shown that around </a:t>
            </a:r>
            <a:r>
              <a:rPr b="0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m/s (~20 knots)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reasonable discriminator between severe and non-severe environments.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(although not perfect!)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1"/>
          <p:cNvSpPr txBox="1"/>
          <p:nvPr/>
        </p:nvSpPr>
        <p:spPr>
          <a:xfrm>
            <a:off x="5147775" y="3248725"/>
            <a:ext cx="402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common BWD metrics used in convective forecasting include: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0-1 km BWD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0-3 km BWD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0-8 km BWD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402100" y="1173225"/>
            <a:ext cx="4012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Bulk Wind Difference Pros: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Quick estimate of whether or not the environment will support downdraft displacement from the updraft region (i.e. will the environment support storm venting).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Very easy to calculate and interpret.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Bulk Wind Difference Cons: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Does not contain information about the “shape” of the wind profile (i.e. there is no information about the hodograph).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2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7200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2"/>
          <p:cNvPicPr preferRelativeResize="0"/>
          <p:nvPr/>
        </p:nvPicPr>
        <p:blipFill rotWithShape="1">
          <a:blip r:embed="rId4">
            <a:alphaModFix/>
          </a:blip>
          <a:srcRect b="31499" l="108" r="49999" t="2501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surface parcel contributing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the updraft?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"/>
          <p:cNvSpPr/>
          <p:nvPr/>
        </p:nvSpPr>
        <p:spPr>
          <a:xfrm>
            <a:off x="6823325" y="4407700"/>
            <a:ext cx="557100" cy="17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94" name="Google Shape;29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5" name="Google Shape;2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5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5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about this parcel (green)?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Probably!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5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6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6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6"/>
          <p:cNvSpPr txBox="1"/>
          <p:nvPr/>
        </p:nvSpPr>
        <p:spPr>
          <a:xfrm>
            <a:off x="-525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about this parcel (green)?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Probably!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6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6"/>
          <p:cNvSpPr txBox="1"/>
          <p:nvPr/>
        </p:nvSpPr>
        <p:spPr>
          <a:xfrm>
            <a:off x="0" y="3020450"/>
            <a:ext cx="45720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Parcels below this layer are NOT contributing to the updraft, therefore we don’t want to consider the parcel’s trajectory/wind velocity in shear calculations.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7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8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8"/>
          <p:cNvPicPr preferRelativeResize="0"/>
          <p:nvPr/>
        </p:nvPicPr>
        <p:blipFill rotWithShape="1">
          <a:blip r:embed="rId4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8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4" name="Google Shape;334;p18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8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8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8"/>
          <p:cNvSpPr/>
          <p:nvPr/>
        </p:nvSpPr>
        <p:spPr>
          <a:xfrm>
            <a:off x="6915300" y="417287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9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19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6" name="Google Shape;346;p19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9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9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9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9"/>
          <p:cNvSpPr/>
          <p:nvPr/>
        </p:nvSpPr>
        <p:spPr>
          <a:xfrm>
            <a:off x="6892550" y="408762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"/>
          <p:cNvSpPr txBox="1"/>
          <p:nvPr/>
        </p:nvSpPr>
        <p:spPr>
          <a:xfrm>
            <a:off x="164250" y="357075"/>
            <a:ext cx="847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Deep-layer 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 txBox="1"/>
          <p:nvPr/>
        </p:nvSpPr>
        <p:spPr>
          <a:xfrm>
            <a:off x="655525" y="1019075"/>
            <a:ext cx="4904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it?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its influence on deep convection?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0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20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8" name="Google Shape;358;p20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0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0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6818650" y="3985300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1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21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0" name="Google Shape;370;p21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1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1"/>
          <p:cNvSpPr/>
          <p:nvPr/>
        </p:nvSpPr>
        <p:spPr>
          <a:xfrm>
            <a:off x="6733375" y="388867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6" name="Google Shape;376;p21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p21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2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22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p22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2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2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9" name="Google Shape;389;p22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0" name="Google Shape;390;p22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2"/>
          <p:cNvSpPr txBox="1"/>
          <p:nvPr/>
        </p:nvSpPr>
        <p:spPr>
          <a:xfrm>
            <a:off x="6595375" y="1813855"/>
            <a:ext cx="205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is the portion of the profile that is contributing to the storm’s updraft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(by our criteria at least).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2" name="Google Shape;392;p22"/>
          <p:cNvCxnSpPr>
            <a:stCxn id="391" idx="2"/>
          </p:cNvCxnSpPr>
          <p:nvPr/>
        </p:nvCxnSpPr>
        <p:spPr>
          <a:xfrm flipH="1">
            <a:off x="7333525" y="3075955"/>
            <a:ext cx="287400" cy="759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3" name="Google Shape;393;p22"/>
          <p:cNvSpPr/>
          <p:nvPr/>
        </p:nvSpPr>
        <p:spPr>
          <a:xfrm>
            <a:off x="6921175" y="3972425"/>
            <a:ext cx="555900" cy="4479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3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23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0" name="Google Shape;400;p23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3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3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5" name="Google Shape;405;p23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6" name="Google Shape;406;p23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3"/>
          <p:cNvSpPr txBox="1"/>
          <p:nvPr/>
        </p:nvSpPr>
        <p:spPr>
          <a:xfrm>
            <a:off x="6104600" y="1817613"/>
            <a:ext cx="2686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is the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Inflow Layer</a:t>
            </a: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is typically denoted in soundings here.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p23"/>
          <p:cNvCxnSpPr>
            <a:stCxn id="407" idx="2"/>
          </p:cNvCxnSpPr>
          <p:nvPr/>
        </p:nvCxnSpPr>
        <p:spPr>
          <a:xfrm flipH="1">
            <a:off x="6624500" y="3079713"/>
            <a:ext cx="823200" cy="804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9" name="Google Shape;409;p23"/>
          <p:cNvSpPr/>
          <p:nvPr/>
        </p:nvSpPr>
        <p:spPr>
          <a:xfrm>
            <a:off x="5701975" y="3896225"/>
            <a:ext cx="823200" cy="6105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24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4">
            <a:alphaModFix/>
          </a:blip>
          <a:srcRect b="31501" l="108" r="49999" t="2494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5">
            <a:alphaModFix/>
          </a:blip>
          <a:srcRect b="31501" l="108" r="49999" t="2494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6">
            <a:alphaModFix/>
          </a:blip>
          <a:srcRect b="31501" l="108" r="49999" t="2494"/>
          <a:stretch/>
        </p:blipFill>
        <p:spPr>
          <a:xfrm>
            <a:off x="4563200" y="1272975"/>
            <a:ext cx="4386900" cy="3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6316125" y="2234000"/>
            <a:ext cx="238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Inflow layer begins above the surface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(elevated)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24"/>
          <p:cNvCxnSpPr>
            <a:stCxn id="420" idx="2"/>
          </p:cNvCxnSpPr>
          <p:nvPr/>
        </p:nvCxnSpPr>
        <p:spPr>
          <a:xfrm flipH="1">
            <a:off x="6451125" y="3065300"/>
            <a:ext cx="1058700" cy="125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22" name="Google Shape;42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50" y="1272975"/>
            <a:ext cx="4149752" cy="37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4"/>
          <p:cNvSpPr txBox="1"/>
          <p:nvPr/>
        </p:nvSpPr>
        <p:spPr>
          <a:xfrm>
            <a:off x="1866900" y="2234000"/>
            <a:ext cx="186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Inflow layer begins at the surface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(surface-based)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4" name="Google Shape;424;p24"/>
          <p:cNvCxnSpPr>
            <a:stCxn id="423" idx="2"/>
          </p:cNvCxnSpPr>
          <p:nvPr/>
        </p:nvCxnSpPr>
        <p:spPr>
          <a:xfrm flipH="1">
            <a:off x="1740000" y="3065300"/>
            <a:ext cx="1058700" cy="125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5" name="Google Shape;425;p24"/>
          <p:cNvSpPr txBox="1"/>
          <p:nvPr/>
        </p:nvSpPr>
        <p:spPr>
          <a:xfrm>
            <a:off x="3087600" y="4263775"/>
            <a:ext cx="2664900" cy="646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will have a higher tornado potential? Why?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31" name="Google Shape;431;p25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25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p25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9CB9C"/>
                </a:solidFill>
                <a:latin typeface="Arial"/>
                <a:ea typeface="Arial"/>
                <a:cs typeface="Arial"/>
                <a:sym typeface="Arial"/>
              </a:rPr>
              <a:t>0-6 km bulk layer</a:t>
            </a:r>
            <a:endParaRPr b="0" i="0" sz="1400" u="none" cap="none" strike="noStrike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6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But we can use the Eff. inflow layer to consider the depth from the CAPE-bearing layer to the EL.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p26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3" name="Google Shape;443;p26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9CB9C"/>
                </a:solidFill>
                <a:latin typeface="Arial"/>
                <a:ea typeface="Arial"/>
                <a:cs typeface="Arial"/>
                <a:sym typeface="Arial"/>
              </a:rPr>
              <a:t>0-6 km bulk layer</a:t>
            </a:r>
            <a:endParaRPr b="0" i="0" sz="1400" u="none" cap="none" strike="noStrike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4" name="Google Shape;444;p26"/>
          <p:cNvCxnSpPr/>
          <p:nvPr/>
        </p:nvCxnSpPr>
        <p:spPr>
          <a:xfrm flipH="1" rot="10800000">
            <a:off x="7634550" y="3145475"/>
            <a:ext cx="17100" cy="15642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p26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Eff. Bulk Layer</a:t>
            </a:r>
            <a:endParaRPr b="0" i="0" sz="1400" u="none" cap="none" strike="noStrik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But how do we define the bottom of this layer? Top of the eff. layer?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Bottom of the eff. layer?</a:t>
            </a: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pic>
        <p:nvPicPr>
          <p:cNvPr id="453" name="Google Shape;453;p27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27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27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9CB9C"/>
                </a:solidFill>
                <a:latin typeface="Arial"/>
                <a:ea typeface="Arial"/>
                <a:cs typeface="Arial"/>
                <a:sym typeface="Arial"/>
              </a:rPr>
              <a:t>0-6 km bulk layer</a:t>
            </a:r>
            <a:endParaRPr b="0" i="0" sz="1400" u="none" cap="none" strike="noStrike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6" name="Google Shape;456;p27"/>
          <p:cNvCxnSpPr/>
          <p:nvPr/>
        </p:nvCxnSpPr>
        <p:spPr>
          <a:xfrm flipH="1" rot="10800000">
            <a:off x="7634550" y="3145475"/>
            <a:ext cx="17100" cy="15642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p27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Eff. Bulk Layer</a:t>
            </a:r>
            <a:endParaRPr b="0" i="0" sz="1400" u="none" cap="none" strike="noStrik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p27"/>
          <p:cNvCxnSpPr/>
          <p:nvPr/>
        </p:nvCxnSpPr>
        <p:spPr>
          <a:xfrm flipH="1" rot="10800000">
            <a:off x="7793175" y="3145675"/>
            <a:ext cx="10800" cy="13413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p27"/>
          <p:cNvCxnSpPr/>
          <p:nvPr/>
        </p:nvCxnSpPr>
        <p:spPr>
          <a:xfrm flipH="1" rot="10800000">
            <a:off x="7973275" y="3145600"/>
            <a:ext cx="10800" cy="11619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0" name="Google Shape;460;p2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0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8"/>
          <p:cNvSpPr txBox="1"/>
          <p:nvPr/>
        </p:nvSpPr>
        <p:spPr>
          <a:xfrm>
            <a:off x="5022725" y="3957075"/>
            <a:ext cx="3807900" cy="39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 lnSpcReduction="20000"/>
          </a:bodyPr>
          <a:lstStyle/>
          <a:p>
            <a:pPr indent="-33197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 at the effective inflow base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8"/>
          <p:cNvSpPr txBox="1"/>
          <p:nvPr/>
        </p:nvSpPr>
        <p:spPr>
          <a:xfrm>
            <a:off x="4546725" y="400325"/>
            <a:ext cx="4330200" cy="45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2) Find EL of  most-unstable parcel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28"/>
          <p:cNvPicPr preferRelativeResize="0"/>
          <p:nvPr/>
        </p:nvPicPr>
        <p:blipFill rotWithShape="1">
          <a:blip r:embed="rId4">
            <a:alphaModFix amt="37000"/>
          </a:blip>
          <a:srcRect b="26685" l="0" r="49612" t="2266"/>
          <a:stretch/>
        </p:blipFill>
        <p:spPr>
          <a:xfrm>
            <a:off x="25050" y="-359475"/>
            <a:ext cx="3579126" cy="48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8"/>
          <p:cNvSpPr txBox="1"/>
          <p:nvPr/>
        </p:nvSpPr>
        <p:spPr>
          <a:xfrm>
            <a:off x="6094800" y="2098950"/>
            <a:ext cx="2751600" cy="85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3) Find BWD between    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inflow base and some %  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of the base-EL layer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1" name="Google Shape;471;p28"/>
          <p:cNvCxnSpPr/>
          <p:nvPr/>
        </p:nvCxnSpPr>
        <p:spPr>
          <a:xfrm>
            <a:off x="1243250" y="4173050"/>
            <a:ext cx="3614700" cy="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p28"/>
          <p:cNvCxnSpPr/>
          <p:nvPr/>
        </p:nvCxnSpPr>
        <p:spPr>
          <a:xfrm>
            <a:off x="1243250" y="667850"/>
            <a:ext cx="3614700" cy="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3" name="Google Shape;473;p28"/>
          <p:cNvSpPr/>
          <p:nvPr/>
        </p:nvSpPr>
        <p:spPr>
          <a:xfrm>
            <a:off x="5483075" y="1020850"/>
            <a:ext cx="612900" cy="2868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p28"/>
          <p:cNvCxnSpPr/>
          <p:nvPr/>
        </p:nvCxnSpPr>
        <p:spPr>
          <a:xfrm rot="10800000">
            <a:off x="2784500" y="3371800"/>
            <a:ext cx="0" cy="7899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5" name="Google Shape;475;p28"/>
          <p:cNvSpPr txBox="1"/>
          <p:nvPr/>
        </p:nvSpPr>
        <p:spPr>
          <a:xfrm>
            <a:off x="3680375" y="3353500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25% Base-EL depth</a:t>
            </a:r>
            <a:endParaRPr b="1" i="0" sz="12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6" name="Google Shape;476;p28"/>
          <p:cNvCxnSpPr/>
          <p:nvPr/>
        </p:nvCxnSpPr>
        <p:spPr>
          <a:xfrm rot="10800000">
            <a:off x="3006200" y="2519200"/>
            <a:ext cx="6900" cy="164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7" name="Google Shape;477;p28"/>
          <p:cNvSpPr txBox="1"/>
          <p:nvPr/>
        </p:nvSpPr>
        <p:spPr>
          <a:xfrm>
            <a:off x="3656375" y="2517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50% Base-EL depth</a:t>
            </a:r>
            <a:endParaRPr b="1" i="0" sz="12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p28"/>
          <p:cNvCxnSpPr/>
          <p:nvPr/>
        </p:nvCxnSpPr>
        <p:spPr>
          <a:xfrm rot="10800000">
            <a:off x="3238100" y="1751800"/>
            <a:ext cx="3600" cy="2409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9" name="Google Shape;479;p28"/>
          <p:cNvSpPr txBox="1"/>
          <p:nvPr/>
        </p:nvSpPr>
        <p:spPr>
          <a:xfrm>
            <a:off x="3656375" y="1755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75% Base-EL depth</a:t>
            </a:r>
            <a:endParaRPr b="1" i="0" sz="1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0" name="Google Shape;480;p28"/>
          <p:cNvCxnSpPr/>
          <p:nvPr/>
        </p:nvCxnSpPr>
        <p:spPr>
          <a:xfrm rot="10800000">
            <a:off x="3468800" y="649300"/>
            <a:ext cx="1500" cy="35124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p28"/>
          <p:cNvSpPr txBox="1"/>
          <p:nvPr/>
        </p:nvSpPr>
        <p:spPr>
          <a:xfrm>
            <a:off x="3656375" y="10696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100% Base-EL depth</a:t>
            </a:r>
            <a:endParaRPr b="1" i="0" sz="12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8"/>
          <p:cNvSpPr txBox="1"/>
          <p:nvPr/>
        </p:nvSpPr>
        <p:spPr>
          <a:xfrm>
            <a:off x="1019900" y="-112700"/>
            <a:ext cx="7133400" cy="57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b="0" i="0" lang="en" sz="251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Calculating Effective Bulk Shear</a:t>
            </a:r>
            <a:endParaRPr b="0" i="0" sz="251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9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9"/>
          <p:cNvSpPr txBox="1"/>
          <p:nvPr/>
        </p:nvSpPr>
        <p:spPr>
          <a:xfrm>
            <a:off x="5623150" y="3048000"/>
            <a:ext cx="27012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9"/>
          <p:cNvSpPr txBox="1"/>
          <p:nvPr/>
        </p:nvSpPr>
        <p:spPr>
          <a:xfrm>
            <a:off x="2953950" y="4218525"/>
            <a:ext cx="39273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Depth of Base - EL Layer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95200" y="942875"/>
            <a:ext cx="888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Defined as: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condition produced by a change in wind velocity (speed and/or direction) with height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AMS Glossary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3"/>
          <p:cNvCxnSpPr/>
          <p:nvPr/>
        </p:nvCxnSpPr>
        <p:spPr>
          <a:xfrm flipH="1">
            <a:off x="5169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3"/>
          <p:cNvCxnSpPr/>
          <p:nvPr/>
        </p:nvCxnSpPr>
        <p:spPr>
          <a:xfrm>
            <a:off x="521450" y="4824025"/>
            <a:ext cx="2217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8" name="Google Shape;158;p3"/>
          <p:cNvCxnSpPr/>
          <p:nvPr/>
        </p:nvCxnSpPr>
        <p:spPr>
          <a:xfrm flipH="1" rot="10800000">
            <a:off x="521450" y="4363525"/>
            <a:ext cx="437700" cy="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9" name="Google Shape;159;p3"/>
          <p:cNvCxnSpPr/>
          <p:nvPr/>
        </p:nvCxnSpPr>
        <p:spPr>
          <a:xfrm flipH="1" rot="10800000">
            <a:off x="521450" y="3908725"/>
            <a:ext cx="7047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0" name="Google Shape;160;p3"/>
          <p:cNvCxnSpPr/>
          <p:nvPr/>
        </p:nvCxnSpPr>
        <p:spPr>
          <a:xfrm>
            <a:off x="521450" y="3452425"/>
            <a:ext cx="1062900" cy="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1" name="Google Shape;161;p3"/>
          <p:cNvCxnSpPr/>
          <p:nvPr/>
        </p:nvCxnSpPr>
        <p:spPr>
          <a:xfrm>
            <a:off x="521450" y="2995225"/>
            <a:ext cx="1244700" cy="9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2" name="Google Shape;162;p3"/>
          <p:cNvCxnSpPr/>
          <p:nvPr/>
        </p:nvCxnSpPr>
        <p:spPr>
          <a:xfrm flipH="1">
            <a:off x="42507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3" name="Google Shape;163;p3"/>
          <p:cNvCxnSpPr/>
          <p:nvPr/>
        </p:nvCxnSpPr>
        <p:spPr>
          <a:xfrm rot="10800000">
            <a:off x="3960050" y="4818025"/>
            <a:ext cx="2952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" name="Google Shape;164;p3"/>
          <p:cNvCxnSpPr/>
          <p:nvPr/>
        </p:nvCxnSpPr>
        <p:spPr>
          <a:xfrm rot="10800000">
            <a:off x="3954350" y="4261225"/>
            <a:ext cx="300900" cy="105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5" name="Google Shape;165;p3"/>
          <p:cNvCxnSpPr/>
          <p:nvPr/>
        </p:nvCxnSpPr>
        <p:spPr>
          <a:xfrm rot="10800000">
            <a:off x="4028150" y="3630325"/>
            <a:ext cx="227100" cy="27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6" name="Google Shape;166;p3"/>
          <p:cNvCxnSpPr/>
          <p:nvPr/>
        </p:nvCxnSpPr>
        <p:spPr>
          <a:xfrm flipH="1" rot="10800000">
            <a:off x="4255250" y="3255325"/>
            <a:ext cx="216300" cy="197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7" name="Google Shape;167;p3"/>
          <p:cNvCxnSpPr/>
          <p:nvPr/>
        </p:nvCxnSpPr>
        <p:spPr>
          <a:xfrm>
            <a:off x="4255250" y="2995225"/>
            <a:ext cx="3468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8" name="Google Shape;168;p3"/>
          <p:cNvCxnSpPr/>
          <p:nvPr/>
        </p:nvCxnSpPr>
        <p:spPr>
          <a:xfrm flipH="1">
            <a:off x="76797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3"/>
          <p:cNvCxnSpPr/>
          <p:nvPr/>
        </p:nvCxnSpPr>
        <p:spPr>
          <a:xfrm rot="10800000">
            <a:off x="7389050" y="4818025"/>
            <a:ext cx="2952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0" name="Google Shape;170;p3"/>
          <p:cNvCxnSpPr/>
          <p:nvPr/>
        </p:nvCxnSpPr>
        <p:spPr>
          <a:xfrm rot="10800000">
            <a:off x="7199450" y="4187425"/>
            <a:ext cx="484800" cy="179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1" name="Google Shape;171;p3"/>
          <p:cNvCxnSpPr/>
          <p:nvPr/>
        </p:nvCxnSpPr>
        <p:spPr>
          <a:xfrm rot="10800000">
            <a:off x="7284650" y="3476725"/>
            <a:ext cx="399600" cy="43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2" name="Google Shape;172;p3"/>
          <p:cNvCxnSpPr/>
          <p:nvPr/>
        </p:nvCxnSpPr>
        <p:spPr>
          <a:xfrm flipH="1" rot="10800000">
            <a:off x="7679750" y="3181225"/>
            <a:ext cx="559800" cy="295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3" name="Google Shape;173;p3"/>
          <p:cNvCxnSpPr/>
          <p:nvPr/>
        </p:nvCxnSpPr>
        <p:spPr>
          <a:xfrm>
            <a:off x="7684250" y="2995225"/>
            <a:ext cx="12942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4" name="Google Shape;174;p3"/>
          <p:cNvSpPr txBox="1"/>
          <p:nvPr/>
        </p:nvSpPr>
        <p:spPr>
          <a:xfrm>
            <a:off x="247600" y="2085875"/>
            <a:ext cx="151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Shear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3524200" y="2085875"/>
            <a:ext cx="184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Directional Shear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6301500" y="2009675"/>
            <a:ext cx="271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Combination of both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(most common)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5370250" y="335850"/>
            <a:ext cx="2025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it? 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0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0"/>
          <p:cNvSpPr txBox="1"/>
          <p:nvPr/>
        </p:nvSpPr>
        <p:spPr>
          <a:xfrm>
            <a:off x="5477975" y="3657600"/>
            <a:ext cx="26940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8" name="Google Shape;498;p30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499" name="Google Shape;49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0" name="Google Shape;500;p30"/>
            <p:cNvCxnSpPr>
              <a:stCxn id="49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1" name="Google Shape;50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2" name="Google Shape;50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3" name="Google Shape;50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04" name="Google Shape;504;p30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505" name="Google Shape;50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6" name="Google Shape;506;p30"/>
            <p:cNvCxnSpPr>
              <a:stCxn id="50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7" name="Google Shape;50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8" name="Google Shape;50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9" name="Google Shape;50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10" name="Google Shape;510;p30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511" name="Google Shape;51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2" name="Google Shape;512;p30"/>
            <p:cNvCxnSpPr>
              <a:stCxn id="51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3" name="Google Shape;51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4" name="Google Shape;51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5" name="Google Shape;51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16" name="Google Shape;516;p30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517" name="Google Shape;51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8" name="Google Shape;518;p30"/>
            <p:cNvCxnSpPr>
              <a:stCxn id="51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9" name="Google Shape;51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0" name="Google Shape;52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1" name="Google Shape;52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22" name="Google Shape;522;p30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523" name="Google Shape;52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4" name="Google Shape;524;p30"/>
            <p:cNvCxnSpPr>
              <a:stCxn id="52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5" name="Google Shape;52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6" name="Google Shape;52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7" name="Google Shape;52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28" name="Google Shape;528;p30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529" name="Google Shape;52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0" name="Google Shape;530;p30"/>
            <p:cNvCxnSpPr>
              <a:stCxn id="52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1" name="Google Shape;53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2" name="Google Shape;53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3" name="Google Shape;53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34" name="Google Shape;534;p30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535" name="Google Shape;53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6" name="Google Shape;536;p30"/>
            <p:cNvCxnSpPr>
              <a:stCxn id="53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7" name="Google Shape;53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8" name="Google Shape;53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9" name="Google Shape;53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40" name="Google Shape;540;p30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541" name="Google Shape;54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2" name="Google Shape;542;p30"/>
            <p:cNvCxnSpPr>
              <a:stCxn id="54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3" name="Google Shape;54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4" name="Google Shape;54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5" name="Google Shape;54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46" name="Google Shape;546;p30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547" name="Google Shape;54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8" name="Google Shape;548;p30"/>
            <p:cNvCxnSpPr>
              <a:stCxn id="54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9" name="Google Shape;54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0" name="Google Shape;55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1" name="Google Shape;55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52" name="Google Shape;552;p30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553" name="Google Shape;55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4" name="Google Shape;554;p30"/>
            <p:cNvCxnSpPr>
              <a:stCxn id="55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5" name="Google Shape;55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6" name="Google Shape;55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7" name="Google Shape;55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58" name="Google Shape;558;p30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559" name="Google Shape;55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0" name="Google Shape;560;p30"/>
            <p:cNvCxnSpPr>
              <a:stCxn id="55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1" name="Google Shape;56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2" name="Google Shape;56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3" name="Google Shape;56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64" name="Google Shape;564;p30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565" name="Google Shape;56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6" name="Google Shape;566;p30"/>
            <p:cNvCxnSpPr>
              <a:stCxn id="56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7" name="Google Shape;56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8" name="Google Shape;56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9" name="Google Shape;56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70" name="Google Shape;570;p30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571" name="Google Shape;57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2" name="Google Shape;572;p30"/>
            <p:cNvCxnSpPr>
              <a:stCxn id="57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3" name="Google Shape;57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4" name="Google Shape;57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5" name="Google Shape;57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76" name="Google Shape;576;p30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577" name="Google Shape;57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8" name="Google Shape;578;p30"/>
            <p:cNvCxnSpPr>
              <a:stCxn id="57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9" name="Google Shape;57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0" name="Google Shape;58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1" name="Google Shape;58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82" name="Google Shape;582;p30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583" name="Google Shape;58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4" name="Google Shape;584;p30"/>
            <p:cNvCxnSpPr>
              <a:stCxn id="58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5" name="Google Shape;58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6" name="Google Shape;58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7" name="Google Shape;58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88" name="Google Shape;588;p30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589" name="Google Shape;58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0" name="Google Shape;590;p30"/>
            <p:cNvCxnSpPr>
              <a:stCxn id="58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1" name="Google Shape;59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2" name="Google Shape;59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3" name="Google Shape;59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94" name="Google Shape;594;p30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595" name="Google Shape;59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6" name="Google Shape;596;p30"/>
            <p:cNvCxnSpPr>
              <a:stCxn id="59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7" name="Google Shape;59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8" name="Google Shape;59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9" name="Google Shape;59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0" name="Google Shape;600;p30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601" name="Google Shape;60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2" name="Google Shape;602;p30"/>
            <p:cNvCxnSpPr>
              <a:stCxn id="60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3" name="Google Shape;60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4" name="Google Shape;60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5" name="Google Shape;60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6" name="Google Shape;606;p30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607" name="Google Shape;60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8" name="Google Shape;608;p30"/>
            <p:cNvCxnSpPr>
              <a:stCxn id="60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9" name="Google Shape;60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0" name="Google Shape;61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1" name="Google Shape;61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12" name="Google Shape;612;p30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613" name="Google Shape;61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4" name="Google Shape;614;p30"/>
            <p:cNvCxnSpPr>
              <a:stCxn id="61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5" name="Google Shape;61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6" name="Google Shape;61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7" name="Google Shape;61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1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31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625" name="Google Shape;62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6" name="Google Shape;626;p31"/>
            <p:cNvCxnSpPr>
              <a:stCxn id="62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7" name="Google Shape;62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8" name="Google Shape;62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9" name="Google Shape;62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30" name="Google Shape;630;p31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631" name="Google Shape;63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2" name="Google Shape;632;p31"/>
            <p:cNvCxnSpPr>
              <a:stCxn id="63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3" name="Google Shape;63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4" name="Google Shape;63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5" name="Google Shape;63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36" name="Google Shape;636;p31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637" name="Google Shape;63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8" name="Google Shape;638;p31"/>
            <p:cNvCxnSpPr>
              <a:stCxn id="63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9" name="Google Shape;63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0" name="Google Shape;64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1" name="Google Shape;64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2" name="Google Shape;642;p31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643" name="Google Shape;64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4" name="Google Shape;644;p31"/>
            <p:cNvCxnSpPr>
              <a:stCxn id="64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5" name="Google Shape;64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6" name="Google Shape;64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7" name="Google Shape;64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8" name="Google Shape;648;p31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649" name="Google Shape;64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0" name="Google Shape;650;p31"/>
            <p:cNvCxnSpPr>
              <a:stCxn id="64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1" name="Google Shape;65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2" name="Google Shape;65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3" name="Google Shape;65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4" name="Google Shape;654;p31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655" name="Google Shape;65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6" name="Google Shape;656;p31"/>
            <p:cNvCxnSpPr>
              <a:stCxn id="65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7" name="Google Shape;65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8" name="Google Shape;65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9" name="Google Shape;65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60" name="Google Shape;660;p31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661" name="Google Shape;66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2" name="Google Shape;662;p31"/>
            <p:cNvCxnSpPr>
              <a:stCxn id="66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3" name="Google Shape;66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4" name="Google Shape;66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5" name="Google Shape;66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66" name="Google Shape;666;p31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667" name="Google Shape;66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8" name="Google Shape;668;p31"/>
            <p:cNvCxnSpPr>
              <a:stCxn id="66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9" name="Google Shape;66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0" name="Google Shape;67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1" name="Google Shape;67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72" name="Google Shape;672;p31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673" name="Google Shape;67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74" name="Google Shape;674;p31"/>
            <p:cNvCxnSpPr>
              <a:stCxn id="67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5" name="Google Shape;67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6" name="Google Shape;67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7" name="Google Shape;67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78" name="Google Shape;678;p31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679" name="Google Shape;67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80" name="Google Shape;680;p31"/>
            <p:cNvCxnSpPr>
              <a:stCxn id="67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1" name="Google Shape;68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2" name="Google Shape;68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3" name="Google Shape;68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84" name="Google Shape;684;p31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685" name="Google Shape;68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86" name="Google Shape;686;p31"/>
            <p:cNvCxnSpPr>
              <a:stCxn id="68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7" name="Google Shape;68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8" name="Google Shape;68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9" name="Google Shape;68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90" name="Google Shape;690;p31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691" name="Google Shape;69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2" name="Google Shape;692;p31"/>
            <p:cNvCxnSpPr>
              <a:stCxn id="69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3" name="Google Shape;69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4" name="Google Shape;69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5" name="Google Shape;69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96" name="Google Shape;696;p31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697" name="Google Shape;69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8" name="Google Shape;698;p31"/>
            <p:cNvCxnSpPr>
              <a:stCxn id="69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99" name="Google Shape;69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0" name="Google Shape;70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1" name="Google Shape;70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02" name="Google Shape;702;p31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703" name="Google Shape;70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4" name="Google Shape;704;p31"/>
            <p:cNvCxnSpPr>
              <a:stCxn id="70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5" name="Google Shape;70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6" name="Google Shape;70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7" name="Google Shape;70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08" name="Google Shape;708;p31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709" name="Google Shape;70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0" name="Google Shape;710;p31"/>
            <p:cNvCxnSpPr>
              <a:stCxn id="70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1" name="Google Shape;71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2" name="Google Shape;71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3" name="Google Shape;71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14" name="Google Shape;714;p31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715" name="Google Shape;71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6" name="Google Shape;716;p31"/>
            <p:cNvCxnSpPr>
              <a:stCxn id="71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7" name="Google Shape;71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8" name="Google Shape;71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19" name="Google Shape;71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20" name="Google Shape;720;p31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721" name="Google Shape;72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2" name="Google Shape;722;p31"/>
            <p:cNvCxnSpPr>
              <a:stCxn id="72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3" name="Google Shape;72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4" name="Google Shape;72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5" name="Google Shape;72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26" name="Google Shape;726;p31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727" name="Google Shape;72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8" name="Google Shape;728;p31"/>
            <p:cNvCxnSpPr>
              <a:stCxn id="72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9" name="Google Shape;72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30" name="Google Shape;73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31" name="Google Shape;73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32" name="Google Shape;732;p31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733" name="Google Shape;73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4" name="Google Shape;734;p31"/>
            <p:cNvCxnSpPr>
              <a:stCxn id="73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35" name="Google Shape;73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36" name="Google Shape;73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37" name="Google Shape;73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38" name="Google Shape;738;p31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739" name="Google Shape;73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40" name="Google Shape;740;p31"/>
            <p:cNvCxnSpPr>
              <a:stCxn id="73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41" name="Google Shape;74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42" name="Google Shape;74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43" name="Google Shape;74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44" name="Google Shape;744;p31"/>
          <p:cNvSpPr/>
          <p:nvPr/>
        </p:nvSpPr>
        <p:spPr>
          <a:xfrm>
            <a:off x="3551800" y="1605875"/>
            <a:ext cx="1360200" cy="288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1"/>
          <p:cNvSpPr txBox="1"/>
          <p:nvPr/>
        </p:nvSpPr>
        <p:spPr>
          <a:xfrm>
            <a:off x="1542250" y="830250"/>
            <a:ext cx="2963700" cy="69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Here is where we see the greatest discrimination between supercells and non-supercells!</a:t>
            </a:r>
            <a:endParaRPr b="0" i="0" sz="13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31"/>
          <p:cNvSpPr txBox="1"/>
          <p:nvPr/>
        </p:nvSpPr>
        <p:spPr>
          <a:xfrm>
            <a:off x="5532300" y="3657600"/>
            <a:ext cx="26397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Effective Bulk Wind Difference</a:t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BWD between the bottom of the Eff. Inflow layer and 50% of the [Eff. inflow layer - EL] layer depth.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Similar to 0-6 km Bulk Wind Difference in “typical” (surface-based) scenarios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More flexible than 0-6 km BWD</a:t>
            </a:r>
            <a:endParaRPr sz="2400">
              <a:solidFill>
                <a:schemeClr val="dk1"/>
              </a:solidFill>
            </a:endParaRPr>
          </a:p>
          <a:p>
            <a:pPr indent="-3810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shallow and deep buoyancy environments</a:t>
            </a:r>
            <a:endParaRPr sz="2400">
              <a:solidFill>
                <a:schemeClr val="dk1"/>
              </a:solidFill>
            </a:endParaRPr>
          </a:p>
          <a:p>
            <a:pPr indent="-3810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elevated thunderstorm environments 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3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58" name="Google Shape;758;p3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8" cy="36133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1" name="Google Shape;761;p33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3"/>
          <p:cNvSpPr txBox="1"/>
          <p:nvPr>
            <p:ph idx="1" type="body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768" name="Google Shape;76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69" name="Google Shape;76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0" cy="361330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5" name="Google Shape;775;p35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76" name="Google Shape;776;p3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5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5"/>
          <p:cNvSpPr txBox="1"/>
          <p:nvPr>
            <p:ph idx="1" type="body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0" cy="361331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5" name="Google Shape;785;p36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86" name="Google Shape;786;p3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3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36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36"/>
          <p:cNvSpPr/>
          <p:nvPr/>
        </p:nvSpPr>
        <p:spPr>
          <a:xfrm>
            <a:off x="362325" y="3448425"/>
            <a:ext cx="1375375" cy="539275"/>
          </a:xfrm>
          <a:custGeom>
            <a:rect b="b" l="l" r="r" t="t"/>
            <a:pathLst>
              <a:path extrusionOk="0" h="21571" w="55015">
                <a:moveTo>
                  <a:pt x="0" y="0"/>
                </a:moveTo>
                <a:cubicBezTo>
                  <a:pt x="1326" y="2349"/>
                  <a:pt x="4471" y="10609"/>
                  <a:pt x="7957" y="14095"/>
                </a:cubicBezTo>
                <a:cubicBezTo>
                  <a:pt x="11443" y="17581"/>
                  <a:pt x="16179" y="19816"/>
                  <a:pt x="20915" y="20915"/>
                </a:cubicBezTo>
                <a:cubicBezTo>
                  <a:pt x="25651" y="22014"/>
                  <a:pt x="31979" y="21521"/>
                  <a:pt x="36374" y="20687"/>
                </a:cubicBezTo>
                <a:cubicBezTo>
                  <a:pt x="40769" y="19853"/>
                  <a:pt x="44179" y="17807"/>
                  <a:pt x="47286" y="15913"/>
                </a:cubicBezTo>
                <a:cubicBezTo>
                  <a:pt x="50393" y="14019"/>
                  <a:pt x="53727" y="10420"/>
                  <a:pt x="55015" y="932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36"/>
          <p:cNvSpPr txBox="1"/>
          <p:nvPr/>
        </p:nvSpPr>
        <p:spPr>
          <a:xfrm>
            <a:off x="396400" y="4102025"/>
            <a:ext cx="1341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500 mb Jet</a:t>
            </a:r>
            <a:endParaRPr b="0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36"/>
          <p:cNvSpPr txBox="1"/>
          <p:nvPr>
            <p:ph idx="1" type="body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797" name="Google Shape;79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98" name="Google Shape;7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0" cy="361330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4" name="Google Shape;804;p38"/>
          <p:cNvSpPr txBox="1"/>
          <p:nvPr>
            <p:ph idx="1" type="body"/>
          </p:nvPr>
        </p:nvSpPr>
        <p:spPr>
          <a:xfrm>
            <a:off x="78125" y="951600"/>
            <a:ext cx="9066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05" name="Google Shape;805;p3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3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38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8"/>
          <p:cNvSpPr txBox="1"/>
          <p:nvPr>
            <p:ph idx="1" type="body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09" name="Google Shape;809;p38"/>
          <p:cNvSpPr txBox="1"/>
          <p:nvPr/>
        </p:nvSpPr>
        <p:spPr>
          <a:xfrm>
            <a:off x="578275" y="4170225"/>
            <a:ext cx="1341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500 mb Jet</a:t>
            </a:r>
            <a:endParaRPr b="0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38"/>
          <p:cNvSpPr/>
          <p:nvPr/>
        </p:nvSpPr>
        <p:spPr>
          <a:xfrm>
            <a:off x="549875" y="3550725"/>
            <a:ext cx="1750500" cy="526800"/>
          </a:xfrm>
          <a:custGeom>
            <a:rect b="b" l="l" r="r" t="t"/>
            <a:pathLst>
              <a:path extrusionOk="0" h="21072" w="70020">
                <a:moveTo>
                  <a:pt x="0" y="0"/>
                </a:moveTo>
                <a:cubicBezTo>
                  <a:pt x="2084" y="2160"/>
                  <a:pt x="8449" y="9775"/>
                  <a:pt x="12503" y="12958"/>
                </a:cubicBezTo>
                <a:cubicBezTo>
                  <a:pt x="16557" y="16141"/>
                  <a:pt x="19816" y="17770"/>
                  <a:pt x="24325" y="19096"/>
                </a:cubicBezTo>
                <a:cubicBezTo>
                  <a:pt x="28834" y="20422"/>
                  <a:pt x="34593" y="21483"/>
                  <a:pt x="39556" y="20915"/>
                </a:cubicBezTo>
                <a:cubicBezTo>
                  <a:pt x="44520" y="20347"/>
                  <a:pt x="49029" y="18338"/>
                  <a:pt x="54106" y="15686"/>
                </a:cubicBezTo>
                <a:cubicBezTo>
                  <a:pt x="59183" y="13034"/>
                  <a:pt x="67368" y="6782"/>
                  <a:pt x="70020" y="500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86a79047cc_0_147"/>
          <p:cNvSpPr txBox="1"/>
          <p:nvPr>
            <p:ph type="title"/>
          </p:nvPr>
        </p:nvSpPr>
        <p:spPr>
          <a:xfrm>
            <a:off x="628650" y="-189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Nocturnal Low-Level Jet (LLJ)</a:t>
            </a:r>
            <a:endParaRPr/>
          </a:p>
        </p:txBody>
      </p:sp>
      <p:sp>
        <p:nvSpPr>
          <p:cNvPr id="816" name="Google Shape;816;g386a79047cc_0_147"/>
          <p:cNvSpPr txBox="1"/>
          <p:nvPr>
            <p:ph idx="1" type="body"/>
          </p:nvPr>
        </p:nvSpPr>
        <p:spPr>
          <a:xfrm>
            <a:off x="628650" y="964000"/>
            <a:ext cx="7886700" cy="3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Plains often see early nocturnal low-level jet (LLJ) ramp up with lee cyclogenesis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Related to two primary factors: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Boundary-layer decoupling and loss of surface friction (“inertial oscillation”)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Diurnal temperature variations over sloped terrain (thermal wind)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Part of the process that can favor late evening/early overnight tornadoes (with favorable moisture/CAPE)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"/>
          <p:cNvSpPr txBox="1"/>
          <p:nvPr/>
        </p:nvSpPr>
        <p:spPr>
          <a:xfrm>
            <a:off x="182800" y="875400"/>
            <a:ext cx="8366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contribution: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“Large-scale horizontal temperature gradients via the </a:t>
            </a:r>
            <a:r>
              <a:rPr b="0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thermal-wind relation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(M.R. 2010)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additional reading: M.R. 2010 and Doswell 1991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3">
            <a:alphaModFix/>
          </a:blip>
          <a:srcRect b="0" l="0" r="0" t="8391"/>
          <a:stretch/>
        </p:blipFill>
        <p:spPr>
          <a:xfrm>
            <a:off x="2257625" y="1633850"/>
            <a:ext cx="4672425" cy="32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86a79047cc_0_152"/>
          <p:cNvSpPr/>
          <p:nvPr/>
        </p:nvSpPr>
        <p:spPr>
          <a:xfrm>
            <a:off x="748856" y="3665475"/>
            <a:ext cx="4187719" cy="1162706"/>
          </a:xfrm>
          <a:custGeom>
            <a:rect b="b" l="l" r="r" t="t"/>
            <a:pathLst>
              <a:path extrusionOk="0" h="62011" w="223345">
                <a:moveTo>
                  <a:pt x="0" y="4205"/>
                </a:moveTo>
                <a:lnTo>
                  <a:pt x="14189" y="0"/>
                </a:lnTo>
                <a:lnTo>
                  <a:pt x="58858" y="24174"/>
                </a:lnTo>
                <a:lnTo>
                  <a:pt x="99849" y="38889"/>
                </a:lnTo>
                <a:lnTo>
                  <a:pt x="119293" y="36787"/>
                </a:lnTo>
                <a:lnTo>
                  <a:pt x="145569" y="32582"/>
                </a:lnTo>
                <a:lnTo>
                  <a:pt x="170268" y="28904"/>
                </a:lnTo>
                <a:lnTo>
                  <a:pt x="223345" y="25225"/>
                </a:lnTo>
                <a:lnTo>
                  <a:pt x="222294" y="59909"/>
                </a:lnTo>
                <a:lnTo>
                  <a:pt x="190238" y="62011"/>
                </a:lnTo>
                <a:lnTo>
                  <a:pt x="13664" y="60960"/>
                </a:lnTo>
                <a:close/>
              </a:path>
            </a:pathLst>
          </a:custGeom>
          <a:solidFill>
            <a:srgbClr val="00FFFF"/>
          </a:solidFill>
          <a:ln cap="flat" cmpd="sng" w="71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g386a79047cc_0_152"/>
          <p:cNvSpPr txBox="1"/>
          <p:nvPr>
            <p:ph type="title"/>
          </p:nvPr>
        </p:nvSpPr>
        <p:spPr>
          <a:xfrm>
            <a:off x="628650" y="-189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Nocturnal Low-Level Jet (LLJ) Formation</a:t>
            </a:r>
            <a:endParaRPr/>
          </a:p>
        </p:txBody>
      </p:sp>
      <p:sp>
        <p:nvSpPr>
          <p:cNvPr id="823" name="Google Shape;823;g386a79047cc_0_152"/>
          <p:cNvSpPr txBox="1"/>
          <p:nvPr>
            <p:ph idx="1" type="body"/>
          </p:nvPr>
        </p:nvSpPr>
        <p:spPr>
          <a:xfrm>
            <a:off x="236475" y="834731"/>
            <a:ext cx="8434500" cy="1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254158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 LLJs form in response to difference in terrain heights, heat fluxes and thickness across pressure surfaces that induces a horizontal Pressure Gradient Force.</a:t>
            </a:r>
            <a:endParaRPr/>
          </a:p>
          <a:p>
            <a:pPr indent="-254158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Coriolis forcing turns the momentum northward resulting in an enhanced southerly flow. </a:t>
            </a:r>
            <a:endParaRPr/>
          </a:p>
          <a:p>
            <a:pPr indent="-254158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Surface decoupling favors lower friction and acceleration of the jet above the surface</a:t>
            </a:r>
            <a:endParaRPr/>
          </a:p>
          <a:p>
            <a:pPr indent="-254158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Lee Cyclones can also enhance it by increasing the PGF.</a:t>
            </a:r>
            <a:endParaRPr/>
          </a:p>
        </p:txBody>
      </p:sp>
      <p:sp>
        <p:nvSpPr>
          <p:cNvPr id="824" name="Google Shape;824;g386a79047cc_0_152"/>
          <p:cNvSpPr/>
          <p:nvPr/>
        </p:nvSpPr>
        <p:spPr>
          <a:xfrm>
            <a:off x="147806" y="3369881"/>
            <a:ext cx="3162900" cy="1606200"/>
          </a:xfrm>
          <a:prstGeom prst="triangle">
            <a:avLst>
              <a:gd fmla="val 0" name="adj"/>
            </a:avLst>
          </a:prstGeom>
          <a:solidFill>
            <a:srgbClr val="F4B08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g386a79047cc_0_152"/>
          <p:cNvSpPr/>
          <p:nvPr/>
        </p:nvSpPr>
        <p:spPr>
          <a:xfrm>
            <a:off x="2374688" y="4611431"/>
            <a:ext cx="2581800" cy="3648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g386a79047cc_0_152"/>
          <p:cNvSpPr txBox="1"/>
          <p:nvPr/>
        </p:nvSpPr>
        <p:spPr>
          <a:xfrm>
            <a:off x="147806" y="2857556"/>
            <a:ext cx="197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Constant geopotential Height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g386a79047cc_0_152"/>
          <p:cNvSpPr txBox="1"/>
          <p:nvPr/>
        </p:nvSpPr>
        <p:spPr>
          <a:xfrm>
            <a:off x="4286250" y="2561888"/>
            <a:ext cx="58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g386a79047cc_0_152"/>
          <p:cNvSpPr txBox="1"/>
          <p:nvPr/>
        </p:nvSpPr>
        <p:spPr>
          <a:xfrm>
            <a:off x="429619" y="3276656"/>
            <a:ext cx="58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9" name="Google Shape;829;g386a79047cc_0_152"/>
          <p:cNvCxnSpPr/>
          <p:nvPr/>
        </p:nvCxnSpPr>
        <p:spPr>
          <a:xfrm>
            <a:off x="1340063" y="3507825"/>
            <a:ext cx="0" cy="453300"/>
          </a:xfrm>
          <a:prstGeom prst="straightConnector1">
            <a:avLst/>
          </a:prstGeom>
          <a:noFill/>
          <a:ln cap="flat" cmpd="sng" w="2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0" name="Google Shape;830;g386a79047cc_0_152"/>
          <p:cNvCxnSpPr/>
          <p:nvPr/>
        </p:nvCxnSpPr>
        <p:spPr>
          <a:xfrm>
            <a:off x="4808475" y="2906775"/>
            <a:ext cx="9900" cy="1675200"/>
          </a:xfrm>
          <a:prstGeom prst="straightConnector1">
            <a:avLst/>
          </a:prstGeom>
          <a:noFill/>
          <a:ln cap="flat" cmpd="sng" w="2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1" name="Google Shape;831;g386a79047cc_0_152"/>
          <p:cNvSpPr/>
          <p:nvPr/>
        </p:nvSpPr>
        <p:spPr>
          <a:xfrm>
            <a:off x="2148572" y="2920415"/>
            <a:ext cx="1522500" cy="593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2" name="Google Shape;832;g386a79047cc_0_152"/>
          <p:cNvCxnSpPr/>
          <p:nvPr/>
        </p:nvCxnSpPr>
        <p:spPr>
          <a:xfrm flipH="1" rot="10800000">
            <a:off x="788269" y="2857556"/>
            <a:ext cx="4236900" cy="748800"/>
          </a:xfrm>
          <a:prstGeom prst="straightConnector1">
            <a:avLst/>
          </a:prstGeom>
          <a:noFill/>
          <a:ln cap="flat" cmpd="sng" w="214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833" name="Google Shape;833;g386a79047cc_0_152"/>
          <p:cNvCxnSpPr/>
          <p:nvPr/>
        </p:nvCxnSpPr>
        <p:spPr>
          <a:xfrm>
            <a:off x="236475" y="3212231"/>
            <a:ext cx="4798500" cy="9900"/>
          </a:xfrm>
          <a:prstGeom prst="straightConnector1">
            <a:avLst/>
          </a:prstGeom>
          <a:noFill/>
          <a:ln cap="flat" cmpd="sng" w="214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4" name="Google Shape;834;g386a79047cc_0_152"/>
          <p:cNvSpPr txBox="1"/>
          <p:nvPr/>
        </p:nvSpPr>
        <p:spPr>
          <a:xfrm>
            <a:off x="2619047" y="3032456"/>
            <a:ext cx="5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1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g386a79047cc_0_152"/>
          <p:cNvSpPr/>
          <p:nvPr/>
        </p:nvSpPr>
        <p:spPr>
          <a:xfrm>
            <a:off x="2118356" y="3576488"/>
            <a:ext cx="1376700" cy="453300"/>
          </a:xfrm>
          <a:prstGeom prst="flowChartSummingJunction">
            <a:avLst/>
          </a:prstGeom>
          <a:solidFill>
            <a:schemeClr val="accent1"/>
          </a:solidFill>
          <a:ln cap="flat" cmpd="sng" w="857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6" name="Google Shape;836;g386a79047cc_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9350" y="2469356"/>
            <a:ext cx="3358328" cy="255984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g386a79047cc_0_152"/>
          <p:cNvSpPr txBox="1"/>
          <p:nvPr/>
        </p:nvSpPr>
        <p:spPr>
          <a:xfrm>
            <a:off x="1419422" y="3572325"/>
            <a:ext cx="7095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g386a79047cc_0_152"/>
          <p:cNvSpPr txBox="1"/>
          <p:nvPr/>
        </p:nvSpPr>
        <p:spPr>
          <a:xfrm>
            <a:off x="3967538" y="3572325"/>
            <a:ext cx="7095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g386a79047cc_0_152"/>
          <p:cNvSpPr txBox="1"/>
          <p:nvPr/>
        </p:nvSpPr>
        <p:spPr>
          <a:xfrm>
            <a:off x="1547016" y="4643719"/>
            <a:ext cx="227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 decoupling lower friction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g386a79047cc_0_152"/>
          <p:cNvSpPr txBox="1"/>
          <p:nvPr/>
        </p:nvSpPr>
        <p:spPr>
          <a:xfrm>
            <a:off x="2564044" y="4016119"/>
            <a:ext cx="691500" cy="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V++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86a79047cc_0_175"/>
          <p:cNvSpPr/>
          <p:nvPr/>
        </p:nvSpPr>
        <p:spPr>
          <a:xfrm>
            <a:off x="0" y="3014625"/>
            <a:ext cx="1717088" cy="1608300"/>
          </a:xfrm>
          <a:custGeom>
            <a:rect b="b" l="l" r="r" t="t"/>
            <a:pathLst>
              <a:path extrusionOk="0" h="85776" w="91578">
                <a:moveTo>
                  <a:pt x="74589" y="85362"/>
                </a:moveTo>
                <a:lnTo>
                  <a:pt x="87849" y="77075"/>
                </a:lnTo>
                <a:lnTo>
                  <a:pt x="91578" y="67129"/>
                </a:lnTo>
                <a:lnTo>
                  <a:pt x="87849" y="54698"/>
                </a:lnTo>
                <a:lnTo>
                  <a:pt x="79975" y="47653"/>
                </a:lnTo>
                <a:lnTo>
                  <a:pt x="58013" y="22791"/>
                </a:lnTo>
                <a:lnTo>
                  <a:pt x="9945" y="1657"/>
                </a:lnTo>
                <a:lnTo>
                  <a:pt x="0" y="0"/>
                </a:lnTo>
                <a:lnTo>
                  <a:pt x="829" y="85776"/>
                </a:lnTo>
                <a:close/>
              </a:path>
            </a:pathLst>
          </a:custGeom>
          <a:solidFill>
            <a:srgbClr val="00B0F0"/>
          </a:solidFill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386a79047cc_0_175"/>
          <p:cNvSpPr txBox="1"/>
          <p:nvPr>
            <p:ph type="title"/>
          </p:nvPr>
        </p:nvSpPr>
        <p:spPr>
          <a:xfrm>
            <a:off x="0" y="-1894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Cyclone induced  Low-Level Jet (LLJ) Formation</a:t>
            </a:r>
            <a:endParaRPr/>
          </a:p>
        </p:txBody>
      </p:sp>
      <p:sp>
        <p:nvSpPr>
          <p:cNvPr id="847" name="Google Shape;847;g386a79047cc_0_175"/>
          <p:cNvSpPr txBox="1"/>
          <p:nvPr>
            <p:ph idx="1" type="body"/>
          </p:nvPr>
        </p:nvSpPr>
        <p:spPr>
          <a:xfrm>
            <a:off x="236475" y="834731"/>
            <a:ext cx="8434500" cy="1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254158" lvl="0" marL="342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 LLJs form in response to difference in heat fluxes and thickness across pressure surfaces that induces a horizontal Pressure Gradient Force.</a:t>
            </a:r>
            <a:endParaRPr/>
          </a:p>
          <a:p>
            <a:pPr indent="-254158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Coriolis forcing turns the momentum northward resulting in an enhanced southerly flow. </a:t>
            </a:r>
            <a:endParaRPr/>
          </a:p>
          <a:p>
            <a:pPr indent="-254158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Surface decoupling favors lower friction and acceleration of the jet above the surface</a:t>
            </a:r>
            <a:endParaRPr/>
          </a:p>
          <a:p>
            <a:pPr indent="-254158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1904"/>
              <a:buChar char="•"/>
            </a:pPr>
            <a:r>
              <a:rPr lang="en"/>
              <a:t>Lee Cyclones can also enhance it by increasing the PGF.</a:t>
            </a:r>
            <a:endParaRPr/>
          </a:p>
        </p:txBody>
      </p:sp>
      <p:sp>
        <p:nvSpPr>
          <p:cNvPr id="848" name="Google Shape;848;g386a79047cc_0_175"/>
          <p:cNvSpPr/>
          <p:nvPr/>
        </p:nvSpPr>
        <p:spPr>
          <a:xfrm>
            <a:off x="0" y="4611431"/>
            <a:ext cx="4956300" cy="3648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386a79047cc_0_175"/>
          <p:cNvSpPr txBox="1"/>
          <p:nvPr/>
        </p:nvSpPr>
        <p:spPr>
          <a:xfrm>
            <a:off x="429619" y="2894794"/>
            <a:ext cx="197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Constant geopotential Height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g386a79047cc_0_175"/>
          <p:cNvSpPr txBox="1"/>
          <p:nvPr/>
        </p:nvSpPr>
        <p:spPr>
          <a:xfrm>
            <a:off x="4286250" y="2561888"/>
            <a:ext cx="58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g386a79047cc_0_175"/>
          <p:cNvSpPr txBox="1"/>
          <p:nvPr/>
        </p:nvSpPr>
        <p:spPr>
          <a:xfrm>
            <a:off x="429619" y="3276656"/>
            <a:ext cx="58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 mb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2" name="Google Shape;852;g386a79047cc_0_175"/>
          <p:cNvCxnSpPr/>
          <p:nvPr/>
        </p:nvCxnSpPr>
        <p:spPr>
          <a:xfrm flipH="1">
            <a:off x="1328663" y="3507825"/>
            <a:ext cx="11400" cy="1115100"/>
          </a:xfrm>
          <a:prstGeom prst="straightConnector1">
            <a:avLst/>
          </a:prstGeom>
          <a:noFill/>
          <a:ln cap="flat" cmpd="sng" w="2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3" name="Google Shape;853;g386a79047cc_0_175"/>
          <p:cNvCxnSpPr/>
          <p:nvPr/>
        </p:nvCxnSpPr>
        <p:spPr>
          <a:xfrm>
            <a:off x="4808475" y="2906775"/>
            <a:ext cx="9900" cy="1675200"/>
          </a:xfrm>
          <a:prstGeom prst="straightConnector1">
            <a:avLst/>
          </a:prstGeom>
          <a:noFill/>
          <a:ln cap="flat" cmpd="sng" w="214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4" name="Google Shape;854;g386a79047cc_0_175"/>
          <p:cNvSpPr/>
          <p:nvPr/>
        </p:nvSpPr>
        <p:spPr>
          <a:xfrm>
            <a:off x="2148572" y="2920415"/>
            <a:ext cx="1522500" cy="593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5" name="Google Shape;855;g386a79047cc_0_175"/>
          <p:cNvCxnSpPr/>
          <p:nvPr/>
        </p:nvCxnSpPr>
        <p:spPr>
          <a:xfrm flipH="1" rot="10800000">
            <a:off x="788269" y="2857556"/>
            <a:ext cx="4236900" cy="748800"/>
          </a:xfrm>
          <a:prstGeom prst="straightConnector1">
            <a:avLst/>
          </a:prstGeom>
          <a:noFill/>
          <a:ln cap="flat" cmpd="sng" w="214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856" name="Google Shape;856;g386a79047cc_0_175"/>
          <p:cNvCxnSpPr/>
          <p:nvPr/>
        </p:nvCxnSpPr>
        <p:spPr>
          <a:xfrm>
            <a:off x="236475" y="3212231"/>
            <a:ext cx="4798500" cy="9900"/>
          </a:xfrm>
          <a:prstGeom prst="straightConnector1">
            <a:avLst/>
          </a:prstGeom>
          <a:noFill/>
          <a:ln cap="flat" cmpd="sng" w="214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7" name="Google Shape;857;g386a79047cc_0_175"/>
          <p:cNvSpPr txBox="1"/>
          <p:nvPr/>
        </p:nvSpPr>
        <p:spPr>
          <a:xfrm>
            <a:off x="2619047" y="3032456"/>
            <a:ext cx="5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1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g386a79047cc_0_175"/>
          <p:cNvSpPr/>
          <p:nvPr/>
        </p:nvSpPr>
        <p:spPr>
          <a:xfrm>
            <a:off x="2118356" y="3576488"/>
            <a:ext cx="1376700" cy="453300"/>
          </a:xfrm>
          <a:prstGeom prst="flowChartSummingJunction">
            <a:avLst/>
          </a:prstGeom>
          <a:solidFill>
            <a:schemeClr val="accent1"/>
          </a:solidFill>
          <a:ln cap="flat" cmpd="sng" w="857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386a79047cc_0_175"/>
          <p:cNvSpPr txBox="1"/>
          <p:nvPr/>
        </p:nvSpPr>
        <p:spPr>
          <a:xfrm>
            <a:off x="1515938" y="3212231"/>
            <a:ext cx="709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pressure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386a79047cc_0_175"/>
          <p:cNvSpPr txBox="1"/>
          <p:nvPr/>
        </p:nvSpPr>
        <p:spPr>
          <a:xfrm>
            <a:off x="3967538" y="3572325"/>
            <a:ext cx="7095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Thickness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g386a79047cc_0_175"/>
          <p:cNvSpPr txBox="1"/>
          <p:nvPr/>
        </p:nvSpPr>
        <p:spPr>
          <a:xfrm>
            <a:off x="1547026" y="4643719"/>
            <a:ext cx="2516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 decoupling lowers friction at night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g386a79047cc_0_175"/>
          <p:cNvPicPr preferRelativeResize="0"/>
          <p:nvPr/>
        </p:nvPicPr>
        <p:blipFill rotWithShape="1">
          <a:blip r:embed="rId3">
            <a:alphaModFix/>
          </a:blip>
          <a:srcRect b="35896" l="47868" r="27375" t="31969"/>
          <a:stretch/>
        </p:blipFill>
        <p:spPr>
          <a:xfrm>
            <a:off x="7102370" y="3095672"/>
            <a:ext cx="2041633" cy="204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386a79047cc_0_175"/>
          <p:cNvPicPr preferRelativeResize="0"/>
          <p:nvPr/>
        </p:nvPicPr>
        <p:blipFill rotWithShape="1">
          <a:blip r:embed="rId4">
            <a:alphaModFix/>
          </a:blip>
          <a:srcRect b="36671" l="45991" r="27468" t="30556"/>
          <a:stretch/>
        </p:blipFill>
        <p:spPr>
          <a:xfrm>
            <a:off x="4993875" y="3095672"/>
            <a:ext cx="2146171" cy="2047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4" name="Google Shape;864;g386a79047cc_0_175"/>
          <p:cNvCxnSpPr/>
          <p:nvPr/>
        </p:nvCxnSpPr>
        <p:spPr>
          <a:xfrm flipH="1" rot="10800000">
            <a:off x="5563069" y="4273219"/>
            <a:ext cx="839100" cy="23400"/>
          </a:xfrm>
          <a:prstGeom prst="straightConnector1">
            <a:avLst/>
          </a:prstGeom>
          <a:noFill/>
          <a:ln cap="flat" cmpd="sng" w="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5" name="Google Shape;865;g386a79047cc_0_175"/>
          <p:cNvSpPr/>
          <p:nvPr/>
        </p:nvSpPr>
        <p:spPr>
          <a:xfrm>
            <a:off x="0" y="2654129"/>
            <a:ext cx="1103400" cy="147300"/>
          </a:xfrm>
          <a:prstGeom prst="ellipse">
            <a:avLst/>
          </a:prstGeom>
          <a:noFill/>
          <a:ln cap="flat" cmpd="sng" w="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g386a79047cc_0_175"/>
          <p:cNvSpPr txBox="1"/>
          <p:nvPr/>
        </p:nvSpPr>
        <p:spPr>
          <a:xfrm>
            <a:off x="365175" y="2251838"/>
            <a:ext cx="5439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" sz="3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1" i="0" sz="3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g386a79047cc_0_175"/>
          <p:cNvSpPr txBox="1"/>
          <p:nvPr/>
        </p:nvSpPr>
        <p:spPr>
          <a:xfrm>
            <a:off x="189263" y="3878044"/>
            <a:ext cx="9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Cold Front</a:t>
            </a:r>
            <a:endParaRPr b="1" i="0" sz="21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8" name="Google Shape;868;g386a79047cc_0_175"/>
          <p:cNvCxnSpPr/>
          <p:nvPr/>
        </p:nvCxnSpPr>
        <p:spPr>
          <a:xfrm flipH="1" rot="10800000">
            <a:off x="7534313" y="4249819"/>
            <a:ext cx="839100" cy="23400"/>
          </a:xfrm>
          <a:prstGeom prst="straightConnector1">
            <a:avLst/>
          </a:prstGeom>
          <a:noFill/>
          <a:ln cap="flat" cmpd="sng" w="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9" name="Google Shape;869;g386a79047cc_0_175"/>
          <p:cNvSpPr txBox="1"/>
          <p:nvPr/>
        </p:nvSpPr>
        <p:spPr>
          <a:xfrm>
            <a:off x="2657213" y="4013381"/>
            <a:ext cx="5814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V++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86a79047cc_0_20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5" name="Google Shape;875;g386a79047cc_0_20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876" name="Google Shape;876;g386a79047cc_0_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386a79047cc_0_203"/>
          <p:cNvSpPr/>
          <p:nvPr/>
        </p:nvSpPr>
        <p:spPr>
          <a:xfrm>
            <a:off x="1828800" y="428625"/>
            <a:ext cx="2457600" cy="4286400"/>
          </a:xfrm>
          <a:prstGeom prst="rect">
            <a:avLst/>
          </a:prstGeom>
          <a:noFill/>
          <a:ln cap="flat" cmpd="sng" w="428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g386a79047cc_0_203"/>
          <p:cNvSpPr/>
          <p:nvPr/>
        </p:nvSpPr>
        <p:spPr>
          <a:xfrm>
            <a:off x="4743450" y="428625"/>
            <a:ext cx="2457600" cy="4286400"/>
          </a:xfrm>
          <a:prstGeom prst="rect">
            <a:avLst/>
          </a:prstGeom>
          <a:noFill/>
          <a:ln cap="flat" cmpd="sng" w="428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g386a79047cc_0_203"/>
          <p:cNvSpPr txBox="1"/>
          <p:nvPr/>
        </p:nvSpPr>
        <p:spPr>
          <a:xfrm>
            <a:off x="1828800" y="147251"/>
            <a:ext cx="2457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EF2+ supercell events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g386a79047cc_0_203"/>
          <p:cNvSpPr txBox="1"/>
          <p:nvPr/>
        </p:nvSpPr>
        <p:spPr>
          <a:xfrm>
            <a:off x="4740088" y="164406"/>
            <a:ext cx="2457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Nontornadic supercell events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51800" y="951600"/>
            <a:ext cx="909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contributions: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accelerations of the horizontal wind due to </a:t>
            </a:r>
            <a:r>
              <a:rPr b="0" i="0" lang="en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ageostropic winds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(think near jet streaks, areas of frontogenesis, and/or rapidly intensifying cyclones).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additional reading: M.R. 2010 and Doswell 1991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 b="42963" l="0" r="0" t="5409"/>
          <a:stretch/>
        </p:blipFill>
        <p:spPr>
          <a:xfrm>
            <a:off x="2232175" y="2003900"/>
            <a:ext cx="4654675" cy="242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5"/>
          <p:cNvSpPr txBox="1"/>
          <p:nvPr/>
        </p:nvSpPr>
        <p:spPr>
          <a:xfrm>
            <a:off x="87775" y="3900825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Erodes horizontal temperature gradient</a:t>
            </a:r>
            <a:endParaRPr b="0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(weaker thermal wind)</a:t>
            </a:r>
            <a:endParaRPr b="0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3">
            <a:alphaModFix/>
          </a:blip>
          <a:srcRect b="1542" l="53208" r="2835" t="67329"/>
          <a:stretch/>
        </p:blipFill>
        <p:spPr>
          <a:xfrm>
            <a:off x="6938000" y="2487522"/>
            <a:ext cx="2121650" cy="15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3">
            <a:alphaModFix/>
          </a:blip>
          <a:srcRect b="1283" l="1879" r="53481" t="66049"/>
          <a:stretch/>
        </p:blipFill>
        <p:spPr>
          <a:xfrm>
            <a:off x="87775" y="2332203"/>
            <a:ext cx="2121650" cy="156861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 txBox="1"/>
          <p:nvPr/>
        </p:nvSpPr>
        <p:spPr>
          <a:xfrm>
            <a:off x="6938000" y="4005400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Enhances horizontal temperature gradient</a:t>
            </a:r>
            <a:endParaRPr b="0" i="0" sz="15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(stronger thermal wind!)</a:t>
            </a:r>
            <a:endParaRPr b="0" i="0" sz="15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"/>
          <p:cNvSpPr txBox="1"/>
          <p:nvPr/>
        </p:nvSpPr>
        <p:spPr>
          <a:xfrm>
            <a:off x="130400" y="951600"/>
            <a:ext cx="836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Tertiary contributions: Boundary-layer friction, which may be present in the absence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of large-scale baroclinicity (think Ekman Spiral).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additional reading: M.R. 2010 and Doswell 1991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/>
          </a:blip>
          <a:srcRect b="0" l="0" r="0" t="13194"/>
          <a:stretch/>
        </p:blipFill>
        <p:spPr>
          <a:xfrm>
            <a:off x="1903375" y="1659600"/>
            <a:ext cx="4820150" cy="31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14" name="Google Shape;214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 txBox="1"/>
          <p:nvPr/>
        </p:nvSpPr>
        <p:spPr>
          <a:xfrm>
            <a:off x="6386700" y="1140400"/>
            <a:ext cx="2757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role of deep-layer vertical wind shear is to displace negatively buoyant air and hydrometeors away from the updraft region.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Influence on convection?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75" y="1140400"/>
            <a:ext cx="6378692" cy="39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8"/>
          <p:cNvSpPr txBox="1"/>
          <p:nvPr/>
        </p:nvSpPr>
        <p:spPr>
          <a:xfrm>
            <a:off x="6386700" y="2359600"/>
            <a:ext cx="275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favors storm longevity and (perhaps more importantly) is the origin of mesocyclone rotation.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" sz="13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Much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more on that idea later in the class!)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146350" y="856225"/>
            <a:ext cx="489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Simulation of a T-storm in a low-shear environment.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(Note the single updraft pulse followed by a quick collapse.)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3">
            <a:alphaModFix/>
          </a:blip>
          <a:srcRect b="3460" l="0" r="8542" t="6893"/>
          <a:stretch/>
        </p:blipFill>
        <p:spPr>
          <a:xfrm>
            <a:off x="6880700" y="0"/>
            <a:ext cx="2263299" cy="16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19712"/>
            <a:ext cx="4831701" cy="362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9"/>
          <p:cNvPicPr preferRelativeResize="0"/>
          <p:nvPr/>
        </p:nvPicPr>
        <p:blipFill rotWithShape="1">
          <a:blip r:embed="rId5">
            <a:alphaModFix/>
          </a:blip>
          <a:srcRect b="0" l="0" r="0" t="4798"/>
          <a:stretch/>
        </p:blipFill>
        <p:spPr>
          <a:xfrm>
            <a:off x="4153175" y="1604150"/>
            <a:ext cx="4990824" cy="35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9"/>
          <p:cNvSpPr txBox="1"/>
          <p:nvPr/>
        </p:nvSpPr>
        <p:spPr>
          <a:xfrm>
            <a:off x="1005675" y="154802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Velocity Cross Section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5125525" y="143667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Reflectivity Cross Section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6878125" y="1284275"/>
            <a:ext cx="226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Composite Reflectivity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