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  <p:sldMasterId id="2147483660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</p:sldIdLst>
  <p:sldSz cy="6858000" cx="12192000"/>
  <p:notesSz cx="6858000" cy="9144000"/>
  <p:embeddedFontLst>
    <p:embeddedFont>
      <p:font typeface="Century Gothic"/>
      <p:regular r:id="rId72"/>
      <p:bold r:id="rId73"/>
      <p:italic r:id="rId74"/>
      <p:boldItalic r:id="rId7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76" roundtripDataSignature="AMtx7mgpHqeuPwTfr+uhNCGB+/DSkqGo3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slideMaster" Target="slideMasters/slideMaster2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font" Target="fonts/CenturyGothic-bold.fntdata"/><Relationship Id="rId72" Type="http://schemas.openxmlformats.org/officeDocument/2006/relationships/font" Target="fonts/CenturyGothic-regular.fntdata"/><Relationship Id="rId31" Type="http://schemas.openxmlformats.org/officeDocument/2006/relationships/slide" Target="slides/slide26.xml"/><Relationship Id="rId75" Type="http://schemas.openxmlformats.org/officeDocument/2006/relationships/font" Target="fonts/CenturyGothic-boldItalic.fntdata"/><Relationship Id="rId30" Type="http://schemas.openxmlformats.org/officeDocument/2006/relationships/slide" Target="slides/slide25.xml"/><Relationship Id="rId74" Type="http://schemas.openxmlformats.org/officeDocument/2006/relationships/font" Target="fonts/CenturyGothic-italic.fntdata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76" Type="http://customschemas.google.com/relationships/presentationmetadata" Target="metadata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9" name="Google Shape;209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3ba46721c1d_0_63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9" name="Google Shape;329;g3ba46721c1d_0_6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g3bb87afbae4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37" name="Google Shape;337;g3bb87afbae4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b90ede5feb_0_24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45" name="Google Shape;345;g3b90ede5feb_0_24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5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g3b90ede5feb_0_257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57" name="Google Shape;357;g3b90ede5feb_0_25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7" name="Shape 3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" name="Google Shape;368;g3b90ede5feb_0_268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69" name="Google Shape;369;g3b90ede5feb_0_26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0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g3b90ede5feb_0_281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82" name="Google Shape;382;g3b90ede5feb_0_28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94" name="Google Shape;394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8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0" name="Google Shape;40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06" name="Google Shape;406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2" name="Google Shape;412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5" name="Google Shape;215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2b263a52b5c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418" name="Google Shape;418;g2b263a52b5c_0_6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g3ba46721c1d_0_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" name="Google Shape;440;g3ba46721c1d_0_1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g3ba46721c1d_0_1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6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3ba46721c1d_0_18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3ba46721c1d_0_18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9" name="Google Shape;449;g3ba46721c1d_0_18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g3ba46721c1d_0_19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9" name="Google Shape;459;g3ba46721c1d_0_19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0" name="Google Shape;460;g3ba46721c1d_0_19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9" name="Shape 4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" name="Google Shape;470;g3ba46721c1d_0_3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1" name="Google Shape;471;g3ba46721c1d_0_36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g3ba46721c1d_0_3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9" name="Google Shape;489;g3ba46721c1d_0_3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5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g3ba46721c1d_0_5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7" name="Google Shape;507;g3ba46721c1d_0_52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8" name="Google Shape;508;g3ba46721c1d_0_520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9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3ba46721c1d_0_5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1" name="Google Shape;521;g3ba46721c1d_0_53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2" name="Google Shape;522;g3ba46721c1d_0_534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6" name="Google Shape;536;g3b90ede5feb_0_2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7" name="Google Shape;537;g3b90ede5feb_0_2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g3b90ede5feb_0_293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0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3b90ede5feb_0_3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2" name="Google Shape;572;g3b90ede5feb_0_33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3" name="Google Shape;573;g3b90ede5feb_0_332:notes"/>
          <p:cNvSpPr txBox="1"/>
          <p:nvPr>
            <p:ph idx="12" type="sldNum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1" name="Google Shape;231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9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3b90ede5feb_0_23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1" name="Google Shape;611;g3b90ede5feb_0_2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6" name="Shape 6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7" name="Google Shape;617;g3ba46721c1d_0_554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18" name="Google Shape;618;g3ba46721c1d_0_55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6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3ba46721c1d_0_585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28" name="Google Shape;628;g3ba46721c1d_0_58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5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3ba46721c1d_0_593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37" name="Google Shape;637;g3ba46721c1d_0_59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9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3ba46721c1d_0_602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51" name="Google Shape;651;g3ba46721c1d_0_60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3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2" name="Google Shape;662;p3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6" name="Shape 6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" name="Google Shape;667;p3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68" name="Google Shape;668;p3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p3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74" name="Google Shape;674;p3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4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0" name="Google Shape;680;p4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4" name="Shape 6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Google Shape;685;p4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86" name="Google Shape;686;p4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7" name="Google Shape;237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0" name="Shape 6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1" name="Google Shape;691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2" name="Google Shape;692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698" name="Google Shape;698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2" name="Shape 7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Google Shape;703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04" name="Google Shape;704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0" name="Google Shape;710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17" name="Google Shape;717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23" name="Google Shape;723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3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4" name="Google Shape;734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35" name="Google Shape;735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41" name="Google Shape;741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8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0" name="Google Shape;750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4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56" name="Google Shape;756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46" name="Google Shape;246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2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64" name="Google Shape;764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0" name="Shape 7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1" name="Google Shape;771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72" name="Google Shape;772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80" name="Google Shape;780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4" name="Shape 7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Google Shape;785;p2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86" name="Google Shape;786;p2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0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3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2" name="Google Shape;792;p3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6" name="Shape 7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7" name="Google Shape;797;p3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798" name="Google Shape;798;p3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02" name="Shape 8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3" name="Google Shape;803;p3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4" name="Google Shape;804;p3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Tipton mesonet, got knocked over by a tornado</a:t>
            </a:r>
            <a:endParaRPr/>
          </a:p>
        </p:txBody>
      </p:sp>
      <p:sp>
        <p:nvSpPr>
          <p:cNvPr id="805" name="Google Shape;805;p32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0" name="Shape 8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1" name="Google Shape;811;p3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12" name="Google Shape;812;p3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6" name="Shape 8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7" name="Google Shape;817;p3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18" name="Google Shape;818;p3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2" name="Shape 8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" name="Google Shape;823;p3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24" name="Google Shape;824;p3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g3b90ede5feb_0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8" name="Google Shape;268;g3b90ede5feb_0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8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3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30" name="Google Shape;830;p3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ASOS stations are inferior to AWOS stations (OK Mesonet).</a:t>
            </a:r>
            <a:endParaRPr/>
          </a:p>
        </p:txBody>
      </p:sp>
      <p:sp>
        <p:nvSpPr>
          <p:cNvPr id="831" name="Google Shape;831;p36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3" name="Shape 8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4" name="Google Shape;844;g2b263a52b5c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45" name="Google Shape;845;g2b263a52b5c_0_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9" name="Shape 8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" name="Google Shape;850;g2b263a52b5c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51" name="Google Shape;851;g2b263a52b5c_0_5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9" name="Shape 8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Google Shape;860;g2b263a52b5c_0_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1" name="Google Shape;861;g2b263a52b5c_0_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5" name="Shape 8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6" name="Google Shape;876;g2b263a52b5c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77" name="Google Shape;877;g2b263a52b5c_0_47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7" name="Shape 8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Google Shape;888;g2b263a52b5c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89" name="Google Shape;889;g2b263a52b5c_0_5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97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2b263a52b5c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99" name="Google Shape;899;g2b263a52b5c_0_88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4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86" name="Google Shape;286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4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g3b90ede5feb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g3b90ede5feb_0_2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9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3ba46721c1d_0_616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321" name="Google Shape;321;g3ba46721c1d_0_6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4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4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4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4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4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5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52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5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5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5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53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53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5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5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5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ba46721c1d_0_393"/>
          <p:cNvSpPr txBox="1"/>
          <p:nvPr>
            <p:ph type="ctrTitle"/>
          </p:nvPr>
        </p:nvSpPr>
        <p:spPr>
          <a:xfrm>
            <a:off x="1751012" y="609601"/>
            <a:ext cx="8676300" cy="32004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 sz="4800"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92" name="Google Shape;92;g3ba46721c1d_0_393"/>
          <p:cNvSpPr txBox="1"/>
          <p:nvPr>
            <p:ph idx="1" type="subTitle"/>
          </p:nvPr>
        </p:nvSpPr>
        <p:spPr>
          <a:xfrm>
            <a:off x="1751012" y="3886200"/>
            <a:ext cx="8676300" cy="19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spcBef>
                <a:spcPts val="400"/>
              </a:spcBef>
              <a:spcAft>
                <a:spcPts val="0"/>
              </a:spcAft>
              <a:buSzPts val="2100"/>
              <a:buNone/>
              <a:defRPr sz="2100">
                <a:solidFill>
                  <a:schemeClr val="lt1"/>
                </a:solidFill>
              </a:defRPr>
            </a:lvl1pPr>
            <a:lvl2pPr lvl="1" algn="ctr">
              <a:spcBef>
                <a:spcPts val="700"/>
              </a:spcBef>
              <a:spcAft>
                <a:spcPts val="0"/>
              </a:spcAft>
              <a:buSzPts val="1900"/>
              <a:buNone/>
              <a:defRPr>
                <a:solidFill>
                  <a:schemeClr val="lt1"/>
                </a:solidFill>
              </a:defRPr>
            </a:lvl2pPr>
            <a:lvl3pPr lvl="2" algn="ctr">
              <a:spcBef>
                <a:spcPts val="700"/>
              </a:spcBef>
              <a:spcAft>
                <a:spcPts val="0"/>
              </a:spcAft>
              <a:buSzPts val="1600"/>
              <a:buNone/>
              <a:defRPr>
                <a:solidFill>
                  <a:schemeClr val="lt1"/>
                </a:solidFill>
              </a:defRPr>
            </a:lvl3pPr>
            <a:lvl4pPr lvl="3" algn="ctr">
              <a:spcBef>
                <a:spcPts val="70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4pPr>
            <a:lvl5pPr lvl="4" algn="ctr">
              <a:spcBef>
                <a:spcPts val="700"/>
              </a:spcBef>
              <a:spcAft>
                <a:spcPts val="0"/>
              </a:spcAft>
              <a:buSzPts val="1500"/>
              <a:buNone/>
              <a:defRPr>
                <a:solidFill>
                  <a:schemeClr val="lt1"/>
                </a:solidFill>
              </a:defRPr>
            </a:lvl5pPr>
            <a:lvl6pPr lvl="5" algn="ctr">
              <a:spcBef>
                <a:spcPts val="7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6pPr>
            <a:lvl7pPr lvl="6" algn="ctr">
              <a:spcBef>
                <a:spcPts val="7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7pPr>
            <a:lvl8pPr lvl="7" algn="ctr">
              <a:spcBef>
                <a:spcPts val="70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8pPr>
            <a:lvl9pPr lvl="8" algn="ctr">
              <a:spcBef>
                <a:spcPts val="700"/>
              </a:spcBef>
              <a:spcAft>
                <a:spcPts val="700"/>
              </a:spcAft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93" name="Google Shape;93;g3ba46721c1d_0_393"/>
          <p:cNvSpPr txBox="1"/>
          <p:nvPr>
            <p:ph idx="10" type="dt"/>
          </p:nvPr>
        </p:nvSpPr>
        <p:spPr>
          <a:xfrm>
            <a:off x="8837612" y="5883275"/>
            <a:ext cx="160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94" name="Google Shape;94;g3ba46721c1d_0_393"/>
          <p:cNvSpPr txBox="1"/>
          <p:nvPr>
            <p:ph idx="11" type="ftr"/>
          </p:nvPr>
        </p:nvSpPr>
        <p:spPr>
          <a:xfrm>
            <a:off x="1141412" y="5883275"/>
            <a:ext cx="754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95" name="Google Shape;95;g3ba46721c1d_0_393"/>
          <p:cNvSpPr txBox="1"/>
          <p:nvPr>
            <p:ph idx="12" type="sldNum"/>
          </p:nvPr>
        </p:nvSpPr>
        <p:spPr>
          <a:xfrm>
            <a:off x="10514012" y="5883275"/>
            <a:ext cx="551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ba46721c1d_0_399"/>
          <p:cNvSpPr txBox="1"/>
          <p:nvPr>
            <p:ph idx="10" type="dt"/>
          </p:nvPr>
        </p:nvSpPr>
        <p:spPr>
          <a:xfrm>
            <a:off x="8837612" y="5883275"/>
            <a:ext cx="160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98" name="Google Shape;98;g3ba46721c1d_0_399"/>
          <p:cNvSpPr txBox="1"/>
          <p:nvPr>
            <p:ph idx="11" type="ftr"/>
          </p:nvPr>
        </p:nvSpPr>
        <p:spPr>
          <a:xfrm>
            <a:off x="1141412" y="5883275"/>
            <a:ext cx="754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99" name="Google Shape;99;g3ba46721c1d_0_399"/>
          <p:cNvSpPr txBox="1"/>
          <p:nvPr>
            <p:ph idx="12" type="sldNum"/>
          </p:nvPr>
        </p:nvSpPr>
        <p:spPr>
          <a:xfrm>
            <a:off x="10514012" y="5883275"/>
            <a:ext cx="551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ba46721c1d_0_403"/>
          <p:cNvSpPr txBox="1"/>
          <p:nvPr>
            <p:ph type="title"/>
          </p:nvPr>
        </p:nvSpPr>
        <p:spPr>
          <a:xfrm>
            <a:off x="1141413" y="609600"/>
            <a:ext cx="9906000" cy="190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02" name="Google Shape;102;g3ba46721c1d_0_403"/>
          <p:cNvSpPr txBox="1"/>
          <p:nvPr>
            <p:ph idx="1" type="body"/>
          </p:nvPr>
        </p:nvSpPr>
        <p:spPr>
          <a:xfrm>
            <a:off x="1141413" y="2666999"/>
            <a:ext cx="9906000" cy="31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9250" lvl="0" marL="457200" algn="l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1pPr>
            <a:lvl2pPr indent="-349250" lvl="1" marL="9144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2pPr>
            <a:lvl3pPr indent="-349250" lvl="2" marL="13716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3pPr>
            <a:lvl4pPr indent="-349250" lvl="3" marL="18288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4pPr>
            <a:lvl5pPr indent="-349250" lvl="4" marL="22860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5pPr>
            <a:lvl6pPr indent="-349250" lvl="5" marL="27432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6pPr>
            <a:lvl7pPr indent="-349250" lvl="6" marL="32004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7pPr>
            <a:lvl8pPr indent="-349250" lvl="7" marL="36576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8pPr>
            <a:lvl9pPr indent="-349250" lvl="8" marL="4114800" algn="l">
              <a:spcBef>
                <a:spcPts val="700"/>
              </a:spcBef>
              <a:spcAft>
                <a:spcPts val="700"/>
              </a:spcAft>
              <a:buSzPts val="1900"/>
              <a:buChar char="•"/>
              <a:defRPr/>
            </a:lvl9pPr>
          </a:lstStyle>
          <a:p/>
        </p:txBody>
      </p:sp>
      <p:sp>
        <p:nvSpPr>
          <p:cNvPr id="103" name="Google Shape;103;g3ba46721c1d_0_403"/>
          <p:cNvSpPr txBox="1"/>
          <p:nvPr>
            <p:ph idx="10" type="dt"/>
          </p:nvPr>
        </p:nvSpPr>
        <p:spPr>
          <a:xfrm>
            <a:off x="8837612" y="5883275"/>
            <a:ext cx="160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04" name="Google Shape;104;g3ba46721c1d_0_403"/>
          <p:cNvSpPr txBox="1"/>
          <p:nvPr>
            <p:ph idx="11" type="ftr"/>
          </p:nvPr>
        </p:nvSpPr>
        <p:spPr>
          <a:xfrm>
            <a:off x="1141412" y="5883275"/>
            <a:ext cx="754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05" name="Google Shape;105;g3ba46721c1d_0_403"/>
          <p:cNvSpPr txBox="1"/>
          <p:nvPr>
            <p:ph idx="12" type="sldNum"/>
          </p:nvPr>
        </p:nvSpPr>
        <p:spPr>
          <a:xfrm>
            <a:off x="10514012" y="5883275"/>
            <a:ext cx="551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ba46721c1d_0_409"/>
          <p:cNvSpPr txBox="1"/>
          <p:nvPr>
            <p:ph type="title"/>
          </p:nvPr>
        </p:nvSpPr>
        <p:spPr>
          <a:xfrm>
            <a:off x="1751013" y="3308581"/>
            <a:ext cx="8686800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b="0" sz="40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08" name="Google Shape;108;g3ba46721c1d_0_409"/>
          <p:cNvSpPr txBox="1"/>
          <p:nvPr>
            <p:ph idx="1" type="body"/>
          </p:nvPr>
        </p:nvSpPr>
        <p:spPr>
          <a:xfrm>
            <a:off x="1751011" y="4777381"/>
            <a:ext cx="8686800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r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7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7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7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7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7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7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700"/>
              </a:spcBef>
              <a:spcAft>
                <a:spcPts val="700"/>
              </a:spcAft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9" name="Google Shape;109;g3ba46721c1d_0_409"/>
          <p:cNvSpPr txBox="1"/>
          <p:nvPr>
            <p:ph idx="10" type="dt"/>
          </p:nvPr>
        </p:nvSpPr>
        <p:spPr>
          <a:xfrm>
            <a:off x="8837612" y="5883275"/>
            <a:ext cx="160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10" name="Google Shape;110;g3ba46721c1d_0_409"/>
          <p:cNvSpPr txBox="1"/>
          <p:nvPr>
            <p:ph idx="11" type="ftr"/>
          </p:nvPr>
        </p:nvSpPr>
        <p:spPr>
          <a:xfrm>
            <a:off x="1141412" y="5883275"/>
            <a:ext cx="754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11" name="Google Shape;111;g3ba46721c1d_0_409"/>
          <p:cNvSpPr txBox="1"/>
          <p:nvPr>
            <p:ph idx="12" type="sldNum"/>
          </p:nvPr>
        </p:nvSpPr>
        <p:spPr>
          <a:xfrm>
            <a:off x="10514012" y="5883275"/>
            <a:ext cx="551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3ba46721c1d_0_415"/>
          <p:cNvSpPr txBox="1"/>
          <p:nvPr>
            <p:ph type="title"/>
          </p:nvPr>
        </p:nvSpPr>
        <p:spPr>
          <a:xfrm>
            <a:off x="1141413" y="609600"/>
            <a:ext cx="9906000" cy="190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14" name="Google Shape;114;g3ba46721c1d_0_415"/>
          <p:cNvSpPr txBox="1"/>
          <p:nvPr>
            <p:ph idx="1" type="body"/>
          </p:nvPr>
        </p:nvSpPr>
        <p:spPr>
          <a:xfrm>
            <a:off x="1141412" y="2666999"/>
            <a:ext cx="4876800" cy="31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9250" lvl="0" marL="457200" algn="l">
              <a:spcBef>
                <a:spcPts val="400"/>
              </a:spcBef>
              <a:spcAft>
                <a:spcPts val="0"/>
              </a:spcAft>
              <a:buSzPts val="1900"/>
              <a:buChar char="•"/>
              <a:defRPr sz="1900"/>
            </a:lvl1pPr>
            <a:lvl2pPr indent="-330200" lvl="1" marL="914400" algn="l">
              <a:spcBef>
                <a:spcPts val="700"/>
              </a:spcBef>
              <a:spcAft>
                <a:spcPts val="0"/>
              </a:spcAft>
              <a:buSzPts val="1600"/>
              <a:buChar char="•"/>
              <a:defRPr sz="1600"/>
            </a:lvl2pPr>
            <a:lvl3pPr indent="-323850" lvl="2" marL="1371600" algn="l">
              <a:spcBef>
                <a:spcPts val="700"/>
              </a:spcBef>
              <a:spcAft>
                <a:spcPts val="0"/>
              </a:spcAft>
              <a:buSzPts val="1500"/>
              <a:buChar char="•"/>
              <a:defRPr sz="1500"/>
            </a:lvl3pPr>
            <a:lvl4pPr indent="-304800" lvl="3" marL="1828800" algn="l">
              <a:spcBef>
                <a:spcPts val="7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algn="l">
              <a:spcBef>
                <a:spcPts val="7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algn="l">
              <a:spcBef>
                <a:spcPts val="7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spcBef>
                <a:spcPts val="7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spcBef>
                <a:spcPts val="7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spcBef>
                <a:spcPts val="700"/>
              </a:spcBef>
              <a:spcAft>
                <a:spcPts val="7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15" name="Google Shape;115;g3ba46721c1d_0_415"/>
          <p:cNvSpPr txBox="1"/>
          <p:nvPr>
            <p:ph idx="2" type="body"/>
          </p:nvPr>
        </p:nvSpPr>
        <p:spPr>
          <a:xfrm>
            <a:off x="6170612" y="2667000"/>
            <a:ext cx="4876800" cy="31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49250" lvl="0" marL="457200" algn="l">
              <a:spcBef>
                <a:spcPts val="400"/>
              </a:spcBef>
              <a:spcAft>
                <a:spcPts val="0"/>
              </a:spcAft>
              <a:buSzPts val="1900"/>
              <a:buChar char="•"/>
              <a:defRPr sz="1900"/>
            </a:lvl1pPr>
            <a:lvl2pPr indent="-330200" lvl="1" marL="914400" algn="l">
              <a:spcBef>
                <a:spcPts val="700"/>
              </a:spcBef>
              <a:spcAft>
                <a:spcPts val="0"/>
              </a:spcAft>
              <a:buSzPts val="1600"/>
              <a:buChar char="•"/>
              <a:defRPr sz="1600"/>
            </a:lvl2pPr>
            <a:lvl3pPr indent="-323850" lvl="2" marL="1371600" algn="l">
              <a:spcBef>
                <a:spcPts val="700"/>
              </a:spcBef>
              <a:spcAft>
                <a:spcPts val="0"/>
              </a:spcAft>
              <a:buSzPts val="1500"/>
              <a:buChar char="•"/>
              <a:defRPr sz="1500"/>
            </a:lvl3pPr>
            <a:lvl4pPr indent="-304800" lvl="3" marL="1828800" algn="l">
              <a:spcBef>
                <a:spcPts val="7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algn="l">
              <a:spcBef>
                <a:spcPts val="7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algn="l">
              <a:spcBef>
                <a:spcPts val="7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spcBef>
                <a:spcPts val="7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spcBef>
                <a:spcPts val="7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spcBef>
                <a:spcPts val="700"/>
              </a:spcBef>
              <a:spcAft>
                <a:spcPts val="7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16" name="Google Shape;116;g3ba46721c1d_0_415"/>
          <p:cNvSpPr txBox="1"/>
          <p:nvPr>
            <p:ph idx="10" type="dt"/>
          </p:nvPr>
        </p:nvSpPr>
        <p:spPr>
          <a:xfrm>
            <a:off x="8837612" y="5883275"/>
            <a:ext cx="160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17" name="Google Shape;117;g3ba46721c1d_0_415"/>
          <p:cNvSpPr txBox="1"/>
          <p:nvPr>
            <p:ph idx="11" type="ftr"/>
          </p:nvPr>
        </p:nvSpPr>
        <p:spPr>
          <a:xfrm>
            <a:off x="1141412" y="5883275"/>
            <a:ext cx="754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18" name="Google Shape;118;g3ba46721c1d_0_415"/>
          <p:cNvSpPr txBox="1"/>
          <p:nvPr>
            <p:ph idx="12" type="sldNum"/>
          </p:nvPr>
        </p:nvSpPr>
        <p:spPr>
          <a:xfrm>
            <a:off x="10514012" y="5883275"/>
            <a:ext cx="551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3ba46721c1d_0_422"/>
          <p:cNvSpPr txBox="1"/>
          <p:nvPr>
            <p:ph type="title"/>
          </p:nvPr>
        </p:nvSpPr>
        <p:spPr>
          <a:xfrm>
            <a:off x="1141413" y="609600"/>
            <a:ext cx="9906000" cy="190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21" name="Google Shape;121;g3ba46721c1d_0_422"/>
          <p:cNvSpPr txBox="1"/>
          <p:nvPr>
            <p:ph idx="1" type="body"/>
          </p:nvPr>
        </p:nvSpPr>
        <p:spPr>
          <a:xfrm>
            <a:off x="1429280" y="2658533"/>
            <a:ext cx="45888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00"/>
              </a:spcBef>
              <a:spcAft>
                <a:spcPts val="0"/>
              </a:spcAft>
              <a:buSzPts val="2800"/>
              <a:buNone/>
              <a:defRPr b="0" sz="2800"/>
            </a:lvl1pPr>
            <a:lvl2pPr indent="-228600" lvl="1" marL="914400" algn="l">
              <a:spcBef>
                <a:spcPts val="7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7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algn="l"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700"/>
              </a:spcBef>
              <a:spcAft>
                <a:spcPts val="7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22" name="Google Shape;122;g3ba46721c1d_0_422"/>
          <p:cNvSpPr txBox="1"/>
          <p:nvPr>
            <p:ph idx="2" type="body"/>
          </p:nvPr>
        </p:nvSpPr>
        <p:spPr>
          <a:xfrm>
            <a:off x="1141412" y="3243262"/>
            <a:ext cx="4876800" cy="25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spcBef>
                <a:spcPts val="400"/>
              </a:spcBef>
              <a:spcAft>
                <a:spcPts val="0"/>
              </a:spcAft>
              <a:buSzPts val="1900"/>
              <a:buChar char="•"/>
              <a:defRPr sz="1900"/>
            </a:lvl1pPr>
            <a:lvl2pPr indent="-330200" lvl="1" marL="914400" algn="l">
              <a:spcBef>
                <a:spcPts val="700"/>
              </a:spcBef>
              <a:spcAft>
                <a:spcPts val="0"/>
              </a:spcAft>
              <a:buSzPts val="1600"/>
              <a:buChar char="•"/>
              <a:defRPr sz="1600"/>
            </a:lvl2pPr>
            <a:lvl3pPr indent="-323850" lvl="2" marL="1371600" algn="l">
              <a:spcBef>
                <a:spcPts val="700"/>
              </a:spcBef>
              <a:spcAft>
                <a:spcPts val="0"/>
              </a:spcAft>
              <a:buSzPts val="1500"/>
              <a:buChar char="•"/>
              <a:defRPr sz="1500"/>
            </a:lvl3pPr>
            <a:lvl4pPr indent="-304800" lvl="3" marL="1828800" algn="l">
              <a:spcBef>
                <a:spcPts val="7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algn="l">
              <a:spcBef>
                <a:spcPts val="7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algn="l">
              <a:spcBef>
                <a:spcPts val="7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spcBef>
                <a:spcPts val="7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spcBef>
                <a:spcPts val="7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spcBef>
                <a:spcPts val="700"/>
              </a:spcBef>
              <a:spcAft>
                <a:spcPts val="7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23" name="Google Shape;123;g3ba46721c1d_0_422"/>
          <p:cNvSpPr txBox="1"/>
          <p:nvPr>
            <p:ph idx="3" type="body"/>
          </p:nvPr>
        </p:nvSpPr>
        <p:spPr>
          <a:xfrm>
            <a:off x="6443133" y="2667000"/>
            <a:ext cx="4604400" cy="5763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indent="-228600" lvl="0" marL="457200" algn="l">
              <a:spcBef>
                <a:spcPts val="500"/>
              </a:spcBef>
              <a:spcAft>
                <a:spcPts val="0"/>
              </a:spcAft>
              <a:buSzPts val="2800"/>
              <a:buNone/>
              <a:defRPr b="0" sz="2800"/>
            </a:lvl1pPr>
            <a:lvl2pPr indent="-228600" lvl="1" marL="914400" algn="l">
              <a:spcBef>
                <a:spcPts val="700"/>
              </a:spcBef>
              <a:spcAft>
                <a:spcPts val="0"/>
              </a:spcAft>
              <a:buSzPts val="2000"/>
              <a:buNone/>
              <a:defRPr b="1" sz="2000"/>
            </a:lvl2pPr>
            <a:lvl3pPr indent="-228600" lvl="2" marL="1371600" algn="l">
              <a:spcBef>
                <a:spcPts val="700"/>
              </a:spcBef>
              <a:spcAft>
                <a:spcPts val="0"/>
              </a:spcAft>
              <a:buSzPts val="1900"/>
              <a:buNone/>
              <a:defRPr b="1" sz="1900"/>
            </a:lvl3pPr>
            <a:lvl4pPr indent="-228600" lvl="3" marL="1828800" algn="l"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4pPr>
            <a:lvl5pPr indent="-228600" lvl="4" marL="2286000" algn="l"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5pPr>
            <a:lvl6pPr indent="-228600" lvl="5" marL="2743200" algn="l"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6pPr>
            <a:lvl7pPr indent="-228600" lvl="6" marL="3200400" algn="l"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7pPr>
            <a:lvl8pPr indent="-228600" lvl="7" marL="3657600" algn="l">
              <a:spcBef>
                <a:spcPts val="700"/>
              </a:spcBef>
              <a:spcAft>
                <a:spcPts val="0"/>
              </a:spcAft>
              <a:buSzPts val="1600"/>
              <a:buNone/>
              <a:defRPr b="1" sz="1600"/>
            </a:lvl8pPr>
            <a:lvl9pPr indent="-228600" lvl="8" marL="4114800" algn="l">
              <a:spcBef>
                <a:spcPts val="700"/>
              </a:spcBef>
              <a:spcAft>
                <a:spcPts val="700"/>
              </a:spcAft>
              <a:buSzPts val="1600"/>
              <a:buNone/>
              <a:defRPr b="1" sz="1600"/>
            </a:lvl9pPr>
          </a:lstStyle>
          <a:p/>
        </p:txBody>
      </p:sp>
      <p:sp>
        <p:nvSpPr>
          <p:cNvPr id="124" name="Google Shape;124;g3ba46721c1d_0_422"/>
          <p:cNvSpPr txBox="1"/>
          <p:nvPr>
            <p:ph idx="4" type="body"/>
          </p:nvPr>
        </p:nvSpPr>
        <p:spPr>
          <a:xfrm>
            <a:off x="6170612" y="3243262"/>
            <a:ext cx="4876800" cy="2547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spcBef>
                <a:spcPts val="400"/>
              </a:spcBef>
              <a:spcAft>
                <a:spcPts val="0"/>
              </a:spcAft>
              <a:buSzPts val="1900"/>
              <a:buChar char="•"/>
              <a:defRPr sz="1900"/>
            </a:lvl1pPr>
            <a:lvl2pPr indent="-330200" lvl="1" marL="914400" algn="l">
              <a:spcBef>
                <a:spcPts val="700"/>
              </a:spcBef>
              <a:spcAft>
                <a:spcPts val="0"/>
              </a:spcAft>
              <a:buSzPts val="1600"/>
              <a:buChar char="•"/>
              <a:defRPr sz="1600"/>
            </a:lvl2pPr>
            <a:lvl3pPr indent="-323850" lvl="2" marL="1371600" algn="l">
              <a:spcBef>
                <a:spcPts val="700"/>
              </a:spcBef>
              <a:spcAft>
                <a:spcPts val="0"/>
              </a:spcAft>
              <a:buSzPts val="1500"/>
              <a:buChar char="•"/>
              <a:defRPr sz="1500"/>
            </a:lvl3pPr>
            <a:lvl4pPr indent="-304800" lvl="3" marL="1828800" algn="l">
              <a:spcBef>
                <a:spcPts val="700"/>
              </a:spcBef>
              <a:spcAft>
                <a:spcPts val="0"/>
              </a:spcAft>
              <a:buSzPts val="1200"/>
              <a:buChar char="•"/>
              <a:defRPr sz="1200"/>
            </a:lvl4pPr>
            <a:lvl5pPr indent="-304800" lvl="4" marL="2286000" algn="l">
              <a:spcBef>
                <a:spcPts val="700"/>
              </a:spcBef>
              <a:spcAft>
                <a:spcPts val="0"/>
              </a:spcAft>
              <a:buSzPts val="1200"/>
              <a:buChar char="•"/>
              <a:defRPr sz="1200"/>
            </a:lvl5pPr>
            <a:lvl6pPr indent="-304800" lvl="5" marL="2743200" algn="l">
              <a:spcBef>
                <a:spcPts val="700"/>
              </a:spcBef>
              <a:spcAft>
                <a:spcPts val="0"/>
              </a:spcAft>
              <a:buSzPts val="1200"/>
              <a:buChar char="•"/>
              <a:defRPr sz="1200"/>
            </a:lvl6pPr>
            <a:lvl7pPr indent="-304800" lvl="6" marL="3200400" algn="l">
              <a:spcBef>
                <a:spcPts val="700"/>
              </a:spcBef>
              <a:spcAft>
                <a:spcPts val="0"/>
              </a:spcAft>
              <a:buSzPts val="1200"/>
              <a:buChar char="•"/>
              <a:defRPr sz="1200"/>
            </a:lvl7pPr>
            <a:lvl8pPr indent="-304800" lvl="7" marL="3657600" algn="l">
              <a:spcBef>
                <a:spcPts val="700"/>
              </a:spcBef>
              <a:spcAft>
                <a:spcPts val="0"/>
              </a:spcAft>
              <a:buSzPts val="1200"/>
              <a:buChar char="•"/>
              <a:defRPr sz="1200"/>
            </a:lvl8pPr>
            <a:lvl9pPr indent="-304800" lvl="8" marL="4114800" algn="l">
              <a:spcBef>
                <a:spcPts val="700"/>
              </a:spcBef>
              <a:spcAft>
                <a:spcPts val="700"/>
              </a:spcAft>
              <a:buSzPts val="1200"/>
              <a:buChar char="•"/>
              <a:defRPr sz="1200"/>
            </a:lvl9pPr>
          </a:lstStyle>
          <a:p/>
        </p:txBody>
      </p:sp>
      <p:sp>
        <p:nvSpPr>
          <p:cNvPr id="125" name="Google Shape;125;g3ba46721c1d_0_422"/>
          <p:cNvSpPr txBox="1"/>
          <p:nvPr>
            <p:ph idx="10" type="dt"/>
          </p:nvPr>
        </p:nvSpPr>
        <p:spPr>
          <a:xfrm>
            <a:off x="8837612" y="5883275"/>
            <a:ext cx="160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26" name="Google Shape;126;g3ba46721c1d_0_422"/>
          <p:cNvSpPr txBox="1"/>
          <p:nvPr>
            <p:ph idx="11" type="ftr"/>
          </p:nvPr>
        </p:nvSpPr>
        <p:spPr>
          <a:xfrm>
            <a:off x="1141412" y="5883275"/>
            <a:ext cx="754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27" name="Google Shape;127;g3ba46721c1d_0_422"/>
          <p:cNvSpPr txBox="1"/>
          <p:nvPr>
            <p:ph idx="12" type="sldNum"/>
          </p:nvPr>
        </p:nvSpPr>
        <p:spPr>
          <a:xfrm>
            <a:off x="10514012" y="5883275"/>
            <a:ext cx="551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3ba46721c1d_0_431"/>
          <p:cNvSpPr txBox="1"/>
          <p:nvPr>
            <p:ph type="title"/>
          </p:nvPr>
        </p:nvSpPr>
        <p:spPr>
          <a:xfrm>
            <a:off x="1141413" y="609600"/>
            <a:ext cx="9906000" cy="190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30" name="Google Shape;130;g3ba46721c1d_0_431"/>
          <p:cNvSpPr txBox="1"/>
          <p:nvPr>
            <p:ph idx="10" type="dt"/>
          </p:nvPr>
        </p:nvSpPr>
        <p:spPr>
          <a:xfrm>
            <a:off x="8837612" y="5883275"/>
            <a:ext cx="160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31" name="Google Shape;131;g3ba46721c1d_0_431"/>
          <p:cNvSpPr txBox="1"/>
          <p:nvPr>
            <p:ph idx="11" type="ftr"/>
          </p:nvPr>
        </p:nvSpPr>
        <p:spPr>
          <a:xfrm>
            <a:off x="1141412" y="5883275"/>
            <a:ext cx="754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32" name="Google Shape;132;g3ba46721c1d_0_431"/>
          <p:cNvSpPr txBox="1"/>
          <p:nvPr>
            <p:ph idx="12" type="sldNum"/>
          </p:nvPr>
        </p:nvSpPr>
        <p:spPr>
          <a:xfrm>
            <a:off x="10514012" y="5883275"/>
            <a:ext cx="551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ba46721c1d_0_436"/>
          <p:cNvSpPr txBox="1"/>
          <p:nvPr>
            <p:ph type="title"/>
          </p:nvPr>
        </p:nvSpPr>
        <p:spPr>
          <a:xfrm>
            <a:off x="1141411" y="1600200"/>
            <a:ext cx="35493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35" name="Google Shape;135;g3ba46721c1d_0_436"/>
          <p:cNvSpPr txBox="1"/>
          <p:nvPr>
            <p:ph idx="1" type="body"/>
          </p:nvPr>
        </p:nvSpPr>
        <p:spPr>
          <a:xfrm>
            <a:off x="5103812" y="609601"/>
            <a:ext cx="5943600" cy="518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55600" lvl="0" marL="4572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/>
            </a:lvl1pPr>
            <a:lvl2pPr indent="-349250" lvl="1" marL="9144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 sz="1900"/>
            </a:lvl2pPr>
            <a:lvl3pPr indent="-330200" lvl="2" marL="1371600" algn="l">
              <a:spcBef>
                <a:spcPts val="700"/>
              </a:spcBef>
              <a:spcAft>
                <a:spcPts val="0"/>
              </a:spcAft>
              <a:buSzPts val="1600"/>
              <a:buChar char="•"/>
              <a:defRPr sz="1600"/>
            </a:lvl3pPr>
            <a:lvl4pPr indent="-323850" lvl="3" marL="1828800" algn="l">
              <a:spcBef>
                <a:spcPts val="700"/>
              </a:spcBef>
              <a:spcAft>
                <a:spcPts val="0"/>
              </a:spcAft>
              <a:buSzPts val="1500"/>
              <a:buChar char="•"/>
              <a:defRPr sz="1500"/>
            </a:lvl4pPr>
            <a:lvl5pPr indent="-323850" lvl="4" marL="2286000" algn="l">
              <a:spcBef>
                <a:spcPts val="700"/>
              </a:spcBef>
              <a:spcAft>
                <a:spcPts val="0"/>
              </a:spcAft>
              <a:buSzPts val="1500"/>
              <a:buChar char="•"/>
              <a:defRPr sz="1500"/>
            </a:lvl5pPr>
            <a:lvl6pPr indent="-323850" lvl="5" marL="2743200" algn="l">
              <a:spcBef>
                <a:spcPts val="700"/>
              </a:spcBef>
              <a:spcAft>
                <a:spcPts val="0"/>
              </a:spcAft>
              <a:buSzPts val="1500"/>
              <a:buChar char="•"/>
              <a:defRPr sz="1500"/>
            </a:lvl6pPr>
            <a:lvl7pPr indent="-323850" lvl="6" marL="3200400" algn="l">
              <a:spcBef>
                <a:spcPts val="700"/>
              </a:spcBef>
              <a:spcAft>
                <a:spcPts val="0"/>
              </a:spcAft>
              <a:buSzPts val="1500"/>
              <a:buChar char="•"/>
              <a:defRPr sz="1500"/>
            </a:lvl7pPr>
            <a:lvl8pPr indent="-323850" lvl="7" marL="3657600" algn="l">
              <a:spcBef>
                <a:spcPts val="700"/>
              </a:spcBef>
              <a:spcAft>
                <a:spcPts val="0"/>
              </a:spcAft>
              <a:buSzPts val="1500"/>
              <a:buChar char="•"/>
              <a:defRPr sz="1500"/>
            </a:lvl8pPr>
            <a:lvl9pPr indent="-323850" lvl="8" marL="4114800" algn="l">
              <a:spcBef>
                <a:spcPts val="700"/>
              </a:spcBef>
              <a:spcAft>
                <a:spcPts val="700"/>
              </a:spcAft>
              <a:buSzPts val="1500"/>
              <a:buChar char="•"/>
              <a:defRPr sz="1500"/>
            </a:lvl9pPr>
          </a:lstStyle>
          <a:p/>
        </p:txBody>
      </p:sp>
      <p:sp>
        <p:nvSpPr>
          <p:cNvPr id="136" name="Google Shape;136;g3ba46721c1d_0_436"/>
          <p:cNvSpPr txBox="1"/>
          <p:nvPr>
            <p:ph idx="2" type="body"/>
          </p:nvPr>
        </p:nvSpPr>
        <p:spPr>
          <a:xfrm>
            <a:off x="1141411" y="2971800"/>
            <a:ext cx="35493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SzPts val="1600"/>
              <a:buNone/>
              <a:defRPr sz="1600"/>
            </a:lvl1pPr>
            <a:lvl2pPr indent="-228600" lvl="1" marL="914400" algn="l"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700"/>
              </a:spcBef>
              <a:spcAft>
                <a:spcPts val="0"/>
              </a:spcAft>
              <a:buSzPts val="1100"/>
              <a:buNone/>
              <a:defRPr sz="1100"/>
            </a:lvl3pPr>
            <a:lvl4pPr indent="-228600" lvl="3" marL="1828800" algn="l">
              <a:spcBef>
                <a:spcPts val="7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7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7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7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7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700"/>
              </a:spcBef>
              <a:spcAft>
                <a:spcPts val="7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37" name="Google Shape;137;g3ba46721c1d_0_436"/>
          <p:cNvSpPr txBox="1"/>
          <p:nvPr>
            <p:ph idx="10" type="dt"/>
          </p:nvPr>
        </p:nvSpPr>
        <p:spPr>
          <a:xfrm>
            <a:off x="8837612" y="5883275"/>
            <a:ext cx="160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38" name="Google Shape;138;g3ba46721c1d_0_436"/>
          <p:cNvSpPr txBox="1"/>
          <p:nvPr>
            <p:ph idx="11" type="ftr"/>
          </p:nvPr>
        </p:nvSpPr>
        <p:spPr>
          <a:xfrm>
            <a:off x="1141412" y="5883275"/>
            <a:ext cx="754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39" name="Google Shape;139;g3ba46721c1d_0_436"/>
          <p:cNvSpPr txBox="1"/>
          <p:nvPr>
            <p:ph idx="12" type="sldNum"/>
          </p:nvPr>
        </p:nvSpPr>
        <p:spPr>
          <a:xfrm>
            <a:off x="10514012" y="5883275"/>
            <a:ext cx="551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4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4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4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4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3ba46721c1d_0_443"/>
          <p:cNvSpPr txBox="1"/>
          <p:nvPr>
            <p:ph type="title"/>
          </p:nvPr>
        </p:nvSpPr>
        <p:spPr>
          <a:xfrm>
            <a:off x="1141411" y="1600200"/>
            <a:ext cx="5334000" cy="1371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entury Gothic"/>
              <a:buNone/>
              <a:defRPr b="0" sz="2800"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42" name="Google Shape;142;g3ba46721c1d_0_443"/>
          <p:cNvSpPr/>
          <p:nvPr>
            <p:ph idx="2" type="pic"/>
          </p:nvPr>
        </p:nvSpPr>
        <p:spPr>
          <a:xfrm>
            <a:off x="7433733" y="-18288"/>
            <a:ext cx="3276900" cy="6903600"/>
          </a:xfrm>
          <a:prstGeom prst="rect">
            <a:avLst/>
          </a:prstGeom>
          <a:noFill/>
          <a:ln cap="flat" cmpd="sng" w="508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43" name="Google Shape;143;g3ba46721c1d_0_443"/>
          <p:cNvSpPr txBox="1"/>
          <p:nvPr>
            <p:ph idx="1" type="body"/>
          </p:nvPr>
        </p:nvSpPr>
        <p:spPr>
          <a:xfrm>
            <a:off x="1141411" y="2971800"/>
            <a:ext cx="5334000" cy="182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900"/>
              <a:buNone/>
              <a:defRPr sz="1900"/>
            </a:lvl1pPr>
            <a:lvl2pPr indent="-228600" lvl="1" marL="914400" algn="l"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700"/>
              </a:spcBef>
              <a:spcAft>
                <a:spcPts val="0"/>
              </a:spcAft>
              <a:buSzPts val="1100"/>
              <a:buNone/>
              <a:defRPr sz="1100"/>
            </a:lvl3pPr>
            <a:lvl4pPr indent="-228600" lvl="3" marL="1828800" algn="l">
              <a:spcBef>
                <a:spcPts val="7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7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7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7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7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700"/>
              </a:spcBef>
              <a:spcAft>
                <a:spcPts val="7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44" name="Google Shape;144;g3ba46721c1d_0_443"/>
          <p:cNvSpPr txBox="1"/>
          <p:nvPr>
            <p:ph idx="10" type="dt"/>
          </p:nvPr>
        </p:nvSpPr>
        <p:spPr>
          <a:xfrm>
            <a:off x="6399212" y="5883275"/>
            <a:ext cx="9144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45" name="Google Shape;145;g3ba46721c1d_0_443"/>
          <p:cNvSpPr txBox="1"/>
          <p:nvPr>
            <p:ph idx="11" type="ftr"/>
          </p:nvPr>
        </p:nvSpPr>
        <p:spPr>
          <a:xfrm>
            <a:off x="1141412" y="5883275"/>
            <a:ext cx="5105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46" name="Google Shape;146;g3ba46721c1d_0_443"/>
          <p:cNvSpPr txBox="1"/>
          <p:nvPr>
            <p:ph idx="12" type="sldNum"/>
          </p:nvPr>
        </p:nvSpPr>
        <p:spPr>
          <a:xfrm>
            <a:off x="10742612" y="5883275"/>
            <a:ext cx="322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anoramic Picture with Caption">
  <p:cSld name="Panoramic Picture with Caption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ba46721c1d_0_450"/>
          <p:cNvSpPr txBox="1"/>
          <p:nvPr>
            <p:ph type="title"/>
          </p:nvPr>
        </p:nvSpPr>
        <p:spPr>
          <a:xfrm>
            <a:off x="1141413" y="4732865"/>
            <a:ext cx="9906000" cy="566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Century Gothic"/>
              <a:buNone/>
              <a:defRPr b="0" sz="2400"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49" name="Google Shape;149;g3ba46721c1d_0_450"/>
          <p:cNvSpPr/>
          <p:nvPr>
            <p:ph idx="2" type="pic"/>
          </p:nvPr>
        </p:nvSpPr>
        <p:spPr>
          <a:xfrm>
            <a:off x="1979612" y="932112"/>
            <a:ext cx="8226000" cy="3165300"/>
          </a:xfrm>
          <a:prstGeom prst="roundRect">
            <a:avLst>
              <a:gd fmla="val 4380" name="adj"/>
            </a:avLst>
          </a:prstGeom>
          <a:noFill/>
          <a:ln cap="flat" cmpd="sng" w="5080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50" name="Google Shape;150;g3ba46721c1d_0_450"/>
          <p:cNvSpPr txBox="1"/>
          <p:nvPr>
            <p:ph idx="1" type="body"/>
          </p:nvPr>
        </p:nvSpPr>
        <p:spPr>
          <a:xfrm>
            <a:off x="1141413" y="5299603"/>
            <a:ext cx="9906000" cy="494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300"/>
              </a:spcBef>
              <a:spcAft>
                <a:spcPts val="0"/>
              </a:spcAft>
              <a:buSzPts val="1500"/>
              <a:buNone/>
              <a:defRPr sz="1500"/>
            </a:lvl1pPr>
            <a:lvl2pPr indent="-228600" lvl="1" marL="914400" algn="l">
              <a:spcBef>
                <a:spcPts val="700"/>
              </a:spcBef>
              <a:spcAft>
                <a:spcPts val="0"/>
              </a:spcAft>
              <a:buSzPts val="1200"/>
              <a:buNone/>
              <a:defRPr sz="1200"/>
            </a:lvl2pPr>
            <a:lvl3pPr indent="-228600" lvl="2" marL="1371600" algn="l">
              <a:spcBef>
                <a:spcPts val="700"/>
              </a:spcBef>
              <a:spcAft>
                <a:spcPts val="0"/>
              </a:spcAft>
              <a:buSzPts val="1100"/>
              <a:buNone/>
              <a:defRPr sz="1100"/>
            </a:lvl3pPr>
            <a:lvl4pPr indent="-228600" lvl="3" marL="1828800" algn="l">
              <a:spcBef>
                <a:spcPts val="700"/>
              </a:spcBef>
              <a:spcAft>
                <a:spcPts val="0"/>
              </a:spcAft>
              <a:buSzPts val="900"/>
              <a:buNone/>
              <a:defRPr sz="900"/>
            </a:lvl4pPr>
            <a:lvl5pPr indent="-228600" lvl="4" marL="2286000" algn="l">
              <a:spcBef>
                <a:spcPts val="700"/>
              </a:spcBef>
              <a:spcAft>
                <a:spcPts val="0"/>
              </a:spcAft>
              <a:buSzPts val="900"/>
              <a:buNone/>
              <a:defRPr sz="900"/>
            </a:lvl5pPr>
            <a:lvl6pPr indent="-228600" lvl="5" marL="2743200" algn="l">
              <a:spcBef>
                <a:spcPts val="700"/>
              </a:spcBef>
              <a:spcAft>
                <a:spcPts val="0"/>
              </a:spcAft>
              <a:buSzPts val="900"/>
              <a:buNone/>
              <a:defRPr sz="900"/>
            </a:lvl6pPr>
            <a:lvl7pPr indent="-228600" lvl="6" marL="3200400" algn="l">
              <a:spcBef>
                <a:spcPts val="700"/>
              </a:spcBef>
              <a:spcAft>
                <a:spcPts val="0"/>
              </a:spcAft>
              <a:buSzPts val="900"/>
              <a:buNone/>
              <a:defRPr sz="900"/>
            </a:lvl7pPr>
            <a:lvl8pPr indent="-228600" lvl="7" marL="3657600" algn="l">
              <a:spcBef>
                <a:spcPts val="700"/>
              </a:spcBef>
              <a:spcAft>
                <a:spcPts val="0"/>
              </a:spcAft>
              <a:buSzPts val="900"/>
              <a:buNone/>
              <a:defRPr sz="900"/>
            </a:lvl8pPr>
            <a:lvl9pPr indent="-228600" lvl="8" marL="4114800" algn="l">
              <a:spcBef>
                <a:spcPts val="700"/>
              </a:spcBef>
              <a:spcAft>
                <a:spcPts val="700"/>
              </a:spcAft>
              <a:buSzPts val="900"/>
              <a:buNone/>
              <a:defRPr sz="900"/>
            </a:lvl9pPr>
          </a:lstStyle>
          <a:p/>
        </p:txBody>
      </p:sp>
      <p:sp>
        <p:nvSpPr>
          <p:cNvPr id="151" name="Google Shape;151;g3ba46721c1d_0_450"/>
          <p:cNvSpPr txBox="1"/>
          <p:nvPr>
            <p:ph idx="10" type="dt"/>
          </p:nvPr>
        </p:nvSpPr>
        <p:spPr>
          <a:xfrm>
            <a:off x="8837612" y="5883275"/>
            <a:ext cx="160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52" name="Google Shape;152;g3ba46721c1d_0_450"/>
          <p:cNvSpPr txBox="1"/>
          <p:nvPr>
            <p:ph idx="11" type="ftr"/>
          </p:nvPr>
        </p:nvSpPr>
        <p:spPr>
          <a:xfrm>
            <a:off x="1141412" y="5883275"/>
            <a:ext cx="754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53" name="Google Shape;153;g3ba46721c1d_0_450"/>
          <p:cNvSpPr txBox="1"/>
          <p:nvPr>
            <p:ph idx="12" type="sldNum"/>
          </p:nvPr>
        </p:nvSpPr>
        <p:spPr>
          <a:xfrm>
            <a:off x="10514012" y="5883275"/>
            <a:ext cx="551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aption">
  <p:cSld name="Title and Caption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ba46721c1d_0_457"/>
          <p:cNvSpPr txBox="1"/>
          <p:nvPr>
            <p:ph type="title"/>
          </p:nvPr>
        </p:nvSpPr>
        <p:spPr>
          <a:xfrm>
            <a:off x="1141412" y="609601"/>
            <a:ext cx="9906000" cy="31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sz="32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56" name="Google Shape;156;g3ba46721c1d_0_457"/>
          <p:cNvSpPr txBox="1"/>
          <p:nvPr>
            <p:ph idx="1" type="body"/>
          </p:nvPr>
        </p:nvSpPr>
        <p:spPr>
          <a:xfrm>
            <a:off x="1141411" y="4343400"/>
            <a:ext cx="9906000" cy="14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7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7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7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7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7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7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700"/>
              </a:spcBef>
              <a:spcAft>
                <a:spcPts val="700"/>
              </a:spcAft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57" name="Google Shape;157;g3ba46721c1d_0_457"/>
          <p:cNvSpPr txBox="1"/>
          <p:nvPr>
            <p:ph idx="10" type="dt"/>
          </p:nvPr>
        </p:nvSpPr>
        <p:spPr>
          <a:xfrm>
            <a:off x="8837612" y="5883275"/>
            <a:ext cx="160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58" name="Google Shape;158;g3ba46721c1d_0_457"/>
          <p:cNvSpPr txBox="1"/>
          <p:nvPr>
            <p:ph idx="11" type="ftr"/>
          </p:nvPr>
        </p:nvSpPr>
        <p:spPr>
          <a:xfrm>
            <a:off x="1141412" y="5883275"/>
            <a:ext cx="754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59" name="Google Shape;159;g3ba46721c1d_0_457"/>
          <p:cNvSpPr txBox="1"/>
          <p:nvPr>
            <p:ph idx="12" type="sldNum"/>
          </p:nvPr>
        </p:nvSpPr>
        <p:spPr>
          <a:xfrm>
            <a:off x="10514012" y="5883275"/>
            <a:ext cx="551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with Caption">
  <p:cSld name="Quote with Caption"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3ba46721c1d_0_463"/>
          <p:cNvSpPr txBox="1"/>
          <p:nvPr/>
        </p:nvSpPr>
        <p:spPr>
          <a:xfrm>
            <a:off x="836612" y="786824"/>
            <a:ext cx="609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Century Gothic"/>
              <a:buNone/>
            </a:pPr>
            <a:r>
              <a:rPr b="0" lang="en-US" sz="800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 sz="1500"/>
          </a:p>
        </p:txBody>
      </p:sp>
      <p:sp>
        <p:nvSpPr>
          <p:cNvPr id="162" name="Google Shape;162;g3ba46721c1d_0_463"/>
          <p:cNvSpPr txBox="1"/>
          <p:nvPr/>
        </p:nvSpPr>
        <p:spPr>
          <a:xfrm>
            <a:off x="10437812" y="2743200"/>
            <a:ext cx="609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Century Gothic"/>
              <a:buNone/>
            </a:pPr>
            <a:r>
              <a:rPr b="0" lang="en-US" sz="800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 sz="1500"/>
          </a:p>
        </p:txBody>
      </p:sp>
      <p:sp>
        <p:nvSpPr>
          <p:cNvPr id="163" name="Google Shape;163;g3ba46721c1d_0_463"/>
          <p:cNvSpPr txBox="1"/>
          <p:nvPr>
            <p:ph type="title"/>
          </p:nvPr>
        </p:nvSpPr>
        <p:spPr>
          <a:xfrm>
            <a:off x="1446213" y="609601"/>
            <a:ext cx="92964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sz="320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64" name="Google Shape;164;g3ba46721c1d_0_463"/>
          <p:cNvSpPr txBox="1"/>
          <p:nvPr>
            <p:ph idx="1" type="body"/>
          </p:nvPr>
        </p:nvSpPr>
        <p:spPr>
          <a:xfrm>
            <a:off x="1674812" y="3352800"/>
            <a:ext cx="8839200" cy="38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000"/>
              <a:buFont typeface="Century Gothic"/>
              <a:buNone/>
              <a:defRPr/>
            </a:lvl1pPr>
            <a:lvl2pPr indent="-228600" lvl="1" marL="914400" algn="l">
              <a:spcBef>
                <a:spcPts val="700"/>
              </a:spcBef>
              <a:spcAft>
                <a:spcPts val="0"/>
              </a:spcAft>
              <a:buSzPts val="1900"/>
              <a:buFont typeface="Century Gothic"/>
              <a:buNone/>
              <a:defRPr/>
            </a:lvl2pPr>
            <a:lvl3pPr indent="-228600" lvl="2" marL="1371600" algn="l">
              <a:spcBef>
                <a:spcPts val="700"/>
              </a:spcBef>
              <a:spcAft>
                <a:spcPts val="0"/>
              </a:spcAft>
              <a:buSzPts val="1600"/>
              <a:buFont typeface="Century Gothic"/>
              <a:buNone/>
              <a:defRPr/>
            </a:lvl3pPr>
            <a:lvl4pPr indent="-228600" lvl="3" marL="1828800" algn="l">
              <a:spcBef>
                <a:spcPts val="700"/>
              </a:spcBef>
              <a:spcAft>
                <a:spcPts val="0"/>
              </a:spcAft>
              <a:buSzPts val="1500"/>
              <a:buFont typeface="Century Gothic"/>
              <a:buNone/>
              <a:defRPr/>
            </a:lvl4pPr>
            <a:lvl5pPr indent="-228600" lvl="4" marL="2286000" algn="l">
              <a:spcBef>
                <a:spcPts val="700"/>
              </a:spcBef>
              <a:spcAft>
                <a:spcPts val="0"/>
              </a:spcAft>
              <a:buSzPts val="1500"/>
              <a:buFont typeface="Century Gothic"/>
              <a:buNone/>
              <a:defRPr/>
            </a:lvl5pPr>
            <a:lvl6pPr indent="-349250" lvl="5" marL="27432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6pPr>
            <a:lvl7pPr indent="-349250" lvl="6" marL="32004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7pPr>
            <a:lvl8pPr indent="-349250" lvl="7" marL="36576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8pPr>
            <a:lvl9pPr indent="-349250" lvl="8" marL="4114800" algn="l">
              <a:spcBef>
                <a:spcPts val="700"/>
              </a:spcBef>
              <a:spcAft>
                <a:spcPts val="700"/>
              </a:spcAft>
              <a:buSzPts val="1900"/>
              <a:buChar char="•"/>
              <a:defRPr/>
            </a:lvl9pPr>
          </a:lstStyle>
          <a:p/>
        </p:txBody>
      </p:sp>
      <p:sp>
        <p:nvSpPr>
          <p:cNvPr id="165" name="Google Shape;165;g3ba46721c1d_0_463"/>
          <p:cNvSpPr txBox="1"/>
          <p:nvPr>
            <p:ph idx="2" type="body"/>
          </p:nvPr>
        </p:nvSpPr>
        <p:spPr>
          <a:xfrm>
            <a:off x="1141411" y="4343400"/>
            <a:ext cx="9906000" cy="1448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2000"/>
              <a:buNone/>
              <a:defRPr sz="2000">
                <a:solidFill>
                  <a:schemeClr val="lt1"/>
                </a:solidFill>
              </a:defRPr>
            </a:lvl1pPr>
            <a:lvl2pPr indent="-349250" lvl="1" marL="9144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2pPr>
            <a:lvl3pPr indent="-349250" lvl="2" marL="13716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3pPr>
            <a:lvl4pPr indent="-349250" lvl="3" marL="18288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4pPr>
            <a:lvl5pPr indent="-349250" lvl="4" marL="22860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5pPr>
            <a:lvl6pPr indent="-349250" lvl="5" marL="27432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6pPr>
            <a:lvl7pPr indent="-349250" lvl="6" marL="32004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7pPr>
            <a:lvl8pPr indent="-349250" lvl="7" marL="36576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8pPr>
            <a:lvl9pPr indent="-349250" lvl="8" marL="4114800" algn="l">
              <a:spcBef>
                <a:spcPts val="700"/>
              </a:spcBef>
              <a:spcAft>
                <a:spcPts val="700"/>
              </a:spcAft>
              <a:buSzPts val="1900"/>
              <a:buChar char="•"/>
              <a:defRPr/>
            </a:lvl9pPr>
          </a:lstStyle>
          <a:p/>
        </p:txBody>
      </p:sp>
      <p:sp>
        <p:nvSpPr>
          <p:cNvPr id="166" name="Google Shape;166;g3ba46721c1d_0_463"/>
          <p:cNvSpPr txBox="1"/>
          <p:nvPr>
            <p:ph idx="10" type="dt"/>
          </p:nvPr>
        </p:nvSpPr>
        <p:spPr>
          <a:xfrm>
            <a:off x="8837612" y="5883275"/>
            <a:ext cx="160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67" name="Google Shape;167;g3ba46721c1d_0_463"/>
          <p:cNvSpPr txBox="1"/>
          <p:nvPr>
            <p:ph idx="11" type="ftr"/>
          </p:nvPr>
        </p:nvSpPr>
        <p:spPr>
          <a:xfrm>
            <a:off x="1141412" y="5883275"/>
            <a:ext cx="754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68" name="Google Shape;168;g3ba46721c1d_0_463"/>
          <p:cNvSpPr txBox="1"/>
          <p:nvPr>
            <p:ph idx="12" type="sldNum"/>
          </p:nvPr>
        </p:nvSpPr>
        <p:spPr>
          <a:xfrm>
            <a:off x="10514012" y="5883275"/>
            <a:ext cx="551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me Card">
  <p:cSld name="Name Card"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g3ba46721c1d_0_472"/>
          <p:cNvSpPr txBox="1"/>
          <p:nvPr>
            <p:ph type="title"/>
          </p:nvPr>
        </p:nvSpPr>
        <p:spPr>
          <a:xfrm>
            <a:off x="1141412" y="3308581"/>
            <a:ext cx="9906000" cy="14688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sz="3200" cap="none"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71" name="Google Shape;171;g3ba46721c1d_0_472"/>
          <p:cNvSpPr txBox="1"/>
          <p:nvPr>
            <p:ph idx="1" type="body"/>
          </p:nvPr>
        </p:nvSpPr>
        <p:spPr>
          <a:xfrm>
            <a:off x="1141410" y="4777381"/>
            <a:ext cx="9906000" cy="8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55600" lvl="0" marL="457200" algn="l">
              <a:spcBef>
                <a:spcPts val="400"/>
              </a:spcBef>
              <a:spcAft>
                <a:spcPts val="0"/>
              </a:spcAft>
              <a:buSzPts val="2000"/>
              <a:buChar char="•"/>
              <a:defRPr sz="2000">
                <a:solidFill>
                  <a:schemeClr val="lt1"/>
                </a:solidFill>
              </a:defRPr>
            </a:lvl1pPr>
            <a:lvl2pPr indent="-349250" lvl="1" marL="9144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2pPr>
            <a:lvl3pPr indent="-349250" lvl="2" marL="13716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3pPr>
            <a:lvl4pPr indent="-349250" lvl="3" marL="18288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4pPr>
            <a:lvl5pPr indent="-349250" lvl="4" marL="22860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5pPr>
            <a:lvl6pPr indent="-349250" lvl="5" marL="27432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6pPr>
            <a:lvl7pPr indent="-349250" lvl="6" marL="32004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7pPr>
            <a:lvl8pPr indent="-349250" lvl="7" marL="36576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8pPr>
            <a:lvl9pPr indent="-349250" lvl="8" marL="4114800" algn="l">
              <a:spcBef>
                <a:spcPts val="700"/>
              </a:spcBef>
              <a:spcAft>
                <a:spcPts val="700"/>
              </a:spcAft>
              <a:buSzPts val="1900"/>
              <a:buChar char="•"/>
              <a:defRPr/>
            </a:lvl9pPr>
          </a:lstStyle>
          <a:p/>
        </p:txBody>
      </p:sp>
      <p:sp>
        <p:nvSpPr>
          <p:cNvPr id="172" name="Google Shape;172;g3ba46721c1d_0_472"/>
          <p:cNvSpPr txBox="1"/>
          <p:nvPr>
            <p:ph idx="10" type="dt"/>
          </p:nvPr>
        </p:nvSpPr>
        <p:spPr>
          <a:xfrm>
            <a:off x="8837612" y="5883275"/>
            <a:ext cx="160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73" name="Google Shape;173;g3ba46721c1d_0_472"/>
          <p:cNvSpPr txBox="1"/>
          <p:nvPr>
            <p:ph idx="11" type="ftr"/>
          </p:nvPr>
        </p:nvSpPr>
        <p:spPr>
          <a:xfrm>
            <a:off x="1141412" y="5883275"/>
            <a:ext cx="754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74" name="Google Shape;174;g3ba46721c1d_0_472"/>
          <p:cNvSpPr txBox="1"/>
          <p:nvPr>
            <p:ph idx="12" type="sldNum"/>
          </p:nvPr>
        </p:nvSpPr>
        <p:spPr>
          <a:xfrm>
            <a:off x="10514012" y="5883275"/>
            <a:ext cx="551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Name Card">
  <p:cSld name="Quote Name Card"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3ba46721c1d_0_478"/>
          <p:cNvSpPr txBox="1"/>
          <p:nvPr/>
        </p:nvSpPr>
        <p:spPr>
          <a:xfrm>
            <a:off x="836612" y="786824"/>
            <a:ext cx="609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Century Gothic"/>
              <a:buNone/>
            </a:pPr>
            <a:r>
              <a:rPr b="0" lang="en-US" sz="800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“</a:t>
            </a:r>
            <a:endParaRPr sz="1500"/>
          </a:p>
        </p:txBody>
      </p:sp>
      <p:sp>
        <p:nvSpPr>
          <p:cNvPr id="177" name="Google Shape;177;g3ba46721c1d_0_478"/>
          <p:cNvSpPr txBox="1"/>
          <p:nvPr/>
        </p:nvSpPr>
        <p:spPr>
          <a:xfrm>
            <a:off x="10437812" y="2743200"/>
            <a:ext cx="609600" cy="58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8000"/>
              <a:buFont typeface="Century Gothic"/>
              <a:buNone/>
            </a:pPr>
            <a:r>
              <a:rPr b="0" lang="en-US" sz="8000" cap="none">
                <a:solidFill>
                  <a:schemeClr val="accen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”</a:t>
            </a:r>
            <a:endParaRPr sz="1500"/>
          </a:p>
        </p:txBody>
      </p:sp>
      <p:sp>
        <p:nvSpPr>
          <p:cNvPr id="178" name="Google Shape;178;g3ba46721c1d_0_478"/>
          <p:cNvSpPr txBox="1"/>
          <p:nvPr>
            <p:ph type="title"/>
          </p:nvPr>
        </p:nvSpPr>
        <p:spPr>
          <a:xfrm>
            <a:off x="1446213" y="609601"/>
            <a:ext cx="92964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sz="3200" cap="none">
                <a:solidFill>
                  <a:schemeClr val="lt1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79" name="Google Shape;179;g3ba46721c1d_0_478"/>
          <p:cNvSpPr txBox="1"/>
          <p:nvPr>
            <p:ph idx="1" type="body"/>
          </p:nvPr>
        </p:nvSpPr>
        <p:spPr>
          <a:xfrm>
            <a:off x="1141412" y="3886200"/>
            <a:ext cx="9906000" cy="8889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500"/>
              </a:spcBef>
              <a:spcAft>
                <a:spcPts val="0"/>
              </a:spcAft>
              <a:buSzPts val="2400"/>
              <a:buNone/>
              <a:defRPr b="0" sz="2400" cap="none">
                <a:solidFill>
                  <a:schemeClr val="lt1"/>
                </a:solidFill>
              </a:defRPr>
            </a:lvl1pPr>
            <a:lvl2pPr indent="-349250" lvl="1" marL="9144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2pPr>
            <a:lvl3pPr indent="-349250" lvl="2" marL="13716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3pPr>
            <a:lvl4pPr indent="-349250" lvl="3" marL="18288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4pPr>
            <a:lvl5pPr indent="-349250" lvl="4" marL="22860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5pPr>
            <a:lvl6pPr indent="-349250" lvl="5" marL="27432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6pPr>
            <a:lvl7pPr indent="-349250" lvl="6" marL="32004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7pPr>
            <a:lvl8pPr indent="-349250" lvl="7" marL="36576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8pPr>
            <a:lvl9pPr indent="-349250" lvl="8" marL="4114800" algn="l">
              <a:spcBef>
                <a:spcPts val="700"/>
              </a:spcBef>
              <a:spcAft>
                <a:spcPts val="700"/>
              </a:spcAft>
              <a:buSzPts val="1900"/>
              <a:buChar char="•"/>
              <a:defRPr/>
            </a:lvl9pPr>
          </a:lstStyle>
          <a:p/>
        </p:txBody>
      </p:sp>
      <p:sp>
        <p:nvSpPr>
          <p:cNvPr id="180" name="Google Shape;180;g3ba46721c1d_0_478"/>
          <p:cNvSpPr txBox="1"/>
          <p:nvPr>
            <p:ph idx="2" type="body"/>
          </p:nvPr>
        </p:nvSpPr>
        <p:spPr>
          <a:xfrm>
            <a:off x="1141411" y="4775200"/>
            <a:ext cx="9906000" cy="1016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7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7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7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7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7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7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700"/>
              </a:spcBef>
              <a:spcAft>
                <a:spcPts val="700"/>
              </a:spcAft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1" name="Google Shape;181;g3ba46721c1d_0_478"/>
          <p:cNvSpPr txBox="1"/>
          <p:nvPr>
            <p:ph idx="10" type="dt"/>
          </p:nvPr>
        </p:nvSpPr>
        <p:spPr>
          <a:xfrm>
            <a:off x="8837612" y="5883275"/>
            <a:ext cx="160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82" name="Google Shape;182;g3ba46721c1d_0_478"/>
          <p:cNvSpPr txBox="1"/>
          <p:nvPr>
            <p:ph idx="11" type="ftr"/>
          </p:nvPr>
        </p:nvSpPr>
        <p:spPr>
          <a:xfrm>
            <a:off x="1141412" y="5883275"/>
            <a:ext cx="754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83" name="Google Shape;183;g3ba46721c1d_0_478"/>
          <p:cNvSpPr txBox="1"/>
          <p:nvPr>
            <p:ph idx="12" type="sldNum"/>
          </p:nvPr>
        </p:nvSpPr>
        <p:spPr>
          <a:xfrm>
            <a:off x="10514012" y="5883275"/>
            <a:ext cx="551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rue or False">
  <p:cSld name="True or False"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3ba46721c1d_0_487"/>
          <p:cNvSpPr txBox="1"/>
          <p:nvPr>
            <p:ph type="title"/>
          </p:nvPr>
        </p:nvSpPr>
        <p:spPr>
          <a:xfrm>
            <a:off x="1141412" y="609601"/>
            <a:ext cx="9906000" cy="2743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86" name="Google Shape;186;g3ba46721c1d_0_487"/>
          <p:cNvSpPr txBox="1"/>
          <p:nvPr>
            <p:ph idx="1" type="body"/>
          </p:nvPr>
        </p:nvSpPr>
        <p:spPr>
          <a:xfrm>
            <a:off x="1141412" y="3505200"/>
            <a:ext cx="9906000" cy="838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500"/>
              </a:spcBef>
              <a:spcAft>
                <a:spcPts val="0"/>
              </a:spcAft>
              <a:buSzPts val="2800"/>
              <a:buNone/>
              <a:defRPr b="0" sz="2800" cap="none">
                <a:solidFill>
                  <a:schemeClr val="lt1"/>
                </a:solidFill>
              </a:defRPr>
            </a:lvl1pPr>
            <a:lvl2pPr indent="-349250" lvl="1" marL="9144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2pPr>
            <a:lvl3pPr indent="-349250" lvl="2" marL="13716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3pPr>
            <a:lvl4pPr indent="-349250" lvl="3" marL="18288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4pPr>
            <a:lvl5pPr indent="-349250" lvl="4" marL="22860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5pPr>
            <a:lvl6pPr indent="-349250" lvl="5" marL="27432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6pPr>
            <a:lvl7pPr indent="-349250" lvl="6" marL="32004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7pPr>
            <a:lvl8pPr indent="-349250" lvl="7" marL="36576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8pPr>
            <a:lvl9pPr indent="-349250" lvl="8" marL="4114800" algn="l">
              <a:spcBef>
                <a:spcPts val="700"/>
              </a:spcBef>
              <a:spcAft>
                <a:spcPts val="700"/>
              </a:spcAft>
              <a:buSzPts val="1900"/>
              <a:buChar char="•"/>
              <a:defRPr/>
            </a:lvl9pPr>
          </a:lstStyle>
          <a:p/>
        </p:txBody>
      </p:sp>
      <p:sp>
        <p:nvSpPr>
          <p:cNvPr id="187" name="Google Shape;187;g3ba46721c1d_0_487"/>
          <p:cNvSpPr txBox="1"/>
          <p:nvPr>
            <p:ph idx="2" type="body"/>
          </p:nvPr>
        </p:nvSpPr>
        <p:spPr>
          <a:xfrm>
            <a:off x="1141411" y="4343400"/>
            <a:ext cx="9906000" cy="1448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spcBef>
                <a:spcPts val="4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lt1"/>
                </a:solidFill>
              </a:defRPr>
            </a:lvl1pPr>
            <a:lvl2pPr indent="-228600" lvl="1" marL="914400" algn="l">
              <a:spcBef>
                <a:spcPts val="700"/>
              </a:spcBef>
              <a:spcAft>
                <a:spcPts val="0"/>
              </a:spcAft>
              <a:buSzPts val="1900"/>
              <a:buNone/>
              <a:defRPr sz="1900">
                <a:solidFill>
                  <a:schemeClr val="lt1"/>
                </a:solidFill>
              </a:defRPr>
            </a:lvl2pPr>
            <a:lvl3pPr indent="-228600" lvl="2" marL="1371600" algn="l">
              <a:spcBef>
                <a:spcPts val="7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lt1"/>
                </a:solidFill>
              </a:defRPr>
            </a:lvl3pPr>
            <a:lvl4pPr indent="-228600" lvl="3" marL="1828800" algn="l">
              <a:spcBef>
                <a:spcPts val="7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4pPr>
            <a:lvl5pPr indent="-228600" lvl="4" marL="2286000" algn="l">
              <a:spcBef>
                <a:spcPts val="7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5pPr>
            <a:lvl6pPr indent="-228600" lvl="5" marL="2743200" algn="l">
              <a:spcBef>
                <a:spcPts val="7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6pPr>
            <a:lvl7pPr indent="-228600" lvl="6" marL="3200400" algn="l">
              <a:spcBef>
                <a:spcPts val="7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7pPr>
            <a:lvl8pPr indent="-228600" lvl="7" marL="3657600" algn="l">
              <a:spcBef>
                <a:spcPts val="700"/>
              </a:spcBef>
              <a:spcAft>
                <a:spcPts val="0"/>
              </a:spcAft>
              <a:buSzPts val="1500"/>
              <a:buNone/>
              <a:defRPr sz="1500">
                <a:solidFill>
                  <a:schemeClr val="lt1"/>
                </a:solidFill>
              </a:defRPr>
            </a:lvl8pPr>
            <a:lvl9pPr indent="-228600" lvl="8" marL="4114800" algn="l">
              <a:spcBef>
                <a:spcPts val="700"/>
              </a:spcBef>
              <a:spcAft>
                <a:spcPts val="700"/>
              </a:spcAft>
              <a:buSzPts val="1500"/>
              <a:buNone/>
              <a:defRPr sz="15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8" name="Google Shape;188;g3ba46721c1d_0_487"/>
          <p:cNvSpPr txBox="1"/>
          <p:nvPr>
            <p:ph idx="10" type="dt"/>
          </p:nvPr>
        </p:nvSpPr>
        <p:spPr>
          <a:xfrm>
            <a:off x="8837612" y="5883275"/>
            <a:ext cx="160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89" name="Google Shape;189;g3ba46721c1d_0_487"/>
          <p:cNvSpPr txBox="1"/>
          <p:nvPr>
            <p:ph idx="11" type="ftr"/>
          </p:nvPr>
        </p:nvSpPr>
        <p:spPr>
          <a:xfrm>
            <a:off x="1141412" y="5883275"/>
            <a:ext cx="754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90" name="Google Shape;190;g3ba46721c1d_0_487"/>
          <p:cNvSpPr txBox="1"/>
          <p:nvPr>
            <p:ph idx="12" type="sldNum"/>
          </p:nvPr>
        </p:nvSpPr>
        <p:spPr>
          <a:xfrm>
            <a:off x="10514012" y="5883275"/>
            <a:ext cx="551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ba46721c1d_0_494"/>
          <p:cNvSpPr txBox="1"/>
          <p:nvPr>
            <p:ph type="title"/>
          </p:nvPr>
        </p:nvSpPr>
        <p:spPr>
          <a:xfrm>
            <a:off x="1141413" y="609600"/>
            <a:ext cx="9906000" cy="190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93" name="Google Shape;193;g3ba46721c1d_0_494"/>
          <p:cNvSpPr txBox="1"/>
          <p:nvPr>
            <p:ph idx="1" type="body"/>
          </p:nvPr>
        </p:nvSpPr>
        <p:spPr>
          <a:xfrm rot="5400000">
            <a:off x="4532161" y="-723751"/>
            <a:ext cx="3124500" cy="990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1pPr>
            <a:lvl2pPr indent="-349250" lvl="1" marL="9144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2pPr>
            <a:lvl3pPr indent="-349250" lvl="2" marL="13716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3pPr>
            <a:lvl4pPr indent="-349250" lvl="3" marL="18288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4pPr>
            <a:lvl5pPr indent="-349250" lvl="4" marL="22860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5pPr>
            <a:lvl6pPr indent="-349250" lvl="5" marL="27432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6pPr>
            <a:lvl7pPr indent="-349250" lvl="6" marL="32004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7pPr>
            <a:lvl8pPr indent="-349250" lvl="7" marL="36576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8pPr>
            <a:lvl9pPr indent="-349250" lvl="8" marL="4114800" algn="l">
              <a:spcBef>
                <a:spcPts val="700"/>
              </a:spcBef>
              <a:spcAft>
                <a:spcPts val="700"/>
              </a:spcAft>
              <a:buSzPts val="1900"/>
              <a:buChar char="•"/>
              <a:defRPr/>
            </a:lvl9pPr>
          </a:lstStyle>
          <a:p/>
        </p:txBody>
      </p:sp>
      <p:sp>
        <p:nvSpPr>
          <p:cNvPr id="194" name="Google Shape;194;g3ba46721c1d_0_494"/>
          <p:cNvSpPr txBox="1"/>
          <p:nvPr>
            <p:ph idx="10" type="dt"/>
          </p:nvPr>
        </p:nvSpPr>
        <p:spPr>
          <a:xfrm>
            <a:off x="8837612" y="5883275"/>
            <a:ext cx="160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95" name="Google Shape;195;g3ba46721c1d_0_494"/>
          <p:cNvSpPr txBox="1"/>
          <p:nvPr>
            <p:ph idx="11" type="ftr"/>
          </p:nvPr>
        </p:nvSpPr>
        <p:spPr>
          <a:xfrm>
            <a:off x="1141412" y="5883275"/>
            <a:ext cx="754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96" name="Google Shape;196;g3ba46721c1d_0_494"/>
          <p:cNvSpPr txBox="1"/>
          <p:nvPr>
            <p:ph idx="12" type="sldNum"/>
          </p:nvPr>
        </p:nvSpPr>
        <p:spPr>
          <a:xfrm>
            <a:off x="10514012" y="5883275"/>
            <a:ext cx="551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3ba46721c1d_0_500"/>
          <p:cNvSpPr txBox="1"/>
          <p:nvPr>
            <p:ph type="title"/>
          </p:nvPr>
        </p:nvSpPr>
        <p:spPr>
          <a:xfrm rot="5400000">
            <a:off x="7351412" y="2095199"/>
            <a:ext cx="5181600" cy="221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9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199" name="Google Shape;199;g3ba46721c1d_0_500"/>
          <p:cNvSpPr txBox="1"/>
          <p:nvPr>
            <p:ph idx="1" type="body"/>
          </p:nvPr>
        </p:nvSpPr>
        <p:spPr>
          <a:xfrm rot="5400000">
            <a:off x="2322362" y="-571650"/>
            <a:ext cx="5181600" cy="7544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9250" lvl="0" marL="457200" algn="l">
              <a:spcBef>
                <a:spcPts val="400"/>
              </a:spcBef>
              <a:spcAft>
                <a:spcPts val="0"/>
              </a:spcAft>
              <a:buSzPts val="1900"/>
              <a:buChar char="•"/>
              <a:defRPr/>
            </a:lvl1pPr>
            <a:lvl2pPr indent="-349250" lvl="1" marL="9144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2pPr>
            <a:lvl3pPr indent="-349250" lvl="2" marL="13716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3pPr>
            <a:lvl4pPr indent="-349250" lvl="3" marL="18288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4pPr>
            <a:lvl5pPr indent="-349250" lvl="4" marL="22860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5pPr>
            <a:lvl6pPr indent="-349250" lvl="5" marL="27432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6pPr>
            <a:lvl7pPr indent="-349250" lvl="6" marL="32004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7pPr>
            <a:lvl8pPr indent="-349250" lvl="7" marL="3657600" algn="l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8pPr>
            <a:lvl9pPr indent="-349250" lvl="8" marL="4114800" algn="l">
              <a:spcBef>
                <a:spcPts val="700"/>
              </a:spcBef>
              <a:spcAft>
                <a:spcPts val="700"/>
              </a:spcAft>
              <a:buSzPts val="1900"/>
              <a:buChar char="•"/>
              <a:defRPr/>
            </a:lvl9pPr>
          </a:lstStyle>
          <a:p/>
        </p:txBody>
      </p:sp>
      <p:sp>
        <p:nvSpPr>
          <p:cNvPr id="200" name="Google Shape;200;g3ba46721c1d_0_500"/>
          <p:cNvSpPr txBox="1"/>
          <p:nvPr>
            <p:ph idx="10" type="dt"/>
          </p:nvPr>
        </p:nvSpPr>
        <p:spPr>
          <a:xfrm>
            <a:off x="8837612" y="5883275"/>
            <a:ext cx="160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01" name="Google Shape;201;g3ba46721c1d_0_500"/>
          <p:cNvSpPr txBox="1"/>
          <p:nvPr>
            <p:ph idx="11" type="ftr"/>
          </p:nvPr>
        </p:nvSpPr>
        <p:spPr>
          <a:xfrm>
            <a:off x="1141412" y="5883275"/>
            <a:ext cx="754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02" name="Google Shape;202;g3ba46721c1d_0_500"/>
          <p:cNvSpPr txBox="1"/>
          <p:nvPr>
            <p:ph idx="12" type="sldNum"/>
          </p:nvPr>
        </p:nvSpPr>
        <p:spPr>
          <a:xfrm>
            <a:off x="10514012" y="5883275"/>
            <a:ext cx="551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1pPr>
            <a:lvl2pPr indent="0" lvl="1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2pPr>
            <a:lvl3pPr indent="0" lvl="2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3pPr>
            <a:lvl4pPr indent="0" lvl="3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4pPr>
            <a:lvl5pPr indent="0" lvl="4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5pPr>
            <a:lvl6pPr indent="0" lvl="5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6pPr>
            <a:lvl7pPr indent="0" lvl="6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7pPr>
            <a:lvl8pPr indent="0" lvl="7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8pPr>
            <a:lvl9pPr indent="0" lvl="8" marL="0" algn="r">
              <a:spcBef>
                <a:spcPts val="0"/>
              </a:spcBef>
              <a:buNone/>
              <a:defRPr>
                <a:solidFill>
                  <a:srgbClr val="BFBFBF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ba46721c1d_0_506"/>
          <p:cNvSpPr txBox="1"/>
          <p:nvPr>
            <p:ph type="title"/>
          </p:nvPr>
        </p:nvSpPr>
        <p:spPr>
          <a:xfrm>
            <a:off x="415600" y="593367"/>
            <a:ext cx="11360700" cy="7635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500"/>
              <a:buNone/>
              <a:defRPr/>
            </a:lvl9pPr>
          </a:lstStyle>
          <a:p/>
        </p:txBody>
      </p:sp>
      <p:sp>
        <p:nvSpPr>
          <p:cNvPr id="205" name="Google Shape;205;g3ba46721c1d_0_506"/>
          <p:cNvSpPr txBox="1"/>
          <p:nvPr>
            <p:ph idx="1" type="body"/>
          </p:nvPr>
        </p:nvSpPr>
        <p:spPr>
          <a:xfrm>
            <a:off x="415600" y="1536633"/>
            <a:ext cx="11360700" cy="45552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55600" lvl="0" marL="457200">
              <a:spcBef>
                <a:spcPts val="400"/>
              </a:spcBef>
              <a:spcAft>
                <a:spcPts val="0"/>
              </a:spcAft>
              <a:buSzPts val="2000"/>
              <a:buChar char="•"/>
              <a:defRPr/>
            </a:lvl1pPr>
            <a:lvl2pPr indent="-349250" lvl="1" marL="914400">
              <a:spcBef>
                <a:spcPts val="700"/>
              </a:spcBef>
              <a:spcAft>
                <a:spcPts val="0"/>
              </a:spcAft>
              <a:buSzPts val="1900"/>
              <a:buChar char="•"/>
              <a:defRPr/>
            </a:lvl2pPr>
            <a:lvl3pPr indent="-330200" lvl="2" marL="1371600">
              <a:spcBef>
                <a:spcPts val="700"/>
              </a:spcBef>
              <a:spcAft>
                <a:spcPts val="0"/>
              </a:spcAft>
              <a:buSzPts val="1600"/>
              <a:buChar char="•"/>
              <a:defRPr/>
            </a:lvl3pPr>
            <a:lvl4pPr indent="-323850" lvl="3" marL="1828800">
              <a:spcBef>
                <a:spcPts val="700"/>
              </a:spcBef>
              <a:spcAft>
                <a:spcPts val="0"/>
              </a:spcAft>
              <a:buSzPts val="1500"/>
              <a:buChar char="•"/>
              <a:defRPr/>
            </a:lvl4pPr>
            <a:lvl5pPr indent="-323850" lvl="4" marL="2286000">
              <a:spcBef>
                <a:spcPts val="700"/>
              </a:spcBef>
              <a:spcAft>
                <a:spcPts val="0"/>
              </a:spcAft>
              <a:buSzPts val="1500"/>
              <a:buChar char="•"/>
              <a:defRPr/>
            </a:lvl5pPr>
            <a:lvl6pPr indent="-304800" lvl="5" marL="2743200">
              <a:spcBef>
                <a:spcPts val="700"/>
              </a:spcBef>
              <a:spcAft>
                <a:spcPts val="0"/>
              </a:spcAft>
              <a:buSzPts val="1200"/>
              <a:buChar char="•"/>
              <a:defRPr/>
            </a:lvl6pPr>
            <a:lvl7pPr indent="-304800" lvl="6" marL="3200400">
              <a:spcBef>
                <a:spcPts val="700"/>
              </a:spcBef>
              <a:spcAft>
                <a:spcPts val="0"/>
              </a:spcAft>
              <a:buSzPts val="1200"/>
              <a:buChar char="•"/>
              <a:defRPr/>
            </a:lvl7pPr>
            <a:lvl8pPr indent="-304800" lvl="7" marL="3657600">
              <a:spcBef>
                <a:spcPts val="700"/>
              </a:spcBef>
              <a:spcAft>
                <a:spcPts val="0"/>
              </a:spcAft>
              <a:buSzPts val="1200"/>
              <a:buChar char="•"/>
              <a:defRPr/>
            </a:lvl8pPr>
            <a:lvl9pPr indent="-304800" lvl="8" marL="4114800">
              <a:spcBef>
                <a:spcPts val="700"/>
              </a:spcBef>
              <a:spcAft>
                <a:spcPts val="700"/>
              </a:spcAft>
              <a:buSzPts val="1200"/>
              <a:buChar char="•"/>
              <a:defRPr/>
            </a:lvl9pPr>
          </a:lstStyle>
          <a:p/>
        </p:txBody>
      </p:sp>
      <p:sp>
        <p:nvSpPr>
          <p:cNvPr id="206" name="Google Shape;206;g3ba46721c1d_0_506"/>
          <p:cNvSpPr txBox="1"/>
          <p:nvPr>
            <p:ph idx="12" type="sldNum"/>
          </p:nvPr>
        </p:nvSpPr>
        <p:spPr>
          <a:xfrm>
            <a:off x="11296610" y="6217622"/>
            <a:ext cx="731700" cy="5247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4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4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46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46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4" name="Google Shape;34;p4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4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4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4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4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0" name="Google Shape;40;p4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1" name="Google Shape;41;p4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2" name="Google Shape;42;p4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4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8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48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7" name="Google Shape;47;p48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48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9" name="Google Shape;49;p48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0" name="Google Shape;50;p4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4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4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4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4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4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4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5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50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50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2" name="Google Shape;62;p5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5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5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1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51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51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5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5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5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20" Type="http://schemas.openxmlformats.org/officeDocument/2006/relationships/theme" Target="../theme/theme2.xml"/><Relationship Id="rId11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2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2.xml"/><Relationship Id="rId3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4.xml"/><Relationship Id="rId9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26.xml"/><Relationship Id="rId5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9.xml"/><Relationship Id="rId6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8.xml"/><Relationship Id="rId7" Type="http://schemas.openxmlformats.org/officeDocument/2006/relationships/slideLayout" Target="../slideLayouts/slideLayout17.xml"/><Relationship Id="rId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4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3ba46721c1d_0_387"/>
          <p:cNvSpPr txBox="1"/>
          <p:nvPr>
            <p:ph type="title"/>
          </p:nvPr>
        </p:nvSpPr>
        <p:spPr>
          <a:xfrm>
            <a:off x="1141413" y="609600"/>
            <a:ext cx="9906000" cy="1905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Century Gothic"/>
              <a:buNone/>
              <a:defRPr b="0" i="0" sz="32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2"/>
                </a:solidFill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2"/>
                </a:solidFill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2"/>
                </a:solidFill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2"/>
                </a:solidFill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2"/>
                </a:solidFill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2"/>
                </a:solidFill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2"/>
                </a:solidFill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6" name="Google Shape;86;g3ba46721c1d_0_387"/>
          <p:cNvSpPr txBox="1"/>
          <p:nvPr>
            <p:ph idx="1" type="body"/>
          </p:nvPr>
        </p:nvSpPr>
        <p:spPr>
          <a:xfrm>
            <a:off x="1141413" y="2666999"/>
            <a:ext cx="9906000" cy="312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55600" lvl="0" marL="457200" marR="0" algn="l"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-349250" lvl="1" marL="914400" marR="0" algn="l"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900"/>
              <a:buFont typeface="Arial"/>
              <a:buChar char="•"/>
              <a:defRPr b="0" i="0" sz="19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-330200" lvl="2" marL="1371600" marR="0" algn="l"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Arial"/>
              <a:buChar char="•"/>
              <a:defRPr b="0" i="0" sz="16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-323850" lvl="3" marL="1828800" marR="0" algn="l"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-323850" lvl="4" marL="2286000" marR="0" algn="l"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Arial"/>
              <a:buChar char="•"/>
              <a:defRPr b="0" i="0" sz="15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-304800" lvl="5" marL="2743200" marR="0" algn="l"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-304800" lvl="6" marL="3200400" marR="0" algn="l"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-304800" lvl="7" marL="3657600" marR="0" algn="l">
              <a:spcBef>
                <a:spcPts val="700"/>
              </a:spcBef>
              <a:spcAft>
                <a:spcPts val="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-304800" lvl="8" marL="4114800" marR="0" algn="l">
              <a:spcBef>
                <a:spcPts val="700"/>
              </a:spcBef>
              <a:spcAft>
                <a:spcPts val="700"/>
              </a:spcAft>
              <a:buClr>
                <a:schemeClr val="lt1"/>
              </a:buClr>
              <a:buSzPts val="1200"/>
              <a:buFont typeface="Arial"/>
              <a:buChar char="•"/>
              <a:defRPr b="0" i="0" sz="1200" u="none" cap="small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7" name="Google Shape;87;g3ba46721c1d_0_387"/>
          <p:cNvSpPr txBox="1"/>
          <p:nvPr>
            <p:ph idx="10" type="dt"/>
          </p:nvPr>
        </p:nvSpPr>
        <p:spPr>
          <a:xfrm>
            <a:off x="8837612" y="5883275"/>
            <a:ext cx="16005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r">
              <a:spcBef>
                <a:spcPts val="0"/>
              </a:spcBef>
              <a:spcAft>
                <a:spcPts val="0"/>
              </a:spcAft>
              <a:buSzPts val="1500"/>
              <a:buNone/>
              <a:defRPr b="1" i="0" sz="900" u="none" cap="none" strike="noStrik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8" name="Google Shape;88;g3ba46721c1d_0_387"/>
          <p:cNvSpPr txBox="1"/>
          <p:nvPr>
            <p:ph idx="11" type="ftr"/>
          </p:nvPr>
        </p:nvSpPr>
        <p:spPr>
          <a:xfrm>
            <a:off x="1141412" y="5883275"/>
            <a:ext cx="7544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1" i="0" sz="900" u="none" cap="none" strike="noStrik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lvl="2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lvl="3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lvl="4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lvl="5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lvl="6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lvl="7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lvl="8" marR="0" algn="l">
              <a:spcBef>
                <a:spcPts val="0"/>
              </a:spcBef>
              <a:spcAft>
                <a:spcPts val="0"/>
              </a:spcAft>
              <a:buSzPts val="1500"/>
              <a:buNone/>
              <a:defRPr b="0" i="0" sz="1900" u="none" cap="none" strike="noStrike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/>
        </p:txBody>
      </p:sp>
      <p:sp>
        <p:nvSpPr>
          <p:cNvPr id="89" name="Google Shape;89;g3ba46721c1d_0_387"/>
          <p:cNvSpPr txBox="1"/>
          <p:nvPr>
            <p:ph idx="12" type="sldNum"/>
          </p:nvPr>
        </p:nvSpPr>
        <p:spPr>
          <a:xfrm>
            <a:off x="10514012" y="5883275"/>
            <a:ext cx="551100" cy="36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spcBef>
                <a:spcPts val="0"/>
              </a:spcBef>
              <a:buNone/>
              <a:defRPr b="1" i="0" sz="900" u="none" cap="none" strike="noStrik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indent="0" lvl="1" marL="0" marR="0" algn="r">
              <a:spcBef>
                <a:spcPts val="0"/>
              </a:spcBef>
              <a:buNone/>
              <a:defRPr b="1" i="0" sz="900" u="none" cap="none" strike="noStrik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indent="0" lvl="2" marL="0" marR="0" algn="r">
              <a:spcBef>
                <a:spcPts val="0"/>
              </a:spcBef>
              <a:buNone/>
              <a:defRPr b="1" i="0" sz="900" u="none" cap="none" strike="noStrik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indent="0" lvl="3" marL="0" marR="0" algn="r">
              <a:spcBef>
                <a:spcPts val="0"/>
              </a:spcBef>
              <a:buNone/>
              <a:defRPr b="1" i="0" sz="900" u="none" cap="none" strike="noStrik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indent="0" lvl="4" marL="0" marR="0" algn="r">
              <a:spcBef>
                <a:spcPts val="0"/>
              </a:spcBef>
              <a:buNone/>
              <a:defRPr b="1" i="0" sz="900" u="none" cap="none" strike="noStrik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indent="0" lvl="5" marL="0" marR="0" algn="r">
              <a:spcBef>
                <a:spcPts val="0"/>
              </a:spcBef>
              <a:buNone/>
              <a:defRPr b="1" i="0" sz="900" u="none" cap="none" strike="noStrik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indent="0" lvl="6" marL="0" marR="0" algn="r">
              <a:spcBef>
                <a:spcPts val="0"/>
              </a:spcBef>
              <a:buNone/>
              <a:defRPr b="1" i="0" sz="900" u="none" cap="none" strike="noStrik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indent="0" lvl="7" marL="0" marR="0" algn="r">
              <a:spcBef>
                <a:spcPts val="0"/>
              </a:spcBef>
              <a:buNone/>
              <a:defRPr b="1" i="0" sz="900" u="none" cap="none" strike="noStrik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indent="0" lvl="8" marL="0" marR="0" algn="r">
              <a:spcBef>
                <a:spcPts val="0"/>
              </a:spcBef>
              <a:buNone/>
              <a:defRPr b="1" i="0" sz="900" u="none" cap="none" strike="noStrike">
                <a:solidFill>
                  <a:srgbClr val="BFBFB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  <p:sldLayoutId id="2147483671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gif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gif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4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5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5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70.jpg"/><Relationship Id="rId4" Type="http://schemas.openxmlformats.org/officeDocument/2006/relationships/image" Target="../media/image47.gif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7.gif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gif"/><Relationship Id="rId4" Type="http://schemas.openxmlformats.org/officeDocument/2006/relationships/image" Target="../media/image71.gif"/><Relationship Id="rId5" Type="http://schemas.openxmlformats.org/officeDocument/2006/relationships/image" Target="../media/image6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8.gif"/><Relationship Id="rId4" Type="http://schemas.openxmlformats.org/officeDocument/2006/relationships/image" Target="../media/image71.gif"/><Relationship Id="rId5" Type="http://schemas.openxmlformats.org/officeDocument/2006/relationships/image" Target="../media/image6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7.gif"/><Relationship Id="rId4" Type="http://schemas.openxmlformats.org/officeDocument/2006/relationships/image" Target="../media/image18.png"/><Relationship Id="rId5" Type="http://schemas.openxmlformats.org/officeDocument/2006/relationships/image" Target="../media/image16.png"/><Relationship Id="rId6" Type="http://schemas.openxmlformats.org/officeDocument/2006/relationships/image" Target="../media/image20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18.png"/><Relationship Id="rId4" Type="http://schemas.openxmlformats.org/officeDocument/2006/relationships/image" Target="../media/image16.png"/><Relationship Id="rId5" Type="http://schemas.openxmlformats.org/officeDocument/2006/relationships/image" Target="../media/image20.png"/><Relationship Id="rId6" Type="http://schemas.openxmlformats.org/officeDocument/2006/relationships/image" Target="../media/image21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6.png"/><Relationship Id="rId4" Type="http://schemas.openxmlformats.org/officeDocument/2006/relationships/image" Target="../media/image23.png"/><Relationship Id="rId5" Type="http://schemas.openxmlformats.org/officeDocument/2006/relationships/image" Target="../media/image18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23.png"/><Relationship Id="rId4" Type="http://schemas.openxmlformats.org/officeDocument/2006/relationships/image" Target="../media/image29.png"/><Relationship Id="rId5" Type="http://schemas.openxmlformats.org/officeDocument/2006/relationships/image" Target="../media/image24.jpg"/><Relationship Id="rId6" Type="http://schemas.openxmlformats.org/officeDocument/2006/relationships/image" Target="../media/image3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.gif"/><Relationship Id="rId4" Type="http://schemas.openxmlformats.org/officeDocument/2006/relationships/image" Target="../media/image9.gif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1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0.gif"/><Relationship Id="rId4" Type="http://schemas.openxmlformats.org/officeDocument/2006/relationships/image" Target="../media/image73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30.gif"/><Relationship Id="rId4" Type="http://schemas.openxmlformats.org/officeDocument/2006/relationships/image" Target="../media/image73.jpg"/><Relationship Id="rId5" Type="http://schemas.openxmlformats.org/officeDocument/2006/relationships/image" Target="../media/image72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30.gif"/><Relationship Id="rId4" Type="http://schemas.openxmlformats.org/officeDocument/2006/relationships/image" Target="../media/image73.jpg"/><Relationship Id="rId5" Type="http://schemas.openxmlformats.org/officeDocument/2006/relationships/image" Target="../media/image72.jpg"/><Relationship Id="rId6" Type="http://schemas.openxmlformats.org/officeDocument/2006/relationships/image" Target="../media/image74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39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38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45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4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3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35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32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34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37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0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69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8.xml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4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pn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56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48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42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45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43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5.xml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49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58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0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55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52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1.xml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54.png"/><Relationship Id="rId4" Type="http://schemas.openxmlformats.org/officeDocument/2006/relationships/image" Target="../media/image51.png"/><Relationship Id="rId5" Type="http://schemas.openxmlformats.org/officeDocument/2006/relationships/image" Target="../media/image61.png"/><Relationship Id="rId6" Type="http://schemas.openxmlformats.org/officeDocument/2006/relationships/image" Target="../media/image53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4.png"/><Relationship Id="rId4" Type="http://schemas.openxmlformats.org/officeDocument/2006/relationships/image" Target="../media/image57.png"/><Relationship Id="rId5" Type="http://schemas.openxmlformats.org/officeDocument/2006/relationships/image" Target="../media/image66.png"/><Relationship Id="rId6" Type="http://schemas.openxmlformats.org/officeDocument/2006/relationships/image" Target="../media/image63.png"/><Relationship Id="rId7" Type="http://schemas.openxmlformats.org/officeDocument/2006/relationships/image" Target="../media/image59.png"/><Relationship Id="rId8" Type="http://schemas.openxmlformats.org/officeDocument/2006/relationships/image" Target="../media/image60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5.png"/><Relationship Id="rId4" Type="http://schemas.openxmlformats.org/officeDocument/2006/relationships/image" Target="../media/image62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67.png"/><Relationship Id="rId4" Type="http://schemas.openxmlformats.org/officeDocument/2006/relationships/image" Target="../media/image20.png"/><Relationship Id="rId5" Type="http://schemas.openxmlformats.org/officeDocument/2006/relationships/image" Target="../media/image68.png"/><Relationship Id="rId6" Type="http://schemas.openxmlformats.org/officeDocument/2006/relationships/image" Target="../media/image64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gif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1"/>
          <p:cNvSpPr txBox="1"/>
          <p:nvPr>
            <p:ph type="ctrTitle"/>
          </p:nvPr>
        </p:nvSpPr>
        <p:spPr>
          <a:xfrm>
            <a:off x="1524000" y="-502159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Skew-T Diagram Basics</a:t>
            </a:r>
            <a:endParaRPr/>
          </a:p>
        </p:txBody>
      </p:sp>
      <p:sp>
        <p:nvSpPr>
          <p:cNvPr id="212" name="Google Shape;212;p1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METR 4403/5403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Material originally prepared by Rich Thompson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Updated by Andrew Lyons, Andrew Moore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g3ba46721c1d_0_633" title="CRP_18z_sounding_7-23-08.gif"/>
          <p:cNvPicPr preferRelativeResize="0"/>
          <p:nvPr/>
        </p:nvPicPr>
        <p:blipFill rotWithShape="1">
          <a:blip r:embed="rId3">
            <a:alphaModFix/>
          </a:blip>
          <a:srcRect b="21297" l="0" r="49864" t="0"/>
          <a:stretch/>
        </p:blipFill>
        <p:spPr>
          <a:xfrm>
            <a:off x="6458050" y="478250"/>
            <a:ext cx="4974320" cy="6000001"/>
          </a:xfrm>
          <a:prstGeom prst="rect">
            <a:avLst/>
          </a:prstGeom>
          <a:noFill/>
          <a:ln>
            <a:noFill/>
          </a:ln>
        </p:spPr>
      </p:pic>
      <p:sp>
        <p:nvSpPr>
          <p:cNvPr id="332" name="Google Shape;332;g3ba46721c1d_0_633"/>
          <p:cNvSpPr txBox="1"/>
          <p:nvPr/>
        </p:nvSpPr>
        <p:spPr>
          <a:xfrm>
            <a:off x="178700" y="346250"/>
            <a:ext cx="5774700" cy="59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Lifted Index</a:t>
            </a:r>
            <a:endParaRPr b="1" sz="28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more simplistic way to quantify buoyancy of a parcel.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Pros: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Very simple to calculate and interpret!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Implicitly accounts for lapse rates!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	Cons: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Very simplistic.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55600" lvl="0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Char char="-"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May miss critical buoyancy (e.g. elevated buoyancy)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 &gt; 0 = Stable!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-1 to -4 = Weakly unstable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-5 to -9 = Very unstable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-10 and lower = Extremely unstable!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3" name="Google Shape;333;g3ba46721c1d_0_633"/>
          <p:cNvSpPr/>
          <p:nvPr/>
        </p:nvSpPr>
        <p:spPr>
          <a:xfrm>
            <a:off x="6656950" y="5819250"/>
            <a:ext cx="2937600" cy="1674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34" name="Google Shape;334;g3ba46721c1d_0_633"/>
          <p:cNvCxnSpPr/>
          <p:nvPr/>
        </p:nvCxnSpPr>
        <p:spPr>
          <a:xfrm flipH="1" rot="10800000">
            <a:off x="9505150" y="3942675"/>
            <a:ext cx="212100" cy="336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bb87afbae4_0_0"/>
          <p:cNvSpPr txBox="1"/>
          <p:nvPr>
            <p:ph type="title"/>
          </p:nvPr>
        </p:nvSpPr>
        <p:spPr>
          <a:xfrm>
            <a:off x="-125" y="-1375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Downdraft CAPE (DCAPE)</a:t>
            </a:r>
            <a:endParaRPr/>
          </a:p>
        </p:txBody>
      </p:sp>
      <p:sp>
        <p:nvSpPr>
          <p:cNvPr id="340" name="Google Shape;340;g3bb87afbae4_0_0"/>
          <p:cNvSpPr txBox="1"/>
          <p:nvPr/>
        </p:nvSpPr>
        <p:spPr>
          <a:xfrm>
            <a:off x="941063" y="6414350"/>
            <a:ext cx="31560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Century Gothic"/>
                <a:ea typeface="Century Gothic"/>
                <a:cs typeface="Century Gothic"/>
                <a:sym typeface="Century Gothic"/>
              </a:rPr>
              <a:t>Fig. 1 Gilmore and Wicker 1998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341" name="Google Shape;341;g3bb87afbae4_0_0" title="full-i1520-0493-126-4-943-f01.gif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1275" y="1037125"/>
            <a:ext cx="3875576" cy="5400401"/>
          </a:xfrm>
          <a:prstGeom prst="rect">
            <a:avLst/>
          </a:prstGeom>
          <a:noFill/>
          <a:ln>
            <a:noFill/>
          </a:ln>
        </p:spPr>
      </p:pic>
      <p:sp>
        <p:nvSpPr>
          <p:cNvPr id="342" name="Google Shape;342;g3bb87afbae4_0_0"/>
          <p:cNvSpPr txBox="1"/>
          <p:nvPr/>
        </p:nvSpPr>
        <p:spPr>
          <a:xfrm>
            <a:off x="5138000" y="1274875"/>
            <a:ext cx="6781200" cy="464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Estimates the negative buoyancy a downdraft parcel could have.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This gives you an estimation of potential downdraft strength.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Assumes you know where the downdraft is originating from! (Other parcel theory assumptions apply.)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●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Because of this, it often doesn’t show up as a strong discriminator for severe wind.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3b90ede5feb_0_243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Parcel Selection - Which is Best?</a:t>
            </a:r>
            <a:endParaRPr/>
          </a:p>
        </p:txBody>
      </p:sp>
      <p:sp>
        <p:nvSpPr>
          <p:cNvPr id="348" name="Google Shape;348;g3b90ede5feb_0_243"/>
          <p:cNvSpPr txBox="1"/>
          <p:nvPr>
            <p:ph idx="1" type="body"/>
          </p:nvPr>
        </p:nvSpPr>
        <p:spPr>
          <a:xfrm>
            <a:off x="491950" y="1635750"/>
            <a:ext cx="5673600" cy="47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Surface-Based (SB) Parcel</a:t>
            </a:r>
            <a:endParaRPr b="1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Lift a parcel from the surface pressure using the surface temperature and dewpoint.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Easy to calculate!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Often unrepresentative: too unstable with too little inhibition. Does not account for elevated convection (more later).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9" name="Google Shape;349;g3b90ede5feb_0_243"/>
          <p:cNvPicPr preferRelativeResize="0"/>
          <p:nvPr/>
        </p:nvPicPr>
        <p:blipFill rotWithShape="1">
          <a:blip r:embed="rId3">
            <a:alphaModFix/>
          </a:blip>
          <a:srcRect b="32498" l="16116" r="55226" t="36848"/>
          <a:stretch/>
        </p:blipFill>
        <p:spPr>
          <a:xfrm>
            <a:off x="6407749" y="1563725"/>
            <a:ext cx="5616226" cy="4682651"/>
          </a:xfrm>
          <a:prstGeom prst="rect">
            <a:avLst/>
          </a:prstGeom>
          <a:noFill/>
          <a:ln>
            <a:noFill/>
          </a:ln>
        </p:spPr>
      </p:pic>
      <p:sp>
        <p:nvSpPr>
          <p:cNvPr id="350" name="Google Shape;350;g3b90ede5feb_0_243"/>
          <p:cNvSpPr/>
          <p:nvPr/>
        </p:nvSpPr>
        <p:spPr>
          <a:xfrm>
            <a:off x="10197650" y="5718725"/>
            <a:ext cx="201000" cy="189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g3b90ede5feb_0_243"/>
          <p:cNvSpPr/>
          <p:nvPr/>
        </p:nvSpPr>
        <p:spPr>
          <a:xfrm>
            <a:off x="9780425" y="5718725"/>
            <a:ext cx="201000" cy="189900"/>
          </a:xfrm>
          <a:prstGeom prst="ellipse">
            <a:avLst/>
          </a:prstGeom>
          <a:solidFill>
            <a:srgbClr val="00FF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52" name="Google Shape;352;g3b90ede5feb_0_243"/>
          <p:cNvCxnSpPr/>
          <p:nvPr/>
        </p:nvCxnSpPr>
        <p:spPr>
          <a:xfrm flipH="1" rot="10800000">
            <a:off x="9943853" y="4577099"/>
            <a:ext cx="417900" cy="1236600"/>
          </a:xfrm>
          <a:prstGeom prst="straightConnector1">
            <a:avLst/>
          </a:prstGeom>
          <a:noFill/>
          <a:ln cap="flat" cmpd="sng" w="28575">
            <a:solidFill>
              <a:srgbClr val="92D05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53" name="Google Shape;353;g3b90ede5feb_0_243"/>
          <p:cNvCxnSpPr/>
          <p:nvPr/>
        </p:nvCxnSpPr>
        <p:spPr>
          <a:xfrm rot="10800000">
            <a:off x="9147128" y="5011649"/>
            <a:ext cx="1064100" cy="807600"/>
          </a:xfrm>
          <a:prstGeom prst="straightConnector1">
            <a:avLst/>
          </a:prstGeom>
          <a:noFill/>
          <a:ln cap="flat" cmpd="sng" w="28575">
            <a:solidFill>
              <a:srgbClr val="CC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54" name="Google Shape;354;g3b90ede5feb_0_243"/>
          <p:cNvSpPr/>
          <p:nvPr/>
        </p:nvSpPr>
        <p:spPr>
          <a:xfrm>
            <a:off x="9114225" y="1563725"/>
            <a:ext cx="867150" cy="4093925"/>
          </a:xfrm>
          <a:custGeom>
            <a:rect b="b" l="l" r="r" t="t"/>
            <a:pathLst>
              <a:path extrusionOk="0" h="163757" w="34686">
                <a:moveTo>
                  <a:pt x="34686" y="163757"/>
                </a:moveTo>
                <a:lnTo>
                  <a:pt x="29566" y="112069"/>
                </a:lnTo>
                <a:lnTo>
                  <a:pt x="22785" y="68356"/>
                </a:lnTo>
                <a:lnTo>
                  <a:pt x="16530" y="40656"/>
                </a:lnTo>
                <a:lnTo>
                  <a:pt x="0" y="0"/>
                </a:lnTo>
              </a:path>
            </a:pathLst>
          </a:custGeom>
          <a:noFill/>
          <a:ln cap="flat" cmpd="sng" w="28575">
            <a:solidFill>
              <a:srgbClr val="00FFFF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b90ede5feb_0_257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Parcel Selection - Which is Best?</a:t>
            </a:r>
            <a:endParaRPr/>
          </a:p>
        </p:txBody>
      </p:sp>
      <p:sp>
        <p:nvSpPr>
          <p:cNvPr id="360" name="Google Shape;360;g3b90ede5feb_0_257"/>
          <p:cNvSpPr txBox="1"/>
          <p:nvPr>
            <p:ph idx="1" type="body"/>
          </p:nvPr>
        </p:nvSpPr>
        <p:spPr>
          <a:xfrm>
            <a:off x="491950" y="1635750"/>
            <a:ext cx="5673600" cy="47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Mixed-Layer</a:t>
            </a:r>
            <a:r>
              <a:rPr b="1" lang="en-US"/>
              <a:t> (ML) Parcel</a:t>
            </a:r>
            <a:endParaRPr b="1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Find the average temperature, &amp; dewpoint from the lowest 100 mb. Lift this parcel from the surface. 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Found to be a good representation of parcel buoyancy on most typical severe weather days.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Often features less CAPE and more CIN compared to other parcels.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61" name="Google Shape;361;g3b90ede5feb_0_257"/>
          <p:cNvPicPr preferRelativeResize="0"/>
          <p:nvPr/>
        </p:nvPicPr>
        <p:blipFill rotWithShape="1">
          <a:blip r:embed="rId3">
            <a:alphaModFix/>
          </a:blip>
          <a:srcRect b="32498" l="16116" r="55226" t="36848"/>
          <a:stretch/>
        </p:blipFill>
        <p:spPr>
          <a:xfrm>
            <a:off x="6407749" y="1563725"/>
            <a:ext cx="5616226" cy="4682651"/>
          </a:xfrm>
          <a:prstGeom prst="rect">
            <a:avLst/>
          </a:prstGeom>
          <a:noFill/>
          <a:ln>
            <a:noFill/>
          </a:ln>
        </p:spPr>
      </p:pic>
      <p:sp>
        <p:nvSpPr>
          <p:cNvPr id="362" name="Google Shape;362;g3b90ede5feb_0_257"/>
          <p:cNvSpPr/>
          <p:nvPr/>
        </p:nvSpPr>
        <p:spPr>
          <a:xfrm>
            <a:off x="10197650" y="5718725"/>
            <a:ext cx="201000" cy="189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63" name="Google Shape;363;g3b90ede5feb_0_257"/>
          <p:cNvSpPr/>
          <p:nvPr/>
        </p:nvSpPr>
        <p:spPr>
          <a:xfrm>
            <a:off x="9578675" y="5718725"/>
            <a:ext cx="201000" cy="189900"/>
          </a:xfrm>
          <a:prstGeom prst="ellipse">
            <a:avLst/>
          </a:prstGeom>
          <a:solidFill>
            <a:srgbClr val="00FF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64" name="Google Shape;364;g3b90ede5feb_0_257"/>
          <p:cNvCxnSpPr/>
          <p:nvPr/>
        </p:nvCxnSpPr>
        <p:spPr>
          <a:xfrm flipH="1" rot="10800000">
            <a:off x="9709296" y="4577099"/>
            <a:ext cx="417900" cy="1236600"/>
          </a:xfrm>
          <a:prstGeom prst="straightConnector1">
            <a:avLst/>
          </a:prstGeom>
          <a:noFill/>
          <a:ln cap="flat" cmpd="sng" w="28575">
            <a:solidFill>
              <a:srgbClr val="92D05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65" name="Google Shape;365;g3b90ede5feb_0_257"/>
          <p:cNvCxnSpPr/>
          <p:nvPr/>
        </p:nvCxnSpPr>
        <p:spPr>
          <a:xfrm rot="10800000">
            <a:off x="9147128" y="5011649"/>
            <a:ext cx="1064100" cy="807600"/>
          </a:xfrm>
          <a:prstGeom prst="straightConnector1">
            <a:avLst/>
          </a:prstGeom>
          <a:noFill/>
          <a:ln cap="flat" cmpd="sng" w="28575">
            <a:solidFill>
              <a:srgbClr val="CC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66" name="Google Shape;366;g3b90ede5feb_0_257"/>
          <p:cNvSpPr/>
          <p:nvPr/>
        </p:nvSpPr>
        <p:spPr>
          <a:xfrm>
            <a:off x="8912525" y="1284475"/>
            <a:ext cx="867150" cy="4093925"/>
          </a:xfrm>
          <a:custGeom>
            <a:rect b="b" l="l" r="r" t="t"/>
            <a:pathLst>
              <a:path extrusionOk="0" h="163757" w="34686">
                <a:moveTo>
                  <a:pt x="34686" y="163757"/>
                </a:moveTo>
                <a:lnTo>
                  <a:pt x="29566" y="112069"/>
                </a:lnTo>
                <a:lnTo>
                  <a:pt x="22785" y="68356"/>
                </a:lnTo>
                <a:lnTo>
                  <a:pt x="16530" y="40656"/>
                </a:lnTo>
                <a:lnTo>
                  <a:pt x="0" y="0"/>
                </a:lnTo>
              </a:path>
            </a:pathLst>
          </a:custGeom>
          <a:noFill/>
          <a:ln cap="flat" cmpd="sng" w="28575">
            <a:solidFill>
              <a:srgbClr val="00FFFF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0" name="Shape 3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1" name="Google Shape;371;g3b90ede5feb_0_268"/>
          <p:cNvPicPr preferRelativeResize="0"/>
          <p:nvPr/>
        </p:nvPicPr>
        <p:blipFill rotWithShape="1">
          <a:blip r:embed="rId3">
            <a:alphaModFix/>
          </a:blip>
          <a:srcRect b="32499" l="20237" r="57671" t="43871"/>
          <a:stretch/>
        </p:blipFill>
        <p:spPr>
          <a:xfrm>
            <a:off x="6417650" y="1563725"/>
            <a:ext cx="5616226" cy="4682651"/>
          </a:xfrm>
          <a:prstGeom prst="rect">
            <a:avLst/>
          </a:prstGeom>
          <a:noFill/>
          <a:ln>
            <a:noFill/>
          </a:ln>
        </p:spPr>
      </p:pic>
      <p:sp>
        <p:nvSpPr>
          <p:cNvPr id="372" name="Google Shape;372;g3b90ede5feb_0_268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Parcel Selection - Which is Best?</a:t>
            </a:r>
            <a:endParaRPr/>
          </a:p>
        </p:txBody>
      </p:sp>
      <p:sp>
        <p:nvSpPr>
          <p:cNvPr id="373" name="Google Shape;373;g3b90ede5feb_0_268"/>
          <p:cNvSpPr txBox="1"/>
          <p:nvPr>
            <p:ph idx="1" type="body"/>
          </p:nvPr>
        </p:nvSpPr>
        <p:spPr>
          <a:xfrm>
            <a:off x="491950" y="1635750"/>
            <a:ext cx="5673600" cy="47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Most-Unstable (MU) Parcel</a:t>
            </a:r>
            <a:endParaRPr b="1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2575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4285"/>
              <a:buChar char="-"/>
            </a:pPr>
            <a:r>
              <a:rPr lang="en-US"/>
              <a:t>Find the highest Theta-e value in the lowest 400 mb (typically). Use this level’s temperature, dewpoint, and pressure level to lift a parcel.*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2575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4285"/>
              <a:buChar char="-"/>
            </a:pPr>
            <a:r>
              <a:rPr lang="en-US"/>
              <a:t>Essential for identifying elevated T-storm environments. 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2575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4285"/>
              <a:buChar char="-"/>
            </a:pPr>
            <a:r>
              <a:rPr lang="en-US"/>
              <a:t>Often overestimates CAPE and underestimates CIN in non-elevated T-storm environments. 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25755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64285"/>
              <a:buChar char="-"/>
            </a:pPr>
            <a:r>
              <a:rPr lang="en-US"/>
              <a:t>The SB Parcel is often the MU Parcel when if there is a convective boundary layer in place.  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4" name="Google Shape;374;g3b90ede5feb_0_268"/>
          <p:cNvSpPr/>
          <p:nvPr/>
        </p:nvSpPr>
        <p:spPr>
          <a:xfrm>
            <a:off x="9578675" y="4992700"/>
            <a:ext cx="201000" cy="189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5" name="Google Shape;375;g3b90ede5feb_0_268"/>
          <p:cNvSpPr/>
          <p:nvPr/>
        </p:nvSpPr>
        <p:spPr>
          <a:xfrm>
            <a:off x="9377675" y="4992700"/>
            <a:ext cx="201000" cy="189900"/>
          </a:xfrm>
          <a:prstGeom prst="ellipse">
            <a:avLst/>
          </a:prstGeom>
          <a:solidFill>
            <a:srgbClr val="00FF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76" name="Google Shape;376;g3b90ede5feb_0_268"/>
          <p:cNvCxnSpPr/>
          <p:nvPr/>
        </p:nvCxnSpPr>
        <p:spPr>
          <a:xfrm flipH="1" rot="10800000">
            <a:off x="9470221" y="3853224"/>
            <a:ext cx="417900" cy="1236600"/>
          </a:xfrm>
          <a:prstGeom prst="straightConnector1">
            <a:avLst/>
          </a:prstGeom>
          <a:noFill/>
          <a:ln cap="flat" cmpd="sng" w="28575">
            <a:solidFill>
              <a:srgbClr val="92D05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77" name="Google Shape;377;g3b90ede5feb_0_268"/>
          <p:cNvCxnSpPr/>
          <p:nvPr/>
        </p:nvCxnSpPr>
        <p:spPr>
          <a:xfrm rot="10800000">
            <a:off x="8640453" y="4282224"/>
            <a:ext cx="1064100" cy="807600"/>
          </a:xfrm>
          <a:prstGeom prst="straightConnector1">
            <a:avLst/>
          </a:prstGeom>
          <a:noFill/>
          <a:ln cap="flat" cmpd="sng" w="28575">
            <a:solidFill>
              <a:srgbClr val="CC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78" name="Google Shape;378;g3b90ede5feb_0_268"/>
          <p:cNvSpPr/>
          <p:nvPr/>
        </p:nvSpPr>
        <p:spPr>
          <a:xfrm>
            <a:off x="8734450" y="1619550"/>
            <a:ext cx="871625" cy="3373150"/>
          </a:xfrm>
          <a:custGeom>
            <a:rect b="b" l="l" r="r" t="t"/>
            <a:pathLst>
              <a:path extrusionOk="0" h="134926" w="34865">
                <a:moveTo>
                  <a:pt x="34865" y="134926"/>
                </a:moveTo>
                <a:lnTo>
                  <a:pt x="24573" y="85334"/>
                </a:lnTo>
                <a:lnTo>
                  <a:pt x="14297" y="42891"/>
                </a:lnTo>
                <a:lnTo>
                  <a:pt x="8042" y="19659"/>
                </a:lnTo>
                <a:lnTo>
                  <a:pt x="0" y="0"/>
                </a:lnTo>
              </a:path>
            </a:pathLst>
          </a:custGeom>
          <a:noFill/>
          <a:ln cap="flat" cmpd="sng" w="28575">
            <a:solidFill>
              <a:srgbClr val="00FFFF"/>
            </a:solidFill>
            <a:prstDash val="dash"/>
            <a:round/>
            <a:headEnd len="med" w="med" type="none"/>
            <a:tailEnd len="med" w="med" type="none"/>
          </a:ln>
        </p:spPr>
      </p:sp>
      <p:sp>
        <p:nvSpPr>
          <p:cNvPr id="379" name="Google Shape;379;g3b90ede5feb_0_268"/>
          <p:cNvSpPr txBox="1"/>
          <p:nvPr/>
        </p:nvSpPr>
        <p:spPr>
          <a:xfrm>
            <a:off x="1273300" y="6333050"/>
            <a:ext cx="44343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*This is not the only method!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3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4" name="Google Shape;384;g3b90ede5feb_0_281"/>
          <p:cNvPicPr preferRelativeResize="0"/>
          <p:nvPr/>
        </p:nvPicPr>
        <p:blipFill rotWithShape="1">
          <a:blip r:embed="rId3">
            <a:alphaModFix/>
          </a:blip>
          <a:srcRect b="32499" l="20237" r="57671" t="43871"/>
          <a:stretch/>
        </p:blipFill>
        <p:spPr>
          <a:xfrm>
            <a:off x="6417650" y="1563725"/>
            <a:ext cx="5616226" cy="4682651"/>
          </a:xfrm>
          <a:prstGeom prst="rect">
            <a:avLst/>
          </a:prstGeom>
          <a:noFill/>
          <a:ln>
            <a:noFill/>
          </a:ln>
        </p:spPr>
      </p:pic>
      <p:sp>
        <p:nvSpPr>
          <p:cNvPr id="385" name="Google Shape;385;g3b90ede5feb_0_281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Parcel Selection - Which is Best?</a:t>
            </a:r>
            <a:endParaRPr/>
          </a:p>
        </p:txBody>
      </p:sp>
      <p:sp>
        <p:nvSpPr>
          <p:cNvPr id="386" name="Google Shape;386;g3b90ede5feb_0_281"/>
          <p:cNvSpPr txBox="1"/>
          <p:nvPr>
            <p:ph idx="1" type="body"/>
          </p:nvPr>
        </p:nvSpPr>
        <p:spPr>
          <a:xfrm>
            <a:off x="491950" y="1635750"/>
            <a:ext cx="5673600" cy="4742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/>
              <a:t>Least Inhibited</a:t>
            </a:r>
            <a:r>
              <a:rPr b="1" lang="en-US"/>
              <a:t> (LI) Parcel</a:t>
            </a:r>
            <a:endParaRPr b="1"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Lift a series of parcels, find the parcel with the lowest amount of inhibition.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This is often, but not always, the MU Parcel.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4290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-US"/>
              <a:t>Not particularly useful for severe convection, but can be helpful for identifying or explaining areas of weak thunderstorms.</a:t>
            </a:r>
            <a:endParaRPr/>
          </a:p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g3b90ede5feb_0_281"/>
          <p:cNvSpPr/>
          <p:nvPr/>
        </p:nvSpPr>
        <p:spPr>
          <a:xfrm>
            <a:off x="9578675" y="4992700"/>
            <a:ext cx="201000" cy="189900"/>
          </a:xfrm>
          <a:prstGeom prst="ellipse">
            <a:avLst/>
          </a:prstGeom>
          <a:solidFill>
            <a:srgbClr val="FF00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88" name="Google Shape;388;g3b90ede5feb_0_281"/>
          <p:cNvSpPr/>
          <p:nvPr/>
        </p:nvSpPr>
        <p:spPr>
          <a:xfrm>
            <a:off x="9377675" y="4992700"/>
            <a:ext cx="201000" cy="189900"/>
          </a:xfrm>
          <a:prstGeom prst="ellipse">
            <a:avLst/>
          </a:prstGeom>
          <a:solidFill>
            <a:srgbClr val="00FF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89" name="Google Shape;389;g3b90ede5feb_0_281"/>
          <p:cNvCxnSpPr/>
          <p:nvPr/>
        </p:nvCxnSpPr>
        <p:spPr>
          <a:xfrm flipH="1" rot="10800000">
            <a:off x="9470221" y="3853224"/>
            <a:ext cx="417900" cy="1236600"/>
          </a:xfrm>
          <a:prstGeom prst="straightConnector1">
            <a:avLst/>
          </a:prstGeom>
          <a:noFill/>
          <a:ln cap="flat" cmpd="sng" w="28575">
            <a:solidFill>
              <a:srgbClr val="92D05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390" name="Google Shape;390;g3b90ede5feb_0_281"/>
          <p:cNvCxnSpPr/>
          <p:nvPr/>
        </p:nvCxnSpPr>
        <p:spPr>
          <a:xfrm rot="10800000">
            <a:off x="8640453" y="4282224"/>
            <a:ext cx="1064100" cy="807600"/>
          </a:xfrm>
          <a:prstGeom prst="straightConnector1">
            <a:avLst/>
          </a:prstGeom>
          <a:noFill/>
          <a:ln cap="flat" cmpd="sng" w="28575">
            <a:solidFill>
              <a:srgbClr val="CC0000"/>
            </a:solidFill>
            <a:prstDash val="dash"/>
            <a:round/>
            <a:headEnd len="med" w="med" type="none"/>
            <a:tailEnd len="med" w="med" type="none"/>
          </a:ln>
        </p:spPr>
      </p:cxnSp>
      <p:sp>
        <p:nvSpPr>
          <p:cNvPr id="391" name="Google Shape;391;g3b90ede5feb_0_281"/>
          <p:cNvSpPr/>
          <p:nvPr/>
        </p:nvSpPr>
        <p:spPr>
          <a:xfrm>
            <a:off x="8734450" y="1619550"/>
            <a:ext cx="871625" cy="3373150"/>
          </a:xfrm>
          <a:custGeom>
            <a:rect b="b" l="l" r="r" t="t"/>
            <a:pathLst>
              <a:path extrusionOk="0" h="134926" w="34865">
                <a:moveTo>
                  <a:pt x="34865" y="134926"/>
                </a:moveTo>
                <a:lnTo>
                  <a:pt x="24573" y="85334"/>
                </a:lnTo>
                <a:lnTo>
                  <a:pt x="14297" y="42891"/>
                </a:lnTo>
                <a:lnTo>
                  <a:pt x="8042" y="19659"/>
                </a:lnTo>
                <a:lnTo>
                  <a:pt x="0" y="0"/>
                </a:lnTo>
              </a:path>
            </a:pathLst>
          </a:custGeom>
          <a:noFill/>
          <a:ln cap="flat" cmpd="sng" w="28575">
            <a:solidFill>
              <a:srgbClr val="00FFFF"/>
            </a:solidFill>
            <a:prstDash val="dash"/>
            <a:round/>
            <a:headEnd len="med" w="med" type="none"/>
            <a:tailEnd len="med" w="med" type="none"/>
          </a:ln>
        </p:spPr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6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Google Shape;396;p14"/>
          <p:cNvPicPr preferRelativeResize="0"/>
          <p:nvPr/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397" name="Google Shape;397;p14"/>
          <p:cNvSpPr txBox="1"/>
          <p:nvPr/>
        </p:nvSpPr>
        <p:spPr>
          <a:xfrm>
            <a:off x="6629400" y="2819400"/>
            <a:ext cx="18288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Surface parcel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1" name="Shape 4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2" name="Google Shape;402;p15"/>
          <p:cNvPicPr preferRelativeResize="0"/>
          <p:nvPr/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03" name="Google Shape;403;p15"/>
          <p:cNvSpPr txBox="1"/>
          <p:nvPr/>
        </p:nvSpPr>
        <p:spPr>
          <a:xfrm>
            <a:off x="6629400" y="2819401"/>
            <a:ext cx="1828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100 mb mean parcel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16"/>
          <p:cNvPicPr preferRelativeResize="0"/>
          <p:nvPr/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09" name="Google Shape;409;p16"/>
          <p:cNvSpPr txBox="1"/>
          <p:nvPr/>
        </p:nvSpPr>
        <p:spPr>
          <a:xfrm>
            <a:off x="6629400" y="2819401"/>
            <a:ext cx="1828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Most unstable parcel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What do we assume in parcel theory?</a:t>
            </a:r>
            <a:endParaRPr/>
          </a:p>
        </p:txBody>
      </p:sp>
      <p:sp>
        <p:nvSpPr>
          <p:cNvPr id="415" name="Google Shape;415;p17"/>
          <p:cNvSpPr txBox="1"/>
          <p:nvPr>
            <p:ph idx="1" type="body"/>
          </p:nvPr>
        </p:nvSpPr>
        <p:spPr>
          <a:xfrm>
            <a:off x="503125" y="1591075"/>
            <a:ext cx="11079600" cy="4831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/>
          </a:bodyPr>
          <a:lstStyle/>
          <a:p>
            <a:pPr indent="-325755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64285"/>
              <a:buChar char="•"/>
            </a:pPr>
            <a:r>
              <a:rPr lang="en-US" u="sng"/>
              <a:t>No mixing with environment</a:t>
            </a:r>
            <a:r>
              <a:rPr lang="en-US"/>
              <a:t> (not true)</a:t>
            </a:r>
            <a:endParaRPr/>
          </a:p>
          <a:p>
            <a:pPr indent="-325755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Char char="•"/>
            </a:pPr>
            <a:r>
              <a:rPr lang="en-US"/>
              <a:t>“entrainment” usually reduces updraft strength from expectations based on CAPE alone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2575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64285"/>
              <a:buChar char="•"/>
            </a:pPr>
            <a:r>
              <a:rPr lang="en-US" u="sng"/>
              <a:t>Hydrometeor falls out instantly</a:t>
            </a:r>
            <a:r>
              <a:rPr lang="en-US"/>
              <a:t> (not true)</a:t>
            </a:r>
            <a:endParaRPr/>
          </a:p>
          <a:p>
            <a:pPr indent="-325755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Char char="•"/>
            </a:pPr>
            <a:r>
              <a:rPr lang="en-US"/>
              <a:t>Suspended rain particles reduces updraft strength. That’s why we say “pseudo” adiabatic for saturated parcel ascent</a:t>
            </a:r>
            <a:endParaRPr/>
          </a:p>
          <a:p>
            <a:pPr indent="0" lvl="0" marL="1371600" rtl="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2575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64285"/>
              <a:buChar char="•"/>
            </a:pPr>
            <a:r>
              <a:rPr lang="en-US" u="sng"/>
              <a:t>Neglects downward pressure perturbation pressure</a:t>
            </a:r>
            <a:endParaRPr u="sng"/>
          </a:p>
          <a:p>
            <a:pPr indent="-325755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Char char="•"/>
            </a:pPr>
            <a:r>
              <a:rPr lang="en-US"/>
              <a:t>Acts to hinder the upward motion of parcels. </a:t>
            </a:r>
            <a:endParaRPr/>
          </a:p>
          <a:p>
            <a:pPr indent="0" lvl="0" marL="9144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t/>
            </a:r>
            <a:endParaRPr u="sng"/>
          </a:p>
          <a:p>
            <a:pPr indent="-325755" lvl="0" marL="457200" rtl="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SzPct val="64285"/>
              <a:buChar char="•"/>
            </a:pPr>
            <a:r>
              <a:rPr lang="en-US" u="sng"/>
              <a:t>Parcel vertical motion is due to buoyancy alone</a:t>
            </a:r>
            <a:endParaRPr u="sng"/>
          </a:p>
          <a:p>
            <a:pPr indent="-325755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75000"/>
              <a:buChar char="•"/>
            </a:pPr>
            <a:r>
              <a:rPr lang="en-US"/>
              <a:t>We don’t explicitly incorporate environmental ascent (e.g. mesoscale, synoptic ascent, etc…)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>
                                            <p:txEl>
                                              <p:pRg end="8" st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>
                                            <p:txEl>
                                              <p:pRg end="9" st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>
                                            <p:txEl>
                                              <p:pRg end="10" st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045450" y="607925"/>
            <a:ext cx="6101092" cy="6060200"/>
          </a:xfrm>
          <a:prstGeom prst="rect">
            <a:avLst/>
          </a:prstGeom>
          <a:noFill/>
          <a:ln>
            <a:noFill/>
          </a:ln>
        </p:spPr>
      </p:pic>
      <p:sp>
        <p:nvSpPr>
          <p:cNvPr id="218" name="Google Shape;218;p2"/>
          <p:cNvSpPr txBox="1"/>
          <p:nvPr>
            <p:ph type="title"/>
          </p:nvPr>
        </p:nvSpPr>
        <p:spPr>
          <a:xfrm>
            <a:off x="0" y="-372050"/>
            <a:ext cx="121920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 sz="3800"/>
              <a:t>Raw SkewT-log P diagram</a:t>
            </a:r>
            <a:endParaRPr sz="3800"/>
          </a:p>
        </p:txBody>
      </p:sp>
      <p:cxnSp>
        <p:nvCxnSpPr>
          <p:cNvPr id="219" name="Google Shape;219;p2"/>
          <p:cNvCxnSpPr/>
          <p:nvPr/>
        </p:nvCxnSpPr>
        <p:spPr>
          <a:xfrm flipH="1" rot="10800000">
            <a:off x="6580570" y="3503339"/>
            <a:ext cx="1767600" cy="2525100"/>
          </a:xfrm>
          <a:prstGeom prst="straightConnector1">
            <a:avLst/>
          </a:prstGeom>
          <a:noFill/>
          <a:ln cap="flat" cmpd="sng" w="42075">
            <a:solidFill>
              <a:srgbClr val="FF0000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220" name="Google Shape;220;p2"/>
          <p:cNvCxnSpPr/>
          <p:nvPr/>
        </p:nvCxnSpPr>
        <p:spPr>
          <a:xfrm rot="10800000">
            <a:off x="5107479" y="4361939"/>
            <a:ext cx="1725600" cy="1666500"/>
          </a:xfrm>
          <a:prstGeom prst="straightConnector1">
            <a:avLst/>
          </a:prstGeom>
          <a:noFill/>
          <a:ln cap="flat" cmpd="sng" w="42075">
            <a:solidFill>
              <a:srgbClr val="00CCFF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21" name="Google Shape;221;p2"/>
          <p:cNvSpPr txBox="1"/>
          <p:nvPr/>
        </p:nvSpPr>
        <p:spPr>
          <a:xfrm>
            <a:off x="7169758" y="3072340"/>
            <a:ext cx="1807200" cy="7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475" lIns="100975" spcFirstLastPara="1" rIns="100975" wrap="square" tIns="504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9"/>
              <a:buFont typeface="Arial"/>
              <a:buNone/>
            </a:pPr>
            <a:r>
              <a:rPr b="1" i="0" lang="en-US" sz="2209" u="none" cap="none" strike="noStrik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Constant Temp</a:t>
            </a:r>
            <a:endParaRPr b="0" i="0" sz="154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2"/>
          <p:cNvSpPr txBox="1"/>
          <p:nvPr/>
        </p:nvSpPr>
        <p:spPr>
          <a:xfrm>
            <a:off x="3971315" y="3854261"/>
            <a:ext cx="2272500" cy="4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475" lIns="100975" spcFirstLastPara="1" rIns="100975" wrap="square" tIns="504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9"/>
              <a:buFont typeface="Arial"/>
              <a:buNone/>
            </a:pPr>
            <a:r>
              <a:rPr b="1" i="0" lang="en-US" sz="2209" u="none" cap="none" strike="noStrike">
                <a:solidFill>
                  <a:srgbClr val="00CCFF"/>
                </a:solidFill>
                <a:latin typeface="Arial"/>
                <a:ea typeface="Arial"/>
                <a:cs typeface="Arial"/>
                <a:sym typeface="Arial"/>
              </a:rPr>
              <a:t>Dry adiabat</a:t>
            </a:r>
            <a:endParaRPr b="1" i="0" sz="2209" u="none" cap="none" strike="noStrike">
              <a:solidFill>
                <a:srgbClr val="00CC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2"/>
          <p:cNvSpPr/>
          <p:nvPr/>
        </p:nvSpPr>
        <p:spPr>
          <a:xfrm>
            <a:off x="5970341" y="4293246"/>
            <a:ext cx="1343400" cy="807900"/>
          </a:xfrm>
          <a:prstGeom prst="curvedDownArrow">
            <a:avLst>
              <a:gd fmla="val 25000" name="adj1"/>
              <a:gd fmla="val 50000" name="adj2"/>
              <a:gd fmla="val 25000" name="adj3"/>
            </a:avLst>
          </a:prstGeom>
          <a:solidFill>
            <a:schemeClr val="accent1"/>
          </a:solidFill>
          <a:ln cap="flat" cmpd="sng" w="14025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50475" lIns="100975" spcFirstLastPara="1" rIns="100975" wrap="square" tIns="5047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88"/>
              <a:buFont typeface="Arial"/>
              <a:buNone/>
            </a:pPr>
            <a:r>
              <a:t/>
            </a:r>
            <a:endParaRPr b="0" i="0" sz="1988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p2"/>
          <p:cNvSpPr txBox="1"/>
          <p:nvPr/>
        </p:nvSpPr>
        <p:spPr>
          <a:xfrm>
            <a:off x="6159723" y="5145154"/>
            <a:ext cx="1346700" cy="408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475" lIns="100975" spcFirstLastPara="1" rIns="100975" wrap="square" tIns="504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88"/>
              <a:buFont typeface="Arial"/>
              <a:buNone/>
            </a:pPr>
            <a:r>
              <a:rPr b="0" i="0" lang="en-US" sz="1988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“skew”</a:t>
            </a:r>
            <a:endParaRPr b="0" i="0" sz="154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5" name="Google Shape;225;p2"/>
          <p:cNvCxnSpPr/>
          <p:nvPr/>
        </p:nvCxnSpPr>
        <p:spPr>
          <a:xfrm>
            <a:off x="4139654" y="2493321"/>
            <a:ext cx="4208400" cy="0"/>
          </a:xfrm>
          <a:prstGeom prst="straightConnector1">
            <a:avLst/>
          </a:prstGeom>
          <a:noFill/>
          <a:ln cap="flat" cmpd="sng" w="42075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26" name="Google Shape;226;p2"/>
          <p:cNvSpPr txBox="1"/>
          <p:nvPr/>
        </p:nvSpPr>
        <p:spPr>
          <a:xfrm>
            <a:off x="5570536" y="2102361"/>
            <a:ext cx="1743000" cy="782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475" lIns="100975" spcFirstLastPara="1" rIns="100975" wrap="square" tIns="504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209"/>
              <a:buFont typeface="Arial"/>
              <a:buNone/>
            </a:pPr>
            <a:r>
              <a:rPr b="1" i="0" lang="en-US" sz="2209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Constant pressure</a:t>
            </a:r>
            <a:endParaRPr b="0" i="0" sz="154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27" name="Google Shape;227;p2"/>
          <p:cNvCxnSpPr/>
          <p:nvPr/>
        </p:nvCxnSpPr>
        <p:spPr>
          <a:xfrm flipH="1" rot="10800000">
            <a:off x="7313687" y="5195039"/>
            <a:ext cx="276900" cy="833400"/>
          </a:xfrm>
          <a:prstGeom prst="straightConnector1">
            <a:avLst/>
          </a:prstGeom>
          <a:noFill/>
          <a:ln cap="flat" cmpd="sng" w="42075">
            <a:solidFill>
              <a:srgbClr val="92D050"/>
            </a:solidFill>
            <a:prstDash val="dot"/>
            <a:miter lim="800000"/>
            <a:headEnd len="sm" w="sm" type="none"/>
            <a:tailEnd len="sm" w="sm" type="none"/>
          </a:ln>
        </p:spPr>
      </p:cxnSp>
      <p:sp>
        <p:nvSpPr>
          <p:cNvPr id="228" name="Google Shape;228;p2"/>
          <p:cNvSpPr txBox="1"/>
          <p:nvPr/>
        </p:nvSpPr>
        <p:spPr>
          <a:xfrm>
            <a:off x="7598032" y="4934236"/>
            <a:ext cx="1386600" cy="1020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475" lIns="100975" spcFirstLastPara="1" rIns="100975" wrap="square" tIns="5047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88"/>
              <a:buFont typeface="Arial"/>
              <a:buNone/>
            </a:pPr>
            <a:r>
              <a:rPr b="0" i="0" lang="en-US" sz="1988" u="none" cap="none" strike="noStrik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Constant</a:t>
            </a:r>
            <a:endParaRPr b="0" i="0" sz="154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88"/>
              <a:buFont typeface="Arial"/>
              <a:buNone/>
            </a:pPr>
            <a:r>
              <a:rPr b="0" i="0" lang="en-US" sz="1988" u="none" cap="none" strike="noStrike">
                <a:solidFill>
                  <a:srgbClr val="92D050"/>
                </a:solidFill>
                <a:latin typeface="Arial"/>
                <a:ea typeface="Arial"/>
                <a:cs typeface="Arial"/>
                <a:sym typeface="Arial"/>
              </a:rPr>
              <a:t>Mixing ratio</a:t>
            </a:r>
            <a:endParaRPr b="0" i="0" sz="1546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8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9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c03f001" id="420" name="Google Shape;420;g2b263a52b5c_0_65"/>
          <p:cNvPicPr preferRelativeResize="0"/>
          <p:nvPr/>
        </p:nvPicPr>
        <p:blipFill rotWithShape="1">
          <a:blip r:embed="rId3">
            <a:alphaModFix/>
          </a:blip>
          <a:srcRect b="36390" l="0" r="0" t="0"/>
          <a:stretch/>
        </p:blipFill>
        <p:spPr>
          <a:xfrm>
            <a:off x="1787096" y="208558"/>
            <a:ext cx="13163550" cy="6280110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g2b263a52b5c_0_65"/>
          <p:cNvSpPr txBox="1"/>
          <p:nvPr/>
        </p:nvSpPr>
        <p:spPr>
          <a:xfrm>
            <a:off x="10441200" y="6488668"/>
            <a:ext cx="1750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Fig. 3.1 MR 2010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g2b263a52b5c_0_65"/>
          <p:cNvSpPr txBox="1"/>
          <p:nvPr/>
        </p:nvSpPr>
        <p:spPr>
          <a:xfrm>
            <a:off x="6787095" y="5603585"/>
            <a:ext cx="951000" cy="5166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14625" l="-5257" r="-5254" t="-2437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g2b263a52b5c_0_65"/>
          <p:cNvSpPr txBox="1"/>
          <p:nvPr/>
        </p:nvSpPr>
        <p:spPr>
          <a:xfrm>
            <a:off x="9321384" y="5619676"/>
            <a:ext cx="822600" cy="5166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1897" l="-4535" r="-7574" t="-237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4" name="Google Shape;424;g2b263a52b5c_0_65"/>
          <p:cNvSpPr txBox="1"/>
          <p:nvPr/>
        </p:nvSpPr>
        <p:spPr>
          <a:xfrm>
            <a:off x="6956853" y="1129572"/>
            <a:ext cx="32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5" name="Google Shape;425;g2b263a52b5c_0_65"/>
          <p:cNvSpPr txBox="1"/>
          <p:nvPr/>
        </p:nvSpPr>
        <p:spPr>
          <a:xfrm>
            <a:off x="6980096" y="1665031"/>
            <a:ext cx="28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6" name="Google Shape;426;g2b263a52b5c_0_65"/>
          <p:cNvSpPr txBox="1"/>
          <p:nvPr/>
        </p:nvSpPr>
        <p:spPr>
          <a:xfrm>
            <a:off x="9568247" y="1191357"/>
            <a:ext cx="3288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7" name="Google Shape;427;g2b263a52b5c_0_65"/>
          <p:cNvSpPr txBox="1"/>
          <p:nvPr/>
        </p:nvSpPr>
        <p:spPr>
          <a:xfrm>
            <a:off x="9591490" y="1652674"/>
            <a:ext cx="282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428" name="Google Shape;428;g2b263a52b5c_0_65"/>
          <p:cNvCxnSpPr/>
          <p:nvPr/>
        </p:nvCxnSpPr>
        <p:spPr>
          <a:xfrm rot="10800000">
            <a:off x="8859795" y="863843"/>
            <a:ext cx="0" cy="516600"/>
          </a:xfrm>
          <a:prstGeom prst="straightConnector1">
            <a:avLst/>
          </a:prstGeom>
          <a:noFill/>
          <a:ln cap="flat" cmpd="sng" w="317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29" name="Google Shape;429;g2b263a52b5c_0_65"/>
          <p:cNvCxnSpPr/>
          <p:nvPr/>
        </p:nvCxnSpPr>
        <p:spPr>
          <a:xfrm rot="10800000">
            <a:off x="8048368" y="863843"/>
            <a:ext cx="0" cy="516600"/>
          </a:xfrm>
          <a:prstGeom prst="straightConnector1">
            <a:avLst/>
          </a:prstGeom>
          <a:noFill/>
          <a:ln cap="flat" cmpd="sng" w="31750">
            <a:solidFill>
              <a:schemeClr val="dk1"/>
            </a:solidFill>
            <a:prstDash val="solid"/>
            <a:miter lim="800000"/>
            <a:headEnd len="sm" w="sm" type="none"/>
            <a:tailEnd len="med" w="med" type="triangle"/>
          </a:ln>
        </p:spPr>
      </p:cxnSp>
      <p:cxnSp>
        <p:nvCxnSpPr>
          <p:cNvPr id="430" name="Google Shape;430;g2b263a52b5c_0_65"/>
          <p:cNvCxnSpPr/>
          <p:nvPr/>
        </p:nvCxnSpPr>
        <p:spPr>
          <a:xfrm rot="10800000">
            <a:off x="8048368" y="1449475"/>
            <a:ext cx="0" cy="457200"/>
          </a:xfrm>
          <a:prstGeom prst="straightConnector1">
            <a:avLst/>
          </a:prstGeom>
          <a:noFill/>
          <a:ln cap="flat" cmpd="sng" w="31750">
            <a:solidFill>
              <a:srgbClr val="0070C0"/>
            </a:solidFill>
            <a:prstDash val="solid"/>
            <a:miter lim="800000"/>
            <a:headEnd len="med" w="med" type="triangle"/>
            <a:tailEnd len="sm" w="sm" type="none"/>
          </a:ln>
        </p:spPr>
      </p:cxnSp>
      <p:cxnSp>
        <p:nvCxnSpPr>
          <p:cNvPr id="431" name="Google Shape;431;g2b263a52b5c_0_65"/>
          <p:cNvCxnSpPr/>
          <p:nvPr/>
        </p:nvCxnSpPr>
        <p:spPr>
          <a:xfrm rot="10800000">
            <a:off x="8859795" y="1449596"/>
            <a:ext cx="0" cy="274200"/>
          </a:xfrm>
          <a:prstGeom prst="straightConnector1">
            <a:avLst/>
          </a:prstGeom>
          <a:noFill/>
          <a:ln cap="flat" cmpd="sng" w="31750">
            <a:solidFill>
              <a:srgbClr val="0070C0"/>
            </a:solidFill>
            <a:prstDash val="solid"/>
            <a:miter lim="800000"/>
            <a:headEnd len="med" w="med" type="triangle"/>
            <a:tailEnd len="sm" w="sm" type="none"/>
          </a:ln>
        </p:spPr>
      </p:cxnSp>
      <p:sp>
        <p:nvSpPr>
          <p:cNvPr id="432" name="Google Shape;432;g2b263a52b5c_0_65"/>
          <p:cNvSpPr txBox="1"/>
          <p:nvPr/>
        </p:nvSpPr>
        <p:spPr>
          <a:xfrm>
            <a:off x="8810948" y="1006437"/>
            <a:ext cx="309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3" name="Google Shape;433;g2b263a52b5c_0_65"/>
          <p:cNvSpPr txBox="1"/>
          <p:nvPr/>
        </p:nvSpPr>
        <p:spPr>
          <a:xfrm>
            <a:off x="7999202" y="985458"/>
            <a:ext cx="3096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4" name="Google Shape;434;g2b263a52b5c_0_65"/>
          <p:cNvSpPr txBox="1"/>
          <p:nvPr/>
        </p:nvSpPr>
        <p:spPr>
          <a:xfrm>
            <a:off x="7989532" y="1560689"/>
            <a:ext cx="55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PGF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5" name="Google Shape;435;g2b263a52b5c_0_65"/>
          <p:cNvSpPr txBox="1"/>
          <p:nvPr/>
        </p:nvSpPr>
        <p:spPr>
          <a:xfrm>
            <a:off x="8808127" y="1381976"/>
            <a:ext cx="555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PGF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6" name="Google Shape;436;g2b263a52b5c_0_65"/>
          <p:cNvSpPr txBox="1"/>
          <p:nvPr/>
        </p:nvSpPr>
        <p:spPr>
          <a:xfrm>
            <a:off x="331012" y="1854487"/>
            <a:ext cx="5078700" cy="2862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3175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Wider thermal has larger PGF compared to narrow thermal (more air needs to be moved out of the way)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b="0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 thermal becomes wider the scenario approaches hydrostatic where PGF offsets buoyancy (dw/dt=0)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-17145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t/>
            </a:r>
            <a:endParaRPr b="0" i="0" sz="23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17500" lvl="0" marL="28575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300"/>
              <a:buFont typeface="Arial"/>
              <a:buChar char="•"/>
            </a:pPr>
            <a:r>
              <a:rPr b="1" i="0" lang="en-US" sz="2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theory, narrow thermals more favorable for convective initiation</a:t>
            </a:r>
            <a:endParaRPr b="0" i="0" sz="19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7" name="Google Shape;437;g2b263a52b5c_0_65"/>
          <p:cNvSpPr txBox="1"/>
          <p:nvPr/>
        </p:nvSpPr>
        <p:spPr>
          <a:xfrm>
            <a:off x="1865302" y="1283374"/>
            <a:ext cx="2256300" cy="45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1" i="0" lang="en-US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i="0" lang="en-US" sz="2100" u="sng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Vertical PGF</a:t>
            </a:r>
            <a:endParaRPr b="0" i="0" sz="17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3ba46721c1d_0_12"/>
          <p:cNvSpPr txBox="1"/>
          <p:nvPr/>
        </p:nvSpPr>
        <p:spPr>
          <a:xfrm>
            <a:off x="3465600" y="353450"/>
            <a:ext cx="52608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Dry Air Entrainment &amp; E-CAPE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44" name="Google Shape;444;g3ba46721c1d_0_12" title="images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2150" y="1816400"/>
            <a:ext cx="4295825" cy="3947025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g3ba46721c1d_0_12"/>
          <p:cNvSpPr txBox="1"/>
          <p:nvPr/>
        </p:nvSpPr>
        <p:spPr>
          <a:xfrm>
            <a:off x="5294275" y="1351500"/>
            <a:ext cx="6645900" cy="2189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Mixing by two mechanisms: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arenR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condensed updraft is very moist (RH near 100%), the environment is relatively dry. Moisture flux from updraft to the environment to restore thermodynamic equilibrium.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AutoNum type="arabicParenR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Differential vertical motion across the updraft (dw/dx and dw/dy) causes mechanical mixing on the cloud exterior.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0" name="Shape 4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Google Shape;451;g3ba46721c1d_0_182"/>
          <p:cNvSpPr txBox="1"/>
          <p:nvPr/>
        </p:nvSpPr>
        <p:spPr>
          <a:xfrm>
            <a:off x="3465600" y="353450"/>
            <a:ext cx="52608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Dry Air Entrainment &amp; E-CAPE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52" name="Google Shape;452;g3ba46721c1d_0_182"/>
          <p:cNvPicPr preferRelativeResize="0"/>
          <p:nvPr/>
        </p:nvPicPr>
        <p:blipFill rotWithShape="1">
          <a:blip r:embed="rId3">
            <a:alphaModFix/>
          </a:blip>
          <a:srcRect b="0" l="9157" r="20936" t="0"/>
          <a:stretch/>
        </p:blipFill>
        <p:spPr>
          <a:xfrm>
            <a:off x="234550" y="1183188"/>
            <a:ext cx="539462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453" name="Google Shape;453;g3ba46721c1d_0_182"/>
          <p:cNvSpPr txBox="1"/>
          <p:nvPr/>
        </p:nvSpPr>
        <p:spPr>
          <a:xfrm>
            <a:off x="3602525" y="2331038"/>
            <a:ext cx="18249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This updraft looks narrow, will dry air entrainment kill it?</a:t>
            </a:r>
            <a:endParaRPr b="1" sz="1100">
              <a:solidFill>
                <a:schemeClr val="dk1"/>
              </a:solidFill>
            </a:endParaRPr>
          </a:p>
        </p:txBody>
      </p:sp>
      <p:cxnSp>
        <p:nvCxnSpPr>
          <p:cNvPr id="454" name="Google Shape;454;g3ba46721c1d_0_182"/>
          <p:cNvCxnSpPr/>
          <p:nvPr/>
        </p:nvCxnSpPr>
        <p:spPr>
          <a:xfrm flipH="1">
            <a:off x="3462525" y="3129213"/>
            <a:ext cx="866400" cy="3702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55" name="Google Shape;455;g3ba46721c1d_0_182"/>
          <p:cNvPicPr preferRelativeResize="0"/>
          <p:nvPr/>
        </p:nvPicPr>
        <p:blipFill rotWithShape="1">
          <a:blip r:embed="rId4">
            <a:alphaModFix/>
          </a:blip>
          <a:srcRect b="19803" l="10059" r="36061" t="11073"/>
          <a:stretch/>
        </p:blipFill>
        <p:spPr>
          <a:xfrm>
            <a:off x="5886250" y="1870850"/>
            <a:ext cx="6165499" cy="4455850"/>
          </a:xfrm>
          <a:prstGeom prst="rect">
            <a:avLst/>
          </a:prstGeom>
          <a:noFill/>
          <a:ln>
            <a:noFill/>
          </a:ln>
        </p:spPr>
      </p:pic>
      <p:sp>
        <p:nvSpPr>
          <p:cNvPr id="456" name="Google Shape;456;g3ba46721c1d_0_182"/>
          <p:cNvSpPr txBox="1"/>
          <p:nvPr/>
        </p:nvSpPr>
        <p:spPr>
          <a:xfrm>
            <a:off x="5992942" y="5633558"/>
            <a:ext cx="3100800" cy="441000"/>
          </a:xfrm>
          <a:prstGeom prst="rect">
            <a:avLst/>
          </a:prstGeom>
          <a:noFill/>
          <a:ln>
            <a:noFill/>
          </a:ln>
        </p:spPr>
        <p:txBody>
          <a:bodyPr anchorCtr="0" anchor="t" bIns="100750" lIns="100750" spcFirstLastPara="1" rIns="100750" wrap="square" tIns="10075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42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Video by Daryl Herzmann</a:t>
            </a:r>
            <a:endParaRPr sz="1542"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1" name="Shape 4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2" name="Google Shape;462;g3ba46721c1d_0_194" title="BRO.gif"/>
          <p:cNvPicPr preferRelativeResize="0"/>
          <p:nvPr/>
        </p:nvPicPr>
        <p:blipFill rotWithShape="1">
          <a:blip r:embed="rId3">
            <a:alphaModFix/>
          </a:blip>
          <a:srcRect b="27150" l="0" r="50047" t="0"/>
          <a:stretch/>
        </p:blipFill>
        <p:spPr>
          <a:xfrm>
            <a:off x="6823701" y="1304825"/>
            <a:ext cx="4889106" cy="4991101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463" name="Google Shape;463;g3ba46721c1d_0_194"/>
          <p:cNvSpPr txBox="1"/>
          <p:nvPr/>
        </p:nvSpPr>
        <p:spPr>
          <a:xfrm>
            <a:off x="3465600" y="353450"/>
            <a:ext cx="52608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Dry Air Entrainment &amp; E-CAPE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4" name="Google Shape;464;g3ba46721c1d_0_194"/>
          <p:cNvSpPr txBox="1"/>
          <p:nvPr/>
        </p:nvSpPr>
        <p:spPr>
          <a:xfrm>
            <a:off x="223375" y="1239925"/>
            <a:ext cx="6210300" cy="49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Dry air entrainment occurs all of the time!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How do we know when it could be a problem?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Thermodynamically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look for dry layers coincident with very narrow buoyancy profile (i.e. weak CAPE).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Mechanical lift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 In weak-lift regimes, T-storms are dependent on their own thermodynamic buoyancy with no help from environmental ascent.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65" name="Google Shape;465;g3ba46721c1d_0_194"/>
          <p:cNvSpPr txBox="1"/>
          <p:nvPr/>
        </p:nvSpPr>
        <p:spPr>
          <a:xfrm>
            <a:off x="331375" y="5384750"/>
            <a:ext cx="2814000" cy="40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Video by Daryl Herzmann</a:t>
            </a:r>
            <a:endParaRPr>
              <a:solidFill>
                <a:srgbClr val="FFFFFF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66" name="Google Shape;466;g3ba46721c1d_0_194"/>
          <p:cNvSpPr txBox="1"/>
          <p:nvPr/>
        </p:nvSpPr>
        <p:spPr>
          <a:xfrm>
            <a:off x="9381700" y="3735950"/>
            <a:ext cx="18249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Weak updraft acceleration</a:t>
            </a:r>
            <a:endParaRPr b="1" sz="1100">
              <a:solidFill>
                <a:srgbClr val="000000"/>
              </a:solidFill>
            </a:endParaRPr>
          </a:p>
        </p:txBody>
      </p:sp>
      <p:cxnSp>
        <p:nvCxnSpPr>
          <p:cNvPr id="467" name="Google Shape;467;g3ba46721c1d_0_194"/>
          <p:cNvCxnSpPr>
            <a:stCxn id="466" idx="2"/>
          </p:cNvCxnSpPr>
          <p:nvPr/>
        </p:nvCxnSpPr>
        <p:spPr>
          <a:xfrm flipH="1">
            <a:off x="9884950" y="4236050"/>
            <a:ext cx="409200" cy="7902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68" name="Google Shape;468;g3ba46721c1d_0_194"/>
          <p:cNvSpPr txBox="1"/>
          <p:nvPr/>
        </p:nvSpPr>
        <p:spPr>
          <a:xfrm>
            <a:off x="7926700" y="5083325"/>
            <a:ext cx="18249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Dry layer</a:t>
            </a:r>
            <a:endParaRPr b="1"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2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3ba46721c1d_0_361"/>
          <p:cNvSpPr txBox="1"/>
          <p:nvPr/>
        </p:nvSpPr>
        <p:spPr>
          <a:xfrm>
            <a:off x="7325633" y="658100"/>
            <a:ext cx="43527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Dry Air Entrainment</a:t>
            </a:r>
            <a:endParaRPr b="1" sz="2900"/>
          </a:p>
        </p:txBody>
      </p:sp>
      <p:sp>
        <p:nvSpPr>
          <p:cNvPr id="474" name="Google Shape;474;g3ba46721c1d_0_361"/>
          <p:cNvSpPr txBox="1"/>
          <p:nvPr/>
        </p:nvSpPr>
        <p:spPr>
          <a:xfrm>
            <a:off x="7449233" y="1530467"/>
            <a:ext cx="41055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Detrimental to updraft maintenance, but when is it important to consider?</a:t>
            </a:r>
            <a:endParaRPr sz="2300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75" name="Google Shape;475;g3ba46721c1d_0_361"/>
          <p:cNvPicPr preferRelativeResize="0"/>
          <p:nvPr/>
        </p:nvPicPr>
        <p:blipFill rotWithShape="1">
          <a:blip r:embed="rId3">
            <a:alphaModFix/>
          </a:blip>
          <a:srcRect b="26648" l="0" r="48990" t="0"/>
          <a:stretch/>
        </p:blipFill>
        <p:spPr>
          <a:xfrm>
            <a:off x="191633" y="101600"/>
            <a:ext cx="6611266" cy="6654801"/>
          </a:xfrm>
          <a:prstGeom prst="rect">
            <a:avLst/>
          </a:prstGeom>
          <a:noFill/>
          <a:ln>
            <a:noFill/>
          </a:ln>
        </p:spPr>
      </p:pic>
      <p:sp>
        <p:nvSpPr>
          <p:cNvPr id="476" name="Google Shape;476;g3ba46721c1d_0_361"/>
          <p:cNvSpPr txBox="1"/>
          <p:nvPr/>
        </p:nvSpPr>
        <p:spPr>
          <a:xfrm>
            <a:off x="3662800" y="3343100"/>
            <a:ext cx="2433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Weak updraft acceleration</a:t>
            </a:r>
            <a:endParaRPr b="1" sz="1500">
              <a:solidFill>
                <a:schemeClr val="dk1"/>
              </a:solidFill>
            </a:endParaRPr>
          </a:p>
        </p:txBody>
      </p:sp>
      <p:cxnSp>
        <p:nvCxnSpPr>
          <p:cNvPr id="477" name="Google Shape;477;g3ba46721c1d_0_361"/>
          <p:cNvCxnSpPr>
            <a:stCxn id="476" idx="2"/>
          </p:cNvCxnSpPr>
          <p:nvPr/>
        </p:nvCxnSpPr>
        <p:spPr>
          <a:xfrm flipH="1">
            <a:off x="4202350" y="4020200"/>
            <a:ext cx="677100" cy="12852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78" name="Google Shape;478;g3ba46721c1d_0_361"/>
          <p:cNvSpPr txBox="1"/>
          <p:nvPr/>
        </p:nvSpPr>
        <p:spPr>
          <a:xfrm>
            <a:off x="7449233" y="3107567"/>
            <a:ext cx="4105500" cy="32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Look for a combination of: </a:t>
            </a:r>
            <a:endParaRPr sz="2300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Weak forcing for ascent</a:t>
            </a:r>
            <a:endParaRPr sz="2300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Small temperature difference between parcel and environment (i.e. small updraft accelerations) coincident with dry layer</a:t>
            </a:r>
            <a:endParaRPr sz="2300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9" name="Google Shape;479;g3ba46721c1d_0_361"/>
          <p:cNvSpPr txBox="1"/>
          <p:nvPr/>
        </p:nvSpPr>
        <p:spPr>
          <a:xfrm>
            <a:off x="1722800" y="5139600"/>
            <a:ext cx="2433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Dry layer</a:t>
            </a:r>
            <a:endParaRPr b="1" sz="1500">
              <a:solidFill>
                <a:schemeClr val="dk1"/>
              </a:solidFill>
            </a:endParaRPr>
          </a:p>
        </p:txBody>
      </p:sp>
      <p:pic>
        <p:nvPicPr>
          <p:cNvPr id="480" name="Google Shape;480;g3ba46721c1d_0_3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81" name="Google Shape;481;g3ba46721c1d_0_361"/>
          <p:cNvSpPr/>
          <p:nvPr/>
        </p:nvSpPr>
        <p:spPr>
          <a:xfrm>
            <a:off x="3883364" y="648725"/>
            <a:ext cx="5249269" cy="6191245"/>
          </a:xfrm>
          <a:custGeom>
            <a:rect b="b" l="l" r="r" t="t"/>
            <a:pathLst>
              <a:path extrusionOk="0" h="185742" w="157482">
                <a:moveTo>
                  <a:pt x="224" y="176580"/>
                </a:moveTo>
                <a:cubicBezTo>
                  <a:pt x="917" y="171038"/>
                  <a:pt x="12693" y="159147"/>
                  <a:pt x="18581" y="150603"/>
                </a:cubicBezTo>
                <a:cubicBezTo>
                  <a:pt x="24469" y="142059"/>
                  <a:pt x="29838" y="135247"/>
                  <a:pt x="35553" y="125318"/>
                </a:cubicBezTo>
                <a:cubicBezTo>
                  <a:pt x="41268" y="115389"/>
                  <a:pt x="46290" y="103786"/>
                  <a:pt x="52871" y="91028"/>
                </a:cubicBezTo>
                <a:cubicBezTo>
                  <a:pt x="59452" y="78270"/>
                  <a:pt x="65571" y="62049"/>
                  <a:pt x="75038" y="48772"/>
                </a:cubicBezTo>
                <a:cubicBezTo>
                  <a:pt x="84505" y="35495"/>
                  <a:pt x="98360" y="19273"/>
                  <a:pt x="109674" y="11364"/>
                </a:cubicBezTo>
                <a:cubicBezTo>
                  <a:pt x="120989" y="3455"/>
                  <a:pt x="134959" y="-2836"/>
                  <a:pt x="142925" y="1320"/>
                </a:cubicBezTo>
                <a:cubicBezTo>
                  <a:pt x="150892" y="5477"/>
                  <a:pt x="157762" y="21987"/>
                  <a:pt x="157473" y="36303"/>
                </a:cubicBezTo>
                <a:cubicBezTo>
                  <a:pt x="157185" y="50619"/>
                  <a:pt x="148987" y="70535"/>
                  <a:pt x="141194" y="87218"/>
                </a:cubicBezTo>
                <a:cubicBezTo>
                  <a:pt x="133401" y="103901"/>
                  <a:pt x="119316" y="120758"/>
                  <a:pt x="110714" y="136402"/>
                </a:cubicBezTo>
                <a:cubicBezTo>
                  <a:pt x="102113" y="152046"/>
                  <a:pt x="105633" y="173175"/>
                  <a:pt x="89585" y="181083"/>
                </a:cubicBezTo>
                <a:cubicBezTo>
                  <a:pt x="73537" y="188992"/>
                  <a:pt x="29318" y="184604"/>
                  <a:pt x="14424" y="183853"/>
                </a:cubicBezTo>
                <a:cubicBezTo>
                  <a:pt x="-469" y="183103"/>
                  <a:pt x="-469" y="182122"/>
                  <a:pt x="224" y="176580"/>
                </a:cubicBezTo>
                <a:close/>
              </a:path>
            </a:pathLst>
          </a:custGeom>
          <a:noFill/>
          <a:ln cap="flat" cmpd="sng" w="101600">
            <a:solidFill>
              <a:schemeClr val="dk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82" name="Google Shape;482;g3ba46721c1d_0_361"/>
          <p:cNvSpPr txBox="1"/>
          <p:nvPr/>
        </p:nvSpPr>
        <p:spPr>
          <a:xfrm>
            <a:off x="6523200" y="2573967"/>
            <a:ext cx="23436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latin typeface="Century Gothic"/>
                <a:ea typeface="Century Gothic"/>
                <a:cs typeface="Century Gothic"/>
                <a:sym typeface="Century Gothic"/>
              </a:rPr>
              <a:t>Plume of dry air</a:t>
            </a:r>
            <a:endParaRPr b="1" sz="1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83" name="Google Shape;483;g3ba46721c1d_0_361"/>
          <p:cNvPicPr preferRelativeResize="0"/>
          <p:nvPr/>
        </p:nvPicPr>
        <p:blipFill rotWithShape="1">
          <a:blip r:embed="rId5">
            <a:alphaModFix/>
          </a:blip>
          <a:srcRect b="32499" l="114" r="50000" t="2502"/>
          <a:stretch/>
        </p:blipFill>
        <p:spPr>
          <a:xfrm>
            <a:off x="191624" y="390136"/>
            <a:ext cx="4105502" cy="4169638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g3ba46721c1d_0_361"/>
          <p:cNvSpPr/>
          <p:nvPr/>
        </p:nvSpPr>
        <p:spPr>
          <a:xfrm rot="-2565090">
            <a:off x="2224459" y="3310824"/>
            <a:ext cx="692083" cy="908845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85" name="Google Shape;485;g3ba46721c1d_0_361"/>
          <p:cNvSpPr txBox="1"/>
          <p:nvPr/>
        </p:nvSpPr>
        <p:spPr>
          <a:xfrm>
            <a:off x="1883900" y="2032829"/>
            <a:ext cx="2111100" cy="9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Sampling this layer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486" name="Google Shape;486;g3ba46721c1d_0_361"/>
          <p:cNvCxnSpPr/>
          <p:nvPr/>
        </p:nvCxnSpPr>
        <p:spPr>
          <a:xfrm flipH="1">
            <a:off x="2669500" y="2758747"/>
            <a:ext cx="111600" cy="513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3ba46721c1d_0_374"/>
          <p:cNvSpPr txBox="1"/>
          <p:nvPr/>
        </p:nvSpPr>
        <p:spPr>
          <a:xfrm>
            <a:off x="7325633" y="658100"/>
            <a:ext cx="4352700" cy="60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330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Dry Air Entrainment</a:t>
            </a:r>
            <a:endParaRPr b="1" sz="2900"/>
          </a:p>
        </p:txBody>
      </p:sp>
      <p:sp>
        <p:nvSpPr>
          <p:cNvPr id="492" name="Google Shape;492;g3ba46721c1d_0_374"/>
          <p:cNvSpPr txBox="1"/>
          <p:nvPr/>
        </p:nvSpPr>
        <p:spPr>
          <a:xfrm>
            <a:off x="7449233" y="1530467"/>
            <a:ext cx="4105500" cy="1154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Detrimental to updraft maintenance, but when is it important to consider?</a:t>
            </a:r>
            <a:endParaRPr sz="2300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493" name="Google Shape;493;g3ba46721c1d_0_374"/>
          <p:cNvPicPr preferRelativeResize="0"/>
          <p:nvPr/>
        </p:nvPicPr>
        <p:blipFill rotWithShape="1">
          <a:blip r:embed="rId3">
            <a:alphaModFix/>
          </a:blip>
          <a:srcRect b="26648" l="0" r="48990" t="0"/>
          <a:stretch/>
        </p:blipFill>
        <p:spPr>
          <a:xfrm>
            <a:off x="191633" y="101600"/>
            <a:ext cx="6611266" cy="6654801"/>
          </a:xfrm>
          <a:prstGeom prst="rect">
            <a:avLst/>
          </a:prstGeom>
          <a:noFill/>
          <a:ln>
            <a:noFill/>
          </a:ln>
        </p:spPr>
      </p:pic>
      <p:sp>
        <p:nvSpPr>
          <p:cNvPr id="494" name="Google Shape;494;g3ba46721c1d_0_374"/>
          <p:cNvSpPr txBox="1"/>
          <p:nvPr/>
        </p:nvSpPr>
        <p:spPr>
          <a:xfrm>
            <a:off x="3662800" y="3343100"/>
            <a:ext cx="2433300" cy="677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Weak updraft acceleration</a:t>
            </a:r>
            <a:endParaRPr b="1" sz="1500">
              <a:solidFill>
                <a:schemeClr val="dk1"/>
              </a:solidFill>
            </a:endParaRPr>
          </a:p>
        </p:txBody>
      </p:sp>
      <p:cxnSp>
        <p:nvCxnSpPr>
          <p:cNvPr id="495" name="Google Shape;495;g3ba46721c1d_0_374"/>
          <p:cNvCxnSpPr>
            <a:stCxn id="494" idx="2"/>
          </p:cNvCxnSpPr>
          <p:nvPr/>
        </p:nvCxnSpPr>
        <p:spPr>
          <a:xfrm flipH="1">
            <a:off x="4202350" y="4020200"/>
            <a:ext cx="677100" cy="1285200"/>
          </a:xfrm>
          <a:prstGeom prst="straightConnector1">
            <a:avLst/>
          </a:prstGeom>
          <a:noFill/>
          <a:ln cap="flat" cmpd="sng" w="1270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496" name="Google Shape;496;g3ba46721c1d_0_374"/>
          <p:cNvSpPr txBox="1"/>
          <p:nvPr/>
        </p:nvSpPr>
        <p:spPr>
          <a:xfrm>
            <a:off x="7449233" y="3107567"/>
            <a:ext cx="4105500" cy="3278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Look for a combination of: </a:t>
            </a:r>
            <a:endParaRPr sz="2300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Weak forcing for ascent</a:t>
            </a:r>
            <a:endParaRPr sz="2300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300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300">
                <a:solidFill>
                  <a:srgbClr val="FFFF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Small temperature difference between parcel and environment (i.e. small updraft accelerations) coincident with dry layer</a:t>
            </a:r>
            <a:endParaRPr sz="2300">
              <a:solidFill>
                <a:srgbClr val="FFFF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7" name="Google Shape;497;g3ba46721c1d_0_374"/>
          <p:cNvSpPr txBox="1"/>
          <p:nvPr/>
        </p:nvSpPr>
        <p:spPr>
          <a:xfrm>
            <a:off x="1722800" y="5139600"/>
            <a:ext cx="2433300" cy="38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Dry layer</a:t>
            </a:r>
            <a:endParaRPr b="1" sz="1500">
              <a:solidFill>
                <a:schemeClr val="dk1"/>
              </a:solidFill>
            </a:endParaRPr>
          </a:p>
        </p:txBody>
      </p:sp>
      <p:pic>
        <p:nvPicPr>
          <p:cNvPr id="498" name="Google Shape;498;g3ba46721c1d_0_37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g3ba46721c1d_0_374"/>
          <p:cNvSpPr/>
          <p:nvPr/>
        </p:nvSpPr>
        <p:spPr>
          <a:xfrm>
            <a:off x="5001500" y="3627933"/>
            <a:ext cx="2747100" cy="1833600"/>
          </a:xfrm>
          <a:prstGeom prst="ellipse">
            <a:avLst/>
          </a:prstGeom>
          <a:noFill/>
          <a:ln cap="flat" cmpd="sng" w="254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0" name="Google Shape;500;g3ba46721c1d_0_374"/>
          <p:cNvSpPr txBox="1"/>
          <p:nvPr/>
        </p:nvSpPr>
        <p:spPr>
          <a:xfrm>
            <a:off x="4508933" y="2991200"/>
            <a:ext cx="3671100" cy="538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1900">
                <a:latin typeface="Century Gothic"/>
                <a:ea typeface="Century Gothic"/>
                <a:cs typeface="Century Gothic"/>
                <a:sym typeface="Century Gothic"/>
              </a:rPr>
              <a:t>Failed Convective Initiation</a:t>
            </a:r>
            <a:endParaRPr b="1" sz="19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501" name="Google Shape;501;g3ba46721c1d_0_374"/>
          <p:cNvPicPr preferRelativeResize="0"/>
          <p:nvPr/>
        </p:nvPicPr>
        <p:blipFill rotWithShape="1">
          <a:blip r:embed="rId5">
            <a:alphaModFix/>
          </a:blip>
          <a:srcRect b="32499" l="114" r="50000" t="2502"/>
          <a:stretch/>
        </p:blipFill>
        <p:spPr>
          <a:xfrm>
            <a:off x="191624" y="390136"/>
            <a:ext cx="4105502" cy="4169638"/>
          </a:xfrm>
          <a:prstGeom prst="rect">
            <a:avLst/>
          </a:prstGeom>
          <a:noFill/>
          <a:ln>
            <a:noFill/>
          </a:ln>
        </p:spPr>
      </p:pic>
      <p:sp>
        <p:nvSpPr>
          <p:cNvPr id="502" name="Google Shape;502;g3ba46721c1d_0_374"/>
          <p:cNvSpPr/>
          <p:nvPr/>
        </p:nvSpPr>
        <p:spPr>
          <a:xfrm rot="-2565090">
            <a:off x="2224459" y="3310824"/>
            <a:ext cx="692083" cy="908845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3" name="Google Shape;503;g3ba46721c1d_0_374"/>
          <p:cNvSpPr txBox="1"/>
          <p:nvPr/>
        </p:nvSpPr>
        <p:spPr>
          <a:xfrm>
            <a:off x="1883900" y="2032829"/>
            <a:ext cx="2111100" cy="9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Sampling this layer</a:t>
            </a:r>
            <a:endParaRPr sz="2000">
              <a:solidFill>
                <a:schemeClr val="lt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cxnSp>
        <p:nvCxnSpPr>
          <p:cNvPr id="504" name="Google Shape;504;g3ba46721c1d_0_374"/>
          <p:cNvCxnSpPr/>
          <p:nvPr/>
        </p:nvCxnSpPr>
        <p:spPr>
          <a:xfrm flipH="1">
            <a:off x="2669500" y="2758747"/>
            <a:ext cx="111600" cy="513900"/>
          </a:xfrm>
          <a:prstGeom prst="straightConnector1">
            <a:avLst/>
          </a:prstGeom>
          <a:noFill/>
          <a:ln cap="flat" cmpd="sng" w="19050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9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0" name="Google Shape;510;g3ba46721c1d_0_520" title="BRO.gif"/>
          <p:cNvPicPr preferRelativeResize="0"/>
          <p:nvPr/>
        </p:nvPicPr>
        <p:blipFill rotWithShape="1">
          <a:blip r:embed="rId3">
            <a:alphaModFix/>
          </a:blip>
          <a:srcRect b="27150" l="0" r="50047" t="0"/>
          <a:stretch/>
        </p:blipFill>
        <p:spPr>
          <a:xfrm>
            <a:off x="6823701" y="1304825"/>
            <a:ext cx="4889106" cy="4991101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11" name="Google Shape;511;g3ba46721c1d_0_520"/>
          <p:cNvSpPr txBox="1"/>
          <p:nvPr/>
        </p:nvSpPr>
        <p:spPr>
          <a:xfrm>
            <a:off x="3465600" y="353450"/>
            <a:ext cx="52608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Dry Air Entrainment &amp; E-CAPE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2" name="Google Shape;512;g3ba46721c1d_0_520"/>
          <p:cNvSpPr txBox="1"/>
          <p:nvPr/>
        </p:nvSpPr>
        <p:spPr>
          <a:xfrm>
            <a:off x="100525" y="1139400"/>
            <a:ext cx="6612300" cy="49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So how can we account for this? 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using ECAPE!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Pros: 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-"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Accounts</a:t>
            </a: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for dry air entrainment! 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-"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Reduces CAPE in dry environments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-"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Increase CAPE in moist environments.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Cons: 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-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Computationally expensive (changing)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-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as intuitive to determine from sounding.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13" name="Google Shape;513;g3ba46721c1d_0_520"/>
          <p:cNvSpPr txBox="1"/>
          <p:nvPr/>
        </p:nvSpPr>
        <p:spPr>
          <a:xfrm>
            <a:off x="9381700" y="3735950"/>
            <a:ext cx="1824900" cy="5001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Weak updraft acceleration</a:t>
            </a:r>
            <a:endParaRPr b="1" sz="1100">
              <a:solidFill>
                <a:srgbClr val="000000"/>
              </a:solidFill>
            </a:endParaRPr>
          </a:p>
        </p:txBody>
      </p:sp>
      <p:cxnSp>
        <p:nvCxnSpPr>
          <p:cNvPr id="514" name="Google Shape;514;g3ba46721c1d_0_520"/>
          <p:cNvCxnSpPr>
            <a:stCxn id="513" idx="2"/>
          </p:cNvCxnSpPr>
          <p:nvPr/>
        </p:nvCxnSpPr>
        <p:spPr>
          <a:xfrm flipH="1">
            <a:off x="9884950" y="4236050"/>
            <a:ext cx="409200" cy="7902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15" name="Google Shape;515;g3ba46721c1d_0_520"/>
          <p:cNvSpPr txBox="1"/>
          <p:nvPr/>
        </p:nvSpPr>
        <p:spPr>
          <a:xfrm>
            <a:off x="7926700" y="5083325"/>
            <a:ext cx="18249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rgbClr val="00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Dry layer</a:t>
            </a:r>
            <a:endParaRPr b="1" sz="1100">
              <a:solidFill>
                <a:srgbClr val="000000"/>
              </a:solidFill>
            </a:endParaRPr>
          </a:p>
        </p:txBody>
      </p:sp>
      <p:pic>
        <p:nvPicPr>
          <p:cNvPr id="516" name="Google Shape;516;g3ba46721c1d_0_520" title="cape_equatino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449075" y="4955225"/>
            <a:ext cx="3160800" cy="66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17" name="Google Shape;517;g3ba46721c1d_0_520" title="ecape_equation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23375" y="2560200"/>
            <a:ext cx="4133850" cy="93345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g3ba46721c1d_0_520"/>
          <p:cNvSpPr txBox="1"/>
          <p:nvPr/>
        </p:nvSpPr>
        <p:spPr>
          <a:xfrm>
            <a:off x="12600917" y="4472152"/>
            <a:ext cx="1960200" cy="3096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11999" l="-1289" r="-1919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3ba46721c1d_0_534"/>
          <p:cNvSpPr txBox="1"/>
          <p:nvPr/>
        </p:nvSpPr>
        <p:spPr>
          <a:xfrm>
            <a:off x="3465600" y="353450"/>
            <a:ext cx="52608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Dry Air Entrainment &amp; E-CAPE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25" name="Google Shape;525;g3ba46721c1d_0_534"/>
          <p:cNvSpPr txBox="1"/>
          <p:nvPr/>
        </p:nvSpPr>
        <p:spPr>
          <a:xfrm>
            <a:off x="100525" y="1139400"/>
            <a:ext cx="6612300" cy="4944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Ultimately, why and when does this matter?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26" name="Google Shape;526;g3ba46721c1d_0_534" title="cape_equatino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552025" y="2899975"/>
            <a:ext cx="3160800" cy="665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7" name="Google Shape;527;g3ba46721c1d_0_534" title="ecape_equation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6375" y="3735950"/>
            <a:ext cx="3761407" cy="849350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g3ba46721c1d_0_534"/>
          <p:cNvSpPr txBox="1"/>
          <p:nvPr/>
        </p:nvSpPr>
        <p:spPr>
          <a:xfrm>
            <a:off x="2246917" y="2003702"/>
            <a:ext cx="1960200" cy="3096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11999" l="-1289" r="-1919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529" name="Google Shape;529;g3ba46721c1d_0_534"/>
          <p:cNvCxnSpPr/>
          <p:nvPr/>
        </p:nvCxnSpPr>
        <p:spPr>
          <a:xfrm rot="10800000">
            <a:off x="4132550" y="2401550"/>
            <a:ext cx="558600" cy="5025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30" name="Google Shape;530;g3ba46721c1d_0_534"/>
          <p:cNvCxnSpPr/>
          <p:nvPr/>
        </p:nvCxnSpPr>
        <p:spPr>
          <a:xfrm flipH="1" rot="10800000">
            <a:off x="2501950" y="2412525"/>
            <a:ext cx="1228500" cy="12957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31" name="Google Shape;531;g3ba46721c1d_0_534"/>
          <p:cNvSpPr txBox="1"/>
          <p:nvPr/>
        </p:nvSpPr>
        <p:spPr>
          <a:xfrm>
            <a:off x="390925" y="4903350"/>
            <a:ext cx="5997900" cy="164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Which CAPE you use an influence how you interpret updraft intensity. 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But be weary, they’re all still just estimates!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32" name="Google Shape;532;g3ba46721c1d_0_534" title="ecape.PNG"/>
          <p:cNvPicPr preferRelativeResize="0"/>
          <p:nvPr/>
        </p:nvPicPr>
        <p:blipFill rotWithShape="1">
          <a:blip r:embed="rId6">
            <a:alphaModFix/>
          </a:blip>
          <a:srcRect b="0" l="0" r="50345" t="0"/>
          <a:stretch/>
        </p:blipFill>
        <p:spPr>
          <a:xfrm>
            <a:off x="7563375" y="1246745"/>
            <a:ext cx="3929898" cy="2542525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533" name="Google Shape;533;g3ba46721c1d_0_534" title="ecape.PNG"/>
          <p:cNvPicPr preferRelativeResize="0"/>
          <p:nvPr/>
        </p:nvPicPr>
        <p:blipFill rotWithShape="1">
          <a:blip r:embed="rId6">
            <a:alphaModFix/>
          </a:blip>
          <a:srcRect b="0" l="49451" r="0" t="0"/>
          <a:stretch/>
        </p:blipFill>
        <p:spPr>
          <a:xfrm>
            <a:off x="7563375" y="3900964"/>
            <a:ext cx="3929900" cy="2497583"/>
          </a:xfrm>
          <a:prstGeom prst="rect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534" name="Google Shape;534;g3ba46721c1d_0_534"/>
          <p:cNvSpPr txBox="1"/>
          <p:nvPr/>
        </p:nvSpPr>
        <p:spPr>
          <a:xfrm>
            <a:off x="8120725" y="6461275"/>
            <a:ext cx="28152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Fig 10 from Peters et al 2023</a:t>
            </a:r>
            <a:endParaRPr sz="1100">
              <a:solidFill>
                <a:srgbClr val="00000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0" name="Google Shape;540;g3b90ede5feb_0_293"/>
          <p:cNvPicPr preferRelativeResize="0"/>
          <p:nvPr/>
        </p:nvPicPr>
        <p:blipFill rotWithShape="1">
          <a:blip r:embed="rId3">
            <a:alphaModFix/>
          </a:blip>
          <a:srcRect b="32498" l="16116" r="55226" t="36848"/>
          <a:stretch/>
        </p:blipFill>
        <p:spPr>
          <a:xfrm>
            <a:off x="577350" y="156350"/>
            <a:ext cx="4728101" cy="394214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41" name="Google Shape;541;g3b90ede5feb_0_293"/>
          <p:cNvCxnSpPr>
            <a:stCxn id="542" idx="2"/>
          </p:cNvCxnSpPr>
          <p:nvPr/>
        </p:nvCxnSpPr>
        <p:spPr>
          <a:xfrm flipH="1">
            <a:off x="3417700" y="1597200"/>
            <a:ext cx="452400" cy="669900"/>
          </a:xfrm>
          <a:prstGeom prst="straightConnector1">
            <a:avLst/>
          </a:prstGeom>
          <a:noFill/>
          <a:ln cap="flat" cmpd="sng" w="28575">
            <a:solidFill>
              <a:srgbClr val="CC6600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43" name="Google Shape;543;g3b90ede5feb_0_293"/>
          <p:cNvCxnSpPr>
            <a:stCxn id="542" idx="2"/>
          </p:cNvCxnSpPr>
          <p:nvPr/>
        </p:nvCxnSpPr>
        <p:spPr>
          <a:xfrm flipH="1">
            <a:off x="3730600" y="1597200"/>
            <a:ext cx="139500" cy="7593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42" name="Google Shape;542;g3b90ede5feb_0_293"/>
          <p:cNvSpPr txBox="1"/>
          <p:nvPr/>
        </p:nvSpPr>
        <p:spPr>
          <a:xfrm>
            <a:off x="2434750" y="625500"/>
            <a:ext cx="2870700" cy="9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Which parcel trace is correct?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4" name="Google Shape;544;g3b90ede5feb_0_293"/>
          <p:cNvSpPr txBox="1"/>
          <p:nvPr/>
        </p:nvSpPr>
        <p:spPr>
          <a:xfrm>
            <a:off x="311000" y="4177350"/>
            <a:ext cx="5260800" cy="16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Conservation of mass in a parcel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5" name="Google Shape;545;g3b90ede5feb_0_293"/>
          <p:cNvSpPr/>
          <p:nvPr/>
        </p:nvSpPr>
        <p:spPr>
          <a:xfrm rot="1329668">
            <a:off x="713051" y="5715993"/>
            <a:ext cx="452530" cy="413366"/>
          </a:xfrm>
          <a:prstGeom prst="ellipse">
            <a:avLst/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6" name="Google Shape;546;g3b90ede5feb_0_293"/>
          <p:cNvSpPr/>
          <p:nvPr/>
        </p:nvSpPr>
        <p:spPr>
          <a:xfrm rot="1332080">
            <a:off x="1263933" y="5626647"/>
            <a:ext cx="303285" cy="256877"/>
          </a:xfrm>
          <a:prstGeom prst="ellipse">
            <a:avLst/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47" name="Google Shape;547;g3b90ede5feb_0_293"/>
          <p:cNvSpPr/>
          <p:nvPr/>
        </p:nvSpPr>
        <p:spPr>
          <a:xfrm rot="1332080">
            <a:off x="564108" y="5341468"/>
            <a:ext cx="303285" cy="256877"/>
          </a:xfrm>
          <a:prstGeom prst="ellipse">
            <a:avLst/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48" name="Google Shape;548;g3b90ede5feb_0_293"/>
          <p:cNvCxnSpPr>
            <a:stCxn id="545" idx="1"/>
            <a:endCxn id="547" idx="5"/>
          </p:cNvCxnSpPr>
          <p:nvPr/>
        </p:nvCxnSpPr>
        <p:spPr>
          <a:xfrm rot="10800000">
            <a:off x="780896" y="5594384"/>
            <a:ext cx="65400" cy="132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49" name="Google Shape;549;g3b90ede5feb_0_293"/>
          <p:cNvCxnSpPr>
            <a:stCxn id="545" idx="7"/>
            <a:endCxn id="546" idx="3"/>
          </p:cNvCxnSpPr>
          <p:nvPr/>
        </p:nvCxnSpPr>
        <p:spPr>
          <a:xfrm flipH="1" rot="10800000">
            <a:off x="1142645" y="5798787"/>
            <a:ext cx="139500" cy="48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0" name="Google Shape;550;g3b90ede5feb_0_293"/>
          <p:cNvSpPr/>
          <p:nvPr/>
        </p:nvSpPr>
        <p:spPr>
          <a:xfrm>
            <a:off x="3797459" y="5461650"/>
            <a:ext cx="452400" cy="413400"/>
          </a:xfrm>
          <a:prstGeom prst="ellipse">
            <a:avLst/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1" name="Google Shape;551;g3b90ede5feb_0_293"/>
          <p:cNvCxnSpPr>
            <a:stCxn id="550" idx="7"/>
            <a:endCxn id="552" idx="3"/>
          </p:cNvCxnSpPr>
          <p:nvPr/>
        </p:nvCxnSpPr>
        <p:spPr>
          <a:xfrm flipH="1" rot="10800000">
            <a:off x="4183606" y="5424091"/>
            <a:ext cx="110700" cy="98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3" name="Google Shape;553;g3b90ede5feb_0_293"/>
          <p:cNvSpPr/>
          <p:nvPr/>
        </p:nvSpPr>
        <p:spPr>
          <a:xfrm>
            <a:off x="4249859" y="5087250"/>
            <a:ext cx="452400" cy="413400"/>
          </a:xfrm>
          <a:prstGeom prst="ellipse">
            <a:avLst/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4" name="Google Shape;554;g3b90ede5feb_0_293"/>
          <p:cNvSpPr/>
          <p:nvPr/>
        </p:nvSpPr>
        <p:spPr>
          <a:xfrm rot="4020359">
            <a:off x="4339730" y="5730774"/>
            <a:ext cx="452340" cy="413224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55" name="Google Shape;555;g3b90ede5feb_0_293"/>
          <p:cNvCxnSpPr>
            <a:stCxn id="554" idx="7"/>
          </p:cNvCxnSpPr>
          <p:nvPr/>
        </p:nvCxnSpPr>
        <p:spPr>
          <a:xfrm>
            <a:off x="4762865" y="6027542"/>
            <a:ext cx="133500" cy="63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56" name="Google Shape;556;g3b90ede5feb_0_293"/>
          <p:cNvSpPr/>
          <p:nvPr/>
        </p:nvSpPr>
        <p:spPr>
          <a:xfrm rot="4020359">
            <a:off x="4861183" y="6000826"/>
            <a:ext cx="452340" cy="413224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7" name="Google Shape;557;g3b90ede5feb_0_293"/>
          <p:cNvSpPr txBox="1"/>
          <p:nvPr/>
        </p:nvSpPr>
        <p:spPr>
          <a:xfrm>
            <a:off x="667918" y="4812936"/>
            <a:ext cx="10887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8" name="Google Shape;558;g3b90ede5feb_0_293"/>
          <p:cNvSpPr txBox="1"/>
          <p:nvPr/>
        </p:nvSpPr>
        <p:spPr>
          <a:xfrm>
            <a:off x="4762975" y="4832275"/>
            <a:ext cx="10887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59" name="Google Shape;559;g3b90ede5feb_0_293"/>
          <p:cNvSpPr txBox="1"/>
          <p:nvPr/>
        </p:nvSpPr>
        <p:spPr>
          <a:xfrm>
            <a:off x="5176029" y="5668250"/>
            <a:ext cx="10887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0" name="Google Shape;560;g3b90ede5feb_0_293"/>
          <p:cNvSpPr/>
          <p:nvPr/>
        </p:nvSpPr>
        <p:spPr>
          <a:xfrm>
            <a:off x="2159575" y="4819500"/>
            <a:ext cx="1348437" cy="1697700"/>
          </a:xfrm>
          <a:prstGeom prst="flowChartMagneticDisk">
            <a:avLst/>
          </a:prstGeom>
          <a:solidFill>
            <a:srgbClr val="EFEFE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1" name="Google Shape;561;g3b90ede5feb_0_293"/>
          <p:cNvSpPr txBox="1"/>
          <p:nvPr/>
        </p:nvSpPr>
        <p:spPr>
          <a:xfrm>
            <a:off x="3610900" y="6319899"/>
            <a:ext cx="23121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~29 g/mole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2" name="Google Shape;562;g3b90ede5feb_0_293"/>
          <p:cNvSpPr txBox="1"/>
          <p:nvPr/>
        </p:nvSpPr>
        <p:spPr>
          <a:xfrm>
            <a:off x="299831" y="6334699"/>
            <a:ext cx="23121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~18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g/mole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63" name="Google Shape;563;g3b90ede5feb_0_293"/>
          <p:cNvCxnSpPr/>
          <p:nvPr/>
        </p:nvCxnSpPr>
        <p:spPr>
          <a:xfrm flipH="1" rot="10800000">
            <a:off x="1351500" y="5841625"/>
            <a:ext cx="1228500" cy="245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64" name="Google Shape;564;g3b90ede5feb_0_293"/>
          <p:cNvCxnSpPr/>
          <p:nvPr/>
        </p:nvCxnSpPr>
        <p:spPr>
          <a:xfrm>
            <a:off x="3029650" y="5838775"/>
            <a:ext cx="980100" cy="248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65" name="Google Shape;565;g3b90ede5feb_0_293"/>
          <p:cNvSpPr txBox="1"/>
          <p:nvPr/>
        </p:nvSpPr>
        <p:spPr>
          <a:xfrm>
            <a:off x="6264725" y="342275"/>
            <a:ext cx="52608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Virtual Temperature Correction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66" name="Google Shape;566;g3b90ede5feb_0_293"/>
          <p:cNvSpPr txBox="1"/>
          <p:nvPr/>
        </p:nvSpPr>
        <p:spPr>
          <a:xfrm>
            <a:off x="6320525" y="960450"/>
            <a:ext cx="5149200" cy="19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Accounts for the reduction in density a parcel experiences as the proportion of water vapor in the parcel increases. 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7" name="Google Shape;567;g3b90ede5feb_0_293" title="virtual_temp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90936" y="2356500"/>
            <a:ext cx="4208384" cy="1697700"/>
          </a:xfrm>
          <a:prstGeom prst="rect">
            <a:avLst/>
          </a:prstGeom>
          <a:noFill/>
          <a:ln>
            <a:noFill/>
          </a:ln>
        </p:spPr>
      </p:pic>
      <p:sp>
        <p:nvSpPr>
          <p:cNvPr id="568" name="Google Shape;568;g3b90ede5feb_0_293"/>
          <p:cNvSpPr txBox="1"/>
          <p:nvPr/>
        </p:nvSpPr>
        <p:spPr>
          <a:xfrm>
            <a:off x="6376325" y="4970865"/>
            <a:ext cx="5149200" cy="19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effect, this makes our parcel trace more representative of reality by: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-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Increasing CAPE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Char char="-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Reducing CIN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569" name="Google Shape;569;g3b90ede5feb_0_293" title="cape_equatino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6956" y="3890868"/>
            <a:ext cx="3961212" cy="83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4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75" name="Google Shape;575;g3b90ede5feb_0_332"/>
          <p:cNvCxnSpPr>
            <a:stCxn id="576" idx="2"/>
          </p:cNvCxnSpPr>
          <p:nvPr/>
        </p:nvCxnSpPr>
        <p:spPr>
          <a:xfrm flipH="1">
            <a:off x="3730600" y="1597200"/>
            <a:ext cx="139500" cy="75930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76" name="Google Shape;576;g3b90ede5feb_0_332"/>
          <p:cNvSpPr txBox="1"/>
          <p:nvPr/>
        </p:nvSpPr>
        <p:spPr>
          <a:xfrm>
            <a:off x="2434750" y="625500"/>
            <a:ext cx="2870700" cy="97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Which parcel trace is correct?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7" name="Google Shape;577;g3b90ede5feb_0_332"/>
          <p:cNvSpPr txBox="1"/>
          <p:nvPr/>
        </p:nvSpPr>
        <p:spPr>
          <a:xfrm>
            <a:off x="311000" y="4177350"/>
            <a:ext cx="5260800" cy="1697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Conservation of mass in a parcel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8" name="Google Shape;578;g3b90ede5feb_0_332"/>
          <p:cNvSpPr/>
          <p:nvPr/>
        </p:nvSpPr>
        <p:spPr>
          <a:xfrm rot="1329668">
            <a:off x="713051" y="5715993"/>
            <a:ext cx="452530" cy="413366"/>
          </a:xfrm>
          <a:prstGeom prst="ellipse">
            <a:avLst/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79" name="Google Shape;579;g3b90ede5feb_0_332"/>
          <p:cNvSpPr/>
          <p:nvPr/>
        </p:nvSpPr>
        <p:spPr>
          <a:xfrm rot="1332080">
            <a:off x="1263933" y="5626647"/>
            <a:ext cx="303285" cy="256877"/>
          </a:xfrm>
          <a:prstGeom prst="ellipse">
            <a:avLst/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0" name="Google Shape;580;g3b90ede5feb_0_332"/>
          <p:cNvSpPr/>
          <p:nvPr/>
        </p:nvSpPr>
        <p:spPr>
          <a:xfrm rot="1332080">
            <a:off x="564108" y="5341468"/>
            <a:ext cx="303285" cy="256877"/>
          </a:xfrm>
          <a:prstGeom prst="ellipse">
            <a:avLst/>
          </a:prstGeom>
          <a:solidFill>
            <a:srgbClr val="D0E0E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1" name="Google Shape;581;g3b90ede5feb_0_332"/>
          <p:cNvCxnSpPr>
            <a:stCxn id="578" idx="1"/>
            <a:endCxn id="580" idx="5"/>
          </p:cNvCxnSpPr>
          <p:nvPr/>
        </p:nvCxnSpPr>
        <p:spPr>
          <a:xfrm rot="10800000">
            <a:off x="780896" y="5594384"/>
            <a:ext cx="65400" cy="132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582" name="Google Shape;582;g3b90ede5feb_0_332"/>
          <p:cNvCxnSpPr>
            <a:stCxn id="578" idx="7"/>
            <a:endCxn id="579" idx="3"/>
          </p:cNvCxnSpPr>
          <p:nvPr/>
        </p:nvCxnSpPr>
        <p:spPr>
          <a:xfrm flipH="1" rot="10800000">
            <a:off x="1142645" y="5798787"/>
            <a:ext cx="139500" cy="489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3" name="Google Shape;583;g3b90ede5feb_0_332"/>
          <p:cNvSpPr/>
          <p:nvPr/>
        </p:nvSpPr>
        <p:spPr>
          <a:xfrm>
            <a:off x="3797459" y="5461650"/>
            <a:ext cx="452400" cy="413400"/>
          </a:xfrm>
          <a:prstGeom prst="ellipse">
            <a:avLst/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4" name="Google Shape;584;g3b90ede5feb_0_332"/>
          <p:cNvCxnSpPr>
            <a:stCxn id="583" idx="7"/>
            <a:endCxn id="585" idx="3"/>
          </p:cNvCxnSpPr>
          <p:nvPr/>
        </p:nvCxnSpPr>
        <p:spPr>
          <a:xfrm flipH="1" rot="10800000">
            <a:off x="4183606" y="5424091"/>
            <a:ext cx="110700" cy="981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6" name="Google Shape;586;g3b90ede5feb_0_332"/>
          <p:cNvSpPr/>
          <p:nvPr/>
        </p:nvSpPr>
        <p:spPr>
          <a:xfrm>
            <a:off x="4249859" y="5087250"/>
            <a:ext cx="452400" cy="413400"/>
          </a:xfrm>
          <a:prstGeom prst="ellipse">
            <a:avLst/>
          </a:prstGeom>
          <a:solidFill>
            <a:srgbClr val="F4CCCC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87" name="Google Shape;587;g3b90ede5feb_0_332"/>
          <p:cNvSpPr/>
          <p:nvPr/>
        </p:nvSpPr>
        <p:spPr>
          <a:xfrm rot="4020359">
            <a:off x="4339730" y="5730774"/>
            <a:ext cx="452340" cy="413224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88" name="Google Shape;588;g3b90ede5feb_0_332"/>
          <p:cNvCxnSpPr>
            <a:stCxn id="587" idx="7"/>
          </p:cNvCxnSpPr>
          <p:nvPr/>
        </p:nvCxnSpPr>
        <p:spPr>
          <a:xfrm>
            <a:off x="4762865" y="6027542"/>
            <a:ext cx="133500" cy="63600"/>
          </a:xfrm>
          <a:prstGeom prst="straightConnector1">
            <a:avLst/>
          </a:prstGeom>
          <a:noFill/>
          <a:ln cap="flat" cmpd="sng" w="38100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589" name="Google Shape;589;g3b90ede5feb_0_332"/>
          <p:cNvSpPr/>
          <p:nvPr/>
        </p:nvSpPr>
        <p:spPr>
          <a:xfrm rot="4020359">
            <a:off x="4861183" y="6000826"/>
            <a:ext cx="452340" cy="413224"/>
          </a:xfrm>
          <a:prstGeom prst="ellipse">
            <a:avLst/>
          </a:prstGeom>
          <a:solidFill>
            <a:srgbClr val="D9EAD3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0" name="Google Shape;590;g3b90ede5feb_0_332"/>
          <p:cNvSpPr txBox="1"/>
          <p:nvPr/>
        </p:nvSpPr>
        <p:spPr>
          <a:xfrm>
            <a:off x="667918" y="4812936"/>
            <a:ext cx="10887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</a:t>
            </a: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1" name="Google Shape;591;g3b90ede5feb_0_332"/>
          <p:cNvSpPr txBox="1"/>
          <p:nvPr/>
        </p:nvSpPr>
        <p:spPr>
          <a:xfrm>
            <a:off x="4762975" y="4832275"/>
            <a:ext cx="10887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2" name="Google Shape;592;g3b90ede5feb_0_332"/>
          <p:cNvSpPr txBox="1"/>
          <p:nvPr/>
        </p:nvSpPr>
        <p:spPr>
          <a:xfrm>
            <a:off x="5176029" y="5668250"/>
            <a:ext cx="10887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</a:t>
            </a:r>
            <a:r>
              <a:rPr lang="en-US" sz="1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3" name="Google Shape;593;g3b90ede5feb_0_332"/>
          <p:cNvSpPr/>
          <p:nvPr/>
        </p:nvSpPr>
        <p:spPr>
          <a:xfrm>
            <a:off x="2159575" y="4819500"/>
            <a:ext cx="1348437" cy="1697700"/>
          </a:xfrm>
          <a:prstGeom prst="flowChartMagneticDisk">
            <a:avLst/>
          </a:prstGeom>
          <a:solidFill>
            <a:srgbClr val="EFEFEF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4" name="Google Shape;594;g3b90ede5feb_0_332"/>
          <p:cNvSpPr txBox="1"/>
          <p:nvPr/>
        </p:nvSpPr>
        <p:spPr>
          <a:xfrm>
            <a:off x="3610900" y="6319899"/>
            <a:ext cx="23121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~29 g/mole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5" name="Google Shape;595;g3b90ede5feb_0_332"/>
          <p:cNvSpPr txBox="1"/>
          <p:nvPr/>
        </p:nvSpPr>
        <p:spPr>
          <a:xfrm>
            <a:off x="299831" y="6334699"/>
            <a:ext cx="2312100" cy="352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~18 g/mole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596" name="Google Shape;596;g3b90ede5feb_0_332"/>
          <p:cNvCxnSpPr/>
          <p:nvPr/>
        </p:nvCxnSpPr>
        <p:spPr>
          <a:xfrm flipH="1" rot="10800000">
            <a:off x="1351500" y="5841625"/>
            <a:ext cx="1228500" cy="245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597" name="Google Shape;597;g3b90ede5feb_0_332"/>
          <p:cNvCxnSpPr/>
          <p:nvPr/>
        </p:nvCxnSpPr>
        <p:spPr>
          <a:xfrm>
            <a:off x="3029650" y="5838775"/>
            <a:ext cx="980100" cy="248700"/>
          </a:xfrm>
          <a:prstGeom prst="straightConnector1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598" name="Google Shape;598;g3b90ede5feb_0_332"/>
          <p:cNvSpPr txBox="1"/>
          <p:nvPr/>
        </p:nvSpPr>
        <p:spPr>
          <a:xfrm>
            <a:off x="6264725" y="342275"/>
            <a:ext cx="52608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Virtual Temperature Correction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99" name="Google Shape;599;g3b90ede5feb_0_332"/>
          <p:cNvSpPr txBox="1"/>
          <p:nvPr/>
        </p:nvSpPr>
        <p:spPr>
          <a:xfrm>
            <a:off x="6320525" y="960450"/>
            <a:ext cx="5149200" cy="19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Accounts for the reduction in density a parcel experiences as the proportion of water vapor in the parcel increases. 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0" name="Google Shape;600;g3b90ede5feb_0_332" title="virtual_temp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90936" y="2356500"/>
            <a:ext cx="4208384" cy="1697700"/>
          </a:xfrm>
          <a:prstGeom prst="rect">
            <a:avLst/>
          </a:prstGeom>
          <a:noFill/>
          <a:ln>
            <a:noFill/>
          </a:ln>
        </p:spPr>
      </p:pic>
      <p:sp>
        <p:nvSpPr>
          <p:cNvPr id="601" name="Google Shape;601;g3b90ede5feb_0_332"/>
          <p:cNvSpPr txBox="1"/>
          <p:nvPr/>
        </p:nvSpPr>
        <p:spPr>
          <a:xfrm>
            <a:off x="6376325" y="4256025"/>
            <a:ext cx="5149200" cy="1943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effect, this makes our parcel trace more representative of reality by: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-"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Increasing CAPE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8735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Char char="-"/>
            </a:pPr>
            <a:r>
              <a:rPr lang="en-US" sz="25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Reducing CIN</a:t>
            </a:r>
            <a:endParaRPr sz="25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2" name="Google Shape;602;g3b90ede5feb_0_332" title="doswell_paper.PN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01813" y="61120"/>
            <a:ext cx="5498224" cy="6735769"/>
          </a:xfrm>
          <a:prstGeom prst="rect">
            <a:avLst/>
          </a:prstGeom>
          <a:noFill/>
          <a:ln>
            <a:noFill/>
          </a:ln>
        </p:spPr>
      </p:pic>
      <p:pic>
        <p:nvPicPr>
          <p:cNvPr id="603" name="Google Shape;603;g3b90ede5feb_0_332" title="charles-doswell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214425" y="212200"/>
            <a:ext cx="3396475" cy="2903949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g3b90ede5feb_0_332"/>
          <p:cNvSpPr/>
          <p:nvPr/>
        </p:nvSpPr>
        <p:spPr>
          <a:xfrm>
            <a:off x="7185525" y="1693325"/>
            <a:ext cx="3698700" cy="274500"/>
          </a:xfrm>
          <a:prstGeom prst="rect">
            <a:avLst/>
          </a:prstGeom>
          <a:solidFill>
            <a:srgbClr val="FFFF00">
              <a:alpha val="10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5" name="Google Shape;605;g3b90ede5feb_0_332"/>
          <p:cNvSpPr/>
          <p:nvPr/>
        </p:nvSpPr>
        <p:spPr>
          <a:xfrm>
            <a:off x="7185525" y="1955675"/>
            <a:ext cx="1531800" cy="98100"/>
          </a:xfrm>
          <a:prstGeom prst="rect">
            <a:avLst/>
          </a:prstGeom>
          <a:solidFill>
            <a:srgbClr val="FFFF00">
              <a:alpha val="1013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6" name="Google Shape;606;g3b90ede5feb_0_332" title="doswell.PN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43016" y="295275"/>
            <a:ext cx="2665259" cy="2903950"/>
          </a:xfrm>
          <a:prstGeom prst="rect">
            <a:avLst/>
          </a:prstGeom>
          <a:noFill/>
          <a:ln>
            <a:noFill/>
          </a:ln>
        </p:spPr>
      </p:pic>
      <p:sp>
        <p:nvSpPr>
          <p:cNvPr id="607" name="Google Shape;607;g3b90ede5feb_0_332"/>
          <p:cNvSpPr/>
          <p:nvPr/>
        </p:nvSpPr>
        <p:spPr>
          <a:xfrm>
            <a:off x="1571538" y="3194413"/>
            <a:ext cx="2524500" cy="1050000"/>
          </a:xfrm>
          <a:prstGeom prst="wedgeRoundRectCallout">
            <a:avLst>
              <a:gd fmla="val -36594" name="adj1"/>
              <a:gd fmla="val -145735" name="adj2"/>
              <a:gd fmla="val 0" name="adj3"/>
            </a:avLst>
          </a:prstGeom>
          <a:solidFill>
            <a:schemeClr val="lt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08" name="Google Shape;608;g3b90ede5feb_0_332"/>
          <p:cNvSpPr txBox="1"/>
          <p:nvPr/>
        </p:nvSpPr>
        <p:spPr>
          <a:xfrm>
            <a:off x="1677738" y="3353338"/>
            <a:ext cx="23121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Matters most in moist, low-CAPE environments</a:t>
            </a:r>
            <a:endParaRPr sz="17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Features of note in SkewT log P </a:t>
            </a:r>
            <a:endParaRPr/>
          </a:p>
        </p:txBody>
      </p:sp>
      <p:sp>
        <p:nvSpPr>
          <p:cNvPr id="234" name="Google Shape;234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800"/>
              <a:buChar char="•"/>
            </a:pPr>
            <a:r>
              <a:rPr lang="en-US">
                <a:solidFill>
                  <a:srgbClr val="FF0000"/>
                </a:solidFill>
              </a:rPr>
              <a:t>T</a:t>
            </a:r>
            <a:r>
              <a:rPr lang="en-US"/>
              <a:t>emperature is </a:t>
            </a:r>
            <a:r>
              <a:rPr lang="en-US">
                <a:solidFill>
                  <a:srgbClr val="FF0000"/>
                </a:solidFill>
              </a:rPr>
              <a:t>skew</a:t>
            </a:r>
            <a:r>
              <a:rPr lang="en-US"/>
              <a:t>ed about 90</a:t>
            </a:r>
            <a:r>
              <a:rPr baseline="30000" lang="en-US"/>
              <a:t>o</a:t>
            </a:r>
            <a:r>
              <a:rPr lang="en-US"/>
              <a:t> from the dry adiabats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Char char="•"/>
            </a:pPr>
            <a:r>
              <a:rPr lang="en-US">
                <a:solidFill>
                  <a:srgbClr val="FF0000"/>
                </a:solidFill>
              </a:rPr>
              <a:t>P</a:t>
            </a:r>
            <a:r>
              <a:rPr lang="en-US"/>
              <a:t>ressure decreases as a </a:t>
            </a:r>
            <a:r>
              <a:rPr lang="en-US">
                <a:solidFill>
                  <a:srgbClr val="FF0000"/>
                </a:solidFill>
              </a:rPr>
              <a:t>log</a:t>
            </a:r>
            <a:r>
              <a:rPr lang="en-US"/>
              <a:t>arithm of height (faster at bottom than top)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Mixing ratio crosses over temperature lines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It’s a function of pressure, which is why the same dew point temperature at higher elevation contributes more to buoyancy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One thing missing is a plot of saturated parcel ascent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2" name="Shape 6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3" name="Google Shape;613;g3b90ede5feb_0_235" title="CRP_18z_sounding_7-23-08.gif"/>
          <p:cNvPicPr preferRelativeResize="0"/>
          <p:nvPr/>
        </p:nvPicPr>
        <p:blipFill rotWithShape="1">
          <a:blip r:embed="rId3">
            <a:alphaModFix/>
          </a:blip>
          <a:srcRect b="32582" l="0" r="47989" t="0"/>
          <a:stretch/>
        </p:blipFill>
        <p:spPr>
          <a:xfrm>
            <a:off x="6245650" y="1755375"/>
            <a:ext cx="4566221" cy="4547925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g3b90ede5feb_0_235"/>
          <p:cNvSpPr txBox="1"/>
          <p:nvPr/>
        </p:nvSpPr>
        <p:spPr>
          <a:xfrm>
            <a:off x="2706150" y="476325"/>
            <a:ext cx="6779700" cy="669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 which sounding will the virtual temperature correction matter more?</a:t>
            </a:r>
            <a:endParaRPr b="1"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15" name="Google Shape;615;g3b90ede5feb_0_235" title="last.gif"/>
          <p:cNvPicPr preferRelativeResize="0"/>
          <p:nvPr/>
        </p:nvPicPr>
        <p:blipFill rotWithShape="1">
          <a:blip r:embed="rId4">
            <a:alphaModFix/>
          </a:blip>
          <a:srcRect b="26340" l="0" r="48885" t="0"/>
          <a:stretch/>
        </p:blipFill>
        <p:spPr>
          <a:xfrm>
            <a:off x="878400" y="1800775"/>
            <a:ext cx="4508450" cy="4547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9" name="Shape 6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0" name="Google Shape;620;g3ba46721c1d_0_554"/>
          <p:cNvSpPr txBox="1"/>
          <p:nvPr>
            <p:ph type="title"/>
          </p:nvPr>
        </p:nvSpPr>
        <p:spPr>
          <a:xfrm>
            <a:off x="547775" y="28695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At the end of the day…</a:t>
            </a:r>
            <a:endParaRPr/>
          </a:p>
        </p:txBody>
      </p:sp>
      <p:pic>
        <p:nvPicPr>
          <p:cNvPr id="621" name="Google Shape;621;g3ba46721c1d_0_554" title="unnamed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71700" y="790663"/>
            <a:ext cx="4724050" cy="5276675"/>
          </a:xfrm>
          <a:prstGeom prst="rect">
            <a:avLst/>
          </a:prstGeom>
          <a:noFill/>
          <a:ln>
            <a:noFill/>
          </a:ln>
        </p:spPr>
      </p:pic>
      <p:sp>
        <p:nvSpPr>
          <p:cNvPr id="622" name="Google Shape;622;g3ba46721c1d_0_554"/>
          <p:cNvSpPr txBox="1"/>
          <p:nvPr/>
        </p:nvSpPr>
        <p:spPr>
          <a:xfrm>
            <a:off x="435600" y="1541350"/>
            <a:ext cx="6969600" cy="424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Parcel selection matters!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Influences your interpretation of the environment.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9144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Know when to use the right parcel and when to make adjustments.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4064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Char char="-"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Realize that we’re working with an imperfect model of the atmosphere. Treat thermodynamic parameters as estimates!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23" name="Google Shape;623;g3ba46721c1d_0_554"/>
          <p:cNvSpPr txBox="1"/>
          <p:nvPr/>
        </p:nvSpPr>
        <p:spPr>
          <a:xfrm>
            <a:off x="8154250" y="6148525"/>
            <a:ext cx="2815200" cy="284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entury Gothic"/>
                <a:ea typeface="Century Gothic"/>
                <a:cs typeface="Century Gothic"/>
                <a:sym typeface="Century Gothic"/>
              </a:rPr>
              <a:t>Courtesy of Dr. Cameron Nixon</a:t>
            </a:r>
            <a:endParaRPr sz="1100">
              <a:solidFill>
                <a:srgbClr val="000000"/>
              </a:solidFill>
            </a:endParaRPr>
          </a:p>
        </p:txBody>
      </p:sp>
      <p:sp>
        <p:nvSpPr>
          <p:cNvPr id="624" name="Google Shape;624;g3ba46721c1d_0_554"/>
          <p:cNvSpPr txBox="1"/>
          <p:nvPr/>
        </p:nvSpPr>
        <p:spPr>
          <a:xfrm>
            <a:off x="9940175" y="3434375"/>
            <a:ext cx="1824900" cy="715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Century Gothic"/>
                <a:ea typeface="Century Gothic"/>
                <a:cs typeface="Century Gothic"/>
                <a:sym typeface="Century Gothic"/>
              </a:rPr>
              <a:t>Which parcel is actually going into the T-storm?</a:t>
            </a:r>
            <a:endParaRPr b="1" sz="1100">
              <a:solidFill>
                <a:srgbClr val="000000"/>
              </a:solidFill>
            </a:endParaRPr>
          </a:p>
        </p:txBody>
      </p:sp>
      <p:cxnSp>
        <p:nvCxnSpPr>
          <p:cNvPr id="625" name="Google Shape;625;g3ba46721c1d_0_554"/>
          <p:cNvCxnSpPr>
            <a:stCxn id="624" idx="2"/>
          </p:cNvCxnSpPr>
          <p:nvPr/>
        </p:nvCxnSpPr>
        <p:spPr>
          <a:xfrm>
            <a:off x="10852625" y="4150175"/>
            <a:ext cx="316800" cy="876000"/>
          </a:xfrm>
          <a:prstGeom prst="straightConnector1">
            <a:avLst/>
          </a:pr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9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g3ba46721c1d_0_585"/>
          <p:cNvSpPr txBox="1"/>
          <p:nvPr>
            <p:ph type="title"/>
          </p:nvPr>
        </p:nvSpPr>
        <p:spPr>
          <a:xfrm>
            <a:off x="581275" y="-136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What is feeding the storm?</a:t>
            </a:r>
            <a:endParaRPr/>
          </a:p>
        </p:txBody>
      </p:sp>
      <p:pic>
        <p:nvPicPr>
          <p:cNvPr id="631" name="Google Shape;631;g3ba46721c1d_0_585" title="last.gif"/>
          <p:cNvPicPr preferRelativeResize="0"/>
          <p:nvPr/>
        </p:nvPicPr>
        <p:blipFill rotWithShape="1">
          <a:blip r:embed="rId3">
            <a:alphaModFix/>
          </a:blip>
          <a:srcRect b="17403" l="0" r="49372" t="0"/>
          <a:stretch/>
        </p:blipFill>
        <p:spPr>
          <a:xfrm>
            <a:off x="273050" y="1161600"/>
            <a:ext cx="4773076" cy="5450675"/>
          </a:xfrm>
          <a:prstGeom prst="rect">
            <a:avLst/>
          </a:prstGeom>
          <a:noFill/>
          <a:ln>
            <a:noFill/>
          </a:ln>
        </p:spPr>
      </p:pic>
      <p:sp>
        <p:nvSpPr>
          <p:cNvPr id="632" name="Google Shape;632;g3ba46721c1d_0_585"/>
          <p:cNvSpPr/>
          <p:nvPr/>
        </p:nvSpPr>
        <p:spPr>
          <a:xfrm>
            <a:off x="424450" y="6120825"/>
            <a:ext cx="1452000" cy="2568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33" name="Google Shape;633;g3ba46721c1d_0_585" title="20250401_19582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8276" y="1260450"/>
            <a:ext cx="3837880" cy="5117174"/>
          </a:xfrm>
          <a:prstGeom prst="rect">
            <a:avLst/>
          </a:prstGeom>
          <a:noFill/>
          <a:ln>
            <a:noFill/>
          </a:ln>
        </p:spPr>
      </p:pic>
      <p:sp>
        <p:nvSpPr>
          <p:cNvPr id="634" name="Google Shape;634;g3ba46721c1d_0_585"/>
          <p:cNvSpPr txBox="1"/>
          <p:nvPr/>
        </p:nvSpPr>
        <p:spPr>
          <a:xfrm>
            <a:off x="9493975" y="2161075"/>
            <a:ext cx="2613600" cy="20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Century Gothic"/>
                <a:ea typeface="Century Gothic"/>
                <a:cs typeface="Century Gothic"/>
                <a:sym typeface="Century Gothic"/>
              </a:rPr>
              <a:t>Is this storm surface-based? 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Century Gothic"/>
                <a:ea typeface="Century Gothic"/>
                <a:cs typeface="Century Gothic"/>
                <a:sym typeface="Century Gothic"/>
              </a:rPr>
              <a:t>Storm motion suggested it was not.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Century Gothic"/>
                <a:ea typeface="Century Gothic"/>
                <a:cs typeface="Century Gothic"/>
                <a:sym typeface="Century Gothic"/>
              </a:rPr>
              <a:t>(more on that later)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b="1" lang="en-US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N</a:t>
            </a:r>
            <a:r>
              <a:rPr b="1" lang="en-US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o discernable rising scud. </a:t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8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3ba46721c1d_0_593"/>
          <p:cNvSpPr txBox="1"/>
          <p:nvPr>
            <p:ph type="title"/>
          </p:nvPr>
        </p:nvSpPr>
        <p:spPr>
          <a:xfrm>
            <a:off x="581275" y="-136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What is feeding the storm?</a:t>
            </a:r>
            <a:endParaRPr/>
          </a:p>
        </p:txBody>
      </p:sp>
      <p:pic>
        <p:nvPicPr>
          <p:cNvPr id="640" name="Google Shape;640;g3ba46721c1d_0_593" title="last.gif"/>
          <p:cNvPicPr preferRelativeResize="0"/>
          <p:nvPr/>
        </p:nvPicPr>
        <p:blipFill rotWithShape="1">
          <a:blip r:embed="rId3">
            <a:alphaModFix/>
          </a:blip>
          <a:srcRect b="17403" l="0" r="49372" t="0"/>
          <a:stretch/>
        </p:blipFill>
        <p:spPr>
          <a:xfrm>
            <a:off x="273050" y="1161600"/>
            <a:ext cx="4773076" cy="5450675"/>
          </a:xfrm>
          <a:prstGeom prst="rect">
            <a:avLst/>
          </a:prstGeom>
          <a:noFill/>
          <a:ln>
            <a:noFill/>
          </a:ln>
        </p:spPr>
      </p:pic>
      <p:sp>
        <p:nvSpPr>
          <p:cNvPr id="641" name="Google Shape;641;g3ba46721c1d_0_593"/>
          <p:cNvSpPr/>
          <p:nvPr/>
        </p:nvSpPr>
        <p:spPr>
          <a:xfrm>
            <a:off x="424450" y="6120825"/>
            <a:ext cx="1452000" cy="2568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42" name="Google Shape;642;g3ba46721c1d_0_593" title="20250401_19582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8276" y="1260450"/>
            <a:ext cx="3837880" cy="5117174"/>
          </a:xfrm>
          <a:prstGeom prst="rect">
            <a:avLst/>
          </a:prstGeom>
          <a:noFill/>
          <a:ln>
            <a:noFill/>
          </a:ln>
        </p:spPr>
      </p:pic>
      <p:sp>
        <p:nvSpPr>
          <p:cNvPr id="643" name="Google Shape;643;g3ba46721c1d_0_593"/>
          <p:cNvSpPr txBox="1"/>
          <p:nvPr/>
        </p:nvSpPr>
        <p:spPr>
          <a:xfrm>
            <a:off x="9493975" y="2161075"/>
            <a:ext cx="2613600" cy="24396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Century Gothic"/>
                <a:ea typeface="Century Gothic"/>
                <a:cs typeface="Century Gothic"/>
                <a:sym typeface="Century Gothic"/>
              </a:rPr>
              <a:t>Is this storm surface-based? 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Century Gothic"/>
                <a:ea typeface="Century Gothic"/>
                <a:cs typeface="Century Gothic"/>
                <a:sym typeface="Century Gothic"/>
              </a:rPr>
              <a:t>Increasing </a:t>
            </a:r>
            <a:r>
              <a:rPr b="1" lang="en-US">
                <a:latin typeface="Century Gothic"/>
                <a:ea typeface="Century Gothic"/>
                <a:cs typeface="Century Gothic"/>
                <a:sym typeface="Century Gothic"/>
              </a:rPr>
              <a:t>rising scud into a lowering cloud base.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Century Gothic"/>
                <a:ea typeface="Century Gothic"/>
                <a:cs typeface="Century Gothic"/>
                <a:sym typeface="Century Gothic"/>
              </a:rPr>
              <a:t>Notable updraft pulses.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Suggested the storm was ingesting near-surface parcels!</a:t>
            </a:r>
            <a:r>
              <a:rPr b="1" lang="en-US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 b="1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44" name="Google Shape;644;g3ba46721c1d_0_593" title="20250401_200342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8267" y="1260450"/>
            <a:ext cx="3837876" cy="511714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45" name="Google Shape;645;g3ba46721c1d_0_593"/>
          <p:cNvCxnSpPr/>
          <p:nvPr/>
        </p:nvCxnSpPr>
        <p:spPr>
          <a:xfrm rot="10800000">
            <a:off x="7673525" y="5484150"/>
            <a:ext cx="703500" cy="189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46" name="Google Shape;646;g3ba46721c1d_0_593"/>
          <p:cNvCxnSpPr/>
          <p:nvPr/>
        </p:nvCxnSpPr>
        <p:spPr>
          <a:xfrm>
            <a:off x="5964450" y="3987475"/>
            <a:ext cx="536100" cy="1005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47" name="Google Shape;647;g3ba46721c1d_0_593"/>
          <p:cNvCxnSpPr/>
          <p:nvPr/>
        </p:nvCxnSpPr>
        <p:spPr>
          <a:xfrm>
            <a:off x="6567600" y="3563025"/>
            <a:ext cx="446700" cy="1563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  <p:cxnSp>
        <p:nvCxnSpPr>
          <p:cNvPr id="648" name="Google Shape;648;g3ba46721c1d_0_593"/>
          <p:cNvCxnSpPr/>
          <p:nvPr/>
        </p:nvCxnSpPr>
        <p:spPr>
          <a:xfrm flipH="1" rot="10800000">
            <a:off x="6824500" y="2658350"/>
            <a:ext cx="491400" cy="390900"/>
          </a:xfrm>
          <a:prstGeom prst="straightConnector1">
            <a:avLst/>
          </a:prstGeom>
          <a:noFill/>
          <a:ln cap="flat" cmpd="sng" w="9525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2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3ba46721c1d_0_602"/>
          <p:cNvSpPr txBox="1"/>
          <p:nvPr>
            <p:ph type="title"/>
          </p:nvPr>
        </p:nvSpPr>
        <p:spPr>
          <a:xfrm>
            <a:off x="581275" y="-136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What is feeding the storm?</a:t>
            </a:r>
            <a:endParaRPr/>
          </a:p>
        </p:txBody>
      </p:sp>
      <p:pic>
        <p:nvPicPr>
          <p:cNvPr id="654" name="Google Shape;654;g3ba46721c1d_0_602" title="last.gif"/>
          <p:cNvPicPr preferRelativeResize="0"/>
          <p:nvPr/>
        </p:nvPicPr>
        <p:blipFill rotWithShape="1">
          <a:blip r:embed="rId3">
            <a:alphaModFix/>
          </a:blip>
          <a:srcRect b="17403" l="0" r="49372" t="0"/>
          <a:stretch/>
        </p:blipFill>
        <p:spPr>
          <a:xfrm>
            <a:off x="273050" y="1161600"/>
            <a:ext cx="4773076" cy="5450675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g3ba46721c1d_0_602"/>
          <p:cNvSpPr/>
          <p:nvPr/>
        </p:nvSpPr>
        <p:spPr>
          <a:xfrm>
            <a:off x="424450" y="6120825"/>
            <a:ext cx="1452000" cy="2568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56" name="Google Shape;656;g3ba46721c1d_0_602" title="20250401_195821.jp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78276" y="1260450"/>
            <a:ext cx="3837880" cy="5117174"/>
          </a:xfrm>
          <a:prstGeom prst="rect">
            <a:avLst/>
          </a:prstGeom>
          <a:noFill/>
          <a:ln>
            <a:noFill/>
          </a:ln>
        </p:spPr>
      </p:pic>
      <p:sp>
        <p:nvSpPr>
          <p:cNvPr id="657" name="Google Shape;657;g3ba46721c1d_0_602"/>
          <p:cNvSpPr txBox="1"/>
          <p:nvPr/>
        </p:nvSpPr>
        <p:spPr>
          <a:xfrm>
            <a:off x="9493975" y="2161075"/>
            <a:ext cx="2613600" cy="4163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Century Gothic"/>
                <a:ea typeface="Century Gothic"/>
                <a:cs typeface="Century Gothic"/>
                <a:sym typeface="Century Gothic"/>
              </a:rPr>
              <a:t>Is this storm surface-based? 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Century Gothic"/>
                <a:ea typeface="Century Gothic"/>
                <a:cs typeface="Century Gothic"/>
                <a:sym typeface="Century Gothic"/>
              </a:rPr>
              <a:t>Rising scud diminishes.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Century Gothic"/>
                <a:ea typeface="Century Gothic"/>
                <a:cs typeface="Century Gothic"/>
                <a:sym typeface="Century Gothic"/>
              </a:rPr>
              <a:t>Weak updraft pulses.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Century Gothic"/>
                <a:ea typeface="Century Gothic"/>
                <a:cs typeface="Century Gothic"/>
                <a:sym typeface="Century Gothic"/>
              </a:rPr>
              <a:t>Cloud based climbs up and elongates. 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Century Gothic"/>
                <a:ea typeface="Century Gothic"/>
                <a:cs typeface="Century Gothic"/>
                <a:sym typeface="Century Gothic"/>
              </a:rPr>
              <a:t>Storm begins accelerating away from us. 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Century Gothic"/>
                <a:ea typeface="Century Gothic"/>
                <a:cs typeface="Century Gothic"/>
                <a:sym typeface="Century Gothic"/>
              </a:rPr>
              <a:t>Storm dies within 20 minutes.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>
                <a:latin typeface="Century Gothic"/>
                <a:ea typeface="Century Gothic"/>
                <a:cs typeface="Century Gothic"/>
                <a:sym typeface="Century Gothic"/>
              </a:rPr>
              <a:t>Was the storm elevated the whole time? Storm behavior suggested it was!</a:t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pic>
        <p:nvPicPr>
          <p:cNvPr id="658" name="Google Shape;658;g3ba46721c1d_0_602" title="20250401_200342.jp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8267" y="1260450"/>
            <a:ext cx="3837876" cy="5117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659" name="Google Shape;659;g3ba46721c1d_0_602" title="20250401_200857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578267" y="1260450"/>
            <a:ext cx="3837876" cy="51171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4" name="Google Shape;664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41120" y="-381000"/>
            <a:ext cx="11021024" cy="7315200"/>
          </a:xfrm>
          <a:prstGeom prst="rect">
            <a:avLst/>
          </a:prstGeom>
          <a:noFill/>
          <a:ln>
            <a:noFill/>
          </a:ln>
        </p:spPr>
      </p:pic>
      <p:sp>
        <p:nvSpPr>
          <p:cNvPr id="665" name="Google Shape;665;p37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r>
              <a:rPr lang="en-US"/>
              <a:t>Quality of Observations Aloft?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9" name="Shape 6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0" name="Google Shape;670;p38"/>
          <p:cNvPicPr preferRelativeResize="0"/>
          <p:nvPr/>
        </p:nvPicPr>
        <p:blipFill rotWithShape="1">
          <a:blip r:embed="rId3">
            <a:alphaModFix/>
          </a:blip>
          <a:srcRect b="32497" l="113" r="49999" t="2500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71" name="Google Shape;671;p38"/>
          <p:cNvSpPr/>
          <p:nvPr/>
        </p:nvSpPr>
        <p:spPr>
          <a:xfrm>
            <a:off x="4495800" y="1905000"/>
            <a:ext cx="2438400" cy="1524000"/>
          </a:xfrm>
          <a:prstGeom prst="ellipse">
            <a:avLst/>
          </a:prstGeom>
          <a:noFill/>
          <a:ln cap="flat" cmpd="sng" w="1270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6" name="Google Shape;676;p3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77" name="Google Shape;677;p39"/>
          <p:cNvSpPr/>
          <p:nvPr/>
        </p:nvSpPr>
        <p:spPr>
          <a:xfrm>
            <a:off x="6096000" y="5410200"/>
            <a:ext cx="685800" cy="457200"/>
          </a:xfrm>
          <a:prstGeom prst="ellipse">
            <a:avLst/>
          </a:prstGeom>
          <a:noFill/>
          <a:ln cap="flat" cmpd="sng" w="1270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2" name="Google Shape;682;p40"/>
          <p:cNvPicPr preferRelativeResize="0"/>
          <p:nvPr/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83" name="Google Shape;683;p40"/>
          <p:cNvSpPr/>
          <p:nvPr/>
        </p:nvSpPr>
        <p:spPr>
          <a:xfrm>
            <a:off x="6477000" y="5867400"/>
            <a:ext cx="990600" cy="457200"/>
          </a:xfrm>
          <a:prstGeom prst="ellipse">
            <a:avLst/>
          </a:prstGeom>
          <a:noFill/>
          <a:ln cap="flat" cmpd="sng" w="1270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7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Understand the Data and Processes!</a:t>
            </a:r>
            <a:endParaRPr/>
          </a:p>
        </p:txBody>
      </p:sp>
      <p:sp>
        <p:nvSpPr>
          <p:cNvPr id="689" name="Google Shape;689;p4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Understanding the processes gives you a sound way to interpret weather data, and recognize errors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If you don’t know what you’re using, how do you know if you’re using it correctly?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Must consider data quality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Focus on observations!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9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8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8"/>
          <p:cNvSpPr txBox="1"/>
          <p:nvPr>
            <p:ph type="title"/>
          </p:nvPr>
        </p:nvSpPr>
        <p:spPr>
          <a:xfrm>
            <a:off x="491949" y="9706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Common Sounding Terms</a:t>
            </a:r>
            <a:endParaRPr/>
          </a:p>
        </p:txBody>
      </p:sp>
      <p:sp>
        <p:nvSpPr>
          <p:cNvPr id="240" name="Google Shape;240;p8"/>
          <p:cNvSpPr txBox="1"/>
          <p:nvPr>
            <p:ph idx="1" type="body"/>
          </p:nvPr>
        </p:nvSpPr>
        <p:spPr>
          <a:xfrm>
            <a:off x="491949" y="1300650"/>
            <a:ext cx="10515600" cy="5099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2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8000"/>
              </a:buClr>
              <a:buSzPts val="2800"/>
              <a:buChar char="•"/>
            </a:pPr>
            <a:r>
              <a:rPr lang="en-US">
                <a:solidFill>
                  <a:srgbClr val="008000"/>
                </a:solidFill>
              </a:rPr>
              <a:t>LCL</a:t>
            </a:r>
            <a:r>
              <a:rPr lang="en-US"/>
              <a:t> – lifting condensation level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Char char="•"/>
            </a:pPr>
            <a:r>
              <a:rPr lang="en-US">
                <a:solidFill>
                  <a:srgbClr val="FF0000"/>
                </a:solidFill>
              </a:rPr>
              <a:t>LFC</a:t>
            </a:r>
            <a:r>
              <a:rPr lang="en-US"/>
              <a:t> – level of free convection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FF"/>
              </a:buClr>
              <a:buSzPts val="2800"/>
              <a:buChar char="•"/>
            </a:pPr>
            <a:r>
              <a:rPr lang="en-US">
                <a:solidFill>
                  <a:srgbClr val="FF00FF"/>
                </a:solidFill>
              </a:rPr>
              <a:t>EL</a:t>
            </a:r>
            <a:r>
              <a:rPr lang="en-US"/>
              <a:t> – equilibrium level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ts val="2800"/>
              <a:buChar char="•"/>
            </a:pPr>
            <a:r>
              <a:rPr lang="en-US">
                <a:solidFill>
                  <a:srgbClr val="FF0000"/>
                </a:solidFill>
              </a:rPr>
              <a:t>CAPE</a:t>
            </a:r>
            <a:r>
              <a:rPr lang="en-US"/>
              <a:t> – buoyancy (positive area)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CC6600"/>
              </a:buClr>
              <a:buSzPts val="2800"/>
              <a:buChar char="•"/>
            </a:pPr>
            <a:r>
              <a:rPr lang="en-US">
                <a:solidFill>
                  <a:srgbClr val="CC6600"/>
                </a:solidFill>
              </a:rPr>
              <a:t>CIN</a:t>
            </a:r>
            <a:r>
              <a:rPr lang="en-US"/>
              <a:t> – convective inhibition (negative area)</a:t>
            </a:r>
            <a:endParaRPr/>
          </a:p>
          <a:p>
            <a:pPr indent="-1651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Autoconvective Lapse Rate (34.2 C/km)</a:t>
            </a:r>
            <a:endParaRPr/>
          </a:p>
          <a:p>
            <a:pPr indent="-1651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Convective Temperature</a:t>
            </a:r>
            <a:endParaRPr/>
          </a:p>
          <a:p>
            <a:pPr indent="-1651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Virtual Temperature </a:t>
            </a:r>
            <a:endParaRPr/>
          </a:p>
          <a:p>
            <a:pPr indent="-1651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Potential Temperature</a:t>
            </a:r>
            <a:endParaRPr/>
          </a:p>
          <a:p>
            <a:pPr indent="-1651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Equivalent Potential Temperature</a:t>
            </a:r>
            <a:endParaRPr/>
          </a:p>
          <a:p>
            <a:pPr indent="-1651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Char char="•"/>
            </a:pPr>
            <a:r>
              <a:rPr lang="en-US"/>
              <a:t>Lifted Index</a:t>
            </a:r>
            <a:endParaRPr/>
          </a:p>
        </p:txBody>
      </p:sp>
      <p:pic>
        <p:nvPicPr>
          <p:cNvPr id="241" name="Google Shape;241;p8" title="skewt_manual.PN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70450" y="368600"/>
            <a:ext cx="4101549" cy="5494525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p8"/>
          <p:cNvSpPr txBox="1"/>
          <p:nvPr/>
        </p:nvSpPr>
        <p:spPr>
          <a:xfrm>
            <a:off x="7885584" y="6187852"/>
            <a:ext cx="5037300" cy="72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tremendous resource!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43" name="Google Shape;243;p8"/>
          <p:cNvCxnSpPr/>
          <p:nvPr/>
        </p:nvCxnSpPr>
        <p:spPr>
          <a:xfrm flipH="1" rot="10800000">
            <a:off x="9695025" y="5629250"/>
            <a:ext cx="33600" cy="659100"/>
          </a:xfrm>
          <a:prstGeom prst="straightConnector1">
            <a:avLst/>
          </a:prstGeom>
          <a:noFill/>
          <a:ln cap="flat" cmpd="sng" w="19050">
            <a:solidFill>
              <a:schemeClr val="dk1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4" name="Google Shape;694;p12"/>
          <p:cNvPicPr preferRelativeResize="0"/>
          <p:nvPr/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695" name="Google Shape;695;p12"/>
          <p:cNvSpPr txBox="1"/>
          <p:nvPr/>
        </p:nvSpPr>
        <p:spPr>
          <a:xfrm>
            <a:off x="6741459" y="2514600"/>
            <a:ext cx="1981200" cy="9233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Surface and most unstable parcel are the same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9" name="Shape 6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0" name="Google Shape;700;p13"/>
          <p:cNvPicPr preferRelativeResize="0"/>
          <p:nvPr/>
        </p:nvPicPr>
        <p:blipFill rotWithShape="1">
          <a:blip r:embed="rId3">
            <a:alphaModFix/>
          </a:blip>
          <a:srcRect b="32499" l="111" r="50000" t="2497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01" name="Google Shape;701;p13"/>
          <p:cNvSpPr txBox="1"/>
          <p:nvPr/>
        </p:nvSpPr>
        <p:spPr>
          <a:xfrm>
            <a:off x="6741459" y="2514601"/>
            <a:ext cx="19812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Lowest 100 mb mean parcel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Always keep in mind what</a:t>
            </a:r>
            <a:br>
              <a:rPr lang="en-US"/>
            </a:br>
            <a:r>
              <a:rPr lang="en-US"/>
              <a:t> we don’t know:</a:t>
            </a:r>
            <a:endParaRPr/>
          </a:p>
        </p:txBody>
      </p:sp>
      <p:sp>
        <p:nvSpPr>
          <p:cNvPr id="707" name="Google Shape;707;p18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Uncertainty in observations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“Good” measurements?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Do they represent what we’re trying to forecast?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Unknown details with lifted parcels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What is right layer to view?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What assumptions are valid, and which might be terribly wrong?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Lots of room for error, but the concepts are useful!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1" name="Shape 7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Google Shape;712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43836" y="-1371600"/>
            <a:ext cx="12416952" cy="8412480"/>
          </a:xfrm>
          <a:prstGeom prst="rect">
            <a:avLst/>
          </a:prstGeom>
          <a:noFill/>
          <a:ln>
            <a:noFill/>
          </a:ln>
        </p:spPr>
      </p:pic>
      <p:sp>
        <p:nvSpPr>
          <p:cNvPr id="713" name="Google Shape;713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Simple vertical mixing</a:t>
            </a:r>
            <a:endParaRPr/>
          </a:p>
        </p:txBody>
      </p:sp>
      <p:sp>
        <p:nvSpPr>
          <p:cNvPr id="714" name="Google Shape;714;p1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Surface heating drives thermals and mixing, which take heat and moisture both upward (from surface) and downward (from aloft)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Usually see surface dew point drop in afternoon if not offset by moisture advection (bringing in greater moisture from somewhere else)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4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8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720" name="Google Shape;720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7" l="111" r="50000" t="2500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4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726" name="Google Shape;726;p2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27" name="Google Shape;727;p21"/>
          <p:cNvSpPr txBox="1"/>
          <p:nvPr/>
        </p:nvSpPr>
        <p:spPr>
          <a:xfrm>
            <a:off x="5791200" y="1676401"/>
            <a:ext cx="2590800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Surface heating drives vertical mixing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p21"/>
          <p:cNvSpPr/>
          <p:nvPr/>
        </p:nvSpPr>
        <p:spPr>
          <a:xfrm>
            <a:off x="6324600" y="5486400"/>
            <a:ext cx="1676400" cy="990600"/>
          </a:xfrm>
          <a:prstGeom prst="ellipse">
            <a:avLst/>
          </a:prstGeom>
          <a:noFill/>
          <a:ln cap="flat" cmpd="sng" w="1270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729" name="Google Shape;729;p21"/>
          <p:cNvCxnSpPr/>
          <p:nvPr/>
        </p:nvCxnSpPr>
        <p:spPr>
          <a:xfrm>
            <a:off x="6781800" y="2322732"/>
            <a:ext cx="381000" cy="3087469"/>
          </a:xfrm>
          <a:prstGeom prst="straightConnector1">
            <a:avLst/>
          </a:prstGeom>
          <a:noFill/>
          <a:ln cap="flat" cmpd="sng" w="9525">
            <a:solidFill>
              <a:srgbClr val="FFFF00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730" name="Google Shape;730;p21"/>
          <p:cNvCxnSpPr/>
          <p:nvPr/>
        </p:nvCxnSpPr>
        <p:spPr>
          <a:xfrm rot="10800000">
            <a:off x="7429500" y="6057900"/>
            <a:ext cx="266700" cy="1905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731" name="Google Shape;731;p21"/>
          <p:cNvCxnSpPr/>
          <p:nvPr/>
        </p:nvCxnSpPr>
        <p:spPr>
          <a:xfrm rot="10800000">
            <a:off x="7205382" y="5865159"/>
            <a:ext cx="228600" cy="1905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732" name="Google Shape;732;p21"/>
          <p:cNvCxnSpPr/>
          <p:nvPr/>
        </p:nvCxnSpPr>
        <p:spPr>
          <a:xfrm rot="10800000">
            <a:off x="6942044" y="5623112"/>
            <a:ext cx="236444" cy="214032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med" w="med" type="stealth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23" presetSubtype="16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dur="500"/>
                                        <p:tgtEl>
                                          <p:spTgt spid="7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fmla="" tm="0">
                                          <p:val>
                                            <p:strVal val="0"/>
                                          </p:val>
                                        </p:tav>
                                        <p:tav fmla=""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6" name="Shape 7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" name="Google Shape;737;p2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738" name="Google Shape;738;p2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744" name="Google Shape;744;p2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  <p:sp>
        <p:nvSpPr>
          <p:cNvPr id="745" name="Google Shape;745;p23"/>
          <p:cNvSpPr/>
          <p:nvPr/>
        </p:nvSpPr>
        <p:spPr>
          <a:xfrm>
            <a:off x="7239000" y="5486400"/>
            <a:ext cx="533400" cy="381000"/>
          </a:xfrm>
          <a:prstGeom prst="ellipse">
            <a:avLst/>
          </a:prstGeom>
          <a:noFill/>
          <a:ln cap="flat" cmpd="sng" w="12700">
            <a:solidFill>
              <a:schemeClr val="lt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46" name="Google Shape;746;p23"/>
          <p:cNvSpPr txBox="1"/>
          <p:nvPr/>
        </p:nvSpPr>
        <p:spPr>
          <a:xfrm>
            <a:off x="5943600" y="2514600"/>
            <a:ext cx="2133600" cy="147732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“super adiabatic” contact layer – lapse rate steeper than dry adiabatic drives vertical mixing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47" name="Google Shape;747;p23"/>
          <p:cNvCxnSpPr>
            <a:stCxn id="746" idx="2"/>
          </p:cNvCxnSpPr>
          <p:nvPr/>
        </p:nvCxnSpPr>
        <p:spPr>
          <a:xfrm>
            <a:off x="7010400" y="3991928"/>
            <a:ext cx="495300" cy="16851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med" w="med" type="stealth"/>
          </a:ln>
        </p:spPr>
      </p:cxn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Google Shape;752;p2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Impact of ascent and moisture advection</a:t>
            </a:r>
            <a:endParaRPr/>
          </a:p>
        </p:txBody>
      </p:sp>
      <p:sp>
        <p:nvSpPr>
          <p:cNvPr id="753" name="Google Shape;753;p24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See moist layer deepen faster than you would expect with just surface heating and mixing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“Deep” moist layer and horizontal moisture advection both combat vertical mixing driven by surface heating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Can see moist layer deepen while dew points increase near surface</a:t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7" name="Shape 7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8" name="Google Shape;758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759" name="Google Shape;759;p2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7" l="111" r="50000" t="2500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0" name="Google Shape;760;p25"/>
          <p:cNvCxnSpPr/>
          <p:nvPr/>
        </p:nvCxnSpPr>
        <p:spPr>
          <a:xfrm rot="10800000">
            <a:off x="6557682" y="5934635"/>
            <a:ext cx="152400" cy="3048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761" name="Google Shape;761;p25"/>
          <p:cNvCxnSpPr/>
          <p:nvPr/>
        </p:nvCxnSpPr>
        <p:spPr>
          <a:xfrm rot="10800000">
            <a:off x="6414246" y="5629835"/>
            <a:ext cx="152400" cy="3048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8" name="Google Shape;248;p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983527" y="179300"/>
            <a:ext cx="6543250" cy="6499394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9" name="Google Shape;249;p4"/>
          <p:cNvCxnSpPr/>
          <p:nvPr/>
        </p:nvCxnSpPr>
        <p:spPr>
          <a:xfrm rot="10800000">
            <a:off x="10118136" y="4547416"/>
            <a:ext cx="90300" cy="902700"/>
          </a:xfrm>
          <a:prstGeom prst="straightConnector1">
            <a:avLst/>
          </a:prstGeom>
          <a:noFill/>
          <a:ln cap="flat" cmpd="sng" w="30100">
            <a:solidFill>
              <a:srgbClr val="FFFF00"/>
            </a:solidFill>
            <a:prstDash val="dot"/>
            <a:miter lim="800000"/>
            <a:headEnd len="sm" w="sm" type="none"/>
            <a:tailEnd len="med" w="med" type="stealth"/>
          </a:ln>
        </p:spPr>
      </p:cxnSp>
      <p:cxnSp>
        <p:nvCxnSpPr>
          <p:cNvPr id="250" name="Google Shape;250;p4"/>
          <p:cNvCxnSpPr/>
          <p:nvPr/>
        </p:nvCxnSpPr>
        <p:spPr>
          <a:xfrm rot="10800000">
            <a:off x="9982866" y="3644722"/>
            <a:ext cx="135300" cy="902700"/>
          </a:xfrm>
          <a:prstGeom prst="straightConnector1">
            <a:avLst/>
          </a:prstGeom>
          <a:noFill/>
          <a:ln cap="flat" cmpd="sng" w="30100">
            <a:solidFill>
              <a:srgbClr val="FFFF00"/>
            </a:solidFill>
            <a:prstDash val="dot"/>
            <a:miter lim="800000"/>
            <a:headEnd len="sm" w="sm" type="none"/>
            <a:tailEnd len="med" w="med" type="stealth"/>
          </a:ln>
        </p:spPr>
      </p:cxnSp>
      <p:cxnSp>
        <p:nvCxnSpPr>
          <p:cNvPr id="251" name="Google Shape;251;p4"/>
          <p:cNvCxnSpPr/>
          <p:nvPr/>
        </p:nvCxnSpPr>
        <p:spPr>
          <a:xfrm rot="10800000">
            <a:off x="9802162" y="2832327"/>
            <a:ext cx="180600" cy="812400"/>
          </a:xfrm>
          <a:prstGeom prst="straightConnector1">
            <a:avLst/>
          </a:prstGeom>
          <a:noFill/>
          <a:ln cap="flat" cmpd="sng" w="30100">
            <a:solidFill>
              <a:srgbClr val="FFFF00"/>
            </a:solidFill>
            <a:prstDash val="dot"/>
            <a:miter lim="800000"/>
            <a:headEnd len="sm" w="sm" type="none"/>
            <a:tailEnd len="med" w="med" type="stealth"/>
          </a:ln>
        </p:spPr>
      </p:cxnSp>
      <p:cxnSp>
        <p:nvCxnSpPr>
          <p:cNvPr id="252" name="Google Shape;252;p4"/>
          <p:cNvCxnSpPr/>
          <p:nvPr/>
        </p:nvCxnSpPr>
        <p:spPr>
          <a:xfrm rot="10800000">
            <a:off x="9573803" y="2025181"/>
            <a:ext cx="270900" cy="902700"/>
          </a:xfrm>
          <a:prstGeom prst="straightConnector1">
            <a:avLst/>
          </a:prstGeom>
          <a:noFill/>
          <a:ln cap="flat" cmpd="sng" w="30100">
            <a:solidFill>
              <a:srgbClr val="FFFF00"/>
            </a:solidFill>
            <a:prstDash val="dot"/>
            <a:miter lim="800000"/>
            <a:headEnd len="sm" w="sm" type="none"/>
            <a:tailEnd len="med" w="med" type="stealth"/>
          </a:ln>
        </p:spPr>
      </p:cxnSp>
      <p:cxnSp>
        <p:nvCxnSpPr>
          <p:cNvPr id="253" name="Google Shape;253;p4"/>
          <p:cNvCxnSpPr/>
          <p:nvPr/>
        </p:nvCxnSpPr>
        <p:spPr>
          <a:xfrm rot="10800000">
            <a:off x="9170096" y="1207387"/>
            <a:ext cx="403800" cy="817800"/>
          </a:xfrm>
          <a:prstGeom prst="straightConnector1">
            <a:avLst/>
          </a:prstGeom>
          <a:noFill/>
          <a:ln cap="flat" cmpd="sng" w="30100">
            <a:solidFill>
              <a:srgbClr val="FFFF00"/>
            </a:solidFill>
            <a:prstDash val="dot"/>
            <a:miter lim="800000"/>
            <a:headEnd len="sm" w="sm" type="none"/>
            <a:tailEnd len="med" w="med" type="stealth"/>
          </a:ln>
        </p:spPr>
      </p:cxnSp>
      <p:cxnSp>
        <p:nvCxnSpPr>
          <p:cNvPr id="254" name="Google Shape;254;p4"/>
          <p:cNvCxnSpPr/>
          <p:nvPr/>
        </p:nvCxnSpPr>
        <p:spPr>
          <a:xfrm rot="10800000">
            <a:off x="10208405" y="5450111"/>
            <a:ext cx="90300" cy="902700"/>
          </a:xfrm>
          <a:prstGeom prst="straightConnector1">
            <a:avLst/>
          </a:prstGeom>
          <a:noFill/>
          <a:ln cap="flat" cmpd="sng" w="30100">
            <a:solidFill>
              <a:srgbClr val="FFFF00"/>
            </a:solidFill>
            <a:prstDash val="dot"/>
            <a:miter lim="800000"/>
            <a:headEnd len="sm" w="sm" type="none"/>
            <a:tailEnd len="med" w="med" type="stealth"/>
          </a:ln>
        </p:spPr>
      </p:cxnSp>
      <p:cxnSp>
        <p:nvCxnSpPr>
          <p:cNvPr id="255" name="Google Shape;255;p4"/>
          <p:cNvCxnSpPr/>
          <p:nvPr/>
        </p:nvCxnSpPr>
        <p:spPr>
          <a:xfrm rot="10800000">
            <a:off x="9654975" y="5732486"/>
            <a:ext cx="655800" cy="541500"/>
          </a:xfrm>
          <a:prstGeom prst="straightConnector1">
            <a:avLst/>
          </a:prstGeom>
          <a:noFill/>
          <a:ln cap="flat" cmpd="sng" w="45125">
            <a:solidFill>
              <a:schemeClr val="lt1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256" name="Google Shape;256;p4"/>
          <p:cNvCxnSpPr/>
          <p:nvPr/>
        </p:nvCxnSpPr>
        <p:spPr>
          <a:xfrm rot="10800000">
            <a:off x="8999167" y="5190965"/>
            <a:ext cx="655800" cy="541500"/>
          </a:xfrm>
          <a:prstGeom prst="straightConnector1">
            <a:avLst/>
          </a:prstGeom>
          <a:noFill/>
          <a:ln cap="flat" cmpd="sng" w="45125">
            <a:solidFill>
              <a:schemeClr val="lt1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257" name="Google Shape;257;p4"/>
          <p:cNvCxnSpPr/>
          <p:nvPr/>
        </p:nvCxnSpPr>
        <p:spPr>
          <a:xfrm rot="10800000">
            <a:off x="8343388" y="4649348"/>
            <a:ext cx="655800" cy="541500"/>
          </a:xfrm>
          <a:prstGeom prst="straightConnector1">
            <a:avLst/>
          </a:prstGeom>
          <a:noFill/>
          <a:ln cap="flat" cmpd="sng" w="45125">
            <a:solidFill>
              <a:schemeClr val="lt1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258" name="Google Shape;258;p4"/>
          <p:cNvCxnSpPr/>
          <p:nvPr/>
        </p:nvCxnSpPr>
        <p:spPr>
          <a:xfrm rot="10800000">
            <a:off x="7781808" y="4107732"/>
            <a:ext cx="561600" cy="541500"/>
          </a:xfrm>
          <a:prstGeom prst="straightConnector1">
            <a:avLst/>
          </a:prstGeom>
          <a:noFill/>
          <a:ln cap="flat" cmpd="sng" w="45125">
            <a:solidFill>
              <a:schemeClr val="lt1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259" name="Google Shape;259;p4"/>
          <p:cNvCxnSpPr/>
          <p:nvPr/>
        </p:nvCxnSpPr>
        <p:spPr>
          <a:xfrm rot="10800000">
            <a:off x="7330678" y="3555316"/>
            <a:ext cx="451200" cy="552300"/>
          </a:xfrm>
          <a:prstGeom prst="straightConnector1">
            <a:avLst/>
          </a:prstGeom>
          <a:noFill/>
          <a:ln cap="flat" cmpd="sng" w="45125">
            <a:solidFill>
              <a:schemeClr val="lt1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260" name="Google Shape;260;p4"/>
          <p:cNvCxnSpPr/>
          <p:nvPr/>
        </p:nvCxnSpPr>
        <p:spPr>
          <a:xfrm rot="10800000">
            <a:off x="6722431" y="2838679"/>
            <a:ext cx="608100" cy="716700"/>
          </a:xfrm>
          <a:prstGeom prst="straightConnector1">
            <a:avLst/>
          </a:prstGeom>
          <a:noFill/>
          <a:ln cap="flat" cmpd="sng" w="45125">
            <a:solidFill>
              <a:schemeClr val="lt1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261" name="Google Shape;261;p4"/>
          <p:cNvCxnSpPr/>
          <p:nvPr/>
        </p:nvCxnSpPr>
        <p:spPr>
          <a:xfrm rot="10800000">
            <a:off x="8615370" y="575412"/>
            <a:ext cx="570900" cy="663900"/>
          </a:xfrm>
          <a:prstGeom prst="straightConnector1">
            <a:avLst/>
          </a:prstGeom>
          <a:noFill/>
          <a:ln cap="flat" cmpd="sng" w="30100">
            <a:solidFill>
              <a:srgbClr val="FFFF00"/>
            </a:solidFill>
            <a:prstDash val="dot"/>
            <a:miter lim="800000"/>
            <a:headEnd len="sm" w="sm" type="none"/>
            <a:tailEnd len="med" w="med" type="stealth"/>
          </a:ln>
        </p:spPr>
      </p:cxnSp>
      <p:sp>
        <p:nvSpPr>
          <p:cNvPr id="262" name="Google Shape;262;p4"/>
          <p:cNvSpPr txBox="1"/>
          <p:nvPr/>
        </p:nvSpPr>
        <p:spPr>
          <a:xfrm>
            <a:off x="5299035" y="4750565"/>
            <a:ext cx="32496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54150" lIns="108300" spcFirstLastPara="1" rIns="108300" wrap="square" tIns="54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2"/>
              <a:buFont typeface="Arial"/>
              <a:buNone/>
            </a:pPr>
            <a:r>
              <a:rPr b="0" i="0" lang="en-US" sz="2132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Dry ascent (no clouds)  –</a:t>
            </a:r>
            <a:endParaRPr b="0" i="0" sz="1658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2"/>
              <a:buFont typeface="Arial"/>
              <a:buNone/>
            </a:pPr>
            <a:r>
              <a:rPr b="0" i="0" lang="en-US" sz="2132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parcel cools at a rate of ~9.8 C km</a:t>
            </a:r>
            <a:r>
              <a:rPr b="0" baseline="30000" i="0" lang="en-US" sz="2132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-1</a:t>
            </a:r>
            <a:endParaRPr b="0" i="0" sz="1658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2"/>
              <a:buFont typeface="Arial"/>
              <a:buNone/>
            </a:pPr>
            <a:r>
              <a:rPr b="0" i="0" lang="en-US" sz="2132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(dry adiabatic “lapse rate”)</a:t>
            </a:r>
            <a:endParaRPr b="0" i="0" sz="1658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4"/>
          <p:cNvSpPr txBox="1"/>
          <p:nvPr/>
        </p:nvSpPr>
        <p:spPr>
          <a:xfrm>
            <a:off x="5434874" y="842026"/>
            <a:ext cx="3892200" cy="1422300"/>
          </a:xfrm>
          <a:prstGeom prst="rect">
            <a:avLst/>
          </a:prstGeom>
          <a:noFill/>
          <a:ln>
            <a:noFill/>
          </a:ln>
        </p:spPr>
        <p:txBody>
          <a:bodyPr anchorCtr="0" anchor="t" bIns="54150" lIns="108300" spcFirstLastPara="1" rIns="108300" wrap="square" tIns="54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2"/>
              <a:buFont typeface="Arial"/>
              <a:buNone/>
            </a:pPr>
            <a:r>
              <a:rPr b="0" i="0" lang="en-US" sz="2132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Saturated ascent (clouds) –</a:t>
            </a:r>
            <a:endParaRPr b="0" i="0" sz="1658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2"/>
              <a:buFont typeface="Arial"/>
              <a:buNone/>
            </a:pPr>
            <a:r>
              <a:rPr b="0" i="0" lang="en-US" sz="2132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parcel cools at a rate of</a:t>
            </a:r>
            <a:endParaRPr b="0" i="0" sz="1658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2"/>
              <a:buFont typeface="Arial"/>
              <a:buNone/>
            </a:pPr>
            <a:r>
              <a:rPr b="0" i="0" lang="en-US" sz="2132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~6.5 C km</a:t>
            </a:r>
            <a:r>
              <a:rPr b="0" baseline="30000" i="0" lang="en-US" sz="2132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-1 </a:t>
            </a:r>
            <a:endParaRPr b="0" i="0" sz="1658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2"/>
              <a:buFont typeface="Arial"/>
              <a:buNone/>
            </a:pPr>
            <a:r>
              <a:rPr b="0" i="0" lang="en-US" sz="2132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(pseudo adiabatic “lapse rate”)</a:t>
            </a:r>
            <a:endParaRPr b="0" baseline="30000" i="0" sz="2132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4" name="Google Shape;264;p4"/>
          <p:cNvSpPr txBox="1"/>
          <p:nvPr/>
        </p:nvSpPr>
        <p:spPr>
          <a:xfrm>
            <a:off x="7633887" y="2485976"/>
            <a:ext cx="2384400" cy="1750500"/>
          </a:xfrm>
          <a:prstGeom prst="rect">
            <a:avLst/>
          </a:prstGeom>
          <a:noFill/>
          <a:ln>
            <a:noFill/>
          </a:ln>
        </p:spPr>
        <p:txBody>
          <a:bodyPr anchorCtr="0" anchor="t" bIns="54150" lIns="108300" spcFirstLastPara="1" rIns="108300" wrap="square" tIns="5415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132"/>
              <a:buFont typeface="Arial"/>
              <a:buNone/>
            </a:pPr>
            <a:r>
              <a:rPr b="0" i="0" lang="en-US" sz="2132" u="none" cap="none" strike="noStrike">
                <a:solidFill>
                  <a:srgbClr val="00CCFF"/>
                </a:solidFill>
                <a:latin typeface="Calibri"/>
                <a:ea typeface="Calibri"/>
                <a:cs typeface="Calibri"/>
                <a:sym typeface="Calibri"/>
              </a:rPr>
              <a:t>Lapse rates between saturated and unsaturated – “conditionally unstable”</a:t>
            </a:r>
            <a:endParaRPr b="0" i="0" sz="1658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4"/>
          <p:cNvSpPr txBox="1"/>
          <p:nvPr/>
        </p:nvSpPr>
        <p:spPr>
          <a:xfrm>
            <a:off x="211733" y="869267"/>
            <a:ext cx="4653900" cy="41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400" u="sng">
                <a:solidFill>
                  <a:schemeClr val="dk1"/>
                </a:solidFill>
              </a:rPr>
              <a:t>Adiabatic Motion</a:t>
            </a:r>
            <a:endParaRPr b="1" sz="24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2400" u="sng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In parcel theory it is assumed that parcel motions are adiabatic processes - that is parcel exchange no energy/mass with their environment (not true!).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This also means there paths are predictable along lines of constant entropy (isentropes).</a:t>
            </a:r>
            <a:endParaRPr sz="24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2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767" name="Google Shape;767;p2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08" r="49999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68" name="Google Shape;768;p26"/>
          <p:cNvCxnSpPr/>
          <p:nvPr/>
        </p:nvCxnSpPr>
        <p:spPr>
          <a:xfrm rot="10800000">
            <a:off x="6508376" y="5782235"/>
            <a:ext cx="152400" cy="3048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769" name="Google Shape;769;p26"/>
          <p:cNvCxnSpPr/>
          <p:nvPr/>
        </p:nvCxnSpPr>
        <p:spPr>
          <a:xfrm rot="10800000">
            <a:off x="6355976" y="5459506"/>
            <a:ext cx="152400" cy="3048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3" name="Shape 7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4" name="Google Shape;774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775" name="Google Shape;775;p2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76" name="Google Shape;776;p27"/>
          <p:cNvCxnSpPr/>
          <p:nvPr/>
        </p:nvCxnSpPr>
        <p:spPr>
          <a:xfrm rot="10800000">
            <a:off x="6481482" y="5602941"/>
            <a:ext cx="152400" cy="3048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med" w="med" type="stealth"/>
          </a:ln>
        </p:spPr>
      </p:cxnSp>
      <p:cxnSp>
        <p:nvCxnSpPr>
          <p:cNvPr id="777" name="Google Shape;777;p27"/>
          <p:cNvCxnSpPr/>
          <p:nvPr/>
        </p:nvCxnSpPr>
        <p:spPr>
          <a:xfrm rot="10800000">
            <a:off x="6338046" y="5334000"/>
            <a:ext cx="152400" cy="304800"/>
          </a:xfrm>
          <a:prstGeom prst="straightConnector1">
            <a:avLst/>
          </a:prstGeom>
          <a:noFill/>
          <a:ln cap="flat" cmpd="sng" w="38100">
            <a:solidFill>
              <a:schemeClr val="lt1"/>
            </a:solidFill>
            <a:prstDash val="solid"/>
            <a:miter lim="800000"/>
            <a:headEnd len="sm" w="sm" type="none"/>
            <a:tailEnd len="med" w="med" type="stealth"/>
          </a:ln>
        </p:spPr>
      </p:cxn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1" name="Shape 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2" name="Google Shape;782;p2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783" name="Google Shape;783;p2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7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789" name="Google Shape;789;p2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3" name="Shape 7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Google Shape;794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pic>
        <p:nvPicPr>
          <p:cNvPr id="795" name="Google Shape;795;p3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32499" l="111" r="50000" t="2498"/>
          <a:stretch/>
        </p:blipFill>
        <p:spPr>
          <a:xfrm>
            <a:off x="3078480" y="548640"/>
            <a:ext cx="5852160" cy="5943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9" name="Shape 7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Google Shape;800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Sounding diagrams are used for…</a:t>
            </a:r>
            <a:endParaRPr/>
          </a:p>
        </p:txBody>
      </p:sp>
      <p:sp>
        <p:nvSpPr>
          <p:cNvPr id="801" name="Google Shape;801;p3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Moisture and temperature profiles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Estimates of CAPE, CIN, Lifted Index, etc.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Will storms form?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Vertical wind shear (material on hodographs to come!)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What kind of storms will form?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Many of your favorite thunderstorm parameters are based in these diagrams, and subject to the same errors and concerns!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/>
              <a:t>	 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>
                                            <p:txEl>
                                              <p:pRg end="0" st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>
                                            <p:txEl>
                                              <p:pRg end="1" st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>
                                            <p:txEl>
                                              <p:pRg end="2" st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>
                                            <p:txEl>
                                              <p:pRg end="3" st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>
                                            <p:txEl>
                                              <p:pRg end="4" st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>
                                            <p:txEl>
                                              <p:pRg end="5" st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>
                                            <p:txEl>
                                              <p:pRg end="6" st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1">
                                            <p:txEl>
                                              <p:pRg end="7" st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6" name="Shape 8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7" name="Google Shape;807;p3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08" name="Google Shape;808;p32"/>
          <p:cNvSpPr txBox="1"/>
          <p:nvPr>
            <p:ph type="ctrTitle"/>
          </p:nvPr>
        </p:nvSpPr>
        <p:spPr>
          <a:xfrm>
            <a:off x="2209800" y="76201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</a:pPr>
            <a:r>
              <a:rPr lang="en-US" sz="5400"/>
              <a:t>Quality of Surface Observations?</a:t>
            </a:r>
            <a:endParaRPr/>
          </a:p>
        </p:txBody>
      </p:sp>
      <p:sp>
        <p:nvSpPr>
          <p:cNvPr id="809" name="Google Shape;809;p32"/>
          <p:cNvSpPr txBox="1"/>
          <p:nvPr/>
        </p:nvSpPr>
        <p:spPr>
          <a:xfrm>
            <a:off x="1600200" y="6440252"/>
            <a:ext cx="36576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Courtesy of Oklahoma Mesonet</a:t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3" name="Shape 8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4" name="Google Shape;814;p33"/>
          <p:cNvPicPr preferRelativeResize="0"/>
          <p:nvPr/>
        </p:nvPicPr>
        <p:blipFill rotWithShape="1">
          <a:blip r:embed="rId3">
            <a:alphaModFix/>
          </a:blip>
          <a:srcRect b="5224" l="4666" r="4667" t="8208"/>
          <a:stretch/>
        </p:blipFill>
        <p:spPr>
          <a:xfrm>
            <a:off x="1981200" y="914400"/>
            <a:ext cx="8290240" cy="5303520"/>
          </a:xfrm>
          <a:prstGeom prst="rect">
            <a:avLst/>
          </a:prstGeom>
          <a:noFill/>
          <a:ln>
            <a:noFill/>
          </a:ln>
        </p:spPr>
      </p:pic>
      <p:sp>
        <p:nvSpPr>
          <p:cNvPr id="815" name="Google Shape;815;p33"/>
          <p:cNvSpPr txBox="1"/>
          <p:nvPr/>
        </p:nvSpPr>
        <p:spPr>
          <a:xfrm>
            <a:off x="1981200" y="424934"/>
            <a:ext cx="829024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Standard surface observations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9" name="Shape 8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0" name="Google Shape;820;p34"/>
          <p:cNvPicPr preferRelativeResize="0"/>
          <p:nvPr/>
        </p:nvPicPr>
        <p:blipFill rotWithShape="1">
          <a:blip r:embed="rId3">
            <a:alphaModFix/>
          </a:blip>
          <a:srcRect b="5224" l="4666" r="4667" t="8208"/>
          <a:stretch/>
        </p:blipFill>
        <p:spPr>
          <a:xfrm>
            <a:off x="1981200" y="914400"/>
            <a:ext cx="8290240" cy="5303520"/>
          </a:xfrm>
          <a:prstGeom prst="rect">
            <a:avLst/>
          </a:prstGeom>
          <a:noFill/>
          <a:ln>
            <a:noFill/>
          </a:ln>
        </p:spPr>
      </p:pic>
      <p:sp>
        <p:nvSpPr>
          <p:cNvPr id="821" name="Google Shape;821;p34"/>
          <p:cNvSpPr txBox="1"/>
          <p:nvPr/>
        </p:nvSpPr>
        <p:spPr>
          <a:xfrm>
            <a:off x="1981201" y="442863"/>
            <a:ext cx="8290239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OK mesonet observations at the same time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5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6" name="Google Shape;826;p35"/>
          <p:cNvPicPr preferRelativeResize="0"/>
          <p:nvPr/>
        </p:nvPicPr>
        <p:blipFill rotWithShape="1">
          <a:blip r:embed="rId3">
            <a:alphaModFix/>
          </a:blip>
          <a:srcRect b="5224" l="4666" r="4667" t="8208"/>
          <a:stretch/>
        </p:blipFill>
        <p:spPr>
          <a:xfrm>
            <a:off x="1981200" y="914400"/>
            <a:ext cx="8290240" cy="5303520"/>
          </a:xfrm>
          <a:prstGeom prst="rect">
            <a:avLst/>
          </a:prstGeom>
          <a:noFill/>
          <a:ln>
            <a:noFill/>
          </a:ln>
        </p:spPr>
      </p:pic>
      <p:sp>
        <p:nvSpPr>
          <p:cNvPr id="827" name="Google Shape;827;p35"/>
          <p:cNvSpPr txBox="1"/>
          <p:nvPr/>
        </p:nvSpPr>
        <p:spPr>
          <a:xfrm>
            <a:off x="1981200" y="457200"/>
            <a:ext cx="829024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Dew point analysis for OK mesonet observations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0" name="Google Shape;270;g3b90ede5feb_0_164"/>
          <p:cNvPicPr preferRelativeResize="0"/>
          <p:nvPr/>
        </p:nvPicPr>
        <p:blipFill rotWithShape="1">
          <a:blip r:embed="rId3">
            <a:alphaModFix/>
          </a:blip>
          <a:srcRect b="32499" l="114" r="50000" t="2502"/>
          <a:stretch/>
        </p:blipFill>
        <p:spPr>
          <a:xfrm>
            <a:off x="4865734" y="-1"/>
            <a:ext cx="6752500" cy="6858001"/>
          </a:xfrm>
          <a:prstGeom prst="rect">
            <a:avLst/>
          </a:prstGeom>
          <a:noFill/>
          <a:ln>
            <a:noFill/>
          </a:ln>
        </p:spPr>
      </p:pic>
      <p:sp>
        <p:nvSpPr>
          <p:cNvPr id="271" name="Google Shape;271;g3b90ede5feb_0_164"/>
          <p:cNvSpPr/>
          <p:nvPr/>
        </p:nvSpPr>
        <p:spPr>
          <a:xfrm>
            <a:off x="5228233" y="289767"/>
            <a:ext cx="4379624" cy="5683491"/>
          </a:xfrm>
          <a:custGeom>
            <a:rect b="b" l="l" r="r" t="t"/>
            <a:pathLst>
              <a:path extrusionOk="0" h="170509" w="131392">
                <a:moveTo>
                  <a:pt x="131392" y="170509"/>
                </a:moveTo>
                <a:cubicBezTo>
                  <a:pt x="129720" y="168726"/>
                  <a:pt x="126043" y="164436"/>
                  <a:pt x="121362" y="159811"/>
                </a:cubicBezTo>
                <a:cubicBezTo>
                  <a:pt x="116681" y="155186"/>
                  <a:pt x="110552" y="149837"/>
                  <a:pt x="103308" y="142760"/>
                </a:cubicBezTo>
                <a:cubicBezTo>
                  <a:pt x="96064" y="135683"/>
                  <a:pt x="86759" y="127157"/>
                  <a:pt x="77899" y="117350"/>
                </a:cubicBezTo>
                <a:cubicBezTo>
                  <a:pt x="69039" y="107543"/>
                  <a:pt x="58453" y="94783"/>
                  <a:pt x="50150" y="83917"/>
                </a:cubicBezTo>
                <a:cubicBezTo>
                  <a:pt x="41848" y="73051"/>
                  <a:pt x="33824" y="60904"/>
                  <a:pt x="28084" y="52156"/>
                </a:cubicBezTo>
                <a:cubicBezTo>
                  <a:pt x="22345" y="43408"/>
                  <a:pt x="20394" y="40120"/>
                  <a:pt x="15713" y="31427"/>
                </a:cubicBezTo>
                <a:cubicBezTo>
                  <a:pt x="11032" y="22734"/>
                  <a:pt x="2619" y="5238"/>
                  <a:pt x="0" y="0"/>
                </a:cubicBezTo>
              </a:path>
            </a:pathLst>
          </a:custGeom>
          <a:noFill/>
          <a:ln cap="flat" cmpd="sng" w="2540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2" name="Google Shape;272;g3b90ede5feb_0_164"/>
          <p:cNvSpPr/>
          <p:nvPr/>
        </p:nvSpPr>
        <p:spPr>
          <a:xfrm>
            <a:off x="6831533" y="278600"/>
            <a:ext cx="4791980" cy="5661225"/>
          </a:xfrm>
          <a:custGeom>
            <a:rect b="b" l="l" r="r" t="t"/>
            <a:pathLst>
              <a:path extrusionOk="0" h="169841" w="143763">
                <a:moveTo>
                  <a:pt x="0" y="0"/>
                </a:moveTo>
                <a:lnTo>
                  <a:pt x="143763" y="335"/>
                </a:lnTo>
                <a:lnTo>
                  <a:pt x="143763" y="169841"/>
                </a:lnTo>
                <a:lnTo>
                  <a:pt x="83917" y="169841"/>
                </a:lnTo>
                <a:lnTo>
                  <a:pt x="81911" y="156802"/>
                </a:lnTo>
                <a:lnTo>
                  <a:pt x="75893" y="134068"/>
                </a:lnTo>
                <a:lnTo>
                  <a:pt x="69875" y="117351"/>
                </a:lnTo>
                <a:lnTo>
                  <a:pt x="63189" y="99966"/>
                </a:lnTo>
                <a:lnTo>
                  <a:pt x="52825" y="82246"/>
                </a:lnTo>
                <a:lnTo>
                  <a:pt x="41792" y="65530"/>
                </a:lnTo>
                <a:lnTo>
                  <a:pt x="19057" y="32096"/>
                </a:lnTo>
                <a:lnTo>
                  <a:pt x="1003" y="5350"/>
                </a:lnTo>
                <a:close/>
              </a:path>
            </a:pathLst>
          </a:custGeom>
          <a:solidFill>
            <a:srgbClr val="454EFF">
              <a:alpha val="37970"/>
            </a:srgbClr>
          </a:solidFill>
          <a:ln>
            <a:noFill/>
          </a:ln>
        </p:spPr>
      </p:sp>
      <p:sp>
        <p:nvSpPr>
          <p:cNvPr id="273" name="Google Shape;273;g3b90ede5feb_0_164"/>
          <p:cNvSpPr/>
          <p:nvPr/>
        </p:nvSpPr>
        <p:spPr>
          <a:xfrm>
            <a:off x="6833033" y="367767"/>
            <a:ext cx="2786030" cy="5583227"/>
          </a:xfrm>
          <a:custGeom>
            <a:rect b="b" l="l" r="r" t="t"/>
            <a:pathLst>
              <a:path extrusionOk="0" h="167501" w="83583">
                <a:moveTo>
                  <a:pt x="83583" y="167501"/>
                </a:moveTo>
                <a:cubicBezTo>
                  <a:pt x="83026" y="163991"/>
                  <a:pt x="81911" y="153626"/>
                  <a:pt x="80239" y="146438"/>
                </a:cubicBezTo>
                <a:cubicBezTo>
                  <a:pt x="78567" y="139250"/>
                  <a:pt x="76785" y="133343"/>
                  <a:pt x="73553" y="124372"/>
                </a:cubicBezTo>
                <a:cubicBezTo>
                  <a:pt x="70321" y="115401"/>
                  <a:pt x="66086" y="102584"/>
                  <a:pt x="60848" y="92610"/>
                </a:cubicBezTo>
                <a:cubicBezTo>
                  <a:pt x="55610" y="82636"/>
                  <a:pt x="48255" y="73887"/>
                  <a:pt x="42125" y="64526"/>
                </a:cubicBezTo>
                <a:cubicBezTo>
                  <a:pt x="35996" y="55165"/>
                  <a:pt x="31092" y="47196"/>
                  <a:pt x="24071" y="36442"/>
                </a:cubicBezTo>
                <a:cubicBezTo>
                  <a:pt x="17050" y="25688"/>
                  <a:pt x="4012" y="6074"/>
                  <a:pt x="0" y="0"/>
                </a:cubicBezTo>
              </a:path>
            </a:pathLst>
          </a:custGeom>
          <a:noFill/>
          <a:ln cap="flat" cmpd="sng" w="254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74" name="Google Shape;274;g3b90ede5feb_0_164"/>
          <p:cNvSpPr/>
          <p:nvPr/>
        </p:nvSpPr>
        <p:spPr>
          <a:xfrm>
            <a:off x="5226733" y="289767"/>
            <a:ext cx="4401923" cy="5638926"/>
          </a:xfrm>
          <a:custGeom>
            <a:rect b="b" l="l" r="r" t="t"/>
            <a:pathLst>
              <a:path extrusionOk="0" h="169172" w="132061">
                <a:moveTo>
                  <a:pt x="0" y="334"/>
                </a:moveTo>
                <a:lnTo>
                  <a:pt x="47475" y="0"/>
                </a:lnTo>
                <a:lnTo>
                  <a:pt x="61852" y="23403"/>
                </a:lnTo>
                <a:lnTo>
                  <a:pt x="79237" y="49147"/>
                </a:lnTo>
                <a:lnTo>
                  <a:pt x="95619" y="74556"/>
                </a:lnTo>
                <a:lnTo>
                  <a:pt x="101303" y="82580"/>
                </a:lnTo>
                <a:lnTo>
                  <a:pt x="110664" y="98962"/>
                </a:lnTo>
                <a:lnTo>
                  <a:pt x="119357" y="118688"/>
                </a:lnTo>
                <a:lnTo>
                  <a:pt x="127715" y="145769"/>
                </a:lnTo>
                <a:lnTo>
                  <a:pt x="132061" y="169172"/>
                </a:lnTo>
                <a:lnTo>
                  <a:pt x="128718" y="168169"/>
                </a:lnTo>
                <a:lnTo>
                  <a:pt x="123703" y="162485"/>
                </a:lnTo>
                <a:lnTo>
                  <a:pt x="102306" y="141422"/>
                </a:lnTo>
                <a:lnTo>
                  <a:pt x="93613" y="134067"/>
                </a:lnTo>
                <a:lnTo>
                  <a:pt x="79571" y="118353"/>
                </a:lnTo>
                <a:lnTo>
                  <a:pt x="67201" y="105649"/>
                </a:lnTo>
                <a:lnTo>
                  <a:pt x="57171" y="92610"/>
                </a:lnTo>
                <a:lnTo>
                  <a:pt x="46138" y="77899"/>
                </a:lnTo>
                <a:lnTo>
                  <a:pt x="30759" y="56836"/>
                </a:lnTo>
                <a:lnTo>
                  <a:pt x="19726" y="38782"/>
                </a:lnTo>
                <a:close/>
              </a:path>
            </a:pathLst>
          </a:custGeom>
          <a:solidFill>
            <a:srgbClr val="3FFF49">
              <a:alpha val="21520"/>
            </a:srgbClr>
          </a:solidFill>
          <a:ln>
            <a:noFill/>
          </a:ln>
        </p:spPr>
      </p:sp>
      <p:sp>
        <p:nvSpPr>
          <p:cNvPr id="275" name="Google Shape;275;g3b90ede5feb_0_164"/>
          <p:cNvSpPr/>
          <p:nvPr/>
        </p:nvSpPr>
        <p:spPr>
          <a:xfrm>
            <a:off x="5126433" y="289767"/>
            <a:ext cx="4524520" cy="5716924"/>
          </a:xfrm>
          <a:custGeom>
            <a:rect b="b" l="l" r="r" t="t"/>
            <a:pathLst>
              <a:path extrusionOk="0" h="171512" w="135739">
                <a:moveTo>
                  <a:pt x="669" y="0"/>
                </a:moveTo>
                <a:lnTo>
                  <a:pt x="15714" y="25743"/>
                </a:lnTo>
                <a:lnTo>
                  <a:pt x="28753" y="48144"/>
                </a:lnTo>
                <a:lnTo>
                  <a:pt x="36108" y="58842"/>
                </a:lnTo>
                <a:lnTo>
                  <a:pt x="44132" y="71547"/>
                </a:lnTo>
                <a:lnTo>
                  <a:pt x="54496" y="85923"/>
                </a:lnTo>
                <a:lnTo>
                  <a:pt x="64192" y="98628"/>
                </a:lnTo>
                <a:lnTo>
                  <a:pt x="74891" y="110329"/>
                </a:lnTo>
                <a:lnTo>
                  <a:pt x="85255" y="122365"/>
                </a:lnTo>
                <a:lnTo>
                  <a:pt x="107321" y="142760"/>
                </a:lnTo>
                <a:lnTo>
                  <a:pt x="127715" y="162820"/>
                </a:lnTo>
                <a:lnTo>
                  <a:pt x="135739" y="170844"/>
                </a:lnTo>
                <a:lnTo>
                  <a:pt x="0" y="171512"/>
                </a:lnTo>
                <a:close/>
              </a:path>
            </a:pathLst>
          </a:custGeom>
          <a:solidFill>
            <a:srgbClr val="F93131">
              <a:alpha val="24680"/>
            </a:srgbClr>
          </a:solidFill>
          <a:ln>
            <a:noFill/>
          </a:ln>
        </p:spPr>
      </p:sp>
      <p:sp>
        <p:nvSpPr>
          <p:cNvPr id="276" name="Google Shape;276;g3b90ede5feb_0_164"/>
          <p:cNvSpPr txBox="1"/>
          <p:nvPr/>
        </p:nvSpPr>
        <p:spPr>
          <a:xfrm>
            <a:off x="8090867" y="1125600"/>
            <a:ext cx="2975700" cy="6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FFFF"/>
                </a:solidFill>
              </a:rPr>
              <a:t>Absolutely Stable</a:t>
            </a:r>
            <a:endParaRPr sz="2400">
              <a:solidFill>
                <a:srgbClr val="00FFFF"/>
              </a:solidFill>
            </a:endParaRPr>
          </a:p>
        </p:txBody>
      </p:sp>
      <p:sp>
        <p:nvSpPr>
          <p:cNvPr id="277" name="Google Shape;277;g3b90ede5feb_0_164"/>
          <p:cNvSpPr txBox="1"/>
          <p:nvPr/>
        </p:nvSpPr>
        <p:spPr>
          <a:xfrm>
            <a:off x="5318500" y="4817000"/>
            <a:ext cx="2975700" cy="6909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FF0000"/>
                </a:solidFill>
              </a:rPr>
              <a:t>Absolutely Unstable</a:t>
            </a:r>
            <a:endParaRPr sz="2400">
              <a:solidFill>
                <a:srgbClr val="FF0000"/>
              </a:solidFill>
            </a:endParaRPr>
          </a:p>
        </p:txBody>
      </p:sp>
      <p:sp>
        <p:nvSpPr>
          <p:cNvPr id="278" name="Google Shape;278;g3b90ede5feb_0_164"/>
          <p:cNvSpPr txBox="1"/>
          <p:nvPr/>
        </p:nvSpPr>
        <p:spPr>
          <a:xfrm rot="3255010">
            <a:off x="5846048" y="2558521"/>
            <a:ext cx="3720171" cy="690794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00FF00"/>
                </a:solidFill>
              </a:rPr>
              <a:t>Conditionally Unstable</a:t>
            </a:r>
            <a:endParaRPr sz="2400">
              <a:solidFill>
                <a:srgbClr val="00FF00"/>
              </a:solidFill>
            </a:endParaRPr>
          </a:p>
        </p:txBody>
      </p:sp>
      <p:sp>
        <p:nvSpPr>
          <p:cNvPr id="279" name="Google Shape;279;g3b90ede5feb_0_164"/>
          <p:cNvSpPr txBox="1"/>
          <p:nvPr/>
        </p:nvSpPr>
        <p:spPr>
          <a:xfrm rot="3161185">
            <a:off x="5886527" y="3707575"/>
            <a:ext cx="2975369" cy="69098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FF0000"/>
                </a:solidFill>
              </a:rPr>
              <a:t>Dry Adiabat</a:t>
            </a:r>
            <a:endParaRPr sz="1700">
              <a:solidFill>
                <a:srgbClr val="FF0000"/>
              </a:solidFill>
            </a:endParaRPr>
          </a:p>
        </p:txBody>
      </p:sp>
      <p:sp>
        <p:nvSpPr>
          <p:cNvPr id="280" name="Google Shape;280;g3b90ede5feb_0_164"/>
          <p:cNvSpPr txBox="1"/>
          <p:nvPr/>
        </p:nvSpPr>
        <p:spPr>
          <a:xfrm rot="3384844">
            <a:off x="7207206" y="2590034"/>
            <a:ext cx="2975666" cy="690853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700">
                <a:solidFill>
                  <a:srgbClr val="00FFFF"/>
                </a:solidFill>
              </a:rPr>
              <a:t>Moist Adiabat</a:t>
            </a:r>
            <a:endParaRPr sz="1700">
              <a:solidFill>
                <a:srgbClr val="00FFFF"/>
              </a:solidFill>
            </a:endParaRPr>
          </a:p>
        </p:txBody>
      </p:sp>
      <p:sp>
        <p:nvSpPr>
          <p:cNvPr id="281" name="Google Shape;281;g3b90ede5feb_0_164"/>
          <p:cNvSpPr txBox="1"/>
          <p:nvPr/>
        </p:nvSpPr>
        <p:spPr>
          <a:xfrm>
            <a:off x="268050" y="857050"/>
            <a:ext cx="4463400" cy="41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b="1" lang="en-US" sz="2400" u="sng">
                <a:solidFill>
                  <a:schemeClr val="dk1"/>
                </a:solidFill>
              </a:rPr>
              <a:t>Lapse Rate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A lapse rate is simply the change in temperature over some depth (dT/dz)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Lapse rates in most T-storm environments will be conditionally unstable…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In other words, between the dry adiabatic lapse rate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(9.8 C/km) and the moist adiabatic lapse rate </a:t>
            </a:r>
            <a:endParaRPr sz="2400">
              <a:solidFill>
                <a:schemeClr val="dk1"/>
              </a:solidFill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dk1"/>
                </a:solidFill>
              </a:rPr>
              <a:t>(~6.5 C/km). </a:t>
            </a:r>
            <a:endParaRPr sz="2400">
              <a:solidFill>
                <a:schemeClr val="dk1"/>
              </a:solidFill>
            </a:endParaRPr>
          </a:p>
        </p:txBody>
      </p:sp>
      <p:sp>
        <p:nvSpPr>
          <p:cNvPr id="282" name="Google Shape;282;g3b90ede5feb_0_164"/>
          <p:cNvSpPr/>
          <p:nvPr/>
        </p:nvSpPr>
        <p:spPr>
          <a:xfrm>
            <a:off x="9467467" y="5817233"/>
            <a:ext cx="222300" cy="189600"/>
          </a:xfrm>
          <a:prstGeom prst="ellipse">
            <a:avLst/>
          </a:prstGeom>
          <a:solidFill>
            <a:schemeClr val="lt2"/>
          </a:solidFill>
          <a:ln cap="flat" cmpd="sng" w="38100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121900" lIns="121900" spcFirstLastPara="1" rIns="121900" wrap="square" tIns="1219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/>
          </a:p>
        </p:txBody>
      </p:sp>
      <p:sp>
        <p:nvSpPr>
          <p:cNvPr id="283" name="Google Shape;283;g3b90ede5feb_0_164"/>
          <p:cNvSpPr txBox="1"/>
          <p:nvPr/>
        </p:nvSpPr>
        <p:spPr>
          <a:xfrm>
            <a:off x="9689867" y="5561133"/>
            <a:ext cx="1014000" cy="390000"/>
          </a:xfrm>
          <a:prstGeom prst="rect">
            <a:avLst/>
          </a:prstGeom>
          <a:noFill/>
          <a:ln>
            <a:noFill/>
          </a:ln>
        </p:spPr>
        <p:txBody>
          <a:bodyPr anchorCtr="0" anchor="t" bIns="121900" lIns="121900" spcFirstLastPara="1" rIns="121900" wrap="square" tIns="1219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chemeClr val="lt1"/>
                </a:solidFill>
              </a:rPr>
              <a:t>LFC</a:t>
            </a:r>
            <a:endParaRPr sz="240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3" name="Google Shape;833;p36"/>
          <p:cNvPicPr preferRelativeResize="0"/>
          <p:nvPr/>
        </p:nvPicPr>
        <p:blipFill rotWithShape="1">
          <a:blip r:embed="rId3">
            <a:alphaModFix/>
          </a:blip>
          <a:srcRect b="5224" l="4666" r="4667" t="8208"/>
          <a:stretch/>
        </p:blipFill>
        <p:spPr>
          <a:xfrm>
            <a:off x="1981200" y="914400"/>
            <a:ext cx="8290240" cy="5303520"/>
          </a:xfrm>
          <a:prstGeom prst="rect">
            <a:avLst/>
          </a:prstGeom>
          <a:noFill/>
          <a:ln>
            <a:noFill/>
          </a:ln>
        </p:spPr>
      </p:pic>
      <p:sp>
        <p:nvSpPr>
          <p:cNvPr id="834" name="Google Shape;834;p36"/>
          <p:cNvSpPr/>
          <p:nvPr/>
        </p:nvSpPr>
        <p:spPr>
          <a:xfrm>
            <a:off x="6705600" y="2819400"/>
            <a:ext cx="228600" cy="228600"/>
          </a:xfrm>
          <a:prstGeom prst="ellipse">
            <a:avLst/>
          </a:prstGeom>
          <a:noFill/>
          <a:ln cap="flat" cmpd="sng" w="1270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5" name="Google Shape;835;p36"/>
          <p:cNvSpPr/>
          <p:nvPr/>
        </p:nvSpPr>
        <p:spPr>
          <a:xfrm>
            <a:off x="6629400" y="3200400"/>
            <a:ext cx="228600" cy="228600"/>
          </a:xfrm>
          <a:prstGeom prst="ellipse">
            <a:avLst/>
          </a:prstGeom>
          <a:noFill/>
          <a:ln cap="flat" cmpd="sng" w="1270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6" name="Google Shape;836;p36"/>
          <p:cNvSpPr/>
          <p:nvPr/>
        </p:nvSpPr>
        <p:spPr>
          <a:xfrm>
            <a:off x="7162800" y="4114800"/>
            <a:ext cx="228600" cy="228600"/>
          </a:xfrm>
          <a:prstGeom prst="ellipse">
            <a:avLst/>
          </a:prstGeom>
          <a:noFill/>
          <a:ln cap="flat" cmpd="sng" w="1270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7" name="Google Shape;837;p36"/>
          <p:cNvSpPr/>
          <p:nvPr/>
        </p:nvSpPr>
        <p:spPr>
          <a:xfrm>
            <a:off x="6248400" y="3314700"/>
            <a:ext cx="228600" cy="228600"/>
          </a:xfrm>
          <a:prstGeom prst="ellipse">
            <a:avLst/>
          </a:prstGeom>
          <a:noFill/>
          <a:ln cap="flat" cmpd="sng" w="12700">
            <a:solidFill>
              <a:srgbClr val="FFFF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rgbClr val="FFFF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38" name="Google Shape;838;p36"/>
          <p:cNvSpPr txBox="1"/>
          <p:nvPr/>
        </p:nvSpPr>
        <p:spPr>
          <a:xfrm>
            <a:off x="1981200" y="381000"/>
            <a:ext cx="8290240" cy="40011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What do these sites have in common?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9" name="Google Shape;839;p36"/>
          <p:cNvSpPr txBox="1"/>
          <p:nvPr/>
        </p:nvSpPr>
        <p:spPr>
          <a:xfrm>
            <a:off x="6819900" y="2945830"/>
            <a:ext cx="4191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68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0" name="Google Shape;840;p36"/>
          <p:cNvSpPr txBox="1"/>
          <p:nvPr/>
        </p:nvSpPr>
        <p:spPr>
          <a:xfrm>
            <a:off x="7342095" y="4229100"/>
            <a:ext cx="609601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FFFF00"/>
                </a:solidFill>
                <a:latin typeface="Calibri"/>
                <a:ea typeface="Calibri"/>
                <a:cs typeface="Calibri"/>
                <a:sym typeface="Calibri"/>
              </a:rPr>
              <a:t>73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1" name="Google Shape;841;p36"/>
          <p:cNvSpPr txBox="1"/>
          <p:nvPr/>
        </p:nvSpPr>
        <p:spPr>
          <a:xfrm>
            <a:off x="6743700" y="3314700"/>
            <a:ext cx="4191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92D050"/>
                </a:solidFill>
                <a:latin typeface="Calibri"/>
                <a:ea typeface="Calibri"/>
                <a:cs typeface="Calibri"/>
                <a:sym typeface="Calibri"/>
              </a:rPr>
              <a:t>68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2" name="Google Shape;842;p36"/>
          <p:cNvSpPr txBox="1"/>
          <p:nvPr/>
        </p:nvSpPr>
        <p:spPr>
          <a:xfrm>
            <a:off x="6333565" y="3429000"/>
            <a:ext cx="419100" cy="369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63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"/>
                                        <p:tgtEl>
                                          <p:spTgt spid="8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6" name="Shape 8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Google Shape;847;g2b263a52b5c_0_0"/>
          <p:cNvSpPr txBox="1"/>
          <p:nvPr>
            <p:ph type="ctrTitle"/>
          </p:nvPr>
        </p:nvSpPr>
        <p:spPr>
          <a:xfrm>
            <a:off x="1524000" y="71776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60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Parcel Theory</a:t>
            </a:r>
            <a:endParaRPr/>
          </a:p>
        </p:txBody>
      </p:sp>
      <p:sp>
        <p:nvSpPr>
          <p:cNvPr id="848" name="Google Shape;848;g2b263a52b5c_0_0"/>
          <p:cNvSpPr txBox="1"/>
          <p:nvPr>
            <p:ph idx="1" type="subTitle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/>
              <a:t>Material prepared by Tom Galarneau</a:t>
            </a:r>
            <a:endParaRPr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2" name="Shape 8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3" name="Google Shape;853;g2b263a52b5c_0_5"/>
          <p:cNvSpPr txBox="1"/>
          <p:nvPr>
            <p:ph type="title"/>
          </p:nvPr>
        </p:nvSpPr>
        <p:spPr>
          <a:xfrm>
            <a:off x="838200" y="-14254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Buoyancy</a:t>
            </a:r>
            <a:endParaRPr/>
          </a:p>
        </p:txBody>
      </p:sp>
      <p:sp>
        <p:nvSpPr>
          <p:cNvPr id="854" name="Google Shape;854;g2b263a52b5c_0_5"/>
          <p:cNvSpPr txBox="1"/>
          <p:nvPr>
            <p:ph idx="1" type="body"/>
          </p:nvPr>
        </p:nvSpPr>
        <p:spPr>
          <a:xfrm>
            <a:off x="476655" y="1031132"/>
            <a:ext cx="11478600" cy="56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Buoyancy is the upward force arising from the displacement of a fluid by another fluid or object (Archimedes’ Principle)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The upward force is equal to the weight of the displaced fluid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Buoyancy is the key force for convection! (Supercells are more complicated…)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Vertical momentum equation for convective scales goes as: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B controls the parcel acceleration. So, rising parcels can continue to rise for some time after becoming negatively buoyant (like overshooting top!)</a:t>
            </a:r>
            <a:endParaRPr/>
          </a:p>
        </p:txBody>
      </p:sp>
      <p:sp>
        <p:nvSpPr>
          <p:cNvPr id="855" name="Google Shape;855;g2b263a52b5c_0_5"/>
          <p:cNvSpPr txBox="1"/>
          <p:nvPr/>
        </p:nvSpPr>
        <p:spPr>
          <a:xfrm>
            <a:off x="1237034" y="3798650"/>
            <a:ext cx="3500400" cy="5832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12766" l="-1087" r="-1076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6" name="Google Shape;856;g2b263a52b5c_0_5"/>
          <p:cNvSpPr txBox="1"/>
          <p:nvPr/>
        </p:nvSpPr>
        <p:spPr>
          <a:xfrm>
            <a:off x="5301574" y="3798649"/>
            <a:ext cx="2386800" cy="5832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12766" l="-1587" r="-3165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7" name="Google Shape;857;g2b263a52b5c_0_5"/>
          <p:cNvSpPr txBox="1"/>
          <p:nvPr/>
        </p:nvSpPr>
        <p:spPr>
          <a:xfrm>
            <a:off x="1237034" y="4513634"/>
            <a:ext cx="6793200" cy="4914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7496" l="-747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8" name="Google Shape;858;g2b263a52b5c_0_5"/>
          <p:cNvSpPr txBox="1"/>
          <p:nvPr/>
        </p:nvSpPr>
        <p:spPr>
          <a:xfrm>
            <a:off x="1237034" y="5092789"/>
            <a:ext cx="6642300" cy="4914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9996" l="-757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62" name="Shape 8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Google Shape;863;g2b263a52b5c_0_14"/>
          <p:cNvSpPr txBox="1"/>
          <p:nvPr>
            <p:ph type="title"/>
          </p:nvPr>
        </p:nvSpPr>
        <p:spPr>
          <a:xfrm>
            <a:off x="838200" y="-6751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Buoyancy</a:t>
            </a:r>
            <a:endParaRPr/>
          </a:p>
        </p:txBody>
      </p:sp>
      <p:sp>
        <p:nvSpPr>
          <p:cNvPr id="864" name="Google Shape;864;g2b263a52b5c_0_14"/>
          <p:cNvSpPr txBox="1"/>
          <p:nvPr>
            <p:ph idx="1" type="body"/>
          </p:nvPr>
        </p:nvSpPr>
        <p:spPr>
          <a:xfrm>
            <a:off x="476655" y="1031132"/>
            <a:ext cx="11478600" cy="56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Write buoyancy in terms of temperature since we measure that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>
              <a:solidFill>
                <a:srgbClr val="0070C0"/>
              </a:solidFill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>
              <a:solidFill>
                <a:srgbClr val="0070C0"/>
              </a:solidFill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Reference state temperature is environment (temperature line on sounding)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</p:txBody>
      </p:sp>
      <p:sp>
        <p:nvSpPr>
          <p:cNvPr id="865" name="Google Shape;865;g2b263a52b5c_0_14"/>
          <p:cNvSpPr txBox="1"/>
          <p:nvPr/>
        </p:nvSpPr>
        <p:spPr>
          <a:xfrm>
            <a:off x="2633095" y="1550737"/>
            <a:ext cx="2584200" cy="6225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9994" l="-1467" r="0" t="-1996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6" name="Google Shape;866;g2b263a52b5c_0_14"/>
          <p:cNvSpPr txBox="1"/>
          <p:nvPr/>
        </p:nvSpPr>
        <p:spPr>
          <a:xfrm>
            <a:off x="1237034" y="4686631"/>
            <a:ext cx="6708300" cy="4914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7685" l="-757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7" name="Google Shape;867;g2b263a52b5c_0_14"/>
          <p:cNvSpPr txBox="1"/>
          <p:nvPr/>
        </p:nvSpPr>
        <p:spPr>
          <a:xfrm>
            <a:off x="1237034" y="5265786"/>
            <a:ext cx="6853800" cy="491400"/>
          </a:xfrm>
          <a:prstGeom prst="rect">
            <a:avLst/>
          </a:prstGeom>
          <a:blipFill rotWithShape="1">
            <a:blip r:embed="rId5">
              <a:alphaModFix/>
            </a:blip>
            <a:stretch>
              <a:fillRect b="-7496" l="-736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8" name="Google Shape;868;g2b263a52b5c_0_14"/>
          <p:cNvSpPr txBox="1"/>
          <p:nvPr/>
        </p:nvSpPr>
        <p:spPr>
          <a:xfrm>
            <a:off x="671207" y="1669049"/>
            <a:ext cx="201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Using ideal gas law: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9" name="Google Shape;869;g2b263a52b5c_0_14"/>
          <p:cNvSpPr txBox="1"/>
          <p:nvPr/>
        </p:nvSpPr>
        <p:spPr>
          <a:xfrm>
            <a:off x="671207" y="2367759"/>
            <a:ext cx="2460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For small mach number: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0" name="Google Shape;870;g2b263a52b5c_0_14"/>
          <p:cNvSpPr txBox="1"/>
          <p:nvPr/>
        </p:nvSpPr>
        <p:spPr>
          <a:xfrm>
            <a:off x="3132202" y="2241250"/>
            <a:ext cx="1615800" cy="616200"/>
          </a:xfrm>
          <a:prstGeom prst="rect">
            <a:avLst/>
          </a:prstGeom>
          <a:blipFill rotWithShape="1">
            <a:blip r:embed="rId6">
              <a:alphaModFix/>
            </a:blip>
            <a:stretch>
              <a:fillRect b="-7993" l="-2337" r="0" t="-399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1" name="Google Shape;871;g2b263a52b5c_0_14"/>
          <p:cNvSpPr txBox="1"/>
          <p:nvPr/>
        </p:nvSpPr>
        <p:spPr>
          <a:xfrm>
            <a:off x="5011406" y="2245138"/>
            <a:ext cx="1955400" cy="616200"/>
          </a:xfrm>
          <a:prstGeom prst="rect">
            <a:avLst/>
          </a:prstGeom>
          <a:blipFill rotWithShape="1">
            <a:blip r:embed="rId7">
              <a:alphaModFix/>
            </a:blip>
            <a:stretch>
              <a:fillRect b="-5996" l="-1286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2" name="Google Shape;872;g2b263a52b5c_0_14"/>
          <p:cNvSpPr/>
          <p:nvPr/>
        </p:nvSpPr>
        <p:spPr>
          <a:xfrm>
            <a:off x="4975418" y="2226901"/>
            <a:ext cx="2216100" cy="676800"/>
          </a:xfrm>
          <a:prstGeom prst="rect">
            <a:avLst/>
          </a:prstGeom>
          <a:noFill/>
          <a:ln cap="flat" cmpd="sng" w="22225">
            <a:solidFill>
              <a:srgbClr val="FF0000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3" name="Google Shape;873;g2b263a52b5c_0_14"/>
          <p:cNvSpPr txBox="1"/>
          <p:nvPr/>
        </p:nvSpPr>
        <p:spPr>
          <a:xfrm>
            <a:off x="1247897" y="3984462"/>
            <a:ext cx="2225400" cy="570900"/>
          </a:xfrm>
          <a:prstGeom prst="rect">
            <a:avLst/>
          </a:prstGeom>
          <a:blipFill rotWithShape="1">
            <a:blip r:embed="rId8">
              <a:alphaModFix/>
            </a:blip>
            <a:stretch>
              <a:fillRect b="-6516" l="-1137" r="0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4" name="Google Shape;874;g2b263a52b5c_0_14"/>
          <p:cNvSpPr txBox="1"/>
          <p:nvPr/>
        </p:nvSpPr>
        <p:spPr>
          <a:xfrm>
            <a:off x="4129318" y="3898926"/>
            <a:ext cx="51534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0" baseline="-2500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vp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virtual temperature of air parcel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</a:t>
            </a:r>
            <a:r>
              <a:rPr b="0" baseline="-2500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venv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is virtual temperature of ambient environment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8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2b263a52b5c_0_47"/>
          <p:cNvSpPr txBox="1"/>
          <p:nvPr>
            <p:ph type="title"/>
          </p:nvPr>
        </p:nvSpPr>
        <p:spPr>
          <a:xfrm>
            <a:off x="838200" y="-14254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Parcel theory</a:t>
            </a:r>
            <a:endParaRPr/>
          </a:p>
        </p:txBody>
      </p:sp>
      <p:sp>
        <p:nvSpPr>
          <p:cNvPr id="880" name="Google Shape;880;g2b263a52b5c_0_47"/>
          <p:cNvSpPr txBox="1"/>
          <p:nvPr>
            <p:ph idx="1" type="body"/>
          </p:nvPr>
        </p:nvSpPr>
        <p:spPr>
          <a:xfrm>
            <a:off x="476655" y="1265912"/>
            <a:ext cx="11478600" cy="5681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We need to be able to determine whether a lifted parcel has buoyancy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Convective available potential energy (CAPE) tells us the kinetic energy a parcel may gain due to buoyant acceleration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Convective inhibition (CIN) tells is the work done by a parcel against stable stratification to reach its LFC</a:t>
            </a:r>
            <a:endParaRPr/>
          </a:p>
        </p:txBody>
      </p:sp>
      <p:sp>
        <p:nvSpPr>
          <p:cNvPr id="881" name="Google Shape;881;g2b263a52b5c_0_47"/>
          <p:cNvSpPr txBox="1"/>
          <p:nvPr/>
        </p:nvSpPr>
        <p:spPr>
          <a:xfrm>
            <a:off x="739346" y="3219168"/>
            <a:ext cx="1788300" cy="623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-267957" l="-4926" r="-6335" t="-179957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2" name="Google Shape;882;g2b263a52b5c_0_47"/>
          <p:cNvSpPr txBox="1"/>
          <p:nvPr/>
        </p:nvSpPr>
        <p:spPr>
          <a:xfrm>
            <a:off x="2618863" y="3345997"/>
            <a:ext cx="46227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Vertical integration of buoyancy from LFC to EL.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3" name="Google Shape;883;g2b263a52b5c_0_47"/>
          <p:cNvSpPr txBox="1"/>
          <p:nvPr/>
        </p:nvSpPr>
        <p:spPr>
          <a:xfrm>
            <a:off x="2618863" y="3783222"/>
            <a:ext cx="4758000" cy="646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Caveats: CAPE&gt;0 does not guarantee convection.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Not all parcels have an LFC.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4" name="Google Shape;884;g2b263a52b5c_0_47"/>
          <p:cNvSpPr txBox="1"/>
          <p:nvPr/>
        </p:nvSpPr>
        <p:spPr>
          <a:xfrm>
            <a:off x="739346" y="5564251"/>
            <a:ext cx="1905300" cy="6246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269912" l="-3307" r="-1984" t="-17993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5" name="Google Shape;885;g2b263a52b5c_0_47"/>
          <p:cNvSpPr txBox="1"/>
          <p:nvPr/>
        </p:nvSpPr>
        <p:spPr>
          <a:xfrm>
            <a:off x="2655934" y="5691080"/>
            <a:ext cx="4970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Vertical integration of buoyancy from ground to EL.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6" name="Google Shape;886;g2b263a52b5c_0_47"/>
          <p:cNvSpPr txBox="1"/>
          <p:nvPr/>
        </p:nvSpPr>
        <p:spPr>
          <a:xfrm>
            <a:off x="2655934" y="6134306"/>
            <a:ext cx="43653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Need to overcome CIN to trigger convection.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0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2b263a52b5c_0_58"/>
          <p:cNvSpPr txBox="1"/>
          <p:nvPr>
            <p:ph type="title"/>
          </p:nvPr>
        </p:nvSpPr>
        <p:spPr>
          <a:xfrm>
            <a:off x="838200" y="-14254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Theoretical Maximum Updraft Speed</a:t>
            </a:r>
            <a:endParaRPr/>
          </a:p>
        </p:txBody>
      </p:sp>
      <p:sp>
        <p:nvSpPr>
          <p:cNvPr id="892" name="Google Shape;892;g2b263a52b5c_0_58"/>
          <p:cNvSpPr txBox="1"/>
          <p:nvPr>
            <p:ph idx="1" type="body"/>
          </p:nvPr>
        </p:nvSpPr>
        <p:spPr>
          <a:xfrm>
            <a:off x="476655" y="1265912"/>
            <a:ext cx="11478600" cy="568110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-987" r="0" t="-1775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4572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/>
              <a:t> </a:t>
            </a:r>
            <a:endParaRPr/>
          </a:p>
        </p:txBody>
      </p:sp>
      <p:sp>
        <p:nvSpPr>
          <p:cNvPr id="893" name="Google Shape;893;g2b263a52b5c_0_58"/>
          <p:cNvSpPr txBox="1"/>
          <p:nvPr/>
        </p:nvSpPr>
        <p:spPr>
          <a:xfrm>
            <a:off x="899342" y="3411077"/>
            <a:ext cx="1960200" cy="3096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11995" l="-1287" r="-1925" t="0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4" name="Google Shape;894;g2b263a52b5c_0_58"/>
          <p:cNvSpPr txBox="1"/>
          <p:nvPr/>
        </p:nvSpPr>
        <p:spPr>
          <a:xfrm>
            <a:off x="3560540" y="3381229"/>
            <a:ext cx="40659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1000 J kg</a:t>
            </a:r>
            <a:r>
              <a:rPr b="0" baseline="3000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-1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CAPE 🡪 45 m s</a:t>
            </a:r>
            <a:r>
              <a:rPr b="0" baseline="3000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-1</a:t>
            </a:r>
            <a:r>
              <a:rPr b="0" i="0" lang="en-US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updraft (??)</a:t>
            </a:r>
            <a:endParaRPr b="0" i="0" sz="18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95" name="Google Shape;895;g2b263a52b5c_0_5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838200" y="5321450"/>
            <a:ext cx="5215975" cy="1448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96" name="Google Shape;896;g2b263a52b5c_0_5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149976" y="2823400"/>
            <a:ext cx="2484250" cy="1761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0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g2b263a52b5c_0_88"/>
          <p:cNvSpPr txBox="1"/>
          <p:nvPr>
            <p:ph type="title"/>
          </p:nvPr>
        </p:nvSpPr>
        <p:spPr>
          <a:xfrm>
            <a:off x="838200" y="-17936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Calibri"/>
              <a:buNone/>
            </a:pPr>
            <a:r>
              <a:rPr b="1" lang="en-US">
                <a:solidFill>
                  <a:srgbClr val="FF0000"/>
                </a:solidFill>
              </a:rPr>
              <a:t>Summary</a:t>
            </a:r>
            <a:endParaRPr/>
          </a:p>
        </p:txBody>
      </p:sp>
      <p:sp>
        <p:nvSpPr>
          <p:cNvPr id="902" name="Google Shape;902;g2b263a52b5c_0_88"/>
          <p:cNvSpPr txBox="1"/>
          <p:nvPr>
            <p:ph idx="1" type="body"/>
          </p:nvPr>
        </p:nvSpPr>
        <p:spPr>
          <a:xfrm>
            <a:off x="321276" y="1158356"/>
            <a:ext cx="11590500" cy="490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en-US"/>
              <a:t>Parcel theory overestimates updraft speed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Vertical PGF limits updraft speed; significant for wide updrafts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Entrainment limits updraft speed; significant for narrow/tilted updrafts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0070C0"/>
              </a:buClr>
              <a:buSzPts val="2400"/>
              <a:buChar char="•"/>
            </a:pPr>
            <a:r>
              <a:rPr b="1" lang="en-US">
                <a:solidFill>
                  <a:srgbClr val="0070C0"/>
                </a:solidFill>
              </a:rPr>
              <a:t>Hydrometeor loading also limits updraft speed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t/>
            </a:r>
            <a:endParaRPr/>
          </a:p>
        </p:txBody>
      </p:sp>
      <p:sp>
        <p:nvSpPr>
          <p:cNvPr id="903" name="Google Shape;903;g2b263a52b5c_0_88"/>
          <p:cNvSpPr txBox="1"/>
          <p:nvPr/>
        </p:nvSpPr>
        <p:spPr>
          <a:xfrm>
            <a:off x="7378501" y="6510302"/>
            <a:ext cx="1518300" cy="2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b="0" i="0" lang="en-US" sz="1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Bryan and Weisman 2000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88" name="Google Shape;288;p6"/>
          <p:cNvCxnSpPr/>
          <p:nvPr/>
        </p:nvCxnSpPr>
        <p:spPr>
          <a:xfrm rot="10800000">
            <a:off x="7832218" y="5410200"/>
            <a:ext cx="457200" cy="304800"/>
          </a:xfrm>
          <a:prstGeom prst="straightConnector1">
            <a:avLst/>
          </a:prstGeom>
          <a:noFill/>
          <a:ln cap="flat" cmpd="sng" w="25400">
            <a:solidFill>
              <a:schemeClr val="accent1"/>
            </a:solidFill>
            <a:prstDash val="solid"/>
            <a:miter lim="800000"/>
            <a:headEnd len="sm" w="sm" type="none"/>
            <a:tailEnd len="sm" w="sm" type="none"/>
          </a:ln>
        </p:spPr>
      </p:cxnSp>
      <p:cxnSp>
        <p:nvCxnSpPr>
          <p:cNvPr id="289" name="Google Shape;289;p6"/>
          <p:cNvCxnSpPr/>
          <p:nvPr/>
        </p:nvCxnSpPr>
        <p:spPr>
          <a:xfrm flipH="1" rot="10800000">
            <a:off x="7984618" y="5257800"/>
            <a:ext cx="152400" cy="457200"/>
          </a:xfrm>
          <a:prstGeom prst="straightConnector1">
            <a:avLst/>
          </a:prstGeom>
          <a:noFill/>
          <a:ln cap="flat" cmpd="sng" w="25400">
            <a:solidFill>
              <a:srgbClr val="92D050"/>
            </a:solidFill>
            <a:prstDash val="dash"/>
            <a:miter lim="800000"/>
            <a:headEnd len="sm" w="sm" type="none"/>
            <a:tailEnd len="sm" w="sm" type="none"/>
          </a:ln>
        </p:spPr>
      </p:cxnSp>
      <p:cxnSp>
        <p:nvCxnSpPr>
          <p:cNvPr id="290" name="Google Shape;290;p6"/>
          <p:cNvCxnSpPr/>
          <p:nvPr/>
        </p:nvCxnSpPr>
        <p:spPr>
          <a:xfrm>
            <a:off x="7756018" y="5562600"/>
            <a:ext cx="1143000" cy="0"/>
          </a:xfrm>
          <a:prstGeom prst="straightConnector1">
            <a:avLst/>
          </a:prstGeom>
          <a:noFill/>
          <a:ln cap="flat" cmpd="sng" w="25400">
            <a:solidFill>
              <a:srgbClr val="00B050"/>
            </a:solidFill>
            <a:prstDash val="solid"/>
            <a:miter lim="800000"/>
            <a:headEnd len="sm" w="sm" type="none"/>
            <a:tailEnd len="sm" w="sm" type="none"/>
          </a:ln>
        </p:spPr>
      </p:cxnSp>
      <p:sp>
        <p:nvSpPr>
          <p:cNvPr id="291" name="Google Shape;291;p6"/>
          <p:cNvSpPr txBox="1"/>
          <p:nvPr/>
        </p:nvSpPr>
        <p:spPr>
          <a:xfrm>
            <a:off x="7733606" y="1371600"/>
            <a:ext cx="15240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Moist adiabat</a:t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2" name="Google Shape;292;p6"/>
          <p:cNvCxnSpPr/>
          <p:nvPr/>
        </p:nvCxnSpPr>
        <p:spPr>
          <a:xfrm flipH="1">
            <a:off x="7146506" y="1676400"/>
            <a:ext cx="587100" cy="2286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miter lim="800000"/>
            <a:headEnd len="sm" w="sm" type="none"/>
            <a:tailEnd len="med" w="med" type="stealth"/>
          </a:ln>
        </p:spPr>
      </p:cxnSp>
      <p:pic>
        <p:nvPicPr>
          <p:cNvPr id="293" name="Google Shape;293;p6"/>
          <p:cNvPicPr preferRelativeResize="0"/>
          <p:nvPr/>
        </p:nvPicPr>
        <p:blipFill rotWithShape="1">
          <a:blip r:embed="rId3">
            <a:alphaModFix/>
          </a:blip>
          <a:srcRect b="32499" l="114" r="50000" t="2502"/>
          <a:stretch/>
        </p:blipFill>
        <p:spPr>
          <a:xfrm>
            <a:off x="5271972" y="86675"/>
            <a:ext cx="6581826" cy="6684649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6"/>
          <p:cNvSpPr txBox="1"/>
          <p:nvPr/>
        </p:nvSpPr>
        <p:spPr>
          <a:xfrm>
            <a:off x="189875" y="591975"/>
            <a:ext cx="4668600" cy="59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Lifting a Parcel</a:t>
            </a:r>
            <a:endParaRPr b="1" sz="28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AutoNum type="arabicParenR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Choose a parcel (sfc, mixed layer, most-unstable, etc…)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AutoNum type="arabicParenR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Find temperature and dewpoint.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AutoNum type="arabicParenR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Assume dry adiabatic ascent until you reach 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Lifted Condensation Level (LCL)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 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-36830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Calibri"/>
              <a:buAutoNum type="arabicParenR"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Assume moist adiabatic ascent until you reach the </a:t>
            </a:r>
            <a:r>
              <a:rPr b="1"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Equilibrium Level (EL</a:t>
            </a: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).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295" name="Google Shape;295;p6"/>
          <p:cNvCxnSpPr/>
          <p:nvPr/>
        </p:nvCxnSpPr>
        <p:spPr>
          <a:xfrm flipH="1" rot="10800000">
            <a:off x="9731643" y="5269375"/>
            <a:ext cx="417900" cy="1236600"/>
          </a:xfrm>
          <a:prstGeom prst="straightConnector1">
            <a:avLst/>
          </a:prstGeom>
          <a:noFill/>
          <a:ln cap="flat" cmpd="sng" w="28575">
            <a:solidFill>
              <a:srgbClr val="92D05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96" name="Google Shape;296;p6"/>
          <p:cNvCxnSpPr/>
          <p:nvPr/>
        </p:nvCxnSpPr>
        <p:spPr>
          <a:xfrm rot="10800000">
            <a:off x="8934918" y="5703925"/>
            <a:ext cx="1064100" cy="807600"/>
          </a:xfrm>
          <a:prstGeom prst="straightConnector1">
            <a:avLst/>
          </a:prstGeom>
          <a:noFill/>
          <a:ln cap="flat" cmpd="sng" w="28575">
            <a:solidFill>
              <a:srgbClr val="CC0000"/>
            </a:solidFill>
            <a:prstDash val="dash"/>
            <a:round/>
            <a:headEnd len="med" w="med" type="none"/>
            <a:tailEnd len="med" w="med" type="none"/>
          </a:ln>
        </p:spPr>
      </p:cxnSp>
      <p:cxnSp>
        <p:nvCxnSpPr>
          <p:cNvPr id="297" name="Google Shape;297;p6"/>
          <p:cNvCxnSpPr/>
          <p:nvPr/>
        </p:nvCxnSpPr>
        <p:spPr>
          <a:xfrm>
            <a:off x="9792918" y="6355575"/>
            <a:ext cx="1230900" cy="5700"/>
          </a:xfrm>
          <a:prstGeom prst="straightConnector1">
            <a:avLst/>
          </a:prstGeom>
          <a:noFill/>
          <a:ln cap="flat" cmpd="sng" w="19050">
            <a:solidFill>
              <a:srgbClr val="00FF00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98" name="Google Shape;298;p6"/>
          <p:cNvSpPr txBox="1"/>
          <p:nvPr/>
        </p:nvSpPr>
        <p:spPr>
          <a:xfrm>
            <a:off x="10455793" y="5867373"/>
            <a:ext cx="129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LCL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6"/>
          <p:cNvSpPr/>
          <p:nvPr/>
        </p:nvSpPr>
        <p:spPr>
          <a:xfrm>
            <a:off x="7943618" y="1615350"/>
            <a:ext cx="1827000" cy="4734575"/>
          </a:xfrm>
          <a:custGeom>
            <a:rect b="b" l="l" r="r" t="t"/>
            <a:pathLst>
              <a:path extrusionOk="0" h="189383" w="73080">
                <a:moveTo>
                  <a:pt x="73080" y="189383"/>
                </a:moveTo>
                <a:lnTo>
                  <a:pt x="67956" y="137695"/>
                </a:lnTo>
                <a:lnTo>
                  <a:pt x="57039" y="95139"/>
                </a:lnTo>
                <a:lnTo>
                  <a:pt x="36540" y="54811"/>
                </a:lnTo>
                <a:lnTo>
                  <a:pt x="0" y="0"/>
                </a:lnTo>
              </a:path>
            </a:pathLst>
          </a:custGeom>
          <a:noFill/>
          <a:ln cap="flat" cmpd="sng" w="28575">
            <a:solidFill>
              <a:srgbClr val="00FFFF"/>
            </a:solidFill>
            <a:prstDash val="dash"/>
            <a:round/>
            <a:headEnd len="med" w="med" type="none"/>
            <a:tailEnd len="med" w="med" type="none"/>
          </a:ln>
        </p:spPr>
      </p:sp>
      <p:cxnSp>
        <p:nvCxnSpPr>
          <p:cNvPr id="300" name="Google Shape;300;p6"/>
          <p:cNvCxnSpPr/>
          <p:nvPr/>
        </p:nvCxnSpPr>
        <p:spPr>
          <a:xfrm>
            <a:off x="7952600" y="1641900"/>
            <a:ext cx="1016400" cy="0"/>
          </a:xfrm>
          <a:prstGeom prst="straightConnector1">
            <a:avLst/>
          </a:prstGeom>
          <a:noFill/>
          <a:ln cap="flat" cmpd="sng" w="28575">
            <a:solidFill>
              <a:srgbClr val="FFD96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01" name="Google Shape;301;p6"/>
          <p:cNvSpPr txBox="1"/>
          <p:nvPr/>
        </p:nvSpPr>
        <p:spPr>
          <a:xfrm>
            <a:off x="8388868" y="1127581"/>
            <a:ext cx="1292400" cy="3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EL</a:t>
            </a:r>
            <a:endParaRPr sz="2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6"/>
          <p:cNvSpPr/>
          <p:nvPr/>
        </p:nvSpPr>
        <p:spPr>
          <a:xfrm>
            <a:off x="7832225" y="1527600"/>
            <a:ext cx="256800" cy="228600"/>
          </a:xfrm>
          <a:prstGeom prst="ellipse">
            <a:avLst/>
          </a:prstGeom>
          <a:solidFill>
            <a:srgbClr val="F1C232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6"/>
          <p:cNvSpPr/>
          <p:nvPr/>
        </p:nvSpPr>
        <p:spPr>
          <a:xfrm>
            <a:off x="9681275" y="6274875"/>
            <a:ext cx="203700" cy="167100"/>
          </a:xfrm>
          <a:prstGeom prst="ellipse">
            <a:avLst/>
          </a:prstGeom>
          <a:solidFill>
            <a:srgbClr val="00FF00"/>
          </a:solidFill>
          <a:ln cap="flat" cmpd="sng" w="9525">
            <a:solidFill>
              <a:schemeClr val="dk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7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8" name="Google Shape;308;g3b90ede5feb_0_23"/>
          <p:cNvPicPr preferRelativeResize="0"/>
          <p:nvPr/>
        </p:nvPicPr>
        <p:blipFill rotWithShape="1">
          <a:blip r:embed="rId3">
            <a:alphaModFix/>
          </a:blip>
          <a:srcRect b="32499" l="114" r="50000" t="2502"/>
          <a:stretch/>
        </p:blipFill>
        <p:spPr>
          <a:xfrm>
            <a:off x="5271972" y="86675"/>
            <a:ext cx="6581826" cy="6684649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g3b90ede5feb_0_23"/>
          <p:cNvSpPr txBox="1"/>
          <p:nvPr/>
        </p:nvSpPr>
        <p:spPr>
          <a:xfrm>
            <a:off x="6006113" y="4741840"/>
            <a:ext cx="2255700" cy="96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00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Convective Inhibition </a:t>
            </a:r>
            <a:br>
              <a:rPr lang="en-US" sz="1900">
                <a:solidFill>
                  <a:srgbClr val="00FFFF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1900">
                <a:solidFill>
                  <a:srgbClr val="00FFFF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(CIN)</a:t>
            </a:r>
            <a:endParaRPr sz="1500">
              <a:solidFill>
                <a:srgbClr val="00FFFF"/>
              </a:solidFill>
            </a:endParaRPr>
          </a:p>
        </p:txBody>
      </p:sp>
      <p:sp>
        <p:nvSpPr>
          <p:cNvPr id="310" name="Google Shape;310;g3b90ede5feb_0_23"/>
          <p:cNvSpPr/>
          <p:nvPr/>
        </p:nvSpPr>
        <p:spPr>
          <a:xfrm>
            <a:off x="7472524" y="1737775"/>
            <a:ext cx="2252950" cy="3982650"/>
          </a:xfrm>
          <a:custGeom>
            <a:rect b="b" l="l" r="r" t="t"/>
            <a:pathLst>
              <a:path extrusionOk="0" h="159306" w="90118">
                <a:moveTo>
                  <a:pt x="62757" y="122851"/>
                </a:moveTo>
                <a:cubicBezTo>
                  <a:pt x="63989" y="126513"/>
                  <a:pt x="53983" y="124420"/>
                  <a:pt x="55368" y="127335"/>
                </a:cubicBezTo>
                <a:cubicBezTo>
                  <a:pt x="56753" y="130250"/>
                  <a:pt x="65450" y="135034"/>
                  <a:pt x="71069" y="140340"/>
                </a:cubicBezTo>
                <a:cubicBezTo>
                  <a:pt x="76688" y="145646"/>
                  <a:pt x="86464" y="160891"/>
                  <a:pt x="89081" y="159172"/>
                </a:cubicBezTo>
                <a:cubicBezTo>
                  <a:pt x="91698" y="157453"/>
                  <a:pt x="88772" y="140713"/>
                  <a:pt x="86771" y="130026"/>
                </a:cubicBezTo>
                <a:cubicBezTo>
                  <a:pt x="84770" y="119339"/>
                  <a:pt x="81999" y="107606"/>
                  <a:pt x="77073" y="95051"/>
                </a:cubicBezTo>
                <a:cubicBezTo>
                  <a:pt x="72147" y="82496"/>
                  <a:pt x="66265" y="70133"/>
                  <a:pt x="57216" y="54694"/>
                </a:cubicBezTo>
                <a:cubicBezTo>
                  <a:pt x="48167" y="39256"/>
                  <a:pt x="30089" y="9893"/>
                  <a:pt x="22777" y="2420"/>
                </a:cubicBezTo>
                <a:cubicBezTo>
                  <a:pt x="15465" y="-5053"/>
                  <a:pt x="17071" y="6896"/>
                  <a:pt x="13344" y="9854"/>
                </a:cubicBezTo>
                <a:cubicBezTo>
                  <a:pt x="9617" y="12812"/>
                  <a:pt x="1800" y="15608"/>
                  <a:pt x="414" y="20167"/>
                </a:cubicBezTo>
                <a:cubicBezTo>
                  <a:pt x="-971" y="24726"/>
                  <a:pt x="1260" y="28837"/>
                  <a:pt x="5031" y="37207"/>
                </a:cubicBezTo>
                <a:cubicBezTo>
                  <a:pt x="8802" y="45577"/>
                  <a:pt x="15884" y="59030"/>
                  <a:pt x="23042" y="70389"/>
                </a:cubicBezTo>
                <a:cubicBezTo>
                  <a:pt x="30200" y="81748"/>
                  <a:pt x="41360" y="96619"/>
                  <a:pt x="47979" y="105363"/>
                </a:cubicBezTo>
                <a:cubicBezTo>
                  <a:pt x="54598" y="114107"/>
                  <a:pt x="61526" y="119189"/>
                  <a:pt x="62757" y="122851"/>
                </a:cubicBezTo>
                <a:close/>
              </a:path>
            </a:pathLst>
          </a:custGeom>
          <a:solidFill>
            <a:srgbClr val="980000">
              <a:alpha val="29560"/>
            </a:srgbClr>
          </a:solidFill>
          <a:ln cap="flat" cmpd="sng" w="12700">
            <a:solidFill>
              <a:srgbClr val="98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1" name="Google Shape;311;g3b90ede5feb_0_23"/>
          <p:cNvSpPr/>
          <p:nvPr/>
        </p:nvSpPr>
        <p:spPr>
          <a:xfrm>
            <a:off x="9712572" y="5721203"/>
            <a:ext cx="173196" cy="370724"/>
          </a:xfrm>
          <a:custGeom>
            <a:rect b="b" l="l" r="r" t="t"/>
            <a:pathLst>
              <a:path extrusionOk="0" h="11122" w="5196">
                <a:moveTo>
                  <a:pt x="303" y="217"/>
                </a:moveTo>
                <a:cubicBezTo>
                  <a:pt x="880" y="-649"/>
                  <a:pt x="3710" y="3450"/>
                  <a:pt x="4460" y="5066"/>
                </a:cubicBezTo>
                <a:cubicBezTo>
                  <a:pt x="5211" y="6682"/>
                  <a:pt x="5383" y="9049"/>
                  <a:pt x="4806" y="9915"/>
                </a:cubicBezTo>
                <a:cubicBezTo>
                  <a:pt x="4229" y="10781"/>
                  <a:pt x="1747" y="11878"/>
                  <a:pt x="996" y="10262"/>
                </a:cubicBezTo>
                <a:cubicBezTo>
                  <a:pt x="246" y="8646"/>
                  <a:pt x="-274" y="1083"/>
                  <a:pt x="303" y="217"/>
                </a:cubicBezTo>
                <a:close/>
              </a:path>
            </a:pathLst>
          </a:custGeom>
          <a:solidFill>
            <a:srgbClr val="00B0F0">
              <a:alpha val="64150"/>
            </a:srgbClr>
          </a:solidFill>
          <a:ln cap="flat" cmpd="sng" w="127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sp>
      <p:cxnSp>
        <p:nvCxnSpPr>
          <p:cNvPr id="312" name="Google Shape;312;g3b90ede5feb_0_23"/>
          <p:cNvCxnSpPr/>
          <p:nvPr/>
        </p:nvCxnSpPr>
        <p:spPr>
          <a:xfrm>
            <a:off x="8041966" y="5607028"/>
            <a:ext cx="1552500" cy="279300"/>
          </a:xfrm>
          <a:prstGeom prst="straightConnector1">
            <a:avLst/>
          </a:prstGeom>
          <a:noFill/>
          <a:ln cap="flat" cmpd="sng" w="12700">
            <a:solidFill>
              <a:srgbClr val="00FFFF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3" name="Google Shape;313;g3b90ede5feb_0_23"/>
          <p:cNvSpPr txBox="1"/>
          <p:nvPr/>
        </p:nvSpPr>
        <p:spPr>
          <a:xfrm>
            <a:off x="8728808" y="602253"/>
            <a:ext cx="2255700" cy="1554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CC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Convective Available Potential </a:t>
            </a:r>
            <a:endParaRPr sz="1900">
              <a:solidFill>
                <a:srgbClr val="CC0000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rgbClr val="CC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Energy</a:t>
            </a:r>
            <a:br>
              <a:rPr lang="en-US" sz="1900">
                <a:solidFill>
                  <a:srgbClr val="CC0000"/>
                </a:solidFill>
                <a:latin typeface="Century Gothic"/>
                <a:ea typeface="Century Gothic"/>
                <a:cs typeface="Century Gothic"/>
                <a:sym typeface="Century Gothic"/>
              </a:rPr>
            </a:br>
            <a:r>
              <a:rPr lang="en-US" sz="1900">
                <a:solidFill>
                  <a:srgbClr val="CC0000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(CAPE)</a:t>
            </a:r>
            <a:endParaRPr sz="1500">
              <a:solidFill>
                <a:srgbClr val="CC0000"/>
              </a:solidFill>
            </a:endParaRPr>
          </a:p>
        </p:txBody>
      </p:sp>
      <p:cxnSp>
        <p:nvCxnSpPr>
          <p:cNvPr id="314" name="Google Shape;314;g3b90ede5feb_0_23"/>
          <p:cNvCxnSpPr/>
          <p:nvPr/>
        </p:nvCxnSpPr>
        <p:spPr>
          <a:xfrm flipH="1">
            <a:off x="8660273" y="1802986"/>
            <a:ext cx="623700" cy="542700"/>
          </a:xfrm>
          <a:prstGeom prst="straightConnector1">
            <a:avLst/>
          </a:prstGeom>
          <a:noFill/>
          <a:ln cap="flat" cmpd="sng" w="12700">
            <a:solidFill>
              <a:srgbClr val="980000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15" name="Google Shape;315;g3b90ede5feb_0_23"/>
          <p:cNvSpPr/>
          <p:nvPr/>
        </p:nvSpPr>
        <p:spPr>
          <a:xfrm>
            <a:off x="7919100" y="1597225"/>
            <a:ext cx="2433325" cy="4948750"/>
          </a:xfrm>
          <a:custGeom>
            <a:rect b="b" l="l" r="r" t="t"/>
            <a:pathLst>
              <a:path extrusionOk="0" h="197950" w="97333">
                <a:moveTo>
                  <a:pt x="97333" y="197950"/>
                </a:moveTo>
                <a:cubicBezTo>
                  <a:pt x="95503" y="197094"/>
                  <a:pt x="90065" y="195797"/>
                  <a:pt x="86352" y="192814"/>
                </a:cubicBezTo>
                <a:cubicBezTo>
                  <a:pt x="82640" y="189831"/>
                  <a:pt x="77313" y="184560"/>
                  <a:pt x="75058" y="180050"/>
                </a:cubicBezTo>
                <a:cubicBezTo>
                  <a:pt x="72803" y="175540"/>
                  <a:pt x="73867" y="173050"/>
                  <a:pt x="72824" y="165753"/>
                </a:cubicBezTo>
                <a:cubicBezTo>
                  <a:pt x="71782" y="158456"/>
                  <a:pt x="70441" y="145723"/>
                  <a:pt x="68803" y="136266"/>
                </a:cubicBezTo>
                <a:cubicBezTo>
                  <a:pt x="67165" y="126809"/>
                  <a:pt x="65899" y="118172"/>
                  <a:pt x="62995" y="109013"/>
                </a:cubicBezTo>
                <a:cubicBezTo>
                  <a:pt x="60091" y="99854"/>
                  <a:pt x="55475" y="90100"/>
                  <a:pt x="51379" y="81313"/>
                </a:cubicBezTo>
                <a:cubicBezTo>
                  <a:pt x="47284" y="72527"/>
                  <a:pt x="43491" y="65100"/>
                  <a:pt x="38422" y="56294"/>
                </a:cubicBezTo>
                <a:cubicBezTo>
                  <a:pt x="33353" y="47488"/>
                  <a:pt x="27369" y="37860"/>
                  <a:pt x="20965" y="28478"/>
                </a:cubicBezTo>
                <a:cubicBezTo>
                  <a:pt x="14561" y="19096"/>
                  <a:pt x="3494" y="4746"/>
                  <a:pt x="0" y="0"/>
                </a:cubicBezTo>
              </a:path>
            </a:pathLst>
          </a:custGeom>
          <a:noFill/>
          <a:ln cap="flat" cmpd="sng" w="38100">
            <a:solidFill>
              <a:schemeClr val="l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316" name="Google Shape;316;g3b90ede5feb_0_23"/>
          <p:cNvSpPr txBox="1"/>
          <p:nvPr/>
        </p:nvSpPr>
        <p:spPr>
          <a:xfrm>
            <a:off x="178700" y="346250"/>
            <a:ext cx="4959300" cy="59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Buoyancy Basics</a:t>
            </a:r>
            <a:endParaRPr b="1" sz="28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parcel temperature &gt; ambient temperature: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Buoyancy &gt; 0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Parcel accelerates upwards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parcel temperature &lt; ambient temperature: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Buoyancy &lt; 0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Parcel accelerates downward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If parcel temperature = ambient temperature: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Buoyancy = 0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Parcel experiences no buoyant forces (either continues in direction of motion or remains motionless)</a:t>
            </a:r>
            <a:endParaRPr sz="2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17" name="Google Shape;317;g3b90ede5feb_0_23"/>
          <p:cNvSpPr txBox="1"/>
          <p:nvPr/>
        </p:nvSpPr>
        <p:spPr>
          <a:xfrm>
            <a:off x="1221045" y="6148837"/>
            <a:ext cx="2584200" cy="622500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-9989" l="-1469" r="0" t="-1998"/>
            </a:stretch>
          </a:blip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b="0" i="0" lang="en-US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8" name="Google Shape;318;g3b90ede5feb_0_23"/>
          <p:cNvSpPr txBox="1"/>
          <p:nvPr/>
        </p:nvSpPr>
        <p:spPr>
          <a:xfrm>
            <a:off x="1498344" y="5732369"/>
            <a:ext cx="2253000" cy="486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From ideal gas law:</a:t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g3ba46721c1d_0_616"/>
          <p:cNvSpPr txBox="1"/>
          <p:nvPr/>
        </p:nvSpPr>
        <p:spPr>
          <a:xfrm>
            <a:off x="178700" y="346250"/>
            <a:ext cx="5774700" cy="59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-US" sz="2800" u="sng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Lifted Index</a:t>
            </a:r>
            <a:endParaRPr b="1" sz="2800" u="sng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 more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simplistic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way to quantify buoyancy of a parcel.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1) Lift  a parcel from the surface (or whatever level you want)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2) Find the temperature of the parcel at 500 mb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3) Find the environmental temperature at 500 mb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4) LI = Env Temp 500 mb - </a:t>
            </a: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Parcel Temp 500 mb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LI &gt; 0 = Stable!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-1 to -4 = Weakly unstable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-5 to -9 = Very unstable 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0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-10 and lower = Extremely unstable!</a:t>
            </a:r>
            <a:endParaRPr sz="2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24" name="Google Shape;324;g3ba46721c1d_0_616" title="last.gif"/>
          <p:cNvPicPr preferRelativeResize="0"/>
          <p:nvPr/>
        </p:nvPicPr>
        <p:blipFill rotWithShape="1">
          <a:blip r:embed="rId3">
            <a:alphaModFix/>
          </a:blip>
          <a:srcRect b="17620" l="0" r="49367" t="0"/>
          <a:stretch/>
        </p:blipFill>
        <p:spPr>
          <a:xfrm>
            <a:off x="6400200" y="478250"/>
            <a:ext cx="5268201" cy="6000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5" name="Google Shape;325;g3ba46721c1d_0_616"/>
          <p:cNvSpPr/>
          <p:nvPr/>
        </p:nvSpPr>
        <p:spPr>
          <a:xfrm>
            <a:off x="6556425" y="5975625"/>
            <a:ext cx="2289600" cy="156300"/>
          </a:xfrm>
          <a:prstGeom prst="rect">
            <a:avLst/>
          </a:prstGeom>
          <a:noFill/>
          <a:ln cap="flat" cmpd="sng" w="28575">
            <a:solidFill>
              <a:srgbClr val="0000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326" name="Google Shape;326;g3ba46721c1d_0_616"/>
          <p:cNvCxnSpPr/>
          <p:nvPr/>
        </p:nvCxnSpPr>
        <p:spPr>
          <a:xfrm flipH="1" rot="10800000">
            <a:off x="9248250" y="4099225"/>
            <a:ext cx="659100" cy="11100"/>
          </a:xfrm>
          <a:prstGeom prst="straightConnector1">
            <a:avLst/>
          </a:prstGeom>
          <a:noFill/>
          <a:ln cap="flat" cmpd="sng" w="38100">
            <a:solidFill>
              <a:srgbClr val="0000FF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esh">
  <a:themeElements>
    <a:clrScheme name="Mesh">
      <a:dk1>
        <a:srgbClr val="000000"/>
      </a:dk1>
      <a:lt1>
        <a:srgbClr val="FFFFFF"/>
      </a:lt1>
      <a:dk2>
        <a:srgbClr val="363D46"/>
      </a:dk2>
      <a:lt2>
        <a:srgbClr val="EBEBEB"/>
      </a:lt2>
      <a:accent1>
        <a:srgbClr val="6F6F6F"/>
      </a:accent1>
      <a:accent2>
        <a:srgbClr val="BFBFA5"/>
      </a:accent2>
      <a:accent3>
        <a:srgbClr val="DCD084"/>
      </a:accent3>
      <a:accent4>
        <a:srgbClr val="E7BF5F"/>
      </a:accent4>
      <a:accent5>
        <a:srgbClr val="E9A039"/>
      </a:accent5>
      <a:accent6>
        <a:srgbClr val="CF7133"/>
      </a:accent6>
      <a:hlink>
        <a:srgbClr val="F28943"/>
      </a:hlink>
      <a:folHlink>
        <a:srgbClr val="F1B76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2021-02-06T19:17:26Z</dcterms:created>
  <dc:creator>Galarneau, Thomas J.</dc:creator>
</cp:coreProperties>
</file>