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12" r:id="rId2"/>
    <p:sldMasterId id="2147483736" r:id="rId3"/>
    <p:sldMasterId id="2147483749" r:id="rId4"/>
  </p:sldMasterIdLst>
  <p:notesMasterIdLst>
    <p:notesMasterId r:id="rId19"/>
  </p:notesMasterIdLst>
  <p:sldIdLst>
    <p:sldId id="1382" r:id="rId5"/>
    <p:sldId id="1405" r:id="rId6"/>
    <p:sldId id="308" r:id="rId7"/>
    <p:sldId id="324" r:id="rId8"/>
    <p:sldId id="310" r:id="rId9"/>
    <p:sldId id="312" r:id="rId10"/>
    <p:sldId id="326" r:id="rId11"/>
    <p:sldId id="313" r:id="rId12"/>
    <p:sldId id="1237" r:id="rId13"/>
    <p:sldId id="314" r:id="rId14"/>
    <p:sldId id="315" r:id="rId15"/>
    <p:sldId id="317" r:id="rId16"/>
    <p:sldId id="323" r:id="rId17"/>
    <p:sldId id="31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663" userDrawn="1">
          <p15:clr>
            <a:srgbClr val="A4A3A4"/>
          </p15:clr>
        </p15:guide>
        <p15:guide id="4" orient="horz" pos="2296" userDrawn="1">
          <p15:clr>
            <a:srgbClr val="A4A3A4"/>
          </p15:clr>
        </p15:guide>
        <p15:guide id="5" orient="horz" pos="3906" userDrawn="1">
          <p15:clr>
            <a:srgbClr val="A4A3A4"/>
          </p15:clr>
        </p15:guide>
        <p15:guide id="6" orient="horz" pos="347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huang" initials="vv" lastIdx="3" clrIdx="0">
    <p:extLst>
      <p:ext uri="{19B8F6BF-5375-455C-9EA6-DF929625EA0E}">
        <p15:presenceInfo xmlns:p15="http://schemas.microsoft.com/office/powerpoint/2012/main" userId="7f0daaa8ab0331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F04FB"/>
    <a:srgbClr val="FF7979"/>
    <a:srgbClr val="CD6161"/>
    <a:srgbClr val="FFCDCD"/>
    <a:srgbClr val="FFAFAF"/>
    <a:srgbClr val="FF4B4B"/>
    <a:srgbClr val="BC0000"/>
    <a:srgbClr val="BE4B48"/>
    <a:srgbClr val="8F9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9" autoAdjust="0"/>
    <p:restoredTop sz="93073" autoAdjust="0"/>
  </p:normalViewPr>
  <p:slideViewPr>
    <p:cSldViewPr snapToGrid="0" snapToObjects="1">
      <p:cViewPr>
        <p:scale>
          <a:sx n="180" d="100"/>
          <a:sy n="180" d="100"/>
        </p:scale>
        <p:origin x="344" y="696"/>
      </p:cViewPr>
      <p:guideLst>
        <p:guide pos="415"/>
        <p:guide pos="7242"/>
        <p:guide orient="horz" pos="663"/>
        <p:guide orient="horz" pos="2296"/>
        <p:guide orient="horz" pos="3906"/>
        <p:guide orient="horz" pos="34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467CB-97B8-714C-AE8F-BD1D3223ED43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E209D-10C3-6149-A429-8381321FE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5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B4630-3926-4BE2-BD15-48BF6850C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926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此外，我们还计算了</a:t>
            </a:r>
            <a:r>
              <a:rPr lang="en-US" altLang="zh-CN" dirty="0"/>
              <a:t>VRW</a:t>
            </a:r>
            <a:r>
              <a:rPr lang="zh-CN" altLang="en-US" dirty="0"/>
              <a:t>的切向相速度和停滞半径</a:t>
            </a:r>
            <a:r>
              <a:rPr lang="en-US" altLang="zh-CN" dirty="0"/>
              <a:t>, </a:t>
            </a:r>
            <a:r>
              <a:rPr lang="zh-CN" altLang="en-US" dirty="0"/>
              <a:t>以五波为例，此时最大风速半径处的切向相速度为</a:t>
            </a:r>
            <a:r>
              <a:rPr lang="en-US" altLang="zh-CN" dirty="0"/>
              <a:t>35.5m/s</a:t>
            </a:r>
            <a:r>
              <a:rPr lang="zh-CN" altLang="en-US" dirty="0"/>
              <a:t>，和涡旋的实际旋转速度差异不大。根据频散关系式，在最大切向风半径处涡度</a:t>
            </a:r>
            <a:r>
              <a:rPr lang="en-US" altLang="zh-CN" dirty="0"/>
              <a:t>&lt;0</a:t>
            </a:r>
            <a:r>
              <a:rPr lang="zh-CN" altLang="en-US" dirty="0"/>
              <a:t>，则右边整项</a:t>
            </a:r>
            <a:r>
              <a:rPr lang="en-US" altLang="zh-CN" dirty="0"/>
              <a:t>&lt;0</a:t>
            </a:r>
            <a:r>
              <a:rPr lang="zh-CN" altLang="en-US" dirty="0"/>
              <a:t>，即最大切向风半径处</a:t>
            </a:r>
            <a:r>
              <a:rPr lang="en-US" altLang="zh-CN" dirty="0"/>
              <a:t>VRW</a:t>
            </a:r>
            <a:r>
              <a:rPr lang="zh-CN" altLang="en-US" dirty="0"/>
              <a:t>的传播速度是小于平均切向风风速，这个和模拟也是一致的。此外停滞半径，即径向群速度</a:t>
            </a:r>
            <a:r>
              <a:rPr lang="en-US" altLang="zh-CN" dirty="0"/>
              <a:t>=0</a:t>
            </a:r>
            <a:r>
              <a:rPr lang="zh-CN" altLang="en-US" dirty="0"/>
              <a:t>所在的半径，大约为</a:t>
            </a:r>
            <a:r>
              <a:rPr lang="en-US" altLang="zh-CN" dirty="0"/>
              <a:t>436m</a:t>
            </a:r>
            <a:r>
              <a:rPr lang="zh-CN" altLang="en-US" dirty="0"/>
              <a:t>和图中垂直涡度停滞的位置是吻合的，以上均符合</a:t>
            </a:r>
            <a:r>
              <a:rPr lang="en-US" altLang="zh-CN" dirty="0"/>
              <a:t>VRW</a:t>
            </a:r>
            <a:r>
              <a:rPr lang="zh-CN" altLang="en-US" dirty="0"/>
              <a:t>的性质，证明了</a:t>
            </a:r>
            <a:r>
              <a:rPr lang="en-US" altLang="zh-CN" dirty="0"/>
              <a:t>VRW</a:t>
            </a:r>
            <a:r>
              <a:rPr lang="zh-CN" altLang="en-US" dirty="0"/>
              <a:t>的存在，即涡旋罗斯贝波触发了次级涡旋的产生。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3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基于正压模式和线性稳定理论（</a:t>
            </a:r>
            <a:r>
              <a:rPr lang="en-US" altLang="zh-CN" dirty="0"/>
              <a:t>linear stability theory</a:t>
            </a:r>
            <a:r>
              <a:rPr lang="zh-CN" altLang="en-US" dirty="0"/>
              <a:t>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003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选取</a:t>
            </a:r>
            <a:r>
              <a:rPr lang="en-US" altLang="zh-CN" dirty="0"/>
              <a:t>0716 UTC</a:t>
            </a:r>
            <a:r>
              <a:rPr lang="zh-CN" altLang="en-US" dirty="0"/>
              <a:t>，涡环比较对称的时刻计算</a:t>
            </a:r>
            <a:r>
              <a:rPr lang="en-US" altLang="zh-CN" dirty="0"/>
              <a:t>hollowness</a:t>
            </a:r>
            <a:r>
              <a:rPr lang="zh-CN" altLang="en-US" dirty="0"/>
              <a:t>和</a:t>
            </a:r>
            <a:r>
              <a:rPr lang="en-US" altLang="zh-CN" dirty="0"/>
              <a:t>thickness</a:t>
            </a:r>
            <a:r>
              <a:rPr lang="zh-CN" altLang="en-US" dirty="0"/>
              <a:t>两个参数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304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855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</a:t>
            </a:r>
            <a:r>
              <a:rPr lang="zh-CN" altLang="en-US" dirty="0"/>
              <a:t>不需要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50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阜宁龙卷破坏情况和基本信息给出文本，个例介绍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626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实验不需要给那么多信息，介绍嵌套层数，最内层分辨率。表格换成文本。模拟出来的龙卷路径和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40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先</a:t>
            </a:r>
            <a:r>
              <a:rPr lang="en-US" altLang="zh-CN" dirty="0"/>
              <a:t>show 2D</a:t>
            </a:r>
            <a:r>
              <a:rPr lang="zh-CN" altLang="en-US" dirty="0"/>
              <a:t>的龙卷演变的过程，再</a:t>
            </a:r>
            <a:r>
              <a:rPr lang="en-US" altLang="zh-CN" dirty="0"/>
              <a:t>3D</a:t>
            </a:r>
            <a:r>
              <a:rPr lang="zh-CN" altLang="en-US" dirty="0"/>
              <a:t>。</a:t>
            </a:r>
            <a:r>
              <a:rPr lang="en-US" altLang="zh-CN" dirty="0"/>
              <a:t>2D animation + 3D </a:t>
            </a:r>
            <a:r>
              <a:rPr lang="zh-CN" altLang="en-US" dirty="0"/>
              <a:t>单个时刻的 </a:t>
            </a:r>
            <a:r>
              <a:rPr lang="en-US" altLang="zh-CN" dirty="0"/>
              <a:t>(4</a:t>
            </a:r>
            <a:r>
              <a:rPr lang="zh-CN" altLang="en-US" dirty="0"/>
              <a:t>个时刻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328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模拟的龙卷经历了生命史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个不同阶段（单细胞，双细胞，多涡旋），这样的模拟结果将被用于深入细致的诊断分析，以揭示龙卷形成机理。</a:t>
            </a:r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F2F4F-361A-459D-8424-3E83449093FC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437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41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为了证明涡旋罗斯贝波的存在，我们首先对垂直涡度和垂直速度进行傅里叶分解，得到</a:t>
            </a:r>
            <a:r>
              <a:rPr lang="en-US" altLang="zh-CN" dirty="0"/>
              <a:t>1-5</a:t>
            </a:r>
            <a:r>
              <a:rPr lang="zh-CN" altLang="en-US" dirty="0"/>
              <a:t>波分量。尽管此时涡旋呈现较为对称的分布，但五波量级较其他波数大。</a:t>
            </a:r>
            <a:r>
              <a:rPr lang="en-US" altLang="zh-CN" dirty="0"/>
              <a:t>3-5</a:t>
            </a:r>
            <a:r>
              <a:rPr lang="zh-CN" altLang="en-US" dirty="0"/>
              <a:t>波分量均有垂直速度超前垂直涡度四分之一位相的分布，和</a:t>
            </a:r>
            <a:r>
              <a:rPr lang="en-US" altLang="zh-CN" dirty="0"/>
              <a:t>Wang (2002) </a:t>
            </a:r>
            <a:r>
              <a:rPr lang="zh-CN" altLang="en-US" dirty="0"/>
              <a:t>一致 </a:t>
            </a:r>
            <a:r>
              <a:rPr lang="en-US" altLang="zh-CN" dirty="0"/>
              <a:t>(</a:t>
            </a:r>
            <a:r>
              <a:rPr lang="zh-CN" altLang="en-US" dirty="0"/>
              <a:t>台风理想模拟得到的</a:t>
            </a:r>
            <a:r>
              <a:rPr lang="en-US" altLang="zh-CN" dirty="0"/>
              <a:t>VRW)</a:t>
            </a:r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39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8C9EC3-CC24-4EF4-9E0E-C21E81EC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BF6039-16ED-4055-BE86-3C484E2EB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50439A-9C3E-4F8D-9725-952A9ABA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CEFAE5-1B86-4E8E-9E60-F2C546E6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70CA-026E-40CC-9892-B178E01F95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4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5F92FB-DFAD-469F-9B77-7A2DD1FD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50C76C-DACC-4067-96FC-83473291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149BF965-0742-4CB2-AA7D-2C0B841107F6}"/>
              </a:ext>
            </a:extLst>
          </p:cNvPr>
          <p:cNvSpPr txBox="1">
            <a:spLocks/>
          </p:cNvSpPr>
          <p:nvPr userDrawn="1"/>
        </p:nvSpPr>
        <p:spPr>
          <a:xfrm>
            <a:off x="9303195" y="642123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1370CA-026E-40CC-9892-B178E01F95D4}" type="slidenum">
              <a:rPr lang="zh-CN" altLang="en-US" sz="1050" smtClean="0"/>
              <a:pPr/>
              <a:t>‹#›</a:t>
            </a:fld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05840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427FAC-41ED-4C68-925E-E663E6D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4D143A-FF1E-45D9-A550-5AC0F0099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E97164-EF03-48B5-8C3A-C10005190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83E864-5F64-4FC0-A96F-8B08728E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9C7D28-CF08-4831-86ED-D158E1EFA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5D4F0B-F70D-4B28-8FC7-ADBE3492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70CA-026E-40CC-9892-B178E01F95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65F89-CD52-4018-BE9D-937FAE273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1EBD7E9-A333-4148-9069-F4800099B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84A0460-2828-47BD-B583-F58746A7F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C59CA9-21B0-49FE-A690-7408405A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7D39E8-BD7C-4D60-9919-BF0DF8EF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932238-C95E-41BD-B356-25812324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70CA-026E-40CC-9892-B178E01F95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96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3F8D5-AF99-4D7C-AFCC-272B39489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E66387-AF03-4E1E-90DB-F23887A4C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23F6F7-4675-4458-AB94-EE9F079F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44384B-EF21-4D7B-8E39-7964E834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3EA287-EF36-4C34-AA56-A59399DC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70CA-026E-40CC-9892-B178E01F95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1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7C8FED3-13A7-443F-A008-D2797EE46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46E315-064A-49AE-9B2D-3095FB6DE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43323-DF00-4EC0-A9BA-233DE72A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60174B-A943-456C-8FAF-A3F06D5D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EF840A-1F3F-49D5-8699-CC1B7740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70CA-026E-40CC-9892-B178E01F95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9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23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69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2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0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EDE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1" y="0"/>
            <a:ext cx="7200265" cy="612140"/>
          </a:xfrm>
          <a:custGeom>
            <a:avLst/>
            <a:gdLst>
              <a:gd name="connsiteX0" fmla="*/ 0 w 11339"/>
              <a:gd name="connsiteY0" fmla="*/ 0 h 1747"/>
              <a:gd name="connsiteX1" fmla="*/ 10466 w 11339"/>
              <a:gd name="connsiteY1" fmla="*/ 0 h 1747"/>
              <a:gd name="connsiteX2" fmla="*/ 11339 w 11339"/>
              <a:gd name="connsiteY2" fmla="*/ 1747 h 1747"/>
              <a:gd name="connsiteX3" fmla="*/ 0 w 11339"/>
              <a:gd name="connsiteY3" fmla="*/ 1747 h 1747"/>
              <a:gd name="connsiteX4" fmla="*/ 0 w 11339"/>
              <a:gd name="connsiteY4" fmla="*/ 0 h 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9" h="1747">
                <a:moveTo>
                  <a:pt x="0" y="0"/>
                </a:moveTo>
                <a:lnTo>
                  <a:pt x="10466" y="0"/>
                </a:lnTo>
                <a:lnTo>
                  <a:pt x="11339" y="1747"/>
                </a:lnTo>
                <a:lnTo>
                  <a:pt x="0" y="1747"/>
                </a:lnTo>
                <a:lnTo>
                  <a:pt x="0" y="0"/>
                </a:lnTo>
                <a:close/>
              </a:path>
            </a:pathLst>
          </a:custGeom>
          <a:solidFill>
            <a:srgbClr val="63065F"/>
          </a:solidFill>
          <a:ln>
            <a:noFill/>
          </a:ln>
          <a:effectLst>
            <a:outerShdw dist="508000" algn="l" rotWithShape="0">
              <a:srgbClr val="73116F">
                <a:alpha val="10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effectLst/>
            </a:endParaRPr>
          </a:p>
        </p:txBody>
      </p:sp>
      <p:pic>
        <p:nvPicPr>
          <p:cNvPr id="6" name="图片 5" descr="F:\稻壳-阿源设计\D动画PPT\2019-05-06-\3-毕业答辩-南大\des\logo.pnglogo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40940" y="107950"/>
            <a:ext cx="1312483" cy="396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786000"/>
            <a:ext cx="12204000" cy="72000"/>
          </a:xfrm>
          <a:prstGeom prst="rect">
            <a:avLst/>
          </a:prstGeom>
          <a:solidFill>
            <a:srgbClr val="39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/>
        </p:nvSpPr>
        <p:spPr>
          <a:xfrm>
            <a:off x="0" y="611895"/>
            <a:ext cx="12204000" cy="72000"/>
          </a:xfrm>
          <a:prstGeom prst="rect">
            <a:avLst/>
          </a:prstGeom>
          <a:solidFill>
            <a:srgbClr val="630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24209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76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48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1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79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20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13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32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946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918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70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:\稻壳-阿源设计\D动画PPT\2019-05-06-\3-毕业答辩-南大\des\logo-2.pnglogo-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0339755" y="254211"/>
            <a:ext cx="1706640" cy="514411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880836"/>
            <a:ext cx="12204000" cy="72000"/>
          </a:xfrm>
          <a:prstGeom prst="rect">
            <a:avLst/>
          </a:prstGeom>
          <a:solidFill>
            <a:srgbClr val="630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标题占位符 1">
            <a:extLst>
              <a:ext uri="{FF2B5EF4-FFF2-40B4-BE49-F238E27FC236}">
                <a16:creationId xmlns:a16="http://schemas.microsoft.com/office/drawing/2014/main" id="{3F5F35D4-E624-4755-A0D4-E1187D31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05" y="-83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2C9BC9-185B-4DF1-8CCD-3521F2E69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3195" y="64212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F1370CA-026E-40CC-9892-B178E01F95D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64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962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588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48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191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024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113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08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91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 Master Slide Templ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mpungan Gambar 8"/>
          <p:cNvSpPr>
            <a:spLocks noGrp="1"/>
          </p:cNvSpPr>
          <p:nvPr>
            <p:ph type="pic" sz="quarter" idx="16" hasCustomPrompt="1"/>
          </p:nvPr>
        </p:nvSpPr>
        <p:spPr>
          <a:xfrm>
            <a:off x="787757" y="740290"/>
            <a:ext cx="9553978" cy="5377419"/>
          </a:xfrm>
          <a:prstGeom prst="rect">
            <a:avLst/>
          </a:pr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4" name="Tampungan Gambar 8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900048"/>
            <a:ext cx="2398115" cy="2983903"/>
          </a:xfrm>
          <a:prstGeom prst="rect">
            <a:avLst/>
          </a:pr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3" name="Tampungan Gambar 8"/>
          <p:cNvSpPr>
            <a:spLocks noGrp="1"/>
          </p:cNvSpPr>
          <p:nvPr>
            <p:ph type="pic" sz="quarter" idx="15" hasCustomPrompt="1"/>
          </p:nvPr>
        </p:nvSpPr>
        <p:spPr>
          <a:xfrm>
            <a:off x="9100782" y="1483260"/>
            <a:ext cx="2398115" cy="2983903"/>
          </a:xfrm>
          <a:prstGeom prst="rect">
            <a:avLst/>
          </a:prstGeom>
          <a:pattFill prst="pct5">
            <a:fgClr>
              <a:schemeClr val="accent5"/>
            </a:fgClr>
            <a:bgClr>
              <a:schemeClr val="bg1"/>
            </a:bgClr>
          </a:patt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823309942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279005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rgbClr val="EDE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:\稻壳-阿源设计\D动画PPT\2019-05-06-\3-毕业答辩-南大\des\logo-2.pnglogo-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40940" y="108148"/>
            <a:ext cx="1312483" cy="3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EDE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0" y="0"/>
            <a:ext cx="7200265" cy="612140"/>
          </a:xfrm>
          <a:custGeom>
            <a:avLst/>
            <a:gdLst>
              <a:gd name="connsiteX0" fmla="*/ 0 w 11339"/>
              <a:gd name="connsiteY0" fmla="*/ 0 h 1747"/>
              <a:gd name="connsiteX1" fmla="*/ 10466 w 11339"/>
              <a:gd name="connsiteY1" fmla="*/ 0 h 1747"/>
              <a:gd name="connsiteX2" fmla="*/ 11339 w 11339"/>
              <a:gd name="connsiteY2" fmla="*/ 1747 h 1747"/>
              <a:gd name="connsiteX3" fmla="*/ 0 w 11339"/>
              <a:gd name="connsiteY3" fmla="*/ 1747 h 1747"/>
              <a:gd name="connsiteX4" fmla="*/ 0 w 11339"/>
              <a:gd name="connsiteY4" fmla="*/ 0 h 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9" h="1747">
                <a:moveTo>
                  <a:pt x="0" y="0"/>
                </a:moveTo>
                <a:lnTo>
                  <a:pt x="10466" y="0"/>
                </a:lnTo>
                <a:lnTo>
                  <a:pt x="11339" y="1747"/>
                </a:lnTo>
                <a:lnTo>
                  <a:pt x="0" y="1747"/>
                </a:lnTo>
                <a:lnTo>
                  <a:pt x="0" y="0"/>
                </a:lnTo>
                <a:close/>
              </a:path>
            </a:pathLst>
          </a:custGeom>
          <a:solidFill>
            <a:srgbClr val="63065F"/>
          </a:solidFill>
          <a:ln>
            <a:noFill/>
          </a:ln>
          <a:effectLst>
            <a:outerShdw dist="508000" algn="l" rotWithShape="0">
              <a:srgbClr val="73116F">
                <a:alpha val="10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6" name="图片 5" descr="F:\稻壳-阿源设计\D动画PPT\2019-05-06-\3-毕业答辩-南大\des\logo.pnglogo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40940" y="107950"/>
            <a:ext cx="1312482" cy="396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786000"/>
            <a:ext cx="12204000" cy="72000"/>
          </a:xfrm>
          <a:prstGeom prst="rect">
            <a:avLst/>
          </a:prstGeom>
          <a:solidFill>
            <a:srgbClr val="39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11895"/>
            <a:ext cx="12204000" cy="72000"/>
          </a:xfrm>
          <a:prstGeom prst="rect">
            <a:avLst/>
          </a:prstGeom>
          <a:solidFill>
            <a:srgbClr val="630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89975"/>
      </p:ext>
    </p:extLst>
  </p:cSld>
  <p:clrMapOvr>
    <a:masterClrMapping/>
  </p:clrMapOvr>
  <p:hf sldNum="0"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rgbClr val="EDE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:\稻壳-阿源设计\D动画PPT\2019-05-06-\3-毕业答辩-南大\des\logo-2.pnglogo-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40940" y="108148"/>
            <a:ext cx="1312482" cy="395605"/>
          </a:xfrm>
          <a:prstGeom prst="rect">
            <a:avLst/>
          </a:prstGeom>
        </p:spPr>
      </p:pic>
      <p:sp>
        <p:nvSpPr>
          <p:cNvPr id="5" name="任意多边形 4"/>
          <p:cNvSpPr/>
          <p:nvPr userDrawn="1"/>
        </p:nvSpPr>
        <p:spPr>
          <a:xfrm flipH="1">
            <a:off x="4991735" y="0"/>
            <a:ext cx="7200265" cy="612140"/>
          </a:xfrm>
          <a:custGeom>
            <a:avLst/>
            <a:gdLst>
              <a:gd name="connsiteX0" fmla="*/ 0 w 11339"/>
              <a:gd name="connsiteY0" fmla="*/ 0 h 1747"/>
              <a:gd name="connsiteX1" fmla="*/ 10466 w 11339"/>
              <a:gd name="connsiteY1" fmla="*/ 0 h 1747"/>
              <a:gd name="connsiteX2" fmla="*/ 11339 w 11339"/>
              <a:gd name="connsiteY2" fmla="*/ 1747 h 1747"/>
              <a:gd name="connsiteX3" fmla="*/ 0 w 11339"/>
              <a:gd name="connsiteY3" fmla="*/ 1747 h 1747"/>
              <a:gd name="connsiteX4" fmla="*/ 0 w 11339"/>
              <a:gd name="connsiteY4" fmla="*/ 0 h 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9" h="1747">
                <a:moveTo>
                  <a:pt x="0" y="0"/>
                </a:moveTo>
                <a:lnTo>
                  <a:pt x="10466" y="0"/>
                </a:lnTo>
                <a:lnTo>
                  <a:pt x="11339" y="1747"/>
                </a:lnTo>
                <a:lnTo>
                  <a:pt x="0" y="1747"/>
                </a:lnTo>
                <a:lnTo>
                  <a:pt x="0" y="0"/>
                </a:lnTo>
                <a:close/>
              </a:path>
            </a:pathLst>
          </a:custGeom>
          <a:solidFill>
            <a:srgbClr val="63065F"/>
          </a:solidFill>
          <a:ln>
            <a:noFill/>
          </a:ln>
          <a:effectLst>
            <a:outerShdw dist="508000" dir="10800000" algn="r" rotWithShape="0">
              <a:srgbClr val="73116F">
                <a:alpha val="10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0" y="611895"/>
            <a:ext cx="12204000" cy="72000"/>
          </a:xfrm>
          <a:prstGeom prst="rect">
            <a:avLst/>
          </a:prstGeom>
          <a:solidFill>
            <a:srgbClr val="630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100432"/>
      </p:ext>
    </p:extLst>
  </p:cSld>
  <p:clrMapOvr>
    <a:masterClrMapping/>
  </p:clrMapOvr>
  <p:hf sldNum="0"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EDE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:\稻壳-阿源设计\D动画PPT\2019-05-06-\3-毕业答辩-南大\des\logo-2.pnglogo-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40940" y="108148"/>
            <a:ext cx="1312482" cy="3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33592"/>
      </p:ext>
    </p:extLst>
  </p:cSld>
  <p:clrMapOvr>
    <a:masterClrMapping/>
  </p:clrMapOvr>
  <p:hf sldNum="0"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5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blipFill dpi="0" rotWithShape="1">
          <a:blip r:embed="rId2">
            <a:alphaModFix amt="1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 bwMode="auto">
          <a:xfrm>
            <a:off x="-73573" y="2033752"/>
            <a:ext cx="12339145" cy="2238704"/>
          </a:xfrm>
          <a:prstGeom prst="rect">
            <a:avLst/>
          </a:prstGeom>
          <a:solidFill>
            <a:srgbClr val="6E0F6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405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BE7BD83-714E-4981-BD58-2EEA4B15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3195" y="64212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F1370CA-026E-40CC-9892-B178E01F95D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5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F098E-E7E7-47E3-B27A-D35DC5AE8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2C3918-4FCD-4F83-A9FA-B0E77ECEE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EF56D-A7CD-4FD6-82D5-12B241AA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0977E5-7894-4EF0-B3A5-BFFFEA01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51A004-6051-4D31-80C1-4CFB1CE90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70CA-026E-40CC-9892-B178E01F95D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84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300343-34FF-4894-94C3-211BF87E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309D24-F3FF-4ECD-ACFC-5E3262756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C3C9E2-B102-4DC2-B8AC-85B45D35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E478CD-FB01-40DB-B8EF-2E76A79F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58F9F2-25CE-48F4-8193-AE1AF7FD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70CA-026E-40CC-9892-B178E01F95D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8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48559-50C0-4C68-B2F4-AF6FD0CE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F8A169-CB20-4E68-B5D8-D07DDDEE3B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ABAFA56-2847-41DF-B01A-73D90256D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C974B7-2112-438E-98E5-D27B2AF1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34A7D3-6FC6-4201-B22D-1A8AB284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696D71-EAB1-4E65-BD89-B80E070B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70CA-026E-40CC-9892-B178E01F95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7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7B169D-D7C9-4C64-8625-09A71BEB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CD5C93-8DC0-4925-9570-720CDFD86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CE1F0E-260A-4E55-9977-9C36D4842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BC10BB-82E3-46D0-A253-780CAA5D7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D81586C-F9A8-4747-89B7-A546FDFC5C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3E30967-6F63-421F-B30D-B689B62D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F749BE-B214-403B-A69A-607A4E83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64D9F60-9523-4A97-9B2B-AE8907DB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70CA-026E-40CC-9892-B178E01F95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9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0A52C02-1B64-4BC0-B7E1-7DD501500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2607C8-66E8-4490-B069-3B72346C4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577AEC-FB90-4635-A0A9-4D7D0DE76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03AFC-769F-4C33-90FE-FAEE77656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178E2-9D50-4684-B603-D9F7FBB0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370CA-026E-40CC-9892-B178E01F95D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97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mc:AlternateContent xmlns:mc="http://schemas.openxmlformats.org/markup-compatibility/2006" xmlns:p14="http://schemas.microsoft.com/office/powerpoint/2010/main">
    <mc:Choice Requires="p14">
      <p:transition spd="slow" p14:dur="3750"/>
    </mc:Choice>
    <mc:Fallback xmlns="">
      <p:transition spd="slow"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EB075-4D66-4AC9-8750-79DF40BEBF5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870CB-49A3-4F30-906E-A69D70F2B9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3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3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61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jan_animation_new_data.mpeg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file:////var/folders/ln/5x3f1b2j4yj8zzvrxsmg1bw40000gn/T/com.microsoft.Powerpoint/converted_emf.emf" TargetMode="External"/><Relationship Id="rId10" Type="http://schemas.openxmlformats.org/officeDocument/2006/relationships/hyperlink" Target="https://doi.org/10.1175/JAS-D-22-0237.1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twister.caps.ou.edu/papers/Huang_Xue_JAS2023.pdf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0.png"/><Relationship Id="rId7" Type="http://schemas.openxmlformats.org/officeDocument/2006/relationships/image" Target="../media/image3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0.png"/><Relationship Id="rId5" Type="http://schemas.openxmlformats.org/officeDocument/2006/relationships/image" Target="../media/image281.png"/><Relationship Id="rId4" Type="http://schemas.openxmlformats.org/officeDocument/2006/relationships/image" Target="../media/image31.png"/><Relationship Id="rId9" Type="http://schemas.openxmlformats.org/officeDocument/2006/relationships/image" Target="../media/image3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4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0.png"/><Relationship Id="rId5" Type="http://schemas.openxmlformats.org/officeDocument/2006/relationships/image" Target="../media/image381.png"/><Relationship Id="rId10" Type="http://schemas.openxmlformats.org/officeDocument/2006/relationships/image" Target="../media/image340.png"/><Relationship Id="rId4" Type="http://schemas.openxmlformats.org/officeDocument/2006/relationships/image" Target="../media/image280.png"/><Relationship Id="rId9" Type="http://schemas.openxmlformats.org/officeDocument/2006/relationships/image" Target="../media/image3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New Folde">
            <a:hlinkClick r:id="rId3"/>
            <a:extLst>
              <a:ext uri="{FF2B5EF4-FFF2-40B4-BE49-F238E27FC236}">
                <a16:creationId xmlns:a16="http://schemas.microsoft.com/office/drawing/2014/main" id="{7F2D9164-529A-7F4F-449E-EEDCE2F39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7150" y="3093637"/>
            <a:ext cx="10578795" cy="160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MingXue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Center for Analysis and Prediction of Storms and School of Meteorology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University of Oklahoma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DCBA0-77F2-A14A-936F-2B2E95997793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386042-11F0-8893-A73F-720E5B1F1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000" r="95000">
                        <a14:foregroundMark x1="18500" y1="36500" x2="10500" y2="45000"/>
                        <a14:foregroundMark x1="10500" y1="45000" x2="10500" y2="48000"/>
                        <a14:foregroundMark x1="16500" y1="42500" x2="21000" y2="53000"/>
                        <a14:foregroundMark x1="12500" y1="35000" x2="7500" y2="40500"/>
                        <a14:foregroundMark x1="7500" y1="40500" x2="4000" y2="53500"/>
                        <a14:foregroundMark x1="4000" y1="53500" x2="8000" y2="58000"/>
                        <a14:foregroundMark x1="8000" y1="58000" x2="12500" y2="59000"/>
                        <a14:foregroundMark x1="6000" y1="40500" x2="4000" y2="49000"/>
                        <a14:foregroundMark x1="4000" y1="49000" x2="4000" y2="51000"/>
                        <a14:foregroundMark x1="88500" y1="34500" x2="94000" y2="44000"/>
                        <a14:foregroundMark x1="94000" y1="44000" x2="95000" y2="55500"/>
                        <a14:foregroundMark x1="95000" y1="55500" x2="89500" y2="60500"/>
                        <a14:foregroundMark x1="89500" y1="60500" x2="89500" y2="60500"/>
                        <a14:foregroundMark x1="55000" y1="65000" x2="61000" y2="71000"/>
                        <a14:foregroundMark x1="55000" y1="66000" x2="63500" y2="65500"/>
                        <a14:foregroundMark x1="63500" y1="65500" x2="67000" y2="65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1059" y="-419684"/>
            <a:ext cx="1885630" cy="1885630"/>
          </a:xfrm>
          <a:prstGeom prst="rect">
            <a:avLst/>
          </a:prstGeom>
        </p:spPr>
      </p:pic>
      <p:pic>
        <p:nvPicPr>
          <p:cNvPr id="5" name="Picture 4" descr="A picture containing text, sign, stop, clock&#10;&#10;Description automatically generated">
            <a:extLst>
              <a:ext uri="{FF2B5EF4-FFF2-40B4-BE49-F238E27FC236}">
                <a16:creationId xmlns:a16="http://schemas.microsoft.com/office/drawing/2014/main" id="{DB5BC1FC-14D1-AAE3-A0A8-441589C96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8" y="93983"/>
            <a:ext cx="619172" cy="87472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8D9646C-C312-27E4-516D-76D862CDEB0D}"/>
              </a:ext>
            </a:extLst>
          </p:cNvPr>
          <p:cNvSpPr txBox="1">
            <a:spLocks noChangeArrowheads="1"/>
          </p:cNvSpPr>
          <p:nvPr/>
        </p:nvSpPr>
        <p:spPr>
          <a:xfrm>
            <a:off x="1418274" y="1638389"/>
            <a:ext cx="8609097" cy="1163060"/>
          </a:xfrm>
          <a:prstGeom prst="rect">
            <a:avLst/>
          </a:prstGeom>
          <a:solidFill>
            <a:srgbClr val="FFFFCC">
              <a:alpha val="69020"/>
            </a:srgbClr>
          </a:solidFill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  <a:defRPr/>
            </a:pPr>
            <a:r>
              <a:rPr lang="en-US" sz="8000" dirty="0">
                <a:solidFill>
                  <a:srgbClr val="FF0000"/>
                </a:solidFill>
                <a:latin typeface="Times"/>
              </a:rPr>
              <a:t>Sub-vortices within a numerically simulated real-case tornado: The role of vortex Rossby waves</a:t>
            </a:r>
            <a:b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Arial" pitchFamily="34" charset="0"/>
              </a:rPr>
            </a:br>
            <a:r>
              <a:rPr kumimoji="0" lang="en-US" altLang="zh-CN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Arial" pitchFamily="34" charset="0"/>
              </a:rPr>
              <a:t> 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Arial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2E521AB-7F47-F5BB-1DF6-6B334BEB8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568" y="6340767"/>
            <a:ext cx="3121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ARPS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模拟龙卷（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Xue 2004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F0E490-5D4A-E34A-001E-40605A4EB848}"/>
              </a:ext>
            </a:extLst>
          </p:cNvPr>
          <p:cNvCxnSpPr/>
          <p:nvPr/>
        </p:nvCxnSpPr>
        <p:spPr bwMode="auto">
          <a:xfrm flipH="1">
            <a:off x="6574656" y="6547364"/>
            <a:ext cx="41290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4580B6-B048-F791-C848-BB77E2112D73}"/>
              </a:ext>
            </a:extLst>
          </p:cNvPr>
          <p:cNvSpPr txBox="1"/>
          <p:nvPr/>
        </p:nvSpPr>
        <p:spPr>
          <a:xfrm>
            <a:off x="4462970" y="93983"/>
            <a:ext cx="53402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000000"/>
                </a:solidFill>
                <a:effectLst/>
                <a:latin typeface="Times"/>
                <a:hlinkClick r:id="rId9"/>
              </a:rPr>
              <a:t>Huang, W., and M. Xue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Times"/>
              </a:rPr>
              <a:t>, 2023: Sub-vortices within a numerically simulated real-case tornado: The role of vortex Rossby waves. J. Atmos. Sci., 80, 2503 - 2529. 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Times"/>
                <a:hlinkClick r:id="rId10"/>
              </a:rPr>
              <a:t>https://doi.org/10.1175/JAS-D-22-0237.1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Time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28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67D89F1-B760-C9B8-00EE-5D415EDAD2EB}"/>
              </a:ext>
            </a:extLst>
          </p:cNvPr>
          <p:cNvSpPr txBox="1"/>
          <p:nvPr/>
        </p:nvSpPr>
        <p:spPr>
          <a:xfrm>
            <a:off x="8800128" y="2689199"/>
            <a:ext cx="177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5 sub-vortices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DE3FE38-3D3F-E517-0C1C-638A1AB34876}"/>
              </a:ext>
            </a:extLst>
          </p:cNvPr>
          <p:cNvCxnSpPr>
            <a:cxnSpLocks/>
          </p:cNvCxnSpPr>
          <p:nvPr/>
        </p:nvCxnSpPr>
        <p:spPr>
          <a:xfrm flipV="1">
            <a:off x="5002119" y="2838711"/>
            <a:ext cx="3910972" cy="13969"/>
          </a:xfrm>
          <a:prstGeom prst="straightConnector1">
            <a:avLst/>
          </a:prstGeom>
          <a:ln w="57150">
            <a:solidFill>
              <a:srgbClr val="6306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DB8D6BFF-1BD5-DF9A-1371-E62011A04B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4" t="45577" r="23520" b="32084"/>
          <a:stretch/>
        </p:blipFill>
        <p:spPr>
          <a:xfrm>
            <a:off x="8274088" y="712341"/>
            <a:ext cx="2484902" cy="19768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318561-5A67-6D5D-516E-E68E7C4334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0" t="22696" r="23793" b="55270"/>
          <a:stretch/>
        </p:blipFill>
        <p:spPr>
          <a:xfrm>
            <a:off x="5853938" y="705336"/>
            <a:ext cx="2420150" cy="19498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87B228-3FE8-3700-1FEA-5970EF13A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22730" r="48426" b="55214"/>
          <a:stretch/>
        </p:blipFill>
        <p:spPr>
          <a:xfrm>
            <a:off x="3343631" y="685844"/>
            <a:ext cx="2433120" cy="19518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D5B0776-214B-FED5-6C34-B37DF9DA8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r="73203" b="77823"/>
          <a:stretch/>
        </p:blipFill>
        <p:spPr>
          <a:xfrm>
            <a:off x="872234" y="694969"/>
            <a:ext cx="2394210" cy="196252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F3539E-EE3F-2020-0495-10C330BD2D97}"/>
              </a:ext>
            </a:extLst>
          </p:cNvPr>
          <p:cNvSpPr txBox="1"/>
          <p:nvPr/>
        </p:nvSpPr>
        <p:spPr>
          <a:xfrm>
            <a:off x="372014" y="288659"/>
            <a:ext cx="3446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26 m AGL vertical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vort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+ wind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E3B1DBA-83E4-E289-3EFA-5AB38FE4D14C}"/>
              </a:ext>
            </a:extLst>
          </p:cNvPr>
          <p:cNvSpPr txBox="1"/>
          <p:nvPr/>
        </p:nvSpPr>
        <p:spPr>
          <a:xfrm>
            <a:off x="3637503" y="2654045"/>
            <a:ext cx="217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Vortex ring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D3E94DB-D010-4937-21DF-8E7EDC4A453E}"/>
              </a:ext>
            </a:extLst>
          </p:cNvPr>
          <p:cNvSpPr txBox="1"/>
          <p:nvPr/>
        </p:nvSpPr>
        <p:spPr>
          <a:xfrm>
            <a:off x="1459901" y="73134"/>
            <a:ext cx="911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63065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Vortex Evolution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3065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F5B2C76-62BA-8158-6EDC-08E65EF0D5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>
          <a:xfrm>
            <a:off x="489076" y="3596594"/>
            <a:ext cx="7759930" cy="3049363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F57CCC9-0608-D304-038F-F029D3B2386A}"/>
              </a:ext>
            </a:extLst>
          </p:cNvPr>
          <p:cNvCxnSpPr>
            <a:cxnSpLocks/>
          </p:cNvCxnSpPr>
          <p:nvPr/>
        </p:nvCxnSpPr>
        <p:spPr>
          <a:xfrm>
            <a:off x="4459581" y="2955586"/>
            <a:ext cx="0" cy="342913"/>
          </a:xfrm>
          <a:prstGeom prst="straightConnector1">
            <a:avLst/>
          </a:prstGeom>
          <a:ln w="57150">
            <a:solidFill>
              <a:srgbClr val="9711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55CE1FE0-7AAE-04A8-6E15-41D6B54758E9}"/>
              </a:ext>
            </a:extLst>
          </p:cNvPr>
          <p:cNvSpPr txBox="1"/>
          <p:nvPr/>
        </p:nvSpPr>
        <p:spPr>
          <a:xfrm>
            <a:off x="8631716" y="3588839"/>
            <a:ext cx="31513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Arial"/>
                <a:ea typeface="微软雅黑"/>
              </a:rPr>
              <a:t>Radial gradient of vorticity changes sign – satisfying necessary condition for </a:t>
            </a:r>
            <a:r>
              <a:rPr lang="en-US" altLang="zh-CN" sz="2000" dirty="0">
                <a:solidFill>
                  <a:srgbClr val="FF0000"/>
                </a:solidFill>
                <a:latin typeface="Arial"/>
                <a:ea typeface="微软雅黑"/>
              </a:rPr>
              <a:t>barotropic instability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lvl="0" defTabSz="914400">
              <a:spcBef>
                <a:spcPts val="600"/>
              </a:spcBef>
              <a:defRPr/>
            </a:pPr>
            <a:r>
              <a:rPr lang="en-US" altLang="zh-CN" sz="2000" dirty="0">
                <a:solidFill>
                  <a:prstClr val="black"/>
                </a:solidFill>
              </a:rPr>
              <a:t>Barotropic instability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is the cause of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Vortex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Rossby Waves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–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VRW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in hurricanes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(Wang 2002)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1E054CF-C4AE-A927-E23F-3352A244AE7D}"/>
              </a:ext>
            </a:extLst>
          </p:cNvPr>
          <p:cNvSpPr txBox="1"/>
          <p:nvPr/>
        </p:nvSpPr>
        <p:spPr>
          <a:xfrm>
            <a:off x="3098631" y="3284718"/>
            <a:ext cx="334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0716 UTC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69E88A-D92F-948A-F45F-589969897138}"/>
              </a:ext>
            </a:extLst>
          </p:cNvPr>
          <p:cNvSpPr txBox="1"/>
          <p:nvPr/>
        </p:nvSpPr>
        <p:spPr>
          <a:xfrm>
            <a:off x="5853938" y="652689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radius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02BD35-235D-3453-97C1-92BF2592B4EC}"/>
                  </a:ext>
                </a:extLst>
              </p:cNvPr>
              <p:cNvSpPr txBox="1"/>
              <p:nvPr/>
            </p:nvSpPr>
            <p:spPr>
              <a:xfrm>
                <a:off x="1137364" y="5068780"/>
                <a:ext cx="745845" cy="557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𝜁</m:t>
                              </m:r>
                            </m:e>
                          </m:acc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&gt;0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02BD35-235D-3453-97C1-92BF2592B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364" y="5068780"/>
                <a:ext cx="745845" cy="557268"/>
              </a:xfrm>
              <a:prstGeom prst="rect">
                <a:avLst/>
              </a:prstGeom>
              <a:blipFill>
                <a:blip r:embed="rId5"/>
                <a:stretch>
                  <a:fillRect l="-6667" r="-5000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64BE5C-B6D9-6B26-10BC-6B630DC648D6}"/>
                  </a:ext>
                </a:extLst>
              </p:cNvPr>
              <p:cNvSpPr txBox="1"/>
              <p:nvPr/>
            </p:nvSpPr>
            <p:spPr>
              <a:xfrm>
                <a:off x="3357649" y="5350590"/>
                <a:ext cx="745845" cy="557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𝜁</m:t>
                              </m:r>
                            </m:e>
                          </m:acc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&lt;0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64BE5C-B6D9-6B26-10BC-6B630DC64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649" y="5350590"/>
                <a:ext cx="745845" cy="557268"/>
              </a:xfrm>
              <a:prstGeom prst="rect">
                <a:avLst/>
              </a:prstGeom>
              <a:blipFill>
                <a:blip r:embed="rId6"/>
                <a:stretch>
                  <a:fillRect l="-6667" r="-50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16A609B-E041-22F2-0C43-1821327AC578}"/>
                  </a:ext>
                </a:extLst>
              </p:cNvPr>
              <p:cNvSpPr txBox="1"/>
              <p:nvPr/>
            </p:nvSpPr>
            <p:spPr>
              <a:xfrm>
                <a:off x="2096514" y="5745545"/>
                <a:ext cx="134442" cy="277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𝜁</m:t>
                          </m:r>
                        </m:e>
                      </m:ac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16A609B-E041-22F2-0C43-1821327AC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514" y="5745545"/>
                <a:ext cx="134442" cy="277640"/>
              </a:xfrm>
              <a:prstGeom prst="rect">
                <a:avLst/>
              </a:prstGeom>
              <a:blipFill>
                <a:blip r:embed="rId7"/>
                <a:stretch>
                  <a:fillRect l="-72727" r="-6363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41DAE28-B7A6-4D32-4487-B7171FF81DEF}"/>
                  </a:ext>
                </a:extLst>
              </p:cNvPr>
              <p:cNvSpPr txBox="1"/>
              <p:nvPr/>
            </p:nvSpPr>
            <p:spPr>
              <a:xfrm>
                <a:off x="3544572" y="3871654"/>
                <a:ext cx="13444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41DAE28-B7A6-4D32-4487-B7171FF81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572" y="3871654"/>
                <a:ext cx="134442" cy="276999"/>
              </a:xfrm>
              <a:prstGeom prst="rect">
                <a:avLst/>
              </a:prstGeom>
              <a:blipFill>
                <a:blip r:embed="rId8"/>
                <a:stretch>
                  <a:fillRect l="-50000" r="-5833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BD25859-5062-24DB-BEAD-CE0B9612DE4F}"/>
                  </a:ext>
                </a:extLst>
              </p:cNvPr>
              <p:cNvSpPr txBox="1"/>
              <p:nvPr/>
            </p:nvSpPr>
            <p:spPr>
              <a:xfrm>
                <a:off x="2824233" y="6527609"/>
                <a:ext cx="6945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𝑉𝑚𝑎𝑥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BD25859-5062-24DB-BEAD-CE0B9612D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233" y="6527609"/>
                <a:ext cx="694549" cy="276999"/>
              </a:xfrm>
              <a:prstGeom prst="rect">
                <a:avLst/>
              </a:prstGeom>
              <a:blipFill>
                <a:blip r:embed="rId9"/>
                <a:stretch>
                  <a:fillRect l="-7273" r="-1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72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33BF9D2-AFBC-9F3B-C5C0-D11443249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5" y="1123238"/>
            <a:ext cx="7983109" cy="532714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54A8B35-043F-DD0B-C0EE-BB1A7E96B053}"/>
              </a:ext>
            </a:extLst>
          </p:cNvPr>
          <p:cNvSpPr txBox="1"/>
          <p:nvPr/>
        </p:nvSpPr>
        <p:spPr>
          <a:xfrm>
            <a:off x="697065" y="651600"/>
            <a:ext cx="5398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Fourier decomposition (0716UTC  ~26 m)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715BFF-C834-707E-0B8C-E30CF203F5A7}"/>
              </a:ext>
            </a:extLst>
          </p:cNvPr>
          <p:cNvSpPr txBox="1"/>
          <p:nvPr/>
        </p:nvSpPr>
        <p:spPr>
          <a:xfrm>
            <a:off x="2087301" y="19376"/>
            <a:ext cx="911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3065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多子涡旋形成机制：涡旋罗斯贝波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63065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(VRW)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3065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8AEB1BF-3757-012D-42D8-17356386991C}"/>
                  </a:ext>
                </a:extLst>
              </p:cNvPr>
              <p:cNvSpPr txBox="1"/>
              <p:nvPr/>
            </p:nvSpPr>
            <p:spPr>
              <a:xfrm>
                <a:off x="1879691" y="6450379"/>
                <a:ext cx="5383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𝜁</m:t>
                    </m:r>
                    <m:r>
                      <a:rPr kumimoji="0" lang="zh-CN" alt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（</m:t>
                    </m:r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color)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0" lang="en-US" altLang="zh-CN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w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(</a:t>
                </a:r>
                <a:r>
                  <a:rPr lang="en-US" altLang="zh-CN" dirty="0">
                    <a:solidFill>
                      <a:prstClr val="black"/>
                    </a:solidFill>
                    <a:latin typeface="Arial"/>
                    <a:ea typeface="微软雅黑"/>
                  </a:rPr>
                  <a:t>contours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)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8AEB1BF-3757-012D-42D8-173563869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691" y="6450379"/>
                <a:ext cx="5383033" cy="369332"/>
              </a:xfrm>
              <a:prstGeom prst="rect">
                <a:avLst/>
              </a:prstGeom>
              <a:blipFill>
                <a:blip r:embed="rId4"/>
                <a:stretch>
                  <a:fillRect l="-235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78CF0EA9-41B6-A5A9-4AF4-8301A17690E9}"/>
              </a:ext>
            </a:extLst>
          </p:cNvPr>
          <p:cNvSpPr txBox="1"/>
          <p:nvPr/>
        </p:nvSpPr>
        <p:spPr>
          <a:xfrm>
            <a:off x="8673416" y="4249617"/>
            <a:ext cx="329979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WN5 has largest energy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WN3-5 w leads the phase of vert.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 by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微软雅黑"/>
              </a:rPr>
              <a:t>p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/2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agreeing with expected VRW structure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424C9EC-EACC-6C90-18D1-45EAFC5BA3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22730" r="48426" b="55214"/>
          <a:stretch/>
        </p:blipFill>
        <p:spPr>
          <a:xfrm>
            <a:off x="8648769" y="1051710"/>
            <a:ext cx="3349086" cy="268754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01A7EAE-1A52-64F7-1FD6-B3116689B780}"/>
              </a:ext>
            </a:extLst>
          </p:cNvPr>
          <p:cNvSpPr txBox="1"/>
          <p:nvPr/>
        </p:nvSpPr>
        <p:spPr>
          <a:xfrm>
            <a:off x="9017993" y="3657983"/>
            <a:ext cx="274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Vert.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+ Wind vectors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65117-6272-CA9F-760E-AEFA1FE258F8}"/>
              </a:ext>
            </a:extLst>
          </p:cNvPr>
          <p:cNvSpPr txBox="1"/>
          <p:nvPr/>
        </p:nvSpPr>
        <p:spPr>
          <a:xfrm>
            <a:off x="5980721" y="621851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WN5 is strongest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2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079C2FA-E08E-19D8-5FC1-F58A3AC2C774}"/>
                  </a:ext>
                </a:extLst>
              </p:cNvPr>
              <p:cNvSpPr txBox="1"/>
              <p:nvPr/>
            </p:nvSpPr>
            <p:spPr>
              <a:xfrm>
                <a:off x="5975556" y="4279970"/>
                <a:ext cx="5874934" cy="1113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Stagnation </a:t>
                </a:r>
                <a:r>
                  <a:rPr kumimoji="0" lang="en-US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radiu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微软雅黑"/>
                    <a:ea typeface="微软雅黑"/>
                  </a:rPr>
                  <a:t> 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zh-CN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𝑤h𝑒𝑟𝑒</m:t>
                        </m:r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𝑔𝑟</m:t>
                        </m:r>
                      </m:sub>
                    </m:sSub>
                  </m:oMath>
                </a14:m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=0)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zh-CN" alt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：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zh-CN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kumimoji="0" lang="en-US" altLang="zh-C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zh-CN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𝑅</m:t>
                    </m:r>
                    <m:r>
                      <a:rPr kumimoji="0" lang="en-US" altLang="zh-C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kumimoji="0" lang="zh-CN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zh-CN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0" lang="zh-CN" altLang="zh-CN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US" altLang="zh-CN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𝜉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acc>
                              <m:accPr>
                                <m:chr m:val="̅"/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kumimoji="0" lang="zh-CN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  <m:sSubSup>
                          <m:sSubSupPr>
                            <m:ctrlPr>
                              <a:rPr kumimoji="0" lang="zh-CN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𝛺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kumimoji="0" lang="zh-CN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kumimoji="0" lang="zh-CN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kumimoji="0" lang="en-US" altLang="zh-CN" sz="2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kumimoji="0" lang="en-US" altLang="zh-CN" sz="2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kumimoji="0" lang="en-US" altLang="zh-CN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zh-CN" altLang="zh-CN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kumimoji="0" lang="en-US" altLang="zh-CN" sz="2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kumimoji="0" lang="zh-CN" altLang="zh-CN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kumimoji="0" lang="en-US" altLang="zh-CN" sz="2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079C2FA-E08E-19D8-5FC1-F58A3AC2C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556" y="4279970"/>
                <a:ext cx="5874934" cy="1113318"/>
              </a:xfrm>
              <a:prstGeom prst="rect">
                <a:avLst/>
              </a:prstGeom>
              <a:blipFill>
                <a:blip r:embed="rId3"/>
                <a:stretch>
                  <a:fillRect l="-1078"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A63574-01A0-CAF7-5E6F-CC2F5FB0ADB2}"/>
                  </a:ext>
                </a:extLst>
              </p:cNvPr>
              <p:cNvSpPr txBox="1"/>
              <p:nvPr/>
            </p:nvSpPr>
            <p:spPr>
              <a:xfrm>
                <a:off x="5558749" y="899583"/>
                <a:ext cx="6142382" cy="780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VRW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dispersion</m:t>
                    </m:r>
                    <m:r>
                      <a:rPr kumimoji="0" lang="en-US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r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𝑒𝑙𝑎𝑡𝑖𝑜𝑛</m:t>
                    </m:r>
                    <m:r>
                      <a:rPr kumimoji="0" lang="zh-CN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：</m:t>
                    </m:r>
                    <m:r>
                      <m:rPr>
                        <m:sty m:val="p"/>
                      </m:rPr>
                      <a:rPr kumimoji="0" lang="en-US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ω</m:t>
                    </m:r>
                    <m:r>
                      <a:rPr kumimoji="0" lang="en-US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zh-CN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𝑛</m:t>
                    </m:r>
                    <m:sSub>
                      <m:sSubPr>
                        <m:ctrlPr>
                          <a:rPr kumimoji="0" lang="zh-CN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zh-CN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𝛺</m:t>
                            </m:r>
                          </m:e>
                        </m:acc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kumimoji="0" lang="en-US" altLang="zh-C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kumimoji="0" lang="zh-CN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zh-CN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𝜉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zh-CN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kumimoji="0" lang="zh-CN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  <m:f>
                      <m:fPr>
                        <m:ctrlPr>
                          <a:rPr kumimoji="0" lang="zh-CN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zh-CN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d>
                          <m:dPr>
                            <m:ctrlPr>
                              <a:rPr kumimoji="0" lang="zh-CN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kumimoji="0" lang="en-US" altLang="zh-CN" sz="2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altLang="zh-CN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zh-CN" altLang="zh-CN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kumimoji="0" lang="en-US" altLang="zh-CN" sz="2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kumimoji="0" lang="zh-CN" altLang="zh-CN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kumimoji="0" lang="en-US" altLang="zh-CN" sz="2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kumimoji="0" lang="zh-CN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kumimoji="0" lang="en-US" altLang="zh-CN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A63574-01A0-CAF7-5E6F-CC2F5FB0A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749" y="899583"/>
                <a:ext cx="6142382" cy="780598"/>
              </a:xfrm>
              <a:prstGeom prst="rect">
                <a:avLst/>
              </a:prstGeom>
              <a:blipFill>
                <a:blip r:embed="rId4"/>
                <a:stretch>
                  <a:fillRect l="-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8F83D03-AF37-AAC2-2C51-A83E8DF18451}"/>
                  </a:ext>
                </a:extLst>
              </p:cNvPr>
              <p:cNvSpPr txBox="1"/>
              <p:nvPr/>
            </p:nvSpPr>
            <p:spPr>
              <a:xfrm>
                <a:off x="5740731" y="1827778"/>
                <a:ext cx="6109759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zh-CN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𝜆</m:t>
                        </m:r>
                      </m:sub>
                    </m:sSub>
                    <m:r>
                      <a:rPr kumimoji="0" lang="en-US" altLang="zh-CN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</m:num>
                      <m:den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  <m:r>
                      <a:rPr kumimoji="0" lang="en-US" altLang="zh-CN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</a:rPr>
                  <a:t>35.5 m s</a:t>
                </a:r>
                <a:r>
                  <a:rPr kumimoji="0" lang="en-US" altLang="zh-CN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</a:rPr>
                  <a:t>-1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at radial of maximum</a:t>
                </a:r>
                <a:r>
                  <a:rPr kumimoji="0" lang="en-US" altLang="zh-CN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wind – closed to the estimated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41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</a:rPr>
                  <a:t>m s</a:t>
                </a:r>
                <a:r>
                  <a:rPr kumimoji="0" lang="en-US" altLang="zh-CN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</a:rPr>
                  <a:t>-1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in simulation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Phase speed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&lt; mean tangential wind speed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(52 m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</a:rPr>
                  <a:t> s</a:t>
                </a:r>
                <a:r>
                  <a:rPr kumimoji="0" lang="en-US" altLang="zh-CN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</a:rPr>
                  <a:t>-1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zh-CN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8F83D03-AF37-AAC2-2C51-A83E8DF18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731" y="1827778"/>
                <a:ext cx="6109759" cy="1378198"/>
              </a:xfrm>
              <a:prstGeom prst="rect">
                <a:avLst/>
              </a:prstGeom>
              <a:blipFill>
                <a:blip r:embed="rId5"/>
                <a:stretch>
                  <a:fillRect l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5271516-CE46-AF73-B362-8C59EA4DFCC1}"/>
                  </a:ext>
                </a:extLst>
              </p:cNvPr>
              <p:cNvSpPr txBox="1"/>
              <p:nvPr/>
            </p:nvSpPr>
            <p:spPr>
              <a:xfrm>
                <a:off x="5994338" y="3404203"/>
                <a:ext cx="6216444" cy="711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roup</m:t>
                    </m:r>
                    <m:r>
                      <a:rPr kumimoji="0" lang="en-US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velocity</m:t>
                    </m:r>
                    <m:r>
                      <a:rPr kumimoji="0" lang="zh-CN" alt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：</m:t>
                    </m:r>
                  </m:oMath>
                </a14:m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zh-CN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𝑔𝑟</m:t>
                        </m:r>
                      </m:sub>
                    </m:sSub>
                    <m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zh-CN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𝜕𝜔</m:t>
                        </m:r>
                      </m:num>
                      <m:den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den>
                    </m:f>
                    <m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zh-CN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𝑘𝑛</m:t>
                        </m:r>
                      </m:num>
                      <m:den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  <m:f>
                      <m:fPr>
                        <m:ctrlPr>
                          <a:rPr kumimoji="0" lang="zh-CN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zh-CN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kumimoji="0" lang="zh-CN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𝜉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zh-CN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kumimoji="0" lang="zh-CN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kumimoji="0" lang="zh-CN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zh-CN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kumimoji="0" lang="zh-CN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d>
                          <m:dPr>
                            <m:ctrlPr>
                              <a:rPr kumimoji="0" lang="zh-CN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zh-CN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kumimoji="0" lang="en-US" altLang="zh-CN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zh-CN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zh-CN" altLang="zh-CN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kumimoji="0" lang="en-US" altLang="zh-CN" sz="18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kumimoji="0" lang="zh-CN" altLang="zh-CN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kumimoji="0" lang="en-US" altLang="zh-CN" sz="18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kumimoji="0" lang="zh-CN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0" lang="en-US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kumimoji="0" lang="en-US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kumimoji="0" lang="en-US" altLang="zh-CN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5271516-CE46-AF73-B362-8C59EA4DF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338" y="3404203"/>
                <a:ext cx="6216444" cy="711541"/>
              </a:xfrm>
              <a:prstGeom prst="rect">
                <a:avLst/>
              </a:prstGeom>
              <a:blipFill>
                <a:blip r:embed="rId6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图片 33">
            <a:extLst>
              <a:ext uri="{FF2B5EF4-FFF2-40B4-BE49-F238E27FC236}">
                <a16:creationId xmlns:a16="http://schemas.microsoft.com/office/drawing/2014/main" id="{BDCB4DC6-EE53-6C7F-78E4-60CCBE515D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/>
          <a:stretch/>
        </p:blipFill>
        <p:spPr>
          <a:xfrm>
            <a:off x="497731" y="623368"/>
            <a:ext cx="4409607" cy="6065532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EE234F26-5E5C-4CB0-B321-7BB0001BE04F}"/>
              </a:ext>
            </a:extLst>
          </p:cNvPr>
          <p:cNvSpPr txBox="1"/>
          <p:nvPr/>
        </p:nvSpPr>
        <p:spPr>
          <a:xfrm>
            <a:off x="313063" y="3462553"/>
            <a:ext cx="41596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202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Takes ~60 s to make one circle,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0202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</a:t>
            </a:r>
            <a:r>
              <a:rPr kumimoji="0" lang="en-US" altLang="zh-CN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202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0202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202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=~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202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41 m s</a:t>
            </a:r>
            <a:r>
              <a:rPr kumimoji="0" lang="en-US" altLang="zh-CN" sz="1400" b="0" i="0" u="none" strike="noStrike" kern="1200" cap="none" spc="0" normalizeH="0" baseline="30000" noProof="0" dirty="0">
                <a:ln>
                  <a:noFill/>
                </a:ln>
                <a:solidFill>
                  <a:srgbClr val="0202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-1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202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EC4F43D5-3FC5-71AA-17A5-8D6BB06308E0}"/>
              </a:ext>
            </a:extLst>
          </p:cNvPr>
          <p:cNvCxnSpPr>
            <a:cxnSpLocks/>
          </p:cNvCxnSpPr>
          <p:nvPr/>
        </p:nvCxnSpPr>
        <p:spPr>
          <a:xfrm flipV="1">
            <a:off x="1087722" y="766825"/>
            <a:ext cx="3124288" cy="2587073"/>
          </a:xfrm>
          <a:prstGeom prst="straightConnector1">
            <a:avLst/>
          </a:prstGeom>
          <a:ln w="57150">
            <a:solidFill>
              <a:srgbClr val="0202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15E5F49C-9670-80E8-3BD7-F12E3F90E7A9}"/>
              </a:ext>
            </a:extLst>
          </p:cNvPr>
          <p:cNvCxnSpPr>
            <a:cxnSpLocks/>
          </p:cNvCxnSpPr>
          <p:nvPr/>
        </p:nvCxnSpPr>
        <p:spPr>
          <a:xfrm flipV="1">
            <a:off x="1931224" y="3874185"/>
            <a:ext cx="0" cy="2540165"/>
          </a:xfrm>
          <a:prstGeom prst="line">
            <a:avLst/>
          </a:prstGeom>
          <a:ln w="38100">
            <a:solidFill>
              <a:srgbClr val="0202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C055A9E0-5EBF-19FC-F783-7E8A5E233F4D}"/>
              </a:ext>
            </a:extLst>
          </p:cNvPr>
          <p:cNvSpPr txBox="1"/>
          <p:nvPr/>
        </p:nvSpPr>
        <p:spPr>
          <a:xfrm>
            <a:off x="1087722" y="6566306"/>
            <a:ext cx="21229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202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Stagnation radius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202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D58B212-885C-7424-4AB4-DCECC67CE993}"/>
              </a:ext>
            </a:extLst>
          </p:cNvPr>
          <p:cNvSpPr txBox="1"/>
          <p:nvPr/>
        </p:nvSpPr>
        <p:spPr>
          <a:xfrm>
            <a:off x="5740731" y="5540885"/>
            <a:ext cx="5706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Stagnation r from dispersion relation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(~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436 m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is closed that estimated from left figure</a:t>
            </a:r>
            <a:endParaRPr kumimoji="0" lang="en-US" altLang="zh-CN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F00EF47-0884-FC7B-16F7-7A9E228B5B19}"/>
              </a:ext>
            </a:extLst>
          </p:cNvPr>
          <p:cNvSpPr txBox="1"/>
          <p:nvPr/>
        </p:nvSpPr>
        <p:spPr>
          <a:xfrm>
            <a:off x="4417256" y="3275111"/>
            <a:ext cx="6254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prstClr val="black"/>
                </a:solidFill>
                <a:latin typeface="Arial"/>
                <a:ea typeface="微软雅黑"/>
              </a:rPr>
              <a:t>angle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6CFD1AF-BC62-E4E9-1724-DA02B97B555A}"/>
              </a:ext>
            </a:extLst>
          </p:cNvPr>
          <p:cNvSpPr txBox="1"/>
          <p:nvPr/>
        </p:nvSpPr>
        <p:spPr>
          <a:xfrm>
            <a:off x="4171497" y="6429126"/>
            <a:ext cx="6254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prstClr val="black"/>
                </a:solidFill>
                <a:latin typeface="Arial"/>
                <a:ea typeface="微软雅黑"/>
              </a:rPr>
              <a:t>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FEE1BEC-EBC0-BF0D-39DA-0B1243E03F0F}"/>
              </a:ext>
            </a:extLst>
          </p:cNvPr>
          <p:cNvSpPr txBox="1"/>
          <p:nvPr/>
        </p:nvSpPr>
        <p:spPr>
          <a:xfrm rot="16200000">
            <a:off x="-477345" y="1827072"/>
            <a:ext cx="158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Time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764FE9-EA17-286E-2E4B-9675AF930967}"/>
              </a:ext>
            </a:extLst>
          </p:cNvPr>
          <p:cNvSpPr txBox="1"/>
          <p:nvPr/>
        </p:nvSpPr>
        <p:spPr>
          <a:xfrm rot="16200000">
            <a:off x="-469391" y="4867743"/>
            <a:ext cx="158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Time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B391798-D1B8-C229-FED0-67F0140697F4}"/>
                  </a:ext>
                </a:extLst>
              </p:cNvPr>
              <p:cNvSpPr txBox="1"/>
              <p:nvPr/>
            </p:nvSpPr>
            <p:spPr>
              <a:xfrm>
                <a:off x="841664" y="169100"/>
                <a:ext cx="254808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0716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UTC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Wavenumber 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𝜁</m:t>
                    </m:r>
                    <m:r>
                      <a:rPr kumimoji="0" lang="zh-CN" alt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（</m:t>
                    </m:r>
                    <m:r>
                      <m:rPr>
                        <m:sty m:val="p"/>
                      </m:rPr>
                      <a:rPr kumimoji="0" lang="en-US" altLang="zh-CN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color</m:t>
                    </m:r>
                  </m:oMath>
                </a14:m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)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 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0" lang="en-US" altLang="zh-CN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w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(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contours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)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DB391798-D1B8-C229-FED0-67F014069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64" y="169100"/>
                <a:ext cx="2548081" cy="584775"/>
              </a:xfrm>
              <a:prstGeom prst="rect">
                <a:avLst/>
              </a:prstGeom>
              <a:blipFill>
                <a:blip r:embed="rId8"/>
                <a:stretch>
                  <a:fillRect l="-1493" t="-2128" r="-99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文本框 51">
            <a:extLst>
              <a:ext uri="{FF2B5EF4-FFF2-40B4-BE49-F238E27FC236}">
                <a16:creationId xmlns:a16="http://schemas.microsoft.com/office/drawing/2014/main" id="{622FB439-D990-8A4B-0CF4-8AB74962173A}"/>
              </a:ext>
            </a:extLst>
          </p:cNvPr>
          <p:cNvSpPr txBox="1"/>
          <p:nvPr/>
        </p:nvSpPr>
        <p:spPr>
          <a:xfrm>
            <a:off x="7042320" y="6334813"/>
            <a:ext cx="431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(Montgomery and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Kallenbach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1997)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F2727C3-D468-9778-DBB5-9B5EF01008A4}"/>
              </a:ext>
            </a:extLst>
          </p:cNvPr>
          <p:cNvSpPr txBox="1"/>
          <p:nvPr/>
        </p:nvSpPr>
        <p:spPr>
          <a:xfrm>
            <a:off x="841664" y="3692446"/>
            <a:ext cx="1233149" cy="135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03E6D-B173-BEDF-0448-B7CA1B371FD2}"/>
              </a:ext>
            </a:extLst>
          </p:cNvPr>
          <p:cNvSpPr txBox="1"/>
          <p:nvPr/>
        </p:nvSpPr>
        <p:spPr>
          <a:xfrm>
            <a:off x="3283767" y="15615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Hovmoller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Diagrams</a:t>
            </a:r>
          </a:p>
        </p:txBody>
      </p:sp>
    </p:spTree>
    <p:extLst>
      <p:ext uri="{BB962C8B-B14F-4D97-AF65-F5344CB8AC3E}">
        <p14:creationId xmlns:p14="http://schemas.microsoft.com/office/powerpoint/2010/main" val="1106924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AC3DCA8-208B-C869-C3D8-B3D8BFF3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7" y="580072"/>
            <a:ext cx="6329019" cy="61508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03747B2-328F-2382-E3FB-21544083E02B}"/>
              </a:ext>
            </a:extLst>
          </p:cNvPr>
          <p:cNvSpPr txBox="1"/>
          <p:nvPr/>
        </p:nvSpPr>
        <p:spPr>
          <a:xfrm>
            <a:off x="1597663" y="116791"/>
            <a:ext cx="911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3065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最不稳定波数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3065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C87C461-3BAF-1340-78F1-0F3A49DDE24F}"/>
              </a:ext>
            </a:extLst>
          </p:cNvPr>
          <p:cNvSpPr txBox="1"/>
          <p:nvPr/>
        </p:nvSpPr>
        <p:spPr>
          <a:xfrm>
            <a:off x="240029" y="5547360"/>
            <a:ext cx="294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16C05B1-9556-EFF5-2205-C77092182CDF}"/>
                  </a:ext>
                </a:extLst>
              </p:cNvPr>
              <p:cNvSpPr txBox="1"/>
              <p:nvPr/>
            </p:nvSpPr>
            <p:spPr>
              <a:xfrm>
                <a:off x="984361" y="5103809"/>
                <a:ext cx="3813160" cy="887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Y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轴 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(Hollowness): </a:t>
                </a:r>
                <a14:m>
                  <m:oMath xmlns:m="http://schemas.openxmlformats.org/officeDocument/2006/math">
                    <m:r>
                      <a:rPr kumimoji="0" lang="zh-CN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𝛾</m:t>
                    </m:r>
                    <m:r>
                      <a:rPr kumimoji="0" lang="en-US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𝜁</m:t>
                            </m:r>
                          </m:e>
                          <m:sub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</m:sub>
                        </m:sSub>
                        <m:r>
                          <a:rPr kumimoji="0" lang="en-US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𝜁</m:t>
                            </m:r>
                          </m:e>
                          <m:sub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𝜁</m:t>
                            </m:r>
                          </m:e>
                          <m:sub>
                            <m:r>
                              <a:rPr kumimoji="0" lang="en-US" altLang="zh-C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kumimoji="0" lang="en-US" altLang="zh-C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𝑣</m:t>
                            </m:r>
                          </m:sub>
                        </m:sSub>
                      </m:den>
                    </m:f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X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轴 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(Thickness):   </a:t>
                </a:r>
                <a14:m>
                  <m:oMath xmlns:m="http://schemas.openxmlformats.org/officeDocument/2006/math">
                    <m:r>
                      <a:rPr kumimoji="0" lang="zh-CN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𝛿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𝑎</m:t>
                        </m:r>
                      </m:sub>
                    </m:sSub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sSub>
                      <m:sSub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16C05B1-9556-EFF5-2205-C77092182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1" y="5103809"/>
                <a:ext cx="3813160" cy="887102"/>
              </a:xfrm>
              <a:prstGeom prst="rect">
                <a:avLst/>
              </a:prstGeom>
              <a:blipFill>
                <a:blip r:embed="rId4"/>
                <a:stretch>
                  <a:fillRect l="-1597" b="-10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3D9F96F-9387-1A4D-60AF-6CBF913C4EB5}"/>
                  </a:ext>
                </a:extLst>
              </p:cNvPr>
              <p:cNvSpPr txBox="1"/>
              <p:nvPr/>
            </p:nvSpPr>
            <p:spPr>
              <a:xfrm>
                <a:off x="8157866" y="895639"/>
                <a:ext cx="4505985" cy="976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kumimoji="0" lang="zh-CN" alt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zh-CN" alt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𝜁</m:t>
                          </m:r>
                        </m:e>
                      </m:acc>
                      <m:d>
                        <m:dPr>
                          <m:ctrlP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zh-CN" alt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zh-CN" alt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           0≤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𝑒𝑦𝑒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0" lang="en-US" altLang="zh-C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b</m:t>
                                  </m:r>
                                </m:sub>
                              </m:sSub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       </m:t>
                              </m:r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  </m:t>
                                  </m:r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&lt;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  (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𝑒𝑦𝑒𝑤𝑎𝑙𝑙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)</m:t>
                              </m:r>
                            </m:e>
                            <m:e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0 </m:t>
                              </m:r>
                              <m:sSub>
                                <m:sSub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    </m:t>
                                  </m:r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&lt;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&lt;∞ (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𝑓𝑎𝑟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𝑓𝑖𝑒𝑙𝑑</m:t>
                              </m:r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3D9F96F-9387-1A4D-60AF-6CBF913C4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866" y="895639"/>
                <a:ext cx="4505985" cy="976614"/>
              </a:xfrm>
              <a:prstGeom prst="rect">
                <a:avLst/>
              </a:prstGeom>
              <a:blipFill>
                <a:blip r:embed="rId5"/>
                <a:stretch>
                  <a:fillRect l="-18592" t="-239744" b="-3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F3F61A4A-F57E-ABDA-2013-A4EFDFCDF73E}"/>
              </a:ext>
            </a:extLst>
          </p:cNvPr>
          <p:cNvGrpSpPr/>
          <p:nvPr/>
        </p:nvGrpSpPr>
        <p:grpSpPr>
          <a:xfrm>
            <a:off x="6334831" y="931310"/>
            <a:ext cx="2151017" cy="2399185"/>
            <a:chOff x="9355014" y="399963"/>
            <a:chExt cx="2151017" cy="2399185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1DBEB7CE-D5C2-7E74-3809-B8448BD11AA5}"/>
                </a:ext>
              </a:extLst>
            </p:cNvPr>
            <p:cNvGrpSpPr/>
            <p:nvPr/>
          </p:nvGrpSpPr>
          <p:grpSpPr>
            <a:xfrm>
              <a:off x="9355014" y="399963"/>
              <a:ext cx="2151017" cy="2399185"/>
              <a:chOff x="9355014" y="1567543"/>
              <a:chExt cx="2151017" cy="2399185"/>
            </a:xfrm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2E85A561-D0B1-BB13-03A8-69009636A509}"/>
                  </a:ext>
                </a:extLst>
              </p:cNvPr>
              <p:cNvSpPr/>
              <p:nvPr/>
            </p:nvSpPr>
            <p:spPr>
              <a:xfrm>
                <a:off x="9355014" y="1567543"/>
                <a:ext cx="2151017" cy="215101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A7B6D595-8F5E-5F08-903B-7AF3EBCF315F}"/>
                  </a:ext>
                </a:extLst>
              </p:cNvPr>
              <p:cNvSpPr/>
              <p:nvPr/>
            </p:nvSpPr>
            <p:spPr>
              <a:xfrm>
                <a:off x="9596677" y="1852748"/>
                <a:ext cx="1667691" cy="158060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8C2C81E8-C96B-ABC4-6724-DC2CAF7AE860}"/>
                  </a:ext>
                </a:extLst>
              </p:cNvPr>
              <p:cNvCxnSpPr>
                <a:stCxn id="9" idx="2"/>
              </p:cNvCxnSpPr>
              <p:nvPr/>
            </p:nvCxnSpPr>
            <p:spPr>
              <a:xfrm>
                <a:off x="9596677" y="2643051"/>
                <a:ext cx="83384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222082AB-F91B-75C9-0349-7462841493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40978" y="2643051"/>
                <a:ext cx="371626" cy="10031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0B822AB1-8017-38A9-FE07-898EF5782913}"/>
                      </a:ext>
                    </a:extLst>
                  </p:cNvPr>
                  <p:cNvSpPr txBox="1"/>
                  <p:nvPr/>
                </p:nvSpPr>
                <p:spPr>
                  <a:xfrm>
                    <a:off x="9634165" y="2159921"/>
                    <a:ext cx="738554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0B822AB1-8017-38A9-FE07-898EF57829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34165" y="2159921"/>
                    <a:ext cx="738554" cy="43088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1AC09655-9382-3F16-A7D9-39174489EDF6}"/>
                      </a:ext>
                    </a:extLst>
                  </p:cNvPr>
                  <p:cNvSpPr txBox="1"/>
                  <p:nvPr/>
                </p:nvSpPr>
                <p:spPr>
                  <a:xfrm>
                    <a:off x="9638546" y="3535841"/>
                    <a:ext cx="738554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𝑏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1AC09655-9382-3F16-A7D9-39174489ED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38546" y="3535841"/>
                    <a:ext cx="738554" cy="4308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428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01051BA2-EDC6-B070-6A83-8D32141E053B}"/>
                    </a:ext>
                  </a:extLst>
                </p:cNvPr>
                <p:cNvSpPr txBox="1"/>
                <p:nvPr/>
              </p:nvSpPr>
              <p:spPr>
                <a:xfrm>
                  <a:off x="10257187" y="1254631"/>
                  <a:ext cx="10924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𝜻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𝒂</m:t>
                            </m:r>
                          </m:sub>
                        </m:sSub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𝜻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微软雅黑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01051BA2-EDC6-B070-6A83-8D32141E05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187" y="1254631"/>
                  <a:ext cx="1092425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BCD65F9-D362-A44D-344A-2A3670120F99}"/>
                    </a:ext>
                  </a:extLst>
                </p:cNvPr>
                <p:cNvSpPr txBox="1"/>
                <p:nvPr/>
              </p:nvSpPr>
              <p:spPr>
                <a:xfrm>
                  <a:off x="10157911" y="2203364"/>
                  <a:ext cx="6805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𝜻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微软雅黑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BCD65F9-D362-A44D-344A-2A3670120F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7911" y="2203364"/>
                  <a:ext cx="680575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CAAA648-12D2-3054-04EA-9D58EC74AF83}"/>
              </a:ext>
            </a:extLst>
          </p:cNvPr>
          <p:cNvSpPr txBox="1"/>
          <p:nvPr/>
        </p:nvSpPr>
        <p:spPr>
          <a:xfrm>
            <a:off x="1157161" y="996767"/>
            <a:ext cx="254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填色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最不稳定波数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波动增长率最大的波数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FB153AC-428B-4B1D-5F84-7BB813F89C7E}"/>
              </a:ext>
            </a:extLst>
          </p:cNvPr>
          <p:cNvSpPr txBox="1"/>
          <p:nvPr/>
        </p:nvSpPr>
        <p:spPr>
          <a:xfrm>
            <a:off x="6673350" y="3655486"/>
            <a:ext cx="517338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利用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hollowness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thickness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两个参数可以定量估计每个波对应的增长率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最不稳定波数即波动增长率最大的波数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左图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thickness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越趋近于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涡环越细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),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hollowness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越趋近于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最不稳定波数越大，即最不稳定波数与涡环的形态及其上的涡度分布相联系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36DD57E-7870-4F1C-9B4D-953C7D33CF3F}"/>
                  </a:ext>
                </a:extLst>
              </p:cNvPr>
              <p:cNvSpPr txBox="1"/>
              <p:nvPr/>
            </p:nvSpPr>
            <p:spPr>
              <a:xfrm>
                <a:off x="8723214" y="2020593"/>
                <a:ext cx="3002145" cy="807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Hollowness: </a:t>
                </a:r>
                <a14:m>
                  <m:oMath xmlns:m="http://schemas.openxmlformats.org/officeDocument/2006/math">
                    <m:r>
                      <a:rPr kumimoji="0" lang="zh-CN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𝛾</m:t>
                    </m:r>
                    <m:r>
                      <a:rPr kumimoji="0" lang="en-US" altLang="zh-CN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𝜁</m:t>
                            </m:r>
                          </m:e>
                          <m:sub>
                            <m: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</m:sub>
                        </m:sSub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𝜁</m:t>
                            </m:r>
                          </m:e>
                          <m:sub>
                            <m: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𝜁</m:t>
                            </m:r>
                          </m:e>
                          <m:sub>
                            <m: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𝑣</m:t>
                            </m:r>
                          </m:sub>
                        </m:sSub>
                      </m:den>
                    </m:f>
                  </m:oMath>
                </a14:m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Thickness:   </a:t>
                </a:r>
                <a14:m>
                  <m:oMath xmlns:m="http://schemas.openxmlformats.org/officeDocument/2006/math">
                    <m:r>
                      <a:rPr kumimoji="0" lang="zh-CN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𝛿</m:t>
                    </m:r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𝑎</m:t>
                        </m:r>
                      </m:sub>
                    </m:sSub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sSub>
                      <m:sSub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36DD57E-7870-4F1C-9B4D-953C7D33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3214" y="2020593"/>
                <a:ext cx="3002145" cy="807529"/>
              </a:xfrm>
              <a:prstGeom prst="rect">
                <a:avLst/>
              </a:prstGeom>
              <a:blipFill>
                <a:blip r:embed="rId10"/>
                <a:stretch>
                  <a:fillRect l="-1829" b="-112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1023A961-32A6-0842-E9AC-37BE3036A8E5}"/>
              </a:ext>
            </a:extLst>
          </p:cNvPr>
          <p:cNvSpPr txBox="1"/>
          <p:nvPr/>
        </p:nvSpPr>
        <p:spPr>
          <a:xfrm>
            <a:off x="8244186" y="6363920"/>
            <a:ext cx="246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(Schubert et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al.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微软雅黑"/>
              </a:rPr>
              <a:t>1999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A596FE-E858-7669-E13E-4FB8523394A7}"/>
              </a:ext>
            </a:extLst>
          </p:cNvPr>
          <p:cNvSpPr txBox="1"/>
          <p:nvPr/>
        </p:nvSpPr>
        <p:spPr>
          <a:xfrm>
            <a:off x="6856341" y="9253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高涡度环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35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6C422EA-458F-2169-5EDA-476F792E606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3"/>
          <a:stretch/>
        </p:blipFill>
        <p:spPr>
          <a:xfrm>
            <a:off x="8269089" y="3654683"/>
            <a:ext cx="3708848" cy="3203317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97FFF713-65EE-8B03-BE88-E03A08B2DB29}"/>
              </a:ext>
            </a:extLst>
          </p:cNvPr>
          <p:cNvGrpSpPr/>
          <p:nvPr/>
        </p:nvGrpSpPr>
        <p:grpSpPr>
          <a:xfrm>
            <a:off x="-56644" y="946802"/>
            <a:ext cx="8062907" cy="5214358"/>
            <a:chOff x="31460" y="217750"/>
            <a:chExt cx="7970451" cy="413561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C1E167B-68BD-84E0-5D92-D447BD4A6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13" y="217750"/>
              <a:ext cx="7631898" cy="3946163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9F65EA0-BD1B-D093-A483-1CBD7E685AA5}"/>
                </a:ext>
              </a:extLst>
            </p:cNvPr>
            <p:cNvSpPr txBox="1"/>
            <p:nvPr/>
          </p:nvSpPr>
          <p:spPr>
            <a:xfrm>
              <a:off x="4612647" y="3840747"/>
              <a:ext cx="2002192" cy="5126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(Thickness)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0423D22-CD0C-A2D2-14A2-A3251779C21A}"/>
                </a:ext>
              </a:extLst>
            </p:cNvPr>
            <p:cNvSpPr txBox="1"/>
            <p:nvPr/>
          </p:nvSpPr>
          <p:spPr>
            <a:xfrm rot="16200000">
              <a:off x="-667689" y="1550429"/>
              <a:ext cx="17368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(Hollowness)</a:t>
              </a: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FED01ACC-89C7-B708-37D8-6CD839995177}"/>
              </a:ext>
            </a:extLst>
          </p:cNvPr>
          <p:cNvSpPr txBox="1"/>
          <p:nvPr/>
        </p:nvSpPr>
        <p:spPr>
          <a:xfrm>
            <a:off x="1043208" y="164397"/>
            <a:ext cx="6835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Most unstable WN for different hollowness</a:t>
            </a:r>
            <a:r>
              <a:rPr lang="en-US" altLang="zh-CN" sz="2400" dirty="0">
                <a:solidFill>
                  <a:srgbClr val="C00000"/>
                </a:solidFill>
                <a:latin typeface="Arial"/>
                <a:ea typeface="微软雅黑"/>
              </a:rPr>
              <a:t> and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thickness in idealized vortex model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6FF2000D-B462-3383-7C66-8A0687B5F617}"/>
              </a:ext>
            </a:extLst>
          </p:cNvPr>
          <p:cNvGrpSpPr/>
          <p:nvPr/>
        </p:nvGrpSpPr>
        <p:grpSpPr>
          <a:xfrm>
            <a:off x="8221649" y="256283"/>
            <a:ext cx="3772006" cy="3356353"/>
            <a:chOff x="8332743" y="256283"/>
            <a:chExt cx="3454534" cy="2963327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DF3E4B26-7929-42C7-FAD0-B9ADA65BEBE8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3"/>
            <a:stretch/>
          </p:blipFill>
          <p:spPr>
            <a:xfrm>
              <a:off x="8332743" y="256283"/>
              <a:ext cx="3454534" cy="2963327"/>
            </a:xfrm>
            <a:prstGeom prst="rect">
              <a:avLst/>
            </a:prstGeom>
          </p:spPr>
        </p:pic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BCD0DC8F-86C3-006B-0E7C-50A2618989BA}"/>
                </a:ext>
              </a:extLst>
            </p:cNvPr>
            <p:cNvGrpSpPr/>
            <p:nvPr/>
          </p:nvGrpSpPr>
          <p:grpSpPr>
            <a:xfrm>
              <a:off x="9600424" y="1257341"/>
              <a:ext cx="914465" cy="1303104"/>
              <a:chOff x="9611830" y="1533966"/>
              <a:chExt cx="914465" cy="1303104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7E4968E8-6697-2BCB-2A31-DDC2F21938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71415" y="2001976"/>
                <a:ext cx="227545" cy="53773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F9E9A1F4-3868-751C-4933-8A1AFB53EF08}"/>
                      </a:ext>
                    </a:extLst>
                  </p:cNvPr>
                  <p:cNvSpPr txBox="1"/>
                  <p:nvPr/>
                </p:nvSpPr>
                <p:spPr>
                  <a:xfrm>
                    <a:off x="9787741" y="1533966"/>
                    <a:ext cx="738554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F9E9A1F4-3868-751C-4933-8A1AFB53EF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87741" y="1533966"/>
                    <a:ext cx="738554" cy="43088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B3CC00CC-9D2D-841A-092B-8F890FAA2F1A}"/>
                      </a:ext>
                    </a:extLst>
                  </p:cNvPr>
                  <p:cNvSpPr txBox="1"/>
                  <p:nvPr/>
                </p:nvSpPr>
                <p:spPr>
                  <a:xfrm>
                    <a:off x="9611830" y="2406183"/>
                    <a:ext cx="738554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altLang="zh-C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𝑏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B3CC00CC-9D2D-841A-092B-8F890FAA2F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11830" y="2406183"/>
                    <a:ext cx="738554" cy="4308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A91F7EB3-AF41-12F3-B2B7-350399F6EF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2340" y="2001976"/>
                <a:ext cx="41815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A84C15BF-D22D-A1B6-858D-5E17E1203588}"/>
              </a:ext>
            </a:extLst>
          </p:cNvPr>
          <p:cNvSpPr txBox="1"/>
          <p:nvPr/>
        </p:nvSpPr>
        <p:spPr>
          <a:xfrm>
            <a:off x="8448443" y="2710241"/>
            <a:ext cx="257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Hollowness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0.47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Thickness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： 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0.73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D832C73-4DA2-453C-22B0-320FDE01C742}"/>
              </a:ext>
            </a:extLst>
          </p:cNvPr>
          <p:cNvSpPr txBox="1"/>
          <p:nvPr/>
        </p:nvSpPr>
        <p:spPr>
          <a:xfrm>
            <a:off x="8918974" y="5737625"/>
            <a:ext cx="122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vortices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6DC4170-EBC2-3D1F-3049-C0B173FD4CDA}"/>
              </a:ext>
            </a:extLst>
          </p:cNvPr>
          <p:cNvSpPr txBox="1"/>
          <p:nvPr/>
        </p:nvSpPr>
        <p:spPr>
          <a:xfrm>
            <a:off x="10933591" y="6161160"/>
            <a:ext cx="126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Vert.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68DC969-A5F5-FC9D-5879-E11F9B3EBB9E}"/>
              </a:ext>
            </a:extLst>
          </p:cNvPr>
          <p:cNvSpPr txBox="1"/>
          <p:nvPr/>
        </p:nvSpPr>
        <p:spPr>
          <a:xfrm>
            <a:off x="1043208" y="5985717"/>
            <a:ext cx="6205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Agree with the most unstable WN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predicte</a:t>
            </a:r>
            <a:r>
              <a:rPr lang="en-US" altLang="zh-CN" sz="2000" dirty="0">
                <a:solidFill>
                  <a:srgbClr val="C00000"/>
                </a:solidFill>
                <a:latin typeface="Arial"/>
                <a:ea typeface="微软雅黑"/>
              </a:rPr>
              <a:t>d by the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Schubert et al. (1999) model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E45D23F7-91AE-1BAA-8022-EF46A77A8E86}"/>
              </a:ext>
            </a:extLst>
          </p:cNvPr>
          <p:cNvCxnSpPr>
            <a:cxnSpLocks/>
          </p:cNvCxnSpPr>
          <p:nvPr/>
        </p:nvCxnSpPr>
        <p:spPr>
          <a:xfrm flipH="1">
            <a:off x="6775554" y="3117954"/>
            <a:ext cx="2053653" cy="1723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AC198223-F8EC-4EF8-BCD0-73841CDBBE1A}"/>
              </a:ext>
            </a:extLst>
          </p:cNvPr>
          <p:cNvCxnSpPr>
            <a:cxnSpLocks/>
          </p:cNvCxnSpPr>
          <p:nvPr/>
        </p:nvCxnSpPr>
        <p:spPr>
          <a:xfrm>
            <a:off x="6693108" y="3567660"/>
            <a:ext cx="2225866" cy="14915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55">
            <a:extLst>
              <a:ext uri="{FF2B5EF4-FFF2-40B4-BE49-F238E27FC236}">
                <a16:creationId xmlns:a16="http://schemas.microsoft.com/office/drawing/2014/main" id="{210EB798-EA6C-BC53-6AED-FDF38F9C982C}"/>
              </a:ext>
            </a:extLst>
          </p:cNvPr>
          <p:cNvSpPr txBox="1"/>
          <p:nvPr/>
        </p:nvSpPr>
        <p:spPr>
          <a:xfrm>
            <a:off x="10877274" y="2921009"/>
            <a:ext cx="126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Vert.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70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3C165-A2E5-D1A2-FCBB-43E79DF38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Multi-Vortex Tornado</a:t>
            </a:r>
          </a:p>
        </p:txBody>
      </p:sp>
      <p:pic>
        <p:nvPicPr>
          <p:cNvPr id="4" name="Google Shape;554;p62">
            <a:extLst>
              <a:ext uri="{FF2B5EF4-FFF2-40B4-BE49-F238E27FC236}">
                <a16:creationId xmlns:a16="http://schemas.microsoft.com/office/drawing/2014/main" id="{85F073FE-7949-8992-D9D7-A993324301B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36781" y="1499301"/>
            <a:ext cx="7151498" cy="4575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386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DE2E29-6234-270E-D976-44FFEB48A9AE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133" t="5219" r="2983" b="15304"/>
          <a:stretch/>
        </p:blipFill>
        <p:spPr>
          <a:xfrm>
            <a:off x="583635" y="3179767"/>
            <a:ext cx="3178895" cy="330505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EEF8840-AFA7-B7A6-2732-75F98CC8E868}"/>
              </a:ext>
            </a:extLst>
          </p:cNvPr>
          <p:cNvSpPr txBox="1"/>
          <p:nvPr/>
        </p:nvSpPr>
        <p:spPr>
          <a:xfrm>
            <a:off x="240029" y="698341"/>
            <a:ext cx="720433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defTabSz="9144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Fujita (1981) first photographed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multi-vortex tornado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that contained 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个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sub-vortices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, that he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called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suction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vortices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  <a:p>
            <a:pPr marL="342900" lvl="0" indent="-342900" algn="just" defTabSz="9144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FF0000"/>
                </a:solidFill>
              </a:rPr>
              <a:t>Sub-vortices had been observed by </a:t>
            </a:r>
            <a:r>
              <a:rPr lang="en-US" altLang="zh-CN" sz="2000" dirty="0">
                <a:solidFill>
                  <a:prstClr val="black"/>
                </a:solidFill>
                <a:latin typeface="Arial"/>
                <a:ea typeface="微软雅黑"/>
              </a:rPr>
              <a:t>m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obile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Doppler radars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Wurman 2002; Alexander and Wurman 2005; Bluestein et al. 2003; Lee and Wurman 2005;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Kosiba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t> and Wurman 2010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342900" lvl="0" indent="-342900" algn="just" defTabSz="9144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 strongest wind damage</a:t>
            </a:r>
            <a:r>
              <a:rPr lang="en-US" altLang="zh-CN" sz="2000" dirty="0">
                <a:solidFill>
                  <a:prstClr val="black"/>
                </a:solidFill>
                <a:latin typeface="Arial"/>
                <a:ea typeface="微软雅黑"/>
              </a:rPr>
              <a:t>s are often associated with </a:t>
            </a:r>
            <a:r>
              <a:rPr lang="en-US" altLang="zh-CN" sz="2000" dirty="0">
                <a:solidFill>
                  <a:srgbClr val="FF0000"/>
                </a:solidFill>
              </a:rPr>
              <a:t>sub-vortices</a:t>
            </a:r>
            <a:r>
              <a:rPr lang="en-US" altLang="zh-CN" sz="2000" dirty="0">
                <a:solidFill>
                  <a:prstClr val="black"/>
                </a:solidFill>
                <a:latin typeface="Arial"/>
                <a:ea typeface="微软雅黑"/>
              </a:rPr>
              <a:t>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C32CA7E-E869-30F3-B6C8-A2C7D42176BB}"/>
              </a:ext>
            </a:extLst>
          </p:cNvPr>
          <p:cNvGrpSpPr>
            <a:grpSpLocks/>
          </p:cNvGrpSpPr>
          <p:nvPr/>
        </p:nvGrpSpPr>
        <p:grpSpPr>
          <a:xfrm>
            <a:off x="3771779" y="3135367"/>
            <a:ext cx="3178895" cy="3349457"/>
            <a:chOff x="5194389" y="1082565"/>
            <a:chExt cx="3659197" cy="419512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C29866-ED76-7B63-BA2C-9539A2BB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4389" y="1082565"/>
              <a:ext cx="3637686" cy="213243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E8B2661-8768-1F34-1EFF-43AA38010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3759"/>
            <a:stretch/>
          </p:blipFill>
          <p:spPr>
            <a:xfrm>
              <a:off x="5215682" y="3215001"/>
              <a:ext cx="3637904" cy="2062684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D525241-439D-14F4-0A37-B01BE07B13A0}"/>
              </a:ext>
            </a:extLst>
          </p:cNvPr>
          <p:cNvSpPr txBox="1"/>
          <p:nvPr/>
        </p:nvSpPr>
        <p:spPr>
          <a:xfrm>
            <a:off x="3324552" y="6499902"/>
            <a:ext cx="4119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Wurman (2002)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B3C001-7F90-CB84-1765-9CBE675065C4}"/>
              </a:ext>
            </a:extLst>
          </p:cNvPr>
          <p:cNvSpPr txBox="1"/>
          <p:nvPr/>
        </p:nvSpPr>
        <p:spPr>
          <a:xfrm>
            <a:off x="1026685" y="6499902"/>
            <a:ext cx="284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Fujita (1981)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4CEDE2-0E89-FE63-331D-05419FBBC292}"/>
              </a:ext>
            </a:extLst>
          </p:cNvPr>
          <p:cNvSpPr txBox="1"/>
          <p:nvPr/>
        </p:nvSpPr>
        <p:spPr>
          <a:xfrm>
            <a:off x="4764750" y="3661530"/>
            <a:ext cx="1056697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Vorticity ring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CCA873-4A92-ED53-F9A4-1ABAEEBE45EB}"/>
              </a:ext>
            </a:extLst>
          </p:cNvPr>
          <p:cNvSpPr txBox="1"/>
          <p:nvPr/>
        </p:nvSpPr>
        <p:spPr>
          <a:xfrm>
            <a:off x="4598096" y="5107384"/>
            <a:ext cx="1572720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FFFF00"/>
                </a:solidFill>
              </a:defRPr>
            </a:lvl1pPr>
          </a:lstStyle>
          <a:p>
            <a:pPr lvl="0" defTabSz="914400">
              <a:defRPr/>
            </a:pPr>
            <a:r>
              <a:rPr lang="en-US" altLang="zh-CN" dirty="0"/>
              <a:t>sub-vortices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55E1746-D5F3-EA77-EC26-4E3CAEDA19F3}"/>
              </a:ext>
            </a:extLst>
          </p:cNvPr>
          <p:cNvSpPr txBox="1"/>
          <p:nvPr/>
        </p:nvSpPr>
        <p:spPr>
          <a:xfrm>
            <a:off x="1234209" y="114188"/>
            <a:ext cx="9114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63065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rPr>
              <a:t>Background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3065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1EBBF2C-5ACA-996C-9CD7-9354667E751A}"/>
              </a:ext>
            </a:extLst>
          </p:cNvPr>
          <p:cNvSpPr txBox="1"/>
          <p:nvPr/>
        </p:nvSpPr>
        <p:spPr>
          <a:xfrm>
            <a:off x="7472107" y="263906"/>
            <a:ext cx="473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”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su</a:t>
            </a:r>
            <a:r>
              <a:rPr lang="en-US" altLang="zh-CN" dirty="0" err="1">
                <a:solidFill>
                  <a:srgbClr val="C00000"/>
                </a:solidFill>
                <a:latin typeface="Arial"/>
                <a:ea typeface="微软雅黑"/>
              </a:rPr>
              <a:t>ction</a:t>
            </a:r>
            <a:r>
              <a:rPr lang="en-US" altLang="zh-CN" dirty="0">
                <a:solidFill>
                  <a:srgbClr val="C00000"/>
                </a:solidFill>
                <a:latin typeface="Arial"/>
                <a:ea typeface="微软雅黑"/>
              </a:rPr>
              <a:t> marks” made by s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uction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sub-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vortcies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D4F23-D20D-736F-9935-DC6B1C5F20D4}"/>
              </a:ext>
            </a:extLst>
          </p:cNvPr>
          <p:cNvSpPr txBox="1"/>
          <p:nvPr/>
        </p:nvSpPr>
        <p:spPr>
          <a:xfrm>
            <a:off x="7578915" y="6031056"/>
            <a:ext cx="4454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 pitchFamily="2" charset="77"/>
                <a:ea typeface="微软雅黑"/>
                <a:cs typeface="+mn-cs"/>
              </a:rPr>
              <a:t>Fujita (1970) The Lubbock Tornadoes: A Study of Suction Spots, Weatherwise, 23, 161-173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 pitchFamily="2" charset="77"/>
                <a:ea typeface="微软雅黑"/>
                <a:cs typeface="+mn-cs"/>
              </a:rPr>
              <a:t>。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aco" pitchFamily="2" charset="77"/>
              <a:ea typeface="微软雅黑"/>
              <a:cs typeface="+mn-cs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F5D50FA-2FFB-7178-7716-8E301F592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07" y="910237"/>
            <a:ext cx="4578261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A62C99EE-F145-BA1B-A046-00A48F41C3B4}"/>
              </a:ext>
            </a:extLst>
          </p:cNvPr>
          <p:cNvGrpSpPr/>
          <p:nvPr/>
        </p:nvGrpSpPr>
        <p:grpSpPr>
          <a:xfrm>
            <a:off x="8854614" y="-178879"/>
            <a:ext cx="2840514" cy="3429468"/>
            <a:chOff x="9218376" y="3429879"/>
            <a:chExt cx="2344332" cy="286028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8A47455-9B5C-BB6D-775C-9F76BAAF0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361" t="3193"/>
            <a:stretch/>
          </p:blipFill>
          <p:spPr>
            <a:xfrm>
              <a:off x="9271221" y="3443999"/>
              <a:ext cx="2291487" cy="256004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91FE9C4-1A48-EB6E-DBC5-234E11340291}"/>
                </a:ext>
              </a:extLst>
            </p:cNvPr>
            <p:cNvSpPr txBox="1"/>
            <p:nvPr/>
          </p:nvSpPr>
          <p:spPr>
            <a:xfrm>
              <a:off x="9583576" y="6004043"/>
              <a:ext cx="1873770" cy="286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Multiple vortices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C181386-21C2-62B7-3C24-A6F5D0C7560F}"/>
                </a:ext>
              </a:extLst>
            </p:cNvPr>
            <p:cNvSpPr txBox="1"/>
            <p:nvPr/>
          </p:nvSpPr>
          <p:spPr>
            <a:xfrm>
              <a:off x="9218376" y="3429879"/>
              <a:ext cx="8679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DBE63E7-9CAC-C7B8-9091-D20EE5235485}"/>
              </a:ext>
            </a:extLst>
          </p:cNvPr>
          <p:cNvGrpSpPr/>
          <p:nvPr/>
        </p:nvGrpSpPr>
        <p:grpSpPr>
          <a:xfrm>
            <a:off x="4501813" y="21973"/>
            <a:ext cx="3910951" cy="3389465"/>
            <a:chOff x="6021139" y="3507505"/>
            <a:chExt cx="3262591" cy="2865870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CAA572E-3AD9-4961-B01D-7940BA5D68A2}"/>
                </a:ext>
              </a:extLst>
            </p:cNvPr>
            <p:cNvSpPr txBox="1"/>
            <p:nvPr/>
          </p:nvSpPr>
          <p:spPr>
            <a:xfrm>
              <a:off x="7034760" y="6004043"/>
              <a:ext cx="1603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Two-cell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B1DC4F41-27A2-E57E-5A41-78C3EBFD9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077" t="3193" r="20857"/>
            <a:stretch/>
          </p:blipFill>
          <p:spPr>
            <a:xfrm>
              <a:off x="6389739" y="3507505"/>
              <a:ext cx="2893991" cy="2560044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B461667-B06D-D850-0BBC-EF21E066A4E6}"/>
                </a:ext>
              </a:extLst>
            </p:cNvPr>
            <p:cNvSpPr txBox="1"/>
            <p:nvPr/>
          </p:nvSpPr>
          <p:spPr>
            <a:xfrm>
              <a:off x="6021139" y="3543237"/>
              <a:ext cx="8679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7947843-76DC-1E07-3B49-B9E24237DC78}"/>
              </a:ext>
            </a:extLst>
          </p:cNvPr>
          <p:cNvGrpSpPr/>
          <p:nvPr/>
        </p:nvGrpSpPr>
        <p:grpSpPr>
          <a:xfrm>
            <a:off x="936883" y="4224971"/>
            <a:ext cx="10266564" cy="2395723"/>
            <a:chOff x="254832" y="517160"/>
            <a:chExt cx="10266564" cy="2395723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E083A58-F8E2-AD38-94A1-94C44AC06919}"/>
                </a:ext>
              </a:extLst>
            </p:cNvPr>
            <p:cNvSpPr txBox="1"/>
            <p:nvPr/>
          </p:nvSpPr>
          <p:spPr>
            <a:xfrm>
              <a:off x="5469711" y="1359254"/>
              <a:ext cx="50516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2B2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Cylindrical vortex sheet instability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2B2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2B2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(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2B2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Rotunno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A2B2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1978)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63EB7CB-C626-2C49-2F85-E9209F2938BC}"/>
                </a:ext>
              </a:extLst>
            </p:cNvPr>
            <p:cNvSpPr txBox="1"/>
            <p:nvPr/>
          </p:nvSpPr>
          <p:spPr>
            <a:xfrm>
              <a:off x="254832" y="1174423"/>
              <a:ext cx="46844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Earlier idealized studies suggested some possible mechanisms for sub</a:t>
              </a:r>
              <a:r>
                <a:rPr lang="en-US" altLang="zh-CN" sz="2000" dirty="0">
                  <a:solidFill>
                    <a:prstClr val="black"/>
                  </a:solidFill>
                  <a:latin typeface="Arial"/>
                  <a:ea typeface="微软雅黑"/>
                </a:rPr>
                <a:t>-vortex formation but no well accepted theory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左大括号 16">
              <a:extLst>
                <a:ext uri="{FF2B5EF4-FFF2-40B4-BE49-F238E27FC236}">
                  <a16:creationId xmlns:a16="http://schemas.microsoft.com/office/drawing/2014/main" id="{23B6640D-9232-5A9B-09FF-EFCADCACEEB0}"/>
                </a:ext>
              </a:extLst>
            </p:cNvPr>
            <p:cNvSpPr/>
            <p:nvPr/>
          </p:nvSpPr>
          <p:spPr>
            <a:xfrm>
              <a:off x="4796054" y="605514"/>
              <a:ext cx="614596" cy="2061148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B2496AC-01DD-E8AE-446F-66C05CCAEA4A}"/>
                </a:ext>
              </a:extLst>
            </p:cNvPr>
            <p:cNvSpPr txBox="1"/>
            <p:nvPr/>
          </p:nvSpPr>
          <p:spPr>
            <a:xfrm>
              <a:off x="5469711" y="517160"/>
              <a:ext cx="5051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Inertial instability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(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Church et al. 1977;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Snow 1978)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4690E40-1691-7873-438A-9D6AB891FF36}"/>
                </a:ext>
              </a:extLst>
            </p:cNvPr>
            <p:cNvSpPr txBox="1"/>
            <p:nvPr/>
          </p:nvSpPr>
          <p:spPr>
            <a:xfrm>
              <a:off x="5469711" y="2204997"/>
              <a:ext cx="499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Barotropic instability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(Staley and Gall 1979; Gall 1983;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Walko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and Gall 1984)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30A1DEC-C506-C8B2-AAC2-41B4817B23C7}"/>
              </a:ext>
            </a:extLst>
          </p:cNvPr>
          <p:cNvSpPr txBox="1"/>
          <p:nvPr/>
        </p:nvSpPr>
        <p:spPr>
          <a:xfrm>
            <a:off x="1416570" y="3376202"/>
            <a:ext cx="972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Swirl ratio(~ tangential wind/radial inflow-w) increases from left to right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(Davies-Jones 1986)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D3861B6-68F7-6DB1-7C56-2723EEFDB4B5}"/>
              </a:ext>
            </a:extLst>
          </p:cNvPr>
          <p:cNvGrpSpPr/>
          <p:nvPr/>
        </p:nvGrpSpPr>
        <p:grpSpPr>
          <a:xfrm>
            <a:off x="1322707" y="298483"/>
            <a:ext cx="3109023" cy="3084282"/>
            <a:chOff x="573171" y="3472357"/>
            <a:chExt cx="2908284" cy="2901018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C63F6C3-E125-A494-3360-BB6C871382A7}"/>
                </a:ext>
              </a:extLst>
            </p:cNvPr>
            <p:cNvSpPr txBox="1"/>
            <p:nvPr/>
          </p:nvSpPr>
          <p:spPr>
            <a:xfrm>
              <a:off x="1079292" y="6004043"/>
              <a:ext cx="1603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One-cell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08B6385-5F86-A1E7-9AFB-B1F967385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93" r="73934"/>
            <a:stretch/>
          </p:blipFill>
          <p:spPr>
            <a:xfrm>
              <a:off x="587464" y="3472357"/>
              <a:ext cx="2893991" cy="2560044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19CDD38-A472-4031-60B8-71A173C25447}"/>
                </a:ext>
              </a:extLst>
            </p:cNvPr>
            <p:cNvSpPr txBox="1"/>
            <p:nvPr/>
          </p:nvSpPr>
          <p:spPr>
            <a:xfrm>
              <a:off x="573171" y="3556374"/>
              <a:ext cx="8679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C359AC-833A-A23D-F0CB-DC1E47DE7A58}"/>
              </a:ext>
            </a:extLst>
          </p:cNvPr>
          <p:cNvCxnSpPr/>
          <p:nvPr/>
        </p:nvCxnSpPr>
        <p:spPr>
          <a:xfrm flipV="1">
            <a:off x="678952" y="3913261"/>
            <a:ext cx="10945620" cy="333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110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9EAB2DB3-C3D7-FAE3-13FA-8CB85612DE0A}"/>
              </a:ext>
            </a:extLst>
          </p:cNvPr>
          <p:cNvSpPr txBox="1"/>
          <p:nvPr/>
        </p:nvSpPr>
        <p:spPr>
          <a:xfrm>
            <a:off x="7808765" y="677280"/>
            <a:ext cx="3866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Meng et al. (2018) documented irregular damages paths and suggest the presence of sub-vortices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66A8FC6-E6D7-6A0A-45C3-ED7678D9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629" y="2304345"/>
            <a:ext cx="3989852" cy="345071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16F7D97B-3C98-ED24-4064-770BB729195A}"/>
              </a:ext>
            </a:extLst>
          </p:cNvPr>
          <p:cNvSpPr txBox="1"/>
          <p:nvPr/>
        </p:nvSpPr>
        <p:spPr>
          <a:xfrm>
            <a:off x="8894891" y="5821059"/>
            <a:ext cx="291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Meng et al. (2018)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5AAF761-DEB4-628C-B65E-2CA50044DCCC}"/>
              </a:ext>
            </a:extLst>
          </p:cNvPr>
          <p:cNvSpPr txBox="1"/>
          <p:nvPr/>
        </p:nvSpPr>
        <p:spPr>
          <a:xfrm>
            <a:off x="637775" y="695182"/>
            <a:ext cx="613995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An EF4 supercell tornado occurred in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Funing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, Jiangsu Province of China on June 23, 2016 that caused 99 death.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endParaRPr kumimoji="0" lang="en-US" altLang="zh-CN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It tracked ~35 km and was as wide as 4.5 km. 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4" name="Group 49">
            <a:extLst>
              <a:ext uri="{FF2B5EF4-FFF2-40B4-BE49-F238E27FC236}">
                <a16:creationId xmlns:a16="http://schemas.microsoft.com/office/drawing/2014/main" id="{FA06848A-A836-22E7-C417-40C8C17B5D35}"/>
              </a:ext>
            </a:extLst>
          </p:cNvPr>
          <p:cNvGrpSpPr/>
          <p:nvPr/>
        </p:nvGrpSpPr>
        <p:grpSpPr>
          <a:xfrm>
            <a:off x="807969" y="2370349"/>
            <a:ext cx="5969759" cy="3450710"/>
            <a:chOff x="3287828" y="3398942"/>
            <a:chExt cx="5726409" cy="3310046"/>
          </a:xfrm>
        </p:grpSpPr>
        <p:grpSp>
          <p:nvGrpSpPr>
            <p:cNvPr id="5" name="Group 18">
              <a:extLst>
                <a:ext uri="{FF2B5EF4-FFF2-40B4-BE49-F238E27FC236}">
                  <a16:creationId xmlns:a16="http://schemas.microsoft.com/office/drawing/2014/main" id="{58F601BB-C67E-E225-AA9D-62F0DE6FBB8F}"/>
                </a:ext>
              </a:extLst>
            </p:cNvPr>
            <p:cNvGrpSpPr/>
            <p:nvPr/>
          </p:nvGrpSpPr>
          <p:grpSpPr>
            <a:xfrm>
              <a:off x="3287828" y="3398942"/>
              <a:ext cx="5726409" cy="3310046"/>
              <a:chOff x="712758" y="1764792"/>
              <a:chExt cx="7703242" cy="4404551"/>
            </a:xfrm>
          </p:grpSpPr>
          <p:pic>
            <p:nvPicPr>
              <p:cNvPr id="12" name="Content Placeholder 4">
                <a:extLst>
                  <a:ext uri="{FF2B5EF4-FFF2-40B4-BE49-F238E27FC236}">
                    <a16:creationId xmlns:a16="http://schemas.microsoft.com/office/drawing/2014/main" id="{5FA76E28-10B9-0E9C-1303-F2941C1076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94" t="19728" r="7663"/>
              <a:stretch/>
            </p:blipFill>
            <p:spPr>
              <a:xfrm>
                <a:off x="712758" y="1764792"/>
                <a:ext cx="7703242" cy="4404551"/>
              </a:xfrm>
              <a:prstGeom prst="rect">
                <a:avLst/>
              </a:prstGeom>
              <a:ln w="25400" cmpd="sng">
                <a:solidFill>
                  <a:schemeClr val="bg1"/>
                </a:solidFill>
              </a:ln>
            </p:spPr>
          </p:pic>
          <p:sp>
            <p:nvSpPr>
              <p:cNvPr id="13" name="椭圆 2">
                <a:extLst>
                  <a:ext uri="{FF2B5EF4-FFF2-40B4-BE49-F238E27FC236}">
                    <a16:creationId xmlns:a16="http://schemas.microsoft.com/office/drawing/2014/main" id="{0503D0E1-B93C-FF0F-2C13-A4EE98BCD52F}"/>
                  </a:ext>
                </a:extLst>
              </p:cNvPr>
              <p:cNvSpPr/>
              <p:nvPr/>
            </p:nvSpPr>
            <p:spPr>
              <a:xfrm>
                <a:off x="2198370" y="4564381"/>
                <a:ext cx="108585" cy="1143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14" name="直接连接符 4">
                <a:extLst>
                  <a:ext uri="{FF2B5EF4-FFF2-40B4-BE49-F238E27FC236}">
                    <a16:creationId xmlns:a16="http://schemas.microsoft.com/office/drawing/2014/main" id="{32271606-FBD7-C25B-849D-42E578F28738}"/>
                  </a:ext>
                </a:extLst>
              </p:cNvPr>
              <p:cNvCxnSpPr/>
              <p:nvPr/>
            </p:nvCxnSpPr>
            <p:spPr>
              <a:xfrm>
                <a:off x="1194955" y="4876107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任意多边形 5">
                <a:extLst>
                  <a:ext uri="{FF2B5EF4-FFF2-40B4-BE49-F238E27FC236}">
                    <a16:creationId xmlns:a16="http://schemas.microsoft.com/office/drawing/2014/main" id="{46BBCE36-4143-21B0-A652-34A25098FF38}"/>
                  </a:ext>
                </a:extLst>
              </p:cNvPr>
              <p:cNvSpPr/>
              <p:nvPr/>
            </p:nvSpPr>
            <p:spPr>
              <a:xfrm>
                <a:off x="1194955" y="2681547"/>
                <a:ext cx="7010400" cy="2194560"/>
              </a:xfrm>
              <a:custGeom>
                <a:avLst/>
                <a:gdLst>
                  <a:gd name="connsiteX0" fmla="*/ 0 w 7010400"/>
                  <a:gd name="connsiteY0" fmla="*/ 2194560 h 2194560"/>
                  <a:gd name="connsiteX1" fmla="*/ 471054 w 7010400"/>
                  <a:gd name="connsiteY1" fmla="*/ 2105891 h 2194560"/>
                  <a:gd name="connsiteX2" fmla="*/ 1047403 w 7010400"/>
                  <a:gd name="connsiteY2" fmla="*/ 1950720 h 2194560"/>
                  <a:gd name="connsiteX3" fmla="*/ 2078181 w 7010400"/>
                  <a:gd name="connsiteY3" fmla="*/ 1795549 h 2194560"/>
                  <a:gd name="connsiteX4" fmla="*/ 2283229 w 7010400"/>
                  <a:gd name="connsiteY4" fmla="*/ 1751215 h 2194560"/>
                  <a:gd name="connsiteX5" fmla="*/ 2964872 w 7010400"/>
                  <a:gd name="connsiteY5" fmla="*/ 1695797 h 2194560"/>
                  <a:gd name="connsiteX6" fmla="*/ 4250574 w 7010400"/>
                  <a:gd name="connsiteY6" fmla="*/ 1429789 h 2194560"/>
                  <a:gd name="connsiteX7" fmla="*/ 4549832 w 7010400"/>
                  <a:gd name="connsiteY7" fmla="*/ 1390997 h 2194560"/>
                  <a:gd name="connsiteX8" fmla="*/ 4832465 w 7010400"/>
                  <a:gd name="connsiteY8" fmla="*/ 1230284 h 2194560"/>
                  <a:gd name="connsiteX9" fmla="*/ 5342312 w 7010400"/>
                  <a:gd name="connsiteY9" fmla="*/ 908858 h 2194560"/>
                  <a:gd name="connsiteX10" fmla="*/ 6190210 w 7010400"/>
                  <a:gd name="connsiteY10" fmla="*/ 504306 h 2194560"/>
                  <a:gd name="connsiteX11" fmla="*/ 6567054 w 7010400"/>
                  <a:gd name="connsiteY11" fmla="*/ 271549 h 2194560"/>
                  <a:gd name="connsiteX12" fmla="*/ 6672349 w 7010400"/>
                  <a:gd name="connsiteY12" fmla="*/ 277091 h 2194560"/>
                  <a:gd name="connsiteX13" fmla="*/ 7010400 w 7010400"/>
                  <a:gd name="connsiteY13" fmla="*/ 0 h 219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10400" h="2194560">
                    <a:moveTo>
                      <a:pt x="0" y="2194560"/>
                    </a:moveTo>
                    <a:cubicBezTo>
                      <a:pt x="148243" y="2170545"/>
                      <a:pt x="296487" y="2146531"/>
                      <a:pt x="471054" y="2105891"/>
                    </a:cubicBezTo>
                    <a:cubicBezTo>
                      <a:pt x="645621" y="2065251"/>
                      <a:pt x="779549" y="2002444"/>
                      <a:pt x="1047403" y="1950720"/>
                    </a:cubicBezTo>
                    <a:cubicBezTo>
                      <a:pt x="1315257" y="1898996"/>
                      <a:pt x="1872210" y="1828800"/>
                      <a:pt x="2078181" y="1795549"/>
                    </a:cubicBezTo>
                    <a:cubicBezTo>
                      <a:pt x="2284152" y="1762298"/>
                      <a:pt x="2135447" y="1767840"/>
                      <a:pt x="2283229" y="1751215"/>
                    </a:cubicBezTo>
                    <a:cubicBezTo>
                      <a:pt x="2431011" y="1734590"/>
                      <a:pt x="2636981" y="1749368"/>
                      <a:pt x="2964872" y="1695797"/>
                    </a:cubicBezTo>
                    <a:cubicBezTo>
                      <a:pt x="3292763" y="1642226"/>
                      <a:pt x="3986414" y="1480589"/>
                      <a:pt x="4250574" y="1429789"/>
                    </a:cubicBezTo>
                    <a:cubicBezTo>
                      <a:pt x="4514734" y="1378989"/>
                      <a:pt x="4452850" y="1424248"/>
                      <a:pt x="4549832" y="1390997"/>
                    </a:cubicBezTo>
                    <a:cubicBezTo>
                      <a:pt x="4646814" y="1357746"/>
                      <a:pt x="4700385" y="1310640"/>
                      <a:pt x="4832465" y="1230284"/>
                    </a:cubicBezTo>
                    <a:cubicBezTo>
                      <a:pt x="4964545" y="1149928"/>
                      <a:pt x="5116021" y="1029854"/>
                      <a:pt x="5342312" y="908858"/>
                    </a:cubicBezTo>
                    <a:cubicBezTo>
                      <a:pt x="5568603" y="787862"/>
                      <a:pt x="5986086" y="610524"/>
                      <a:pt x="6190210" y="504306"/>
                    </a:cubicBezTo>
                    <a:cubicBezTo>
                      <a:pt x="6394334" y="398088"/>
                      <a:pt x="6486698" y="309418"/>
                      <a:pt x="6567054" y="271549"/>
                    </a:cubicBezTo>
                    <a:cubicBezTo>
                      <a:pt x="6647410" y="233680"/>
                      <a:pt x="6598458" y="322349"/>
                      <a:pt x="6672349" y="277091"/>
                    </a:cubicBezTo>
                    <a:cubicBezTo>
                      <a:pt x="6746240" y="231833"/>
                      <a:pt x="6878320" y="115916"/>
                      <a:pt x="701040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椭圆 6">
                <a:extLst>
                  <a:ext uri="{FF2B5EF4-FFF2-40B4-BE49-F238E27FC236}">
                    <a16:creationId xmlns:a16="http://schemas.microsoft.com/office/drawing/2014/main" id="{092EA8A8-16A1-3271-E800-B3D2F4588AF7}"/>
                  </a:ext>
                </a:extLst>
              </p:cNvPr>
              <p:cNvSpPr/>
              <p:nvPr/>
            </p:nvSpPr>
            <p:spPr>
              <a:xfrm>
                <a:off x="1612716" y="4735179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" name="椭圆 7">
                <a:extLst>
                  <a:ext uri="{FF2B5EF4-FFF2-40B4-BE49-F238E27FC236}">
                    <a16:creationId xmlns:a16="http://schemas.microsoft.com/office/drawing/2014/main" id="{A2156C09-61C0-E43C-D06D-3ECF366BD6BC}"/>
                  </a:ext>
                </a:extLst>
              </p:cNvPr>
              <p:cNvSpPr/>
              <p:nvPr/>
            </p:nvSpPr>
            <p:spPr>
              <a:xfrm>
                <a:off x="2205733" y="4574882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" name="椭圆 8">
                <a:extLst>
                  <a:ext uri="{FF2B5EF4-FFF2-40B4-BE49-F238E27FC236}">
                    <a16:creationId xmlns:a16="http://schemas.microsoft.com/office/drawing/2014/main" id="{74AF865E-6D85-CDD0-500B-DD8A58F7C9C2}"/>
                  </a:ext>
                </a:extLst>
              </p:cNvPr>
              <p:cNvSpPr/>
              <p:nvPr/>
            </p:nvSpPr>
            <p:spPr>
              <a:xfrm>
                <a:off x="3225155" y="4433537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椭圆 9">
                <a:extLst>
                  <a:ext uri="{FF2B5EF4-FFF2-40B4-BE49-F238E27FC236}">
                    <a16:creationId xmlns:a16="http://schemas.microsoft.com/office/drawing/2014/main" id="{D5CF2183-614F-C935-201C-AC6A9762E4EB}"/>
                  </a:ext>
                </a:extLst>
              </p:cNvPr>
              <p:cNvSpPr/>
              <p:nvPr/>
            </p:nvSpPr>
            <p:spPr>
              <a:xfrm>
                <a:off x="3443885" y="4383790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" name="椭圆 10">
                <a:extLst>
                  <a:ext uri="{FF2B5EF4-FFF2-40B4-BE49-F238E27FC236}">
                    <a16:creationId xmlns:a16="http://schemas.microsoft.com/office/drawing/2014/main" id="{E04B0581-5119-0CF1-86C6-7BC6E8BE3B71}"/>
                  </a:ext>
                </a:extLst>
              </p:cNvPr>
              <p:cNvSpPr/>
              <p:nvPr/>
            </p:nvSpPr>
            <p:spPr>
              <a:xfrm>
                <a:off x="4107970" y="4315881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" name="椭圆 11">
                <a:extLst>
                  <a:ext uri="{FF2B5EF4-FFF2-40B4-BE49-F238E27FC236}">
                    <a16:creationId xmlns:a16="http://schemas.microsoft.com/office/drawing/2014/main" id="{C1235BD0-D571-8CBA-1B0D-D0601E12E7C1}"/>
                  </a:ext>
                </a:extLst>
              </p:cNvPr>
              <p:cNvSpPr/>
              <p:nvPr/>
            </p:nvSpPr>
            <p:spPr>
              <a:xfrm>
                <a:off x="5383234" y="4060828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" name="椭圆 12">
                <a:extLst>
                  <a:ext uri="{FF2B5EF4-FFF2-40B4-BE49-F238E27FC236}">
                    <a16:creationId xmlns:a16="http://schemas.microsoft.com/office/drawing/2014/main" id="{3ACE3566-D299-1F1C-87DC-6E1789D68AF8}"/>
                  </a:ext>
                </a:extLst>
              </p:cNvPr>
              <p:cNvSpPr/>
              <p:nvPr/>
            </p:nvSpPr>
            <p:spPr>
              <a:xfrm>
                <a:off x="5677769" y="4032401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" name="椭圆 13">
                <a:extLst>
                  <a:ext uri="{FF2B5EF4-FFF2-40B4-BE49-F238E27FC236}">
                    <a16:creationId xmlns:a16="http://schemas.microsoft.com/office/drawing/2014/main" id="{14B9D2DF-7564-B4BA-D656-A77B232A83CC}"/>
                  </a:ext>
                </a:extLst>
              </p:cNvPr>
              <p:cNvSpPr/>
              <p:nvPr/>
            </p:nvSpPr>
            <p:spPr>
              <a:xfrm>
                <a:off x="5977041" y="3856514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" name="椭圆 14">
                <a:extLst>
                  <a:ext uri="{FF2B5EF4-FFF2-40B4-BE49-F238E27FC236}">
                    <a16:creationId xmlns:a16="http://schemas.microsoft.com/office/drawing/2014/main" id="{4DA4A7FF-3CCE-95DD-668F-A7FCBDA43837}"/>
                  </a:ext>
                </a:extLst>
              </p:cNvPr>
              <p:cNvSpPr/>
              <p:nvPr/>
            </p:nvSpPr>
            <p:spPr>
              <a:xfrm>
                <a:off x="6498991" y="3516180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" name="椭圆 15">
                <a:extLst>
                  <a:ext uri="{FF2B5EF4-FFF2-40B4-BE49-F238E27FC236}">
                    <a16:creationId xmlns:a16="http://schemas.microsoft.com/office/drawing/2014/main" id="{9C5B9139-2FC3-5367-3B6C-3C985989FAEB}"/>
                  </a:ext>
                </a:extLst>
              </p:cNvPr>
              <p:cNvSpPr/>
              <p:nvPr/>
            </p:nvSpPr>
            <p:spPr>
              <a:xfrm>
                <a:off x="7333638" y="3137944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" name="椭圆 16">
                <a:extLst>
                  <a:ext uri="{FF2B5EF4-FFF2-40B4-BE49-F238E27FC236}">
                    <a16:creationId xmlns:a16="http://schemas.microsoft.com/office/drawing/2014/main" id="{B8B4F1BE-0D1D-467C-821E-9535C2EE4D43}"/>
                  </a:ext>
                </a:extLst>
              </p:cNvPr>
              <p:cNvSpPr/>
              <p:nvPr/>
            </p:nvSpPr>
            <p:spPr>
              <a:xfrm>
                <a:off x="7727667" y="2911318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" name="椭圆 17">
                <a:extLst>
                  <a:ext uri="{FF2B5EF4-FFF2-40B4-BE49-F238E27FC236}">
                    <a16:creationId xmlns:a16="http://schemas.microsoft.com/office/drawing/2014/main" id="{B20213D7-CF63-6239-0583-71DFCA376DEF}"/>
                  </a:ext>
                </a:extLst>
              </p:cNvPr>
              <p:cNvSpPr/>
              <p:nvPr/>
            </p:nvSpPr>
            <p:spPr>
              <a:xfrm>
                <a:off x="7797324" y="2911318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" name="椭圆 18">
                <a:extLst>
                  <a:ext uri="{FF2B5EF4-FFF2-40B4-BE49-F238E27FC236}">
                    <a16:creationId xmlns:a16="http://schemas.microsoft.com/office/drawing/2014/main" id="{343B33EC-6257-F2FC-8893-EF81F9A06C2C}"/>
                  </a:ext>
                </a:extLst>
              </p:cNvPr>
              <p:cNvSpPr/>
              <p:nvPr/>
            </p:nvSpPr>
            <p:spPr>
              <a:xfrm>
                <a:off x="8150870" y="2641276"/>
                <a:ext cx="99494" cy="99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CA7EC9C8-76AA-BADB-CC37-946042AE5648}"/>
                  </a:ext>
                </a:extLst>
              </p:cNvPr>
              <p:cNvSpPr txBox="1"/>
              <p:nvPr/>
            </p:nvSpPr>
            <p:spPr>
              <a:xfrm>
                <a:off x="5541665" y="2209284"/>
                <a:ext cx="1179971" cy="491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阜宁县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" name="Freeform 39">
                <a:extLst>
                  <a:ext uri="{FF2B5EF4-FFF2-40B4-BE49-F238E27FC236}">
                    <a16:creationId xmlns:a16="http://schemas.microsoft.com/office/drawing/2014/main" id="{6447F5B3-416F-A388-E805-EC4D3B9897D2}"/>
                  </a:ext>
                </a:extLst>
              </p:cNvPr>
              <p:cNvSpPr/>
              <p:nvPr/>
            </p:nvSpPr>
            <p:spPr>
              <a:xfrm>
                <a:off x="1113669" y="2628325"/>
                <a:ext cx="7128279" cy="2508989"/>
              </a:xfrm>
              <a:custGeom>
                <a:avLst/>
                <a:gdLst>
                  <a:gd name="connsiteX0" fmla="*/ 303651 w 7128279"/>
                  <a:gd name="connsiteY0" fmla="*/ 2012255 h 2508989"/>
                  <a:gd name="connsiteX1" fmla="*/ 570351 w 7128279"/>
                  <a:gd name="connsiteY1" fmla="*/ 2012255 h 2508989"/>
                  <a:gd name="connsiteX2" fmla="*/ 844671 w 7128279"/>
                  <a:gd name="connsiteY2" fmla="*/ 1966535 h 2508989"/>
                  <a:gd name="connsiteX3" fmla="*/ 1027551 w 7128279"/>
                  <a:gd name="connsiteY3" fmla="*/ 1829375 h 2508989"/>
                  <a:gd name="connsiteX4" fmla="*/ 1195191 w 7128279"/>
                  <a:gd name="connsiteY4" fmla="*/ 1692215 h 2508989"/>
                  <a:gd name="connsiteX5" fmla="*/ 1362831 w 7128279"/>
                  <a:gd name="connsiteY5" fmla="*/ 1646495 h 2508989"/>
                  <a:gd name="connsiteX6" fmla="*/ 1507611 w 7128279"/>
                  <a:gd name="connsiteY6" fmla="*/ 1501715 h 2508989"/>
                  <a:gd name="connsiteX7" fmla="*/ 1743831 w 7128279"/>
                  <a:gd name="connsiteY7" fmla="*/ 1440755 h 2508989"/>
                  <a:gd name="connsiteX8" fmla="*/ 2033391 w 7128279"/>
                  <a:gd name="connsiteY8" fmla="*/ 1547435 h 2508989"/>
                  <a:gd name="connsiteX9" fmla="*/ 2391531 w 7128279"/>
                  <a:gd name="connsiteY9" fmla="*/ 1547435 h 2508989"/>
                  <a:gd name="connsiteX10" fmla="*/ 3184011 w 7128279"/>
                  <a:gd name="connsiteY10" fmla="*/ 1151195 h 2508989"/>
                  <a:gd name="connsiteX11" fmla="*/ 3793611 w 7128279"/>
                  <a:gd name="connsiteY11" fmla="*/ 1265495 h 2508989"/>
                  <a:gd name="connsiteX12" fmla="*/ 4250811 w 7128279"/>
                  <a:gd name="connsiteY12" fmla="*/ 1196915 h 2508989"/>
                  <a:gd name="connsiteX13" fmla="*/ 4669911 w 7128279"/>
                  <a:gd name="connsiteY13" fmla="*/ 1006415 h 2508989"/>
                  <a:gd name="connsiteX14" fmla="*/ 4951851 w 7128279"/>
                  <a:gd name="connsiteY14" fmla="*/ 991175 h 2508989"/>
                  <a:gd name="connsiteX15" fmla="*/ 5698611 w 7128279"/>
                  <a:gd name="connsiteY15" fmla="*/ 655895 h 2508989"/>
                  <a:gd name="connsiteX16" fmla="*/ 6270111 w 7128279"/>
                  <a:gd name="connsiteY16" fmla="*/ 473015 h 2508989"/>
                  <a:gd name="connsiteX17" fmla="*/ 6643491 w 7128279"/>
                  <a:gd name="connsiteY17" fmla="*/ 221555 h 2508989"/>
                  <a:gd name="connsiteX18" fmla="*/ 6818751 w 7128279"/>
                  <a:gd name="connsiteY18" fmla="*/ 61535 h 2508989"/>
                  <a:gd name="connsiteX19" fmla="*/ 7085451 w 7128279"/>
                  <a:gd name="connsiteY19" fmla="*/ 575 h 2508989"/>
                  <a:gd name="connsiteX20" fmla="*/ 7115931 w 7128279"/>
                  <a:gd name="connsiteY20" fmla="*/ 92015 h 2508989"/>
                  <a:gd name="connsiteX21" fmla="*/ 6963531 w 7128279"/>
                  <a:gd name="connsiteY21" fmla="*/ 282515 h 2508989"/>
                  <a:gd name="connsiteX22" fmla="*/ 6780651 w 7128279"/>
                  <a:gd name="connsiteY22" fmla="*/ 457775 h 2508989"/>
                  <a:gd name="connsiteX23" fmla="*/ 5576691 w 7128279"/>
                  <a:gd name="connsiteY23" fmla="*/ 1074995 h 2508989"/>
                  <a:gd name="connsiteX24" fmla="*/ 5028051 w 7128279"/>
                  <a:gd name="connsiteY24" fmla="*/ 1585535 h 2508989"/>
                  <a:gd name="connsiteX25" fmla="*/ 4266051 w 7128279"/>
                  <a:gd name="connsiteY25" fmla="*/ 1776035 h 2508989"/>
                  <a:gd name="connsiteX26" fmla="*/ 3138291 w 7128279"/>
                  <a:gd name="connsiteY26" fmla="*/ 2172275 h 2508989"/>
                  <a:gd name="connsiteX27" fmla="*/ 2033391 w 7128279"/>
                  <a:gd name="connsiteY27" fmla="*/ 2225615 h 2508989"/>
                  <a:gd name="connsiteX28" fmla="*/ 1233291 w 7128279"/>
                  <a:gd name="connsiteY28" fmla="*/ 2301815 h 2508989"/>
                  <a:gd name="connsiteX29" fmla="*/ 532251 w 7128279"/>
                  <a:gd name="connsiteY29" fmla="*/ 2324675 h 2508989"/>
                  <a:gd name="connsiteX30" fmla="*/ 334131 w 7128279"/>
                  <a:gd name="connsiteY30" fmla="*/ 2362775 h 2508989"/>
                  <a:gd name="connsiteX31" fmla="*/ 204591 w 7128279"/>
                  <a:gd name="connsiteY31" fmla="*/ 2484695 h 2508989"/>
                  <a:gd name="connsiteX32" fmla="*/ 105531 w 7128279"/>
                  <a:gd name="connsiteY32" fmla="*/ 2499935 h 2508989"/>
                  <a:gd name="connsiteX33" fmla="*/ 14091 w 7128279"/>
                  <a:gd name="connsiteY33" fmla="*/ 2378015 h 2508989"/>
                  <a:gd name="connsiteX34" fmla="*/ 6471 w 7128279"/>
                  <a:gd name="connsiteY34" fmla="*/ 2263715 h 2508989"/>
                  <a:gd name="connsiteX35" fmla="*/ 75051 w 7128279"/>
                  <a:gd name="connsiteY35" fmla="*/ 2157035 h 2508989"/>
                  <a:gd name="connsiteX36" fmla="*/ 387471 w 7128279"/>
                  <a:gd name="connsiteY36" fmla="*/ 2012255 h 2508989"/>
                  <a:gd name="connsiteX37" fmla="*/ 387471 w 7128279"/>
                  <a:gd name="connsiteY37" fmla="*/ 2012255 h 250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128279" h="2508989">
                    <a:moveTo>
                      <a:pt x="303651" y="2012255"/>
                    </a:moveTo>
                    <a:cubicBezTo>
                      <a:pt x="391916" y="2016065"/>
                      <a:pt x="480181" y="2019875"/>
                      <a:pt x="570351" y="2012255"/>
                    </a:cubicBezTo>
                    <a:cubicBezTo>
                      <a:pt x="660521" y="2004635"/>
                      <a:pt x="768471" y="1997015"/>
                      <a:pt x="844671" y="1966535"/>
                    </a:cubicBezTo>
                    <a:cubicBezTo>
                      <a:pt x="920871" y="1936055"/>
                      <a:pt x="969131" y="1875095"/>
                      <a:pt x="1027551" y="1829375"/>
                    </a:cubicBezTo>
                    <a:cubicBezTo>
                      <a:pt x="1085971" y="1783655"/>
                      <a:pt x="1139311" y="1722695"/>
                      <a:pt x="1195191" y="1692215"/>
                    </a:cubicBezTo>
                    <a:cubicBezTo>
                      <a:pt x="1251071" y="1661735"/>
                      <a:pt x="1310761" y="1678245"/>
                      <a:pt x="1362831" y="1646495"/>
                    </a:cubicBezTo>
                    <a:cubicBezTo>
                      <a:pt x="1414901" y="1614745"/>
                      <a:pt x="1444111" y="1536005"/>
                      <a:pt x="1507611" y="1501715"/>
                    </a:cubicBezTo>
                    <a:cubicBezTo>
                      <a:pt x="1571111" y="1467425"/>
                      <a:pt x="1656201" y="1433135"/>
                      <a:pt x="1743831" y="1440755"/>
                    </a:cubicBezTo>
                    <a:cubicBezTo>
                      <a:pt x="1831461" y="1448375"/>
                      <a:pt x="1925441" y="1529655"/>
                      <a:pt x="2033391" y="1547435"/>
                    </a:cubicBezTo>
                    <a:cubicBezTo>
                      <a:pt x="2141341" y="1565215"/>
                      <a:pt x="2199761" y="1613475"/>
                      <a:pt x="2391531" y="1547435"/>
                    </a:cubicBezTo>
                    <a:cubicBezTo>
                      <a:pt x="2583301" y="1481395"/>
                      <a:pt x="2950331" y="1198185"/>
                      <a:pt x="3184011" y="1151195"/>
                    </a:cubicBezTo>
                    <a:cubicBezTo>
                      <a:pt x="3417691" y="1104205"/>
                      <a:pt x="3615811" y="1257875"/>
                      <a:pt x="3793611" y="1265495"/>
                    </a:cubicBezTo>
                    <a:cubicBezTo>
                      <a:pt x="3971411" y="1273115"/>
                      <a:pt x="4104761" y="1240095"/>
                      <a:pt x="4250811" y="1196915"/>
                    </a:cubicBezTo>
                    <a:cubicBezTo>
                      <a:pt x="4396861" y="1153735"/>
                      <a:pt x="4553071" y="1040705"/>
                      <a:pt x="4669911" y="1006415"/>
                    </a:cubicBezTo>
                    <a:cubicBezTo>
                      <a:pt x="4786751" y="972125"/>
                      <a:pt x="4780401" y="1049595"/>
                      <a:pt x="4951851" y="991175"/>
                    </a:cubicBezTo>
                    <a:cubicBezTo>
                      <a:pt x="5123301" y="932755"/>
                      <a:pt x="5478901" y="742255"/>
                      <a:pt x="5698611" y="655895"/>
                    </a:cubicBezTo>
                    <a:cubicBezTo>
                      <a:pt x="5918321" y="569535"/>
                      <a:pt x="6112631" y="545405"/>
                      <a:pt x="6270111" y="473015"/>
                    </a:cubicBezTo>
                    <a:cubicBezTo>
                      <a:pt x="6427591" y="400625"/>
                      <a:pt x="6552051" y="290135"/>
                      <a:pt x="6643491" y="221555"/>
                    </a:cubicBezTo>
                    <a:cubicBezTo>
                      <a:pt x="6734931" y="152975"/>
                      <a:pt x="6745091" y="98365"/>
                      <a:pt x="6818751" y="61535"/>
                    </a:cubicBezTo>
                    <a:cubicBezTo>
                      <a:pt x="6892411" y="24705"/>
                      <a:pt x="7035921" y="-4505"/>
                      <a:pt x="7085451" y="575"/>
                    </a:cubicBezTo>
                    <a:cubicBezTo>
                      <a:pt x="7134981" y="5655"/>
                      <a:pt x="7136251" y="45025"/>
                      <a:pt x="7115931" y="92015"/>
                    </a:cubicBezTo>
                    <a:cubicBezTo>
                      <a:pt x="7095611" y="139005"/>
                      <a:pt x="7019411" y="221555"/>
                      <a:pt x="6963531" y="282515"/>
                    </a:cubicBezTo>
                    <a:cubicBezTo>
                      <a:pt x="6907651" y="343475"/>
                      <a:pt x="7011791" y="325695"/>
                      <a:pt x="6780651" y="457775"/>
                    </a:cubicBezTo>
                    <a:cubicBezTo>
                      <a:pt x="6549511" y="589855"/>
                      <a:pt x="5868791" y="887035"/>
                      <a:pt x="5576691" y="1074995"/>
                    </a:cubicBezTo>
                    <a:cubicBezTo>
                      <a:pt x="5284591" y="1262955"/>
                      <a:pt x="5246491" y="1468695"/>
                      <a:pt x="5028051" y="1585535"/>
                    </a:cubicBezTo>
                    <a:cubicBezTo>
                      <a:pt x="4809611" y="1702375"/>
                      <a:pt x="4581011" y="1678245"/>
                      <a:pt x="4266051" y="1776035"/>
                    </a:cubicBezTo>
                    <a:cubicBezTo>
                      <a:pt x="3951091" y="1873825"/>
                      <a:pt x="3510401" y="2097345"/>
                      <a:pt x="3138291" y="2172275"/>
                    </a:cubicBezTo>
                    <a:cubicBezTo>
                      <a:pt x="2766181" y="2247205"/>
                      <a:pt x="2350891" y="2204025"/>
                      <a:pt x="2033391" y="2225615"/>
                    </a:cubicBezTo>
                    <a:cubicBezTo>
                      <a:pt x="1715891" y="2247205"/>
                      <a:pt x="1483481" y="2285305"/>
                      <a:pt x="1233291" y="2301815"/>
                    </a:cubicBezTo>
                    <a:cubicBezTo>
                      <a:pt x="983101" y="2318325"/>
                      <a:pt x="682111" y="2314515"/>
                      <a:pt x="532251" y="2324675"/>
                    </a:cubicBezTo>
                    <a:cubicBezTo>
                      <a:pt x="382391" y="2334835"/>
                      <a:pt x="388741" y="2336105"/>
                      <a:pt x="334131" y="2362775"/>
                    </a:cubicBezTo>
                    <a:cubicBezTo>
                      <a:pt x="279521" y="2389445"/>
                      <a:pt x="242691" y="2461835"/>
                      <a:pt x="204591" y="2484695"/>
                    </a:cubicBezTo>
                    <a:cubicBezTo>
                      <a:pt x="166491" y="2507555"/>
                      <a:pt x="137281" y="2517715"/>
                      <a:pt x="105531" y="2499935"/>
                    </a:cubicBezTo>
                    <a:cubicBezTo>
                      <a:pt x="73781" y="2482155"/>
                      <a:pt x="30601" y="2417385"/>
                      <a:pt x="14091" y="2378015"/>
                    </a:cubicBezTo>
                    <a:cubicBezTo>
                      <a:pt x="-2419" y="2338645"/>
                      <a:pt x="-3689" y="2300545"/>
                      <a:pt x="6471" y="2263715"/>
                    </a:cubicBezTo>
                    <a:cubicBezTo>
                      <a:pt x="16631" y="2226885"/>
                      <a:pt x="11551" y="2198945"/>
                      <a:pt x="75051" y="2157035"/>
                    </a:cubicBezTo>
                    <a:cubicBezTo>
                      <a:pt x="138551" y="2115125"/>
                      <a:pt x="387471" y="2012255"/>
                      <a:pt x="387471" y="2012255"/>
                    </a:cubicBezTo>
                    <a:lnTo>
                      <a:pt x="387471" y="2012255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7" name="Rectangle 41">
              <a:extLst>
                <a:ext uri="{FF2B5EF4-FFF2-40B4-BE49-F238E27FC236}">
                  <a16:creationId xmlns:a16="http://schemas.microsoft.com/office/drawing/2014/main" id="{A62A870B-0590-76C2-3000-16BF464613F1}"/>
                </a:ext>
              </a:extLst>
            </p:cNvPr>
            <p:cNvSpPr/>
            <p:nvPr/>
          </p:nvSpPr>
          <p:spPr>
            <a:xfrm rot="20665882">
              <a:off x="5088344" y="5537223"/>
              <a:ext cx="31850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~35 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km long, up to 4.5 km wide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005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83508AC-F2F0-9799-A42F-FF468A683A1D}"/>
              </a:ext>
            </a:extLst>
          </p:cNvPr>
          <p:cNvSpPr txBox="1"/>
          <p:nvPr/>
        </p:nvSpPr>
        <p:spPr>
          <a:xfrm>
            <a:off x="307585" y="5580727"/>
            <a:ext cx="115768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Sun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Xue </a:t>
            </a:r>
            <a:r>
              <a:rPr lang="en-US" altLang="zh-CN" sz="2000" dirty="0">
                <a:solidFill>
                  <a:prstClr val="black"/>
                </a:solidFill>
                <a:latin typeface="Arial"/>
                <a:ea typeface="微软雅黑"/>
              </a:rPr>
              <a:t>et 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(AR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2019) simulated the case using WRF with 5-levels of nested grids down to 49 m, and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obtaine</a:t>
            </a:r>
            <a:r>
              <a:rPr lang="en-US" altLang="zh-CN" sz="2000" dirty="0">
                <a:solidFill>
                  <a:prstClr val="black"/>
                </a:solidFill>
                <a:latin typeface="Arial"/>
                <a:ea typeface="微软雅黑"/>
              </a:rPr>
              <a:t>d well developed multi-vortices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285750" lvl="0" indent="-285750" defTabSz="9144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prstClr val="black"/>
                </a:solidFill>
              </a:rPr>
              <a:t>The multi-vortices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were analyzed to seek understanding of their causes.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内容占位符 3">
            <a:extLst>
              <a:ext uri="{FF2B5EF4-FFF2-40B4-BE49-F238E27FC236}">
                <a16:creationId xmlns:a16="http://schemas.microsoft.com/office/drawing/2014/main" id="{1E50F47D-EAB7-80AD-2638-BC155B650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1" t="15593" r="1"/>
          <a:stretch/>
        </p:blipFill>
        <p:spPr>
          <a:xfrm>
            <a:off x="6884593" y="1485062"/>
            <a:ext cx="4628635" cy="380315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1D88E62-DFE7-91A2-8B1B-BA4FFA6E4EBF}"/>
              </a:ext>
            </a:extLst>
          </p:cNvPr>
          <p:cNvSpPr txBox="1"/>
          <p:nvPr/>
        </p:nvSpPr>
        <p:spPr>
          <a:xfrm>
            <a:off x="7375239" y="754030"/>
            <a:ext cx="403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10-m wind vectors, wind speed (color) and </a:t>
            </a:r>
            <a:r>
              <a:rPr lang="en-US" altLang="zh-CN" sz="1600" dirty="0">
                <a:solidFill>
                  <a:prstClr val="black"/>
                </a:solidFill>
                <a:latin typeface="微软雅黑"/>
                <a:ea typeface="微软雅黑"/>
              </a:rPr>
              <a:t>vertical vorticity (contours)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B6BFF12-7C11-FA70-5165-0FB763CD1521}"/>
              </a:ext>
            </a:extLst>
          </p:cNvPr>
          <p:cNvGrpSpPr/>
          <p:nvPr/>
        </p:nvGrpSpPr>
        <p:grpSpPr>
          <a:xfrm>
            <a:off x="236999" y="29556"/>
            <a:ext cx="6274681" cy="5258658"/>
            <a:chOff x="5919645" y="402861"/>
            <a:chExt cx="6106765" cy="5117932"/>
          </a:xfrm>
        </p:grpSpPr>
        <p:pic>
          <p:nvPicPr>
            <p:cNvPr id="8" name="内容占位符 3">
              <a:extLst>
                <a:ext uri="{FF2B5EF4-FFF2-40B4-BE49-F238E27FC236}">
                  <a16:creationId xmlns:a16="http://schemas.microsoft.com/office/drawing/2014/main" id="{BB0DD689-CF72-24A6-ADC7-B018BD83A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645" y="498901"/>
              <a:ext cx="6072046" cy="5021892"/>
            </a:xfrm>
            <a:prstGeom prst="rect">
              <a:avLst/>
            </a:prstGeom>
          </p:spPr>
        </p:pic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752581B8-8833-8009-2A30-3B1E4BC6089F}"/>
                </a:ext>
              </a:extLst>
            </p:cNvPr>
            <p:cNvSpPr txBox="1"/>
            <p:nvPr/>
          </p:nvSpPr>
          <p:spPr>
            <a:xfrm>
              <a:off x="6317298" y="402861"/>
              <a:ext cx="5709112" cy="3294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</a:rPr>
                <a:t> Over-laid 10-m vertical vorticity on 49 m grid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CE0583F9-09DF-32CB-F962-61DCE5818725}"/>
                </a:ext>
              </a:extLst>
            </p:cNvPr>
            <p:cNvSpPr txBox="1"/>
            <p:nvPr/>
          </p:nvSpPr>
          <p:spPr>
            <a:xfrm>
              <a:off x="6317298" y="2982984"/>
              <a:ext cx="5410986" cy="3294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n-US" altLang="zh-CN" sz="16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Over-laid 10-m horizontal wind speed on 49 m grid</a:t>
              </a:r>
              <a:endPara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87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.1S 低比特">
            <a:hlinkClick r:id="" action="ppaction://media"/>
            <a:extLst>
              <a:ext uri="{FF2B5EF4-FFF2-40B4-BE49-F238E27FC236}">
                <a16:creationId xmlns:a16="http://schemas.microsoft.com/office/drawing/2014/main" id="{12AF735D-BF18-EEE9-74CE-9E3FA59453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20" y="1038027"/>
            <a:ext cx="5757464" cy="51580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919D147-B543-4DB5-25E3-36BC91109789}"/>
              </a:ext>
            </a:extLst>
          </p:cNvPr>
          <p:cNvSpPr txBox="1"/>
          <p:nvPr/>
        </p:nvSpPr>
        <p:spPr>
          <a:xfrm>
            <a:off x="1564512" y="477230"/>
            <a:ext cx="346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Simulated vertical vorticity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6610ADC-D7DB-9856-1DB3-BF0C68BF3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22" y="548020"/>
            <a:ext cx="2968317" cy="29683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6CF46B8-C2BF-E760-E467-10D9A418D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39" y="548020"/>
            <a:ext cx="2968317" cy="29683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7D5F700-1045-D095-7733-D25774C12F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22" y="3516337"/>
            <a:ext cx="2968317" cy="29558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2D1843D-439E-E2FF-2EEB-17DEEEEE8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39" y="3516337"/>
            <a:ext cx="2968317" cy="295589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6E1D762-CDA0-E01A-C021-31F7C650B370}"/>
              </a:ext>
            </a:extLst>
          </p:cNvPr>
          <p:cNvSpPr txBox="1"/>
          <p:nvPr/>
        </p:nvSpPr>
        <p:spPr>
          <a:xfrm>
            <a:off x="9512205" y="3059668"/>
            <a:ext cx="173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Vorticity ring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E0C3910-80BA-532D-1B66-97135417D55C}"/>
              </a:ext>
            </a:extLst>
          </p:cNvPr>
          <p:cNvSpPr txBox="1"/>
          <p:nvPr/>
        </p:nvSpPr>
        <p:spPr>
          <a:xfrm>
            <a:off x="6282122" y="6011438"/>
            <a:ext cx="204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Four sub-vortices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2122B65-C9F5-9289-39A1-89BBA2C1E345}"/>
              </a:ext>
            </a:extLst>
          </p:cNvPr>
          <p:cNvSpPr txBox="1"/>
          <p:nvPr/>
        </p:nvSpPr>
        <p:spPr>
          <a:xfrm>
            <a:off x="9250439" y="6011438"/>
            <a:ext cx="204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Five sub-vortices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id="{0904BB87-6936-4DA2-1351-793323FF1236}"/>
              </a:ext>
            </a:extLst>
          </p:cNvPr>
          <p:cNvSpPr txBox="1"/>
          <p:nvPr/>
        </p:nvSpPr>
        <p:spPr>
          <a:xfrm>
            <a:off x="6499436" y="107898"/>
            <a:ext cx="513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Iso-surfaces of vertical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+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sfc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vertical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3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2F0740F-BF94-A4FC-A1A6-97B22901D0DF}"/>
              </a:ext>
            </a:extLst>
          </p:cNvPr>
          <p:cNvSpPr txBox="1"/>
          <p:nvPr/>
        </p:nvSpPr>
        <p:spPr>
          <a:xfrm>
            <a:off x="597043" y="6288067"/>
            <a:ext cx="4141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one-cell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Vort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max at center)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E724ED9-77D4-6A1B-3DD4-B273AC936FFD}"/>
              </a:ext>
            </a:extLst>
          </p:cNvPr>
          <p:cNvSpPr txBox="1"/>
          <p:nvPr/>
        </p:nvSpPr>
        <p:spPr>
          <a:xfrm>
            <a:off x="4633669" y="6288067"/>
            <a:ext cx="4141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two-cell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(vorticity ring)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A76CC0B-DB87-F892-E915-7289DF3E0779}"/>
              </a:ext>
            </a:extLst>
          </p:cNvPr>
          <p:cNvSpPr txBox="1"/>
          <p:nvPr/>
        </p:nvSpPr>
        <p:spPr>
          <a:xfrm>
            <a:off x="8124223" y="6288067"/>
            <a:ext cx="4141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sub-vortices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17422C-9303-FD44-83AC-48DB943F41B5}"/>
              </a:ext>
            </a:extLst>
          </p:cNvPr>
          <p:cNvCxnSpPr/>
          <p:nvPr/>
        </p:nvCxnSpPr>
        <p:spPr>
          <a:xfrm>
            <a:off x="4448734" y="6506537"/>
            <a:ext cx="67163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8C46884-76DC-1C2C-8A15-83CA8315C4A9}"/>
              </a:ext>
            </a:extLst>
          </p:cNvPr>
          <p:cNvCxnSpPr/>
          <p:nvPr/>
        </p:nvCxnSpPr>
        <p:spPr>
          <a:xfrm>
            <a:off x="8304072" y="6506537"/>
            <a:ext cx="67163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D5C6413C-8605-D74E-D06C-75DDB1C2D07D}"/>
              </a:ext>
            </a:extLst>
          </p:cNvPr>
          <p:cNvSpPr txBox="1"/>
          <p:nvPr/>
        </p:nvSpPr>
        <p:spPr>
          <a:xfrm>
            <a:off x="4355137" y="-47525"/>
            <a:ext cx="3948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Vertical vorticity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isosurfaces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vortz_3D.mp4">
            <a:hlinkClick r:id="" action="ppaction://media"/>
            <a:extLst>
              <a:ext uri="{FF2B5EF4-FFF2-40B4-BE49-F238E27FC236}">
                <a16:creationId xmlns:a16="http://schemas.microsoft.com/office/drawing/2014/main" id="{17736D8E-B9A2-56B7-1EEF-E29E5B4D4E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12" y="352585"/>
            <a:ext cx="121920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595" y="5445225"/>
            <a:ext cx="2202004" cy="1233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654" y="5077451"/>
            <a:ext cx="2584798" cy="1614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755" y="5077450"/>
            <a:ext cx="2283898" cy="1614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432" y="951044"/>
            <a:ext cx="3196113" cy="3930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42" y="951044"/>
            <a:ext cx="3196113" cy="3930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51" y="951044"/>
            <a:ext cx="3196113" cy="3930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4353" y="5055800"/>
            <a:ext cx="774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One-cell</a:t>
            </a:r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tornado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Two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-Cell tornado           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Multi-Vortices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3664" y="786528"/>
            <a:ext cx="8627024" cy="56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2710549" y="921112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06:55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UTC                           06:59 UTC                                 07:25 UTC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6764" y="5075893"/>
            <a:ext cx="2635381" cy="160321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0480F3-69E7-F15A-5B82-5BB9053A0057}"/>
              </a:ext>
            </a:extLst>
          </p:cNvPr>
          <p:cNvSpPr txBox="1"/>
          <p:nvPr/>
        </p:nvSpPr>
        <p:spPr>
          <a:xfrm>
            <a:off x="4652194" y="385438"/>
            <a:ext cx="338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stages of simulated tornado</a:t>
            </a:r>
          </a:p>
        </p:txBody>
      </p:sp>
    </p:spTree>
    <p:extLst>
      <p:ext uri="{BB962C8B-B14F-4D97-AF65-F5344CB8AC3E}">
        <p14:creationId xmlns:p14="http://schemas.microsoft.com/office/powerpoint/2010/main" val="37937714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37305</TotalTime>
  <Words>1299</Words>
  <Application>Microsoft Macintosh PowerPoint</Application>
  <PresentationFormat>Widescreen</PresentationFormat>
  <Paragraphs>137</Paragraphs>
  <Slides>14</Slides>
  <Notes>12</Notes>
  <HiddenSlides>1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微软雅黑</vt:lpstr>
      <vt:lpstr>黑体</vt:lpstr>
      <vt:lpstr>华文中宋</vt:lpstr>
      <vt:lpstr>Times</vt:lpstr>
      <vt:lpstr>Arial</vt:lpstr>
      <vt:lpstr>Calibri</vt:lpstr>
      <vt:lpstr>Cambria Math</vt:lpstr>
      <vt:lpstr>Monaco</vt:lpstr>
      <vt:lpstr>Symbol</vt:lpstr>
      <vt:lpstr>Times New Roman</vt:lpstr>
      <vt:lpstr>自定义设计方案</vt:lpstr>
      <vt:lpstr>1_Office 主题​​</vt:lpstr>
      <vt:lpstr>Office 主题</vt:lpstr>
      <vt:lpstr>Office 主题​​</vt:lpstr>
      <vt:lpstr>PowerPoint Presentation</vt:lpstr>
      <vt:lpstr>Multi-Vortex Tornado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Dissection of Anthropogenic Forcing and Feedback Contributions to Global Warming</dc:title>
  <dc:creator>sergio sejas</dc:creator>
  <cp:lastModifiedBy>Xue, Ming</cp:lastModifiedBy>
  <cp:revision>1017</cp:revision>
  <cp:lastPrinted>2016-02-24T18:33:23Z</cp:lastPrinted>
  <dcterms:created xsi:type="dcterms:W3CDTF">2014-04-22T04:08:21Z</dcterms:created>
  <dcterms:modified xsi:type="dcterms:W3CDTF">2026-05-04T08:19:10Z</dcterms:modified>
</cp:coreProperties>
</file>