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12192000"/>
  <p:notesSz cx="6858000" cy="9144000"/>
  <p:embeddedFontLst>
    <p:embeddedFont>
      <p:font typeface="Century Gothic"/>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0" roundtripDataSignature="AMtx7miCYC+3ymf/2huQFMrQXBHRX+SA/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Harry Weinman - NOAA Federa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customschemas.google.com/relationships/presentationmetadata" Target="meta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CenturyGothic-bold.fntdata"/><Relationship Id="rId12" Type="http://schemas.openxmlformats.org/officeDocument/2006/relationships/slide" Target="slides/slide7.xml"/><Relationship Id="rId56" Type="http://schemas.openxmlformats.org/officeDocument/2006/relationships/font" Target="fonts/CenturyGothic-regular.fntdata"/><Relationship Id="rId15" Type="http://schemas.openxmlformats.org/officeDocument/2006/relationships/slide" Target="slides/slide10.xml"/><Relationship Id="rId59" Type="http://schemas.openxmlformats.org/officeDocument/2006/relationships/font" Target="fonts/CenturyGothic-boldItalic.fntdata"/><Relationship Id="rId14" Type="http://schemas.openxmlformats.org/officeDocument/2006/relationships/slide" Target="slides/slide9.xml"/><Relationship Id="rId58" Type="http://schemas.openxmlformats.org/officeDocument/2006/relationships/font" Target="fonts/CenturyGothic-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2-04T03:59:08.664">
    <p:pos x="6000" y="0"/>
    <p:text>Should we specify that a westerly component across the terrain (especially with approaching trough) favors lee trough and dryline formation?</p:text>
    <p:extLst>
      <p:ext uri="{C676402C-5697-4E1C-873F-D02D1690AC5C}">
        <p15:threadingInfo timeZoneBias="0"/>
      </p:ext>
      <p:ext uri="http://customooxmlschemas.google.com/">
        <go:slidesCustomData xmlns:go="http://customooxmlschemas.google.com/" commentPostId="AAABy0QmqAA"/>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6-02-04T04:00:56.180">
    <p:pos x="6000" y="0"/>
    <p:text>Want to point out that the EML is typically associated with capping inversion?</p:text>
    <p:extLst>
      <p:ext uri="{C676402C-5697-4E1C-873F-D02D1690AC5C}">
        <p15:threadingInfo timeZoneBias="0"/>
      </p:ext>
      <p:ext uri="http://customooxmlschemas.google.com/">
        <go:slidesCustomData xmlns:go="http://customooxmlschemas.google.com/" commentPostId="AAABy0QmqAE"/>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6-02-04T03:39:38.287">
    <p:pos x="6000" y="0"/>
    <p:text>Should we specify that we are talking about primarily low-level flow when discussing parcel residence time in the dryline circ?</p:text>
    <p:extLst>
      <p:ext uri="{C676402C-5697-4E1C-873F-D02D1690AC5C}">
        <p15:threadingInfo timeZoneBias="0"/>
      </p:ext>
      <p:ext uri="http://customooxmlschemas.google.com/">
        <go:slidesCustomData xmlns:go="http://customooxmlschemas.google.com/" commentPostId="AAABy0Qmp_c"/>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6-02-04T03:38:23.583">
    <p:pos x="6000" y="0"/>
    <p:text>I was under the impression that the depth of the dryline circulation and related ascent was scaled by the depth of the moisture on the moist side and depth of the mixing on the dry side. Maybe this is saying the same thing?</p:text>
    <p:extLst>
      <p:ext uri="{C676402C-5697-4E1C-873F-D02D1690AC5C}">
        <p15:threadingInfo timeZoneBias="0"/>
      </p:ext>
      <p:ext uri="http://customooxmlschemas.google.com/">
        <go:slidesCustomData xmlns:go="http://customooxmlschemas.google.com/" commentPostId="AAABy0Qmp_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c3540bac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c3540bac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c3540bacfd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c3540bacfd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c3540bacfd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c3540bacfd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c3540bacfd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c3540bacfd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c3540bacfd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c3540bacfd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c3540bacfd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c3540bacfd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c3540bacfd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c3540bacfd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c3540bacfd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c3540bacfd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c3540bacfd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c3540bacfd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c3540bacfd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c3540bacfd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c3540bacfd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c3540bacfd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c3540bacfd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c3540bacf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c3540bacfd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c3540bacfd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c3540bacfd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c3540bacfd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c3540bacfd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3c3540bacfd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c3540bacfd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c3540bacfd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3c3540bacfd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3c3540bacfd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c3540bacfd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3c3540bacfd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c3540bacfd_0_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3c3540bacfd_0_6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3c3540bacfd_0_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3c3540bacfd_0_7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c3540bacfd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g3c3540bacfd_0_6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c3540bacfd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c3540bacf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3c3540bacfd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g3c3540bacfd_0_6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3c3540bacfd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g3c3540bacfd_0_7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3c3540bacfd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g3c3540bacfd_0_7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3c3540bacfd_0_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g3c3540bacfd_0_8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3c3540bacfd_0_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g3c3540bacfd_0_8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3c3540bacfd_0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g3c3540bacfd_0_9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3c3540bacfd_0_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g3c3540bacfd_0_9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3c3540bacfd_0_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g3c3540bacfd_0_9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3c3540bacfd_0_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g3c3540bacfd_0_9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3c3540bacfd_0_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g3c3540bacfd_0_9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c3540bacfd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c3540bacfd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3c3540bacfd_0_1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g3c3540bacfd_0_10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3c3540bacfd_0_1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g3c3540bacfd_0_10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3c3540bacfd_0_1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g3c3540bacfd_0_11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3c3540bacfd_0_1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g3c3540bacfd_0_11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3c3540bacfd_0_1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g3c3540bacfd_0_12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3c3540bacfd_0_1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g3c3540bacfd_0_1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3c3540bacfd_0_1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g3c3540bacfd_0_12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c3540bacfd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c3540bacfd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c3540bacfd_0_1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c3540bacfd_0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c3540bacfd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c3540bacfd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c3540bacfd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c3540bacfd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c3540bacfd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c3540bacfd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0" name="Shape 80"/>
        <p:cNvGrpSpPr/>
        <p:nvPr/>
      </p:nvGrpSpPr>
      <p:grpSpPr>
        <a:xfrm>
          <a:off x="0" y="0"/>
          <a:ext cx="0" cy="0"/>
          <a:chOff x="0" y="0"/>
          <a:chExt cx="0" cy="0"/>
        </a:xfrm>
      </p:grpSpPr>
      <p:sp>
        <p:nvSpPr>
          <p:cNvPr id="81" name="Google Shape;81;g3c3540bacfd_0_619"/>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g3c3540bacfd_0_619"/>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a:spcBef>
                <a:spcPts val="1000"/>
              </a:spcBef>
              <a:spcAft>
                <a:spcPts val="0"/>
              </a:spcAft>
              <a:buSzPts val="2800"/>
              <a:buChar char="•"/>
              <a:defRPr/>
            </a:lvl1pPr>
            <a:lvl2pPr indent="-381000" lvl="1" marL="914400">
              <a:spcBef>
                <a:spcPts val="500"/>
              </a:spcBef>
              <a:spcAft>
                <a:spcPts val="0"/>
              </a:spcAft>
              <a:buSzPts val="2400"/>
              <a:buChar char="•"/>
              <a:defRPr/>
            </a:lvl2pPr>
            <a:lvl3pPr indent="-355600" lvl="2" marL="1371600">
              <a:spcBef>
                <a:spcPts val="500"/>
              </a:spcBef>
              <a:spcAft>
                <a:spcPts val="0"/>
              </a:spcAft>
              <a:buSzPts val="2000"/>
              <a:buChar char="•"/>
              <a:defRPr/>
            </a:lvl3pPr>
            <a:lvl4pPr indent="-342900" lvl="3" marL="1828800">
              <a:spcBef>
                <a:spcPts val="500"/>
              </a:spcBef>
              <a:spcAft>
                <a:spcPts val="0"/>
              </a:spcAft>
              <a:buSzPts val="1800"/>
              <a:buChar char="•"/>
              <a:defRPr/>
            </a:lvl4pPr>
            <a:lvl5pPr indent="-342900" lvl="4" marL="2286000">
              <a:spcBef>
                <a:spcPts val="500"/>
              </a:spcBef>
              <a:spcAft>
                <a:spcPts val="0"/>
              </a:spcAft>
              <a:buSzPts val="1800"/>
              <a:buChar char="•"/>
              <a:defRPr/>
            </a:lvl5pPr>
            <a:lvl6pPr indent="-342900" lvl="5" marL="2743200">
              <a:spcBef>
                <a:spcPts val="500"/>
              </a:spcBef>
              <a:spcAft>
                <a:spcPts val="0"/>
              </a:spcAft>
              <a:buSzPts val="1800"/>
              <a:buChar char="•"/>
              <a:defRPr/>
            </a:lvl6pPr>
            <a:lvl7pPr indent="-342900" lvl="6" marL="3200400">
              <a:spcBef>
                <a:spcPts val="500"/>
              </a:spcBef>
              <a:spcAft>
                <a:spcPts val="0"/>
              </a:spcAft>
              <a:buSzPts val="1800"/>
              <a:buChar char="•"/>
              <a:defRPr/>
            </a:lvl7pPr>
            <a:lvl8pPr indent="-342900" lvl="7" marL="3657600">
              <a:spcBef>
                <a:spcPts val="500"/>
              </a:spcBef>
              <a:spcAft>
                <a:spcPts val="0"/>
              </a:spcAft>
              <a:buSzPts val="1800"/>
              <a:buChar char="•"/>
              <a:defRPr/>
            </a:lvl8pPr>
            <a:lvl9pPr indent="-342900" lvl="8" marL="4114800">
              <a:spcBef>
                <a:spcPts val="500"/>
              </a:spcBef>
              <a:spcAft>
                <a:spcPts val="0"/>
              </a:spcAft>
              <a:buSzPts val="1800"/>
              <a:buChar char="•"/>
              <a:defRPr/>
            </a:lvl9pPr>
          </a:lstStyle>
          <a:p/>
        </p:txBody>
      </p:sp>
      <p:sp>
        <p:nvSpPr>
          <p:cNvPr id="83" name="Google Shape;83;g3c3540bacfd_0_619"/>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7"/>
          <p:cNvSpPr/>
          <p:nvPr>
            <p:ph idx="2" type="pic"/>
          </p:nvPr>
        </p:nvSpPr>
        <p:spPr>
          <a:xfrm>
            <a:off x="5183188" y="987425"/>
            <a:ext cx="6172200" cy="4873625"/>
          </a:xfrm>
          <a:prstGeom prst="rect">
            <a:avLst/>
          </a:prstGeom>
          <a:noFill/>
          <a:ln>
            <a:noFill/>
          </a:ln>
        </p:spPr>
      </p:sp>
      <p:sp>
        <p:nvSpPr>
          <p:cNvPr id="64" name="Google Shape;64;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comments" Target="../comments/commen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comments" Target="../comments/commen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2.gif"/><Relationship Id="rId4" Type="http://schemas.openxmlformats.org/officeDocument/2006/relationships/image" Target="../media/image4.gif"/><Relationship Id="rId5" Type="http://schemas.openxmlformats.org/officeDocument/2006/relationships/image" Target="../media/image1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6.gif"/><Relationship Id="rId5" Type="http://schemas.openxmlformats.org/officeDocument/2006/relationships/image" Target="../media/image10.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5.gif"/><Relationship Id="rId4" Type="http://schemas.openxmlformats.org/officeDocument/2006/relationships/image" Target="../media/image30.png"/><Relationship Id="rId5"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jp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jp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jp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7.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6.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6.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6.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6.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8.png"/><Relationship Id="rId4" Type="http://schemas.openxmlformats.org/officeDocument/2006/relationships/image" Target="../media/image25.jpg"/><Relationship Id="rId5" Type="http://schemas.openxmlformats.org/officeDocument/2006/relationships/image" Target="../media/image33.png"/><Relationship Id="rId6"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8.png"/><Relationship Id="rId4" Type="http://schemas.openxmlformats.org/officeDocument/2006/relationships/image" Target="../media/image24.jpg"/><Relationship Id="rId5" Type="http://schemas.openxmlformats.org/officeDocument/2006/relationships/image" Target="../media/image33.png"/><Relationship Id="rId6"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6.gif"/><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comments" Target="../comments/commen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2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g3c3540bacfd_0_0"/>
          <p:cNvPicPr preferRelativeResize="0"/>
          <p:nvPr/>
        </p:nvPicPr>
        <p:blipFill>
          <a:blip r:embed="rId3">
            <a:alphaModFix/>
          </a:blip>
          <a:stretch>
            <a:fillRect/>
          </a:stretch>
        </p:blipFill>
        <p:spPr>
          <a:xfrm>
            <a:off x="0" y="1"/>
            <a:ext cx="12192004" cy="6858000"/>
          </a:xfrm>
          <a:prstGeom prst="rect">
            <a:avLst/>
          </a:prstGeom>
          <a:noFill/>
          <a:ln>
            <a:noFill/>
          </a:ln>
        </p:spPr>
      </p:pic>
      <p:sp>
        <p:nvSpPr>
          <p:cNvPr id="89" name="Google Shape;89;g3c3540bacfd_0_0"/>
          <p:cNvSpPr/>
          <p:nvPr/>
        </p:nvSpPr>
        <p:spPr>
          <a:xfrm>
            <a:off x="1536" y="0"/>
            <a:ext cx="12201600" cy="6858000"/>
          </a:xfrm>
          <a:prstGeom prst="rect">
            <a:avLst/>
          </a:prstGeom>
          <a:solidFill>
            <a:srgbClr val="FFFFFF">
              <a:alpha val="71950"/>
            </a:srgbClr>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90" name="Google Shape;90;g3c3540bacfd_0_0"/>
          <p:cNvSpPr txBox="1"/>
          <p:nvPr/>
        </p:nvSpPr>
        <p:spPr>
          <a:xfrm>
            <a:off x="1833767" y="824500"/>
            <a:ext cx="8514900" cy="3482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6400">
                <a:solidFill>
                  <a:schemeClr val="dk1"/>
                </a:solidFill>
              </a:rPr>
              <a:t>QG Omega</a:t>
            </a:r>
            <a:endParaRPr b="1" sz="6400">
              <a:solidFill>
                <a:schemeClr val="dk1"/>
              </a:solidFill>
            </a:endParaRPr>
          </a:p>
          <a:p>
            <a:pPr indent="0" lvl="0" marL="0" rtl="0" algn="ctr">
              <a:spcBef>
                <a:spcPts val="0"/>
              </a:spcBef>
              <a:spcAft>
                <a:spcPts val="0"/>
              </a:spcAft>
              <a:buNone/>
            </a:pPr>
            <a:r>
              <a:rPr b="1" lang="en-US" sz="3500">
                <a:solidFill>
                  <a:schemeClr val="dk1"/>
                </a:solidFill>
              </a:rPr>
              <a:t>(and drylines!)</a:t>
            </a:r>
            <a:endParaRPr b="1" sz="3500">
              <a:solidFill>
                <a:schemeClr val="dk1"/>
              </a:solidFill>
            </a:endParaRPr>
          </a:p>
          <a:p>
            <a:pPr indent="0" lvl="0" marL="0" rtl="0" algn="ctr">
              <a:spcBef>
                <a:spcPts val="0"/>
              </a:spcBef>
              <a:spcAft>
                <a:spcPts val="0"/>
              </a:spcAft>
              <a:buNone/>
            </a:pPr>
            <a:r>
              <a:t/>
            </a:r>
            <a:endParaRPr sz="6400">
              <a:solidFill>
                <a:schemeClr val="dk1"/>
              </a:solidFill>
            </a:endParaRPr>
          </a:p>
          <a:p>
            <a:pPr indent="0" lvl="0" marL="0" rtl="0" algn="ctr">
              <a:spcBef>
                <a:spcPts val="0"/>
              </a:spcBef>
              <a:spcAft>
                <a:spcPts val="0"/>
              </a:spcAft>
              <a:buNone/>
            </a:pPr>
            <a:r>
              <a:rPr lang="en-US" sz="3200">
                <a:solidFill>
                  <a:schemeClr val="dk1"/>
                </a:solidFill>
              </a:rPr>
              <a:t>Arranged by Andrew Moore</a:t>
            </a:r>
            <a:endParaRPr sz="3200">
              <a:solidFill>
                <a:schemeClr val="dk1"/>
              </a:solidFill>
            </a:endParaRPr>
          </a:p>
          <a:p>
            <a:pPr indent="0" lvl="0" marL="0" rtl="0" algn="ctr">
              <a:spcBef>
                <a:spcPts val="0"/>
              </a:spcBef>
              <a:spcAft>
                <a:spcPts val="0"/>
              </a:spcAft>
              <a:buNone/>
            </a:pPr>
            <a:r>
              <a:rPr lang="en-US" sz="3200">
                <a:solidFill>
                  <a:schemeClr val="dk1"/>
                </a:solidFill>
              </a:rPr>
              <a:t>Contributions from Thomas Galarneau </a:t>
            </a:r>
            <a:endParaRPr sz="32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3c3540bacfd_0_222"/>
          <p:cNvSpPr txBox="1"/>
          <p:nvPr/>
        </p:nvSpPr>
        <p:spPr>
          <a:xfrm>
            <a:off x="1308083" y="45333"/>
            <a:ext cx="9098100" cy="16971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800">
                <a:solidFill>
                  <a:schemeClr val="dk2"/>
                </a:solidFill>
              </a:rPr>
              <a:t>How do we get T-storm development? </a:t>
            </a:r>
            <a:endParaRPr b="1" sz="2800">
              <a:solidFill>
                <a:schemeClr val="dk2"/>
              </a:solidFill>
            </a:endParaRPr>
          </a:p>
          <a:p>
            <a:pPr indent="0" lvl="0" marL="0" rtl="0" algn="ctr">
              <a:spcBef>
                <a:spcPts val="0"/>
              </a:spcBef>
              <a:spcAft>
                <a:spcPts val="0"/>
              </a:spcAft>
              <a:buNone/>
            </a:pPr>
            <a:r>
              <a:t/>
            </a:r>
            <a:endParaRPr b="1" sz="2800">
              <a:solidFill>
                <a:schemeClr val="dk2"/>
              </a:solidFill>
            </a:endParaRPr>
          </a:p>
          <a:p>
            <a:pPr indent="0" lvl="0" marL="0" rtl="0" algn="ctr">
              <a:spcBef>
                <a:spcPts val="0"/>
              </a:spcBef>
              <a:spcAft>
                <a:spcPts val="0"/>
              </a:spcAft>
              <a:buNone/>
            </a:pPr>
            <a:r>
              <a:rPr b="1" lang="en-US" sz="2000">
                <a:solidFill>
                  <a:schemeClr val="dk2"/>
                </a:solidFill>
              </a:rPr>
              <a:t>With time, there is an upward moisture flux.</a:t>
            </a:r>
            <a:endParaRPr b="1" sz="2000">
              <a:solidFill>
                <a:schemeClr val="dk2"/>
              </a:solidFill>
            </a:endParaRPr>
          </a:p>
          <a:p>
            <a:pPr indent="0" lvl="0" marL="0" rtl="0" algn="ctr">
              <a:spcBef>
                <a:spcPts val="0"/>
              </a:spcBef>
              <a:spcAft>
                <a:spcPts val="0"/>
              </a:spcAft>
              <a:buNone/>
            </a:pPr>
            <a:r>
              <a:rPr b="1" lang="en-US" sz="2000">
                <a:solidFill>
                  <a:schemeClr val="dk2"/>
                </a:solidFill>
              </a:rPr>
              <a:t>Ascent increases, parcels begin to approach LFC, </a:t>
            </a:r>
            <a:endParaRPr b="1" sz="2000">
              <a:solidFill>
                <a:schemeClr val="dk2"/>
              </a:solidFill>
            </a:endParaRPr>
          </a:p>
          <a:p>
            <a:pPr indent="0" lvl="0" marL="0" rtl="0" algn="ctr">
              <a:spcBef>
                <a:spcPts val="0"/>
              </a:spcBef>
              <a:spcAft>
                <a:spcPts val="0"/>
              </a:spcAft>
              <a:buNone/>
            </a:pPr>
            <a:r>
              <a:rPr b="1" lang="en-US" sz="2000">
                <a:solidFill>
                  <a:schemeClr val="dk2"/>
                </a:solidFill>
              </a:rPr>
              <a:t>but need additional ascent…</a:t>
            </a:r>
            <a:endParaRPr b="1" sz="2000">
              <a:solidFill>
                <a:schemeClr val="dk2"/>
              </a:solidFill>
            </a:endParaRPr>
          </a:p>
        </p:txBody>
      </p:sp>
      <p:cxnSp>
        <p:nvCxnSpPr>
          <p:cNvPr id="296" name="Google Shape;296;g3c3540bacfd_0_222"/>
          <p:cNvCxnSpPr/>
          <p:nvPr/>
        </p:nvCxnSpPr>
        <p:spPr>
          <a:xfrm>
            <a:off x="2055167" y="5249600"/>
            <a:ext cx="8332500" cy="737100"/>
          </a:xfrm>
          <a:prstGeom prst="straightConnector1">
            <a:avLst/>
          </a:prstGeom>
          <a:noFill/>
          <a:ln cap="flat" cmpd="sng" w="57875">
            <a:solidFill>
              <a:schemeClr val="dk1"/>
            </a:solidFill>
            <a:prstDash val="solid"/>
            <a:round/>
            <a:headEnd len="med" w="med" type="none"/>
            <a:tailEnd len="med" w="med" type="none"/>
          </a:ln>
        </p:spPr>
      </p:cxnSp>
      <p:sp>
        <p:nvSpPr>
          <p:cNvPr id="297" name="Google Shape;297;g3c3540bacfd_0_222"/>
          <p:cNvSpPr/>
          <p:nvPr/>
        </p:nvSpPr>
        <p:spPr>
          <a:xfrm>
            <a:off x="5039857" y="2661516"/>
            <a:ext cx="5138005" cy="2836996"/>
          </a:xfrm>
          <a:custGeom>
            <a:rect b="b" l="l" r="r" t="t"/>
            <a:pathLst>
              <a:path extrusionOk="0" h="85112" w="154144">
                <a:moveTo>
                  <a:pt x="831" y="85112"/>
                </a:moveTo>
                <a:cubicBezTo>
                  <a:pt x="700" y="80554"/>
                  <a:pt x="42" y="67005"/>
                  <a:pt x="42" y="57762"/>
                </a:cubicBezTo>
                <a:cubicBezTo>
                  <a:pt x="42" y="48519"/>
                  <a:pt x="-276" y="38862"/>
                  <a:pt x="831" y="29654"/>
                </a:cubicBezTo>
                <a:cubicBezTo>
                  <a:pt x="1938" y="20446"/>
                  <a:pt x="2755" y="6829"/>
                  <a:pt x="6683" y="2513"/>
                </a:cubicBezTo>
                <a:cubicBezTo>
                  <a:pt x="10611" y="-1803"/>
                  <a:pt x="17734" y="-8"/>
                  <a:pt x="24398" y="3756"/>
                </a:cubicBezTo>
                <a:cubicBezTo>
                  <a:pt x="31062" y="7520"/>
                  <a:pt x="40058" y="19768"/>
                  <a:pt x="46667" y="25097"/>
                </a:cubicBezTo>
                <a:cubicBezTo>
                  <a:pt x="53276" y="30427"/>
                  <a:pt x="56281" y="32695"/>
                  <a:pt x="64052" y="35733"/>
                </a:cubicBezTo>
                <a:cubicBezTo>
                  <a:pt x="71823" y="38772"/>
                  <a:pt x="81438" y="41936"/>
                  <a:pt x="93292" y="43328"/>
                </a:cubicBezTo>
                <a:cubicBezTo>
                  <a:pt x="105146" y="44721"/>
                  <a:pt x="125035" y="43961"/>
                  <a:pt x="135177" y="44088"/>
                </a:cubicBezTo>
                <a:cubicBezTo>
                  <a:pt x="145319" y="44215"/>
                  <a:pt x="150983" y="44088"/>
                  <a:pt x="154144" y="44088"/>
                </a:cubicBezTo>
              </a:path>
            </a:pathLst>
          </a:custGeom>
          <a:noFill/>
          <a:ln cap="flat" cmpd="sng" w="19300">
            <a:solidFill>
              <a:srgbClr val="FFE599"/>
            </a:solidFill>
            <a:prstDash val="solid"/>
            <a:round/>
            <a:headEnd len="med" w="med" type="none"/>
            <a:tailEnd len="med" w="med" type="none"/>
          </a:ln>
        </p:spPr>
      </p:sp>
      <p:sp>
        <p:nvSpPr>
          <p:cNvPr id="298" name="Google Shape;298;g3c3540bacfd_0_222"/>
          <p:cNvSpPr/>
          <p:nvPr/>
        </p:nvSpPr>
        <p:spPr>
          <a:xfrm>
            <a:off x="5223849" y="3027348"/>
            <a:ext cx="4772647" cy="2481705"/>
          </a:xfrm>
          <a:custGeom>
            <a:rect b="b" l="l" r="r" t="t"/>
            <a:pathLst>
              <a:path extrusionOk="0" h="74453" w="143183">
                <a:moveTo>
                  <a:pt x="145" y="74453"/>
                </a:moveTo>
                <a:cubicBezTo>
                  <a:pt x="145" y="68746"/>
                  <a:pt x="-180" y="51541"/>
                  <a:pt x="145" y="40208"/>
                </a:cubicBezTo>
                <a:cubicBezTo>
                  <a:pt x="470" y="28875"/>
                  <a:pt x="62" y="12962"/>
                  <a:pt x="2096" y="6456"/>
                </a:cubicBezTo>
                <a:cubicBezTo>
                  <a:pt x="4131" y="-50"/>
                  <a:pt x="7277" y="-1281"/>
                  <a:pt x="12352" y="1173"/>
                </a:cubicBezTo>
                <a:cubicBezTo>
                  <a:pt x="17427" y="3627"/>
                  <a:pt x="26547" y="15563"/>
                  <a:pt x="32546" y="21181"/>
                </a:cubicBezTo>
                <a:cubicBezTo>
                  <a:pt x="38546" y="26799"/>
                  <a:pt x="40973" y="31328"/>
                  <a:pt x="48349" y="34879"/>
                </a:cubicBezTo>
                <a:cubicBezTo>
                  <a:pt x="55725" y="38431"/>
                  <a:pt x="66131" y="40334"/>
                  <a:pt x="76800" y="42490"/>
                </a:cubicBezTo>
                <a:cubicBezTo>
                  <a:pt x="87469" y="44646"/>
                  <a:pt x="101297" y="47309"/>
                  <a:pt x="112361" y="47816"/>
                </a:cubicBezTo>
                <a:cubicBezTo>
                  <a:pt x="123425" y="48323"/>
                  <a:pt x="138046" y="45914"/>
                  <a:pt x="143183" y="45533"/>
                </a:cubicBezTo>
              </a:path>
            </a:pathLst>
          </a:custGeom>
          <a:noFill/>
          <a:ln cap="flat" cmpd="sng" w="19300">
            <a:solidFill>
              <a:srgbClr val="B6D7A8"/>
            </a:solidFill>
            <a:prstDash val="solid"/>
            <a:round/>
            <a:headEnd len="med" w="med" type="none"/>
            <a:tailEnd len="med" w="med" type="none"/>
          </a:ln>
        </p:spPr>
      </p:sp>
      <p:sp>
        <p:nvSpPr>
          <p:cNvPr id="299" name="Google Shape;299;g3c3540bacfd_0_222"/>
          <p:cNvSpPr/>
          <p:nvPr/>
        </p:nvSpPr>
        <p:spPr>
          <a:xfrm>
            <a:off x="5414929" y="3385442"/>
            <a:ext cx="4374391" cy="2167746"/>
          </a:xfrm>
          <a:custGeom>
            <a:rect b="b" l="l" r="r" t="t"/>
            <a:pathLst>
              <a:path extrusionOk="0" h="65034" w="131235">
                <a:moveTo>
                  <a:pt x="1631" y="65034"/>
                </a:moveTo>
                <a:cubicBezTo>
                  <a:pt x="1368" y="58892"/>
                  <a:pt x="153" y="37716"/>
                  <a:pt x="52" y="28182"/>
                </a:cubicBezTo>
                <a:cubicBezTo>
                  <a:pt x="-49" y="18649"/>
                  <a:pt x="-121" y="12468"/>
                  <a:pt x="1025" y="7833"/>
                </a:cubicBezTo>
                <a:cubicBezTo>
                  <a:pt x="2171" y="3199"/>
                  <a:pt x="3931" y="-1353"/>
                  <a:pt x="6930" y="375"/>
                </a:cubicBezTo>
                <a:cubicBezTo>
                  <a:pt x="9929" y="2103"/>
                  <a:pt x="15159" y="13696"/>
                  <a:pt x="19018" y="18202"/>
                </a:cubicBezTo>
                <a:cubicBezTo>
                  <a:pt x="22877" y="22709"/>
                  <a:pt x="24682" y="24215"/>
                  <a:pt x="30082" y="27414"/>
                </a:cubicBezTo>
                <a:cubicBezTo>
                  <a:pt x="35482" y="30613"/>
                  <a:pt x="40487" y="34195"/>
                  <a:pt x="51419" y="37394"/>
                </a:cubicBezTo>
                <a:cubicBezTo>
                  <a:pt x="62351" y="40593"/>
                  <a:pt x="82371" y="44944"/>
                  <a:pt x="95674" y="46608"/>
                </a:cubicBezTo>
                <a:cubicBezTo>
                  <a:pt x="108977" y="48272"/>
                  <a:pt x="125308" y="47249"/>
                  <a:pt x="131235" y="47377"/>
                </a:cubicBezTo>
              </a:path>
            </a:pathLst>
          </a:custGeom>
          <a:noFill/>
          <a:ln cap="flat" cmpd="sng" w="19300">
            <a:solidFill>
              <a:srgbClr val="6AA84F"/>
            </a:solidFill>
            <a:prstDash val="solid"/>
            <a:round/>
            <a:headEnd len="med" w="med" type="none"/>
            <a:tailEnd len="med" w="med" type="none"/>
          </a:ln>
        </p:spPr>
      </p:sp>
      <p:sp>
        <p:nvSpPr>
          <p:cNvPr id="300" name="Google Shape;300;g3c3540bacfd_0_222"/>
          <p:cNvSpPr/>
          <p:nvPr/>
        </p:nvSpPr>
        <p:spPr>
          <a:xfrm>
            <a:off x="5576690" y="3931860"/>
            <a:ext cx="4399390" cy="1597793"/>
          </a:xfrm>
          <a:custGeom>
            <a:rect b="b" l="l" r="r" t="t"/>
            <a:pathLst>
              <a:path extrusionOk="0" h="47935" w="131985">
                <a:moveTo>
                  <a:pt x="2646" y="47935"/>
                </a:moveTo>
                <a:cubicBezTo>
                  <a:pt x="2240" y="41731"/>
                  <a:pt x="462" y="18623"/>
                  <a:pt x="212" y="10709"/>
                </a:cubicBezTo>
                <a:cubicBezTo>
                  <a:pt x="-38" y="2795"/>
                  <a:pt x="-357" y="1489"/>
                  <a:pt x="1145" y="453"/>
                </a:cubicBezTo>
                <a:cubicBezTo>
                  <a:pt x="2647" y="-583"/>
                  <a:pt x="4497" y="-82"/>
                  <a:pt x="9225" y="4493"/>
                </a:cubicBezTo>
                <a:cubicBezTo>
                  <a:pt x="13953" y="9068"/>
                  <a:pt x="22488" y="23038"/>
                  <a:pt x="29513" y="27902"/>
                </a:cubicBezTo>
                <a:cubicBezTo>
                  <a:pt x="36539" y="32767"/>
                  <a:pt x="43783" y="32166"/>
                  <a:pt x="51378" y="33680"/>
                </a:cubicBezTo>
                <a:cubicBezTo>
                  <a:pt x="58973" y="35194"/>
                  <a:pt x="66480" y="35883"/>
                  <a:pt x="75085" y="36984"/>
                </a:cubicBezTo>
                <a:cubicBezTo>
                  <a:pt x="83690" y="38085"/>
                  <a:pt x="93526" y="39815"/>
                  <a:pt x="103009" y="40287"/>
                </a:cubicBezTo>
                <a:cubicBezTo>
                  <a:pt x="112492" y="40759"/>
                  <a:pt x="127156" y="39895"/>
                  <a:pt x="131985" y="39816"/>
                </a:cubicBezTo>
              </a:path>
            </a:pathLst>
          </a:custGeom>
          <a:noFill/>
          <a:ln cap="flat" cmpd="sng" w="19300">
            <a:solidFill>
              <a:srgbClr val="8E7CC3"/>
            </a:solidFill>
            <a:prstDash val="solid"/>
            <a:round/>
            <a:headEnd len="med" w="med" type="none"/>
            <a:tailEnd len="med" w="med" type="none"/>
          </a:ln>
        </p:spPr>
      </p:sp>
      <p:sp>
        <p:nvSpPr>
          <p:cNvPr id="301" name="Google Shape;301;g3c3540bacfd_0_222"/>
          <p:cNvSpPr/>
          <p:nvPr/>
        </p:nvSpPr>
        <p:spPr>
          <a:xfrm>
            <a:off x="4870432" y="2424093"/>
            <a:ext cx="5137572" cy="3052590"/>
          </a:xfrm>
          <a:custGeom>
            <a:rect b="b" l="l" r="r" t="t"/>
            <a:pathLst>
              <a:path extrusionOk="0" h="91580" w="154131">
                <a:moveTo>
                  <a:pt x="1728" y="91580"/>
                </a:moveTo>
                <a:cubicBezTo>
                  <a:pt x="1597" y="86770"/>
                  <a:pt x="1204" y="73251"/>
                  <a:pt x="942" y="62721"/>
                </a:cubicBezTo>
                <a:cubicBezTo>
                  <a:pt x="681" y="52192"/>
                  <a:pt x="-402" y="37820"/>
                  <a:pt x="159" y="28403"/>
                </a:cubicBezTo>
                <a:cubicBezTo>
                  <a:pt x="720" y="18986"/>
                  <a:pt x="819" y="10951"/>
                  <a:pt x="4307" y="6217"/>
                </a:cubicBezTo>
                <a:cubicBezTo>
                  <a:pt x="7796" y="1483"/>
                  <a:pt x="13664" y="73"/>
                  <a:pt x="21090" y="1"/>
                </a:cubicBezTo>
                <a:cubicBezTo>
                  <a:pt x="28516" y="-71"/>
                  <a:pt x="40175" y="3129"/>
                  <a:pt x="48863" y="5783"/>
                </a:cubicBezTo>
                <a:cubicBezTo>
                  <a:pt x="57551" y="8437"/>
                  <a:pt x="61302" y="13843"/>
                  <a:pt x="73217" y="15923"/>
                </a:cubicBezTo>
                <a:cubicBezTo>
                  <a:pt x="85132" y="18003"/>
                  <a:pt x="106865" y="18654"/>
                  <a:pt x="120351" y="18264"/>
                </a:cubicBezTo>
                <a:cubicBezTo>
                  <a:pt x="133837" y="17874"/>
                  <a:pt x="148501" y="14364"/>
                  <a:pt x="154131" y="13584"/>
                </a:cubicBezTo>
              </a:path>
            </a:pathLst>
          </a:custGeom>
          <a:noFill/>
          <a:ln cap="flat" cmpd="sng" w="19300">
            <a:solidFill>
              <a:srgbClr val="F9CB9C"/>
            </a:solidFill>
            <a:prstDash val="solid"/>
            <a:round/>
            <a:headEnd len="med" w="med" type="none"/>
            <a:tailEnd len="med" w="med" type="none"/>
          </a:ln>
        </p:spPr>
      </p:sp>
      <p:sp>
        <p:nvSpPr>
          <p:cNvPr id="302" name="Google Shape;302;g3c3540bacfd_0_222"/>
          <p:cNvSpPr/>
          <p:nvPr/>
        </p:nvSpPr>
        <p:spPr>
          <a:xfrm>
            <a:off x="3562667" y="2608700"/>
            <a:ext cx="1167841" cy="2853110"/>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9300">
            <a:solidFill>
              <a:srgbClr val="E06666"/>
            </a:solidFill>
            <a:prstDash val="solid"/>
            <a:round/>
            <a:headEnd len="med" w="med" type="none"/>
            <a:tailEnd len="med" w="med" type="none"/>
          </a:ln>
        </p:spPr>
      </p:sp>
      <p:sp>
        <p:nvSpPr>
          <p:cNvPr id="303" name="Google Shape;303;g3c3540bacfd_0_222"/>
          <p:cNvSpPr txBox="1"/>
          <p:nvPr/>
        </p:nvSpPr>
        <p:spPr>
          <a:xfrm>
            <a:off x="1096281" y="4322290"/>
            <a:ext cx="1804500" cy="4719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3600">
                <a:solidFill>
                  <a:schemeClr val="dk2"/>
                </a:solidFill>
              </a:rPr>
              <a:t>Dry Air</a:t>
            </a:r>
            <a:endParaRPr sz="3600">
              <a:solidFill>
                <a:schemeClr val="dk2"/>
              </a:solidFill>
            </a:endParaRPr>
          </a:p>
        </p:txBody>
      </p:sp>
      <p:sp>
        <p:nvSpPr>
          <p:cNvPr id="304" name="Google Shape;304;g3c3540bacfd_0_222"/>
          <p:cNvSpPr txBox="1"/>
          <p:nvPr/>
        </p:nvSpPr>
        <p:spPr>
          <a:xfrm>
            <a:off x="8820009" y="5147911"/>
            <a:ext cx="2498700" cy="4719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3600">
                <a:solidFill>
                  <a:schemeClr val="dk2"/>
                </a:solidFill>
              </a:rPr>
              <a:t>Moist Air</a:t>
            </a:r>
            <a:endParaRPr sz="3600">
              <a:solidFill>
                <a:schemeClr val="dk2"/>
              </a:solidFill>
            </a:endParaRPr>
          </a:p>
        </p:txBody>
      </p:sp>
      <p:sp>
        <p:nvSpPr>
          <p:cNvPr id="305" name="Google Shape;305;g3c3540bacfd_0_222"/>
          <p:cNvSpPr/>
          <p:nvPr/>
        </p:nvSpPr>
        <p:spPr>
          <a:xfrm>
            <a:off x="3211454" y="2888167"/>
            <a:ext cx="1379987" cy="2552960"/>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9300">
            <a:solidFill>
              <a:srgbClr val="E06666"/>
            </a:solidFill>
            <a:prstDash val="solid"/>
            <a:round/>
            <a:headEnd len="med" w="med" type="none"/>
            <a:tailEnd len="med" w="med" type="none"/>
          </a:ln>
        </p:spPr>
      </p:sp>
      <p:sp>
        <p:nvSpPr>
          <p:cNvPr id="306" name="Google Shape;306;g3c3540bacfd_0_222"/>
          <p:cNvSpPr/>
          <p:nvPr/>
        </p:nvSpPr>
        <p:spPr>
          <a:xfrm>
            <a:off x="5977433" y="4794300"/>
            <a:ext cx="2807415" cy="881012"/>
          </a:xfrm>
          <a:custGeom>
            <a:rect b="b" l="l" r="r" t="t"/>
            <a:pathLst>
              <a:path extrusionOk="0" h="17353" w="66197">
                <a:moveTo>
                  <a:pt x="66197" y="17094"/>
                </a:moveTo>
                <a:cubicBezTo>
                  <a:pt x="65109" y="17094"/>
                  <a:pt x="65472" y="17612"/>
                  <a:pt x="59671" y="17094"/>
                </a:cubicBezTo>
                <a:cubicBezTo>
                  <a:pt x="53870" y="16576"/>
                  <a:pt x="39729" y="15540"/>
                  <a:pt x="31389" y="13986"/>
                </a:cubicBezTo>
                <a:cubicBezTo>
                  <a:pt x="23050" y="12432"/>
                  <a:pt x="14866" y="10101"/>
                  <a:pt x="9634" y="7770"/>
                </a:cubicBezTo>
                <a:cubicBezTo>
                  <a:pt x="4403" y="5439"/>
                  <a:pt x="1606" y="1295"/>
                  <a:pt x="0" y="0"/>
                </a:cubicBezTo>
              </a:path>
            </a:pathLst>
          </a:custGeom>
          <a:noFill/>
          <a:ln cap="flat" cmpd="sng" w="12700">
            <a:solidFill>
              <a:schemeClr val="dk2"/>
            </a:solidFill>
            <a:prstDash val="solid"/>
            <a:round/>
            <a:headEnd len="med" w="med" type="none"/>
            <a:tailEnd len="med" w="med" type="triangle"/>
          </a:ln>
        </p:spPr>
      </p:sp>
      <p:sp>
        <p:nvSpPr>
          <p:cNvPr id="307" name="Google Shape;307;g3c3540bacfd_0_222"/>
          <p:cNvSpPr/>
          <p:nvPr/>
        </p:nvSpPr>
        <p:spPr>
          <a:xfrm>
            <a:off x="705649" y="4143800"/>
            <a:ext cx="4090731" cy="524187"/>
          </a:xfrm>
          <a:custGeom>
            <a:rect b="b" l="l" r="r" t="t"/>
            <a:pathLst>
              <a:path extrusionOk="0" h="15726" w="122725">
                <a:moveTo>
                  <a:pt x="897" y="7770"/>
                </a:moveTo>
                <a:cubicBezTo>
                  <a:pt x="1415" y="7822"/>
                  <a:pt x="-2988" y="7045"/>
                  <a:pt x="4005" y="8081"/>
                </a:cubicBezTo>
                <a:cubicBezTo>
                  <a:pt x="10998" y="9117"/>
                  <a:pt x="27417" y="12898"/>
                  <a:pt x="42853" y="13986"/>
                </a:cubicBezTo>
                <a:cubicBezTo>
                  <a:pt x="58289" y="15074"/>
                  <a:pt x="83307" y="16938"/>
                  <a:pt x="96619" y="14607"/>
                </a:cubicBezTo>
                <a:cubicBezTo>
                  <a:pt x="109931" y="12276"/>
                  <a:pt x="118374" y="2435"/>
                  <a:pt x="122725" y="0"/>
                </a:cubicBezTo>
              </a:path>
            </a:pathLst>
          </a:custGeom>
          <a:noFill/>
          <a:ln cap="flat" cmpd="sng" w="12700">
            <a:solidFill>
              <a:schemeClr val="dk2"/>
            </a:solidFill>
            <a:prstDash val="solid"/>
            <a:round/>
            <a:headEnd len="med" w="med" type="none"/>
            <a:tailEnd len="med" w="med" type="triangle"/>
          </a:ln>
        </p:spPr>
      </p:sp>
      <p:sp>
        <p:nvSpPr>
          <p:cNvPr id="308" name="Google Shape;308;g3c3540bacfd_0_222"/>
          <p:cNvSpPr/>
          <p:nvPr/>
        </p:nvSpPr>
        <p:spPr>
          <a:xfrm>
            <a:off x="3470433" y="4558067"/>
            <a:ext cx="1379966" cy="642426"/>
          </a:xfrm>
          <a:custGeom>
            <a:rect b="b" l="l" r="r" t="t"/>
            <a:pathLst>
              <a:path extrusionOk="0" h="14296" w="34497">
                <a:moveTo>
                  <a:pt x="0" y="14296"/>
                </a:moveTo>
                <a:cubicBezTo>
                  <a:pt x="3626" y="13364"/>
                  <a:pt x="16006" y="11085"/>
                  <a:pt x="21755" y="8702"/>
                </a:cubicBezTo>
                <a:cubicBezTo>
                  <a:pt x="27505" y="6319"/>
                  <a:pt x="32373" y="1450"/>
                  <a:pt x="34497" y="0"/>
                </a:cubicBezTo>
              </a:path>
            </a:pathLst>
          </a:custGeom>
          <a:noFill/>
          <a:ln cap="flat" cmpd="sng" w="12700">
            <a:solidFill>
              <a:schemeClr val="dk2"/>
            </a:solidFill>
            <a:prstDash val="solid"/>
            <a:round/>
            <a:headEnd len="med" w="med" type="none"/>
            <a:tailEnd len="med" w="med" type="triangle"/>
          </a:ln>
        </p:spPr>
      </p:sp>
      <p:sp>
        <p:nvSpPr>
          <p:cNvPr id="309" name="Google Shape;309;g3c3540bacfd_0_222"/>
          <p:cNvSpPr/>
          <p:nvPr/>
        </p:nvSpPr>
        <p:spPr>
          <a:xfrm>
            <a:off x="2061533" y="2797067"/>
            <a:ext cx="3025079" cy="1036707"/>
          </a:xfrm>
          <a:custGeom>
            <a:rect b="b" l="l" r="r" t="t"/>
            <a:pathLst>
              <a:path extrusionOk="0" h="31102" w="103803">
                <a:moveTo>
                  <a:pt x="0" y="27971"/>
                </a:moveTo>
                <a:cubicBezTo>
                  <a:pt x="6837" y="28489"/>
                  <a:pt x="28489" y="31390"/>
                  <a:pt x="41024" y="31079"/>
                </a:cubicBezTo>
                <a:cubicBezTo>
                  <a:pt x="53559" y="30768"/>
                  <a:pt x="66871" y="28282"/>
                  <a:pt x="75210" y="26106"/>
                </a:cubicBezTo>
                <a:cubicBezTo>
                  <a:pt x="83549" y="23931"/>
                  <a:pt x="86295" y="22377"/>
                  <a:pt x="91060" y="18026"/>
                </a:cubicBezTo>
                <a:cubicBezTo>
                  <a:pt x="95826" y="13675"/>
                  <a:pt x="101679" y="3004"/>
                  <a:pt x="103803" y="0"/>
                </a:cubicBezTo>
              </a:path>
            </a:pathLst>
          </a:custGeom>
          <a:noFill/>
          <a:ln cap="flat" cmpd="sng" w="12700">
            <a:solidFill>
              <a:schemeClr val="dk2"/>
            </a:solidFill>
            <a:prstDash val="solid"/>
            <a:round/>
            <a:headEnd len="med" w="med" type="none"/>
            <a:tailEnd len="med" w="med" type="triangle"/>
          </a:ln>
        </p:spPr>
      </p:sp>
      <p:sp>
        <p:nvSpPr>
          <p:cNvPr id="310" name="Google Shape;310;g3c3540bacfd_0_222"/>
          <p:cNvSpPr/>
          <p:nvPr/>
        </p:nvSpPr>
        <p:spPr>
          <a:xfrm>
            <a:off x="6340033" y="2931733"/>
            <a:ext cx="3760406" cy="994508"/>
          </a:xfrm>
          <a:custGeom>
            <a:rect b="b" l="l" r="r" t="t"/>
            <a:pathLst>
              <a:path extrusionOk="0" h="29836" w="112815">
                <a:moveTo>
                  <a:pt x="0" y="0"/>
                </a:moveTo>
                <a:cubicBezTo>
                  <a:pt x="2952" y="2279"/>
                  <a:pt x="9789" y="9531"/>
                  <a:pt x="17714" y="13675"/>
                </a:cubicBezTo>
                <a:cubicBezTo>
                  <a:pt x="25639" y="17819"/>
                  <a:pt x="38175" y="22325"/>
                  <a:pt x="47550" y="24863"/>
                </a:cubicBezTo>
                <a:cubicBezTo>
                  <a:pt x="56926" y="27401"/>
                  <a:pt x="63090" y="28074"/>
                  <a:pt x="73967" y="28903"/>
                </a:cubicBezTo>
                <a:cubicBezTo>
                  <a:pt x="84845" y="29732"/>
                  <a:pt x="106340" y="29681"/>
                  <a:pt x="112815" y="29836"/>
                </a:cubicBezTo>
              </a:path>
            </a:pathLst>
          </a:custGeom>
          <a:noFill/>
          <a:ln cap="flat" cmpd="sng" w="12700">
            <a:solidFill>
              <a:schemeClr val="dk2"/>
            </a:solidFill>
            <a:prstDash val="solid"/>
            <a:round/>
            <a:headEnd len="med" w="med" type="none"/>
            <a:tailEnd len="med" w="med" type="triangle"/>
          </a:ln>
        </p:spPr>
      </p:sp>
      <p:sp>
        <p:nvSpPr>
          <p:cNvPr id="311" name="Google Shape;311;g3c3540bacfd_0_222"/>
          <p:cNvSpPr/>
          <p:nvPr/>
        </p:nvSpPr>
        <p:spPr>
          <a:xfrm>
            <a:off x="1004867" y="2828133"/>
            <a:ext cx="3024924" cy="273660"/>
          </a:xfrm>
          <a:custGeom>
            <a:rect b="b" l="l" r="r" t="t"/>
            <a:pathLst>
              <a:path extrusionOk="0" h="8210" w="90750">
                <a:moveTo>
                  <a:pt x="0" y="4973"/>
                </a:moveTo>
                <a:cubicBezTo>
                  <a:pt x="6527" y="5491"/>
                  <a:pt x="27297" y="7822"/>
                  <a:pt x="39159" y="8081"/>
                </a:cubicBezTo>
                <a:cubicBezTo>
                  <a:pt x="51021" y="8340"/>
                  <a:pt x="62572" y="7874"/>
                  <a:pt x="71170" y="6527"/>
                </a:cubicBezTo>
                <a:cubicBezTo>
                  <a:pt x="79769" y="5180"/>
                  <a:pt x="87487" y="1088"/>
                  <a:pt x="90750" y="0"/>
                </a:cubicBezTo>
              </a:path>
            </a:pathLst>
          </a:custGeom>
          <a:noFill/>
          <a:ln cap="flat" cmpd="sng" w="12700">
            <a:solidFill>
              <a:schemeClr val="dk2"/>
            </a:solidFill>
            <a:prstDash val="solid"/>
            <a:round/>
            <a:headEnd len="med" w="med" type="none"/>
            <a:tailEnd len="med" w="med" type="triangle"/>
          </a:ln>
        </p:spPr>
      </p:sp>
      <p:sp>
        <p:nvSpPr>
          <p:cNvPr id="312" name="Google Shape;312;g3c3540bacfd_0_222"/>
          <p:cNvSpPr/>
          <p:nvPr/>
        </p:nvSpPr>
        <p:spPr>
          <a:xfrm>
            <a:off x="2724567" y="2134067"/>
            <a:ext cx="7230753" cy="41432"/>
          </a:xfrm>
          <a:custGeom>
            <a:rect b="b" l="l" r="r" t="t"/>
            <a:pathLst>
              <a:path extrusionOk="0" h="1243" w="216928">
                <a:moveTo>
                  <a:pt x="0" y="1243"/>
                </a:moveTo>
                <a:cubicBezTo>
                  <a:pt x="36155" y="1036"/>
                  <a:pt x="180773" y="207"/>
                  <a:pt x="216928" y="0"/>
                </a:cubicBezTo>
              </a:path>
            </a:pathLst>
          </a:custGeom>
          <a:noFill/>
          <a:ln cap="flat" cmpd="sng" w="38100">
            <a:solidFill>
              <a:srgbClr val="0000FF"/>
            </a:solidFill>
            <a:prstDash val="solid"/>
            <a:round/>
            <a:headEnd len="med" w="med" type="none"/>
            <a:tailEnd len="med" w="med" type="none"/>
          </a:ln>
        </p:spPr>
      </p:sp>
      <p:sp>
        <p:nvSpPr>
          <p:cNvPr id="313" name="Google Shape;313;g3c3540bacfd_0_222"/>
          <p:cNvSpPr txBox="1"/>
          <p:nvPr/>
        </p:nvSpPr>
        <p:spPr>
          <a:xfrm>
            <a:off x="10079800" y="1833583"/>
            <a:ext cx="1450500" cy="642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LFC</a:t>
            </a:r>
            <a:endParaRPr sz="2400">
              <a:solidFill>
                <a:schemeClr val="dk2"/>
              </a:solidFill>
            </a:endParaRPr>
          </a:p>
        </p:txBody>
      </p:sp>
      <p:sp>
        <p:nvSpPr>
          <p:cNvPr id="314" name="Google Shape;314;g3c3540bacfd_0_222"/>
          <p:cNvSpPr/>
          <p:nvPr/>
        </p:nvSpPr>
        <p:spPr>
          <a:xfrm>
            <a:off x="1761133" y="2287273"/>
            <a:ext cx="8121630" cy="884178"/>
          </a:xfrm>
          <a:custGeom>
            <a:rect b="b" l="l" r="r" t="t"/>
            <a:pathLst>
              <a:path extrusionOk="0" h="26526" w="243655">
                <a:moveTo>
                  <a:pt x="0" y="10012"/>
                </a:moveTo>
                <a:cubicBezTo>
                  <a:pt x="6993" y="10426"/>
                  <a:pt x="29525" y="13016"/>
                  <a:pt x="41956" y="12498"/>
                </a:cubicBezTo>
                <a:cubicBezTo>
                  <a:pt x="54387" y="11980"/>
                  <a:pt x="63037" y="8976"/>
                  <a:pt x="74588" y="6904"/>
                </a:cubicBezTo>
                <a:cubicBezTo>
                  <a:pt x="86139" y="4832"/>
                  <a:pt x="100176" y="481"/>
                  <a:pt x="111261" y="66"/>
                </a:cubicBezTo>
                <a:cubicBezTo>
                  <a:pt x="122346" y="-348"/>
                  <a:pt x="131358" y="1206"/>
                  <a:pt x="141096" y="4417"/>
                </a:cubicBezTo>
                <a:cubicBezTo>
                  <a:pt x="150834" y="7628"/>
                  <a:pt x="158914" y="15708"/>
                  <a:pt x="169688" y="19334"/>
                </a:cubicBezTo>
                <a:cubicBezTo>
                  <a:pt x="180462" y="22960"/>
                  <a:pt x="193412" y="25136"/>
                  <a:pt x="205740" y="26172"/>
                </a:cubicBezTo>
                <a:cubicBezTo>
                  <a:pt x="218068" y="27208"/>
                  <a:pt x="237336" y="25654"/>
                  <a:pt x="243655" y="25550"/>
                </a:cubicBezTo>
              </a:path>
            </a:pathLst>
          </a:custGeom>
          <a:noFill/>
          <a:ln cap="flat" cmpd="sng" w="12700">
            <a:solidFill>
              <a:schemeClr val="dk2"/>
            </a:solidFill>
            <a:prstDash val="solid"/>
            <a:round/>
            <a:headEnd len="med" w="med" type="none"/>
            <a:tailEnd len="med" w="med" type="triangle"/>
          </a:ln>
        </p:spPr>
      </p:sp>
      <p:sp>
        <p:nvSpPr>
          <p:cNvPr id="315" name="Google Shape;315;g3c3540bacfd_0_222"/>
          <p:cNvSpPr/>
          <p:nvPr/>
        </p:nvSpPr>
        <p:spPr>
          <a:xfrm>
            <a:off x="5614867" y="3553300"/>
            <a:ext cx="383290" cy="1149905"/>
          </a:xfrm>
          <a:custGeom>
            <a:rect b="b" l="l" r="r" t="t"/>
            <a:pathLst>
              <a:path extrusionOk="0" h="34498" w="11499">
                <a:moveTo>
                  <a:pt x="11499" y="34498"/>
                </a:moveTo>
                <a:cubicBezTo>
                  <a:pt x="10152" y="33358"/>
                  <a:pt x="5127" y="30457"/>
                  <a:pt x="3418" y="27660"/>
                </a:cubicBezTo>
                <a:cubicBezTo>
                  <a:pt x="1709" y="24863"/>
                  <a:pt x="1813" y="22325"/>
                  <a:pt x="1243" y="17715"/>
                </a:cubicBezTo>
                <a:cubicBezTo>
                  <a:pt x="673" y="13105"/>
                  <a:pt x="207" y="2953"/>
                  <a:pt x="0" y="0"/>
                </a:cubicBezTo>
              </a:path>
            </a:pathLst>
          </a:custGeom>
          <a:noFill/>
          <a:ln cap="flat" cmpd="sng" w="12700">
            <a:solidFill>
              <a:schemeClr val="dk2"/>
            </a:solidFill>
            <a:prstDash val="solid"/>
            <a:round/>
            <a:headEnd len="med" w="med" type="none"/>
            <a:tailEnd len="med" w="med" type="triangle"/>
          </a:ln>
        </p:spPr>
      </p:sp>
      <p:sp>
        <p:nvSpPr>
          <p:cNvPr id="316" name="Google Shape;316;g3c3540bacfd_0_222"/>
          <p:cNvSpPr/>
          <p:nvPr/>
        </p:nvSpPr>
        <p:spPr>
          <a:xfrm>
            <a:off x="5511267" y="2672767"/>
            <a:ext cx="1015208" cy="808013"/>
          </a:xfrm>
          <a:custGeom>
            <a:rect b="b" l="l" r="r" t="t"/>
            <a:pathLst>
              <a:path extrusionOk="0" h="24241" w="30457">
                <a:moveTo>
                  <a:pt x="0" y="0"/>
                </a:moveTo>
                <a:cubicBezTo>
                  <a:pt x="2435" y="1554"/>
                  <a:pt x="9531" y="5283"/>
                  <a:pt x="14607" y="9323"/>
                </a:cubicBezTo>
                <a:cubicBezTo>
                  <a:pt x="19683" y="13363"/>
                  <a:pt x="27815" y="21755"/>
                  <a:pt x="30457" y="24241"/>
                </a:cubicBezTo>
              </a:path>
            </a:pathLst>
          </a:custGeom>
          <a:noFill/>
          <a:ln cap="flat" cmpd="sng" w="12700">
            <a:solidFill>
              <a:schemeClr val="dk2"/>
            </a:solidFill>
            <a:prstDash val="solid"/>
            <a:round/>
            <a:headEnd len="med" w="med" type="none"/>
            <a:tailEnd len="med" w="med" type="triangle"/>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3c3540bacfd_0_253"/>
          <p:cNvSpPr txBox="1"/>
          <p:nvPr/>
        </p:nvSpPr>
        <p:spPr>
          <a:xfrm>
            <a:off x="1308083" y="45333"/>
            <a:ext cx="9098100" cy="16971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800">
                <a:solidFill>
                  <a:schemeClr val="dk2"/>
                </a:solidFill>
              </a:rPr>
              <a:t>How do we get T-storm development? </a:t>
            </a:r>
            <a:endParaRPr b="1" sz="2800">
              <a:solidFill>
                <a:schemeClr val="dk2"/>
              </a:solidFill>
            </a:endParaRPr>
          </a:p>
          <a:p>
            <a:pPr indent="0" lvl="0" marL="0" rtl="0" algn="ctr">
              <a:spcBef>
                <a:spcPts val="0"/>
              </a:spcBef>
              <a:spcAft>
                <a:spcPts val="0"/>
              </a:spcAft>
              <a:buNone/>
            </a:pPr>
            <a:r>
              <a:t/>
            </a:r>
            <a:endParaRPr b="1" sz="2800">
              <a:solidFill>
                <a:schemeClr val="dk2"/>
              </a:solidFill>
            </a:endParaRPr>
          </a:p>
          <a:p>
            <a:pPr indent="0" lvl="0" marL="0" rtl="0" algn="ctr">
              <a:spcBef>
                <a:spcPts val="0"/>
              </a:spcBef>
              <a:spcAft>
                <a:spcPts val="0"/>
              </a:spcAft>
              <a:buNone/>
            </a:pPr>
            <a:r>
              <a:rPr b="1" lang="en-US" sz="2000">
                <a:solidFill>
                  <a:schemeClr val="dk2"/>
                </a:solidFill>
              </a:rPr>
              <a:t>Boundary-layer eddies (such as HCRs) locally enhance ascent along dryline, helps parcels reach the LFC.</a:t>
            </a:r>
            <a:endParaRPr b="1" sz="2000">
              <a:solidFill>
                <a:schemeClr val="dk2"/>
              </a:solidFill>
            </a:endParaRPr>
          </a:p>
        </p:txBody>
      </p:sp>
      <p:cxnSp>
        <p:nvCxnSpPr>
          <p:cNvPr id="322" name="Google Shape;322;g3c3540bacfd_0_253"/>
          <p:cNvCxnSpPr/>
          <p:nvPr/>
        </p:nvCxnSpPr>
        <p:spPr>
          <a:xfrm>
            <a:off x="2055167" y="5249600"/>
            <a:ext cx="8332500" cy="737100"/>
          </a:xfrm>
          <a:prstGeom prst="straightConnector1">
            <a:avLst/>
          </a:prstGeom>
          <a:noFill/>
          <a:ln cap="flat" cmpd="sng" w="57875">
            <a:solidFill>
              <a:schemeClr val="dk1"/>
            </a:solidFill>
            <a:prstDash val="solid"/>
            <a:round/>
            <a:headEnd len="med" w="med" type="none"/>
            <a:tailEnd len="med" w="med" type="none"/>
          </a:ln>
        </p:spPr>
      </p:cxnSp>
      <p:sp>
        <p:nvSpPr>
          <p:cNvPr id="323" name="Google Shape;323;g3c3540bacfd_0_253"/>
          <p:cNvSpPr/>
          <p:nvPr/>
        </p:nvSpPr>
        <p:spPr>
          <a:xfrm>
            <a:off x="5039857" y="2661516"/>
            <a:ext cx="5138005" cy="2836996"/>
          </a:xfrm>
          <a:custGeom>
            <a:rect b="b" l="l" r="r" t="t"/>
            <a:pathLst>
              <a:path extrusionOk="0" h="85112" w="154144">
                <a:moveTo>
                  <a:pt x="831" y="85112"/>
                </a:moveTo>
                <a:cubicBezTo>
                  <a:pt x="700" y="80554"/>
                  <a:pt x="42" y="67005"/>
                  <a:pt x="42" y="57762"/>
                </a:cubicBezTo>
                <a:cubicBezTo>
                  <a:pt x="42" y="48519"/>
                  <a:pt x="-276" y="38862"/>
                  <a:pt x="831" y="29654"/>
                </a:cubicBezTo>
                <a:cubicBezTo>
                  <a:pt x="1938" y="20446"/>
                  <a:pt x="2755" y="6829"/>
                  <a:pt x="6683" y="2513"/>
                </a:cubicBezTo>
                <a:cubicBezTo>
                  <a:pt x="10611" y="-1803"/>
                  <a:pt x="17734" y="-8"/>
                  <a:pt x="24398" y="3756"/>
                </a:cubicBezTo>
                <a:cubicBezTo>
                  <a:pt x="31062" y="7520"/>
                  <a:pt x="40058" y="19768"/>
                  <a:pt x="46667" y="25097"/>
                </a:cubicBezTo>
                <a:cubicBezTo>
                  <a:pt x="53276" y="30427"/>
                  <a:pt x="56281" y="32695"/>
                  <a:pt x="64052" y="35733"/>
                </a:cubicBezTo>
                <a:cubicBezTo>
                  <a:pt x="71823" y="38772"/>
                  <a:pt x="81438" y="41936"/>
                  <a:pt x="93292" y="43328"/>
                </a:cubicBezTo>
                <a:cubicBezTo>
                  <a:pt x="105146" y="44721"/>
                  <a:pt x="125035" y="43961"/>
                  <a:pt x="135177" y="44088"/>
                </a:cubicBezTo>
                <a:cubicBezTo>
                  <a:pt x="145319" y="44215"/>
                  <a:pt x="150983" y="44088"/>
                  <a:pt x="154144" y="44088"/>
                </a:cubicBezTo>
              </a:path>
            </a:pathLst>
          </a:custGeom>
          <a:noFill/>
          <a:ln cap="flat" cmpd="sng" w="19300">
            <a:solidFill>
              <a:srgbClr val="FFE599"/>
            </a:solidFill>
            <a:prstDash val="solid"/>
            <a:round/>
            <a:headEnd len="med" w="med" type="none"/>
            <a:tailEnd len="med" w="med" type="none"/>
          </a:ln>
        </p:spPr>
      </p:sp>
      <p:sp>
        <p:nvSpPr>
          <p:cNvPr id="324" name="Google Shape;324;g3c3540bacfd_0_253"/>
          <p:cNvSpPr/>
          <p:nvPr/>
        </p:nvSpPr>
        <p:spPr>
          <a:xfrm>
            <a:off x="5223849" y="3027348"/>
            <a:ext cx="4772647" cy="2481705"/>
          </a:xfrm>
          <a:custGeom>
            <a:rect b="b" l="l" r="r" t="t"/>
            <a:pathLst>
              <a:path extrusionOk="0" h="74453" w="143183">
                <a:moveTo>
                  <a:pt x="145" y="74453"/>
                </a:moveTo>
                <a:cubicBezTo>
                  <a:pt x="145" y="68746"/>
                  <a:pt x="-180" y="51541"/>
                  <a:pt x="145" y="40208"/>
                </a:cubicBezTo>
                <a:cubicBezTo>
                  <a:pt x="470" y="28875"/>
                  <a:pt x="62" y="12962"/>
                  <a:pt x="2096" y="6456"/>
                </a:cubicBezTo>
                <a:cubicBezTo>
                  <a:pt x="4131" y="-50"/>
                  <a:pt x="7277" y="-1281"/>
                  <a:pt x="12352" y="1173"/>
                </a:cubicBezTo>
                <a:cubicBezTo>
                  <a:pt x="17427" y="3627"/>
                  <a:pt x="26547" y="15563"/>
                  <a:pt x="32546" y="21181"/>
                </a:cubicBezTo>
                <a:cubicBezTo>
                  <a:pt x="38546" y="26799"/>
                  <a:pt x="40973" y="31328"/>
                  <a:pt x="48349" y="34879"/>
                </a:cubicBezTo>
                <a:cubicBezTo>
                  <a:pt x="55725" y="38431"/>
                  <a:pt x="66131" y="40334"/>
                  <a:pt x="76800" y="42490"/>
                </a:cubicBezTo>
                <a:cubicBezTo>
                  <a:pt x="87469" y="44646"/>
                  <a:pt x="101297" y="47309"/>
                  <a:pt x="112361" y="47816"/>
                </a:cubicBezTo>
                <a:cubicBezTo>
                  <a:pt x="123425" y="48323"/>
                  <a:pt x="138046" y="45914"/>
                  <a:pt x="143183" y="45533"/>
                </a:cubicBezTo>
              </a:path>
            </a:pathLst>
          </a:custGeom>
          <a:noFill/>
          <a:ln cap="flat" cmpd="sng" w="19300">
            <a:solidFill>
              <a:srgbClr val="B6D7A8"/>
            </a:solidFill>
            <a:prstDash val="solid"/>
            <a:round/>
            <a:headEnd len="med" w="med" type="none"/>
            <a:tailEnd len="med" w="med" type="none"/>
          </a:ln>
        </p:spPr>
      </p:sp>
      <p:sp>
        <p:nvSpPr>
          <p:cNvPr id="325" name="Google Shape;325;g3c3540bacfd_0_253"/>
          <p:cNvSpPr/>
          <p:nvPr/>
        </p:nvSpPr>
        <p:spPr>
          <a:xfrm>
            <a:off x="5414929" y="3385442"/>
            <a:ext cx="4374391" cy="2167746"/>
          </a:xfrm>
          <a:custGeom>
            <a:rect b="b" l="l" r="r" t="t"/>
            <a:pathLst>
              <a:path extrusionOk="0" h="65034" w="131235">
                <a:moveTo>
                  <a:pt x="1631" y="65034"/>
                </a:moveTo>
                <a:cubicBezTo>
                  <a:pt x="1368" y="58892"/>
                  <a:pt x="153" y="37716"/>
                  <a:pt x="52" y="28182"/>
                </a:cubicBezTo>
                <a:cubicBezTo>
                  <a:pt x="-49" y="18649"/>
                  <a:pt x="-121" y="12468"/>
                  <a:pt x="1025" y="7833"/>
                </a:cubicBezTo>
                <a:cubicBezTo>
                  <a:pt x="2171" y="3199"/>
                  <a:pt x="3931" y="-1353"/>
                  <a:pt x="6930" y="375"/>
                </a:cubicBezTo>
                <a:cubicBezTo>
                  <a:pt x="9929" y="2103"/>
                  <a:pt x="15159" y="13696"/>
                  <a:pt x="19018" y="18202"/>
                </a:cubicBezTo>
                <a:cubicBezTo>
                  <a:pt x="22877" y="22709"/>
                  <a:pt x="24682" y="24215"/>
                  <a:pt x="30082" y="27414"/>
                </a:cubicBezTo>
                <a:cubicBezTo>
                  <a:pt x="35482" y="30613"/>
                  <a:pt x="40487" y="34195"/>
                  <a:pt x="51419" y="37394"/>
                </a:cubicBezTo>
                <a:cubicBezTo>
                  <a:pt x="62351" y="40593"/>
                  <a:pt x="82371" y="44944"/>
                  <a:pt x="95674" y="46608"/>
                </a:cubicBezTo>
                <a:cubicBezTo>
                  <a:pt x="108977" y="48272"/>
                  <a:pt x="125308" y="47249"/>
                  <a:pt x="131235" y="47377"/>
                </a:cubicBezTo>
              </a:path>
            </a:pathLst>
          </a:custGeom>
          <a:noFill/>
          <a:ln cap="flat" cmpd="sng" w="19300">
            <a:solidFill>
              <a:srgbClr val="6AA84F"/>
            </a:solidFill>
            <a:prstDash val="solid"/>
            <a:round/>
            <a:headEnd len="med" w="med" type="none"/>
            <a:tailEnd len="med" w="med" type="none"/>
          </a:ln>
        </p:spPr>
      </p:sp>
      <p:sp>
        <p:nvSpPr>
          <p:cNvPr id="326" name="Google Shape;326;g3c3540bacfd_0_253"/>
          <p:cNvSpPr/>
          <p:nvPr/>
        </p:nvSpPr>
        <p:spPr>
          <a:xfrm>
            <a:off x="5576690" y="3931860"/>
            <a:ext cx="4399390" cy="1597793"/>
          </a:xfrm>
          <a:custGeom>
            <a:rect b="b" l="l" r="r" t="t"/>
            <a:pathLst>
              <a:path extrusionOk="0" h="47935" w="131985">
                <a:moveTo>
                  <a:pt x="2646" y="47935"/>
                </a:moveTo>
                <a:cubicBezTo>
                  <a:pt x="2240" y="41731"/>
                  <a:pt x="462" y="18623"/>
                  <a:pt x="212" y="10709"/>
                </a:cubicBezTo>
                <a:cubicBezTo>
                  <a:pt x="-38" y="2795"/>
                  <a:pt x="-357" y="1489"/>
                  <a:pt x="1145" y="453"/>
                </a:cubicBezTo>
                <a:cubicBezTo>
                  <a:pt x="2647" y="-583"/>
                  <a:pt x="4497" y="-82"/>
                  <a:pt x="9225" y="4493"/>
                </a:cubicBezTo>
                <a:cubicBezTo>
                  <a:pt x="13953" y="9068"/>
                  <a:pt x="22488" y="23038"/>
                  <a:pt x="29513" y="27902"/>
                </a:cubicBezTo>
                <a:cubicBezTo>
                  <a:pt x="36539" y="32767"/>
                  <a:pt x="43783" y="32166"/>
                  <a:pt x="51378" y="33680"/>
                </a:cubicBezTo>
                <a:cubicBezTo>
                  <a:pt x="58973" y="35194"/>
                  <a:pt x="66480" y="35883"/>
                  <a:pt x="75085" y="36984"/>
                </a:cubicBezTo>
                <a:cubicBezTo>
                  <a:pt x="83690" y="38085"/>
                  <a:pt x="93526" y="39815"/>
                  <a:pt x="103009" y="40287"/>
                </a:cubicBezTo>
                <a:cubicBezTo>
                  <a:pt x="112492" y="40759"/>
                  <a:pt x="127156" y="39895"/>
                  <a:pt x="131985" y="39816"/>
                </a:cubicBezTo>
              </a:path>
            </a:pathLst>
          </a:custGeom>
          <a:noFill/>
          <a:ln cap="flat" cmpd="sng" w="19300">
            <a:solidFill>
              <a:srgbClr val="8E7CC3"/>
            </a:solidFill>
            <a:prstDash val="solid"/>
            <a:round/>
            <a:headEnd len="med" w="med" type="none"/>
            <a:tailEnd len="med" w="med" type="none"/>
          </a:ln>
        </p:spPr>
      </p:sp>
      <p:sp>
        <p:nvSpPr>
          <p:cNvPr id="327" name="Google Shape;327;g3c3540bacfd_0_253"/>
          <p:cNvSpPr/>
          <p:nvPr/>
        </p:nvSpPr>
        <p:spPr>
          <a:xfrm>
            <a:off x="4870432" y="2424093"/>
            <a:ext cx="5137572" cy="3052590"/>
          </a:xfrm>
          <a:custGeom>
            <a:rect b="b" l="l" r="r" t="t"/>
            <a:pathLst>
              <a:path extrusionOk="0" h="91580" w="154131">
                <a:moveTo>
                  <a:pt x="1728" y="91580"/>
                </a:moveTo>
                <a:cubicBezTo>
                  <a:pt x="1597" y="86770"/>
                  <a:pt x="1204" y="73251"/>
                  <a:pt x="942" y="62721"/>
                </a:cubicBezTo>
                <a:cubicBezTo>
                  <a:pt x="681" y="52192"/>
                  <a:pt x="-402" y="37820"/>
                  <a:pt x="159" y="28403"/>
                </a:cubicBezTo>
                <a:cubicBezTo>
                  <a:pt x="720" y="18986"/>
                  <a:pt x="819" y="10951"/>
                  <a:pt x="4307" y="6217"/>
                </a:cubicBezTo>
                <a:cubicBezTo>
                  <a:pt x="7796" y="1483"/>
                  <a:pt x="13664" y="73"/>
                  <a:pt x="21090" y="1"/>
                </a:cubicBezTo>
                <a:cubicBezTo>
                  <a:pt x="28516" y="-71"/>
                  <a:pt x="40175" y="3129"/>
                  <a:pt x="48863" y="5783"/>
                </a:cubicBezTo>
                <a:cubicBezTo>
                  <a:pt x="57551" y="8437"/>
                  <a:pt x="61302" y="13843"/>
                  <a:pt x="73217" y="15923"/>
                </a:cubicBezTo>
                <a:cubicBezTo>
                  <a:pt x="85132" y="18003"/>
                  <a:pt x="106865" y="18654"/>
                  <a:pt x="120351" y="18264"/>
                </a:cubicBezTo>
                <a:cubicBezTo>
                  <a:pt x="133837" y="17874"/>
                  <a:pt x="148501" y="14364"/>
                  <a:pt x="154131" y="13584"/>
                </a:cubicBezTo>
              </a:path>
            </a:pathLst>
          </a:custGeom>
          <a:noFill/>
          <a:ln cap="flat" cmpd="sng" w="19300">
            <a:solidFill>
              <a:srgbClr val="F9CB9C"/>
            </a:solidFill>
            <a:prstDash val="solid"/>
            <a:round/>
            <a:headEnd len="med" w="med" type="none"/>
            <a:tailEnd len="med" w="med" type="none"/>
          </a:ln>
        </p:spPr>
      </p:sp>
      <p:sp>
        <p:nvSpPr>
          <p:cNvPr id="328" name="Google Shape;328;g3c3540bacfd_0_253"/>
          <p:cNvSpPr/>
          <p:nvPr/>
        </p:nvSpPr>
        <p:spPr>
          <a:xfrm>
            <a:off x="3562667" y="2608700"/>
            <a:ext cx="1167841" cy="2853110"/>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9300">
            <a:solidFill>
              <a:srgbClr val="E06666"/>
            </a:solidFill>
            <a:prstDash val="solid"/>
            <a:round/>
            <a:headEnd len="med" w="med" type="none"/>
            <a:tailEnd len="med" w="med" type="none"/>
          </a:ln>
        </p:spPr>
      </p:sp>
      <p:sp>
        <p:nvSpPr>
          <p:cNvPr id="329" name="Google Shape;329;g3c3540bacfd_0_253"/>
          <p:cNvSpPr txBox="1"/>
          <p:nvPr/>
        </p:nvSpPr>
        <p:spPr>
          <a:xfrm>
            <a:off x="8820009" y="5147911"/>
            <a:ext cx="2498700" cy="4719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3600">
                <a:solidFill>
                  <a:schemeClr val="dk2"/>
                </a:solidFill>
              </a:rPr>
              <a:t>Moist Air</a:t>
            </a:r>
            <a:endParaRPr sz="3600">
              <a:solidFill>
                <a:schemeClr val="dk2"/>
              </a:solidFill>
            </a:endParaRPr>
          </a:p>
        </p:txBody>
      </p:sp>
      <p:sp>
        <p:nvSpPr>
          <p:cNvPr id="330" name="Google Shape;330;g3c3540bacfd_0_253"/>
          <p:cNvSpPr/>
          <p:nvPr/>
        </p:nvSpPr>
        <p:spPr>
          <a:xfrm>
            <a:off x="3211454" y="2888167"/>
            <a:ext cx="1379987" cy="2552960"/>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9300">
            <a:solidFill>
              <a:srgbClr val="E06666"/>
            </a:solidFill>
            <a:prstDash val="solid"/>
            <a:round/>
            <a:headEnd len="med" w="med" type="none"/>
            <a:tailEnd len="med" w="med" type="none"/>
          </a:ln>
        </p:spPr>
      </p:sp>
      <p:sp>
        <p:nvSpPr>
          <p:cNvPr id="331" name="Google Shape;331;g3c3540bacfd_0_253"/>
          <p:cNvSpPr/>
          <p:nvPr/>
        </p:nvSpPr>
        <p:spPr>
          <a:xfrm>
            <a:off x="5977433" y="4794300"/>
            <a:ext cx="2807415" cy="881012"/>
          </a:xfrm>
          <a:custGeom>
            <a:rect b="b" l="l" r="r" t="t"/>
            <a:pathLst>
              <a:path extrusionOk="0" h="17353" w="66197">
                <a:moveTo>
                  <a:pt x="66197" y="17094"/>
                </a:moveTo>
                <a:cubicBezTo>
                  <a:pt x="65109" y="17094"/>
                  <a:pt x="65472" y="17612"/>
                  <a:pt x="59671" y="17094"/>
                </a:cubicBezTo>
                <a:cubicBezTo>
                  <a:pt x="53870" y="16576"/>
                  <a:pt x="39729" y="15540"/>
                  <a:pt x="31389" y="13986"/>
                </a:cubicBezTo>
                <a:cubicBezTo>
                  <a:pt x="23050" y="12432"/>
                  <a:pt x="14866" y="10101"/>
                  <a:pt x="9634" y="7770"/>
                </a:cubicBezTo>
                <a:cubicBezTo>
                  <a:pt x="4403" y="5439"/>
                  <a:pt x="1606" y="1295"/>
                  <a:pt x="0" y="0"/>
                </a:cubicBezTo>
              </a:path>
            </a:pathLst>
          </a:custGeom>
          <a:noFill/>
          <a:ln cap="flat" cmpd="sng" w="12700">
            <a:solidFill>
              <a:schemeClr val="dk2"/>
            </a:solidFill>
            <a:prstDash val="solid"/>
            <a:round/>
            <a:headEnd len="med" w="med" type="none"/>
            <a:tailEnd len="med" w="med" type="triangle"/>
          </a:ln>
        </p:spPr>
      </p:sp>
      <p:sp>
        <p:nvSpPr>
          <p:cNvPr id="332" name="Google Shape;332;g3c3540bacfd_0_253"/>
          <p:cNvSpPr/>
          <p:nvPr/>
        </p:nvSpPr>
        <p:spPr>
          <a:xfrm>
            <a:off x="705649" y="3677633"/>
            <a:ext cx="4215028" cy="980642"/>
          </a:xfrm>
          <a:custGeom>
            <a:rect b="b" l="l" r="r" t="t"/>
            <a:pathLst>
              <a:path extrusionOk="0" h="29420" w="126454">
                <a:moveTo>
                  <a:pt x="897" y="21755"/>
                </a:moveTo>
                <a:cubicBezTo>
                  <a:pt x="1415" y="21807"/>
                  <a:pt x="-2988" y="21030"/>
                  <a:pt x="4005" y="22066"/>
                </a:cubicBezTo>
                <a:cubicBezTo>
                  <a:pt x="10998" y="23102"/>
                  <a:pt x="25760" y="27194"/>
                  <a:pt x="42853" y="27971"/>
                </a:cubicBezTo>
                <a:cubicBezTo>
                  <a:pt x="59946" y="28748"/>
                  <a:pt x="92631" y="31389"/>
                  <a:pt x="106564" y="26727"/>
                </a:cubicBezTo>
                <a:cubicBezTo>
                  <a:pt x="120498" y="22065"/>
                  <a:pt x="123139" y="4455"/>
                  <a:pt x="126454" y="0"/>
                </a:cubicBezTo>
              </a:path>
            </a:pathLst>
          </a:custGeom>
          <a:noFill/>
          <a:ln cap="flat" cmpd="sng" w="12700">
            <a:solidFill>
              <a:schemeClr val="dk2"/>
            </a:solidFill>
            <a:prstDash val="solid"/>
            <a:round/>
            <a:headEnd len="med" w="med" type="none"/>
            <a:tailEnd len="med" w="med" type="triangle"/>
          </a:ln>
        </p:spPr>
      </p:sp>
      <p:sp>
        <p:nvSpPr>
          <p:cNvPr id="333" name="Google Shape;333;g3c3540bacfd_0_253"/>
          <p:cNvSpPr/>
          <p:nvPr/>
        </p:nvSpPr>
        <p:spPr>
          <a:xfrm>
            <a:off x="2061533" y="2020100"/>
            <a:ext cx="3252819" cy="1813655"/>
          </a:xfrm>
          <a:custGeom>
            <a:rect b="b" l="l" r="r" t="t"/>
            <a:pathLst>
              <a:path extrusionOk="0" h="54411" w="97587">
                <a:moveTo>
                  <a:pt x="0" y="51280"/>
                </a:moveTo>
                <a:cubicBezTo>
                  <a:pt x="5978" y="51798"/>
                  <a:pt x="24908" y="54699"/>
                  <a:pt x="35867" y="54388"/>
                </a:cubicBezTo>
                <a:cubicBezTo>
                  <a:pt x="46826" y="54077"/>
                  <a:pt x="58465" y="51591"/>
                  <a:pt x="65756" y="49415"/>
                </a:cubicBezTo>
                <a:cubicBezTo>
                  <a:pt x="73047" y="47240"/>
                  <a:pt x="74309" y="49571"/>
                  <a:pt x="79614" y="41335"/>
                </a:cubicBezTo>
                <a:cubicBezTo>
                  <a:pt x="84919" y="33099"/>
                  <a:pt x="94592" y="6889"/>
                  <a:pt x="97587" y="0"/>
                </a:cubicBezTo>
              </a:path>
            </a:pathLst>
          </a:custGeom>
          <a:noFill/>
          <a:ln cap="flat" cmpd="sng" w="12700">
            <a:solidFill>
              <a:schemeClr val="dk2"/>
            </a:solidFill>
            <a:prstDash val="solid"/>
            <a:round/>
            <a:headEnd len="med" w="med" type="none"/>
            <a:tailEnd len="med" w="med" type="triangle"/>
          </a:ln>
        </p:spPr>
      </p:sp>
      <p:sp>
        <p:nvSpPr>
          <p:cNvPr id="334" name="Google Shape;334;g3c3540bacfd_0_253"/>
          <p:cNvSpPr/>
          <p:nvPr/>
        </p:nvSpPr>
        <p:spPr>
          <a:xfrm>
            <a:off x="6340033" y="2931733"/>
            <a:ext cx="3760406" cy="994508"/>
          </a:xfrm>
          <a:custGeom>
            <a:rect b="b" l="l" r="r" t="t"/>
            <a:pathLst>
              <a:path extrusionOk="0" h="29836" w="112815">
                <a:moveTo>
                  <a:pt x="0" y="0"/>
                </a:moveTo>
                <a:cubicBezTo>
                  <a:pt x="2952" y="2279"/>
                  <a:pt x="9789" y="9531"/>
                  <a:pt x="17714" y="13675"/>
                </a:cubicBezTo>
                <a:cubicBezTo>
                  <a:pt x="25639" y="17819"/>
                  <a:pt x="38175" y="22325"/>
                  <a:pt x="47550" y="24863"/>
                </a:cubicBezTo>
                <a:cubicBezTo>
                  <a:pt x="56926" y="27401"/>
                  <a:pt x="63090" y="28074"/>
                  <a:pt x="73967" y="28903"/>
                </a:cubicBezTo>
                <a:cubicBezTo>
                  <a:pt x="84845" y="29732"/>
                  <a:pt x="106340" y="29681"/>
                  <a:pt x="112815" y="29836"/>
                </a:cubicBezTo>
              </a:path>
            </a:pathLst>
          </a:custGeom>
          <a:noFill/>
          <a:ln cap="flat" cmpd="sng" w="12700">
            <a:solidFill>
              <a:schemeClr val="dk2"/>
            </a:solidFill>
            <a:prstDash val="solid"/>
            <a:round/>
            <a:headEnd len="med" w="med" type="none"/>
            <a:tailEnd len="med" w="med" type="triangle"/>
          </a:ln>
        </p:spPr>
      </p:sp>
      <p:sp>
        <p:nvSpPr>
          <p:cNvPr id="335" name="Google Shape;335;g3c3540bacfd_0_253"/>
          <p:cNvSpPr/>
          <p:nvPr/>
        </p:nvSpPr>
        <p:spPr>
          <a:xfrm>
            <a:off x="1004867" y="2268733"/>
            <a:ext cx="3687908" cy="910111"/>
          </a:xfrm>
          <a:custGeom>
            <a:rect b="b" l="l" r="r" t="t"/>
            <a:pathLst>
              <a:path extrusionOk="0" h="27304" w="110640">
                <a:moveTo>
                  <a:pt x="0" y="21755"/>
                </a:moveTo>
                <a:cubicBezTo>
                  <a:pt x="6527" y="22273"/>
                  <a:pt x="24449" y="24242"/>
                  <a:pt x="39159" y="24863"/>
                </a:cubicBezTo>
                <a:cubicBezTo>
                  <a:pt x="53870" y="25485"/>
                  <a:pt x="76350" y="29628"/>
                  <a:pt x="88263" y="25484"/>
                </a:cubicBezTo>
                <a:cubicBezTo>
                  <a:pt x="100177" y="21340"/>
                  <a:pt x="106911" y="4247"/>
                  <a:pt x="110640" y="0"/>
                </a:cubicBezTo>
              </a:path>
            </a:pathLst>
          </a:custGeom>
          <a:noFill/>
          <a:ln cap="flat" cmpd="sng" w="12700">
            <a:solidFill>
              <a:schemeClr val="dk2"/>
            </a:solidFill>
            <a:prstDash val="solid"/>
            <a:round/>
            <a:headEnd len="med" w="med" type="none"/>
            <a:tailEnd len="med" w="med" type="triangle"/>
          </a:ln>
        </p:spPr>
      </p:sp>
      <p:sp>
        <p:nvSpPr>
          <p:cNvPr id="336" name="Google Shape;336;g3c3540bacfd_0_253"/>
          <p:cNvSpPr/>
          <p:nvPr/>
        </p:nvSpPr>
        <p:spPr>
          <a:xfrm>
            <a:off x="2724567" y="2134067"/>
            <a:ext cx="7230753" cy="41432"/>
          </a:xfrm>
          <a:custGeom>
            <a:rect b="b" l="l" r="r" t="t"/>
            <a:pathLst>
              <a:path extrusionOk="0" h="1243" w="216928">
                <a:moveTo>
                  <a:pt x="0" y="1243"/>
                </a:moveTo>
                <a:cubicBezTo>
                  <a:pt x="36155" y="1036"/>
                  <a:pt x="180773" y="207"/>
                  <a:pt x="216928" y="0"/>
                </a:cubicBezTo>
              </a:path>
            </a:pathLst>
          </a:custGeom>
          <a:noFill/>
          <a:ln cap="flat" cmpd="sng" w="38100">
            <a:solidFill>
              <a:srgbClr val="0000FF"/>
            </a:solidFill>
            <a:prstDash val="solid"/>
            <a:round/>
            <a:headEnd len="med" w="med" type="none"/>
            <a:tailEnd len="med" w="med" type="none"/>
          </a:ln>
        </p:spPr>
      </p:sp>
      <p:sp>
        <p:nvSpPr>
          <p:cNvPr id="337" name="Google Shape;337;g3c3540bacfd_0_253"/>
          <p:cNvSpPr txBox="1"/>
          <p:nvPr/>
        </p:nvSpPr>
        <p:spPr>
          <a:xfrm>
            <a:off x="10079800" y="1833583"/>
            <a:ext cx="1450500" cy="642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LFC</a:t>
            </a:r>
            <a:endParaRPr sz="2400">
              <a:solidFill>
                <a:schemeClr val="dk2"/>
              </a:solidFill>
            </a:endParaRPr>
          </a:p>
        </p:txBody>
      </p:sp>
      <p:sp>
        <p:nvSpPr>
          <p:cNvPr id="338" name="Google Shape;338;g3c3540bacfd_0_253"/>
          <p:cNvSpPr/>
          <p:nvPr/>
        </p:nvSpPr>
        <p:spPr>
          <a:xfrm>
            <a:off x="5614867" y="3553300"/>
            <a:ext cx="383290" cy="1149905"/>
          </a:xfrm>
          <a:custGeom>
            <a:rect b="b" l="l" r="r" t="t"/>
            <a:pathLst>
              <a:path extrusionOk="0" h="34498" w="11499">
                <a:moveTo>
                  <a:pt x="11499" y="34498"/>
                </a:moveTo>
                <a:cubicBezTo>
                  <a:pt x="10152" y="33358"/>
                  <a:pt x="5127" y="30457"/>
                  <a:pt x="3418" y="27660"/>
                </a:cubicBezTo>
                <a:cubicBezTo>
                  <a:pt x="1709" y="24863"/>
                  <a:pt x="1813" y="22325"/>
                  <a:pt x="1243" y="17715"/>
                </a:cubicBezTo>
                <a:cubicBezTo>
                  <a:pt x="673" y="13105"/>
                  <a:pt x="207" y="2953"/>
                  <a:pt x="0" y="0"/>
                </a:cubicBezTo>
              </a:path>
            </a:pathLst>
          </a:custGeom>
          <a:noFill/>
          <a:ln cap="flat" cmpd="sng" w="12700">
            <a:solidFill>
              <a:schemeClr val="dk2"/>
            </a:solidFill>
            <a:prstDash val="solid"/>
            <a:round/>
            <a:headEnd len="med" w="med" type="none"/>
            <a:tailEnd len="med" w="med" type="triangle"/>
          </a:ln>
        </p:spPr>
      </p:sp>
      <p:sp>
        <p:nvSpPr>
          <p:cNvPr id="339" name="Google Shape;339;g3c3540bacfd_0_253"/>
          <p:cNvSpPr/>
          <p:nvPr/>
        </p:nvSpPr>
        <p:spPr>
          <a:xfrm>
            <a:off x="5511267" y="2672767"/>
            <a:ext cx="1015208" cy="808013"/>
          </a:xfrm>
          <a:custGeom>
            <a:rect b="b" l="l" r="r" t="t"/>
            <a:pathLst>
              <a:path extrusionOk="0" h="24241" w="30457">
                <a:moveTo>
                  <a:pt x="0" y="0"/>
                </a:moveTo>
                <a:cubicBezTo>
                  <a:pt x="2435" y="1554"/>
                  <a:pt x="9531" y="5283"/>
                  <a:pt x="14607" y="9323"/>
                </a:cubicBezTo>
                <a:cubicBezTo>
                  <a:pt x="19683" y="13363"/>
                  <a:pt x="27815" y="21755"/>
                  <a:pt x="30457" y="24241"/>
                </a:cubicBezTo>
              </a:path>
            </a:pathLst>
          </a:custGeom>
          <a:noFill/>
          <a:ln cap="flat" cmpd="sng" w="12700">
            <a:solidFill>
              <a:schemeClr val="dk2"/>
            </a:solidFill>
            <a:prstDash val="solid"/>
            <a:round/>
            <a:headEnd len="med" w="med" type="none"/>
            <a:tailEnd len="med" w="med" type="triangle"/>
          </a:ln>
        </p:spPr>
      </p:sp>
      <p:sp>
        <p:nvSpPr>
          <p:cNvPr id="340" name="Google Shape;340;g3c3540bacfd_0_253"/>
          <p:cNvSpPr/>
          <p:nvPr/>
        </p:nvSpPr>
        <p:spPr>
          <a:xfrm rot="-475436">
            <a:off x="1305369" y="3387926"/>
            <a:ext cx="881046" cy="1745883"/>
          </a:xfrm>
          <a:custGeom>
            <a:rect b="b" l="l" r="r" t="t"/>
            <a:pathLst>
              <a:path extrusionOk="0" h="52380" w="29990">
                <a:moveTo>
                  <a:pt x="0" y="51885"/>
                </a:moveTo>
                <a:cubicBezTo>
                  <a:pt x="1399" y="51888"/>
                  <a:pt x="4869" y="52986"/>
                  <a:pt x="8391" y="51901"/>
                </a:cubicBezTo>
                <a:cubicBezTo>
                  <a:pt x="11913" y="50816"/>
                  <a:pt x="17870" y="48949"/>
                  <a:pt x="21133" y="45375"/>
                </a:cubicBezTo>
                <a:cubicBezTo>
                  <a:pt x="24396" y="41801"/>
                  <a:pt x="26567" y="36214"/>
                  <a:pt x="27971" y="30457"/>
                </a:cubicBezTo>
                <a:cubicBezTo>
                  <a:pt x="29375" y="24701"/>
                  <a:pt x="30699" y="15912"/>
                  <a:pt x="29559" y="10836"/>
                </a:cubicBezTo>
                <a:cubicBezTo>
                  <a:pt x="28419" y="5760"/>
                  <a:pt x="22537" y="1806"/>
                  <a:pt x="21133" y="0"/>
                </a:cubicBezTo>
              </a:path>
            </a:pathLst>
          </a:custGeom>
          <a:noFill/>
          <a:ln cap="flat" cmpd="sng" w="12700">
            <a:solidFill>
              <a:schemeClr val="dk2"/>
            </a:solidFill>
            <a:prstDash val="solid"/>
            <a:round/>
            <a:headEnd len="med" w="med" type="none"/>
            <a:tailEnd len="med" w="med" type="triangle"/>
          </a:ln>
        </p:spPr>
      </p:sp>
      <p:sp>
        <p:nvSpPr>
          <p:cNvPr id="341" name="Google Shape;341;g3c3540bacfd_0_253"/>
          <p:cNvSpPr/>
          <p:nvPr/>
        </p:nvSpPr>
        <p:spPr>
          <a:xfrm>
            <a:off x="2464685" y="3511867"/>
            <a:ext cx="477388" cy="1678225"/>
          </a:xfrm>
          <a:custGeom>
            <a:rect b="b" l="l" r="r" t="t"/>
            <a:pathLst>
              <a:path extrusionOk="0" h="50348" w="14322">
                <a:moveTo>
                  <a:pt x="6243" y="50348"/>
                </a:moveTo>
                <a:cubicBezTo>
                  <a:pt x="5311" y="48587"/>
                  <a:pt x="1529" y="45168"/>
                  <a:pt x="648" y="39781"/>
                </a:cubicBezTo>
                <a:cubicBezTo>
                  <a:pt x="-233" y="34394"/>
                  <a:pt x="-181" y="23983"/>
                  <a:pt x="959" y="18026"/>
                </a:cubicBezTo>
                <a:cubicBezTo>
                  <a:pt x="2099" y="12069"/>
                  <a:pt x="5259" y="7044"/>
                  <a:pt x="7486" y="4040"/>
                </a:cubicBezTo>
                <a:cubicBezTo>
                  <a:pt x="9713" y="1036"/>
                  <a:pt x="13184" y="673"/>
                  <a:pt x="14323" y="0"/>
                </a:cubicBezTo>
              </a:path>
            </a:pathLst>
          </a:custGeom>
          <a:noFill/>
          <a:ln cap="flat" cmpd="sng" w="12700">
            <a:solidFill>
              <a:schemeClr val="dk2"/>
            </a:solidFill>
            <a:prstDash val="solid"/>
            <a:round/>
            <a:headEnd len="med" w="med" type="none"/>
            <a:tailEnd len="med" w="med" type="triangle"/>
          </a:ln>
        </p:spPr>
      </p:sp>
      <p:sp>
        <p:nvSpPr>
          <p:cNvPr id="342" name="Google Shape;342;g3c3540bacfd_0_253"/>
          <p:cNvSpPr/>
          <p:nvPr/>
        </p:nvSpPr>
        <p:spPr>
          <a:xfrm>
            <a:off x="3242535" y="3522233"/>
            <a:ext cx="366458" cy="1678191"/>
          </a:xfrm>
          <a:custGeom>
            <a:rect b="b" l="l" r="r" t="t"/>
            <a:pathLst>
              <a:path extrusionOk="0" h="50347" w="10994">
                <a:moveTo>
                  <a:pt x="0" y="0"/>
                </a:moveTo>
                <a:cubicBezTo>
                  <a:pt x="1295" y="932"/>
                  <a:pt x="6008" y="2434"/>
                  <a:pt x="7769" y="5594"/>
                </a:cubicBezTo>
                <a:cubicBezTo>
                  <a:pt x="9530" y="8754"/>
                  <a:pt x="10101" y="14193"/>
                  <a:pt x="10567" y="18958"/>
                </a:cubicBezTo>
                <a:cubicBezTo>
                  <a:pt x="11033" y="23723"/>
                  <a:pt x="11189" y="29783"/>
                  <a:pt x="10567" y="34186"/>
                </a:cubicBezTo>
                <a:cubicBezTo>
                  <a:pt x="9945" y="38589"/>
                  <a:pt x="8391" y="42682"/>
                  <a:pt x="6837" y="45375"/>
                </a:cubicBezTo>
                <a:cubicBezTo>
                  <a:pt x="5283" y="48069"/>
                  <a:pt x="2175" y="49518"/>
                  <a:pt x="1243" y="50347"/>
                </a:cubicBezTo>
              </a:path>
            </a:pathLst>
          </a:custGeom>
          <a:noFill/>
          <a:ln cap="flat" cmpd="sng" w="12700">
            <a:solidFill>
              <a:schemeClr val="dk2"/>
            </a:solidFill>
            <a:prstDash val="solid"/>
            <a:round/>
            <a:headEnd len="med" w="med" type="none"/>
            <a:tailEnd len="med" w="med" type="triangle"/>
          </a:ln>
        </p:spPr>
      </p:sp>
      <p:sp>
        <p:nvSpPr>
          <p:cNvPr id="343" name="Google Shape;343;g3c3540bacfd_0_253"/>
          <p:cNvSpPr/>
          <p:nvPr/>
        </p:nvSpPr>
        <p:spPr>
          <a:xfrm>
            <a:off x="3542969" y="3491167"/>
            <a:ext cx="1357033" cy="1761056"/>
          </a:xfrm>
          <a:custGeom>
            <a:rect b="b" l="l" r="r" t="t"/>
            <a:pathLst>
              <a:path extrusionOk="0" h="52833" w="40712">
                <a:moveTo>
                  <a:pt x="0" y="0"/>
                </a:moveTo>
                <a:cubicBezTo>
                  <a:pt x="2124" y="1968"/>
                  <a:pt x="10256" y="6838"/>
                  <a:pt x="12742" y="11810"/>
                </a:cubicBezTo>
                <a:cubicBezTo>
                  <a:pt x="15228" y="16783"/>
                  <a:pt x="13311" y="24189"/>
                  <a:pt x="14917" y="29835"/>
                </a:cubicBezTo>
                <a:cubicBezTo>
                  <a:pt x="16523" y="35481"/>
                  <a:pt x="19786" y="42059"/>
                  <a:pt x="22376" y="45685"/>
                </a:cubicBezTo>
                <a:cubicBezTo>
                  <a:pt x="24966" y="49311"/>
                  <a:pt x="27401" y="50399"/>
                  <a:pt x="30457" y="51590"/>
                </a:cubicBezTo>
                <a:cubicBezTo>
                  <a:pt x="33513" y="52781"/>
                  <a:pt x="39003" y="52626"/>
                  <a:pt x="40712" y="52833"/>
                </a:cubicBezTo>
              </a:path>
            </a:pathLst>
          </a:custGeom>
          <a:noFill/>
          <a:ln cap="flat" cmpd="sng" w="12700">
            <a:solidFill>
              <a:schemeClr val="dk2"/>
            </a:solidFill>
            <a:prstDash val="solid"/>
            <a:round/>
            <a:headEnd len="med" w="med" type="none"/>
            <a:tailEnd len="med" w="med" type="triangle"/>
          </a:ln>
        </p:spPr>
      </p:sp>
      <p:sp>
        <p:nvSpPr>
          <p:cNvPr id="344" name="Google Shape;344;g3c3540bacfd_0_253"/>
          <p:cNvSpPr/>
          <p:nvPr/>
        </p:nvSpPr>
        <p:spPr>
          <a:xfrm rot="-475517">
            <a:off x="885479" y="3417531"/>
            <a:ext cx="843342" cy="1729917"/>
          </a:xfrm>
          <a:custGeom>
            <a:rect b="b" l="l" r="r" t="t"/>
            <a:pathLst>
              <a:path extrusionOk="0" h="51901" w="29607">
                <a:moveTo>
                  <a:pt x="29607" y="0"/>
                </a:moveTo>
                <a:cubicBezTo>
                  <a:pt x="27276" y="570"/>
                  <a:pt x="19559" y="1087"/>
                  <a:pt x="15622" y="3418"/>
                </a:cubicBezTo>
                <a:cubicBezTo>
                  <a:pt x="11685" y="5749"/>
                  <a:pt x="8422" y="9634"/>
                  <a:pt x="5987" y="13985"/>
                </a:cubicBezTo>
                <a:cubicBezTo>
                  <a:pt x="3553" y="18336"/>
                  <a:pt x="1896" y="24707"/>
                  <a:pt x="1015" y="29524"/>
                </a:cubicBezTo>
                <a:cubicBezTo>
                  <a:pt x="135" y="34341"/>
                  <a:pt x="-591" y="39159"/>
                  <a:pt x="704" y="42888"/>
                </a:cubicBezTo>
                <a:cubicBezTo>
                  <a:pt x="1999" y="46618"/>
                  <a:pt x="7437" y="50399"/>
                  <a:pt x="8784" y="51901"/>
                </a:cubicBezTo>
              </a:path>
            </a:pathLst>
          </a:custGeom>
          <a:noFill/>
          <a:ln cap="flat" cmpd="sng" w="12700">
            <a:solidFill>
              <a:schemeClr val="dk2"/>
            </a:solidFill>
            <a:prstDash val="solid"/>
            <a:round/>
            <a:headEnd len="med" w="med" type="none"/>
            <a:tailEnd len="med" w="med" type="triangle"/>
          </a:ln>
        </p:spPr>
      </p:sp>
      <p:sp>
        <p:nvSpPr>
          <p:cNvPr id="345" name="Google Shape;345;g3c3540bacfd_0_253"/>
          <p:cNvSpPr/>
          <p:nvPr/>
        </p:nvSpPr>
        <p:spPr>
          <a:xfrm>
            <a:off x="4951833" y="2776367"/>
            <a:ext cx="424756" cy="2185779"/>
          </a:xfrm>
          <a:custGeom>
            <a:rect b="b" l="l" r="r" t="t"/>
            <a:pathLst>
              <a:path extrusionOk="0" h="65575" w="12743">
                <a:moveTo>
                  <a:pt x="0" y="65575"/>
                </a:moveTo>
                <a:cubicBezTo>
                  <a:pt x="363" y="65109"/>
                  <a:pt x="881" y="65575"/>
                  <a:pt x="2176" y="62778"/>
                </a:cubicBezTo>
                <a:cubicBezTo>
                  <a:pt x="3471" y="59981"/>
                  <a:pt x="6372" y="55734"/>
                  <a:pt x="7770" y="48793"/>
                </a:cubicBezTo>
                <a:cubicBezTo>
                  <a:pt x="9169" y="41852"/>
                  <a:pt x="9738" y="29265"/>
                  <a:pt x="10567" y="21133"/>
                </a:cubicBezTo>
                <a:cubicBezTo>
                  <a:pt x="11396" y="13001"/>
                  <a:pt x="12380" y="3522"/>
                  <a:pt x="12743" y="0"/>
                </a:cubicBezTo>
              </a:path>
            </a:pathLst>
          </a:custGeom>
          <a:noFill/>
          <a:ln cap="flat" cmpd="sng" w="12700">
            <a:solidFill>
              <a:schemeClr val="dk2"/>
            </a:solidFill>
            <a:prstDash val="solid"/>
            <a:round/>
            <a:headEnd len="med" w="med" type="none"/>
            <a:tailEnd len="med" w="med" type="triangle"/>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g3c3540bacfd_0_247" title="xue_martin_2006a_fig10.PNG"/>
          <p:cNvPicPr preferRelativeResize="0"/>
          <p:nvPr/>
        </p:nvPicPr>
        <p:blipFill rotWithShape="1">
          <a:blip r:embed="rId3">
            <a:alphaModFix/>
          </a:blip>
          <a:srcRect b="50792" l="0" r="0" t="0"/>
          <a:stretch/>
        </p:blipFill>
        <p:spPr>
          <a:xfrm>
            <a:off x="145067" y="1108000"/>
            <a:ext cx="5897567" cy="3408765"/>
          </a:xfrm>
          <a:prstGeom prst="rect">
            <a:avLst/>
          </a:prstGeom>
          <a:noFill/>
          <a:ln>
            <a:noFill/>
          </a:ln>
        </p:spPr>
      </p:pic>
      <p:pic>
        <p:nvPicPr>
          <p:cNvPr id="351" name="Google Shape;351;g3c3540bacfd_0_247" title="xue_martin_2006a_fig10.PNG"/>
          <p:cNvPicPr preferRelativeResize="0"/>
          <p:nvPr/>
        </p:nvPicPr>
        <p:blipFill rotWithShape="1">
          <a:blip r:embed="rId3">
            <a:alphaModFix/>
          </a:blip>
          <a:srcRect b="0" l="0" r="0" t="49207"/>
          <a:stretch/>
        </p:blipFill>
        <p:spPr>
          <a:xfrm>
            <a:off x="5973493" y="1418793"/>
            <a:ext cx="5713570" cy="3408765"/>
          </a:xfrm>
          <a:prstGeom prst="rect">
            <a:avLst/>
          </a:prstGeom>
          <a:noFill/>
          <a:ln>
            <a:noFill/>
          </a:ln>
        </p:spPr>
      </p:pic>
      <p:sp>
        <p:nvSpPr>
          <p:cNvPr id="352" name="Google Shape;352;g3c3540bacfd_0_247"/>
          <p:cNvSpPr txBox="1"/>
          <p:nvPr/>
        </p:nvSpPr>
        <p:spPr>
          <a:xfrm>
            <a:off x="1719667" y="4775700"/>
            <a:ext cx="8018400" cy="11709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2400">
                <a:solidFill>
                  <a:schemeClr val="dk2"/>
                </a:solidFill>
              </a:rPr>
              <a:t>Dryline &amp; ascent strengthening in ARPS simulations </a:t>
            </a:r>
            <a:endParaRPr sz="2400">
              <a:solidFill>
                <a:schemeClr val="dk2"/>
              </a:solidFill>
            </a:endParaRPr>
          </a:p>
          <a:p>
            <a:pPr indent="0" lvl="0" marL="0" rtl="0" algn="ctr">
              <a:spcBef>
                <a:spcPts val="0"/>
              </a:spcBef>
              <a:spcAft>
                <a:spcPts val="0"/>
              </a:spcAft>
              <a:buNone/>
            </a:pPr>
            <a:r>
              <a:rPr lang="en-US" sz="2400">
                <a:solidFill>
                  <a:schemeClr val="dk2"/>
                </a:solidFill>
              </a:rPr>
              <a:t>(Fig 10 from Xue and Martin 2006a)</a:t>
            </a:r>
            <a:endParaRPr sz="24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g3c3540bacfd_0_281" title="xue_martin_2006b.PNG"/>
          <p:cNvPicPr preferRelativeResize="0"/>
          <p:nvPr/>
        </p:nvPicPr>
        <p:blipFill>
          <a:blip r:embed="rId3">
            <a:alphaModFix/>
          </a:blip>
          <a:stretch>
            <a:fillRect/>
          </a:stretch>
        </p:blipFill>
        <p:spPr>
          <a:xfrm>
            <a:off x="348233" y="370267"/>
            <a:ext cx="7940100" cy="5928300"/>
          </a:xfrm>
          <a:prstGeom prst="rect">
            <a:avLst/>
          </a:prstGeom>
          <a:noFill/>
          <a:ln>
            <a:noFill/>
          </a:ln>
        </p:spPr>
      </p:pic>
      <p:sp>
        <p:nvSpPr>
          <p:cNvPr id="358" name="Google Shape;358;g3c3540bacfd_0_281"/>
          <p:cNvSpPr txBox="1"/>
          <p:nvPr/>
        </p:nvSpPr>
        <p:spPr>
          <a:xfrm>
            <a:off x="8288333" y="900017"/>
            <a:ext cx="3656700" cy="486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2400">
                <a:solidFill>
                  <a:schemeClr val="dk2"/>
                </a:solidFill>
              </a:rPr>
              <a:t>Boundary-layer eddies/discontinuities intersect the dryline and cause it to distort. </a:t>
            </a:r>
            <a:endParaRPr sz="2400">
              <a:solidFill>
                <a:schemeClr val="dk2"/>
              </a:solidFill>
            </a:endParaRPr>
          </a:p>
          <a:p>
            <a:pPr indent="0" lvl="0" marL="0" rtl="0" algn="ctr">
              <a:spcBef>
                <a:spcPts val="0"/>
              </a:spcBef>
              <a:spcAft>
                <a:spcPts val="0"/>
              </a:spcAft>
              <a:buNone/>
            </a:pPr>
            <a:r>
              <a:t/>
            </a:r>
            <a:endParaRPr sz="2400">
              <a:solidFill>
                <a:schemeClr val="dk2"/>
              </a:solidFill>
            </a:endParaRPr>
          </a:p>
          <a:p>
            <a:pPr indent="0" lvl="0" marL="0" rtl="0" algn="ctr">
              <a:spcBef>
                <a:spcPts val="0"/>
              </a:spcBef>
              <a:spcAft>
                <a:spcPts val="0"/>
              </a:spcAft>
              <a:buNone/>
            </a:pPr>
            <a:r>
              <a:rPr lang="en-US" sz="2400">
                <a:solidFill>
                  <a:schemeClr val="dk2"/>
                </a:solidFill>
              </a:rPr>
              <a:t>Areas of localized low-level convergence emerge. </a:t>
            </a:r>
            <a:endParaRPr sz="2400">
              <a:solidFill>
                <a:schemeClr val="dk2"/>
              </a:solidFill>
            </a:endParaRPr>
          </a:p>
          <a:p>
            <a:pPr indent="0" lvl="0" marL="0" rtl="0" algn="ctr">
              <a:spcBef>
                <a:spcPts val="0"/>
              </a:spcBef>
              <a:spcAft>
                <a:spcPts val="0"/>
              </a:spcAft>
              <a:buNone/>
            </a:pPr>
            <a:r>
              <a:t/>
            </a:r>
            <a:endParaRPr sz="2400">
              <a:solidFill>
                <a:schemeClr val="dk2"/>
              </a:solidFill>
            </a:endParaRPr>
          </a:p>
          <a:p>
            <a:pPr indent="0" lvl="0" marL="0" rtl="0" algn="ctr">
              <a:spcBef>
                <a:spcPts val="0"/>
              </a:spcBef>
              <a:spcAft>
                <a:spcPts val="0"/>
              </a:spcAft>
              <a:buNone/>
            </a:pPr>
            <a:r>
              <a:rPr lang="en-US" sz="2400">
                <a:solidFill>
                  <a:schemeClr val="dk2"/>
                </a:solidFill>
              </a:rPr>
              <a:t>CI becomes more probable in these localized area.</a:t>
            </a:r>
            <a:endParaRPr sz="2400">
              <a:solidFill>
                <a:schemeClr val="dk2"/>
              </a:solidFill>
            </a:endParaRPr>
          </a:p>
        </p:txBody>
      </p:sp>
      <p:sp>
        <p:nvSpPr>
          <p:cNvPr id="359" name="Google Shape;359;g3c3540bacfd_0_281"/>
          <p:cNvSpPr txBox="1"/>
          <p:nvPr/>
        </p:nvSpPr>
        <p:spPr>
          <a:xfrm>
            <a:off x="1231083" y="6174252"/>
            <a:ext cx="6174300" cy="3729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2400">
                <a:solidFill>
                  <a:schemeClr val="dk2"/>
                </a:solidFill>
              </a:rPr>
              <a:t>Fig 11 from Xue and Martin 2006b</a:t>
            </a:r>
            <a:endParaRPr sz="24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3c3540bacfd_0_287"/>
          <p:cNvSpPr txBox="1"/>
          <p:nvPr/>
        </p:nvSpPr>
        <p:spPr>
          <a:xfrm>
            <a:off x="1289550" y="3667"/>
            <a:ext cx="9098100" cy="16971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2000">
                <a:solidFill>
                  <a:schemeClr val="dk2"/>
                </a:solidFill>
              </a:rPr>
              <a:t>Initial parcels reach the LFC &amp; condense - but do they survive?</a:t>
            </a:r>
            <a:endParaRPr b="1" sz="2000">
              <a:solidFill>
                <a:schemeClr val="dk2"/>
              </a:solidFill>
            </a:endParaRPr>
          </a:p>
          <a:p>
            <a:pPr indent="0" lvl="0" marL="0" rtl="0" algn="ctr">
              <a:spcBef>
                <a:spcPts val="0"/>
              </a:spcBef>
              <a:spcAft>
                <a:spcPts val="0"/>
              </a:spcAft>
              <a:buNone/>
            </a:pPr>
            <a:r>
              <a:t/>
            </a:r>
            <a:endParaRPr b="1" sz="2000">
              <a:solidFill>
                <a:schemeClr val="dk2"/>
              </a:solidFill>
            </a:endParaRPr>
          </a:p>
          <a:p>
            <a:pPr indent="0" lvl="0" marL="0" rtl="0" algn="ctr">
              <a:spcBef>
                <a:spcPts val="0"/>
              </a:spcBef>
              <a:spcAft>
                <a:spcPts val="0"/>
              </a:spcAft>
              <a:buNone/>
            </a:pPr>
            <a:r>
              <a:rPr b="1" lang="en-US" sz="2000">
                <a:solidFill>
                  <a:schemeClr val="dk2"/>
                </a:solidFill>
              </a:rPr>
              <a:t>Strong cross-boundary flow may displace parcels away from ascent before convection can be self-sustained.</a:t>
            </a:r>
            <a:endParaRPr b="1" sz="2000">
              <a:solidFill>
                <a:schemeClr val="dk2"/>
              </a:solidFill>
            </a:endParaRPr>
          </a:p>
        </p:txBody>
      </p:sp>
      <p:cxnSp>
        <p:nvCxnSpPr>
          <p:cNvPr id="365" name="Google Shape;365;g3c3540bacfd_0_287"/>
          <p:cNvCxnSpPr/>
          <p:nvPr/>
        </p:nvCxnSpPr>
        <p:spPr>
          <a:xfrm>
            <a:off x="2055167" y="5960800"/>
            <a:ext cx="8332500" cy="737100"/>
          </a:xfrm>
          <a:prstGeom prst="straightConnector1">
            <a:avLst/>
          </a:prstGeom>
          <a:noFill/>
          <a:ln cap="flat" cmpd="sng" w="57875">
            <a:solidFill>
              <a:schemeClr val="dk1"/>
            </a:solidFill>
            <a:prstDash val="solid"/>
            <a:round/>
            <a:headEnd len="med" w="med" type="none"/>
            <a:tailEnd len="med" w="med" type="none"/>
          </a:ln>
        </p:spPr>
      </p:cxnSp>
      <p:sp>
        <p:nvSpPr>
          <p:cNvPr id="366" name="Google Shape;366;g3c3540bacfd_0_287"/>
          <p:cNvSpPr/>
          <p:nvPr/>
        </p:nvSpPr>
        <p:spPr>
          <a:xfrm>
            <a:off x="5039857" y="3372716"/>
            <a:ext cx="5138005" cy="2836996"/>
          </a:xfrm>
          <a:custGeom>
            <a:rect b="b" l="l" r="r" t="t"/>
            <a:pathLst>
              <a:path extrusionOk="0" h="85112" w="154144">
                <a:moveTo>
                  <a:pt x="831" y="85112"/>
                </a:moveTo>
                <a:cubicBezTo>
                  <a:pt x="700" y="80554"/>
                  <a:pt x="42" y="67005"/>
                  <a:pt x="42" y="57762"/>
                </a:cubicBezTo>
                <a:cubicBezTo>
                  <a:pt x="42" y="48519"/>
                  <a:pt x="-276" y="38862"/>
                  <a:pt x="831" y="29654"/>
                </a:cubicBezTo>
                <a:cubicBezTo>
                  <a:pt x="1938" y="20446"/>
                  <a:pt x="2755" y="6829"/>
                  <a:pt x="6683" y="2513"/>
                </a:cubicBezTo>
                <a:cubicBezTo>
                  <a:pt x="10611" y="-1803"/>
                  <a:pt x="17734" y="-8"/>
                  <a:pt x="24398" y="3756"/>
                </a:cubicBezTo>
                <a:cubicBezTo>
                  <a:pt x="31062" y="7520"/>
                  <a:pt x="40058" y="19768"/>
                  <a:pt x="46667" y="25097"/>
                </a:cubicBezTo>
                <a:cubicBezTo>
                  <a:pt x="53276" y="30427"/>
                  <a:pt x="56281" y="32695"/>
                  <a:pt x="64052" y="35733"/>
                </a:cubicBezTo>
                <a:cubicBezTo>
                  <a:pt x="71823" y="38772"/>
                  <a:pt x="81438" y="41936"/>
                  <a:pt x="93292" y="43328"/>
                </a:cubicBezTo>
                <a:cubicBezTo>
                  <a:pt x="105146" y="44721"/>
                  <a:pt x="125035" y="43961"/>
                  <a:pt x="135177" y="44088"/>
                </a:cubicBezTo>
                <a:cubicBezTo>
                  <a:pt x="145319" y="44215"/>
                  <a:pt x="150983" y="44088"/>
                  <a:pt x="154144" y="44088"/>
                </a:cubicBezTo>
              </a:path>
            </a:pathLst>
          </a:custGeom>
          <a:noFill/>
          <a:ln cap="flat" cmpd="sng" w="19300">
            <a:solidFill>
              <a:srgbClr val="FFE599"/>
            </a:solidFill>
            <a:prstDash val="solid"/>
            <a:round/>
            <a:headEnd len="med" w="med" type="none"/>
            <a:tailEnd len="med" w="med" type="none"/>
          </a:ln>
        </p:spPr>
      </p:sp>
      <p:sp>
        <p:nvSpPr>
          <p:cNvPr id="367" name="Google Shape;367;g3c3540bacfd_0_287"/>
          <p:cNvSpPr/>
          <p:nvPr/>
        </p:nvSpPr>
        <p:spPr>
          <a:xfrm>
            <a:off x="5223849" y="3738548"/>
            <a:ext cx="4772647" cy="2481705"/>
          </a:xfrm>
          <a:custGeom>
            <a:rect b="b" l="l" r="r" t="t"/>
            <a:pathLst>
              <a:path extrusionOk="0" h="74453" w="143183">
                <a:moveTo>
                  <a:pt x="145" y="74453"/>
                </a:moveTo>
                <a:cubicBezTo>
                  <a:pt x="145" y="68746"/>
                  <a:pt x="-180" y="51541"/>
                  <a:pt x="145" y="40208"/>
                </a:cubicBezTo>
                <a:cubicBezTo>
                  <a:pt x="470" y="28875"/>
                  <a:pt x="62" y="12962"/>
                  <a:pt x="2096" y="6456"/>
                </a:cubicBezTo>
                <a:cubicBezTo>
                  <a:pt x="4131" y="-50"/>
                  <a:pt x="7277" y="-1281"/>
                  <a:pt x="12352" y="1173"/>
                </a:cubicBezTo>
                <a:cubicBezTo>
                  <a:pt x="17427" y="3627"/>
                  <a:pt x="26547" y="15563"/>
                  <a:pt x="32546" y="21181"/>
                </a:cubicBezTo>
                <a:cubicBezTo>
                  <a:pt x="38546" y="26799"/>
                  <a:pt x="40973" y="31328"/>
                  <a:pt x="48349" y="34879"/>
                </a:cubicBezTo>
                <a:cubicBezTo>
                  <a:pt x="55725" y="38431"/>
                  <a:pt x="66131" y="40334"/>
                  <a:pt x="76800" y="42490"/>
                </a:cubicBezTo>
                <a:cubicBezTo>
                  <a:pt x="87469" y="44646"/>
                  <a:pt x="101297" y="47309"/>
                  <a:pt x="112361" y="47816"/>
                </a:cubicBezTo>
                <a:cubicBezTo>
                  <a:pt x="123425" y="48323"/>
                  <a:pt x="138046" y="45914"/>
                  <a:pt x="143183" y="45533"/>
                </a:cubicBezTo>
              </a:path>
            </a:pathLst>
          </a:custGeom>
          <a:noFill/>
          <a:ln cap="flat" cmpd="sng" w="19300">
            <a:solidFill>
              <a:srgbClr val="B6D7A8"/>
            </a:solidFill>
            <a:prstDash val="solid"/>
            <a:round/>
            <a:headEnd len="med" w="med" type="none"/>
            <a:tailEnd len="med" w="med" type="none"/>
          </a:ln>
        </p:spPr>
      </p:sp>
      <p:sp>
        <p:nvSpPr>
          <p:cNvPr id="368" name="Google Shape;368;g3c3540bacfd_0_287"/>
          <p:cNvSpPr/>
          <p:nvPr/>
        </p:nvSpPr>
        <p:spPr>
          <a:xfrm>
            <a:off x="5414929" y="4096642"/>
            <a:ext cx="4374391" cy="2167746"/>
          </a:xfrm>
          <a:custGeom>
            <a:rect b="b" l="l" r="r" t="t"/>
            <a:pathLst>
              <a:path extrusionOk="0" h="65034" w="131235">
                <a:moveTo>
                  <a:pt x="1631" y="65034"/>
                </a:moveTo>
                <a:cubicBezTo>
                  <a:pt x="1368" y="58892"/>
                  <a:pt x="153" y="37716"/>
                  <a:pt x="52" y="28182"/>
                </a:cubicBezTo>
                <a:cubicBezTo>
                  <a:pt x="-49" y="18649"/>
                  <a:pt x="-121" y="12468"/>
                  <a:pt x="1025" y="7833"/>
                </a:cubicBezTo>
                <a:cubicBezTo>
                  <a:pt x="2171" y="3199"/>
                  <a:pt x="3931" y="-1353"/>
                  <a:pt x="6930" y="375"/>
                </a:cubicBezTo>
                <a:cubicBezTo>
                  <a:pt x="9929" y="2103"/>
                  <a:pt x="15159" y="13696"/>
                  <a:pt x="19018" y="18202"/>
                </a:cubicBezTo>
                <a:cubicBezTo>
                  <a:pt x="22877" y="22709"/>
                  <a:pt x="24682" y="24215"/>
                  <a:pt x="30082" y="27414"/>
                </a:cubicBezTo>
                <a:cubicBezTo>
                  <a:pt x="35482" y="30613"/>
                  <a:pt x="40487" y="34195"/>
                  <a:pt x="51419" y="37394"/>
                </a:cubicBezTo>
                <a:cubicBezTo>
                  <a:pt x="62351" y="40593"/>
                  <a:pt x="82371" y="44944"/>
                  <a:pt x="95674" y="46608"/>
                </a:cubicBezTo>
                <a:cubicBezTo>
                  <a:pt x="108977" y="48272"/>
                  <a:pt x="125308" y="47249"/>
                  <a:pt x="131235" y="47377"/>
                </a:cubicBezTo>
              </a:path>
            </a:pathLst>
          </a:custGeom>
          <a:noFill/>
          <a:ln cap="flat" cmpd="sng" w="19300">
            <a:solidFill>
              <a:srgbClr val="6AA84F"/>
            </a:solidFill>
            <a:prstDash val="solid"/>
            <a:round/>
            <a:headEnd len="med" w="med" type="none"/>
            <a:tailEnd len="med" w="med" type="none"/>
          </a:ln>
        </p:spPr>
      </p:sp>
      <p:sp>
        <p:nvSpPr>
          <p:cNvPr id="369" name="Google Shape;369;g3c3540bacfd_0_287"/>
          <p:cNvSpPr/>
          <p:nvPr/>
        </p:nvSpPr>
        <p:spPr>
          <a:xfrm>
            <a:off x="5576690" y="4643060"/>
            <a:ext cx="4399390" cy="1597793"/>
          </a:xfrm>
          <a:custGeom>
            <a:rect b="b" l="l" r="r" t="t"/>
            <a:pathLst>
              <a:path extrusionOk="0" h="47935" w="131985">
                <a:moveTo>
                  <a:pt x="2646" y="47935"/>
                </a:moveTo>
                <a:cubicBezTo>
                  <a:pt x="2240" y="41731"/>
                  <a:pt x="462" y="18623"/>
                  <a:pt x="212" y="10709"/>
                </a:cubicBezTo>
                <a:cubicBezTo>
                  <a:pt x="-38" y="2795"/>
                  <a:pt x="-357" y="1489"/>
                  <a:pt x="1145" y="453"/>
                </a:cubicBezTo>
                <a:cubicBezTo>
                  <a:pt x="2647" y="-583"/>
                  <a:pt x="4497" y="-82"/>
                  <a:pt x="9225" y="4493"/>
                </a:cubicBezTo>
                <a:cubicBezTo>
                  <a:pt x="13953" y="9068"/>
                  <a:pt x="22488" y="23038"/>
                  <a:pt x="29513" y="27902"/>
                </a:cubicBezTo>
                <a:cubicBezTo>
                  <a:pt x="36539" y="32767"/>
                  <a:pt x="43783" y="32166"/>
                  <a:pt x="51378" y="33680"/>
                </a:cubicBezTo>
                <a:cubicBezTo>
                  <a:pt x="58973" y="35194"/>
                  <a:pt x="66480" y="35883"/>
                  <a:pt x="75085" y="36984"/>
                </a:cubicBezTo>
                <a:cubicBezTo>
                  <a:pt x="83690" y="38085"/>
                  <a:pt x="93526" y="39815"/>
                  <a:pt x="103009" y="40287"/>
                </a:cubicBezTo>
                <a:cubicBezTo>
                  <a:pt x="112492" y="40759"/>
                  <a:pt x="127156" y="39895"/>
                  <a:pt x="131985" y="39816"/>
                </a:cubicBezTo>
              </a:path>
            </a:pathLst>
          </a:custGeom>
          <a:noFill/>
          <a:ln cap="flat" cmpd="sng" w="19300">
            <a:solidFill>
              <a:srgbClr val="8E7CC3"/>
            </a:solidFill>
            <a:prstDash val="solid"/>
            <a:round/>
            <a:headEnd len="med" w="med" type="none"/>
            <a:tailEnd len="med" w="med" type="none"/>
          </a:ln>
        </p:spPr>
      </p:sp>
      <p:sp>
        <p:nvSpPr>
          <p:cNvPr id="370" name="Google Shape;370;g3c3540bacfd_0_287"/>
          <p:cNvSpPr/>
          <p:nvPr/>
        </p:nvSpPr>
        <p:spPr>
          <a:xfrm>
            <a:off x="4870432" y="3135293"/>
            <a:ext cx="5137572" cy="3052590"/>
          </a:xfrm>
          <a:custGeom>
            <a:rect b="b" l="l" r="r" t="t"/>
            <a:pathLst>
              <a:path extrusionOk="0" h="91580" w="154131">
                <a:moveTo>
                  <a:pt x="1728" y="91580"/>
                </a:moveTo>
                <a:cubicBezTo>
                  <a:pt x="1597" y="86770"/>
                  <a:pt x="1204" y="73251"/>
                  <a:pt x="942" y="62721"/>
                </a:cubicBezTo>
                <a:cubicBezTo>
                  <a:pt x="681" y="52192"/>
                  <a:pt x="-402" y="37820"/>
                  <a:pt x="159" y="28403"/>
                </a:cubicBezTo>
                <a:cubicBezTo>
                  <a:pt x="720" y="18986"/>
                  <a:pt x="819" y="10951"/>
                  <a:pt x="4307" y="6217"/>
                </a:cubicBezTo>
                <a:cubicBezTo>
                  <a:pt x="7796" y="1483"/>
                  <a:pt x="13664" y="73"/>
                  <a:pt x="21090" y="1"/>
                </a:cubicBezTo>
                <a:cubicBezTo>
                  <a:pt x="28516" y="-71"/>
                  <a:pt x="40175" y="3129"/>
                  <a:pt x="48863" y="5783"/>
                </a:cubicBezTo>
                <a:cubicBezTo>
                  <a:pt x="57551" y="8437"/>
                  <a:pt x="61302" y="13843"/>
                  <a:pt x="73217" y="15923"/>
                </a:cubicBezTo>
                <a:cubicBezTo>
                  <a:pt x="85132" y="18003"/>
                  <a:pt x="106865" y="18654"/>
                  <a:pt x="120351" y="18264"/>
                </a:cubicBezTo>
                <a:cubicBezTo>
                  <a:pt x="133837" y="17874"/>
                  <a:pt x="148501" y="14364"/>
                  <a:pt x="154131" y="13584"/>
                </a:cubicBezTo>
              </a:path>
            </a:pathLst>
          </a:custGeom>
          <a:noFill/>
          <a:ln cap="flat" cmpd="sng" w="19300">
            <a:solidFill>
              <a:srgbClr val="F9CB9C"/>
            </a:solidFill>
            <a:prstDash val="solid"/>
            <a:round/>
            <a:headEnd len="med" w="med" type="none"/>
            <a:tailEnd len="med" w="med" type="none"/>
          </a:ln>
        </p:spPr>
      </p:sp>
      <p:sp>
        <p:nvSpPr>
          <p:cNvPr id="371" name="Google Shape;371;g3c3540bacfd_0_287"/>
          <p:cNvSpPr/>
          <p:nvPr/>
        </p:nvSpPr>
        <p:spPr>
          <a:xfrm>
            <a:off x="3562667" y="3319900"/>
            <a:ext cx="1167841" cy="2853110"/>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9300">
            <a:solidFill>
              <a:srgbClr val="E06666"/>
            </a:solidFill>
            <a:prstDash val="solid"/>
            <a:round/>
            <a:headEnd len="med" w="med" type="none"/>
            <a:tailEnd len="med" w="med" type="none"/>
          </a:ln>
        </p:spPr>
      </p:sp>
      <p:sp>
        <p:nvSpPr>
          <p:cNvPr id="372" name="Google Shape;372;g3c3540bacfd_0_287"/>
          <p:cNvSpPr txBox="1"/>
          <p:nvPr/>
        </p:nvSpPr>
        <p:spPr>
          <a:xfrm>
            <a:off x="8820009" y="5859111"/>
            <a:ext cx="2498700" cy="4719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3600">
                <a:solidFill>
                  <a:schemeClr val="dk2"/>
                </a:solidFill>
              </a:rPr>
              <a:t>Moist Air</a:t>
            </a:r>
            <a:endParaRPr sz="3600">
              <a:solidFill>
                <a:schemeClr val="dk2"/>
              </a:solidFill>
            </a:endParaRPr>
          </a:p>
        </p:txBody>
      </p:sp>
      <p:sp>
        <p:nvSpPr>
          <p:cNvPr id="373" name="Google Shape;373;g3c3540bacfd_0_287"/>
          <p:cNvSpPr/>
          <p:nvPr/>
        </p:nvSpPr>
        <p:spPr>
          <a:xfrm>
            <a:off x="3211454" y="3599367"/>
            <a:ext cx="1379987" cy="2552960"/>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9300">
            <a:solidFill>
              <a:srgbClr val="E06666"/>
            </a:solidFill>
            <a:prstDash val="solid"/>
            <a:round/>
            <a:headEnd len="med" w="med" type="none"/>
            <a:tailEnd len="med" w="med" type="none"/>
          </a:ln>
        </p:spPr>
      </p:sp>
      <p:sp>
        <p:nvSpPr>
          <p:cNvPr id="374" name="Google Shape;374;g3c3540bacfd_0_287"/>
          <p:cNvSpPr/>
          <p:nvPr/>
        </p:nvSpPr>
        <p:spPr>
          <a:xfrm>
            <a:off x="5977433" y="5505500"/>
            <a:ext cx="2807415" cy="881012"/>
          </a:xfrm>
          <a:custGeom>
            <a:rect b="b" l="l" r="r" t="t"/>
            <a:pathLst>
              <a:path extrusionOk="0" h="17353" w="66197">
                <a:moveTo>
                  <a:pt x="66197" y="17094"/>
                </a:moveTo>
                <a:cubicBezTo>
                  <a:pt x="65109" y="17094"/>
                  <a:pt x="65472" y="17612"/>
                  <a:pt x="59671" y="17094"/>
                </a:cubicBezTo>
                <a:cubicBezTo>
                  <a:pt x="53870" y="16576"/>
                  <a:pt x="39729" y="15540"/>
                  <a:pt x="31389" y="13986"/>
                </a:cubicBezTo>
                <a:cubicBezTo>
                  <a:pt x="23050" y="12432"/>
                  <a:pt x="14866" y="10101"/>
                  <a:pt x="9634" y="7770"/>
                </a:cubicBezTo>
                <a:cubicBezTo>
                  <a:pt x="4403" y="5439"/>
                  <a:pt x="1606" y="1295"/>
                  <a:pt x="0" y="0"/>
                </a:cubicBezTo>
              </a:path>
            </a:pathLst>
          </a:custGeom>
          <a:noFill/>
          <a:ln cap="flat" cmpd="sng" w="12700">
            <a:solidFill>
              <a:schemeClr val="dk2"/>
            </a:solidFill>
            <a:prstDash val="solid"/>
            <a:round/>
            <a:headEnd len="med" w="med" type="none"/>
            <a:tailEnd len="med" w="med" type="triangle"/>
          </a:ln>
        </p:spPr>
      </p:sp>
      <p:sp>
        <p:nvSpPr>
          <p:cNvPr id="375" name="Google Shape;375;g3c3540bacfd_0_287"/>
          <p:cNvSpPr/>
          <p:nvPr/>
        </p:nvSpPr>
        <p:spPr>
          <a:xfrm>
            <a:off x="705649" y="4388833"/>
            <a:ext cx="4215028" cy="980642"/>
          </a:xfrm>
          <a:custGeom>
            <a:rect b="b" l="l" r="r" t="t"/>
            <a:pathLst>
              <a:path extrusionOk="0" h="29420" w="126454">
                <a:moveTo>
                  <a:pt x="897" y="21755"/>
                </a:moveTo>
                <a:cubicBezTo>
                  <a:pt x="1415" y="21807"/>
                  <a:pt x="-2988" y="21030"/>
                  <a:pt x="4005" y="22066"/>
                </a:cubicBezTo>
                <a:cubicBezTo>
                  <a:pt x="10998" y="23102"/>
                  <a:pt x="25760" y="27194"/>
                  <a:pt x="42853" y="27971"/>
                </a:cubicBezTo>
                <a:cubicBezTo>
                  <a:pt x="59946" y="28748"/>
                  <a:pt x="92631" y="31389"/>
                  <a:pt x="106564" y="26727"/>
                </a:cubicBezTo>
                <a:cubicBezTo>
                  <a:pt x="120498" y="22065"/>
                  <a:pt x="123139" y="4455"/>
                  <a:pt x="126454" y="0"/>
                </a:cubicBezTo>
              </a:path>
            </a:pathLst>
          </a:custGeom>
          <a:noFill/>
          <a:ln cap="flat" cmpd="sng" w="12700">
            <a:solidFill>
              <a:schemeClr val="dk2"/>
            </a:solidFill>
            <a:prstDash val="solid"/>
            <a:round/>
            <a:headEnd len="med" w="med" type="none"/>
            <a:tailEnd len="med" w="med" type="triangle"/>
          </a:ln>
        </p:spPr>
      </p:sp>
      <p:sp>
        <p:nvSpPr>
          <p:cNvPr id="376" name="Google Shape;376;g3c3540bacfd_0_287"/>
          <p:cNvSpPr/>
          <p:nvPr/>
        </p:nvSpPr>
        <p:spPr>
          <a:xfrm>
            <a:off x="6340033" y="3642933"/>
            <a:ext cx="3760406" cy="994508"/>
          </a:xfrm>
          <a:custGeom>
            <a:rect b="b" l="l" r="r" t="t"/>
            <a:pathLst>
              <a:path extrusionOk="0" h="29836" w="112815">
                <a:moveTo>
                  <a:pt x="0" y="0"/>
                </a:moveTo>
                <a:cubicBezTo>
                  <a:pt x="2952" y="2279"/>
                  <a:pt x="9789" y="9531"/>
                  <a:pt x="17714" y="13675"/>
                </a:cubicBezTo>
                <a:cubicBezTo>
                  <a:pt x="25639" y="17819"/>
                  <a:pt x="38175" y="22325"/>
                  <a:pt x="47550" y="24863"/>
                </a:cubicBezTo>
                <a:cubicBezTo>
                  <a:pt x="56926" y="27401"/>
                  <a:pt x="63090" y="28074"/>
                  <a:pt x="73967" y="28903"/>
                </a:cubicBezTo>
                <a:cubicBezTo>
                  <a:pt x="84845" y="29732"/>
                  <a:pt x="106340" y="29681"/>
                  <a:pt x="112815" y="29836"/>
                </a:cubicBezTo>
              </a:path>
            </a:pathLst>
          </a:custGeom>
          <a:noFill/>
          <a:ln cap="flat" cmpd="sng" w="12700">
            <a:solidFill>
              <a:schemeClr val="dk2"/>
            </a:solidFill>
            <a:prstDash val="solid"/>
            <a:round/>
            <a:headEnd len="med" w="med" type="none"/>
            <a:tailEnd len="med" w="med" type="triangle"/>
          </a:ln>
        </p:spPr>
      </p:sp>
      <p:sp>
        <p:nvSpPr>
          <p:cNvPr id="377" name="Google Shape;377;g3c3540bacfd_0_287"/>
          <p:cNvSpPr/>
          <p:nvPr/>
        </p:nvSpPr>
        <p:spPr>
          <a:xfrm>
            <a:off x="1004867" y="2979933"/>
            <a:ext cx="3687908" cy="910111"/>
          </a:xfrm>
          <a:custGeom>
            <a:rect b="b" l="l" r="r" t="t"/>
            <a:pathLst>
              <a:path extrusionOk="0" h="27304" w="110640">
                <a:moveTo>
                  <a:pt x="0" y="21755"/>
                </a:moveTo>
                <a:cubicBezTo>
                  <a:pt x="6527" y="22273"/>
                  <a:pt x="24449" y="24242"/>
                  <a:pt x="39159" y="24863"/>
                </a:cubicBezTo>
                <a:cubicBezTo>
                  <a:pt x="53870" y="25485"/>
                  <a:pt x="76350" y="29628"/>
                  <a:pt x="88263" y="25484"/>
                </a:cubicBezTo>
                <a:cubicBezTo>
                  <a:pt x="100177" y="21340"/>
                  <a:pt x="106911" y="4247"/>
                  <a:pt x="110640" y="0"/>
                </a:cubicBezTo>
              </a:path>
            </a:pathLst>
          </a:custGeom>
          <a:noFill/>
          <a:ln cap="flat" cmpd="sng" w="12700">
            <a:solidFill>
              <a:schemeClr val="dk2"/>
            </a:solidFill>
            <a:prstDash val="solid"/>
            <a:round/>
            <a:headEnd len="med" w="med" type="none"/>
            <a:tailEnd len="med" w="med" type="triangle"/>
          </a:ln>
        </p:spPr>
      </p:sp>
      <p:sp>
        <p:nvSpPr>
          <p:cNvPr id="378" name="Google Shape;378;g3c3540bacfd_0_287"/>
          <p:cNvSpPr/>
          <p:nvPr/>
        </p:nvSpPr>
        <p:spPr>
          <a:xfrm>
            <a:off x="2724567" y="2845267"/>
            <a:ext cx="7230753" cy="41432"/>
          </a:xfrm>
          <a:custGeom>
            <a:rect b="b" l="l" r="r" t="t"/>
            <a:pathLst>
              <a:path extrusionOk="0" h="1243" w="216928">
                <a:moveTo>
                  <a:pt x="0" y="1243"/>
                </a:moveTo>
                <a:cubicBezTo>
                  <a:pt x="36155" y="1036"/>
                  <a:pt x="180773" y="207"/>
                  <a:pt x="216928" y="0"/>
                </a:cubicBezTo>
              </a:path>
            </a:pathLst>
          </a:custGeom>
          <a:noFill/>
          <a:ln cap="flat" cmpd="sng" w="38100">
            <a:solidFill>
              <a:srgbClr val="0000FF"/>
            </a:solidFill>
            <a:prstDash val="solid"/>
            <a:round/>
            <a:headEnd len="med" w="med" type="none"/>
            <a:tailEnd len="med" w="med" type="none"/>
          </a:ln>
        </p:spPr>
      </p:sp>
      <p:sp>
        <p:nvSpPr>
          <p:cNvPr id="379" name="Google Shape;379;g3c3540bacfd_0_287"/>
          <p:cNvSpPr txBox="1"/>
          <p:nvPr/>
        </p:nvSpPr>
        <p:spPr>
          <a:xfrm>
            <a:off x="10079800" y="2544783"/>
            <a:ext cx="1450500" cy="642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LFC</a:t>
            </a:r>
            <a:endParaRPr sz="2400">
              <a:solidFill>
                <a:schemeClr val="dk2"/>
              </a:solidFill>
            </a:endParaRPr>
          </a:p>
        </p:txBody>
      </p:sp>
      <p:sp>
        <p:nvSpPr>
          <p:cNvPr id="380" name="Google Shape;380;g3c3540bacfd_0_287"/>
          <p:cNvSpPr/>
          <p:nvPr/>
        </p:nvSpPr>
        <p:spPr>
          <a:xfrm>
            <a:off x="5614867" y="4264500"/>
            <a:ext cx="383290" cy="1149905"/>
          </a:xfrm>
          <a:custGeom>
            <a:rect b="b" l="l" r="r" t="t"/>
            <a:pathLst>
              <a:path extrusionOk="0" h="34498" w="11499">
                <a:moveTo>
                  <a:pt x="11499" y="34498"/>
                </a:moveTo>
                <a:cubicBezTo>
                  <a:pt x="10152" y="33358"/>
                  <a:pt x="5127" y="30457"/>
                  <a:pt x="3418" y="27660"/>
                </a:cubicBezTo>
                <a:cubicBezTo>
                  <a:pt x="1709" y="24863"/>
                  <a:pt x="1813" y="22325"/>
                  <a:pt x="1243" y="17715"/>
                </a:cubicBezTo>
                <a:cubicBezTo>
                  <a:pt x="673" y="13105"/>
                  <a:pt x="207" y="2953"/>
                  <a:pt x="0" y="0"/>
                </a:cubicBezTo>
              </a:path>
            </a:pathLst>
          </a:custGeom>
          <a:noFill/>
          <a:ln cap="flat" cmpd="sng" w="12700">
            <a:solidFill>
              <a:schemeClr val="dk2"/>
            </a:solidFill>
            <a:prstDash val="solid"/>
            <a:round/>
            <a:headEnd len="med" w="med" type="none"/>
            <a:tailEnd len="med" w="med" type="triangle"/>
          </a:ln>
        </p:spPr>
      </p:sp>
      <p:sp>
        <p:nvSpPr>
          <p:cNvPr id="381" name="Google Shape;381;g3c3540bacfd_0_287"/>
          <p:cNvSpPr/>
          <p:nvPr/>
        </p:nvSpPr>
        <p:spPr>
          <a:xfrm>
            <a:off x="5511267" y="3383967"/>
            <a:ext cx="1015208" cy="808013"/>
          </a:xfrm>
          <a:custGeom>
            <a:rect b="b" l="l" r="r" t="t"/>
            <a:pathLst>
              <a:path extrusionOk="0" h="24241" w="30457">
                <a:moveTo>
                  <a:pt x="0" y="0"/>
                </a:moveTo>
                <a:cubicBezTo>
                  <a:pt x="2435" y="1554"/>
                  <a:pt x="9531" y="5283"/>
                  <a:pt x="14607" y="9323"/>
                </a:cubicBezTo>
                <a:cubicBezTo>
                  <a:pt x="19683" y="13363"/>
                  <a:pt x="27815" y="21755"/>
                  <a:pt x="30457" y="24241"/>
                </a:cubicBezTo>
              </a:path>
            </a:pathLst>
          </a:custGeom>
          <a:noFill/>
          <a:ln cap="flat" cmpd="sng" w="12700">
            <a:solidFill>
              <a:schemeClr val="dk2"/>
            </a:solidFill>
            <a:prstDash val="solid"/>
            <a:round/>
            <a:headEnd len="med" w="med" type="none"/>
            <a:tailEnd len="med" w="med" type="triangle"/>
          </a:ln>
        </p:spPr>
      </p:sp>
      <p:sp>
        <p:nvSpPr>
          <p:cNvPr id="382" name="Google Shape;382;g3c3540bacfd_0_287"/>
          <p:cNvSpPr/>
          <p:nvPr/>
        </p:nvSpPr>
        <p:spPr>
          <a:xfrm rot="-475436">
            <a:off x="1305369" y="4099126"/>
            <a:ext cx="881046" cy="1745883"/>
          </a:xfrm>
          <a:custGeom>
            <a:rect b="b" l="l" r="r" t="t"/>
            <a:pathLst>
              <a:path extrusionOk="0" h="52380" w="29990">
                <a:moveTo>
                  <a:pt x="0" y="51885"/>
                </a:moveTo>
                <a:cubicBezTo>
                  <a:pt x="1399" y="51888"/>
                  <a:pt x="4869" y="52986"/>
                  <a:pt x="8391" y="51901"/>
                </a:cubicBezTo>
                <a:cubicBezTo>
                  <a:pt x="11913" y="50816"/>
                  <a:pt x="17870" y="48949"/>
                  <a:pt x="21133" y="45375"/>
                </a:cubicBezTo>
                <a:cubicBezTo>
                  <a:pt x="24396" y="41801"/>
                  <a:pt x="26567" y="36214"/>
                  <a:pt x="27971" y="30457"/>
                </a:cubicBezTo>
                <a:cubicBezTo>
                  <a:pt x="29375" y="24701"/>
                  <a:pt x="30699" y="15912"/>
                  <a:pt x="29559" y="10836"/>
                </a:cubicBezTo>
                <a:cubicBezTo>
                  <a:pt x="28419" y="5760"/>
                  <a:pt x="22537" y="1806"/>
                  <a:pt x="21133" y="0"/>
                </a:cubicBezTo>
              </a:path>
            </a:pathLst>
          </a:custGeom>
          <a:noFill/>
          <a:ln cap="flat" cmpd="sng" w="12700">
            <a:solidFill>
              <a:schemeClr val="dk2"/>
            </a:solidFill>
            <a:prstDash val="solid"/>
            <a:round/>
            <a:headEnd len="med" w="med" type="none"/>
            <a:tailEnd len="med" w="med" type="triangle"/>
          </a:ln>
        </p:spPr>
      </p:sp>
      <p:sp>
        <p:nvSpPr>
          <p:cNvPr id="383" name="Google Shape;383;g3c3540bacfd_0_287"/>
          <p:cNvSpPr/>
          <p:nvPr/>
        </p:nvSpPr>
        <p:spPr>
          <a:xfrm>
            <a:off x="2464685" y="4223067"/>
            <a:ext cx="477388" cy="1678225"/>
          </a:xfrm>
          <a:custGeom>
            <a:rect b="b" l="l" r="r" t="t"/>
            <a:pathLst>
              <a:path extrusionOk="0" h="50348" w="14322">
                <a:moveTo>
                  <a:pt x="6243" y="50348"/>
                </a:moveTo>
                <a:cubicBezTo>
                  <a:pt x="5311" y="48587"/>
                  <a:pt x="1529" y="45168"/>
                  <a:pt x="648" y="39781"/>
                </a:cubicBezTo>
                <a:cubicBezTo>
                  <a:pt x="-233" y="34394"/>
                  <a:pt x="-181" y="23983"/>
                  <a:pt x="959" y="18026"/>
                </a:cubicBezTo>
                <a:cubicBezTo>
                  <a:pt x="2099" y="12069"/>
                  <a:pt x="5259" y="7044"/>
                  <a:pt x="7486" y="4040"/>
                </a:cubicBezTo>
                <a:cubicBezTo>
                  <a:pt x="9713" y="1036"/>
                  <a:pt x="13184" y="673"/>
                  <a:pt x="14323" y="0"/>
                </a:cubicBezTo>
              </a:path>
            </a:pathLst>
          </a:custGeom>
          <a:noFill/>
          <a:ln cap="flat" cmpd="sng" w="12700">
            <a:solidFill>
              <a:schemeClr val="dk2"/>
            </a:solidFill>
            <a:prstDash val="solid"/>
            <a:round/>
            <a:headEnd len="med" w="med" type="none"/>
            <a:tailEnd len="med" w="med" type="triangle"/>
          </a:ln>
        </p:spPr>
      </p:sp>
      <p:sp>
        <p:nvSpPr>
          <p:cNvPr id="384" name="Google Shape;384;g3c3540bacfd_0_287"/>
          <p:cNvSpPr/>
          <p:nvPr/>
        </p:nvSpPr>
        <p:spPr>
          <a:xfrm>
            <a:off x="3242535" y="4233433"/>
            <a:ext cx="366458" cy="1678191"/>
          </a:xfrm>
          <a:custGeom>
            <a:rect b="b" l="l" r="r" t="t"/>
            <a:pathLst>
              <a:path extrusionOk="0" h="50347" w="10994">
                <a:moveTo>
                  <a:pt x="0" y="0"/>
                </a:moveTo>
                <a:cubicBezTo>
                  <a:pt x="1295" y="932"/>
                  <a:pt x="6008" y="2434"/>
                  <a:pt x="7769" y="5594"/>
                </a:cubicBezTo>
                <a:cubicBezTo>
                  <a:pt x="9530" y="8754"/>
                  <a:pt x="10101" y="14193"/>
                  <a:pt x="10567" y="18958"/>
                </a:cubicBezTo>
                <a:cubicBezTo>
                  <a:pt x="11033" y="23723"/>
                  <a:pt x="11189" y="29783"/>
                  <a:pt x="10567" y="34186"/>
                </a:cubicBezTo>
                <a:cubicBezTo>
                  <a:pt x="9945" y="38589"/>
                  <a:pt x="8391" y="42682"/>
                  <a:pt x="6837" y="45375"/>
                </a:cubicBezTo>
                <a:cubicBezTo>
                  <a:pt x="5283" y="48069"/>
                  <a:pt x="2175" y="49518"/>
                  <a:pt x="1243" y="50347"/>
                </a:cubicBezTo>
              </a:path>
            </a:pathLst>
          </a:custGeom>
          <a:noFill/>
          <a:ln cap="flat" cmpd="sng" w="12700">
            <a:solidFill>
              <a:schemeClr val="dk2"/>
            </a:solidFill>
            <a:prstDash val="solid"/>
            <a:round/>
            <a:headEnd len="med" w="med" type="none"/>
            <a:tailEnd len="med" w="med" type="triangle"/>
          </a:ln>
        </p:spPr>
      </p:sp>
      <p:sp>
        <p:nvSpPr>
          <p:cNvPr id="385" name="Google Shape;385;g3c3540bacfd_0_287"/>
          <p:cNvSpPr/>
          <p:nvPr/>
        </p:nvSpPr>
        <p:spPr>
          <a:xfrm>
            <a:off x="3542969" y="4202367"/>
            <a:ext cx="1357033" cy="1761056"/>
          </a:xfrm>
          <a:custGeom>
            <a:rect b="b" l="l" r="r" t="t"/>
            <a:pathLst>
              <a:path extrusionOk="0" h="52833" w="40712">
                <a:moveTo>
                  <a:pt x="0" y="0"/>
                </a:moveTo>
                <a:cubicBezTo>
                  <a:pt x="2124" y="1968"/>
                  <a:pt x="10256" y="6838"/>
                  <a:pt x="12742" y="11810"/>
                </a:cubicBezTo>
                <a:cubicBezTo>
                  <a:pt x="15228" y="16783"/>
                  <a:pt x="13311" y="24189"/>
                  <a:pt x="14917" y="29835"/>
                </a:cubicBezTo>
                <a:cubicBezTo>
                  <a:pt x="16523" y="35481"/>
                  <a:pt x="19786" y="42059"/>
                  <a:pt x="22376" y="45685"/>
                </a:cubicBezTo>
                <a:cubicBezTo>
                  <a:pt x="24966" y="49311"/>
                  <a:pt x="27401" y="50399"/>
                  <a:pt x="30457" y="51590"/>
                </a:cubicBezTo>
                <a:cubicBezTo>
                  <a:pt x="33513" y="52781"/>
                  <a:pt x="39003" y="52626"/>
                  <a:pt x="40712" y="52833"/>
                </a:cubicBezTo>
              </a:path>
            </a:pathLst>
          </a:custGeom>
          <a:noFill/>
          <a:ln cap="flat" cmpd="sng" w="12700">
            <a:solidFill>
              <a:schemeClr val="dk2"/>
            </a:solidFill>
            <a:prstDash val="solid"/>
            <a:round/>
            <a:headEnd len="med" w="med" type="none"/>
            <a:tailEnd len="med" w="med" type="triangle"/>
          </a:ln>
        </p:spPr>
      </p:sp>
      <p:sp>
        <p:nvSpPr>
          <p:cNvPr id="386" name="Google Shape;386;g3c3540bacfd_0_287"/>
          <p:cNvSpPr/>
          <p:nvPr/>
        </p:nvSpPr>
        <p:spPr>
          <a:xfrm rot="-475517">
            <a:off x="885479" y="4128731"/>
            <a:ext cx="843342" cy="1729917"/>
          </a:xfrm>
          <a:custGeom>
            <a:rect b="b" l="l" r="r" t="t"/>
            <a:pathLst>
              <a:path extrusionOk="0" h="51901" w="29607">
                <a:moveTo>
                  <a:pt x="29607" y="0"/>
                </a:moveTo>
                <a:cubicBezTo>
                  <a:pt x="27276" y="570"/>
                  <a:pt x="19559" y="1087"/>
                  <a:pt x="15622" y="3418"/>
                </a:cubicBezTo>
                <a:cubicBezTo>
                  <a:pt x="11685" y="5749"/>
                  <a:pt x="8422" y="9634"/>
                  <a:pt x="5987" y="13985"/>
                </a:cubicBezTo>
                <a:cubicBezTo>
                  <a:pt x="3553" y="18336"/>
                  <a:pt x="1896" y="24707"/>
                  <a:pt x="1015" y="29524"/>
                </a:cubicBezTo>
                <a:cubicBezTo>
                  <a:pt x="135" y="34341"/>
                  <a:pt x="-591" y="39159"/>
                  <a:pt x="704" y="42888"/>
                </a:cubicBezTo>
                <a:cubicBezTo>
                  <a:pt x="1999" y="46618"/>
                  <a:pt x="7437" y="50399"/>
                  <a:pt x="8784" y="51901"/>
                </a:cubicBezTo>
              </a:path>
            </a:pathLst>
          </a:custGeom>
          <a:noFill/>
          <a:ln cap="flat" cmpd="sng" w="12700">
            <a:solidFill>
              <a:schemeClr val="dk2"/>
            </a:solidFill>
            <a:prstDash val="solid"/>
            <a:round/>
            <a:headEnd len="med" w="med" type="none"/>
            <a:tailEnd len="med" w="med" type="triangle"/>
          </a:ln>
        </p:spPr>
      </p:sp>
      <p:sp>
        <p:nvSpPr>
          <p:cNvPr id="387" name="Google Shape;387;g3c3540bacfd_0_287"/>
          <p:cNvSpPr/>
          <p:nvPr/>
        </p:nvSpPr>
        <p:spPr>
          <a:xfrm>
            <a:off x="4951833" y="3487567"/>
            <a:ext cx="424756" cy="2185779"/>
          </a:xfrm>
          <a:custGeom>
            <a:rect b="b" l="l" r="r" t="t"/>
            <a:pathLst>
              <a:path extrusionOk="0" h="65575" w="12743">
                <a:moveTo>
                  <a:pt x="0" y="65575"/>
                </a:moveTo>
                <a:cubicBezTo>
                  <a:pt x="363" y="65109"/>
                  <a:pt x="881" y="65575"/>
                  <a:pt x="2176" y="62778"/>
                </a:cubicBezTo>
                <a:cubicBezTo>
                  <a:pt x="3471" y="59981"/>
                  <a:pt x="6372" y="55734"/>
                  <a:pt x="7770" y="48793"/>
                </a:cubicBezTo>
                <a:cubicBezTo>
                  <a:pt x="9169" y="41852"/>
                  <a:pt x="9738" y="29265"/>
                  <a:pt x="10567" y="21133"/>
                </a:cubicBezTo>
                <a:cubicBezTo>
                  <a:pt x="11396" y="13001"/>
                  <a:pt x="12380" y="3522"/>
                  <a:pt x="12743" y="0"/>
                </a:cubicBezTo>
              </a:path>
            </a:pathLst>
          </a:custGeom>
          <a:noFill/>
          <a:ln cap="flat" cmpd="sng" w="12700">
            <a:solidFill>
              <a:schemeClr val="dk2"/>
            </a:solidFill>
            <a:prstDash val="solid"/>
            <a:round/>
            <a:headEnd len="med" w="med" type="none"/>
            <a:tailEnd len="med" w="med" type="triangle"/>
          </a:ln>
        </p:spPr>
      </p:sp>
      <p:sp>
        <p:nvSpPr>
          <p:cNvPr id="388" name="Google Shape;388;g3c3540bacfd_0_287"/>
          <p:cNvSpPr/>
          <p:nvPr/>
        </p:nvSpPr>
        <p:spPr>
          <a:xfrm>
            <a:off x="5086533" y="2398167"/>
            <a:ext cx="797580" cy="737100"/>
          </a:xfrm>
          <a:prstGeom prst="cloud">
            <a:avLst/>
          </a:prstGeom>
          <a:solidFill>
            <a:schemeClr val="lt2"/>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389" name="Google Shape;389;g3c3540bacfd_0_287"/>
          <p:cNvSpPr/>
          <p:nvPr/>
        </p:nvSpPr>
        <p:spPr>
          <a:xfrm>
            <a:off x="5884133" y="1794517"/>
            <a:ext cx="1450332" cy="603612"/>
          </a:xfrm>
          <a:prstGeom prst="cloud">
            <a:avLst/>
          </a:prstGeom>
          <a:solidFill>
            <a:schemeClr val="lt2"/>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390" name="Google Shape;390;g3c3540bacfd_0_287"/>
          <p:cNvSpPr/>
          <p:nvPr/>
        </p:nvSpPr>
        <p:spPr>
          <a:xfrm>
            <a:off x="2061533" y="2731300"/>
            <a:ext cx="3252819" cy="1813655"/>
          </a:xfrm>
          <a:custGeom>
            <a:rect b="b" l="l" r="r" t="t"/>
            <a:pathLst>
              <a:path extrusionOk="0" h="54411" w="97587">
                <a:moveTo>
                  <a:pt x="0" y="51280"/>
                </a:moveTo>
                <a:cubicBezTo>
                  <a:pt x="5978" y="51798"/>
                  <a:pt x="24908" y="54699"/>
                  <a:pt x="35867" y="54388"/>
                </a:cubicBezTo>
                <a:cubicBezTo>
                  <a:pt x="46826" y="54077"/>
                  <a:pt x="58465" y="51591"/>
                  <a:pt x="65756" y="49415"/>
                </a:cubicBezTo>
                <a:cubicBezTo>
                  <a:pt x="73047" y="47240"/>
                  <a:pt x="74309" y="49571"/>
                  <a:pt x="79614" y="41335"/>
                </a:cubicBezTo>
                <a:cubicBezTo>
                  <a:pt x="84919" y="33099"/>
                  <a:pt x="94592" y="6889"/>
                  <a:pt x="97587" y="0"/>
                </a:cubicBezTo>
              </a:path>
            </a:pathLst>
          </a:custGeom>
          <a:noFill/>
          <a:ln cap="flat" cmpd="sng" w="12700">
            <a:solidFill>
              <a:schemeClr val="dk2"/>
            </a:solidFill>
            <a:prstDash val="solid"/>
            <a:round/>
            <a:headEnd len="med" w="med" type="none"/>
            <a:tailEnd len="med" w="med" type="triangle"/>
          </a:ln>
        </p:spPr>
      </p:sp>
      <p:sp>
        <p:nvSpPr>
          <p:cNvPr id="391" name="Google Shape;391;g3c3540bacfd_0_287"/>
          <p:cNvSpPr/>
          <p:nvPr/>
        </p:nvSpPr>
        <p:spPr>
          <a:xfrm>
            <a:off x="7703033" y="1479725"/>
            <a:ext cx="1692684" cy="262980"/>
          </a:xfrm>
          <a:prstGeom prst="cloud">
            <a:avLst/>
          </a:prstGeom>
          <a:solidFill>
            <a:schemeClr val="lt2"/>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392" name="Google Shape;392;g3c3540bacfd_0_287"/>
          <p:cNvSpPr/>
          <p:nvPr/>
        </p:nvSpPr>
        <p:spPr>
          <a:xfrm>
            <a:off x="10100533" y="1133890"/>
            <a:ext cx="1738044" cy="197316"/>
          </a:xfrm>
          <a:prstGeom prst="cloud">
            <a:avLst/>
          </a:prstGeom>
          <a:solidFill>
            <a:schemeClr val="lt2"/>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cxnSp>
        <p:nvCxnSpPr>
          <p:cNvPr id="393" name="Google Shape;393;g3c3540bacfd_0_287"/>
          <p:cNvCxnSpPr/>
          <p:nvPr/>
        </p:nvCxnSpPr>
        <p:spPr>
          <a:xfrm flipH="1" rot="10800000">
            <a:off x="2734900" y="2465433"/>
            <a:ext cx="1377900" cy="10500"/>
          </a:xfrm>
          <a:prstGeom prst="straightConnector1">
            <a:avLst/>
          </a:prstGeom>
          <a:noFill/>
          <a:ln cap="flat" cmpd="sng" w="25400">
            <a:solidFill>
              <a:schemeClr val="dk1"/>
            </a:solidFill>
            <a:prstDash val="solid"/>
            <a:round/>
            <a:headEnd len="med" w="med" type="none"/>
            <a:tailEnd len="med" w="med" type="triangle"/>
          </a:ln>
        </p:spPr>
      </p:cxnSp>
      <p:cxnSp>
        <p:nvCxnSpPr>
          <p:cNvPr id="394" name="Google Shape;394;g3c3540bacfd_0_287"/>
          <p:cNvCxnSpPr/>
          <p:nvPr/>
        </p:nvCxnSpPr>
        <p:spPr>
          <a:xfrm flipH="1" rot="10800000">
            <a:off x="2824167" y="1937233"/>
            <a:ext cx="1930800" cy="24300"/>
          </a:xfrm>
          <a:prstGeom prst="straightConnector1">
            <a:avLst/>
          </a:prstGeom>
          <a:noFill/>
          <a:ln cap="flat" cmpd="sng" w="25400">
            <a:solidFill>
              <a:schemeClr val="dk1"/>
            </a:solidFill>
            <a:prstDash val="solid"/>
            <a:round/>
            <a:headEnd len="med" w="med" type="none"/>
            <a:tailEnd len="med" w="med" type="triangle"/>
          </a:ln>
        </p:spPr>
      </p:cxnSp>
      <p:cxnSp>
        <p:nvCxnSpPr>
          <p:cNvPr id="395" name="Google Shape;395;g3c3540bacfd_0_287"/>
          <p:cNvCxnSpPr/>
          <p:nvPr/>
        </p:nvCxnSpPr>
        <p:spPr>
          <a:xfrm flipH="1" rot="10800000">
            <a:off x="2936067" y="1471100"/>
            <a:ext cx="2813700" cy="58500"/>
          </a:xfrm>
          <a:prstGeom prst="straightConnector1">
            <a:avLst/>
          </a:prstGeom>
          <a:noFill/>
          <a:ln cap="flat" cmpd="sng" w="25400">
            <a:solidFill>
              <a:schemeClr val="dk1"/>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3c3540bacfd_0_322"/>
          <p:cNvSpPr/>
          <p:nvPr/>
        </p:nvSpPr>
        <p:spPr>
          <a:xfrm>
            <a:off x="6526500" y="-943000"/>
            <a:ext cx="3201120" cy="2578284"/>
          </a:xfrm>
          <a:prstGeom prst="cloud">
            <a:avLst/>
          </a:prstGeom>
          <a:solidFill>
            <a:schemeClr val="lt2"/>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401" name="Google Shape;401;g3c3540bacfd_0_322"/>
          <p:cNvSpPr/>
          <p:nvPr/>
        </p:nvSpPr>
        <p:spPr>
          <a:xfrm>
            <a:off x="5272933" y="926919"/>
            <a:ext cx="1357020" cy="1538352"/>
          </a:xfrm>
          <a:prstGeom prst="cloud">
            <a:avLst/>
          </a:prstGeom>
          <a:solidFill>
            <a:schemeClr val="lt2"/>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402" name="Google Shape;402;g3c3540bacfd_0_322"/>
          <p:cNvSpPr txBox="1"/>
          <p:nvPr/>
        </p:nvSpPr>
        <p:spPr>
          <a:xfrm>
            <a:off x="1289550" y="3667"/>
            <a:ext cx="9098100" cy="1697100"/>
          </a:xfrm>
          <a:prstGeom prst="rect">
            <a:avLst/>
          </a:prstGeom>
          <a:noFill/>
          <a:ln>
            <a:noFill/>
          </a:ln>
          <a:effectLst>
            <a:outerShdw blurRad="76200" rotWithShape="0" algn="bl" dir="5400000" dist="25400">
              <a:schemeClr val="lt1">
                <a:alpha val="93000"/>
              </a:schemeClr>
            </a:outerShdw>
          </a:effectLst>
        </p:spPr>
        <p:txBody>
          <a:bodyPr anchorCtr="0" anchor="t" bIns="121900" lIns="121900" spcFirstLastPara="1" rIns="121900" wrap="square" tIns="121900">
            <a:noAutofit/>
          </a:bodyPr>
          <a:lstStyle/>
          <a:p>
            <a:pPr indent="0" lvl="0" marL="0" rtl="0" algn="ctr">
              <a:spcBef>
                <a:spcPts val="0"/>
              </a:spcBef>
              <a:spcAft>
                <a:spcPts val="0"/>
              </a:spcAft>
              <a:buNone/>
            </a:pPr>
            <a:r>
              <a:rPr b="1" lang="en-US" sz="2000">
                <a:solidFill>
                  <a:schemeClr val="dk2"/>
                </a:solidFill>
              </a:rPr>
              <a:t>Initial parcels reach the LFC &amp; condense - but do they survive?</a:t>
            </a:r>
            <a:endParaRPr b="1" sz="2000">
              <a:solidFill>
                <a:schemeClr val="dk2"/>
              </a:solidFill>
            </a:endParaRPr>
          </a:p>
          <a:p>
            <a:pPr indent="0" lvl="0" marL="0" rtl="0" algn="ctr">
              <a:spcBef>
                <a:spcPts val="0"/>
              </a:spcBef>
              <a:spcAft>
                <a:spcPts val="0"/>
              </a:spcAft>
              <a:buNone/>
            </a:pPr>
            <a:r>
              <a:t/>
            </a:r>
            <a:endParaRPr b="1" sz="2000">
              <a:solidFill>
                <a:schemeClr val="dk2"/>
              </a:solidFill>
            </a:endParaRPr>
          </a:p>
          <a:p>
            <a:pPr indent="0" lvl="0" marL="0" rtl="0" algn="ctr">
              <a:spcBef>
                <a:spcPts val="0"/>
              </a:spcBef>
              <a:spcAft>
                <a:spcPts val="0"/>
              </a:spcAft>
              <a:buNone/>
            </a:pPr>
            <a:r>
              <a:rPr b="1" lang="en-US" sz="2000">
                <a:solidFill>
                  <a:schemeClr val="dk2"/>
                </a:solidFill>
              </a:rPr>
              <a:t>Weaker cross-boundary flow OR along-boundary flow can maintain parcels within zone of ascent - better chance for sustained convection!</a:t>
            </a:r>
            <a:endParaRPr b="1" sz="2000">
              <a:solidFill>
                <a:schemeClr val="dk2"/>
              </a:solidFill>
            </a:endParaRPr>
          </a:p>
        </p:txBody>
      </p:sp>
      <p:cxnSp>
        <p:nvCxnSpPr>
          <p:cNvPr id="403" name="Google Shape;403;g3c3540bacfd_0_322"/>
          <p:cNvCxnSpPr/>
          <p:nvPr/>
        </p:nvCxnSpPr>
        <p:spPr>
          <a:xfrm>
            <a:off x="2055167" y="5960800"/>
            <a:ext cx="8332500" cy="737100"/>
          </a:xfrm>
          <a:prstGeom prst="straightConnector1">
            <a:avLst/>
          </a:prstGeom>
          <a:noFill/>
          <a:ln cap="flat" cmpd="sng" w="57875">
            <a:solidFill>
              <a:schemeClr val="dk1"/>
            </a:solidFill>
            <a:prstDash val="solid"/>
            <a:round/>
            <a:headEnd len="med" w="med" type="none"/>
            <a:tailEnd len="med" w="med" type="none"/>
          </a:ln>
        </p:spPr>
      </p:cxnSp>
      <p:sp>
        <p:nvSpPr>
          <p:cNvPr id="404" name="Google Shape;404;g3c3540bacfd_0_322"/>
          <p:cNvSpPr/>
          <p:nvPr/>
        </p:nvSpPr>
        <p:spPr>
          <a:xfrm>
            <a:off x="5039857" y="3372716"/>
            <a:ext cx="5138005" cy="2836996"/>
          </a:xfrm>
          <a:custGeom>
            <a:rect b="b" l="l" r="r" t="t"/>
            <a:pathLst>
              <a:path extrusionOk="0" h="85112" w="154144">
                <a:moveTo>
                  <a:pt x="831" y="85112"/>
                </a:moveTo>
                <a:cubicBezTo>
                  <a:pt x="700" y="80554"/>
                  <a:pt x="42" y="67005"/>
                  <a:pt x="42" y="57762"/>
                </a:cubicBezTo>
                <a:cubicBezTo>
                  <a:pt x="42" y="48519"/>
                  <a:pt x="-276" y="38862"/>
                  <a:pt x="831" y="29654"/>
                </a:cubicBezTo>
                <a:cubicBezTo>
                  <a:pt x="1938" y="20446"/>
                  <a:pt x="2755" y="6829"/>
                  <a:pt x="6683" y="2513"/>
                </a:cubicBezTo>
                <a:cubicBezTo>
                  <a:pt x="10611" y="-1803"/>
                  <a:pt x="17734" y="-8"/>
                  <a:pt x="24398" y="3756"/>
                </a:cubicBezTo>
                <a:cubicBezTo>
                  <a:pt x="31062" y="7520"/>
                  <a:pt x="40058" y="19768"/>
                  <a:pt x="46667" y="25097"/>
                </a:cubicBezTo>
                <a:cubicBezTo>
                  <a:pt x="53276" y="30427"/>
                  <a:pt x="56281" y="32695"/>
                  <a:pt x="64052" y="35733"/>
                </a:cubicBezTo>
                <a:cubicBezTo>
                  <a:pt x="71823" y="38772"/>
                  <a:pt x="81438" y="41936"/>
                  <a:pt x="93292" y="43328"/>
                </a:cubicBezTo>
                <a:cubicBezTo>
                  <a:pt x="105146" y="44721"/>
                  <a:pt x="125035" y="43961"/>
                  <a:pt x="135177" y="44088"/>
                </a:cubicBezTo>
                <a:cubicBezTo>
                  <a:pt x="145319" y="44215"/>
                  <a:pt x="150983" y="44088"/>
                  <a:pt x="154144" y="44088"/>
                </a:cubicBezTo>
              </a:path>
            </a:pathLst>
          </a:custGeom>
          <a:noFill/>
          <a:ln cap="flat" cmpd="sng" w="19300">
            <a:solidFill>
              <a:srgbClr val="FFE599"/>
            </a:solidFill>
            <a:prstDash val="solid"/>
            <a:round/>
            <a:headEnd len="med" w="med" type="none"/>
            <a:tailEnd len="med" w="med" type="none"/>
          </a:ln>
        </p:spPr>
      </p:sp>
      <p:sp>
        <p:nvSpPr>
          <p:cNvPr id="405" name="Google Shape;405;g3c3540bacfd_0_322"/>
          <p:cNvSpPr/>
          <p:nvPr/>
        </p:nvSpPr>
        <p:spPr>
          <a:xfrm>
            <a:off x="5223849" y="3738548"/>
            <a:ext cx="4772647" cy="2481705"/>
          </a:xfrm>
          <a:custGeom>
            <a:rect b="b" l="l" r="r" t="t"/>
            <a:pathLst>
              <a:path extrusionOk="0" h="74453" w="143183">
                <a:moveTo>
                  <a:pt x="145" y="74453"/>
                </a:moveTo>
                <a:cubicBezTo>
                  <a:pt x="145" y="68746"/>
                  <a:pt x="-180" y="51541"/>
                  <a:pt x="145" y="40208"/>
                </a:cubicBezTo>
                <a:cubicBezTo>
                  <a:pt x="470" y="28875"/>
                  <a:pt x="62" y="12962"/>
                  <a:pt x="2096" y="6456"/>
                </a:cubicBezTo>
                <a:cubicBezTo>
                  <a:pt x="4131" y="-50"/>
                  <a:pt x="7277" y="-1281"/>
                  <a:pt x="12352" y="1173"/>
                </a:cubicBezTo>
                <a:cubicBezTo>
                  <a:pt x="17427" y="3627"/>
                  <a:pt x="26547" y="15563"/>
                  <a:pt x="32546" y="21181"/>
                </a:cubicBezTo>
                <a:cubicBezTo>
                  <a:pt x="38546" y="26799"/>
                  <a:pt x="40973" y="31328"/>
                  <a:pt x="48349" y="34879"/>
                </a:cubicBezTo>
                <a:cubicBezTo>
                  <a:pt x="55725" y="38431"/>
                  <a:pt x="66131" y="40334"/>
                  <a:pt x="76800" y="42490"/>
                </a:cubicBezTo>
                <a:cubicBezTo>
                  <a:pt x="87469" y="44646"/>
                  <a:pt x="101297" y="47309"/>
                  <a:pt x="112361" y="47816"/>
                </a:cubicBezTo>
                <a:cubicBezTo>
                  <a:pt x="123425" y="48323"/>
                  <a:pt x="138046" y="45914"/>
                  <a:pt x="143183" y="45533"/>
                </a:cubicBezTo>
              </a:path>
            </a:pathLst>
          </a:custGeom>
          <a:noFill/>
          <a:ln cap="flat" cmpd="sng" w="19300">
            <a:solidFill>
              <a:srgbClr val="B6D7A8"/>
            </a:solidFill>
            <a:prstDash val="solid"/>
            <a:round/>
            <a:headEnd len="med" w="med" type="none"/>
            <a:tailEnd len="med" w="med" type="none"/>
          </a:ln>
        </p:spPr>
      </p:sp>
      <p:sp>
        <p:nvSpPr>
          <p:cNvPr id="406" name="Google Shape;406;g3c3540bacfd_0_322"/>
          <p:cNvSpPr/>
          <p:nvPr/>
        </p:nvSpPr>
        <p:spPr>
          <a:xfrm>
            <a:off x="5414929" y="4096642"/>
            <a:ext cx="4374391" cy="2167746"/>
          </a:xfrm>
          <a:custGeom>
            <a:rect b="b" l="l" r="r" t="t"/>
            <a:pathLst>
              <a:path extrusionOk="0" h="65034" w="131235">
                <a:moveTo>
                  <a:pt x="1631" y="65034"/>
                </a:moveTo>
                <a:cubicBezTo>
                  <a:pt x="1368" y="58892"/>
                  <a:pt x="153" y="37716"/>
                  <a:pt x="52" y="28182"/>
                </a:cubicBezTo>
                <a:cubicBezTo>
                  <a:pt x="-49" y="18649"/>
                  <a:pt x="-121" y="12468"/>
                  <a:pt x="1025" y="7833"/>
                </a:cubicBezTo>
                <a:cubicBezTo>
                  <a:pt x="2171" y="3199"/>
                  <a:pt x="3931" y="-1353"/>
                  <a:pt x="6930" y="375"/>
                </a:cubicBezTo>
                <a:cubicBezTo>
                  <a:pt x="9929" y="2103"/>
                  <a:pt x="15159" y="13696"/>
                  <a:pt x="19018" y="18202"/>
                </a:cubicBezTo>
                <a:cubicBezTo>
                  <a:pt x="22877" y="22709"/>
                  <a:pt x="24682" y="24215"/>
                  <a:pt x="30082" y="27414"/>
                </a:cubicBezTo>
                <a:cubicBezTo>
                  <a:pt x="35482" y="30613"/>
                  <a:pt x="40487" y="34195"/>
                  <a:pt x="51419" y="37394"/>
                </a:cubicBezTo>
                <a:cubicBezTo>
                  <a:pt x="62351" y="40593"/>
                  <a:pt x="82371" y="44944"/>
                  <a:pt x="95674" y="46608"/>
                </a:cubicBezTo>
                <a:cubicBezTo>
                  <a:pt x="108977" y="48272"/>
                  <a:pt x="125308" y="47249"/>
                  <a:pt x="131235" y="47377"/>
                </a:cubicBezTo>
              </a:path>
            </a:pathLst>
          </a:custGeom>
          <a:noFill/>
          <a:ln cap="flat" cmpd="sng" w="19300">
            <a:solidFill>
              <a:srgbClr val="6AA84F"/>
            </a:solidFill>
            <a:prstDash val="solid"/>
            <a:round/>
            <a:headEnd len="med" w="med" type="none"/>
            <a:tailEnd len="med" w="med" type="none"/>
          </a:ln>
        </p:spPr>
      </p:sp>
      <p:sp>
        <p:nvSpPr>
          <p:cNvPr id="407" name="Google Shape;407;g3c3540bacfd_0_322"/>
          <p:cNvSpPr/>
          <p:nvPr/>
        </p:nvSpPr>
        <p:spPr>
          <a:xfrm>
            <a:off x="5576690" y="4643060"/>
            <a:ext cx="4399390" cy="1597793"/>
          </a:xfrm>
          <a:custGeom>
            <a:rect b="b" l="l" r="r" t="t"/>
            <a:pathLst>
              <a:path extrusionOk="0" h="47935" w="131985">
                <a:moveTo>
                  <a:pt x="2646" y="47935"/>
                </a:moveTo>
                <a:cubicBezTo>
                  <a:pt x="2240" y="41731"/>
                  <a:pt x="462" y="18623"/>
                  <a:pt x="212" y="10709"/>
                </a:cubicBezTo>
                <a:cubicBezTo>
                  <a:pt x="-38" y="2795"/>
                  <a:pt x="-357" y="1489"/>
                  <a:pt x="1145" y="453"/>
                </a:cubicBezTo>
                <a:cubicBezTo>
                  <a:pt x="2647" y="-583"/>
                  <a:pt x="4497" y="-82"/>
                  <a:pt x="9225" y="4493"/>
                </a:cubicBezTo>
                <a:cubicBezTo>
                  <a:pt x="13953" y="9068"/>
                  <a:pt x="22488" y="23038"/>
                  <a:pt x="29513" y="27902"/>
                </a:cubicBezTo>
                <a:cubicBezTo>
                  <a:pt x="36539" y="32767"/>
                  <a:pt x="43783" y="32166"/>
                  <a:pt x="51378" y="33680"/>
                </a:cubicBezTo>
                <a:cubicBezTo>
                  <a:pt x="58973" y="35194"/>
                  <a:pt x="66480" y="35883"/>
                  <a:pt x="75085" y="36984"/>
                </a:cubicBezTo>
                <a:cubicBezTo>
                  <a:pt x="83690" y="38085"/>
                  <a:pt x="93526" y="39815"/>
                  <a:pt x="103009" y="40287"/>
                </a:cubicBezTo>
                <a:cubicBezTo>
                  <a:pt x="112492" y="40759"/>
                  <a:pt x="127156" y="39895"/>
                  <a:pt x="131985" y="39816"/>
                </a:cubicBezTo>
              </a:path>
            </a:pathLst>
          </a:custGeom>
          <a:noFill/>
          <a:ln cap="flat" cmpd="sng" w="19300">
            <a:solidFill>
              <a:srgbClr val="8E7CC3"/>
            </a:solidFill>
            <a:prstDash val="solid"/>
            <a:round/>
            <a:headEnd len="med" w="med" type="none"/>
            <a:tailEnd len="med" w="med" type="none"/>
          </a:ln>
        </p:spPr>
      </p:sp>
      <p:sp>
        <p:nvSpPr>
          <p:cNvPr id="408" name="Google Shape;408;g3c3540bacfd_0_322"/>
          <p:cNvSpPr/>
          <p:nvPr/>
        </p:nvSpPr>
        <p:spPr>
          <a:xfrm>
            <a:off x="4870432" y="3135293"/>
            <a:ext cx="5137572" cy="3052590"/>
          </a:xfrm>
          <a:custGeom>
            <a:rect b="b" l="l" r="r" t="t"/>
            <a:pathLst>
              <a:path extrusionOk="0" h="91580" w="154131">
                <a:moveTo>
                  <a:pt x="1728" y="91580"/>
                </a:moveTo>
                <a:cubicBezTo>
                  <a:pt x="1597" y="86770"/>
                  <a:pt x="1204" y="73251"/>
                  <a:pt x="942" y="62721"/>
                </a:cubicBezTo>
                <a:cubicBezTo>
                  <a:pt x="681" y="52192"/>
                  <a:pt x="-402" y="37820"/>
                  <a:pt x="159" y="28403"/>
                </a:cubicBezTo>
                <a:cubicBezTo>
                  <a:pt x="720" y="18986"/>
                  <a:pt x="819" y="10951"/>
                  <a:pt x="4307" y="6217"/>
                </a:cubicBezTo>
                <a:cubicBezTo>
                  <a:pt x="7796" y="1483"/>
                  <a:pt x="13664" y="73"/>
                  <a:pt x="21090" y="1"/>
                </a:cubicBezTo>
                <a:cubicBezTo>
                  <a:pt x="28516" y="-71"/>
                  <a:pt x="40175" y="3129"/>
                  <a:pt x="48863" y="5783"/>
                </a:cubicBezTo>
                <a:cubicBezTo>
                  <a:pt x="57551" y="8437"/>
                  <a:pt x="61302" y="13843"/>
                  <a:pt x="73217" y="15923"/>
                </a:cubicBezTo>
                <a:cubicBezTo>
                  <a:pt x="85132" y="18003"/>
                  <a:pt x="106865" y="18654"/>
                  <a:pt x="120351" y="18264"/>
                </a:cubicBezTo>
                <a:cubicBezTo>
                  <a:pt x="133837" y="17874"/>
                  <a:pt x="148501" y="14364"/>
                  <a:pt x="154131" y="13584"/>
                </a:cubicBezTo>
              </a:path>
            </a:pathLst>
          </a:custGeom>
          <a:noFill/>
          <a:ln cap="flat" cmpd="sng" w="19300">
            <a:solidFill>
              <a:srgbClr val="F9CB9C"/>
            </a:solidFill>
            <a:prstDash val="solid"/>
            <a:round/>
            <a:headEnd len="med" w="med" type="none"/>
            <a:tailEnd len="med" w="med" type="none"/>
          </a:ln>
        </p:spPr>
      </p:sp>
      <p:sp>
        <p:nvSpPr>
          <p:cNvPr id="409" name="Google Shape;409;g3c3540bacfd_0_322"/>
          <p:cNvSpPr/>
          <p:nvPr/>
        </p:nvSpPr>
        <p:spPr>
          <a:xfrm>
            <a:off x="3562667" y="3319900"/>
            <a:ext cx="1167841" cy="2853110"/>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9300">
            <a:solidFill>
              <a:srgbClr val="E06666"/>
            </a:solidFill>
            <a:prstDash val="solid"/>
            <a:round/>
            <a:headEnd len="med" w="med" type="none"/>
            <a:tailEnd len="med" w="med" type="none"/>
          </a:ln>
        </p:spPr>
      </p:sp>
      <p:sp>
        <p:nvSpPr>
          <p:cNvPr id="410" name="Google Shape;410;g3c3540bacfd_0_322"/>
          <p:cNvSpPr txBox="1"/>
          <p:nvPr/>
        </p:nvSpPr>
        <p:spPr>
          <a:xfrm>
            <a:off x="8820009" y="5859111"/>
            <a:ext cx="2498700" cy="4719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3600">
                <a:solidFill>
                  <a:schemeClr val="dk2"/>
                </a:solidFill>
              </a:rPr>
              <a:t>Moist Air</a:t>
            </a:r>
            <a:endParaRPr sz="3600">
              <a:solidFill>
                <a:schemeClr val="dk2"/>
              </a:solidFill>
            </a:endParaRPr>
          </a:p>
        </p:txBody>
      </p:sp>
      <p:sp>
        <p:nvSpPr>
          <p:cNvPr id="411" name="Google Shape;411;g3c3540bacfd_0_322"/>
          <p:cNvSpPr/>
          <p:nvPr/>
        </p:nvSpPr>
        <p:spPr>
          <a:xfrm>
            <a:off x="3211454" y="3599367"/>
            <a:ext cx="1379987" cy="2552960"/>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9300">
            <a:solidFill>
              <a:srgbClr val="E06666"/>
            </a:solidFill>
            <a:prstDash val="solid"/>
            <a:round/>
            <a:headEnd len="med" w="med" type="none"/>
            <a:tailEnd len="med" w="med" type="none"/>
          </a:ln>
        </p:spPr>
      </p:sp>
      <p:sp>
        <p:nvSpPr>
          <p:cNvPr id="412" name="Google Shape;412;g3c3540bacfd_0_322"/>
          <p:cNvSpPr/>
          <p:nvPr/>
        </p:nvSpPr>
        <p:spPr>
          <a:xfrm>
            <a:off x="5977433" y="5505500"/>
            <a:ext cx="2807415" cy="881012"/>
          </a:xfrm>
          <a:custGeom>
            <a:rect b="b" l="l" r="r" t="t"/>
            <a:pathLst>
              <a:path extrusionOk="0" h="17353" w="66197">
                <a:moveTo>
                  <a:pt x="66197" y="17094"/>
                </a:moveTo>
                <a:cubicBezTo>
                  <a:pt x="65109" y="17094"/>
                  <a:pt x="65472" y="17612"/>
                  <a:pt x="59671" y="17094"/>
                </a:cubicBezTo>
                <a:cubicBezTo>
                  <a:pt x="53870" y="16576"/>
                  <a:pt x="39729" y="15540"/>
                  <a:pt x="31389" y="13986"/>
                </a:cubicBezTo>
                <a:cubicBezTo>
                  <a:pt x="23050" y="12432"/>
                  <a:pt x="14866" y="10101"/>
                  <a:pt x="9634" y="7770"/>
                </a:cubicBezTo>
                <a:cubicBezTo>
                  <a:pt x="4403" y="5439"/>
                  <a:pt x="1606" y="1295"/>
                  <a:pt x="0" y="0"/>
                </a:cubicBezTo>
              </a:path>
            </a:pathLst>
          </a:custGeom>
          <a:noFill/>
          <a:ln cap="flat" cmpd="sng" w="12700">
            <a:solidFill>
              <a:schemeClr val="dk2"/>
            </a:solidFill>
            <a:prstDash val="solid"/>
            <a:round/>
            <a:headEnd len="med" w="med" type="none"/>
            <a:tailEnd len="med" w="med" type="triangle"/>
          </a:ln>
        </p:spPr>
      </p:sp>
      <p:sp>
        <p:nvSpPr>
          <p:cNvPr id="413" name="Google Shape;413;g3c3540bacfd_0_322"/>
          <p:cNvSpPr/>
          <p:nvPr/>
        </p:nvSpPr>
        <p:spPr>
          <a:xfrm>
            <a:off x="705649" y="4388833"/>
            <a:ext cx="4215028" cy="980642"/>
          </a:xfrm>
          <a:custGeom>
            <a:rect b="b" l="l" r="r" t="t"/>
            <a:pathLst>
              <a:path extrusionOk="0" h="29420" w="126454">
                <a:moveTo>
                  <a:pt x="897" y="21755"/>
                </a:moveTo>
                <a:cubicBezTo>
                  <a:pt x="1415" y="21807"/>
                  <a:pt x="-2988" y="21030"/>
                  <a:pt x="4005" y="22066"/>
                </a:cubicBezTo>
                <a:cubicBezTo>
                  <a:pt x="10998" y="23102"/>
                  <a:pt x="25760" y="27194"/>
                  <a:pt x="42853" y="27971"/>
                </a:cubicBezTo>
                <a:cubicBezTo>
                  <a:pt x="59946" y="28748"/>
                  <a:pt x="92631" y="31389"/>
                  <a:pt x="106564" y="26727"/>
                </a:cubicBezTo>
                <a:cubicBezTo>
                  <a:pt x="120498" y="22065"/>
                  <a:pt x="123139" y="4455"/>
                  <a:pt x="126454" y="0"/>
                </a:cubicBezTo>
              </a:path>
            </a:pathLst>
          </a:custGeom>
          <a:noFill/>
          <a:ln cap="flat" cmpd="sng" w="12700">
            <a:solidFill>
              <a:schemeClr val="dk2"/>
            </a:solidFill>
            <a:prstDash val="solid"/>
            <a:round/>
            <a:headEnd len="med" w="med" type="none"/>
            <a:tailEnd len="med" w="med" type="triangle"/>
          </a:ln>
        </p:spPr>
      </p:sp>
      <p:sp>
        <p:nvSpPr>
          <p:cNvPr id="414" name="Google Shape;414;g3c3540bacfd_0_322"/>
          <p:cNvSpPr/>
          <p:nvPr/>
        </p:nvSpPr>
        <p:spPr>
          <a:xfrm>
            <a:off x="6340033" y="3642933"/>
            <a:ext cx="3760406" cy="994508"/>
          </a:xfrm>
          <a:custGeom>
            <a:rect b="b" l="l" r="r" t="t"/>
            <a:pathLst>
              <a:path extrusionOk="0" h="29836" w="112815">
                <a:moveTo>
                  <a:pt x="0" y="0"/>
                </a:moveTo>
                <a:cubicBezTo>
                  <a:pt x="2952" y="2279"/>
                  <a:pt x="9789" y="9531"/>
                  <a:pt x="17714" y="13675"/>
                </a:cubicBezTo>
                <a:cubicBezTo>
                  <a:pt x="25639" y="17819"/>
                  <a:pt x="38175" y="22325"/>
                  <a:pt x="47550" y="24863"/>
                </a:cubicBezTo>
                <a:cubicBezTo>
                  <a:pt x="56926" y="27401"/>
                  <a:pt x="63090" y="28074"/>
                  <a:pt x="73967" y="28903"/>
                </a:cubicBezTo>
                <a:cubicBezTo>
                  <a:pt x="84845" y="29732"/>
                  <a:pt x="106340" y="29681"/>
                  <a:pt x="112815" y="29836"/>
                </a:cubicBezTo>
              </a:path>
            </a:pathLst>
          </a:custGeom>
          <a:noFill/>
          <a:ln cap="flat" cmpd="sng" w="12700">
            <a:solidFill>
              <a:schemeClr val="dk2"/>
            </a:solidFill>
            <a:prstDash val="solid"/>
            <a:round/>
            <a:headEnd len="med" w="med" type="none"/>
            <a:tailEnd len="med" w="med" type="triangle"/>
          </a:ln>
        </p:spPr>
      </p:sp>
      <p:sp>
        <p:nvSpPr>
          <p:cNvPr id="415" name="Google Shape;415;g3c3540bacfd_0_322"/>
          <p:cNvSpPr/>
          <p:nvPr/>
        </p:nvSpPr>
        <p:spPr>
          <a:xfrm>
            <a:off x="1004867" y="2979933"/>
            <a:ext cx="3687908" cy="910111"/>
          </a:xfrm>
          <a:custGeom>
            <a:rect b="b" l="l" r="r" t="t"/>
            <a:pathLst>
              <a:path extrusionOk="0" h="27304" w="110640">
                <a:moveTo>
                  <a:pt x="0" y="21755"/>
                </a:moveTo>
                <a:cubicBezTo>
                  <a:pt x="6527" y="22273"/>
                  <a:pt x="24449" y="24242"/>
                  <a:pt x="39159" y="24863"/>
                </a:cubicBezTo>
                <a:cubicBezTo>
                  <a:pt x="53870" y="25485"/>
                  <a:pt x="76350" y="29628"/>
                  <a:pt x="88263" y="25484"/>
                </a:cubicBezTo>
                <a:cubicBezTo>
                  <a:pt x="100177" y="21340"/>
                  <a:pt x="106911" y="4247"/>
                  <a:pt x="110640" y="0"/>
                </a:cubicBezTo>
              </a:path>
            </a:pathLst>
          </a:custGeom>
          <a:noFill/>
          <a:ln cap="flat" cmpd="sng" w="12700">
            <a:solidFill>
              <a:schemeClr val="dk2"/>
            </a:solidFill>
            <a:prstDash val="solid"/>
            <a:round/>
            <a:headEnd len="med" w="med" type="none"/>
            <a:tailEnd len="med" w="med" type="triangle"/>
          </a:ln>
        </p:spPr>
      </p:sp>
      <p:sp>
        <p:nvSpPr>
          <p:cNvPr id="416" name="Google Shape;416;g3c3540bacfd_0_322"/>
          <p:cNvSpPr/>
          <p:nvPr/>
        </p:nvSpPr>
        <p:spPr>
          <a:xfrm>
            <a:off x="2724567" y="2845267"/>
            <a:ext cx="7230753" cy="41432"/>
          </a:xfrm>
          <a:custGeom>
            <a:rect b="b" l="l" r="r" t="t"/>
            <a:pathLst>
              <a:path extrusionOk="0" h="1243" w="216928">
                <a:moveTo>
                  <a:pt x="0" y="1243"/>
                </a:moveTo>
                <a:cubicBezTo>
                  <a:pt x="36155" y="1036"/>
                  <a:pt x="180773" y="207"/>
                  <a:pt x="216928" y="0"/>
                </a:cubicBezTo>
              </a:path>
            </a:pathLst>
          </a:custGeom>
          <a:noFill/>
          <a:ln cap="flat" cmpd="sng" w="38100">
            <a:solidFill>
              <a:srgbClr val="0000FF"/>
            </a:solidFill>
            <a:prstDash val="solid"/>
            <a:round/>
            <a:headEnd len="med" w="med" type="none"/>
            <a:tailEnd len="med" w="med" type="none"/>
          </a:ln>
        </p:spPr>
      </p:sp>
      <p:sp>
        <p:nvSpPr>
          <p:cNvPr id="417" name="Google Shape;417;g3c3540bacfd_0_322"/>
          <p:cNvSpPr txBox="1"/>
          <p:nvPr/>
        </p:nvSpPr>
        <p:spPr>
          <a:xfrm>
            <a:off x="10079800" y="2544783"/>
            <a:ext cx="1450500" cy="642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LFC</a:t>
            </a:r>
            <a:endParaRPr sz="2400">
              <a:solidFill>
                <a:schemeClr val="dk2"/>
              </a:solidFill>
            </a:endParaRPr>
          </a:p>
        </p:txBody>
      </p:sp>
      <p:sp>
        <p:nvSpPr>
          <p:cNvPr id="418" name="Google Shape;418;g3c3540bacfd_0_322"/>
          <p:cNvSpPr/>
          <p:nvPr/>
        </p:nvSpPr>
        <p:spPr>
          <a:xfrm>
            <a:off x="5614867" y="4264500"/>
            <a:ext cx="383290" cy="1149905"/>
          </a:xfrm>
          <a:custGeom>
            <a:rect b="b" l="l" r="r" t="t"/>
            <a:pathLst>
              <a:path extrusionOk="0" h="34498" w="11499">
                <a:moveTo>
                  <a:pt x="11499" y="34498"/>
                </a:moveTo>
                <a:cubicBezTo>
                  <a:pt x="10152" y="33358"/>
                  <a:pt x="5127" y="30457"/>
                  <a:pt x="3418" y="27660"/>
                </a:cubicBezTo>
                <a:cubicBezTo>
                  <a:pt x="1709" y="24863"/>
                  <a:pt x="1813" y="22325"/>
                  <a:pt x="1243" y="17715"/>
                </a:cubicBezTo>
                <a:cubicBezTo>
                  <a:pt x="673" y="13105"/>
                  <a:pt x="207" y="2953"/>
                  <a:pt x="0" y="0"/>
                </a:cubicBezTo>
              </a:path>
            </a:pathLst>
          </a:custGeom>
          <a:noFill/>
          <a:ln cap="flat" cmpd="sng" w="12700">
            <a:solidFill>
              <a:schemeClr val="dk2"/>
            </a:solidFill>
            <a:prstDash val="solid"/>
            <a:round/>
            <a:headEnd len="med" w="med" type="none"/>
            <a:tailEnd len="med" w="med" type="triangle"/>
          </a:ln>
        </p:spPr>
      </p:sp>
      <p:sp>
        <p:nvSpPr>
          <p:cNvPr id="419" name="Google Shape;419;g3c3540bacfd_0_322"/>
          <p:cNvSpPr/>
          <p:nvPr/>
        </p:nvSpPr>
        <p:spPr>
          <a:xfrm>
            <a:off x="5511267" y="3383967"/>
            <a:ext cx="1015208" cy="808013"/>
          </a:xfrm>
          <a:custGeom>
            <a:rect b="b" l="l" r="r" t="t"/>
            <a:pathLst>
              <a:path extrusionOk="0" h="24241" w="30457">
                <a:moveTo>
                  <a:pt x="0" y="0"/>
                </a:moveTo>
                <a:cubicBezTo>
                  <a:pt x="2435" y="1554"/>
                  <a:pt x="9531" y="5283"/>
                  <a:pt x="14607" y="9323"/>
                </a:cubicBezTo>
                <a:cubicBezTo>
                  <a:pt x="19683" y="13363"/>
                  <a:pt x="27815" y="21755"/>
                  <a:pt x="30457" y="24241"/>
                </a:cubicBezTo>
              </a:path>
            </a:pathLst>
          </a:custGeom>
          <a:noFill/>
          <a:ln cap="flat" cmpd="sng" w="12700">
            <a:solidFill>
              <a:schemeClr val="dk2"/>
            </a:solidFill>
            <a:prstDash val="solid"/>
            <a:round/>
            <a:headEnd len="med" w="med" type="none"/>
            <a:tailEnd len="med" w="med" type="triangle"/>
          </a:ln>
        </p:spPr>
      </p:sp>
      <p:sp>
        <p:nvSpPr>
          <p:cNvPr id="420" name="Google Shape;420;g3c3540bacfd_0_322"/>
          <p:cNvSpPr/>
          <p:nvPr/>
        </p:nvSpPr>
        <p:spPr>
          <a:xfrm rot="-475436">
            <a:off x="1305369" y="4099126"/>
            <a:ext cx="881046" cy="1745883"/>
          </a:xfrm>
          <a:custGeom>
            <a:rect b="b" l="l" r="r" t="t"/>
            <a:pathLst>
              <a:path extrusionOk="0" h="52380" w="29990">
                <a:moveTo>
                  <a:pt x="0" y="51885"/>
                </a:moveTo>
                <a:cubicBezTo>
                  <a:pt x="1399" y="51888"/>
                  <a:pt x="4869" y="52986"/>
                  <a:pt x="8391" y="51901"/>
                </a:cubicBezTo>
                <a:cubicBezTo>
                  <a:pt x="11913" y="50816"/>
                  <a:pt x="17870" y="48949"/>
                  <a:pt x="21133" y="45375"/>
                </a:cubicBezTo>
                <a:cubicBezTo>
                  <a:pt x="24396" y="41801"/>
                  <a:pt x="26567" y="36214"/>
                  <a:pt x="27971" y="30457"/>
                </a:cubicBezTo>
                <a:cubicBezTo>
                  <a:pt x="29375" y="24701"/>
                  <a:pt x="30699" y="15912"/>
                  <a:pt x="29559" y="10836"/>
                </a:cubicBezTo>
                <a:cubicBezTo>
                  <a:pt x="28419" y="5760"/>
                  <a:pt x="22537" y="1806"/>
                  <a:pt x="21133" y="0"/>
                </a:cubicBezTo>
              </a:path>
            </a:pathLst>
          </a:custGeom>
          <a:noFill/>
          <a:ln cap="flat" cmpd="sng" w="12700">
            <a:solidFill>
              <a:schemeClr val="dk2"/>
            </a:solidFill>
            <a:prstDash val="solid"/>
            <a:round/>
            <a:headEnd len="med" w="med" type="none"/>
            <a:tailEnd len="med" w="med" type="triangle"/>
          </a:ln>
        </p:spPr>
      </p:sp>
      <p:sp>
        <p:nvSpPr>
          <p:cNvPr id="421" name="Google Shape;421;g3c3540bacfd_0_322"/>
          <p:cNvSpPr/>
          <p:nvPr/>
        </p:nvSpPr>
        <p:spPr>
          <a:xfrm>
            <a:off x="2464685" y="4223067"/>
            <a:ext cx="477388" cy="1678225"/>
          </a:xfrm>
          <a:custGeom>
            <a:rect b="b" l="l" r="r" t="t"/>
            <a:pathLst>
              <a:path extrusionOk="0" h="50348" w="14322">
                <a:moveTo>
                  <a:pt x="6243" y="50348"/>
                </a:moveTo>
                <a:cubicBezTo>
                  <a:pt x="5311" y="48587"/>
                  <a:pt x="1529" y="45168"/>
                  <a:pt x="648" y="39781"/>
                </a:cubicBezTo>
                <a:cubicBezTo>
                  <a:pt x="-233" y="34394"/>
                  <a:pt x="-181" y="23983"/>
                  <a:pt x="959" y="18026"/>
                </a:cubicBezTo>
                <a:cubicBezTo>
                  <a:pt x="2099" y="12069"/>
                  <a:pt x="5259" y="7044"/>
                  <a:pt x="7486" y="4040"/>
                </a:cubicBezTo>
                <a:cubicBezTo>
                  <a:pt x="9713" y="1036"/>
                  <a:pt x="13184" y="673"/>
                  <a:pt x="14323" y="0"/>
                </a:cubicBezTo>
              </a:path>
            </a:pathLst>
          </a:custGeom>
          <a:noFill/>
          <a:ln cap="flat" cmpd="sng" w="12700">
            <a:solidFill>
              <a:schemeClr val="dk2"/>
            </a:solidFill>
            <a:prstDash val="solid"/>
            <a:round/>
            <a:headEnd len="med" w="med" type="none"/>
            <a:tailEnd len="med" w="med" type="triangle"/>
          </a:ln>
        </p:spPr>
      </p:sp>
      <p:sp>
        <p:nvSpPr>
          <p:cNvPr id="422" name="Google Shape;422;g3c3540bacfd_0_322"/>
          <p:cNvSpPr/>
          <p:nvPr/>
        </p:nvSpPr>
        <p:spPr>
          <a:xfrm>
            <a:off x="3242535" y="4233433"/>
            <a:ext cx="366458" cy="1678191"/>
          </a:xfrm>
          <a:custGeom>
            <a:rect b="b" l="l" r="r" t="t"/>
            <a:pathLst>
              <a:path extrusionOk="0" h="50347" w="10994">
                <a:moveTo>
                  <a:pt x="0" y="0"/>
                </a:moveTo>
                <a:cubicBezTo>
                  <a:pt x="1295" y="932"/>
                  <a:pt x="6008" y="2434"/>
                  <a:pt x="7769" y="5594"/>
                </a:cubicBezTo>
                <a:cubicBezTo>
                  <a:pt x="9530" y="8754"/>
                  <a:pt x="10101" y="14193"/>
                  <a:pt x="10567" y="18958"/>
                </a:cubicBezTo>
                <a:cubicBezTo>
                  <a:pt x="11033" y="23723"/>
                  <a:pt x="11189" y="29783"/>
                  <a:pt x="10567" y="34186"/>
                </a:cubicBezTo>
                <a:cubicBezTo>
                  <a:pt x="9945" y="38589"/>
                  <a:pt x="8391" y="42682"/>
                  <a:pt x="6837" y="45375"/>
                </a:cubicBezTo>
                <a:cubicBezTo>
                  <a:pt x="5283" y="48069"/>
                  <a:pt x="2175" y="49518"/>
                  <a:pt x="1243" y="50347"/>
                </a:cubicBezTo>
              </a:path>
            </a:pathLst>
          </a:custGeom>
          <a:noFill/>
          <a:ln cap="flat" cmpd="sng" w="12700">
            <a:solidFill>
              <a:schemeClr val="dk2"/>
            </a:solidFill>
            <a:prstDash val="solid"/>
            <a:round/>
            <a:headEnd len="med" w="med" type="none"/>
            <a:tailEnd len="med" w="med" type="triangle"/>
          </a:ln>
        </p:spPr>
      </p:sp>
      <p:sp>
        <p:nvSpPr>
          <p:cNvPr id="423" name="Google Shape;423;g3c3540bacfd_0_322"/>
          <p:cNvSpPr/>
          <p:nvPr/>
        </p:nvSpPr>
        <p:spPr>
          <a:xfrm>
            <a:off x="3542969" y="4202367"/>
            <a:ext cx="1357033" cy="1761056"/>
          </a:xfrm>
          <a:custGeom>
            <a:rect b="b" l="l" r="r" t="t"/>
            <a:pathLst>
              <a:path extrusionOk="0" h="52833" w="40712">
                <a:moveTo>
                  <a:pt x="0" y="0"/>
                </a:moveTo>
                <a:cubicBezTo>
                  <a:pt x="2124" y="1968"/>
                  <a:pt x="10256" y="6838"/>
                  <a:pt x="12742" y="11810"/>
                </a:cubicBezTo>
                <a:cubicBezTo>
                  <a:pt x="15228" y="16783"/>
                  <a:pt x="13311" y="24189"/>
                  <a:pt x="14917" y="29835"/>
                </a:cubicBezTo>
                <a:cubicBezTo>
                  <a:pt x="16523" y="35481"/>
                  <a:pt x="19786" y="42059"/>
                  <a:pt x="22376" y="45685"/>
                </a:cubicBezTo>
                <a:cubicBezTo>
                  <a:pt x="24966" y="49311"/>
                  <a:pt x="27401" y="50399"/>
                  <a:pt x="30457" y="51590"/>
                </a:cubicBezTo>
                <a:cubicBezTo>
                  <a:pt x="33513" y="52781"/>
                  <a:pt x="39003" y="52626"/>
                  <a:pt x="40712" y="52833"/>
                </a:cubicBezTo>
              </a:path>
            </a:pathLst>
          </a:custGeom>
          <a:noFill/>
          <a:ln cap="flat" cmpd="sng" w="12700">
            <a:solidFill>
              <a:schemeClr val="dk2"/>
            </a:solidFill>
            <a:prstDash val="solid"/>
            <a:round/>
            <a:headEnd len="med" w="med" type="none"/>
            <a:tailEnd len="med" w="med" type="triangle"/>
          </a:ln>
        </p:spPr>
      </p:sp>
      <p:sp>
        <p:nvSpPr>
          <p:cNvPr id="424" name="Google Shape;424;g3c3540bacfd_0_322"/>
          <p:cNvSpPr/>
          <p:nvPr/>
        </p:nvSpPr>
        <p:spPr>
          <a:xfrm rot="-475517">
            <a:off x="885479" y="4128731"/>
            <a:ext cx="843342" cy="1729917"/>
          </a:xfrm>
          <a:custGeom>
            <a:rect b="b" l="l" r="r" t="t"/>
            <a:pathLst>
              <a:path extrusionOk="0" h="51901" w="29607">
                <a:moveTo>
                  <a:pt x="29607" y="0"/>
                </a:moveTo>
                <a:cubicBezTo>
                  <a:pt x="27276" y="570"/>
                  <a:pt x="19559" y="1087"/>
                  <a:pt x="15622" y="3418"/>
                </a:cubicBezTo>
                <a:cubicBezTo>
                  <a:pt x="11685" y="5749"/>
                  <a:pt x="8422" y="9634"/>
                  <a:pt x="5987" y="13985"/>
                </a:cubicBezTo>
                <a:cubicBezTo>
                  <a:pt x="3553" y="18336"/>
                  <a:pt x="1896" y="24707"/>
                  <a:pt x="1015" y="29524"/>
                </a:cubicBezTo>
                <a:cubicBezTo>
                  <a:pt x="135" y="34341"/>
                  <a:pt x="-591" y="39159"/>
                  <a:pt x="704" y="42888"/>
                </a:cubicBezTo>
                <a:cubicBezTo>
                  <a:pt x="1999" y="46618"/>
                  <a:pt x="7437" y="50399"/>
                  <a:pt x="8784" y="51901"/>
                </a:cubicBezTo>
              </a:path>
            </a:pathLst>
          </a:custGeom>
          <a:noFill/>
          <a:ln cap="flat" cmpd="sng" w="12700">
            <a:solidFill>
              <a:schemeClr val="dk2"/>
            </a:solidFill>
            <a:prstDash val="solid"/>
            <a:round/>
            <a:headEnd len="med" w="med" type="none"/>
            <a:tailEnd len="med" w="med" type="triangle"/>
          </a:ln>
        </p:spPr>
      </p:sp>
      <p:sp>
        <p:nvSpPr>
          <p:cNvPr id="425" name="Google Shape;425;g3c3540bacfd_0_322"/>
          <p:cNvSpPr/>
          <p:nvPr/>
        </p:nvSpPr>
        <p:spPr>
          <a:xfrm>
            <a:off x="4951833" y="3487567"/>
            <a:ext cx="424756" cy="2185779"/>
          </a:xfrm>
          <a:custGeom>
            <a:rect b="b" l="l" r="r" t="t"/>
            <a:pathLst>
              <a:path extrusionOk="0" h="65575" w="12743">
                <a:moveTo>
                  <a:pt x="0" y="65575"/>
                </a:moveTo>
                <a:cubicBezTo>
                  <a:pt x="363" y="65109"/>
                  <a:pt x="881" y="65575"/>
                  <a:pt x="2176" y="62778"/>
                </a:cubicBezTo>
                <a:cubicBezTo>
                  <a:pt x="3471" y="59981"/>
                  <a:pt x="6372" y="55734"/>
                  <a:pt x="7770" y="48793"/>
                </a:cubicBezTo>
                <a:cubicBezTo>
                  <a:pt x="9169" y="41852"/>
                  <a:pt x="9738" y="29265"/>
                  <a:pt x="10567" y="21133"/>
                </a:cubicBezTo>
                <a:cubicBezTo>
                  <a:pt x="11396" y="13001"/>
                  <a:pt x="12380" y="3522"/>
                  <a:pt x="12743" y="0"/>
                </a:cubicBezTo>
              </a:path>
            </a:pathLst>
          </a:custGeom>
          <a:noFill/>
          <a:ln cap="flat" cmpd="sng" w="12700">
            <a:solidFill>
              <a:schemeClr val="dk2"/>
            </a:solidFill>
            <a:prstDash val="solid"/>
            <a:round/>
            <a:headEnd len="med" w="med" type="none"/>
            <a:tailEnd len="med" w="med" type="triangle"/>
          </a:ln>
        </p:spPr>
      </p:sp>
      <p:sp>
        <p:nvSpPr>
          <p:cNvPr id="426" name="Google Shape;426;g3c3540bacfd_0_322"/>
          <p:cNvSpPr/>
          <p:nvPr/>
        </p:nvSpPr>
        <p:spPr>
          <a:xfrm>
            <a:off x="5086533" y="2398167"/>
            <a:ext cx="797580" cy="737100"/>
          </a:xfrm>
          <a:prstGeom prst="cloud">
            <a:avLst/>
          </a:prstGeom>
          <a:solidFill>
            <a:schemeClr val="lt2"/>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427" name="Google Shape;427;g3c3540bacfd_0_322"/>
          <p:cNvSpPr/>
          <p:nvPr/>
        </p:nvSpPr>
        <p:spPr>
          <a:xfrm>
            <a:off x="2061533" y="2731300"/>
            <a:ext cx="3252819" cy="1813655"/>
          </a:xfrm>
          <a:custGeom>
            <a:rect b="b" l="l" r="r" t="t"/>
            <a:pathLst>
              <a:path extrusionOk="0" h="54411" w="97587">
                <a:moveTo>
                  <a:pt x="0" y="51280"/>
                </a:moveTo>
                <a:cubicBezTo>
                  <a:pt x="5978" y="51798"/>
                  <a:pt x="24908" y="54699"/>
                  <a:pt x="35867" y="54388"/>
                </a:cubicBezTo>
                <a:cubicBezTo>
                  <a:pt x="46826" y="54077"/>
                  <a:pt x="58465" y="51591"/>
                  <a:pt x="65756" y="49415"/>
                </a:cubicBezTo>
                <a:cubicBezTo>
                  <a:pt x="73047" y="47240"/>
                  <a:pt x="74309" y="49571"/>
                  <a:pt x="79614" y="41335"/>
                </a:cubicBezTo>
                <a:cubicBezTo>
                  <a:pt x="84919" y="33099"/>
                  <a:pt x="94592" y="6889"/>
                  <a:pt x="97587" y="0"/>
                </a:cubicBezTo>
              </a:path>
            </a:pathLst>
          </a:custGeom>
          <a:noFill/>
          <a:ln cap="flat" cmpd="sng" w="12700">
            <a:solidFill>
              <a:schemeClr val="dk2"/>
            </a:solidFill>
            <a:prstDash val="solid"/>
            <a:round/>
            <a:headEnd len="med" w="med" type="none"/>
            <a:tailEnd len="med" w="med" type="triangle"/>
          </a:ln>
        </p:spPr>
      </p:sp>
      <p:cxnSp>
        <p:nvCxnSpPr>
          <p:cNvPr id="428" name="Google Shape;428;g3c3540bacfd_0_322"/>
          <p:cNvCxnSpPr/>
          <p:nvPr/>
        </p:nvCxnSpPr>
        <p:spPr>
          <a:xfrm flipH="1" rot="10800000">
            <a:off x="2824167" y="2372983"/>
            <a:ext cx="880500" cy="383100"/>
          </a:xfrm>
          <a:prstGeom prst="straightConnector1">
            <a:avLst/>
          </a:prstGeom>
          <a:noFill/>
          <a:ln cap="flat" cmpd="sng" w="25400">
            <a:solidFill>
              <a:schemeClr val="dk1"/>
            </a:solidFill>
            <a:prstDash val="solid"/>
            <a:round/>
            <a:headEnd len="med" w="med" type="none"/>
            <a:tailEnd len="med" w="med" type="triangle"/>
          </a:ln>
        </p:spPr>
      </p:cxnSp>
      <p:cxnSp>
        <p:nvCxnSpPr>
          <p:cNvPr id="429" name="Google Shape;429;g3c3540bacfd_0_322"/>
          <p:cNvCxnSpPr/>
          <p:nvPr/>
        </p:nvCxnSpPr>
        <p:spPr>
          <a:xfrm flipH="1" rot="10800000">
            <a:off x="2848867" y="1843900"/>
            <a:ext cx="1149900" cy="538800"/>
          </a:xfrm>
          <a:prstGeom prst="straightConnector1">
            <a:avLst/>
          </a:prstGeom>
          <a:noFill/>
          <a:ln cap="flat" cmpd="sng" w="25400">
            <a:solidFill>
              <a:schemeClr val="dk1"/>
            </a:solidFill>
            <a:prstDash val="solid"/>
            <a:round/>
            <a:headEnd len="med" w="med" type="none"/>
            <a:tailEnd len="med" w="med" type="triangle"/>
          </a:ln>
        </p:spPr>
      </p:cxnSp>
      <p:cxnSp>
        <p:nvCxnSpPr>
          <p:cNvPr id="430" name="Google Shape;430;g3c3540bacfd_0_322"/>
          <p:cNvCxnSpPr/>
          <p:nvPr/>
        </p:nvCxnSpPr>
        <p:spPr>
          <a:xfrm flipH="1" rot="10800000">
            <a:off x="2814700" y="1325983"/>
            <a:ext cx="1505100" cy="740100"/>
          </a:xfrm>
          <a:prstGeom prst="straightConnector1">
            <a:avLst/>
          </a:prstGeom>
          <a:noFill/>
          <a:ln cap="flat" cmpd="sng" w="25400">
            <a:solidFill>
              <a:schemeClr val="dk1"/>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3c3540bacfd_0_356"/>
          <p:cNvSpPr txBox="1"/>
          <p:nvPr/>
        </p:nvSpPr>
        <p:spPr>
          <a:xfrm>
            <a:off x="1547000" y="181500"/>
            <a:ext cx="9098100" cy="25620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100">
                <a:solidFill>
                  <a:schemeClr val="dk2"/>
                </a:solidFill>
              </a:rPr>
              <a:t>The question becomes whether the circulation can lift parcels to their LFC. The depth of the ascent can be estimated by comparing the height of the LCL on the dry side to the LFC on the moist side.</a:t>
            </a:r>
            <a:endParaRPr b="1" sz="2100">
              <a:solidFill>
                <a:schemeClr val="dk2"/>
              </a:solidFill>
            </a:endParaRPr>
          </a:p>
          <a:p>
            <a:pPr indent="0" lvl="0" marL="0" rtl="0" algn="ctr">
              <a:spcBef>
                <a:spcPts val="0"/>
              </a:spcBef>
              <a:spcAft>
                <a:spcPts val="0"/>
              </a:spcAft>
              <a:buNone/>
            </a:pPr>
            <a:r>
              <a:t/>
            </a:r>
            <a:endParaRPr b="1" sz="2800">
              <a:solidFill>
                <a:schemeClr val="dk2"/>
              </a:solidFill>
            </a:endParaRPr>
          </a:p>
        </p:txBody>
      </p:sp>
      <p:cxnSp>
        <p:nvCxnSpPr>
          <p:cNvPr id="436" name="Google Shape;436;g3c3540bacfd_0_356"/>
          <p:cNvCxnSpPr/>
          <p:nvPr/>
        </p:nvCxnSpPr>
        <p:spPr>
          <a:xfrm>
            <a:off x="3192433" y="5998167"/>
            <a:ext cx="5210700" cy="20700"/>
          </a:xfrm>
          <a:prstGeom prst="straightConnector1">
            <a:avLst/>
          </a:prstGeom>
          <a:noFill/>
          <a:ln cap="flat" cmpd="sng" w="38100">
            <a:solidFill>
              <a:schemeClr val="dk1"/>
            </a:solidFill>
            <a:prstDash val="solid"/>
            <a:round/>
            <a:headEnd len="med" w="med" type="none"/>
            <a:tailEnd len="med" w="med" type="none"/>
          </a:ln>
        </p:spPr>
      </p:cxnSp>
      <p:sp>
        <p:nvSpPr>
          <p:cNvPr id="437" name="Google Shape;437;g3c3540bacfd_0_356"/>
          <p:cNvSpPr/>
          <p:nvPr/>
        </p:nvSpPr>
        <p:spPr>
          <a:xfrm>
            <a:off x="5409365" y="4175948"/>
            <a:ext cx="3035350" cy="1773570"/>
          </a:xfrm>
          <a:custGeom>
            <a:rect b="b" l="l" r="r" t="t"/>
            <a:pathLst>
              <a:path extrusionOk="0" h="31331" w="60707">
                <a:moveTo>
                  <a:pt x="414" y="31331"/>
                </a:moveTo>
                <a:cubicBezTo>
                  <a:pt x="362" y="29466"/>
                  <a:pt x="104" y="23923"/>
                  <a:pt x="104" y="20142"/>
                </a:cubicBezTo>
                <a:cubicBezTo>
                  <a:pt x="104" y="16361"/>
                  <a:pt x="-259" y="11854"/>
                  <a:pt x="414" y="8643"/>
                </a:cubicBezTo>
                <a:cubicBezTo>
                  <a:pt x="1087" y="5432"/>
                  <a:pt x="2124" y="2169"/>
                  <a:pt x="4144" y="874"/>
                </a:cubicBezTo>
                <a:cubicBezTo>
                  <a:pt x="6164" y="-421"/>
                  <a:pt x="10152" y="-110"/>
                  <a:pt x="12535" y="874"/>
                </a:cubicBezTo>
                <a:cubicBezTo>
                  <a:pt x="14918" y="1858"/>
                  <a:pt x="16316" y="5070"/>
                  <a:pt x="18440" y="6779"/>
                </a:cubicBezTo>
                <a:cubicBezTo>
                  <a:pt x="20564" y="8488"/>
                  <a:pt x="22221" y="9887"/>
                  <a:pt x="25277" y="11130"/>
                </a:cubicBezTo>
                <a:cubicBezTo>
                  <a:pt x="28333" y="12373"/>
                  <a:pt x="32114" y="13667"/>
                  <a:pt x="36776" y="14237"/>
                </a:cubicBezTo>
                <a:cubicBezTo>
                  <a:pt x="41438" y="14807"/>
                  <a:pt x="49260" y="14496"/>
                  <a:pt x="53248" y="14548"/>
                </a:cubicBezTo>
                <a:cubicBezTo>
                  <a:pt x="57237" y="14600"/>
                  <a:pt x="59464" y="14548"/>
                  <a:pt x="60707" y="14548"/>
                </a:cubicBezTo>
              </a:path>
            </a:pathLst>
          </a:custGeom>
          <a:noFill/>
          <a:ln cap="flat" cmpd="sng" w="12700">
            <a:solidFill>
              <a:srgbClr val="FFE599"/>
            </a:solidFill>
            <a:prstDash val="solid"/>
            <a:round/>
            <a:headEnd len="med" w="med" type="none"/>
            <a:tailEnd len="med" w="med" type="none"/>
          </a:ln>
        </p:spPr>
      </p:sp>
      <p:sp>
        <p:nvSpPr>
          <p:cNvPr id="438" name="Google Shape;438;g3c3540bacfd_0_356"/>
          <p:cNvSpPr/>
          <p:nvPr/>
        </p:nvSpPr>
        <p:spPr>
          <a:xfrm>
            <a:off x="5538888" y="4450452"/>
            <a:ext cx="2817750" cy="1481418"/>
          </a:xfrm>
          <a:custGeom>
            <a:rect b="b" l="l" r="r" t="t"/>
            <a:pathLst>
              <a:path extrusionOk="0" h="26170" w="56355">
                <a:moveTo>
                  <a:pt x="104" y="26171"/>
                </a:moveTo>
                <a:cubicBezTo>
                  <a:pt x="104" y="23840"/>
                  <a:pt x="1" y="16071"/>
                  <a:pt x="104" y="12186"/>
                </a:cubicBezTo>
                <a:cubicBezTo>
                  <a:pt x="208" y="8301"/>
                  <a:pt x="52" y="4882"/>
                  <a:pt x="725" y="2862"/>
                </a:cubicBezTo>
                <a:cubicBezTo>
                  <a:pt x="1398" y="842"/>
                  <a:pt x="2124" y="-194"/>
                  <a:pt x="4144" y="65"/>
                </a:cubicBezTo>
                <a:cubicBezTo>
                  <a:pt x="6164" y="324"/>
                  <a:pt x="10360" y="2759"/>
                  <a:pt x="12846" y="4416"/>
                </a:cubicBezTo>
                <a:cubicBezTo>
                  <a:pt x="15332" y="6074"/>
                  <a:pt x="16160" y="8560"/>
                  <a:pt x="19061" y="10010"/>
                </a:cubicBezTo>
                <a:cubicBezTo>
                  <a:pt x="21962" y="11460"/>
                  <a:pt x="26054" y="12238"/>
                  <a:pt x="30250" y="13118"/>
                </a:cubicBezTo>
                <a:cubicBezTo>
                  <a:pt x="34446" y="13999"/>
                  <a:pt x="39884" y="15086"/>
                  <a:pt x="44235" y="15293"/>
                </a:cubicBezTo>
                <a:cubicBezTo>
                  <a:pt x="48586" y="15500"/>
                  <a:pt x="54336" y="14516"/>
                  <a:pt x="56356" y="14361"/>
                </a:cubicBezTo>
              </a:path>
            </a:pathLst>
          </a:custGeom>
          <a:noFill/>
          <a:ln cap="flat" cmpd="sng" w="12700">
            <a:solidFill>
              <a:srgbClr val="B6D7A8"/>
            </a:solidFill>
            <a:prstDash val="solid"/>
            <a:round/>
            <a:headEnd len="med" w="med" type="none"/>
            <a:tailEnd len="med" w="med" type="none"/>
          </a:ln>
        </p:spPr>
      </p:sp>
      <p:sp>
        <p:nvSpPr>
          <p:cNvPr id="439" name="Google Shape;439;g3c3540bacfd_0_356"/>
          <p:cNvSpPr/>
          <p:nvPr/>
        </p:nvSpPr>
        <p:spPr>
          <a:xfrm>
            <a:off x="5638590" y="4694550"/>
            <a:ext cx="2593700" cy="1254932"/>
          </a:xfrm>
          <a:custGeom>
            <a:rect b="b" l="l" r="r" t="t"/>
            <a:pathLst>
              <a:path extrusionOk="0" h="22169" w="51874">
                <a:moveTo>
                  <a:pt x="906" y="22170"/>
                </a:moveTo>
                <a:cubicBezTo>
                  <a:pt x="803" y="19684"/>
                  <a:pt x="389" y="10619"/>
                  <a:pt x="285" y="7252"/>
                </a:cubicBezTo>
                <a:cubicBezTo>
                  <a:pt x="182" y="3885"/>
                  <a:pt x="-233" y="3160"/>
                  <a:pt x="285" y="1969"/>
                </a:cubicBezTo>
                <a:cubicBezTo>
                  <a:pt x="803" y="778"/>
                  <a:pt x="2150" y="-103"/>
                  <a:pt x="3393" y="104"/>
                </a:cubicBezTo>
                <a:cubicBezTo>
                  <a:pt x="4636" y="311"/>
                  <a:pt x="6294" y="2073"/>
                  <a:pt x="7744" y="3212"/>
                </a:cubicBezTo>
                <a:cubicBezTo>
                  <a:pt x="9194" y="4352"/>
                  <a:pt x="9971" y="5646"/>
                  <a:pt x="12095" y="6941"/>
                </a:cubicBezTo>
                <a:cubicBezTo>
                  <a:pt x="14219" y="8236"/>
                  <a:pt x="16187" y="9686"/>
                  <a:pt x="20486" y="10981"/>
                </a:cubicBezTo>
                <a:cubicBezTo>
                  <a:pt x="24785" y="12276"/>
                  <a:pt x="32659" y="14038"/>
                  <a:pt x="37890" y="14711"/>
                </a:cubicBezTo>
                <a:cubicBezTo>
                  <a:pt x="43122" y="15385"/>
                  <a:pt x="49544" y="14970"/>
                  <a:pt x="51875" y="15022"/>
                </a:cubicBezTo>
              </a:path>
            </a:pathLst>
          </a:custGeom>
          <a:noFill/>
          <a:ln cap="flat" cmpd="sng" w="12700">
            <a:solidFill>
              <a:srgbClr val="6AA84F"/>
            </a:solidFill>
            <a:prstDash val="solid"/>
            <a:round/>
            <a:headEnd len="med" w="med" type="none"/>
            <a:tailEnd len="med" w="med" type="none"/>
          </a:ln>
        </p:spPr>
      </p:sp>
      <p:sp>
        <p:nvSpPr>
          <p:cNvPr id="440" name="Google Shape;440;g3c3540bacfd_0_356"/>
          <p:cNvSpPr/>
          <p:nvPr/>
        </p:nvSpPr>
        <p:spPr>
          <a:xfrm>
            <a:off x="5768265" y="5055216"/>
            <a:ext cx="2583135" cy="841479"/>
          </a:xfrm>
          <a:custGeom>
            <a:rect b="b" l="l" r="r" t="t"/>
            <a:pathLst>
              <a:path extrusionOk="0" h="25245" w="77496">
                <a:moveTo>
                  <a:pt x="1199" y="25245"/>
                </a:moveTo>
                <a:cubicBezTo>
                  <a:pt x="1044" y="22694"/>
                  <a:pt x="344" y="13987"/>
                  <a:pt x="266" y="9941"/>
                </a:cubicBezTo>
                <a:cubicBezTo>
                  <a:pt x="188" y="5895"/>
                  <a:pt x="-511" y="2376"/>
                  <a:pt x="732" y="968"/>
                </a:cubicBezTo>
                <a:cubicBezTo>
                  <a:pt x="1975" y="-439"/>
                  <a:pt x="5006" y="-351"/>
                  <a:pt x="7725" y="1496"/>
                </a:cubicBezTo>
                <a:cubicBezTo>
                  <a:pt x="10444" y="3343"/>
                  <a:pt x="13345" y="9659"/>
                  <a:pt x="17048" y="12052"/>
                </a:cubicBezTo>
                <a:cubicBezTo>
                  <a:pt x="20752" y="14446"/>
                  <a:pt x="25466" y="14860"/>
                  <a:pt x="29946" y="15857"/>
                </a:cubicBezTo>
                <a:cubicBezTo>
                  <a:pt x="34427" y="16854"/>
                  <a:pt x="38855" y="17308"/>
                  <a:pt x="43931" y="18033"/>
                </a:cubicBezTo>
                <a:cubicBezTo>
                  <a:pt x="49007" y="18758"/>
                  <a:pt x="54809" y="19897"/>
                  <a:pt x="60403" y="20208"/>
                </a:cubicBezTo>
                <a:cubicBezTo>
                  <a:pt x="65997" y="20519"/>
                  <a:pt x="74647" y="19950"/>
                  <a:pt x="77496" y="19898"/>
                </a:cubicBezTo>
              </a:path>
            </a:pathLst>
          </a:custGeom>
          <a:noFill/>
          <a:ln cap="flat" cmpd="sng" w="12700">
            <a:solidFill>
              <a:srgbClr val="8E7CC3"/>
            </a:solidFill>
            <a:prstDash val="solid"/>
            <a:round/>
            <a:headEnd len="med" w="med" type="none"/>
            <a:tailEnd len="med" w="med" type="none"/>
          </a:ln>
        </p:spPr>
      </p:sp>
      <p:sp>
        <p:nvSpPr>
          <p:cNvPr id="441" name="Google Shape;441;g3c3540bacfd_0_356"/>
          <p:cNvSpPr/>
          <p:nvPr/>
        </p:nvSpPr>
        <p:spPr>
          <a:xfrm>
            <a:off x="5272121" y="3936588"/>
            <a:ext cx="3053450" cy="2030454"/>
          </a:xfrm>
          <a:custGeom>
            <a:rect b="b" l="l" r="r" t="t"/>
            <a:pathLst>
              <a:path extrusionOk="0" h="35869" w="61069">
                <a:moveTo>
                  <a:pt x="776" y="35870"/>
                </a:moveTo>
                <a:cubicBezTo>
                  <a:pt x="724" y="33954"/>
                  <a:pt x="569" y="28567"/>
                  <a:pt x="465" y="24371"/>
                </a:cubicBezTo>
                <a:cubicBezTo>
                  <a:pt x="362" y="20176"/>
                  <a:pt x="-156" y="14219"/>
                  <a:pt x="155" y="10697"/>
                </a:cubicBezTo>
                <a:cubicBezTo>
                  <a:pt x="466" y="7175"/>
                  <a:pt x="828" y="4999"/>
                  <a:pt x="2330" y="3238"/>
                </a:cubicBezTo>
                <a:cubicBezTo>
                  <a:pt x="3832" y="1477"/>
                  <a:pt x="6318" y="389"/>
                  <a:pt x="9167" y="130"/>
                </a:cubicBezTo>
                <a:cubicBezTo>
                  <a:pt x="12016" y="-129"/>
                  <a:pt x="16108" y="752"/>
                  <a:pt x="19423" y="1684"/>
                </a:cubicBezTo>
                <a:cubicBezTo>
                  <a:pt x="22738" y="2616"/>
                  <a:pt x="24344" y="4895"/>
                  <a:pt x="29058" y="5724"/>
                </a:cubicBezTo>
                <a:cubicBezTo>
                  <a:pt x="33772" y="6553"/>
                  <a:pt x="42370" y="6812"/>
                  <a:pt x="47705" y="6657"/>
                </a:cubicBezTo>
                <a:cubicBezTo>
                  <a:pt x="53040" y="6502"/>
                  <a:pt x="58842" y="5103"/>
                  <a:pt x="61069" y="4792"/>
                </a:cubicBezTo>
              </a:path>
            </a:pathLst>
          </a:custGeom>
          <a:noFill/>
          <a:ln cap="flat" cmpd="sng" w="12700">
            <a:solidFill>
              <a:srgbClr val="F9CB9C"/>
            </a:solidFill>
            <a:prstDash val="solid"/>
            <a:round/>
            <a:headEnd len="med" w="med" type="none"/>
            <a:tailEnd len="med" w="med" type="none"/>
          </a:ln>
        </p:spPr>
      </p:sp>
      <p:sp>
        <p:nvSpPr>
          <p:cNvPr id="442" name="Google Shape;442;g3c3540bacfd_0_356"/>
          <p:cNvSpPr/>
          <p:nvPr/>
        </p:nvSpPr>
        <p:spPr>
          <a:xfrm>
            <a:off x="4528800" y="3926700"/>
            <a:ext cx="688883" cy="2050149"/>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2700">
            <a:solidFill>
              <a:srgbClr val="E06666"/>
            </a:solidFill>
            <a:prstDash val="solid"/>
            <a:round/>
            <a:headEnd len="med" w="med" type="none"/>
            <a:tailEnd len="med" w="med" type="none"/>
          </a:ln>
        </p:spPr>
      </p:sp>
      <p:sp>
        <p:nvSpPr>
          <p:cNvPr id="443" name="Google Shape;443;g3c3540bacfd_0_356"/>
          <p:cNvSpPr/>
          <p:nvPr/>
        </p:nvSpPr>
        <p:spPr>
          <a:xfrm>
            <a:off x="2650102" y="1476969"/>
            <a:ext cx="1597227" cy="4490215"/>
          </a:xfrm>
          <a:custGeom>
            <a:rect b="b" l="l" r="r" t="t"/>
            <a:pathLst>
              <a:path extrusionOk="0" h="103802" w="47918">
                <a:moveTo>
                  <a:pt x="47919" y="103802"/>
                </a:moveTo>
                <a:cubicBezTo>
                  <a:pt x="43516" y="98933"/>
                  <a:pt x="26941" y="80908"/>
                  <a:pt x="21502" y="74589"/>
                </a:cubicBezTo>
                <a:cubicBezTo>
                  <a:pt x="16063" y="68270"/>
                  <a:pt x="18550" y="72880"/>
                  <a:pt x="15287" y="65887"/>
                </a:cubicBezTo>
                <a:cubicBezTo>
                  <a:pt x="12024" y="58894"/>
                  <a:pt x="4358" y="41283"/>
                  <a:pt x="1923" y="32633"/>
                </a:cubicBezTo>
                <a:cubicBezTo>
                  <a:pt x="-511" y="23983"/>
                  <a:pt x="-200" y="19424"/>
                  <a:pt x="680" y="13985"/>
                </a:cubicBezTo>
                <a:cubicBezTo>
                  <a:pt x="1561" y="8546"/>
                  <a:pt x="6118" y="2331"/>
                  <a:pt x="7206" y="0"/>
                </a:cubicBezTo>
              </a:path>
            </a:pathLst>
          </a:custGeom>
          <a:noFill/>
          <a:ln cap="flat" cmpd="sng" w="12700">
            <a:solidFill>
              <a:srgbClr val="CC0000"/>
            </a:solidFill>
            <a:prstDash val="solid"/>
            <a:round/>
            <a:headEnd len="med" w="med" type="none"/>
            <a:tailEnd len="med" w="med" type="none"/>
          </a:ln>
        </p:spPr>
      </p:sp>
      <p:sp>
        <p:nvSpPr>
          <p:cNvPr id="444" name="Google Shape;444;g3c3540bacfd_0_356"/>
          <p:cNvSpPr/>
          <p:nvPr/>
        </p:nvSpPr>
        <p:spPr>
          <a:xfrm>
            <a:off x="1895800" y="1315666"/>
            <a:ext cx="1106339" cy="4624659"/>
          </a:xfrm>
          <a:custGeom>
            <a:rect b="b" l="l" r="r" t="t"/>
            <a:pathLst>
              <a:path extrusionOk="0" h="106910" w="33191">
                <a:moveTo>
                  <a:pt x="22376" y="106910"/>
                </a:moveTo>
                <a:cubicBezTo>
                  <a:pt x="24085" y="102455"/>
                  <a:pt x="31233" y="85983"/>
                  <a:pt x="32632" y="80182"/>
                </a:cubicBezTo>
                <a:cubicBezTo>
                  <a:pt x="34031" y="74381"/>
                  <a:pt x="32581" y="75780"/>
                  <a:pt x="30768" y="72102"/>
                </a:cubicBezTo>
                <a:cubicBezTo>
                  <a:pt x="28955" y="68425"/>
                  <a:pt x="26054" y="65369"/>
                  <a:pt x="21755" y="58117"/>
                </a:cubicBezTo>
                <a:cubicBezTo>
                  <a:pt x="17456" y="50865"/>
                  <a:pt x="8598" y="38278"/>
                  <a:pt x="4972" y="28592"/>
                </a:cubicBezTo>
                <a:cubicBezTo>
                  <a:pt x="1346" y="18906"/>
                  <a:pt x="829" y="4765"/>
                  <a:pt x="0" y="0"/>
                </a:cubicBezTo>
              </a:path>
            </a:pathLst>
          </a:custGeom>
          <a:noFill/>
          <a:ln cap="flat" cmpd="sng" w="12700">
            <a:solidFill>
              <a:srgbClr val="6AA84F"/>
            </a:solidFill>
            <a:prstDash val="solid"/>
            <a:round/>
            <a:headEnd len="med" w="med" type="none"/>
            <a:tailEnd len="med" w="med" type="none"/>
          </a:ln>
        </p:spPr>
      </p:sp>
      <p:sp>
        <p:nvSpPr>
          <p:cNvPr id="445" name="Google Shape;445;g3c3540bacfd_0_356"/>
          <p:cNvSpPr/>
          <p:nvPr/>
        </p:nvSpPr>
        <p:spPr>
          <a:xfrm>
            <a:off x="6675639" y="1771467"/>
            <a:ext cx="1166504" cy="4195662"/>
          </a:xfrm>
          <a:custGeom>
            <a:rect b="b" l="l" r="r" t="t"/>
            <a:pathLst>
              <a:path extrusionOk="0" h="125873" w="34996">
                <a:moveTo>
                  <a:pt x="34996" y="125873"/>
                </a:moveTo>
                <a:cubicBezTo>
                  <a:pt x="32562" y="123116"/>
                  <a:pt x="22979" y="113244"/>
                  <a:pt x="20389" y="109330"/>
                </a:cubicBezTo>
                <a:cubicBezTo>
                  <a:pt x="17799" y="105416"/>
                  <a:pt x="18265" y="104089"/>
                  <a:pt x="19456" y="102391"/>
                </a:cubicBezTo>
                <a:cubicBezTo>
                  <a:pt x="20647" y="100693"/>
                  <a:pt x="25828" y="100356"/>
                  <a:pt x="27537" y="99141"/>
                </a:cubicBezTo>
                <a:cubicBezTo>
                  <a:pt x="29246" y="97926"/>
                  <a:pt x="29868" y="96603"/>
                  <a:pt x="29712" y="95101"/>
                </a:cubicBezTo>
                <a:cubicBezTo>
                  <a:pt x="29557" y="93599"/>
                  <a:pt x="28210" y="91889"/>
                  <a:pt x="26604" y="90128"/>
                </a:cubicBezTo>
                <a:cubicBezTo>
                  <a:pt x="24998" y="88367"/>
                  <a:pt x="22616" y="88005"/>
                  <a:pt x="20078" y="84534"/>
                </a:cubicBezTo>
                <a:cubicBezTo>
                  <a:pt x="17540" y="81063"/>
                  <a:pt x="14173" y="74955"/>
                  <a:pt x="11376" y="69303"/>
                </a:cubicBezTo>
                <a:cubicBezTo>
                  <a:pt x="8579" y="63652"/>
                  <a:pt x="5161" y="58550"/>
                  <a:pt x="3296" y="50625"/>
                </a:cubicBezTo>
                <a:cubicBezTo>
                  <a:pt x="1431" y="42700"/>
                  <a:pt x="-641" y="30193"/>
                  <a:pt x="188" y="21755"/>
                </a:cubicBezTo>
                <a:cubicBezTo>
                  <a:pt x="1017" y="13318"/>
                  <a:pt x="6921" y="3626"/>
                  <a:pt x="8268" y="0"/>
                </a:cubicBezTo>
              </a:path>
            </a:pathLst>
          </a:custGeom>
          <a:noFill/>
          <a:ln cap="flat" cmpd="sng" w="12700">
            <a:solidFill>
              <a:srgbClr val="CC0000"/>
            </a:solidFill>
            <a:prstDash val="solid"/>
            <a:round/>
            <a:headEnd len="med" w="med" type="none"/>
            <a:tailEnd len="med" w="med" type="none"/>
          </a:ln>
        </p:spPr>
      </p:sp>
      <p:sp>
        <p:nvSpPr>
          <p:cNvPr id="446" name="Google Shape;446;g3c3540bacfd_0_356"/>
          <p:cNvSpPr/>
          <p:nvPr/>
        </p:nvSpPr>
        <p:spPr>
          <a:xfrm>
            <a:off x="5863500" y="2040833"/>
            <a:ext cx="1312801" cy="3926135"/>
          </a:xfrm>
          <a:custGeom>
            <a:rect b="b" l="l" r="r" t="t"/>
            <a:pathLst>
              <a:path extrusionOk="0" h="117787" w="39385">
                <a:moveTo>
                  <a:pt x="32632" y="117787"/>
                </a:moveTo>
                <a:cubicBezTo>
                  <a:pt x="33720" y="115404"/>
                  <a:pt x="38538" y="107272"/>
                  <a:pt x="39159" y="103491"/>
                </a:cubicBezTo>
                <a:cubicBezTo>
                  <a:pt x="39781" y="99710"/>
                  <a:pt x="39055" y="97845"/>
                  <a:pt x="36361" y="95100"/>
                </a:cubicBezTo>
                <a:cubicBezTo>
                  <a:pt x="33668" y="92355"/>
                  <a:pt x="26468" y="90024"/>
                  <a:pt x="22998" y="87020"/>
                </a:cubicBezTo>
                <a:cubicBezTo>
                  <a:pt x="19528" y="84016"/>
                  <a:pt x="17766" y="81737"/>
                  <a:pt x="15539" y="77075"/>
                </a:cubicBezTo>
                <a:cubicBezTo>
                  <a:pt x="13312" y="72413"/>
                  <a:pt x="11758" y="66612"/>
                  <a:pt x="9634" y="59049"/>
                </a:cubicBezTo>
                <a:cubicBezTo>
                  <a:pt x="7510" y="51487"/>
                  <a:pt x="4403" y="40091"/>
                  <a:pt x="2797" y="31700"/>
                </a:cubicBezTo>
                <a:cubicBezTo>
                  <a:pt x="1191" y="23309"/>
                  <a:pt x="0" y="13985"/>
                  <a:pt x="0" y="8702"/>
                </a:cubicBezTo>
                <a:cubicBezTo>
                  <a:pt x="0" y="3419"/>
                  <a:pt x="2331" y="1450"/>
                  <a:pt x="2797" y="0"/>
                </a:cubicBezTo>
              </a:path>
            </a:pathLst>
          </a:custGeom>
          <a:noFill/>
          <a:ln cap="flat" cmpd="sng" w="12700">
            <a:solidFill>
              <a:srgbClr val="6AA84F"/>
            </a:solidFill>
            <a:prstDash val="solid"/>
            <a:round/>
            <a:headEnd len="med" w="med" type="none"/>
            <a:tailEnd len="med" w="med" type="none"/>
          </a:ln>
        </p:spPr>
      </p:sp>
      <p:sp>
        <p:nvSpPr>
          <p:cNvPr id="447" name="Google Shape;447;g3c3540bacfd_0_356"/>
          <p:cNvSpPr/>
          <p:nvPr/>
        </p:nvSpPr>
        <p:spPr>
          <a:xfrm>
            <a:off x="6806200" y="2144433"/>
            <a:ext cx="1046274" cy="3804938"/>
          </a:xfrm>
          <a:custGeom>
            <a:rect b="b" l="l" r="r" t="t"/>
            <a:pathLst>
              <a:path extrusionOk="0" h="114151" w="31389">
                <a:moveTo>
                  <a:pt x="31389" y="114151"/>
                </a:moveTo>
                <a:cubicBezTo>
                  <a:pt x="29369" y="111883"/>
                  <a:pt x="21652" y="104055"/>
                  <a:pt x="19269" y="100542"/>
                </a:cubicBezTo>
                <a:cubicBezTo>
                  <a:pt x="16886" y="97029"/>
                  <a:pt x="17508" y="95072"/>
                  <a:pt x="17093" y="93071"/>
                </a:cubicBezTo>
                <a:cubicBezTo>
                  <a:pt x="16679" y="91070"/>
                  <a:pt x="17041" y="91914"/>
                  <a:pt x="16782" y="88534"/>
                </a:cubicBezTo>
                <a:cubicBezTo>
                  <a:pt x="16523" y="85154"/>
                  <a:pt x="15798" y="76304"/>
                  <a:pt x="15539" y="72790"/>
                </a:cubicBezTo>
                <a:cubicBezTo>
                  <a:pt x="15280" y="69277"/>
                  <a:pt x="15799" y="72879"/>
                  <a:pt x="15229" y="67453"/>
                </a:cubicBezTo>
                <a:cubicBezTo>
                  <a:pt x="14659" y="62027"/>
                  <a:pt x="13571" y="48730"/>
                  <a:pt x="12121" y="40236"/>
                </a:cubicBezTo>
                <a:cubicBezTo>
                  <a:pt x="10671" y="31742"/>
                  <a:pt x="8547" y="23193"/>
                  <a:pt x="6527" y="16487"/>
                </a:cubicBezTo>
                <a:cubicBezTo>
                  <a:pt x="4507" y="9781"/>
                  <a:pt x="1088" y="2748"/>
                  <a:pt x="0" y="0"/>
                </a:cubicBezTo>
              </a:path>
            </a:pathLst>
          </a:custGeom>
          <a:noFill/>
          <a:ln cap="flat" cmpd="sng" w="12700">
            <a:solidFill>
              <a:schemeClr val="dk2"/>
            </a:solidFill>
            <a:prstDash val="dash"/>
            <a:round/>
            <a:headEnd len="med" w="med" type="none"/>
            <a:tailEnd len="med" w="med" type="none"/>
          </a:ln>
        </p:spPr>
      </p:sp>
      <p:cxnSp>
        <p:nvCxnSpPr>
          <p:cNvPr id="448" name="Google Shape;448;g3c3540bacfd_0_356"/>
          <p:cNvCxnSpPr/>
          <p:nvPr/>
        </p:nvCxnSpPr>
        <p:spPr>
          <a:xfrm>
            <a:off x="1719667" y="4537467"/>
            <a:ext cx="7935600" cy="0"/>
          </a:xfrm>
          <a:prstGeom prst="straightConnector1">
            <a:avLst/>
          </a:prstGeom>
          <a:noFill/>
          <a:ln cap="flat" cmpd="sng" w="12700">
            <a:solidFill>
              <a:schemeClr val="dk2"/>
            </a:solidFill>
            <a:prstDash val="solid"/>
            <a:round/>
            <a:headEnd len="med" w="med" type="none"/>
            <a:tailEnd len="med" w="med" type="none"/>
          </a:ln>
        </p:spPr>
      </p:cxnSp>
      <p:sp>
        <p:nvSpPr>
          <p:cNvPr id="449" name="Google Shape;449;g3c3540bacfd_0_356"/>
          <p:cNvSpPr txBox="1"/>
          <p:nvPr/>
        </p:nvSpPr>
        <p:spPr>
          <a:xfrm>
            <a:off x="3071333" y="3405150"/>
            <a:ext cx="1992000" cy="994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solidFill>
                  <a:schemeClr val="dk2"/>
                </a:solidFill>
              </a:rPr>
              <a:t>Dry side LCL</a:t>
            </a:r>
            <a:endParaRPr sz="1900">
              <a:solidFill>
                <a:schemeClr val="dk2"/>
              </a:solidFill>
            </a:endParaRPr>
          </a:p>
        </p:txBody>
      </p:sp>
      <p:sp>
        <p:nvSpPr>
          <p:cNvPr id="450" name="Google Shape;450;g3c3540bacfd_0_356"/>
          <p:cNvSpPr txBox="1"/>
          <p:nvPr/>
        </p:nvSpPr>
        <p:spPr>
          <a:xfrm>
            <a:off x="7943900" y="3372133"/>
            <a:ext cx="1992000" cy="994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solidFill>
                  <a:schemeClr val="dk2"/>
                </a:solidFill>
              </a:rPr>
              <a:t>Moist Side LFC</a:t>
            </a:r>
            <a:endParaRPr sz="1900">
              <a:solidFill>
                <a:schemeClr val="dk2"/>
              </a:solidFill>
            </a:endParaRPr>
          </a:p>
        </p:txBody>
      </p:sp>
      <p:cxnSp>
        <p:nvCxnSpPr>
          <p:cNvPr id="451" name="Google Shape;451;g3c3540bacfd_0_356"/>
          <p:cNvCxnSpPr/>
          <p:nvPr/>
        </p:nvCxnSpPr>
        <p:spPr>
          <a:xfrm flipH="1">
            <a:off x="3284200" y="3926267"/>
            <a:ext cx="269100" cy="569700"/>
          </a:xfrm>
          <a:prstGeom prst="straightConnector1">
            <a:avLst/>
          </a:prstGeom>
          <a:noFill/>
          <a:ln cap="flat" cmpd="sng" w="12700">
            <a:solidFill>
              <a:schemeClr val="dk2"/>
            </a:solidFill>
            <a:prstDash val="solid"/>
            <a:round/>
            <a:headEnd len="med" w="med" type="none"/>
            <a:tailEnd len="med" w="med" type="triangle"/>
          </a:ln>
        </p:spPr>
      </p:cxnSp>
      <p:cxnSp>
        <p:nvCxnSpPr>
          <p:cNvPr id="452" name="Google Shape;452;g3c3540bacfd_0_356"/>
          <p:cNvCxnSpPr/>
          <p:nvPr/>
        </p:nvCxnSpPr>
        <p:spPr>
          <a:xfrm flipH="1">
            <a:off x="7427700" y="3864100"/>
            <a:ext cx="1046400" cy="632100"/>
          </a:xfrm>
          <a:prstGeom prst="straightConnector1">
            <a:avLst/>
          </a:prstGeom>
          <a:noFill/>
          <a:ln cap="flat" cmpd="sng" w="12700">
            <a:solidFill>
              <a:schemeClr val="dk2"/>
            </a:solidFill>
            <a:prstDash val="solid"/>
            <a:round/>
            <a:headEnd len="med" w="med" type="none"/>
            <a:tailEnd len="med" w="med" type="triangle"/>
          </a:ln>
        </p:spPr>
      </p:cxnSp>
      <p:sp>
        <p:nvSpPr>
          <p:cNvPr id="453" name="Google Shape;453;g3c3540bacfd_0_356"/>
          <p:cNvSpPr txBox="1"/>
          <p:nvPr/>
        </p:nvSpPr>
        <p:spPr>
          <a:xfrm>
            <a:off x="3615000" y="6124467"/>
            <a:ext cx="4962000" cy="569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Favorable for convective initiation</a:t>
            </a:r>
            <a:endParaRPr sz="24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3c3540bacfd_0_378"/>
          <p:cNvSpPr txBox="1"/>
          <p:nvPr/>
        </p:nvSpPr>
        <p:spPr>
          <a:xfrm>
            <a:off x="1547000" y="181500"/>
            <a:ext cx="9098100" cy="25620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100">
                <a:solidFill>
                  <a:schemeClr val="dk2"/>
                </a:solidFill>
              </a:rPr>
              <a:t>The question becomes whether the circulation can lift parcels to their LFC. The depth of the ascent can be estimated by comparing the height of the LCL on the dry side to the LFC on the moist side.</a:t>
            </a:r>
            <a:endParaRPr b="1" sz="2100">
              <a:solidFill>
                <a:schemeClr val="dk2"/>
              </a:solidFill>
            </a:endParaRPr>
          </a:p>
          <a:p>
            <a:pPr indent="0" lvl="0" marL="0" rtl="0" algn="ctr">
              <a:spcBef>
                <a:spcPts val="0"/>
              </a:spcBef>
              <a:spcAft>
                <a:spcPts val="0"/>
              </a:spcAft>
              <a:buNone/>
            </a:pPr>
            <a:r>
              <a:t/>
            </a:r>
            <a:endParaRPr b="1" sz="2800">
              <a:solidFill>
                <a:schemeClr val="dk2"/>
              </a:solidFill>
            </a:endParaRPr>
          </a:p>
        </p:txBody>
      </p:sp>
      <p:cxnSp>
        <p:nvCxnSpPr>
          <p:cNvPr id="459" name="Google Shape;459;g3c3540bacfd_0_378"/>
          <p:cNvCxnSpPr/>
          <p:nvPr/>
        </p:nvCxnSpPr>
        <p:spPr>
          <a:xfrm>
            <a:off x="3192433" y="5998167"/>
            <a:ext cx="5210700" cy="20700"/>
          </a:xfrm>
          <a:prstGeom prst="straightConnector1">
            <a:avLst/>
          </a:prstGeom>
          <a:noFill/>
          <a:ln cap="flat" cmpd="sng" w="38100">
            <a:solidFill>
              <a:schemeClr val="dk1"/>
            </a:solidFill>
            <a:prstDash val="solid"/>
            <a:round/>
            <a:headEnd len="med" w="med" type="none"/>
            <a:tailEnd len="med" w="med" type="none"/>
          </a:ln>
        </p:spPr>
      </p:cxnSp>
      <p:sp>
        <p:nvSpPr>
          <p:cNvPr id="460" name="Google Shape;460;g3c3540bacfd_0_378"/>
          <p:cNvSpPr/>
          <p:nvPr/>
        </p:nvSpPr>
        <p:spPr>
          <a:xfrm>
            <a:off x="5409365" y="4175948"/>
            <a:ext cx="3035350" cy="1773570"/>
          </a:xfrm>
          <a:custGeom>
            <a:rect b="b" l="l" r="r" t="t"/>
            <a:pathLst>
              <a:path extrusionOk="0" h="31331" w="60707">
                <a:moveTo>
                  <a:pt x="414" y="31331"/>
                </a:moveTo>
                <a:cubicBezTo>
                  <a:pt x="362" y="29466"/>
                  <a:pt x="104" y="23923"/>
                  <a:pt x="104" y="20142"/>
                </a:cubicBezTo>
                <a:cubicBezTo>
                  <a:pt x="104" y="16361"/>
                  <a:pt x="-259" y="11854"/>
                  <a:pt x="414" y="8643"/>
                </a:cubicBezTo>
                <a:cubicBezTo>
                  <a:pt x="1087" y="5432"/>
                  <a:pt x="2124" y="2169"/>
                  <a:pt x="4144" y="874"/>
                </a:cubicBezTo>
                <a:cubicBezTo>
                  <a:pt x="6164" y="-421"/>
                  <a:pt x="10152" y="-110"/>
                  <a:pt x="12535" y="874"/>
                </a:cubicBezTo>
                <a:cubicBezTo>
                  <a:pt x="14918" y="1858"/>
                  <a:pt x="16316" y="5070"/>
                  <a:pt x="18440" y="6779"/>
                </a:cubicBezTo>
                <a:cubicBezTo>
                  <a:pt x="20564" y="8488"/>
                  <a:pt x="22221" y="9887"/>
                  <a:pt x="25277" y="11130"/>
                </a:cubicBezTo>
                <a:cubicBezTo>
                  <a:pt x="28333" y="12373"/>
                  <a:pt x="32114" y="13667"/>
                  <a:pt x="36776" y="14237"/>
                </a:cubicBezTo>
                <a:cubicBezTo>
                  <a:pt x="41438" y="14807"/>
                  <a:pt x="49260" y="14496"/>
                  <a:pt x="53248" y="14548"/>
                </a:cubicBezTo>
                <a:cubicBezTo>
                  <a:pt x="57237" y="14600"/>
                  <a:pt x="59464" y="14548"/>
                  <a:pt x="60707" y="14548"/>
                </a:cubicBezTo>
              </a:path>
            </a:pathLst>
          </a:custGeom>
          <a:noFill/>
          <a:ln cap="flat" cmpd="sng" w="12700">
            <a:solidFill>
              <a:srgbClr val="FFE599"/>
            </a:solidFill>
            <a:prstDash val="solid"/>
            <a:round/>
            <a:headEnd len="med" w="med" type="none"/>
            <a:tailEnd len="med" w="med" type="none"/>
          </a:ln>
        </p:spPr>
      </p:sp>
      <p:sp>
        <p:nvSpPr>
          <p:cNvPr id="461" name="Google Shape;461;g3c3540bacfd_0_378"/>
          <p:cNvSpPr/>
          <p:nvPr/>
        </p:nvSpPr>
        <p:spPr>
          <a:xfrm>
            <a:off x="5538888" y="4450452"/>
            <a:ext cx="2817750" cy="1481418"/>
          </a:xfrm>
          <a:custGeom>
            <a:rect b="b" l="l" r="r" t="t"/>
            <a:pathLst>
              <a:path extrusionOk="0" h="26170" w="56355">
                <a:moveTo>
                  <a:pt x="104" y="26171"/>
                </a:moveTo>
                <a:cubicBezTo>
                  <a:pt x="104" y="23840"/>
                  <a:pt x="1" y="16071"/>
                  <a:pt x="104" y="12186"/>
                </a:cubicBezTo>
                <a:cubicBezTo>
                  <a:pt x="208" y="8301"/>
                  <a:pt x="52" y="4882"/>
                  <a:pt x="725" y="2862"/>
                </a:cubicBezTo>
                <a:cubicBezTo>
                  <a:pt x="1398" y="842"/>
                  <a:pt x="2124" y="-194"/>
                  <a:pt x="4144" y="65"/>
                </a:cubicBezTo>
                <a:cubicBezTo>
                  <a:pt x="6164" y="324"/>
                  <a:pt x="10360" y="2759"/>
                  <a:pt x="12846" y="4416"/>
                </a:cubicBezTo>
                <a:cubicBezTo>
                  <a:pt x="15332" y="6074"/>
                  <a:pt x="16160" y="8560"/>
                  <a:pt x="19061" y="10010"/>
                </a:cubicBezTo>
                <a:cubicBezTo>
                  <a:pt x="21962" y="11460"/>
                  <a:pt x="26054" y="12238"/>
                  <a:pt x="30250" y="13118"/>
                </a:cubicBezTo>
                <a:cubicBezTo>
                  <a:pt x="34446" y="13999"/>
                  <a:pt x="39884" y="15086"/>
                  <a:pt x="44235" y="15293"/>
                </a:cubicBezTo>
                <a:cubicBezTo>
                  <a:pt x="48586" y="15500"/>
                  <a:pt x="54336" y="14516"/>
                  <a:pt x="56356" y="14361"/>
                </a:cubicBezTo>
              </a:path>
            </a:pathLst>
          </a:custGeom>
          <a:noFill/>
          <a:ln cap="flat" cmpd="sng" w="12700">
            <a:solidFill>
              <a:srgbClr val="B6D7A8"/>
            </a:solidFill>
            <a:prstDash val="solid"/>
            <a:round/>
            <a:headEnd len="med" w="med" type="none"/>
            <a:tailEnd len="med" w="med" type="none"/>
          </a:ln>
        </p:spPr>
      </p:sp>
      <p:sp>
        <p:nvSpPr>
          <p:cNvPr id="462" name="Google Shape;462;g3c3540bacfd_0_378"/>
          <p:cNvSpPr/>
          <p:nvPr/>
        </p:nvSpPr>
        <p:spPr>
          <a:xfrm>
            <a:off x="5638590" y="4694550"/>
            <a:ext cx="2593700" cy="1254932"/>
          </a:xfrm>
          <a:custGeom>
            <a:rect b="b" l="l" r="r" t="t"/>
            <a:pathLst>
              <a:path extrusionOk="0" h="22169" w="51874">
                <a:moveTo>
                  <a:pt x="906" y="22170"/>
                </a:moveTo>
                <a:cubicBezTo>
                  <a:pt x="803" y="19684"/>
                  <a:pt x="389" y="10619"/>
                  <a:pt x="285" y="7252"/>
                </a:cubicBezTo>
                <a:cubicBezTo>
                  <a:pt x="182" y="3885"/>
                  <a:pt x="-233" y="3160"/>
                  <a:pt x="285" y="1969"/>
                </a:cubicBezTo>
                <a:cubicBezTo>
                  <a:pt x="803" y="778"/>
                  <a:pt x="2150" y="-103"/>
                  <a:pt x="3393" y="104"/>
                </a:cubicBezTo>
                <a:cubicBezTo>
                  <a:pt x="4636" y="311"/>
                  <a:pt x="6294" y="2073"/>
                  <a:pt x="7744" y="3212"/>
                </a:cubicBezTo>
                <a:cubicBezTo>
                  <a:pt x="9194" y="4352"/>
                  <a:pt x="9971" y="5646"/>
                  <a:pt x="12095" y="6941"/>
                </a:cubicBezTo>
                <a:cubicBezTo>
                  <a:pt x="14219" y="8236"/>
                  <a:pt x="16187" y="9686"/>
                  <a:pt x="20486" y="10981"/>
                </a:cubicBezTo>
                <a:cubicBezTo>
                  <a:pt x="24785" y="12276"/>
                  <a:pt x="32659" y="14038"/>
                  <a:pt x="37890" y="14711"/>
                </a:cubicBezTo>
                <a:cubicBezTo>
                  <a:pt x="43122" y="15385"/>
                  <a:pt x="49544" y="14970"/>
                  <a:pt x="51875" y="15022"/>
                </a:cubicBezTo>
              </a:path>
            </a:pathLst>
          </a:custGeom>
          <a:noFill/>
          <a:ln cap="flat" cmpd="sng" w="12700">
            <a:solidFill>
              <a:srgbClr val="6AA84F"/>
            </a:solidFill>
            <a:prstDash val="solid"/>
            <a:round/>
            <a:headEnd len="med" w="med" type="none"/>
            <a:tailEnd len="med" w="med" type="none"/>
          </a:ln>
        </p:spPr>
      </p:sp>
      <p:sp>
        <p:nvSpPr>
          <p:cNvPr id="463" name="Google Shape;463;g3c3540bacfd_0_378"/>
          <p:cNvSpPr/>
          <p:nvPr/>
        </p:nvSpPr>
        <p:spPr>
          <a:xfrm>
            <a:off x="5768265" y="5055216"/>
            <a:ext cx="2583135" cy="841479"/>
          </a:xfrm>
          <a:custGeom>
            <a:rect b="b" l="l" r="r" t="t"/>
            <a:pathLst>
              <a:path extrusionOk="0" h="25245" w="77496">
                <a:moveTo>
                  <a:pt x="1199" y="25245"/>
                </a:moveTo>
                <a:cubicBezTo>
                  <a:pt x="1044" y="22694"/>
                  <a:pt x="344" y="13987"/>
                  <a:pt x="266" y="9941"/>
                </a:cubicBezTo>
                <a:cubicBezTo>
                  <a:pt x="188" y="5895"/>
                  <a:pt x="-511" y="2376"/>
                  <a:pt x="732" y="968"/>
                </a:cubicBezTo>
                <a:cubicBezTo>
                  <a:pt x="1975" y="-439"/>
                  <a:pt x="5006" y="-351"/>
                  <a:pt x="7725" y="1496"/>
                </a:cubicBezTo>
                <a:cubicBezTo>
                  <a:pt x="10444" y="3343"/>
                  <a:pt x="13345" y="9659"/>
                  <a:pt x="17048" y="12052"/>
                </a:cubicBezTo>
                <a:cubicBezTo>
                  <a:pt x="20752" y="14446"/>
                  <a:pt x="25466" y="14860"/>
                  <a:pt x="29946" y="15857"/>
                </a:cubicBezTo>
                <a:cubicBezTo>
                  <a:pt x="34427" y="16854"/>
                  <a:pt x="38855" y="17308"/>
                  <a:pt x="43931" y="18033"/>
                </a:cubicBezTo>
                <a:cubicBezTo>
                  <a:pt x="49007" y="18758"/>
                  <a:pt x="54809" y="19897"/>
                  <a:pt x="60403" y="20208"/>
                </a:cubicBezTo>
                <a:cubicBezTo>
                  <a:pt x="65997" y="20519"/>
                  <a:pt x="74647" y="19950"/>
                  <a:pt x="77496" y="19898"/>
                </a:cubicBezTo>
              </a:path>
            </a:pathLst>
          </a:custGeom>
          <a:noFill/>
          <a:ln cap="flat" cmpd="sng" w="12700">
            <a:solidFill>
              <a:srgbClr val="8E7CC3"/>
            </a:solidFill>
            <a:prstDash val="solid"/>
            <a:round/>
            <a:headEnd len="med" w="med" type="none"/>
            <a:tailEnd len="med" w="med" type="none"/>
          </a:ln>
        </p:spPr>
      </p:sp>
      <p:sp>
        <p:nvSpPr>
          <p:cNvPr id="464" name="Google Shape;464;g3c3540bacfd_0_378"/>
          <p:cNvSpPr/>
          <p:nvPr/>
        </p:nvSpPr>
        <p:spPr>
          <a:xfrm>
            <a:off x="5272121" y="3936588"/>
            <a:ext cx="3053450" cy="2030454"/>
          </a:xfrm>
          <a:custGeom>
            <a:rect b="b" l="l" r="r" t="t"/>
            <a:pathLst>
              <a:path extrusionOk="0" h="35869" w="61069">
                <a:moveTo>
                  <a:pt x="776" y="35870"/>
                </a:moveTo>
                <a:cubicBezTo>
                  <a:pt x="724" y="33954"/>
                  <a:pt x="569" y="28567"/>
                  <a:pt x="465" y="24371"/>
                </a:cubicBezTo>
                <a:cubicBezTo>
                  <a:pt x="362" y="20176"/>
                  <a:pt x="-156" y="14219"/>
                  <a:pt x="155" y="10697"/>
                </a:cubicBezTo>
                <a:cubicBezTo>
                  <a:pt x="466" y="7175"/>
                  <a:pt x="828" y="4999"/>
                  <a:pt x="2330" y="3238"/>
                </a:cubicBezTo>
                <a:cubicBezTo>
                  <a:pt x="3832" y="1477"/>
                  <a:pt x="6318" y="389"/>
                  <a:pt x="9167" y="130"/>
                </a:cubicBezTo>
                <a:cubicBezTo>
                  <a:pt x="12016" y="-129"/>
                  <a:pt x="16108" y="752"/>
                  <a:pt x="19423" y="1684"/>
                </a:cubicBezTo>
                <a:cubicBezTo>
                  <a:pt x="22738" y="2616"/>
                  <a:pt x="24344" y="4895"/>
                  <a:pt x="29058" y="5724"/>
                </a:cubicBezTo>
                <a:cubicBezTo>
                  <a:pt x="33772" y="6553"/>
                  <a:pt x="42370" y="6812"/>
                  <a:pt x="47705" y="6657"/>
                </a:cubicBezTo>
                <a:cubicBezTo>
                  <a:pt x="53040" y="6502"/>
                  <a:pt x="58842" y="5103"/>
                  <a:pt x="61069" y="4792"/>
                </a:cubicBezTo>
              </a:path>
            </a:pathLst>
          </a:custGeom>
          <a:noFill/>
          <a:ln cap="flat" cmpd="sng" w="12700">
            <a:solidFill>
              <a:srgbClr val="F9CB9C"/>
            </a:solidFill>
            <a:prstDash val="solid"/>
            <a:round/>
            <a:headEnd len="med" w="med" type="none"/>
            <a:tailEnd len="med" w="med" type="none"/>
          </a:ln>
        </p:spPr>
      </p:sp>
      <p:sp>
        <p:nvSpPr>
          <p:cNvPr id="465" name="Google Shape;465;g3c3540bacfd_0_378"/>
          <p:cNvSpPr/>
          <p:nvPr/>
        </p:nvSpPr>
        <p:spPr>
          <a:xfrm>
            <a:off x="4528800" y="3926700"/>
            <a:ext cx="688883" cy="2050149"/>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2700">
            <a:solidFill>
              <a:srgbClr val="E06666"/>
            </a:solidFill>
            <a:prstDash val="solid"/>
            <a:round/>
            <a:headEnd len="med" w="med" type="none"/>
            <a:tailEnd len="med" w="med" type="none"/>
          </a:ln>
        </p:spPr>
      </p:sp>
      <p:sp>
        <p:nvSpPr>
          <p:cNvPr id="466" name="Google Shape;466;g3c3540bacfd_0_378"/>
          <p:cNvSpPr/>
          <p:nvPr/>
        </p:nvSpPr>
        <p:spPr>
          <a:xfrm>
            <a:off x="2634854" y="1657533"/>
            <a:ext cx="1612493" cy="4309392"/>
          </a:xfrm>
          <a:custGeom>
            <a:rect b="b" l="l" r="r" t="t"/>
            <a:pathLst>
              <a:path extrusionOk="0" h="129285" w="48376">
                <a:moveTo>
                  <a:pt x="48376" y="129285"/>
                </a:moveTo>
                <a:cubicBezTo>
                  <a:pt x="43973" y="123952"/>
                  <a:pt x="27398" y="104208"/>
                  <a:pt x="21959" y="97286"/>
                </a:cubicBezTo>
                <a:cubicBezTo>
                  <a:pt x="16520" y="90364"/>
                  <a:pt x="19007" y="95413"/>
                  <a:pt x="15744" y="87753"/>
                </a:cubicBezTo>
                <a:cubicBezTo>
                  <a:pt x="12481" y="80093"/>
                  <a:pt x="4815" y="60803"/>
                  <a:pt x="2380" y="51327"/>
                </a:cubicBezTo>
                <a:cubicBezTo>
                  <a:pt x="-54" y="41852"/>
                  <a:pt x="-883" y="39455"/>
                  <a:pt x="1137" y="30900"/>
                </a:cubicBezTo>
                <a:cubicBezTo>
                  <a:pt x="3157" y="22346"/>
                  <a:pt x="12273" y="5150"/>
                  <a:pt x="14500" y="0"/>
                </a:cubicBezTo>
              </a:path>
            </a:pathLst>
          </a:custGeom>
          <a:noFill/>
          <a:ln cap="flat" cmpd="sng" w="12700">
            <a:solidFill>
              <a:srgbClr val="CC0000"/>
            </a:solidFill>
            <a:prstDash val="solid"/>
            <a:round/>
            <a:headEnd len="med" w="med" type="none"/>
            <a:tailEnd len="med" w="med" type="none"/>
          </a:ln>
        </p:spPr>
      </p:sp>
      <p:sp>
        <p:nvSpPr>
          <p:cNvPr id="467" name="Google Shape;467;g3c3540bacfd_0_378"/>
          <p:cNvSpPr/>
          <p:nvPr/>
        </p:nvSpPr>
        <p:spPr>
          <a:xfrm>
            <a:off x="1992340" y="1564300"/>
            <a:ext cx="1009808" cy="4379957"/>
          </a:xfrm>
          <a:custGeom>
            <a:rect b="b" l="l" r="r" t="t"/>
            <a:pathLst>
              <a:path extrusionOk="0" h="131402" w="30295">
                <a:moveTo>
                  <a:pt x="19480" y="131402"/>
                </a:moveTo>
                <a:cubicBezTo>
                  <a:pt x="21189" y="126522"/>
                  <a:pt x="28337" y="108479"/>
                  <a:pt x="29736" y="102124"/>
                </a:cubicBezTo>
                <a:cubicBezTo>
                  <a:pt x="31135" y="95769"/>
                  <a:pt x="29685" y="97302"/>
                  <a:pt x="27872" y="93274"/>
                </a:cubicBezTo>
                <a:cubicBezTo>
                  <a:pt x="26059" y="89246"/>
                  <a:pt x="23366" y="86818"/>
                  <a:pt x="18859" y="77954"/>
                </a:cubicBezTo>
                <a:cubicBezTo>
                  <a:pt x="14353" y="69090"/>
                  <a:pt x="3475" y="53083"/>
                  <a:pt x="833" y="40091"/>
                </a:cubicBezTo>
                <a:cubicBezTo>
                  <a:pt x="-1809" y="27099"/>
                  <a:pt x="2646" y="6682"/>
                  <a:pt x="3009" y="0"/>
                </a:cubicBezTo>
              </a:path>
            </a:pathLst>
          </a:custGeom>
          <a:noFill/>
          <a:ln cap="flat" cmpd="sng" w="12700">
            <a:solidFill>
              <a:srgbClr val="6AA84F"/>
            </a:solidFill>
            <a:prstDash val="solid"/>
            <a:round/>
            <a:headEnd len="med" w="med" type="none"/>
            <a:tailEnd len="med" w="med" type="none"/>
          </a:ln>
        </p:spPr>
      </p:sp>
      <p:sp>
        <p:nvSpPr>
          <p:cNvPr id="468" name="Google Shape;468;g3c3540bacfd_0_378"/>
          <p:cNvSpPr/>
          <p:nvPr/>
        </p:nvSpPr>
        <p:spPr>
          <a:xfrm>
            <a:off x="6675639" y="1771467"/>
            <a:ext cx="1166504" cy="4195662"/>
          </a:xfrm>
          <a:custGeom>
            <a:rect b="b" l="l" r="r" t="t"/>
            <a:pathLst>
              <a:path extrusionOk="0" h="125873" w="34996">
                <a:moveTo>
                  <a:pt x="34996" y="125873"/>
                </a:moveTo>
                <a:cubicBezTo>
                  <a:pt x="32562" y="123116"/>
                  <a:pt x="22979" y="113244"/>
                  <a:pt x="20389" y="109330"/>
                </a:cubicBezTo>
                <a:cubicBezTo>
                  <a:pt x="17799" y="105416"/>
                  <a:pt x="18265" y="104089"/>
                  <a:pt x="19456" y="102391"/>
                </a:cubicBezTo>
                <a:cubicBezTo>
                  <a:pt x="20647" y="100693"/>
                  <a:pt x="25828" y="100356"/>
                  <a:pt x="27537" y="99141"/>
                </a:cubicBezTo>
                <a:cubicBezTo>
                  <a:pt x="29246" y="97926"/>
                  <a:pt x="29868" y="96603"/>
                  <a:pt x="29712" y="95101"/>
                </a:cubicBezTo>
                <a:cubicBezTo>
                  <a:pt x="29557" y="93599"/>
                  <a:pt x="28210" y="91889"/>
                  <a:pt x="26604" y="90128"/>
                </a:cubicBezTo>
                <a:cubicBezTo>
                  <a:pt x="24998" y="88367"/>
                  <a:pt x="22616" y="88005"/>
                  <a:pt x="20078" y="84534"/>
                </a:cubicBezTo>
                <a:cubicBezTo>
                  <a:pt x="17540" y="81063"/>
                  <a:pt x="14173" y="74955"/>
                  <a:pt x="11376" y="69303"/>
                </a:cubicBezTo>
                <a:cubicBezTo>
                  <a:pt x="8579" y="63652"/>
                  <a:pt x="5161" y="58550"/>
                  <a:pt x="3296" y="50625"/>
                </a:cubicBezTo>
                <a:cubicBezTo>
                  <a:pt x="1431" y="42700"/>
                  <a:pt x="-641" y="30193"/>
                  <a:pt x="188" y="21755"/>
                </a:cubicBezTo>
                <a:cubicBezTo>
                  <a:pt x="1017" y="13318"/>
                  <a:pt x="6921" y="3626"/>
                  <a:pt x="8268" y="0"/>
                </a:cubicBezTo>
              </a:path>
            </a:pathLst>
          </a:custGeom>
          <a:noFill/>
          <a:ln cap="flat" cmpd="sng" w="12700">
            <a:solidFill>
              <a:srgbClr val="CC0000"/>
            </a:solidFill>
            <a:prstDash val="solid"/>
            <a:round/>
            <a:headEnd len="med" w="med" type="none"/>
            <a:tailEnd len="med" w="med" type="none"/>
          </a:ln>
        </p:spPr>
      </p:sp>
      <p:sp>
        <p:nvSpPr>
          <p:cNvPr id="469" name="Google Shape;469;g3c3540bacfd_0_378"/>
          <p:cNvSpPr/>
          <p:nvPr/>
        </p:nvSpPr>
        <p:spPr>
          <a:xfrm>
            <a:off x="5863500" y="2040833"/>
            <a:ext cx="1312801" cy="3926135"/>
          </a:xfrm>
          <a:custGeom>
            <a:rect b="b" l="l" r="r" t="t"/>
            <a:pathLst>
              <a:path extrusionOk="0" h="117787" w="39385">
                <a:moveTo>
                  <a:pt x="32632" y="117787"/>
                </a:moveTo>
                <a:cubicBezTo>
                  <a:pt x="33720" y="115404"/>
                  <a:pt x="38538" y="107272"/>
                  <a:pt x="39159" y="103491"/>
                </a:cubicBezTo>
                <a:cubicBezTo>
                  <a:pt x="39781" y="99710"/>
                  <a:pt x="39055" y="97845"/>
                  <a:pt x="36361" y="95100"/>
                </a:cubicBezTo>
                <a:cubicBezTo>
                  <a:pt x="33668" y="92355"/>
                  <a:pt x="26468" y="90024"/>
                  <a:pt x="22998" y="87020"/>
                </a:cubicBezTo>
                <a:cubicBezTo>
                  <a:pt x="19528" y="84016"/>
                  <a:pt x="17766" y="81737"/>
                  <a:pt x="15539" y="77075"/>
                </a:cubicBezTo>
                <a:cubicBezTo>
                  <a:pt x="13312" y="72413"/>
                  <a:pt x="11758" y="66612"/>
                  <a:pt x="9634" y="59049"/>
                </a:cubicBezTo>
                <a:cubicBezTo>
                  <a:pt x="7510" y="51487"/>
                  <a:pt x="4403" y="40091"/>
                  <a:pt x="2797" y="31700"/>
                </a:cubicBezTo>
                <a:cubicBezTo>
                  <a:pt x="1191" y="23309"/>
                  <a:pt x="0" y="13985"/>
                  <a:pt x="0" y="8702"/>
                </a:cubicBezTo>
                <a:cubicBezTo>
                  <a:pt x="0" y="3419"/>
                  <a:pt x="2331" y="1450"/>
                  <a:pt x="2797" y="0"/>
                </a:cubicBezTo>
              </a:path>
            </a:pathLst>
          </a:custGeom>
          <a:noFill/>
          <a:ln cap="flat" cmpd="sng" w="12700">
            <a:solidFill>
              <a:srgbClr val="6AA84F"/>
            </a:solidFill>
            <a:prstDash val="solid"/>
            <a:round/>
            <a:headEnd len="med" w="med" type="none"/>
            <a:tailEnd len="med" w="med" type="none"/>
          </a:ln>
        </p:spPr>
      </p:sp>
      <p:sp>
        <p:nvSpPr>
          <p:cNvPr id="470" name="Google Shape;470;g3c3540bacfd_0_378"/>
          <p:cNvSpPr/>
          <p:nvPr/>
        </p:nvSpPr>
        <p:spPr>
          <a:xfrm>
            <a:off x="6806200" y="2144433"/>
            <a:ext cx="1046274" cy="3804938"/>
          </a:xfrm>
          <a:custGeom>
            <a:rect b="b" l="l" r="r" t="t"/>
            <a:pathLst>
              <a:path extrusionOk="0" h="114151" w="31389">
                <a:moveTo>
                  <a:pt x="31389" y="114151"/>
                </a:moveTo>
                <a:cubicBezTo>
                  <a:pt x="29369" y="111883"/>
                  <a:pt x="21652" y="104055"/>
                  <a:pt x="19269" y="100542"/>
                </a:cubicBezTo>
                <a:cubicBezTo>
                  <a:pt x="16886" y="97029"/>
                  <a:pt x="17508" y="95072"/>
                  <a:pt x="17093" y="93071"/>
                </a:cubicBezTo>
                <a:cubicBezTo>
                  <a:pt x="16679" y="91070"/>
                  <a:pt x="17041" y="91914"/>
                  <a:pt x="16782" y="88534"/>
                </a:cubicBezTo>
                <a:cubicBezTo>
                  <a:pt x="16523" y="85154"/>
                  <a:pt x="15798" y="76304"/>
                  <a:pt x="15539" y="72790"/>
                </a:cubicBezTo>
                <a:cubicBezTo>
                  <a:pt x="15280" y="69277"/>
                  <a:pt x="15799" y="72879"/>
                  <a:pt x="15229" y="67453"/>
                </a:cubicBezTo>
                <a:cubicBezTo>
                  <a:pt x="14659" y="62027"/>
                  <a:pt x="13571" y="48730"/>
                  <a:pt x="12121" y="40236"/>
                </a:cubicBezTo>
                <a:cubicBezTo>
                  <a:pt x="10671" y="31742"/>
                  <a:pt x="8547" y="23193"/>
                  <a:pt x="6527" y="16487"/>
                </a:cubicBezTo>
                <a:cubicBezTo>
                  <a:pt x="4507" y="9781"/>
                  <a:pt x="1088" y="2748"/>
                  <a:pt x="0" y="0"/>
                </a:cubicBezTo>
              </a:path>
            </a:pathLst>
          </a:custGeom>
          <a:noFill/>
          <a:ln cap="flat" cmpd="sng" w="12700">
            <a:solidFill>
              <a:schemeClr val="dk2"/>
            </a:solidFill>
            <a:prstDash val="dash"/>
            <a:round/>
            <a:headEnd len="med" w="med" type="none"/>
            <a:tailEnd len="med" w="med" type="none"/>
          </a:ln>
        </p:spPr>
      </p:sp>
      <p:cxnSp>
        <p:nvCxnSpPr>
          <p:cNvPr id="471" name="Google Shape;471;g3c3540bacfd_0_378"/>
          <p:cNvCxnSpPr/>
          <p:nvPr/>
        </p:nvCxnSpPr>
        <p:spPr>
          <a:xfrm>
            <a:off x="1719667" y="4740667"/>
            <a:ext cx="3480900" cy="3900"/>
          </a:xfrm>
          <a:prstGeom prst="straightConnector1">
            <a:avLst/>
          </a:prstGeom>
          <a:noFill/>
          <a:ln cap="flat" cmpd="sng" w="12700">
            <a:solidFill>
              <a:schemeClr val="dk2"/>
            </a:solidFill>
            <a:prstDash val="solid"/>
            <a:round/>
            <a:headEnd len="med" w="med" type="none"/>
            <a:tailEnd len="med" w="med" type="none"/>
          </a:ln>
        </p:spPr>
      </p:cxnSp>
      <p:sp>
        <p:nvSpPr>
          <p:cNvPr id="472" name="Google Shape;472;g3c3540bacfd_0_378"/>
          <p:cNvSpPr txBox="1"/>
          <p:nvPr/>
        </p:nvSpPr>
        <p:spPr>
          <a:xfrm>
            <a:off x="3071333" y="3405150"/>
            <a:ext cx="1992000" cy="994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solidFill>
                  <a:schemeClr val="dk2"/>
                </a:solidFill>
              </a:rPr>
              <a:t>Dry side LCL</a:t>
            </a:r>
            <a:endParaRPr sz="1900">
              <a:solidFill>
                <a:schemeClr val="dk2"/>
              </a:solidFill>
            </a:endParaRPr>
          </a:p>
        </p:txBody>
      </p:sp>
      <p:sp>
        <p:nvSpPr>
          <p:cNvPr id="473" name="Google Shape;473;g3c3540bacfd_0_378"/>
          <p:cNvSpPr txBox="1"/>
          <p:nvPr/>
        </p:nvSpPr>
        <p:spPr>
          <a:xfrm>
            <a:off x="7943900" y="3372133"/>
            <a:ext cx="1992000" cy="994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solidFill>
                  <a:schemeClr val="dk2"/>
                </a:solidFill>
              </a:rPr>
              <a:t>Moist Side LFC</a:t>
            </a:r>
            <a:endParaRPr sz="1900">
              <a:solidFill>
                <a:schemeClr val="dk2"/>
              </a:solidFill>
            </a:endParaRPr>
          </a:p>
        </p:txBody>
      </p:sp>
      <p:cxnSp>
        <p:nvCxnSpPr>
          <p:cNvPr id="474" name="Google Shape;474;g3c3540bacfd_0_378"/>
          <p:cNvCxnSpPr/>
          <p:nvPr/>
        </p:nvCxnSpPr>
        <p:spPr>
          <a:xfrm flipH="1">
            <a:off x="3284200" y="3926267"/>
            <a:ext cx="269100" cy="569700"/>
          </a:xfrm>
          <a:prstGeom prst="straightConnector1">
            <a:avLst/>
          </a:prstGeom>
          <a:noFill/>
          <a:ln cap="flat" cmpd="sng" w="12700">
            <a:solidFill>
              <a:schemeClr val="dk2"/>
            </a:solidFill>
            <a:prstDash val="solid"/>
            <a:round/>
            <a:headEnd len="med" w="med" type="none"/>
            <a:tailEnd len="med" w="med" type="triangle"/>
          </a:ln>
        </p:spPr>
      </p:cxnSp>
      <p:cxnSp>
        <p:nvCxnSpPr>
          <p:cNvPr id="475" name="Google Shape;475;g3c3540bacfd_0_378"/>
          <p:cNvCxnSpPr/>
          <p:nvPr/>
        </p:nvCxnSpPr>
        <p:spPr>
          <a:xfrm flipH="1">
            <a:off x="7427700" y="3864100"/>
            <a:ext cx="1046400" cy="632100"/>
          </a:xfrm>
          <a:prstGeom prst="straightConnector1">
            <a:avLst/>
          </a:prstGeom>
          <a:noFill/>
          <a:ln cap="flat" cmpd="sng" w="12700">
            <a:solidFill>
              <a:schemeClr val="dk2"/>
            </a:solidFill>
            <a:prstDash val="solid"/>
            <a:round/>
            <a:headEnd len="med" w="med" type="none"/>
            <a:tailEnd len="med" w="med" type="triangle"/>
          </a:ln>
        </p:spPr>
      </p:cxnSp>
      <p:sp>
        <p:nvSpPr>
          <p:cNvPr id="476" name="Google Shape;476;g3c3540bacfd_0_378"/>
          <p:cNvSpPr txBox="1"/>
          <p:nvPr/>
        </p:nvSpPr>
        <p:spPr>
          <a:xfrm>
            <a:off x="3615000" y="6124467"/>
            <a:ext cx="5356500" cy="569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Unfavorable for convective initiation</a:t>
            </a:r>
            <a:endParaRPr sz="2400">
              <a:solidFill>
                <a:schemeClr val="dk2"/>
              </a:solidFill>
            </a:endParaRPr>
          </a:p>
        </p:txBody>
      </p:sp>
      <p:cxnSp>
        <p:nvCxnSpPr>
          <p:cNvPr id="477" name="Google Shape;477;g3c3540bacfd_0_378"/>
          <p:cNvCxnSpPr/>
          <p:nvPr/>
        </p:nvCxnSpPr>
        <p:spPr>
          <a:xfrm rot="10800000">
            <a:off x="6180533" y="4580900"/>
            <a:ext cx="2921100" cy="0"/>
          </a:xfrm>
          <a:prstGeom prst="straightConnector1">
            <a:avLst/>
          </a:prstGeom>
          <a:noFill/>
          <a:ln cap="flat" cmpd="sng" w="12700">
            <a:solidFill>
              <a:schemeClr val="dk2"/>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g3c3540bacfd_0_401"/>
          <p:cNvSpPr txBox="1"/>
          <p:nvPr/>
        </p:nvSpPr>
        <p:spPr>
          <a:xfrm>
            <a:off x="1547000" y="79900"/>
            <a:ext cx="9098100" cy="14811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100">
                <a:solidFill>
                  <a:schemeClr val="dk2"/>
                </a:solidFill>
              </a:rPr>
              <a:t>The other consideration is how long will air parcels reside within the zone of ascent. If they are ejected from the zone prematurely, they may not reach their LFCs. </a:t>
            </a:r>
            <a:endParaRPr b="1" sz="2100">
              <a:solidFill>
                <a:schemeClr val="dk2"/>
              </a:solidFill>
            </a:endParaRPr>
          </a:p>
          <a:p>
            <a:pPr indent="0" lvl="0" marL="609600" rtl="0" algn="ctr">
              <a:spcBef>
                <a:spcPts val="0"/>
              </a:spcBef>
              <a:spcAft>
                <a:spcPts val="0"/>
              </a:spcAft>
              <a:buNone/>
            </a:pPr>
            <a:r>
              <a:rPr b="1" lang="en-US" sz="2100">
                <a:solidFill>
                  <a:schemeClr val="dk2"/>
                </a:solidFill>
              </a:rPr>
              <a:t>With too much westerly flow near the LFC, parcels may be ejected too quickly out of the zone of ascent.</a:t>
            </a:r>
            <a:endParaRPr b="1" sz="2100">
              <a:solidFill>
                <a:schemeClr val="dk2"/>
              </a:solidFill>
            </a:endParaRPr>
          </a:p>
          <a:p>
            <a:pPr indent="0" lvl="0" marL="0" rtl="0" algn="ctr">
              <a:spcBef>
                <a:spcPts val="0"/>
              </a:spcBef>
              <a:spcAft>
                <a:spcPts val="0"/>
              </a:spcAft>
              <a:buNone/>
            </a:pPr>
            <a:r>
              <a:t/>
            </a:r>
            <a:endParaRPr b="1" sz="2800">
              <a:solidFill>
                <a:schemeClr val="dk2"/>
              </a:solidFill>
            </a:endParaRPr>
          </a:p>
        </p:txBody>
      </p:sp>
      <p:cxnSp>
        <p:nvCxnSpPr>
          <p:cNvPr id="483" name="Google Shape;483;g3c3540bacfd_0_401"/>
          <p:cNvCxnSpPr/>
          <p:nvPr/>
        </p:nvCxnSpPr>
        <p:spPr>
          <a:xfrm>
            <a:off x="3192433" y="5998167"/>
            <a:ext cx="5210700" cy="20700"/>
          </a:xfrm>
          <a:prstGeom prst="straightConnector1">
            <a:avLst/>
          </a:prstGeom>
          <a:noFill/>
          <a:ln cap="flat" cmpd="sng" w="38100">
            <a:solidFill>
              <a:schemeClr val="dk1"/>
            </a:solidFill>
            <a:prstDash val="solid"/>
            <a:round/>
            <a:headEnd len="med" w="med" type="none"/>
            <a:tailEnd len="med" w="med" type="none"/>
          </a:ln>
        </p:spPr>
      </p:cxnSp>
      <p:sp>
        <p:nvSpPr>
          <p:cNvPr id="484" name="Google Shape;484;g3c3540bacfd_0_401"/>
          <p:cNvSpPr/>
          <p:nvPr/>
        </p:nvSpPr>
        <p:spPr>
          <a:xfrm>
            <a:off x="5409365" y="4175948"/>
            <a:ext cx="3035350" cy="1773570"/>
          </a:xfrm>
          <a:custGeom>
            <a:rect b="b" l="l" r="r" t="t"/>
            <a:pathLst>
              <a:path extrusionOk="0" h="31331" w="60707">
                <a:moveTo>
                  <a:pt x="414" y="31331"/>
                </a:moveTo>
                <a:cubicBezTo>
                  <a:pt x="362" y="29466"/>
                  <a:pt x="104" y="23923"/>
                  <a:pt x="104" y="20142"/>
                </a:cubicBezTo>
                <a:cubicBezTo>
                  <a:pt x="104" y="16361"/>
                  <a:pt x="-259" y="11854"/>
                  <a:pt x="414" y="8643"/>
                </a:cubicBezTo>
                <a:cubicBezTo>
                  <a:pt x="1087" y="5432"/>
                  <a:pt x="2124" y="2169"/>
                  <a:pt x="4144" y="874"/>
                </a:cubicBezTo>
                <a:cubicBezTo>
                  <a:pt x="6164" y="-421"/>
                  <a:pt x="10152" y="-110"/>
                  <a:pt x="12535" y="874"/>
                </a:cubicBezTo>
                <a:cubicBezTo>
                  <a:pt x="14918" y="1858"/>
                  <a:pt x="16316" y="5070"/>
                  <a:pt x="18440" y="6779"/>
                </a:cubicBezTo>
                <a:cubicBezTo>
                  <a:pt x="20564" y="8488"/>
                  <a:pt x="22221" y="9887"/>
                  <a:pt x="25277" y="11130"/>
                </a:cubicBezTo>
                <a:cubicBezTo>
                  <a:pt x="28333" y="12373"/>
                  <a:pt x="32114" y="13667"/>
                  <a:pt x="36776" y="14237"/>
                </a:cubicBezTo>
                <a:cubicBezTo>
                  <a:pt x="41438" y="14807"/>
                  <a:pt x="49260" y="14496"/>
                  <a:pt x="53248" y="14548"/>
                </a:cubicBezTo>
                <a:cubicBezTo>
                  <a:pt x="57237" y="14600"/>
                  <a:pt x="59464" y="14548"/>
                  <a:pt x="60707" y="14548"/>
                </a:cubicBezTo>
              </a:path>
            </a:pathLst>
          </a:custGeom>
          <a:noFill/>
          <a:ln cap="flat" cmpd="sng" w="12700">
            <a:solidFill>
              <a:srgbClr val="FFE599"/>
            </a:solidFill>
            <a:prstDash val="solid"/>
            <a:round/>
            <a:headEnd len="med" w="med" type="none"/>
            <a:tailEnd len="med" w="med" type="none"/>
          </a:ln>
        </p:spPr>
      </p:sp>
      <p:sp>
        <p:nvSpPr>
          <p:cNvPr id="485" name="Google Shape;485;g3c3540bacfd_0_401"/>
          <p:cNvSpPr/>
          <p:nvPr/>
        </p:nvSpPr>
        <p:spPr>
          <a:xfrm>
            <a:off x="5538888" y="4450452"/>
            <a:ext cx="2817750" cy="1481418"/>
          </a:xfrm>
          <a:custGeom>
            <a:rect b="b" l="l" r="r" t="t"/>
            <a:pathLst>
              <a:path extrusionOk="0" h="26170" w="56355">
                <a:moveTo>
                  <a:pt x="104" y="26171"/>
                </a:moveTo>
                <a:cubicBezTo>
                  <a:pt x="104" y="23840"/>
                  <a:pt x="1" y="16071"/>
                  <a:pt x="104" y="12186"/>
                </a:cubicBezTo>
                <a:cubicBezTo>
                  <a:pt x="208" y="8301"/>
                  <a:pt x="52" y="4882"/>
                  <a:pt x="725" y="2862"/>
                </a:cubicBezTo>
                <a:cubicBezTo>
                  <a:pt x="1398" y="842"/>
                  <a:pt x="2124" y="-194"/>
                  <a:pt x="4144" y="65"/>
                </a:cubicBezTo>
                <a:cubicBezTo>
                  <a:pt x="6164" y="324"/>
                  <a:pt x="10360" y="2759"/>
                  <a:pt x="12846" y="4416"/>
                </a:cubicBezTo>
                <a:cubicBezTo>
                  <a:pt x="15332" y="6074"/>
                  <a:pt x="16160" y="8560"/>
                  <a:pt x="19061" y="10010"/>
                </a:cubicBezTo>
                <a:cubicBezTo>
                  <a:pt x="21962" y="11460"/>
                  <a:pt x="26054" y="12238"/>
                  <a:pt x="30250" y="13118"/>
                </a:cubicBezTo>
                <a:cubicBezTo>
                  <a:pt x="34446" y="13999"/>
                  <a:pt x="39884" y="15086"/>
                  <a:pt x="44235" y="15293"/>
                </a:cubicBezTo>
                <a:cubicBezTo>
                  <a:pt x="48586" y="15500"/>
                  <a:pt x="54336" y="14516"/>
                  <a:pt x="56356" y="14361"/>
                </a:cubicBezTo>
              </a:path>
            </a:pathLst>
          </a:custGeom>
          <a:noFill/>
          <a:ln cap="flat" cmpd="sng" w="12700">
            <a:solidFill>
              <a:srgbClr val="B6D7A8"/>
            </a:solidFill>
            <a:prstDash val="solid"/>
            <a:round/>
            <a:headEnd len="med" w="med" type="none"/>
            <a:tailEnd len="med" w="med" type="none"/>
          </a:ln>
        </p:spPr>
      </p:sp>
      <p:sp>
        <p:nvSpPr>
          <p:cNvPr id="486" name="Google Shape;486;g3c3540bacfd_0_401"/>
          <p:cNvSpPr/>
          <p:nvPr/>
        </p:nvSpPr>
        <p:spPr>
          <a:xfrm>
            <a:off x="5638590" y="4694550"/>
            <a:ext cx="2593700" cy="1254932"/>
          </a:xfrm>
          <a:custGeom>
            <a:rect b="b" l="l" r="r" t="t"/>
            <a:pathLst>
              <a:path extrusionOk="0" h="22169" w="51874">
                <a:moveTo>
                  <a:pt x="906" y="22170"/>
                </a:moveTo>
                <a:cubicBezTo>
                  <a:pt x="803" y="19684"/>
                  <a:pt x="389" y="10619"/>
                  <a:pt x="285" y="7252"/>
                </a:cubicBezTo>
                <a:cubicBezTo>
                  <a:pt x="182" y="3885"/>
                  <a:pt x="-233" y="3160"/>
                  <a:pt x="285" y="1969"/>
                </a:cubicBezTo>
                <a:cubicBezTo>
                  <a:pt x="803" y="778"/>
                  <a:pt x="2150" y="-103"/>
                  <a:pt x="3393" y="104"/>
                </a:cubicBezTo>
                <a:cubicBezTo>
                  <a:pt x="4636" y="311"/>
                  <a:pt x="6294" y="2073"/>
                  <a:pt x="7744" y="3212"/>
                </a:cubicBezTo>
                <a:cubicBezTo>
                  <a:pt x="9194" y="4352"/>
                  <a:pt x="9971" y="5646"/>
                  <a:pt x="12095" y="6941"/>
                </a:cubicBezTo>
                <a:cubicBezTo>
                  <a:pt x="14219" y="8236"/>
                  <a:pt x="16187" y="9686"/>
                  <a:pt x="20486" y="10981"/>
                </a:cubicBezTo>
                <a:cubicBezTo>
                  <a:pt x="24785" y="12276"/>
                  <a:pt x="32659" y="14038"/>
                  <a:pt x="37890" y="14711"/>
                </a:cubicBezTo>
                <a:cubicBezTo>
                  <a:pt x="43122" y="15385"/>
                  <a:pt x="49544" y="14970"/>
                  <a:pt x="51875" y="15022"/>
                </a:cubicBezTo>
              </a:path>
            </a:pathLst>
          </a:custGeom>
          <a:noFill/>
          <a:ln cap="flat" cmpd="sng" w="12700">
            <a:solidFill>
              <a:srgbClr val="6AA84F"/>
            </a:solidFill>
            <a:prstDash val="solid"/>
            <a:round/>
            <a:headEnd len="med" w="med" type="none"/>
            <a:tailEnd len="med" w="med" type="none"/>
          </a:ln>
        </p:spPr>
      </p:sp>
      <p:sp>
        <p:nvSpPr>
          <p:cNvPr id="487" name="Google Shape;487;g3c3540bacfd_0_401"/>
          <p:cNvSpPr/>
          <p:nvPr/>
        </p:nvSpPr>
        <p:spPr>
          <a:xfrm>
            <a:off x="5768265" y="5055216"/>
            <a:ext cx="2583135" cy="841479"/>
          </a:xfrm>
          <a:custGeom>
            <a:rect b="b" l="l" r="r" t="t"/>
            <a:pathLst>
              <a:path extrusionOk="0" h="25245" w="77496">
                <a:moveTo>
                  <a:pt x="1199" y="25245"/>
                </a:moveTo>
                <a:cubicBezTo>
                  <a:pt x="1044" y="22694"/>
                  <a:pt x="344" y="13987"/>
                  <a:pt x="266" y="9941"/>
                </a:cubicBezTo>
                <a:cubicBezTo>
                  <a:pt x="188" y="5895"/>
                  <a:pt x="-511" y="2376"/>
                  <a:pt x="732" y="968"/>
                </a:cubicBezTo>
                <a:cubicBezTo>
                  <a:pt x="1975" y="-439"/>
                  <a:pt x="5006" y="-351"/>
                  <a:pt x="7725" y="1496"/>
                </a:cubicBezTo>
                <a:cubicBezTo>
                  <a:pt x="10444" y="3343"/>
                  <a:pt x="13345" y="9659"/>
                  <a:pt x="17048" y="12052"/>
                </a:cubicBezTo>
                <a:cubicBezTo>
                  <a:pt x="20752" y="14446"/>
                  <a:pt x="25466" y="14860"/>
                  <a:pt x="29946" y="15857"/>
                </a:cubicBezTo>
                <a:cubicBezTo>
                  <a:pt x="34427" y="16854"/>
                  <a:pt x="38855" y="17308"/>
                  <a:pt x="43931" y="18033"/>
                </a:cubicBezTo>
                <a:cubicBezTo>
                  <a:pt x="49007" y="18758"/>
                  <a:pt x="54809" y="19897"/>
                  <a:pt x="60403" y="20208"/>
                </a:cubicBezTo>
                <a:cubicBezTo>
                  <a:pt x="65997" y="20519"/>
                  <a:pt x="74647" y="19950"/>
                  <a:pt x="77496" y="19898"/>
                </a:cubicBezTo>
              </a:path>
            </a:pathLst>
          </a:custGeom>
          <a:noFill/>
          <a:ln cap="flat" cmpd="sng" w="12700">
            <a:solidFill>
              <a:srgbClr val="8E7CC3"/>
            </a:solidFill>
            <a:prstDash val="solid"/>
            <a:round/>
            <a:headEnd len="med" w="med" type="none"/>
            <a:tailEnd len="med" w="med" type="none"/>
          </a:ln>
        </p:spPr>
      </p:sp>
      <p:sp>
        <p:nvSpPr>
          <p:cNvPr id="488" name="Google Shape;488;g3c3540bacfd_0_401"/>
          <p:cNvSpPr/>
          <p:nvPr/>
        </p:nvSpPr>
        <p:spPr>
          <a:xfrm>
            <a:off x="5272121" y="3936588"/>
            <a:ext cx="3053450" cy="2030454"/>
          </a:xfrm>
          <a:custGeom>
            <a:rect b="b" l="l" r="r" t="t"/>
            <a:pathLst>
              <a:path extrusionOk="0" h="35869" w="61069">
                <a:moveTo>
                  <a:pt x="776" y="35870"/>
                </a:moveTo>
                <a:cubicBezTo>
                  <a:pt x="724" y="33954"/>
                  <a:pt x="569" y="28567"/>
                  <a:pt x="465" y="24371"/>
                </a:cubicBezTo>
                <a:cubicBezTo>
                  <a:pt x="362" y="20176"/>
                  <a:pt x="-156" y="14219"/>
                  <a:pt x="155" y="10697"/>
                </a:cubicBezTo>
                <a:cubicBezTo>
                  <a:pt x="466" y="7175"/>
                  <a:pt x="828" y="4999"/>
                  <a:pt x="2330" y="3238"/>
                </a:cubicBezTo>
                <a:cubicBezTo>
                  <a:pt x="3832" y="1477"/>
                  <a:pt x="6318" y="389"/>
                  <a:pt x="9167" y="130"/>
                </a:cubicBezTo>
                <a:cubicBezTo>
                  <a:pt x="12016" y="-129"/>
                  <a:pt x="16108" y="752"/>
                  <a:pt x="19423" y="1684"/>
                </a:cubicBezTo>
                <a:cubicBezTo>
                  <a:pt x="22738" y="2616"/>
                  <a:pt x="24344" y="4895"/>
                  <a:pt x="29058" y="5724"/>
                </a:cubicBezTo>
                <a:cubicBezTo>
                  <a:pt x="33772" y="6553"/>
                  <a:pt x="42370" y="6812"/>
                  <a:pt x="47705" y="6657"/>
                </a:cubicBezTo>
                <a:cubicBezTo>
                  <a:pt x="53040" y="6502"/>
                  <a:pt x="58842" y="5103"/>
                  <a:pt x="61069" y="4792"/>
                </a:cubicBezTo>
              </a:path>
            </a:pathLst>
          </a:custGeom>
          <a:noFill/>
          <a:ln cap="flat" cmpd="sng" w="12700">
            <a:solidFill>
              <a:srgbClr val="F9CB9C"/>
            </a:solidFill>
            <a:prstDash val="solid"/>
            <a:round/>
            <a:headEnd len="med" w="med" type="none"/>
            <a:tailEnd len="med" w="med" type="none"/>
          </a:ln>
        </p:spPr>
      </p:sp>
      <p:sp>
        <p:nvSpPr>
          <p:cNvPr id="489" name="Google Shape;489;g3c3540bacfd_0_401"/>
          <p:cNvSpPr/>
          <p:nvPr/>
        </p:nvSpPr>
        <p:spPr>
          <a:xfrm>
            <a:off x="4528800" y="3926700"/>
            <a:ext cx="688883" cy="2050149"/>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2700">
            <a:solidFill>
              <a:srgbClr val="E06666"/>
            </a:solidFill>
            <a:prstDash val="solid"/>
            <a:round/>
            <a:headEnd len="med" w="med" type="none"/>
            <a:tailEnd len="med" w="med" type="none"/>
          </a:ln>
        </p:spPr>
      </p:sp>
      <p:sp>
        <p:nvSpPr>
          <p:cNvPr id="490" name="Google Shape;490;g3c3540bacfd_0_401"/>
          <p:cNvSpPr/>
          <p:nvPr/>
        </p:nvSpPr>
        <p:spPr>
          <a:xfrm>
            <a:off x="2650102" y="1476969"/>
            <a:ext cx="1597227" cy="4490215"/>
          </a:xfrm>
          <a:custGeom>
            <a:rect b="b" l="l" r="r" t="t"/>
            <a:pathLst>
              <a:path extrusionOk="0" h="103802" w="47918">
                <a:moveTo>
                  <a:pt x="47919" y="103802"/>
                </a:moveTo>
                <a:cubicBezTo>
                  <a:pt x="43516" y="98933"/>
                  <a:pt x="26941" y="80908"/>
                  <a:pt x="21502" y="74589"/>
                </a:cubicBezTo>
                <a:cubicBezTo>
                  <a:pt x="16063" y="68270"/>
                  <a:pt x="18550" y="72880"/>
                  <a:pt x="15287" y="65887"/>
                </a:cubicBezTo>
                <a:cubicBezTo>
                  <a:pt x="12024" y="58894"/>
                  <a:pt x="4358" y="41283"/>
                  <a:pt x="1923" y="32633"/>
                </a:cubicBezTo>
                <a:cubicBezTo>
                  <a:pt x="-511" y="23983"/>
                  <a:pt x="-200" y="19424"/>
                  <a:pt x="680" y="13985"/>
                </a:cubicBezTo>
                <a:cubicBezTo>
                  <a:pt x="1561" y="8546"/>
                  <a:pt x="6118" y="2331"/>
                  <a:pt x="7206" y="0"/>
                </a:cubicBezTo>
              </a:path>
            </a:pathLst>
          </a:custGeom>
          <a:noFill/>
          <a:ln cap="flat" cmpd="sng" w="12700">
            <a:solidFill>
              <a:srgbClr val="CC0000"/>
            </a:solidFill>
            <a:prstDash val="solid"/>
            <a:round/>
            <a:headEnd len="med" w="med" type="none"/>
            <a:tailEnd len="med" w="med" type="none"/>
          </a:ln>
        </p:spPr>
      </p:sp>
      <p:sp>
        <p:nvSpPr>
          <p:cNvPr id="491" name="Google Shape;491;g3c3540bacfd_0_401"/>
          <p:cNvSpPr/>
          <p:nvPr/>
        </p:nvSpPr>
        <p:spPr>
          <a:xfrm>
            <a:off x="1895800" y="1315666"/>
            <a:ext cx="1106339" cy="4624659"/>
          </a:xfrm>
          <a:custGeom>
            <a:rect b="b" l="l" r="r" t="t"/>
            <a:pathLst>
              <a:path extrusionOk="0" h="106910" w="33191">
                <a:moveTo>
                  <a:pt x="22376" y="106910"/>
                </a:moveTo>
                <a:cubicBezTo>
                  <a:pt x="24085" y="102455"/>
                  <a:pt x="31233" y="85983"/>
                  <a:pt x="32632" y="80182"/>
                </a:cubicBezTo>
                <a:cubicBezTo>
                  <a:pt x="34031" y="74381"/>
                  <a:pt x="32581" y="75780"/>
                  <a:pt x="30768" y="72102"/>
                </a:cubicBezTo>
                <a:cubicBezTo>
                  <a:pt x="28955" y="68425"/>
                  <a:pt x="26054" y="65369"/>
                  <a:pt x="21755" y="58117"/>
                </a:cubicBezTo>
                <a:cubicBezTo>
                  <a:pt x="17456" y="50865"/>
                  <a:pt x="8598" y="38278"/>
                  <a:pt x="4972" y="28592"/>
                </a:cubicBezTo>
                <a:cubicBezTo>
                  <a:pt x="1346" y="18906"/>
                  <a:pt x="829" y="4765"/>
                  <a:pt x="0" y="0"/>
                </a:cubicBezTo>
              </a:path>
            </a:pathLst>
          </a:custGeom>
          <a:noFill/>
          <a:ln cap="flat" cmpd="sng" w="12700">
            <a:solidFill>
              <a:srgbClr val="6AA84F"/>
            </a:solidFill>
            <a:prstDash val="solid"/>
            <a:round/>
            <a:headEnd len="med" w="med" type="none"/>
            <a:tailEnd len="med" w="med" type="none"/>
          </a:ln>
        </p:spPr>
      </p:sp>
      <p:sp>
        <p:nvSpPr>
          <p:cNvPr id="492" name="Google Shape;492;g3c3540bacfd_0_401"/>
          <p:cNvSpPr/>
          <p:nvPr/>
        </p:nvSpPr>
        <p:spPr>
          <a:xfrm>
            <a:off x="6675639" y="1771467"/>
            <a:ext cx="1166504" cy="4195662"/>
          </a:xfrm>
          <a:custGeom>
            <a:rect b="b" l="l" r="r" t="t"/>
            <a:pathLst>
              <a:path extrusionOk="0" h="125873" w="34996">
                <a:moveTo>
                  <a:pt x="34996" y="125873"/>
                </a:moveTo>
                <a:cubicBezTo>
                  <a:pt x="32562" y="123116"/>
                  <a:pt x="22979" y="113244"/>
                  <a:pt x="20389" y="109330"/>
                </a:cubicBezTo>
                <a:cubicBezTo>
                  <a:pt x="17799" y="105416"/>
                  <a:pt x="18265" y="104089"/>
                  <a:pt x="19456" y="102391"/>
                </a:cubicBezTo>
                <a:cubicBezTo>
                  <a:pt x="20647" y="100693"/>
                  <a:pt x="25828" y="100356"/>
                  <a:pt x="27537" y="99141"/>
                </a:cubicBezTo>
                <a:cubicBezTo>
                  <a:pt x="29246" y="97926"/>
                  <a:pt x="29868" y="96603"/>
                  <a:pt x="29712" y="95101"/>
                </a:cubicBezTo>
                <a:cubicBezTo>
                  <a:pt x="29557" y="93599"/>
                  <a:pt x="28210" y="91889"/>
                  <a:pt x="26604" y="90128"/>
                </a:cubicBezTo>
                <a:cubicBezTo>
                  <a:pt x="24998" y="88367"/>
                  <a:pt x="22616" y="88005"/>
                  <a:pt x="20078" y="84534"/>
                </a:cubicBezTo>
                <a:cubicBezTo>
                  <a:pt x="17540" y="81063"/>
                  <a:pt x="14173" y="74955"/>
                  <a:pt x="11376" y="69303"/>
                </a:cubicBezTo>
                <a:cubicBezTo>
                  <a:pt x="8579" y="63652"/>
                  <a:pt x="5161" y="58550"/>
                  <a:pt x="3296" y="50625"/>
                </a:cubicBezTo>
                <a:cubicBezTo>
                  <a:pt x="1431" y="42700"/>
                  <a:pt x="-641" y="30193"/>
                  <a:pt x="188" y="21755"/>
                </a:cubicBezTo>
                <a:cubicBezTo>
                  <a:pt x="1017" y="13318"/>
                  <a:pt x="6921" y="3626"/>
                  <a:pt x="8268" y="0"/>
                </a:cubicBezTo>
              </a:path>
            </a:pathLst>
          </a:custGeom>
          <a:noFill/>
          <a:ln cap="flat" cmpd="sng" w="12700">
            <a:solidFill>
              <a:srgbClr val="CC0000"/>
            </a:solidFill>
            <a:prstDash val="solid"/>
            <a:round/>
            <a:headEnd len="med" w="med" type="none"/>
            <a:tailEnd len="med" w="med" type="none"/>
          </a:ln>
        </p:spPr>
      </p:sp>
      <p:sp>
        <p:nvSpPr>
          <p:cNvPr id="493" name="Google Shape;493;g3c3540bacfd_0_401"/>
          <p:cNvSpPr/>
          <p:nvPr/>
        </p:nvSpPr>
        <p:spPr>
          <a:xfrm>
            <a:off x="5863500" y="2040833"/>
            <a:ext cx="1312801" cy="3926135"/>
          </a:xfrm>
          <a:custGeom>
            <a:rect b="b" l="l" r="r" t="t"/>
            <a:pathLst>
              <a:path extrusionOk="0" h="117787" w="39385">
                <a:moveTo>
                  <a:pt x="32632" y="117787"/>
                </a:moveTo>
                <a:cubicBezTo>
                  <a:pt x="33720" y="115404"/>
                  <a:pt x="38538" y="107272"/>
                  <a:pt x="39159" y="103491"/>
                </a:cubicBezTo>
                <a:cubicBezTo>
                  <a:pt x="39781" y="99710"/>
                  <a:pt x="39055" y="97845"/>
                  <a:pt x="36361" y="95100"/>
                </a:cubicBezTo>
                <a:cubicBezTo>
                  <a:pt x="33668" y="92355"/>
                  <a:pt x="26468" y="90024"/>
                  <a:pt x="22998" y="87020"/>
                </a:cubicBezTo>
                <a:cubicBezTo>
                  <a:pt x="19528" y="84016"/>
                  <a:pt x="17766" y="81737"/>
                  <a:pt x="15539" y="77075"/>
                </a:cubicBezTo>
                <a:cubicBezTo>
                  <a:pt x="13312" y="72413"/>
                  <a:pt x="11758" y="66612"/>
                  <a:pt x="9634" y="59049"/>
                </a:cubicBezTo>
                <a:cubicBezTo>
                  <a:pt x="7510" y="51487"/>
                  <a:pt x="4403" y="40091"/>
                  <a:pt x="2797" y="31700"/>
                </a:cubicBezTo>
                <a:cubicBezTo>
                  <a:pt x="1191" y="23309"/>
                  <a:pt x="0" y="13985"/>
                  <a:pt x="0" y="8702"/>
                </a:cubicBezTo>
                <a:cubicBezTo>
                  <a:pt x="0" y="3419"/>
                  <a:pt x="2331" y="1450"/>
                  <a:pt x="2797" y="0"/>
                </a:cubicBezTo>
              </a:path>
            </a:pathLst>
          </a:custGeom>
          <a:noFill/>
          <a:ln cap="flat" cmpd="sng" w="12700">
            <a:solidFill>
              <a:srgbClr val="6AA84F"/>
            </a:solidFill>
            <a:prstDash val="solid"/>
            <a:round/>
            <a:headEnd len="med" w="med" type="none"/>
            <a:tailEnd len="med" w="med" type="none"/>
          </a:ln>
        </p:spPr>
      </p:sp>
      <p:sp>
        <p:nvSpPr>
          <p:cNvPr id="494" name="Google Shape;494;g3c3540bacfd_0_401"/>
          <p:cNvSpPr/>
          <p:nvPr/>
        </p:nvSpPr>
        <p:spPr>
          <a:xfrm>
            <a:off x="6806200" y="2144433"/>
            <a:ext cx="1046274" cy="3804938"/>
          </a:xfrm>
          <a:custGeom>
            <a:rect b="b" l="l" r="r" t="t"/>
            <a:pathLst>
              <a:path extrusionOk="0" h="114151" w="31389">
                <a:moveTo>
                  <a:pt x="31389" y="114151"/>
                </a:moveTo>
                <a:cubicBezTo>
                  <a:pt x="29369" y="111883"/>
                  <a:pt x="21652" y="104055"/>
                  <a:pt x="19269" y="100542"/>
                </a:cubicBezTo>
                <a:cubicBezTo>
                  <a:pt x="16886" y="97029"/>
                  <a:pt x="17508" y="95072"/>
                  <a:pt x="17093" y="93071"/>
                </a:cubicBezTo>
                <a:cubicBezTo>
                  <a:pt x="16679" y="91070"/>
                  <a:pt x="17041" y="91914"/>
                  <a:pt x="16782" y="88534"/>
                </a:cubicBezTo>
                <a:cubicBezTo>
                  <a:pt x="16523" y="85154"/>
                  <a:pt x="15798" y="76304"/>
                  <a:pt x="15539" y="72790"/>
                </a:cubicBezTo>
                <a:cubicBezTo>
                  <a:pt x="15280" y="69277"/>
                  <a:pt x="15799" y="72879"/>
                  <a:pt x="15229" y="67453"/>
                </a:cubicBezTo>
                <a:cubicBezTo>
                  <a:pt x="14659" y="62027"/>
                  <a:pt x="13571" y="48730"/>
                  <a:pt x="12121" y="40236"/>
                </a:cubicBezTo>
                <a:cubicBezTo>
                  <a:pt x="10671" y="31742"/>
                  <a:pt x="8547" y="23193"/>
                  <a:pt x="6527" y="16487"/>
                </a:cubicBezTo>
                <a:cubicBezTo>
                  <a:pt x="4507" y="9781"/>
                  <a:pt x="1088" y="2748"/>
                  <a:pt x="0" y="0"/>
                </a:cubicBezTo>
              </a:path>
            </a:pathLst>
          </a:custGeom>
          <a:noFill/>
          <a:ln cap="flat" cmpd="sng" w="12700">
            <a:solidFill>
              <a:schemeClr val="dk2"/>
            </a:solidFill>
            <a:prstDash val="dash"/>
            <a:round/>
            <a:headEnd len="med" w="med" type="none"/>
            <a:tailEnd len="med" w="med" type="none"/>
          </a:ln>
        </p:spPr>
      </p:sp>
      <p:sp>
        <p:nvSpPr>
          <p:cNvPr id="495" name="Google Shape;495;g3c3540bacfd_0_401"/>
          <p:cNvSpPr txBox="1"/>
          <p:nvPr/>
        </p:nvSpPr>
        <p:spPr>
          <a:xfrm>
            <a:off x="3071333" y="3405150"/>
            <a:ext cx="1992000" cy="994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solidFill>
                  <a:schemeClr val="dk2"/>
                </a:solidFill>
              </a:rPr>
              <a:t>Dry side LCL</a:t>
            </a:r>
            <a:endParaRPr sz="1900">
              <a:solidFill>
                <a:schemeClr val="dk2"/>
              </a:solidFill>
            </a:endParaRPr>
          </a:p>
        </p:txBody>
      </p:sp>
      <p:sp>
        <p:nvSpPr>
          <p:cNvPr id="496" name="Google Shape;496;g3c3540bacfd_0_401"/>
          <p:cNvSpPr txBox="1"/>
          <p:nvPr/>
        </p:nvSpPr>
        <p:spPr>
          <a:xfrm>
            <a:off x="7943900" y="3372133"/>
            <a:ext cx="1992000" cy="994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solidFill>
                  <a:schemeClr val="dk2"/>
                </a:solidFill>
              </a:rPr>
              <a:t>Moist Side LFC</a:t>
            </a:r>
            <a:endParaRPr sz="1900">
              <a:solidFill>
                <a:schemeClr val="dk2"/>
              </a:solidFill>
            </a:endParaRPr>
          </a:p>
        </p:txBody>
      </p:sp>
      <p:cxnSp>
        <p:nvCxnSpPr>
          <p:cNvPr id="497" name="Google Shape;497;g3c3540bacfd_0_401"/>
          <p:cNvCxnSpPr/>
          <p:nvPr/>
        </p:nvCxnSpPr>
        <p:spPr>
          <a:xfrm flipH="1">
            <a:off x="3284200" y="3926267"/>
            <a:ext cx="269100" cy="569700"/>
          </a:xfrm>
          <a:prstGeom prst="straightConnector1">
            <a:avLst/>
          </a:prstGeom>
          <a:noFill/>
          <a:ln cap="flat" cmpd="sng" w="12700">
            <a:solidFill>
              <a:schemeClr val="dk2"/>
            </a:solidFill>
            <a:prstDash val="solid"/>
            <a:round/>
            <a:headEnd len="med" w="med" type="none"/>
            <a:tailEnd len="med" w="med" type="triangle"/>
          </a:ln>
        </p:spPr>
      </p:cxnSp>
      <p:cxnSp>
        <p:nvCxnSpPr>
          <p:cNvPr id="498" name="Google Shape;498;g3c3540bacfd_0_401"/>
          <p:cNvCxnSpPr/>
          <p:nvPr/>
        </p:nvCxnSpPr>
        <p:spPr>
          <a:xfrm flipH="1">
            <a:off x="7427700" y="3864100"/>
            <a:ext cx="1046400" cy="632100"/>
          </a:xfrm>
          <a:prstGeom prst="straightConnector1">
            <a:avLst/>
          </a:prstGeom>
          <a:noFill/>
          <a:ln cap="flat" cmpd="sng" w="12700">
            <a:solidFill>
              <a:schemeClr val="dk2"/>
            </a:solidFill>
            <a:prstDash val="solid"/>
            <a:round/>
            <a:headEnd len="med" w="med" type="none"/>
            <a:tailEnd len="med" w="med" type="triangle"/>
          </a:ln>
        </p:spPr>
      </p:cxnSp>
      <p:sp>
        <p:nvSpPr>
          <p:cNvPr id="499" name="Google Shape;499;g3c3540bacfd_0_401"/>
          <p:cNvSpPr txBox="1"/>
          <p:nvPr/>
        </p:nvSpPr>
        <p:spPr>
          <a:xfrm>
            <a:off x="3615000" y="6124467"/>
            <a:ext cx="5604900" cy="569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Unfavorable for convective initiation</a:t>
            </a:r>
            <a:endParaRPr sz="2400">
              <a:solidFill>
                <a:schemeClr val="dk2"/>
              </a:solidFill>
            </a:endParaRPr>
          </a:p>
        </p:txBody>
      </p:sp>
      <p:cxnSp>
        <p:nvCxnSpPr>
          <p:cNvPr id="500" name="Google Shape;500;g3c3540bacfd_0_401"/>
          <p:cNvCxnSpPr/>
          <p:nvPr/>
        </p:nvCxnSpPr>
        <p:spPr>
          <a:xfrm>
            <a:off x="1817300" y="5822033"/>
            <a:ext cx="404100" cy="0"/>
          </a:xfrm>
          <a:prstGeom prst="straightConnector1">
            <a:avLst/>
          </a:prstGeom>
          <a:noFill/>
          <a:ln cap="flat" cmpd="sng" w="12700">
            <a:solidFill>
              <a:schemeClr val="dk2"/>
            </a:solidFill>
            <a:prstDash val="solid"/>
            <a:round/>
            <a:headEnd len="med" w="med" type="none"/>
            <a:tailEnd len="med" w="med" type="triangle"/>
          </a:ln>
        </p:spPr>
      </p:cxnSp>
      <p:cxnSp>
        <p:nvCxnSpPr>
          <p:cNvPr id="501" name="Google Shape;501;g3c3540bacfd_0_401"/>
          <p:cNvCxnSpPr/>
          <p:nvPr/>
        </p:nvCxnSpPr>
        <p:spPr>
          <a:xfrm>
            <a:off x="1817300" y="5822033"/>
            <a:ext cx="404100" cy="0"/>
          </a:xfrm>
          <a:prstGeom prst="straightConnector1">
            <a:avLst/>
          </a:prstGeom>
          <a:noFill/>
          <a:ln cap="flat" cmpd="sng" w="12700">
            <a:solidFill>
              <a:schemeClr val="dk2"/>
            </a:solidFill>
            <a:prstDash val="solid"/>
            <a:round/>
            <a:headEnd len="med" w="med" type="none"/>
            <a:tailEnd len="med" w="med" type="triangle"/>
          </a:ln>
        </p:spPr>
      </p:cxnSp>
      <p:cxnSp>
        <p:nvCxnSpPr>
          <p:cNvPr id="502" name="Google Shape;502;g3c3540bacfd_0_401"/>
          <p:cNvCxnSpPr/>
          <p:nvPr/>
        </p:nvCxnSpPr>
        <p:spPr>
          <a:xfrm>
            <a:off x="1817300" y="5415633"/>
            <a:ext cx="528300" cy="2400"/>
          </a:xfrm>
          <a:prstGeom prst="straightConnector1">
            <a:avLst/>
          </a:prstGeom>
          <a:noFill/>
          <a:ln cap="flat" cmpd="sng" w="12700">
            <a:solidFill>
              <a:schemeClr val="dk2"/>
            </a:solidFill>
            <a:prstDash val="solid"/>
            <a:round/>
            <a:headEnd len="med" w="med" type="none"/>
            <a:tailEnd len="med" w="med" type="triangle"/>
          </a:ln>
        </p:spPr>
      </p:cxnSp>
      <p:cxnSp>
        <p:nvCxnSpPr>
          <p:cNvPr id="503" name="Google Shape;503;g3c3540bacfd_0_401"/>
          <p:cNvCxnSpPr/>
          <p:nvPr/>
        </p:nvCxnSpPr>
        <p:spPr>
          <a:xfrm>
            <a:off x="1817300" y="5110833"/>
            <a:ext cx="756300" cy="6900"/>
          </a:xfrm>
          <a:prstGeom prst="straightConnector1">
            <a:avLst/>
          </a:prstGeom>
          <a:noFill/>
          <a:ln cap="flat" cmpd="sng" w="12700">
            <a:solidFill>
              <a:schemeClr val="dk2"/>
            </a:solidFill>
            <a:prstDash val="solid"/>
            <a:round/>
            <a:headEnd len="med" w="med" type="none"/>
            <a:tailEnd len="med" w="med" type="triangle"/>
          </a:ln>
        </p:spPr>
      </p:cxnSp>
      <p:cxnSp>
        <p:nvCxnSpPr>
          <p:cNvPr id="504" name="Google Shape;504;g3c3540bacfd_0_401"/>
          <p:cNvCxnSpPr/>
          <p:nvPr/>
        </p:nvCxnSpPr>
        <p:spPr>
          <a:xfrm flipH="1" rot="10800000">
            <a:off x="1817300" y="4692733"/>
            <a:ext cx="942900" cy="11700"/>
          </a:xfrm>
          <a:prstGeom prst="straightConnector1">
            <a:avLst/>
          </a:prstGeom>
          <a:noFill/>
          <a:ln cap="flat" cmpd="sng" w="12700">
            <a:solidFill>
              <a:schemeClr val="dk2"/>
            </a:solidFill>
            <a:prstDash val="solid"/>
            <a:round/>
            <a:headEnd len="med" w="med" type="none"/>
            <a:tailEnd len="med" w="med" type="triangle"/>
          </a:ln>
        </p:spPr>
      </p:cxnSp>
      <p:cxnSp>
        <p:nvCxnSpPr>
          <p:cNvPr id="505" name="Google Shape;505;g3c3540bacfd_0_401"/>
          <p:cNvCxnSpPr/>
          <p:nvPr/>
        </p:nvCxnSpPr>
        <p:spPr>
          <a:xfrm flipH="1" rot="10800000">
            <a:off x="8726100" y="5651033"/>
            <a:ext cx="27600" cy="342000"/>
          </a:xfrm>
          <a:prstGeom prst="straightConnector1">
            <a:avLst/>
          </a:prstGeom>
          <a:noFill/>
          <a:ln cap="flat" cmpd="sng" w="12700">
            <a:solidFill>
              <a:schemeClr val="dk2"/>
            </a:solidFill>
            <a:prstDash val="solid"/>
            <a:round/>
            <a:headEnd len="med" w="med" type="none"/>
            <a:tailEnd len="med" w="med" type="triangle"/>
          </a:ln>
        </p:spPr>
      </p:cxnSp>
      <p:cxnSp>
        <p:nvCxnSpPr>
          <p:cNvPr id="506" name="Google Shape;506;g3c3540bacfd_0_401"/>
          <p:cNvCxnSpPr/>
          <p:nvPr/>
        </p:nvCxnSpPr>
        <p:spPr>
          <a:xfrm flipH="1" rot="10800000">
            <a:off x="8726100" y="5252333"/>
            <a:ext cx="224400" cy="330000"/>
          </a:xfrm>
          <a:prstGeom prst="straightConnector1">
            <a:avLst/>
          </a:prstGeom>
          <a:noFill/>
          <a:ln cap="flat" cmpd="sng" w="12700">
            <a:solidFill>
              <a:schemeClr val="dk2"/>
            </a:solidFill>
            <a:prstDash val="solid"/>
            <a:round/>
            <a:headEnd len="med" w="med" type="none"/>
            <a:tailEnd len="med" w="med" type="triangle"/>
          </a:ln>
        </p:spPr>
      </p:cxnSp>
      <p:cxnSp>
        <p:nvCxnSpPr>
          <p:cNvPr id="507" name="Google Shape;507;g3c3540bacfd_0_401"/>
          <p:cNvCxnSpPr/>
          <p:nvPr/>
        </p:nvCxnSpPr>
        <p:spPr>
          <a:xfrm flipH="1" rot="10800000">
            <a:off x="8726100" y="4703133"/>
            <a:ext cx="431700" cy="407700"/>
          </a:xfrm>
          <a:prstGeom prst="straightConnector1">
            <a:avLst/>
          </a:prstGeom>
          <a:noFill/>
          <a:ln cap="flat" cmpd="sng" w="12700">
            <a:solidFill>
              <a:schemeClr val="dk2"/>
            </a:solidFill>
            <a:prstDash val="solid"/>
            <a:round/>
            <a:headEnd len="med" w="med" type="none"/>
            <a:tailEnd len="med" w="med" type="triangle"/>
          </a:ln>
        </p:spPr>
      </p:cxnSp>
      <p:cxnSp>
        <p:nvCxnSpPr>
          <p:cNvPr id="508" name="Google Shape;508;g3c3540bacfd_0_401"/>
          <p:cNvCxnSpPr/>
          <p:nvPr/>
        </p:nvCxnSpPr>
        <p:spPr>
          <a:xfrm flipH="1" rot="10800000">
            <a:off x="8726100" y="4361233"/>
            <a:ext cx="1022400" cy="343200"/>
          </a:xfrm>
          <a:prstGeom prst="straightConnector1">
            <a:avLst/>
          </a:prstGeom>
          <a:noFill/>
          <a:ln cap="flat" cmpd="sng" w="12700">
            <a:solidFill>
              <a:schemeClr val="dk2"/>
            </a:solidFill>
            <a:prstDash val="solid"/>
            <a:round/>
            <a:headEnd len="med" w="med" type="none"/>
            <a:tailEnd len="med" w="med" type="triangle"/>
          </a:ln>
        </p:spPr>
      </p:cxnSp>
      <p:sp>
        <p:nvSpPr>
          <p:cNvPr id="509" name="Google Shape;509;g3c3540bacfd_0_401"/>
          <p:cNvSpPr/>
          <p:nvPr/>
        </p:nvSpPr>
        <p:spPr>
          <a:xfrm>
            <a:off x="5996167" y="4817167"/>
            <a:ext cx="1312785" cy="1046307"/>
          </a:xfrm>
          <a:custGeom>
            <a:rect b="b" l="l" r="r" t="t"/>
            <a:pathLst>
              <a:path extrusionOk="0" h="31390" w="32632">
                <a:moveTo>
                  <a:pt x="0" y="31390"/>
                </a:moveTo>
                <a:cubicBezTo>
                  <a:pt x="311" y="27402"/>
                  <a:pt x="570" y="12276"/>
                  <a:pt x="1865" y="7459"/>
                </a:cubicBezTo>
                <a:cubicBezTo>
                  <a:pt x="3160" y="2642"/>
                  <a:pt x="2642" y="3730"/>
                  <a:pt x="7770" y="2487"/>
                </a:cubicBezTo>
                <a:cubicBezTo>
                  <a:pt x="12898" y="1244"/>
                  <a:pt x="28488" y="415"/>
                  <a:pt x="32632" y="0"/>
                </a:cubicBezTo>
              </a:path>
            </a:pathLst>
          </a:custGeom>
          <a:noFill/>
          <a:ln cap="flat" cmpd="sng" w="50800">
            <a:solidFill>
              <a:srgbClr val="4A86E8"/>
            </a:solidFill>
            <a:prstDash val="solid"/>
            <a:round/>
            <a:headEnd len="med" w="med" type="none"/>
            <a:tailEnd len="med" w="med" type="triangle"/>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cxnSp>
        <p:nvCxnSpPr>
          <p:cNvPr id="514" name="Google Shape;514;g3c3540bacfd_0_432"/>
          <p:cNvCxnSpPr/>
          <p:nvPr/>
        </p:nvCxnSpPr>
        <p:spPr>
          <a:xfrm>
            <a:off x="3192433" y="5998167"/>
            <a:ext cx="5210700" cy="20700"/>
          </a:xfrm>
          <a:prstGeom prst="straightConnector1">
            <a:avLst/>
          </a:prstGeom>
          <a:noFill/>
          <a:ln cap="flat" cmpd="sng" w="38100">
            <a:solidFill>
              <a:schemeClr val="dk1"/>
            </a:solidFill>
            <a:prstDash val="solid"/>
            <a:round/>
            <a:headEnd len="med" w="med" type="none"/>
            <a:tailEnd len="med" w="med" type="none"/>
          </a:ln>
        </p:spPr>
      </p:cxnSp>
      <p:sp>
        <p:nvSpPr>
          <p:cNvPr id="515" name="Google Shape;515;g3c3540bacfd_0_432"/>
          <p:cNvSpPr/>
          <p:nvPr/>
        </p:nvSpPr>
        <p:spPr>
          <a:xfrm>
            <a:off x="5409365" y="4175948"/>
            <a:ext cx="3035350" cy="1773570"/>
          </a:xfrm>
          <a:custGeom>
            <a:rect b="b" l="l" r="r" t="t"/>
            <a:pathLst>
              <a:path extrusionOk="0" h="31331" w="60707">
                <a:moveTo>
                  <a:pt x="414" y="31331"/>
                </a:moveTo>
                <a:cubicBezTo>
                  <a:pt x="362" y="29466"/>
                  <a:pt x="104" y="23923"/>
                  <a:pt x="104" y="20142"/>
                </a:cubicBezTo>
                <a:cubicBezTo>
                  <a:pt x="104" y="16361"/>
                  <a:pt x="-259" y="11854"/>
                  <a:pt x="414" y="8643"/>
                </a:cubicBezTo>
                <a:cubicBezTo>
                  <a:pt x="1087" y="5432"/>
                  <a:pt x="2124" y="2169"/>
                  <a:pt x="4144" y="874"/>
                </a:cubicBezTo>
                <a:cubicBezTo>
                  <a:pt x="6164" y="-421"/>
                  <a:pt x="10152" y="-110"/>
                  <a:pt x="12535" y="874"/>
                </a:cubicBezTo>
                <a:cubicBezTo>
                  <a:pt x="14918" y="1858"/>
                  <a:pt x="16316" y="5070"/>
                  <a:pt x="18440" y="6779"/>
                </a:cubicBezTo>
                <a:cubicBezTo>
                  <a:pt x="20564" y="8488"/>
                  <a:pt x="22221" y="9887"/>
                  <a:pt x="25277" y="11130"/>
                </a:cubicBezTo>
                <a:cubicBezTo>
                  <a:pt x="28333" y="12373"/>
                  <a:pt x="32114" y="13667"/>
                  <a:pt x="36776" y="14237"/>
                </a:cubicBezTo>
                <a:cubicBezTo>
                  <a:pt x="41438" y="14807"/>
                  <a:pt x="49260" y="14496"/>
                  <a:pt x="53248" y="14548"/>
                </a:cubicBezTo>
                <a:cubicBezTo>
                  <a:pt x="57237" y="14600"/>
                  <a:pt x="59464" y="14548"/>
                  <a:pt x="60707" y="14548"/>
                </a:cubicBezTo>
              </a:path>
            </a:pathLst>
          </a:custGeom>
          <a:noFill/>
          <a:ln cap="flat" cmpd="sng" w="12700">
            <a:solidFill>
              <a:srgbClr val="FFE599"/>
            </a:solidFill>
            <a:prstDash val="solid"/>
            <a:round/>
            <a:headEnd len="med" w="med" type="none"/>
            <a:tailEnd len="med" w="med" type="none"/>
          </a:ln>
        </p:spPr>
      </p:sp>
      <p:sp>
        <p:nvSpPr>
          <p:cNvPr id="516" name="Google Shape;516;g3c3540bacfd_0_432"/>
          <p:cNvSpPr/>
          <p:nvPr/>
        </p:nvSpPr>
        <p:spPr>
          <a:xfrm>
            <a:off x="5538888" y="4450452"/>
            <a:ext cx="2817750" cy="1481418"/>
          </a:xfrm>
          <a:custGeom>
            <a:rect b="b" l="l" r="r" t="t"/>
            <a:pathLst>
              <a:path extrusionOk="0" h="26170" w="56355">
                <a:moveTo>
                  <a:pt x="104" y="26171"/>
                </a:moveTo>
                <a:cubicBezTo>
                  <a:pt x="104" y="23840"/>
                  <a:pt x="1" y="16071"/>
                  <a:pt x="104" y="12186"/>
                </a:cubicBezTo>
                <a:cubicBezTo>
                  <a:pt x="208" y="8301"/>
                  <a:pt x="52" y="4882"/>
                  <a:pt x="725" y="2862"/>
                </a:cubicBezTo>
                <a:cubicBezTo>
                  <a:pt x="1398" y="842"/>
                  <a:pt x="2124" y="-194"/>
                  <a:pt x="4144" y="65"/>
                </a:cubicBezTo>
                <a:cubicBezTo>
                  <a:pt x="6164" y="324"/>
                  <a:pt x="10360" y="2759"/>
                  <a:pt x="12846" y="4416"/>
                </a:cubicBezTo>
                <a:cubicBezTo>
                  <a:pt x="15332" y="6074"/>
                  <a:pt x="16160" y="8560"/>
                  <a:pt x="19061" y="10010"/>
                </a:cubicBezTo>
                <a:cubicBezTo>
                  <a:pt x="21962" y="11460"/>
                  <a:pt x="26054" y="12238"/>
                  <a:pt x="30250" y="13118"/>
                </a:cubicBezTo>
                <a:cubicBezTo>
                  <a:pt x="34446" y="13999"/>
                  <a:pt x="39884" y="15086"/>
                  <a:pt x="44235" y="15293"/>
                </a:cubicBezTo>
                <a:cubicBezTo>
                  <a:pt x="48586" y="15500"/>
                  <a:pt x="54336" y="14516"/>
                  <a:pt x="56356" y="14361"/>
                </a:cubicBezTo>
              </a:path>
            </a:pathLst>
          </a:custGeom>
          <a:noFill/>
          <a:ln cap="flat" cmpd="sng" w="12700">
            <a:solidFill>
              <a:srgbClr val="B6D7A8"/>
            </a:solidFill>
            <a:prstDash val="solid"/>
            <a:round/>
            <a:headEnd len="med" w="med" type="none"/>
            <a:tailEnd len="med" w="med" type="none"/>
          </a:ln>
        </p:spPr>
      </p:sp>
      <p:sp>
        <p:nvSpPr>
          <p:cNvPr id="517" name="Google Shape;517;g3c3540bacfd_0_432"/>
          <p:cNvSpPr/>
          <p:nvPr/>
        </p:nvSpPr>
        <p:spPr>
          <a:xfrm>
            <a:off x="5638590" y="4694550"/>
            <a:ext cx="2593700" cy="1254932"/>
          </a:xfrm>
          <a:custGeom>
            <a:rect b="b" l="l" r="r" t="t"/>
            <a:pathLst>
              <a:path extrusionOk="0" h="22169" w="51874">
                <a:moveTo>
                  <a:pt x="906" y="22170"/>
                </a:moveTo>
                <a:cubicBezTo>
                  <a:pt x="803" y="19684"/>
                  <a:pt x="389" y="10619"/>
                  <a:pt x="285" y="7252"/>
                </a:cubicBezTo>
                <a:cubicBezTo>
                  <a:pt x="182" y="3885"/>
                  <a:pt x="-233" y="3160"/>
                  <a:pt x="285" y="1969"/>
                </a:cubicBezTo>
                <a:cubicBezTo>
                  <a:pt x="803" y="778"/>
                  <a:pt x="2150" y="-103"/>
                  <a:pt x="3393" y="104"/>
                </a:cubicBezTo>
                <a:cubicBezTo>
                  <a:pt x="4636" y="311"/>
                  <a:pt x="6294" y="2073"/>
                  <a:pt x="7744" y="3212"/>
                </a:cubicBezTo>
                <a:cubicBezTo>
                  <a:pt x="9194" y="4352"/>
                  <a:pt x="9971" y="5646"/>
                  <a:pt x="12095" y="6941"/>
                </a:cubicBezTo>
                <a:cubicBezTo>
                  <a:pt x="14219" y="8236"/>
                  <a:pt x="16187" y="9686"/>
                  <a:pt x="20486" y="10981"/>
                </a:cubicBezTo>
                <a:cubicBezTo>
                  <a:pt x="24785" y="12276"/>
                  <a:pt x="32659" y="14038"/>
                  <a:pt x="37890" y="14711"/>
                </a:cubicBezTo>
                <a:cubicBezTo>
                  <a:pt x="43122" y="15385"/>
                  <a:pt x="49544" y="14970"/>
                  <a:pt x="51875" y="15022"/>
                </a:cubicBezTo>
              </a:path>
            </a:pathLst>
          </a:custGeom>
          <a:noFill/>
          <a:ln cap="flat" cmpd="sng" w="12700">
            <a:solidFill>
              <a:srgbClr val="6AA84F"/>
            </a:solidFill>
            <a:prstDash val="solid"/>
            <a:round/>
            <a:headEnd len="med" w="med" type="none"/>
            <a:tailEnd len="med" w="med" type="none"/>
          </a:ln>
        </p:spPr>
      </p:sp>
      <p:sp>
        <p:nvSpPr>
          <p:cNvPr id="518" name="Google Shape;518;g3c3540bacfd_0_432"/>
          <p:cNvSpPr/>
          <p:nvPr/>
        </p:nvSpPr>
        <p:spPr>
          <a:xfrm>
            <a:off x="5768265" y="5055216"/>
            <a:ext cx="2583135" cy="841479"/>
          </a:xfrm>
          <a:custGeom>
            <a:rect b="b" l="l" r="r" t="t"/>
            <a:pathLst>
              <a:path extrusionOk="0" h="25245" w="77496">
                <a:moveTo>
                  <a:pt x="1199" y="25245"/>
                </a:moveTo>
                <a:cubicBezTo>
                  <a:pt x="1044" y="22694"/>
                  <a:pt x="344" y="13987"/>
                  <a:pt x="266" y="9941"/>
                </a:cubicBezTo>
                <a:cubicBezTo>
                  <a:pt x="188" y="5895"/>
                  <a:pt x="-511" y="2376"/>
                  <a:pt x="732" y="968"/>
                </a:cubicBezTo>
                <a:cubicBezTo>
                  <a:pt x="1975" y="-439"/>
                  <a:pt x="5006" y="-351"/>
                  <a:pt x="7725" y="1496"/>
                </a:cubicBezTo>
                <a:cubicBezTo>
                  <a:pt x="10444" y="3343"/>
                  <a:pt x="13345" y="9659"/>
                  <a:pt x="17048" y="12052"/>
                </a:cubicBezTo>
                <a:cubicBezTo>
                  <a:pt x="20752" y="14446"/>
                  <a:pt x="25466" y="14860"/>
                  <a:pt x="29946" y="15857"/>
                </a:cubicBezTo>
                <a:cubicBezTo>
                  <a:pt x="34427" y="16854"/>
                  <a:pt x="38855" y="17308"/>
                  <a:pt x="43931" y="18033"/>
                </a:cubicBezTo>
                <a:cubicBezTo>
                  <a:pt x="49007" y="18758"/>
                  <a:pt x="54809" y="19897"/>
                  <a:pt x="60403" y="20208"/>
                </a:cubicBezTo>
                <a:cubicBezTo>
                  <a:pt x="65997" y="20519"/>
                  <a:pt x="74647" y="19950"/>
                  <a:pt x="77496" y="19898"/>
                </a:cubicBezTo>
              </a:path>
            </a:pathLst>
          </a:custGeom>
          <a:noFill/>
          <a:ln cap="flat" cmpd="sng" w="12700">
            <a:solidFill>
              <a:srgbClr val="8E7CC3"/>
            </a:solidFill>
            <a:prstDash val="solid"/>
            <a:round/>
            <a:headEnd len="med" w="med" type="none"/>
            <a:tailEnd len="med" w="med" type="none"/>
          </a:ln>
        </p:spPr>
      </p:sp>
      <p:sp>
        <p:nvSpPr>
          <p:cNvPr id="519" name="Google Shape;519;g3c3540bacfd_0_432"/>
          <p:cNvSpPr/>
          <p:nvPr/>
        </p:nvSpPr>
        <p:spPr>
          <a:xfrm>
            <a:off x="5272121" y="3936588"/>
            <a:ext cx="3053450" cy="2030454"/>
          </a:xfrm>
          <a:custGeom>
            <a:rect b="b" l="l" r="r" t="t"/>
            <a:pathLst>
              <a:path extrusionOk="0" h="35869" w="61069">
                <a:moveTo>
                  <a:pt x="776" y="35870"/>
                </a:moveTo>
                <a:cubicBezTo>
                  <a:pt x="724" y="33954"/>
                  <a:pt x="569" y="28567"/>
                  <a:pt x="465" y="24371"/>
                </a:cubicBezTo>
                <a:cubicBezTo>
                  <a:pt x="362" y="20176"/>
                  <a:pt x="-156" y="14219"/>
                  <a:pt x="155" y="10697"/>
                </a:cubicBezTo>
                <a:cubicBezTo>
                  <a:pt x="466" y="7175"/>
                  <a:pt x="828" y="4999"/>
                  <a:pt x="2330" y="3238"/>
                </a:cubicBezTo>
                <a:cubicBezTo>
                  <a:pt x="3832" y="1477"/>
                  <a:pt x="6318" y="389"/>
                  <a:pt x="9167" y="130"/>
                </a:cubicBezTo>
                <a:cubicBezTo>
                  <a:pt x="12016" y="-129"/>
                  <a:pt x="16108" y="752"/>
                  <a:pt x="19423" y="1684"/>
                </a:cubicBezTo>
                <a:cubicBezTo>
                  <a:pt x="22738" y="2616"/>
                  <a:pt x="24344" y="4895"/>
                  <a:pt x="29058" y="5724"/>
                </a:cubicBezTo>
                <a:cubicBezTo>
                  <a:pt x="33772" y="6553"/>
                  <a:pt x="42370" y="6812"/>
                  <a:pt x="47705" y="6657"/>
                </a:cubicBezTo>
                <a:cubicBezTo>
                  <a:pt x="53040" y="6502"/>
                  <a:pt x="58842" y="5103"/>
                  <a:pt x="61069" y="4792"/>
                </a:cubicBezTo>
              </a:path>
            </a:pathLst>
          </a:custGeom>
          <a:noFill/>
          <a:ln cap="flat" cmpd="sng" w="12700">
            <a:solidFill>
              <a:srgbClr val="F9CB9C"/>
            </a:solidFill>
            <a:prstDash val="solid"/>
            <a:round/>
            <a:headEnd len="med" w="med" type="none"/>
            <a:tailEnd len="med" w="med" type="none"/>
          </a:ln>
        </p:spPr>
      </p:sp>
      <p:sp>
        <p:nvSpPr>
          <p:cNvPr id="520" name="Google Shape;520;g3c3540bacfd_0_432"/>
          <p:cNvSpPr/>
          <p:nvPr/>
        </p:nvSpPr>
        <p:spPr>
          <a:xfrm>
            <a:off x="4528800" y="3926700"/>
            <a:ext cx="688883" cy="2050149"/>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2700">
            <a:solidFill>
              <a:srgbClr val="E06666"/>
            </a:solidFill>
            <a:prstDash val="solid"/>
            <a:round/>
            <a:headEnd len="med" w="med" type="none"/>
            <a:tailEnd len="med" w="med" type="none"/>
          </a:ln>
        </p:spPr>
      </p:sp>
      <p:sp>
        <p:nvSpPr>
          <p:cNvPr id="521" name="Google Shape;521;g3c3540bacfd_0_432"/>
          <p:cNvSpPr/>
          <p:nvPr/>
        </p:nvSpPr>
        <p:spPr>
          <a:xfrm>
            <a:off x="2650102" y="1476969"/>
            <a:ext cx="1597227" cy="4490215"/>
          </a:xfrm>
          <a:custGeom>
            <a:rect b="b" l="l" r="r" t="t"/>
            <a:pathLst>
              <a:path extrusionOk="0" h="103802" w="47918">
                <a:moveTo>
                  <a:pt x="47919" y="103802"/>
                </a:moveTo>
                <a:cubicBezTo>
                  <a:pt x="43516" y="98933"/>
                  <a:pt x="26941" y="80908"/>
                  <a:pt x="21502" y="74589"/>
                </a:cubicBezTo>
                <a:cubicBezTo>
                  <a:pt x="16063" y="68270"/>
                  <a:pt x="18550" y="72880"/>
                  <a:pt x="15287" y="65887"/>
                </a:cubicBezTo>
                <a:cubicBezTo>
                  <a:pt x="12024" y="58894"/>
                  <a:pt x="4358" y="41283"/>
                  <a:pt x="1923" y="32633"/>
                </a:cubicBezTo>
                <a:cubicBezTo>
                  <a:pt x="-511" y="23983"/>
                  <a:pt x="-200" y="19424"/>
                  <a:pt x="680" y="13985"/>
                </a:cubicBezTo>
                <a:cubicBezTo>
                  <a:pt x="1561" y="8546"/>
                  <a:pt x="6118" y="2331"/>
                  <a:pt x="7206" y="0"/>
                </a:cubicBezTo>
              </a:path>
            </a:pathLst>
          </a:custGeom>
          <a:noFill/>
          <a:ln cap="flat" cmpd="sng" w="12700">
            <a:solidFill>
              <a:srgbClr val="CC0000"/>
            </a:solidFill>
            <a:prstDash val="solid"/>
            <a:round/>
            <a:headEnd len="med" w="med" type="none"/>
            <a:tailEnd len="med" w="med" type="none"/>
          </a:ln>
        </p:spPr>
      </p:sp>
      <p:sp>
        <p:nvSpPr>
          <p:cNvPr id="522" name="Google Shape;522;g3c3540bacfd_0_432"/>
          <p:cNvSpPr/>
          <p:nvPr/>
        </p:nvSpPr>
        <p:spPr>
          <a:xfrm>
            <a:off x="1895800" y="1315666"/>
            <a:ext cx="1106339" cy="4624659"/>
          </a:xfrm>
          <a:custGeom>
            <a:rect b="b" l="l" r="r" t="t"/>
            <a:pathLst>
              <a:path extrusionOk="0" h="106910" w="33191">
                <a:moveTo>
                  <a:pt x="22376" y="106910"/>
                </a:moveTo>
                <a:cubicBezTo>
                  <a:pt x="24085" y="102455"/>
                  <a:pt x="31233" y="85983"/>
                  <a:pt x="32632" y="80182"/>
                </a:cubicBezTo>
                <a:cubicBezTo>
                  <a:pt x="34031" y="74381"/>
                  <a:pt x="32581" y="75780"/>
                  <a:pt x="30768" y="72102"/>
                </a:cubicBezTo>
                <a:cubicBezTo>
                  <a:pt x="28955" y="68425"/>
                  <a:pt x="26054" y="65369"/>
                  <a:pt x="21755" y="58117"/>
                </a:cubicBezTo>
                <a:cubicBezTo>
                  <a:pt x="17456" y="50865"/>
                  <a:pt x="8598" y="38278"/>
                  <a:pt x="4972" y="28592"/>
                </a:cubicBezTo>
                <a:cubicBezTo>
                  <a:pt x="1346" y="18906"/>
                  <a:pt x="829" y="4765"/>
                  <a:pt x="0" y="0"/>
                </a:cubicBezTo>
              </a:path>
            </a:pathLst>
          </a:custGeom>
          <a:noFill/>
          <a:ln cap="flat" cmpd="sng" w="12700">
            <a:solidFill>
              <a:srgbClr val="6AA84F"/>
            </a:solidFill>
            <a:prstDash val="solid"/>
            <a:round/>
            <a:headEnd len="med" w="med" type="none"/>
            <a:tailEnd len="med" w="med" type="none"/>
          </a:ln>
        </p:spPr>
      </p:sp>
      <p:sp>
        <p:nvSpPr>
          <p:cNvPr id="523" name="Google Shape;523;g3c3540bacfd_0_432"/>
          <p:cNvSpPr/>
          <p:nvPr/>
        </p:nvSpPr>
        <p:spPr>
          <a:xfrm>
            <a:off x="6675639" y="1771467"/>
            <a:ext cx="1166504" cy="4195662"/>
          </a:xfrm>
          <a:custGeom>
            <a:rect b="b" l="l" r="r" t="t"/>
            <a:pathLst>
              <a:path extrusionOk="0" h="125873" w="34996">
                <a:moveTo>
                  <a:pt x="34996" y="125873"/>
                </a:moveTo>
                <a:cubicBezTo>
                  <a:pt x="32562" y="123116"/>
                  <a:pt x="22979" y="113244"/>
                  <a:pt x="20389" y="109330"/>
                </a:cubicBezTo>
                <a:cubicBezTo>
                  <a:pt x="17799" y="105416"/>
                  <a:pt x="18265" y="104089"/>
                  <a:pt x="19456" y="102391"/>
                </a:cubicBezTo>
                <a:cubicBezTo>
                  <a:pt x="20647" y="100693"/>
                  <a:pt x="25828" y="100356"/>
                  <a:pt x="27537" y="99141"/>
                </a:cubicBezTo>
                <a:cubicBezTo>
                  <a:pt x="29246" y="97926"/>
                  <a:pt x="29868" y="96603"/>
                  <a:pt x="29712" y="95101"/>
                </a:cubicBezTo>
                <a:cubicBezTo>
                  <a:pt x="29557" y="93599"/>
                  <a:pt x="28210" y="91889"/>
                  <a:pt x="26604" y="90128"/>
                </a:cubicBezTo>
                <a:cubicBezTo>
                  <a:pt x="24998" y="88367"/>
                  <a:pt x="22616" y="88005"/>
                  <a:pt x="20078" y="84534"/>
                </a:cubicBezTo>
                <a:cubicBezTo>
                  <a:pt x="17540" y="81063"/>
                  <a:pt x="14173" y="74955"/>
                  <a:pt x="11376" y="69303"/>
                </a:cubicBezTo>
                <a:cubicBezTo>
                  <a:pt x="8579" y="63652"/>
                  <a:pt x="5161" y="58550"/>
                  <a:pt x="3296" y="50625"/>
                </a:cubicBezTo>
                <a:cubicBezTo>
                  <a:pt x="1431" y="42700"/>
                  <a:pt x="-641" y="30193"/>
                  <a:pt x="188" y="21755"/>
                </a:cubicBezTo>
                <a:cubicBezTo>
                  <a:pt x="1017" y="13318"/>
                  <a:pt x="6921" y="3626"/>
                  <a:pt x="8268" y="0"/>
                </a:cubicBezTo>
              </a:path>
            </a:pathLst>
          </a:custGeom>
          <a:noFill/>
          <a:ln cap="flat" cmpd="sng" w="12700">
            <a:solidFill>
              <a:srgbClr val="CC0000"/>
            </a:solidFill>
            <a:prstDash val="solid"/>
            <a:round/>
            <a:headEnd len="med" w="med" type="none"/>
            <a:tailEnd len="med" w="med" type="none"/>
          </a:ln>
        </p:spPr>
      </p:sp>
      <p:sp>
        <p:nvSpPr>
          <p:cNvPr id="524" name="Google Shape;524;g3c3540bacfd_0_432"/>
          <p:cNvSpPr/>
          <p:nvPr/>
        </p:nvSpPr>
        <p:spPr>
          <a:xfrm>
            <a:off x="5863500" y="2040833"/>
            <a:ext cx="1312801" cy="3926135"/>
          </a:xfrm>
          <a:custGeom>
            <a:rect b="b" l="l" r="r" t="t"/>
            <a:pathLst>
              <a:path extrusionOk="0" h="117787" w="39385">
                <a:moveTo>
                  <a:pt x="32632" y="117787"/>
                </a:moveTo>
                <a:cubicBezTo>
                  <a:pt x="33720" y="115404"/>
                  <a:pt x="38538" y="107272"/>
                  <a:pt x="39159" y="103491"/>
                </a:cubicBezTo>
                <a:cubicBezTo>
                  <a:pt x="39781" y="99710"/>
                  <a:pt x="39055" y="97845"/>
                  <a:pt x="36361" y="95100"/>
                </a:cubicBezTo>
                <a:cubicBezTo>
                  <a:pt x="33668" y="92355"/>
                  <a:pt x="26468" y="90024"/>
                  <a:pt x="22998" y="87020"/>
                </a:cubicBezTo>
                <a:cubicBezTo>
                  <a:pt x="19528" y="84016"/>
                  <a:pt x="17766" y="81737"/>
                  <a:pt x="15539" y="77075"/>
                </a:cubicBezTo>
                <a:cubicBezTo>
                  <a:pt x="13312" y="72413"/>
                  <a:pt x="11758" y="66612"/>
                  <a:pt x="9634" y="59049"/>
                </a:cubicBezTo>
                <a:cubicBezTo>
                  <a:pt x="7510" y="51487"/>
                  <a:pt x="4403" y="40091"/>
                  <a:pt x="2797" y="31700"/>
                </a:cubicBezTo>
                <a:cubicBezTo>
                  <a:pt x="1191" y="23309"/>
                  <a:pt x="0" y="13985"/>
                  <a:pt x="0" y="8702"/>
                </a:cubicBezTo>
                <a:cubicBezTo>
                  <a:pt x="0" y="3419"/>
                  <a:pt x="2331" y="1450"/>
                  <a:pt x="2797" y="0"/>
                </a:cubicBezTo>
              </a:path>
            </a:pathLst>
          </a:custGeom>
          <a:noFill/>
          <a:ln cap="flat" cmpd="sng" w="12700">
            <a:solidFill>
              <a:srgbClr val="6AA84F"/>
            </a:solidFill>
            <a:prstDash val="solid"/>
            <a:round/>
            <a:headEnd len="med" w="med" type="none"/>
            <a:tailEnd len="med" w="med" type="none"/>
          </a:ln>
        </p:spPr>
      </p:sp>
      <p:sp>
        <p:nvSpPr>
          <p:cNvPr id="525" name="Google Shape;525;g3c3540bacfd_0_432"/>
          <p:cNvSpPr/>
          <p:nvPr/>
        </p:nvSpPr>
        <p:spPr>
          <a:xfrm>
            <a:off x="6806200" y="2144433"/>
            <a:ext cx="1046274" cy="3804938"/>
          </a:xfrm>
          <a:custGeom>
            <a:rect b="b" l="l" r="r" t="t"/>
            <a:pathLst>
              <a:path extrusionOk="0" h="114151" w="31389">
                <a:moveTo>
                  <a:pt x="31389" y="114151"/>
                </a:moveTo>
                <a:cubicBezTo>
                  <a:pt x="29369" y="111883"/>
                  <a:pt x="21652" y="104055"/>
                  <a:pt x="19269" y="100542"/>
                </a:cubicBezTo>
                <a:cubicBezTo>
                  <a:pt x="16886" y="97029"/>
                  <a:pt x="17508" y="95072"/>
                  <a:pt x="17093" y="93071"/>
                </a:cubicBezTo>
                <a:cubicBezTo>
                  <a:pt x="16679" y="91070"/>
                  <a:pt x="17041" y="91914"/>
                  <a:pt x="16782" y="88534"/>
                </a:cubicBezTo>
                <a:cubicBezTo>
                  <a:pt x="16523" y="85154"/>
                  <a:pt x="15798" y="76304"/>
                  <a:pt x="15539" y="72790"/>
                </a:cubicBezTo>
                <a:cubicBezTo>
                  <a:pt x="15280" y="69277"/>
                  <a:pt x="15799" y="72879"/>
                  <a:pt x="15229" y="67453"/>
                </a:cubicBezTo>
                <a:cubicBezTo>
                  <a:pt x="14659" y="62027"/>
                  <a:pt x="13571" y="48730"/>
                  <a:pt x="12121" y="40236"/>
                </a:cubicBezTo>
                <a:cubicBezTo>
                  <a:pt x="10671" y="31742"/>
                  <a:pt x="8547" y="23193"/>
                  <a:pt x="6527" y="16487"/>
                </a:cubicBezTo>
                <a:cubicBezTo>
                  <a:pt x="4507" y="9781"/>
                  <a:pt x="1088" y="2748"/>
                  <a:pt x="0" y="0"/>
                </a:cubicBezTo>
              </a:path>
            </a:pathLst>
          </a:custGeom>
          <a:noFill/>
          <a:ln cap="flat" cmpd="sng" w="12700">
            <a:solidFill>
              <a:schemeClr val="dk2"/>
            </a:solidFill>
            <a:prstDash val="dash"/>
            <a:round/>
            <a:headEnd len="med" w="med" type="none"/>
            <a:tailEnd len="med" w="med" type="none"/>
          </a:ln>
        </p:spPr>
      </p:sp>
      <p:sp>
        <p:nvSpPr>
          <p:cNvPr id="526" name="Google Shape;526;g3c3540bacfd_0_432"/>
          <p:cNvSpPr txBox="1"/>
          <p:nvPr/>
        </p:nvSpPr>
        <p:spPr>
          <a:xfrm>
            <a:off x="3071333" y="3405150"/>
            <a:ext cx="1992000" cy="994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solidFill>
                  <a:schemeClr val="dk2"/>
                </a:solidFill>
              </a:rPr>
              <a:t>Dry side LCL</a:t>
            </a:r>
            <a:endParaRPr sz="1900">
              <a:solidFill>
                <a:schemeClr val="dk2"/>
              </a:solidFill>
            </a:endParaRPr>
          </a:p>
        </p:txBody>
      </p:sp>
      <p:sp>
        <p:nvSpPr>
          <p:cNvPr id="527" name="Google Shape;527;g3c3540bacfd_0_432"/>
          <p:cNvSpPr txBox="1"/>
          <p:nvPr/>
        </p:nvSpPr>
        <p:spPr>
          <a:xfrm>
            <a:off x="7943900" y="3372133"/>
            <a:ext cx="1992000" cy="994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solidFill>
                  <a:schemeClr val="dk2"/>
                </a:solidFill>
              </a:rPr>
              <a:t>Moist Side LFC</a:t>
            </a:r>
            <a:endParaRPr sz="1900">
              <a:solidFill>
                <a:schemeClr val="dk2"/>
              </a:solidFill>
            </a:endParaRPr>
          </a:p>
        </p:txBody>
      </p:sp>
      <p:cxnSp>
        <p:nvCxnSpPr>
          <p:cNvPr id="528" name="Google Shape;528;g3c3540bacfd_0_432"/>
          <p:cNvCxnSpPr/>
          <p:nvPr/>
        </p:nvCxnSpPr>
        <p:spPr>
          <a:xfrm flipH="1">
            <a:off x="3284200" y="3926267"/>
            <a:ext cx="269100" cy="569700"/>
          </a:xfrm>
          <a:prstGeom prst="straightConnector1">
            <a:avLst/>
          </a:prstGeom>
          <a:noFill/>
          <a:ln cap="flat" cmpd="sng" w="12700">
            <a:solidFill>
              <a:schemeClr val="dk2"/>
            </a:solidFill>
            <a:prstDash val="solid"/>
            <a:round/>
            <a:headEnd len="med" w="med" type="none"/>
            <a:tailEnd len="med" w="med" type="triangle"/>
          </a:ln>
        </p:spPr>
      </p:cxnSp>
      <p:cxnSp>
        <p:nvCxnSpPr>
          <p:cNvPr id="529" name="Google Shape;529;g3c3540bacfd_0_432"/>
          <p:cNvCxnSpPr/>
          <p:nvPr/>
        </p:nvCxnSpPr>
        <p:spPr>
          <a:xfrm flipH="1">
            <a:off x="7427700" y="3864100"/>
            <a:ext cx="1046400" cy="632100"/>
          </a:xfrm>
          <a:prstGeom prst="straightConnector1">
            <a:avLst/>
          </a:prstGeom>
          <a:noFill/>
          <a:ln cap="flat" cmpd="sng" w="12700">
            <a:solidFill>
              <a:schemeClr val="dk2"/>
            </a:solidFill>
            <a:prstDash val="solid"/>
            <a:round/>
            <a:headEnd len="med" w="med" type="none"/>
            <a:tailEnd len="med" w="med" type="triangle"/>
          </a:ln>
        </p:spPr>
      </p:cxnSp>
      <p:sp>
        <p:nvSpPr>
          <p:cNvPr id="530" name="Google Shape;530;g3c3540bacfd_0_432"/>
          <p:cNvSpPr txBox="1"/>
          <p:nvPr/>
        </p:nvSpPr>
        <p:spPr>
          <a:xfrm>
            <a:off x="3615000" y="6124467"/>
            <a:ext cx="5604900" cy="569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Unfavorable for convective initiation</a:t>
            </a:r>
            <a:endParaRPr sz="2400">
              <a:solidFill>
                <a:schemeClr val="dk2"/>
              </a:solidFill>
            </a:endParaRPr>
          </a:p>
        </p:txBody>
      </p:sp>
      <p:cxnSp>
        <p:nvCxnSpPr>
          <p:cNvPr id="531" name="Google Shape;531;g3c3540bacfd_0_432"/>
          <p:cNvCxnSpPr/>
          <p:nvPr/>
        </p:nvCxnSpPr>
        <p:spPr>
          <a:xfrm>
            <a:off x="1817300" y="5822033"/>
            <a:ext cx="404100" cy="0"/>
          </a:xfrm>
          <a:prstGeom prst="straightConnector1">
            <a:avLst/>
          </a:prstGeom>
          <a:noFill/>
          <a:ln cap="flat" cmpd="sng" w="12700">
            <a:solidFill>
              <a:schemeClr val="dk2"/>
            </a:solidFill>
            <a:prstDash val="solid"/>
            <a:round/>
            <a:headEnd len="med" w="med" type="none"/>
            <a:tailEnd len="med" w="med" type="triangle"/>
          </a:ln>
        </p:spPr>
      </p:cxnSp>
      <p:cxnSp>
        <p:nvCxnSpPr>
          <p:cNvPr id="532" name="Google Shape;532;g3c3540bacfd_0_432"/>
          <p:cNvCxnSpPr/>
          <p:nvPr/>
        </p:nvCxnSpPr>
        <p:spPr>
          <a:xfrm>
            <a:off x="1817300" y="5822033"/>
            <a:ext cx="404100" cy="0"/>
          </a:xfrm>
          <a:prstGeom prst="straightConnector1">
            <a:avLst/>
          </a:prstGeom>
          <a:noFill/>
          <a:ln cap="flat" cmpd="sng" w="12700">
            <a:solidFill>
              <a:schemeClr val="dk2"/>
            </a:solidFill>
            <a:prstDash val="solid"/>
            <a:round/>
            <a:headEnd len="med" w="med" type="none"/>
            <a:tailEnd len="med" w="med" type="triangle"/>
          </a:ln>
        </p:spPr>
      </p:cxnSp>
      <p:cxnSp>
        <p:nvCxnSpPr>
          <p:cNvPr id="533" name="Google Shape;533;g3c3540bacfd_0_432"/>
          <p:cNvCxnSpPr/>
          <p:nvPr/>
        </p:nvCxnSpPr>
        <p:spPr>
          <a:xfrm>
            <a:off x="1817300" y="5415633"/>
            <a:ext cx="528300" cy="2400"/>
          </a:xfrm>
          <a:prstGeom prst="straightConnector1">
            <a:avLst/>
          </a:prstGeom>
          <a:noFill/>
          <a:ln cap="flat" cmpd="sng" w="12700">
            <a:solidFill>
              <a:schemeClr val="dk2"/>
            </a:solidFill>
            <a:prstDash val="solid"/>
            <a:round/>
            <a:headEnd len="med" w="med" type="none"/>
            <a:tailEnd len="med" w="med" type="triangle"/>
          </a:ln>
        </p:spPr>
      </p:cxnSp>
      <p:cxnSp>
        <p:nvCxnSpPr>
          <p:cNvPr id="534" name="Google Shape;534;g3c3540bacfd_0_432"/>
          <p:cNvCxnSpPr/>
          <p:nvPr/>
        </p:nvCxnSpPr>
        <p:spPr>
          <a:xfrm>
            <a:off x="1817300" y="5110833"/>
            <a:ext cx="756300" cy="6900"/>
          </a:xfrm>
          <a:prstGeom prst="straightConnector1">
            <a:avLst/>
          </a:prstGeom>
          <a:noFill/>
          <a:ln cap="flat" cmpd="sng" w="12700">
            <a:solidFill>
              <a:schemeClr val="dk2"/>
            </a:solidFill>
            <a:prstDash val="solid"/>
            <a:round/>
            <a:headEnd len="med" w="med" type="none"/>
            <a:tailEnd len="med" w="med" type="triangle"/>
          </a:ln>
        </p:spPr>
      </p:cxnSp>
      <p:cxnSp>
        <p:nvCxnSpPr>
          <p:cNvPr id="535" name="Google Shape;535;g3c3540bacfd_0_432"/>
          <p:cNvCxnSpPr/>
          <p:nvPr/>
        </p:nvCxnSpPr>
        <p:spPr>
          <a:xfrm flipH="1" rot="10800000">
            <a:off x="1817300" y="4692733"/>
            <a:ext cx="942900" cy="11700"/>
          </a:xfrm>
          <a:prstGeom prst="straightConnector1">
            <a:avLst/>
          </a:prstGeom>
          <a:noFill/>
          <a:ln cap="flat" cmpd="sng" w="12700">
            <a:solidFill>
              <a:schemeClr val="dk2"/>
            </a:solidFill>
            <a:prstDash val="solid"/>
            <a:round/>
            <a:headEnd len="med" w="med" type="none"/>
            <a:tailEnd len="med" w="med" type="triangle"/>
          </a:ln>
        </p:spPr>
      </p:cxnSp>
      <p:cxnSp>
        <p:nvCxnSpPr>
          <p:cNvPr id="536" name="Google Shape;536;g3c3540bacfd_0_432"/>
          <p:cNvCxnSpPr/>
          <p:nvPr/>
        </p:nvCxnSpPr>
        <p:spPr>
          <a:xfrm rot="10800000">
            <a:off x="8598600" y="5604533"/>
            <a:ext cx="127500" cy="388500"/>
          </a:xfrm>
          <a:prstGeom prst="straightConnector1">
            <a:avLst/>
          </a:prstGeom>
          <a:noFill/>
          <a:ln cap="flat" cmpd="sng" w="12700">
            <a:solidFill>
              <a:schemeClr val="dk2"/>
            </a:solidFill>
            <a:prstDash val="solid"/>
            <a:round/>
            <a:headEnd len="med" w="med" type="none"/>
            <a:tailEnd len="med" w="med" type="triangle"/>
          </a:ln>
        </p:spPr>
      </p:cxnSp>
      <p:cxnSp>
        <p:nvCxnSpPr>
          <p:cNvPr id="537" name="Google Shape;537;g3c3540bacfd_0_432"/>
          <p:cNvCxnSpPr/>
          <p:nvPr/>
        </p:nvCxnSpPr>
        <p:spPr>
          <a:xfrm rot="10800000">
            <a:off x="8670900" y="5200433"/>
            <a:ext cx="55200" cy="381900"/>
          </a:xfrm>
          <a:prstGeom prst="straightConnector1">
            <a:avLst/>
          </a:prstGeom>
          <a:noFill/>
          <a:ln cap="flat" cmpd="sng" w="12700">
            <a:solidFill>
              <a:schemeClr val="dk2"/>
            </a:solidFill>
            <a:prstDash val="solid"/>
            <a:round/>
            <a:headEnd len="med" w="med" type="none"/>
            <a:tailEnd len="med" w="med" type="triangle"/>
          </a:ln>
        </p:spPr>
      </p:cxnSp>
      <p:cxnSp>
        <p:nvCxnSpPr>
          <p:cNvPr id="538" name="Google Shape;538;g3c3540bacfd_0_432"/>
          <p:cNvCxnSpPr/>
          <p:nvPr/>
        </p:nvCxnSpPr>
        <p:spPr>
          <a:xfrm flipH="1" rot="10800000">
            <a:off x="8726100" y="4755333"/>
            <a:ext cx="79500" cy="355500"/>
          </a:xfrm>
          <a:prstGeom prst="straightConnector1">
            <a:avLst/>
          </a:prstGeom>
          <a:noFill/>
          <a:ln cap="flat" cmpd="sng" w="12700">
            <a:solidFill>
              <a:schemeClr val="dk2"/>
            </a:solidFill>
            <a:prstDash val="solid"/>
            <a:round/>
            <a:headEnd len="med" w="med" type="none"/>
            <a:tailEnd len="med" w="med" type="triangle"/>
          </a:ln>
        </p:spPr>
      </p:cxnSp>
      <p:cxnSp>
        <p:nvCxnSpPr>
          <p:cNvPr id="539" name="Google Shape;539;g3c3540bacfd_0_432"/>
          <p:cNvCxnSpPr/>
          <p:nvPr/>
        </p:nvCxnSpPr>
        <p:spPr>
          <a:xfrm flipH="1" rot="10800000">
            <a:off x="8725467" y="4277167"/>
            <a:ext cx="411300" cy="540000"/>
          </a:xfrm>
          <a:prstGeom prst="straightConnector1">
            <a:avLst/>
          </a:prstGeom>
          <a:noFill/>
          <a:ln cap="flat" cmpd="sng" w="12700">
            <a:solidFill>
              <a:schemeClr val="dk2"/>
            </a:solidFill>
            <a:prstDash val="solid"/>
            <a:round/>
            <a:headEnd len="med" w="med" type="none"/>
            <a:tailEnd len="med" w="med" type="triangle"/>
          </a:ln>
        </p:spPr>
      </p:cxnSp>
      <p:sp>
        <p:nvSpPr>
          <p:cNvPr id="540" name="Google Shape;540;g3c3540bacfd_0_432"/>
          <p:cNvSpPr/>
          <p:nvPr/>
        </p:nvSpPr>
        <p:spPr>
          <a:xfrm>
            <a:off x="5996167" y="4464967"/>
            <a:ext cx="1081340" cy="1398498"/>
          </a:xfrm>
          <a:custGeom>
            <a:rect b="b" l="l" r="r" t="t"/>
            <a:pathLst>
              <a:path extrusionOk="0" h="41956" w="32441">
                <a:moveTo>
                  <a:pt x="0" y="41956"/>
                </a:moveTo>
                <a:cubicBezTo>
                  <a:pt x="375" y="37968"/>
                  <a:pt x="366" y="23930"/>
                  <a:pt x="2251" y="18025"/>
                </a:cubicBezTo>
                <a:cubicBezTo>
                  <a:pt x="4136" y="12120"/>
                  <a:pt x="6276" y="9530"/>
                  <a:pt x="11308" y="6526"/>
                </a:cubicBezTo>
                <a:cubicBezTo>
                  <a:pt x="16340" y="3522"/>
                  <a:pt x="28919" y="1088"/>
                  <a:pt x="32441" y="0"/>
                </a:cubicBezTo>
              </a:path>
            </a:pathLst>
          </a:custGeom>
          <a:noFill/>
          <a:ln cap="flat" cmpd="sng" w="50800">
            <a:solidFill>
              <a:srgbClr val="4A86E8"/>
            </a:solidFill>
            <a:prstDash val="solid"/>
            <a:round/>
            <a:headEnd len="med" w="med" type="none"/>
            <a:tailEnd len="med" w="med" type="triangle"/>
          </a:ln>
        </p:spPr>
      </p:sp>
      <p:sp>
        <p:nvSpPr>
          <p:cNvPr id="541" name="Google Shape;541;g3c3540bacfd_0_432"/>
          <p:cNvSpPr txBox="1"/>
          <p:nvPr/>
        </p:nvSpPr>
        <p:spPr>
          <a:xfrm>
            <a:off x="1547000" y="79900"/>
            <a:ext cx="9098100" cy="14811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100">
                <a:solidFill>
                  <a:schemeClr val="dk2"/>
                </a:solidFill>
              </a:rPr>
              <a:t>The other consideration is how long will air parcels reside within the zone of ascent. If they are ejected from the zone prematurely, they may not reach their LFCs. </a:t>
            </a:r>
            <a:endParaRPr b="1" sz="2100">
              <a:solidFill>
                <a:schemeClr val="dk2"/>
              </a:solidFill>
            </a:endParaRPr>
          </a:p>
          <a:p>
            <a:pPr indent="0" lvl="0" marL="609600" rtl="0" algn="ctr">
              <a:spcBef>
                <a:spcPts val="0"/>
              </a:spcBef>
              <a:spcAft>
                <a:spcPts val="0"/>
              </a:spcAft>
              <a:buNone/>
            </a:pPr>
            <a:r>
              <a:rPr b="1" lang="en-US" sz="2100">
                <a:solidFill>
                  <a:schemeClr val="dk2"/>
                </a:solidFill>
              </a:rPr>
              <a:t>With too much westerly flow near the LFC, parcels may be ejected too quickly out of the zone of ascent.</a:t>
            </a:r>
            <a:endParaRPr b="1" sz="2100">
              <a:solidFill>
                <a:schemeClr val="dk2"/>
              </a:solidFill>
            </a:endParaRPr>
          </a:p>
          <a:p>
            <a:pPr indent="0" lvl="0" marL="0" rtl="0" algn="ctr">
              <a:spcBef>
                <a:spcPts val="0"/>
              </a:spcBef>
              <a:spcAft>
                <a:spcPts val="0"/>
              </a:spcAft>
              <a:buNone/>
            </a:pPr>
            <a:r>
              <a:t/>
            </a:r>
            <a:endParaRPr b="1" sz="2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g3c3540bacfd_0_51" title="sfc_chart_041923.PNG"/>
          <p:cNvPicPr preferRelativeResize="0"/>
          <p:nvPr/>
        </p:nvPicPr>
        <p:blipFill rotWithShape="1">
          <a:blip r:embed="rId3">
            <a:alphaModFix/>
          </a:blip>
          <a:srcRect b="21274" l="24849" r="12320" t="10298"/>
          <a:stretch/>
        </p:blipFill>
        <p:spPr>
          <a:xfrm>
            <a:off x="0" y="0"/>
            <a:ext cx="12191997" cy="6858000"/>
          </a:xfrm>
          <a:prstGeom prst="rect">
            <a:avLst/>
          </a:prstGeom>
          <a:noFill/>
          <a:ln>
            <a:noFill/>
          </a:ln>
        </p:spPr>
      </p:pic>
      <p:sp>
        <p:nvSpPr>
          <p:cNvPr id="96" name="Google Shape;96;g3c3540bacfd_0_51"/>
          <p:cNvSpPr/>
          <p:nvPr/>
        </p:nvSpPr>
        <p:spPr>
          <a:xfrm>
            <a:off x="2518687" y="-630379"/>
            <a:ext cx="10734565" cy="8160563"/>
          </a:xfrm>
          <a:custGeom>
            <a:rect b="b" l="l" r="r" t="t"/>
            <a:pathLst>
              <a:path extrusionOk="0" h="244823" w="322045">
                <a:moveTo>
                  <a:pt x="25634" y="235039"/>
                </a:moveTo>
                <a:cubicBezTo>
                  <a:pt x="-20607" y="234257"/>
                  <a:pt x="8321" y="239171"/>
                  <a:pt x="15916" y="220965"/>
                </a:cubicBezTo>
                <a:cubicBezTo>
                  <a:pt x="23511" y="202759"/>
                  <a:pt x="60538" y="148811"/>
                  <a:pt x="71205" y="125802"/>
                </a:cubicBezTo>
                <a:cubicBezTo>
                  <a:pt x="81872" y="102793"/>
                  <a:pt x="78353" y="97153"/>
                  <a:pt x="79917" y="82912"/>
                </a:cubicBezTo>
                <a:cubicBezTo>
                  <a:pt x="81481" y="68671"/>
                  <a:pt x="76790" y="51916"/>
                  <a:pt x="80587" y="40356"/>
                </a:cubicBezTo>
                <a:cubicBezTo>
                  <a:pt x="84385" y="28796"/>
                  <a:pt x="67295" y="17292"/>
                  <a:pt x="102702" y="13550"/>
                </a:cubicBezTo>
                <a:cubicBezTo>
                  <a:pt x="138109" y="9808"/>
                  <a:pt x="261252" y="-17445"/>
                  <a:pt x="293029" y="17906"/>
                </a:cubicBezTo>
                <a:cubicBezTo>
                  <a:pt x="324806" y="53257"/>
                  <a:pt x="337930" y="189467"/>
                  <a:pt x="293364" y="225656"/>
                </a:cubicBezTo>
                <a:cubicBezTo>
                  <a:pt x="248798" y="261845"/>
                  <a:pt x="71875" y="235821"/>
                  <a:pt x="25634" y="235039"/>
                </a:cubicBezTo>
                <a:close/>
              </a:path>
            </a:pathLst>
          </a:custGeom>
          <a:solidFill>
            <a:srgbClr val="42B4D5">
              <a:alpha val="9490"/>
            </a:srgbClr>
          </a:solidFill>
          <a:ln>
            <a:noFill/>
          </a:ln>
        </p:spPr>
      </p:sp>
      <p:sp>
        <p:nvSpPr>
          <p:cNvPr id="97" name="Google Shape;97;g3c3540bacfd_0_51"/>
          <p:cNvSpPr/>
          <p:nvPr/>
        </p:nvSpPr>
        <p:spPr>
          <a:xfrm>
            <a:off x="2892867" y="-83774"/>
            <a:ext cx="6804263" cy="6997425"/>
          </a:xfrm>
          <a:custGeom>
            <a:rect b="b" l="l" r="r" t="t"/>
            <a:pathLst>
              <a:path extrusionOk="0" h="209928" w="204133">
                <a:moveTo>
                  <a:pt x="0" y="209928"/>
                </a:moveTo>
                <a:cubicBezTo>
                  <a:pt x="4747" y="203394"/>
                  <a:pt x="18932" y="185970"/>
                  <a:pt x="28482" y="170724"/>
                </a:cubicBezTo>
                <a:cubicBezTo>
                  <a:pt x="38032" y="155478"/>
                  <a:pt x="50542" y="135875"/>
                  <a:pt x="57299" y="118451"/>
                </a:cubicBezTo>
                <a:cubicBezTo>
                  <a:pt x="64057" y="101027"/>
                  <a:pt x="66961" y="80419"/>
                  <a:pt x="69027" y="66178"/>
                </a:cubicBezTo>
                <a:cubicBezTo>
                  <a:pt x="71093" y="51937"/>
                  <a:pt x="69809" y="41885"/>
                  <a:pt x="69697" y="33005"/>
                </a:cubicBezTo>
                <a:cubicBezTo>
                  <a:pt x="69585" y="24126"/>
                  <a:pt x="67519" y="18151"/>
                  <a:pt x="68357" y="12901"/>
                </a:cubicBezTo>
                <a:cubicBezTo>
                  <a:pt x="69195" y="7652"/>
                  <a:pt x="62604" y="3239"/>
                  <a:pt x="74723" y="1508"/>
                </a:cubicBezTo>
                <a:cubicBezTo>
                  <a:pt x="86842" y="-223"/>
                  <a:pt x="125264" y="-1117"/>
                  <a:pt x="141069" y="2513"/>
                </a:cubicBezTo>
                <a:cubicBezTo>
                  <a:pt x="156874" y="6143"/>
                  <a:pt x="163073" y="14688"/>
                  <a:pt x="169551" y="23288"/>
                </a:cubicBezTo>
                <a:cubicBezTo>
                  <a:pt x="176029" y="31889"/>
                  <a:pt x="178208" y="44845"/>
                  <a:pt x="179939" y="54116"/>
                </a:cubicBezTo>
                <a:cubicBezTo>
                  <a:pt x="181670" y="63387"/>
                  <a:pt x="178710" y="69697"/>
                  <a:pt x="179939" y="78912"/>
                </a:cubicBezTo>
                <a:cubicBezTo>
                  <a:pt x="181168" y="88127"/>
                  <a:pt x="183793" y="99743"/>
                  <a:pt x="187311" y="109404"/>
                </a:cubicBezTo>
                <a:cubicBezTo>
                  <a:pt x="190829" y="119066"/>
                  <a:pt x="198257" y="127220"/>
                  <a:pt x="201049" y="136881"/>
                </a:cubicBezTo>
                <a:cubicBezTo>
                  <a:pt x="203841" y="146543"/>
                  <a:pt x="204344" y="158438"/>
                  <a:pt x="204065" y="167373"/>
                </a:cubicBezTo>
                <a:cubicBezTo>
                  <a:pt x="203786" y="176309"/>
                  <a:pt x="201273" y="183681"/>
                  <a:pt x="199374" y="190494"/>
                </a:cubicBezTo>
                <a:cubicBezTo>
                  <a:pt x="197475" y="197307"/>
                  <a:pt x="193789" y="205293"/>
                  <a:pt x="192672" y="208253"/>
                </a:cubicBezTo>
              </a:path>
            </a:pathLst>
          </a:custGeom>
          <a:solidFill>
            <a:srgbClr val="60EF1A">
              <a:alpha val="17090"/>
            </a:srgbClr>
          </a:solidFill>
          <a:ln>
            <a:noFill/>
          </a:ln>
        </p:spPr>
      </p:sp>
      <p:sp>
        <p:nvSpPr>
          <p:cNvPr id="98" name="Google Shape;98;g3c3540bacfd_0_51"/>
          <p:cNvSpPr/>
          <p:nvPr/>
        </p:nvSpPr>
        <p:spPr>
          <a:xfrm>
            <a:off x="2870533" y="2198300"/>
            <a:ext cx="4915877" cy="4715415"/>
          </a:xfrm>
          <a:custGeom>
            <a:rect b="b" l="l" r="r" t="t"/>
            <a:pathLst>
              <a:path extrusionOk="0" h="141466" w="147480">
                <a:moveTo>
                  <a:pt x="0" y="140796"/>
                </a:moveTo>
                <a:cubicBezTo>
                  <a:pt x="4580" y="134430"/>
                  <a:pt x="19826" y="113990"/>
                  <a:pt x="27477" y="102597"/>
                </a:cubicBezTo>
                <a:cubicBezTo>
                  <a:pt x="35128" y="91204"/>
                  <a:pt x="39707" y="84950"/>
                  <a:pt x="45906" y="72440"/>
                </a:cubicBezTo>
                <a:cubicBezTo>
                  <a:pt x="52105" y="59930"/>
                  <a:pt x="60538" y="38373"/>
                  <a:pt x="64671" y="27539"/>
                </a:cubicBezTo>
                <a:cubicBezTo>
                  <a:pt x="68804" y="16705"/>
                  <a:pt x="67575" y="12014"/>
                  <a:pt x="70702" y="7434"/>
                </a:cubicBezTo>
                <a:cubicBezTo>
                  <a:pt x="73829" y="2855"/>
                  <a:pt x="78744" y="509"/>
                  <a:pt x="83435" y="62"/>
                </a:cubicBezTo>
                <a:cubicBezTo>
                  <a:pt x="88126" y="-385"/>
                  <a:pt x="93767" y="1626"/>
                  <a:pt x="98849" y="4753"/>
                </a:cubicBezTo>
                <a:cubicBezTo>
                  <a:pt x="103931" y="7881"/>
                  <a:pt x="108623" y="12516"/>
                  <a:pt x="113928" y="18827"/>
                </a:cubicBezTo>
                <a:cubicBezTo>
                  <a:pt x="119234" y="25138"/>
                  <a:pt x="125991" y="35245"/>
                  <a:pt x="130682" y="42617"/>
                </a:cubicBezTo>
                <a:cubicBezTo>
                  <a:pt x="135373" y="49989"/>
                  <a:pt x="139282" y="52558"/>
                  <a:pt x="142074" y="63057"/>
                </a:cubicBezTo>
                <a:cubicBezTo>
                  <a:pt x="144866" y="73556"/>
                  <a:pt x="147883" y="94723"/>
                  <a:pt x="147436" y="105613"/>
                </a:cubicBezTo>
                <a:cubicBezTo>
                  <a:pt x="146989" y="116503"/>
                  <a:pt x="141070" y="122423"/>
                  <a:pt x="139394" y="128398"/>
                </a:cubicBezTo>
                <a:cubicBezTo>
                  <a:pt x="137719" y="134374"/>
                  <a:pt x="137718" y="139288"/>
                  <a:pt x="137383" y="141466"/>
                </a:cubicBezTo>
              </a:path>
            </a:pathLst>
          </a:custGeom>
          <a:solidFill>
            <a:srgbClr val="23730D">
              <a:alpha val="22150"/>
            </a:srgbClr>
          </a:solidFill>
          <a:ln>
            <a:noFill/>
          </a:ln>
        </p:spPr>
      </p:sp>
      <p:sp>
        <p:nvSpPr>
          <p:cNvPr id="99" name="Google Shape;99;g3c3540bacfd_0_51"/>
          <p:cNvSpPr/>
          <p:nvPr/>
        </p:nvSpPr>
        <p:spPr>
          <a:xfrm>
            <a:off x="2814700" y="212233"/>
            <a:ext cx="2361674" cy="6712599"/>
          </a:xfrm>
          <a:custGeom>
            <a:rect b="b" l="l" r="r" t="t"/>
            <a:pathLst>
              <a:path extrusionOk="0" h="201383" w="70852">
                <a:moveTo>
                  <a:pt x="69026" y="0"/>
                </a:moveTo>
                <a:cubicBezTo>
                  <a:pt x="69305" y="6255"/>
                  <a:pt x="71428" y="23958"/>
                  <a:pt x="70702" y="37529"/>
                </a:cubicBezTo>
                <a:cubicBezTo>
                  <a:pt x="69976" y="51100"/>
                  <a:pt x="67965" y="67462"/>
                  <a:pt x="64670" y="81424"/>
                </a:cubicBezTo>
                <a:cubicBezTo>
                  <a:pt x="61375" y="95386"/>
                  <a:pt x="61710" y="101306"/>
                  <a:pt x="50932" y="121299"/>
                </a:cubicBezTo>
                <a:cubicBezTo>
                  <a:pt x="40154" y="141292"/>
                  <a:pt x="8489" y="188036"/>
                  <a:pt x="0" y="201383"/>
                </a:cubicBezTo>
              </a:path>
            </a:pathLst>
          </a:custGeom>
          <a:noFill/>
          <a:ln cap="flat" cmpd="sng" w="50800">
            <a:solidFill>
              <a:srgbClr val="FF9900"/>
            </a:solidFill>
            <a:prstDash val="solid"/>
            <a:round/>
            <a:headEnd len="med" w="med" type="none"/>
            <a:tailEnd len="med" w="med" type="none"/>
          </a:ln>
        </p:spPr>
      </p:sp>
      <p:sp>
        <p:nvSpPr>
          <p:cNvPr id="100" name="Google Shape;100;g3c3540bacfd_0_51"/>
          <p:cNvSpPr/>
          <p:nvPr/>
        </p:nvSpPr>
        <p:spPr>
          <a:xfrm flipH="1" rot="-1708931">
            <a:off x="5040096" y="221985"/>
            <a:ext cx="256665" cy="214933"/>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01" name="Google Shape;101;g3c3540bacfd_0_51"/>
          <p:cNvSpPr/>
          <p:nvPr/>
        </p:nvSpPr>
        <p:spPr>
          <a:xfrm flipH="1" rot="-1708931">
            <a:off x="5069863" y="444785"/>
            <a:ext cx="256665" cy="214933"/>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02" name="Google Shape;102;g3c3540bacfd_0_51"/>
          <p:cNvSpPr/>
          <p:nvPr/>
        </p:nvSpPr>
        <p:spPr>
          <a:xfrm flipH="1" rot="-1708931">
            <a:off x="5085663" y="664752"/>
            <a:ext cx="256665" cy="214933"/>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03" name="Google Shape;103;g3c3540bacfd_0_51"/>
          <p:cNvSpPr/>
          <p:nvPr/>
        </p:nvSpPr>
        <p:spPr>
          <a:xfrm flipH="1" rot="-1708931">
            <a:off x="5104229" y="879152"/>
            <a:ext cx="256665" cy="214933"/>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04" name="Google Shape;104;g3c3540bacfd_0_51"/>
          <p:cNvSpPr/>
          <p:nvPr/>
        </p:nvSpPr>
        <p:spPr>
          <a:xfrm flipH="1" rot="-1708931">
            <a:off x="5104229" y="1093519"/>
            <a:ext cx="256665" cy="214933"/>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05" name="Google Shape;105;g3c3540bacfd_0_51"/>
          <p:cNvSpPr/>
          <p:nvPr/>
        </p:nvSpPr>
        <p:spPr>
          <a:xfrm flipH="1" rot="-1159490">
            <a:off x="5104219" y="1301738"/>
            <a:ext cx="256555" cy="215102"/>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06" name="Google Shape;106;g3c3540bacfd_0_51"/>
          <p:cNvSpPr/>
          <p:nvPr/>
        </p:nvSpPr>
        <p:spPr>
          <a:xfrm flipH="1" rot="-1159490">
            <a:off x="5104219" y="1510505"/>
            <a:ext cx="256555" cy="215102"/>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07" name="Google Shape;107;g3c3540bacfd_0_51"/>
          <p:cNvSpPr/>
          <p:nvPr/>
        </p:nvSpPr>
        <p:spPr>
          <a:xfrm flipH="1" rot="-1159490">
            <a:off x="5085652" y="1712505"/>
            <a:ext cx="256555" cy="215102"/>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08" name="Google Shape;108;g3c3540bacfd_0_51"/>
          <p:cNvSpPr/>
          <p:nvPr/>
        </p:nvSpPr>
        <p:spPr>
          <a:xfrm flipH="1" rot="-849985">
            <a:off x="5056581" y="1918617"/>
            <a:ext cx="256191" cy="215155"/>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09" name="Google Shape;109;g3c3540bacfd_0_51"/>
          <p:cNvSpPr/>
          <p:nvPr/>
        </p:nvSpPr>
        <p:spPr>
          <a:xfrm flipH="1" rot="-1159490">
            <a:off x="5032686" y="2123272"/>
            <a:ext cx="256555" cy="215102"/>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10" name="Google Shape;110;g3c3540bacfd_0_51"/>
          <p:cNvSpPr/>
          <p:nvPr/>
        </p:nvSpPr>
        <p:spPr>
          <a:xfrm flipH="1" rot="-585579">
            <a:off x="4998333" y="2328272"/>
            <a:ext cx="256614" cy="215338"/>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11" name="Google Shape;111;g3c3540bacfd_0_51"/>
          <p:cNvSpPr/>
          <p:nvPr/>
        </p:nvSpPr>
        <p:spPr>
          <a:xfrm flipH="1" rot="-585579">
            <a:off x="4966533" y="2517872"/>
            <a:ext cx="256614" cy="215338"/>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12" name="Google Shape;112;g3c3540bacfd_0_51"/>
          <p:cNvSpPr/>
          <p:nvPr/>
        </p:nvSpPr>
        <p:spPr>
          <a:xfrm flipH="1" rot="-585579">
            <a:off x="4926367" y="2730206"/>
            <a:ext cx="256614" cy="215338"/>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13" name="Google Shape;113;g3c3540bacfd_0_51"/>
          <p:cNvSpPr/>
          <p:nvPr/>
        </p:nvSpPr>
        <p:spPr>
          <a:xfrm flipH="1" rot="-585579">
            <a:off x="4880633" y="2928206"/>
            <a:ext cx="256614" cy="215338"/>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14" name="Google Shape;114;g3c3540bacfd_0_51"/>
          <p:cNvSpPr/>
          <p:nvPr/>
        </p:nvSpPr>
        <p:spPr>
          <a:xfrm flipH="1" rot="-585579">
            <a:off x="4834867" y="3132139"/>
            <a:ext cx="256614" cy="215338"/>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15" name="Google Shape;115;g3c3540bacfd_0_51"/>
          <p:cNvSpPr/>
          <p:nvPr/>
        </p:nvSpPr>
        <p:spPr>
          <a:xfrm flipH="1" rot="-585579">
            <a:off x="4783767" y="3338539"/>
            <a:ext cx="256614" cy="215338"/>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16" name="Google Shape;116;g3c3540bacfd_0_51"/>
          <p:cNvSpPr/>
          <p:nvPr/>
        </p:nvSpPr>
        <p:spPr>
          <a:xfrm flipH="1" rot="-205295">
            <a:off x="4731091" y="3553127"/>
            <a:ext cx="256357" cy="215224"/>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17" name="Google Shape;117;g3c3540bacfd_0_51"/>
          <p:cNvSpPr/>
          <p:nvPr/>
        </p:nvSpPr>
        <p:spPr>
          <a:xfrm flipH="1" rot="12062">
            <a:off x="4653222" y="3729079"/>
            <a:ext cx="256502" cy="215100"/>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18" name="Google Shape;118;g3c3540bacfd_0_51"/>
          <p:cNvSpPr/>
          <p:nvPr/>
        </p:nvSpPr>
        <p:spPr>
          <a:xfrm flipH="1" rot="12062">
            <a:off x="4561722" y="3923779"/>
            <a:ext cx="256502" cy="215100"/>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19" name="Google Shape;119;g3c3540bacfd_0_51"/>
          <p:cNvSpPr/>
          <p:nvPr/>
        </p:nvSpPr>
        <p:spPr>
          <a:xfrm flipH="1" rot="565097">
            <a:off x="4463940" y="4117938"/>
            <a:ext cx="256660" cy="215184"/>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20" name="Google Shape;120;g3c3540bacfd_0_51"/>
          <p:cNvSpPr/>
          <p:nvPr/>
        </p:nvSpPr>
        <p:spPr>
          <a:xfrm flipH="1" rot="375078">
            <a:off x="4359863" y="4303041"/>
            <a:ext cx="256224" cy="215112"/>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21" name="Google Shape;121;g3c3540bacfd_0_51"/>
          <p:cNvSpPr/>
          <p:nvPr/>
        </p:nvSpPr>
        <p:spPr>
          <a:xfrm flipH="1" rot="375078">
            <a:off x="4260963" y="4495041"/>
            <a:ext cx="256224" cy="215112"/>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22" name="Google Shape;122;g3c3540bacfd_0_51"/>
          <p:cNvSpPr/>
          <p:nvPr/>
        </p:nvSpPr>
        <p:spPr>
          <a:xfrm flipH="1" rot="375078">
            <a:off x="4142463" y="4678641"/>
            <a:ext cx="256224" cy="215112"/>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23" name="Google Shape;123;g3c3540bacfd_0_51"/>
          <p:cNvSpPr/>
          <p:nvPr/>
        </p:nvSpPr>
        <p:spPr>
          <a:xfrm flipH="1" rot="602810">
            <a:off x="4026347" y="4861946"/>
            <a:ext cx="256229" cy="215286"/>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24" name="Google Shape;124;g3c3540bacfd_0_51"/>
          <p:cNvSpPr/>
          <p:nvPr/>
        </p:nvSpPr>
        <p:spPr>
          <a:xfrm flipH="1" rot="569723">
            <a:off x="3919176" y="5029144"/>
            <a:ext cx="256413" cy="215281"/>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25" name="Google Shape;125;g3c3540bacfd_0_51"/>
          <p:cNvSpPr/>
          <p:nvPr/>
        </p:nvSpPr>
        <p:spPr>
          <a:xfrm flipH="1" rot="569723">
            <a:off x="3809076" y="5215578"/>
            <a:ext cx="256413" cy="215281"/>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26" name="Google Shape;126;g3c3540bacfd_0_51"/>
          <p:cNvSpPr/>
          <p:nvPr/>
        </p:nvSpPr>
        <p:spPr>
          <a:xfrm flipH="1" rot="569723">
            <a:off x="3687776" y="5396411"/>
            <a:ext cx="256413" cy="215281"/>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27" name="Google Shape;127;g3c3540bacfd_0_51"/>
          <p:cNvSpPr/>
          <p:nvPr/>
        </p:nvSpPr>
        <p:spPr>
          <a:xfrm flipH="1" rot="569723">
            <a:off x="3569276" y="5580011"/>
            <a:ext cx="256413" cy="215281"/>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28" name="Google Shape;128;g3c3540bacfd_0_51"/>
          <p:cNvSpPr/>
          <p:nvPr/>
        </p:nvSpPr>
        <p:spPr>
          <a:xfrm flipH="1" rot="569723">
            <a:off x="3453609" y="5760844"/>
            <a:ext cx="256413" cy="215281"/>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29" name="Google Shape;129;g3c3540bacfd_0_51"/>
          <p:cNvSpPr/>
          <p:nvPr/>
        </p:nvSpPr>
        <p:spPr>
          <a:xfrm flipH="1" rot="569723">
            <a:off x="3329509" y="5938844"/>
            <a:ext cx="256413" cy="215281"/>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30" name="Google Shape;130;g3c3540bacfd_0_51"/>
          <p:cNvSpPr/>
          <p:nvPr/>
        </p:nvSpPr>
        <p:spPr>
          <a:xfrm flipH="1" rot="569723">
            <a:off x="3222176" y="6119678"/>
            <a:ext cx="256413" cy="215281"/>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31" name="Google Shape;131;g3c3540bacfd_0_51"/>
          <p:cNvSpPr/>
          <p:nvPr/>
        </p:nvSpPr>
        <p:spPr>
          <a:xfrm flipH="1" rot="569723">
            <a:off x="3100909" y="6294911"/>
            <a:ext cx="256413" cy="215281"/>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32" name="Google Shape;132;g3c3540bacfd_0_51"/>
          <p:cNvSpPr/>
          <p:nvPr/>
        </p:nvSpPr>
        <p:spPr>
          <a:xfrm flipH="1" rot="569723">
            <a:off x="2979609" y="6475744"/>
            <a:ext cx="256413" cy="215281"/>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33" name="Google Shape;133;g3c3540bacfd_0_51"/>
          <p:cNvSpPr/>
          <p:nvPr/>
        </p:nvSpPr>
        <p:spPr>
          <a:xfrm flipH="1" rot="569723">
            <a:off x="2852743" y="6662144"/>
            <a:ext cx="256413" cy="215281"/>
          </a:xfrm>
          <a:prstGeom prst="chord">
            <a:avLst>
              <a:gd fmla="val 2700000" name="adj1"/>
              <a:gd fmla="val 16200000" name="adj2"/>
            </a:avLst>
          </a:prstGeom>
          <a:solidFill>
            <a:srgbClr val="FF9900"/>
          </a:solidFill>
          <a:ln cap="flat" cmpd="sng" w="12700">
            <a:solidFill>
              <a:srgbClr val="FF99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34" name="Google Shape;134;g3c3540bacfd_0_51"/>
          <p:cNvSpPr/>
          <p:nvPr/>
        </p:nvSpPr>
        <p:spPr>
          <a:xfrm>
            <a:off x="-517600" y="-526908"/>
            <a:ext cx="6028549" cy="7542545"/>
          </a:xfrm>
          <a:custGeom>
            <a:rect b="b" l="l" r="r" t="t"/>
            <a:pathLst>
              <a:path extrusionOk="0" h="226282" w="180861">
                <a:moveTo>
                  <a:pt x="8156" y="206133"/>
                </a:moveTo>
                <a:cubicBezTo>
                  <a:pt x="3186" y="171564"/>
                  <a:pt x="-10888" y="46579"/>
                  <a:pt x="15863" y="14802"/>
                </a:cubicBezTo>
                <a:cubicBezTo>
                  <a:pt x="42614" y="-16975"/>
                  <a:pt x="142747" y="11730"/>
                  <a:pt x="168660" y="15472"/>
                </a:cubicBezTo>
                <a:cubicBezTo>
                  <a:pt x="194573" y="19214"/>
                  <a:pt x="171118" y="26418"/>
                  <a:pt x="171341" y="37252"/>
                </a:cubicBezTo>
                <a:cubicBezTo>
                  <a:pt x="171565" y="48086"/>
                  <a:pt x="171621" y="66293"/>
                  <a:pt x="170001" y="80478"/>
                </a:cubicBezTo>
                <a:cubicBezTo>
                  <a:pt x="168382" y="94663"/>
                  <a:pt x="164752" y="111361"/>
                  <a:pt x="161624" y="122363"/>
                </a:cubicBezTo>
                <a:cubicBezTo>
                  <a:pt x="158497" y="133365"/>
                  <a:pt x="157714" y="135040"/>
                  <a:pt x="151236" y="146489"/>
                </a:cubicBezTo>
                <a:cubicBezTo>
                  <a:pt x="144758" y="157938"/>
                  <a:pt x="130852" y="178657"/>
                  <a:pt x="122754" y="191055"/>
                </a:cubicBezTo>
                <a:cubicBezTo>
                  <a:pt x="114656" y="203453"/>
                  <a:pt x="115494" y="215683"/>
                  <a:pt x="102649" y="220877"/>
                </a:cubicBezTo>
                <a:cubicBezTo>
                  <a:pt x="89804" y="226071"/>
                  <a:pt x="61434" y="224674"/>
                  <a:pt x="45685" y="222217"/>
                </a:cubicBezTo>
                <a:cubicBezTo>
                  <a:pt x="29936" y="219760"/>
                  <a:pt x="13126" y="240702"/>
                  <a:pt x="8156" y="206133"/>
                </a:cubicBezTo>
                <a:close/>
              </a:path>
            </a:pathLst>
          </a:custGeom>
          <a:solidFill>
            <a:srgbClr val="D0772C">
              <a:alpha val="12660"/>
            </a:srgbClr>
          </a:solidFill>
          <a:ln>
            <a:noFill/>
          </a:ln>
        </p:spPr>
      </p:sp>
      <p:sp>
        <p:nvSpPr>
          <p:cNvPr id="135" name="Google Shape;135;g3c3540bacfd_0_51"/>
          <p:cNvSpPr/>
          <p:nvPr/>
        </p:nvSpPr>
        <p:spPr>
          <a:xfrm>
            <a:off x="1579847" y="1263941"/>
            <a:ext cx="3379582" cy="3180420"/>
          </a:xfrm>
          <a:custGeom>
            <a:rect b="b" l="l" r="r" t="t"/>
            <a:pathLst>
              <a:path extrusionOk="0" h="95415" w="101390">
                <a:moveTo>
                  <a:pt x="101381" y="20051"/>
                </a:moveTo>
                <a:cubicBezTo>
                  <a:pt x="101158" y="28149"/>
                  <a:pt x="97974" y="46913"/>
                  <a:pt x="93674" y="57245"/>
                </a:cubicBezTo>
                <a:cubicBezTo>
                  <a:pt x="89374" y="67577"/>
                  <a:pt x="82952" y="75898"/>
                  <a:pt x="75580" y="82041"/>
                </a:cubicBezTo>
                <a:cubicBezTo>
                  <a:pt x="68208" y="88184"/>
                  <a:pt x="57877" y="92205"/>
                  <a:pt x="49444" y="94104"/>
                </a:cubicBezTo>
                <a:cubicBezTo>
                  <a:pt x="41011" y="96003"/>
                  <a:pt x="32355" y="95891"/>
                  <a:pt x="24983" y="93434"/>
                </a:cubicBezTo>
                <a:cubicBezTo>
                  <a:pt x="17611" y="90977"/>
                  <a:pt x="9346" y="85113"/>
                  <a:pt x="5213" y="79361"/>
                </a:cubicBezTo>
                <a:cubicBezTo>
                  <a:pt x="1080" y="73609"/>
                  <a:pt x="-595" y="66628"/>
                  <a:pt x="187" y="58921"/>
                </a:cubicBezTo>
                <a:cubicBezTo>
                  <a:pt x="969" y="51214"/>
                  <a:pt x="3593" y="41217"/>
                  <a:pt x="9904" y="33119"/>
                </a:cubicBezTo>
                <a:cubicBezTo>
                  <a:pt x="16215" y="25021"/>
                  <a:pt x="28948" y="15807"/>
                  <a:pt x="38051" y="10334"/>
                </a:cubicBezTo>
                <a:cubicBezTo>
                  <a:pt x="47154" y="4861"/>
                  <a:pt x="56759" y="1454"/>
                  <a:pt x="64522" y="281"/>
                </a:cubicBezTo>
                <a:cubicBezTo>
                  <a:pt x="72285" y="-892"/>
                  <a:pt x="79545" y="1901"/>
                  <a:pt x="84627" y="3297"/>
                </a:cubicBezTo>
                <a:cubicBezTo>
                  <a:pt x="89709" y="4693"/>
                  <a:pt x="92223" y="5866"/>
                  <a:pt x="95015" y="8658"/>
                </a:cubicBezTo>
                <a:cubicBezTo>
                  <a:pt x="97807" y="11450"/>
                  <a:pt x="101605" y="11953"/>
                  <a:pt x="101381" y="20051"/>
                </a:cubicBezTo>
                <a:close/>
              </a:path>
            </a:pathLst>
          </a:custGeom>
          <a:solidFill>
            <a:srgbClr val="A14720">
              <a:alpha val="10130"/>
            </a:srgbClr>
          </a:solidFill>
          <a:ln>
            <a:noFill/>
          </a:ln>
        </p:spPr>
      </p:sp>
      <p:sp>
        <p:nvSpPr>
          <p:cNvPr id="136" name="Google Shape;136;g3c3540bacfd_0_51"/>
          <p:cNvSpPr/>
          <p:nvPr/>
        </p:nvSpPr>
        <p:spPr>
          <a:xfrm>
            <a:off x="-33500" y="-44667"/>
            <a:ext cx="12225600" cy="6942000"/>
          </a:xfrm>
          <a:prstGeom prst="rect">
            <a:avLst/>
          </a:prstGeom>
          <a:solidFill>
            <a:srgbClr val="4F4F4F">
              <a:alpha val="2975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37" name="Google Shape;137;g3c3540bacfd_0_51"/>
          <p:cNvSpPr txBox="1"/>
          <p:nvPr/>
        </p:nvSpPr>
        <p:spPr>
          <a:xfrm>
            <a:off x="1622700" y="1289183"/>
            <a:ext cx="8913300" cy="2109600"/>
          </a:xfrm>
          <a:prstGeom prst="rect">
            <a:avLst/>
          </a:prstGeom>
          <a:noFill/>
          <a:ln>
            <a:noFill/>
          </a:ln>
          <a:effectLst>
            <a:outerShdw blurRad="76200" rotWithShape="0" algn="bl" dir="5400000" dist="25400">
              <a:srgbClr val="000000">
                <a:alpha val="70000"/>
              </a:srgbClr>
            </a:outerShdw>
          </a:effectLst>
        </p:spPr>
        <p:txBody>
          <a:bodyPr anchorCtr="0" anchor="t" bIns="121900" lIns="121900" spcFirstLastPara="1" rIns="121900" wrap="square" tIns="121900">
            <a:noAutofit/>
          </a:bodyPr>
          <a:lstStyle/>
          <a:p>
            <a:pPr indent="0" lvl="0" marL="0" rtl="0" algn="ctr">
              <a:spcBef>
                <a:spcPts val="0"/>
              </a:spcBef>
              <a:spcAft>
                <a:spcPts val="0"/>
              </a:spcAft>
              <a:buNone/>
            </a:pPr>
            <a:r>
              <a:rPr b="1" lang="en-US" sz="5100">
                <a:solidFill>
                  <a:schemeClr val="lt1"/>
                </a:solidFill>
              </a:rPr>
              <a:t>Ascent Along </a:t>
            </a:r>
            <a:endParaRPr b="1" sz="5100">
              <a:solidFill>
                <a:schemeClr val="lt1"/>
              </a:solidFill>
            </a:endParaRPr>
          </a:p>
          <a:p>
            <a:pPr indent="0" lvl="0" marL="0" rtl="0" algn="ctr">
              <a:spcBef>
                <a:spcPts val="0"/>
              </a:spcBef>
              <a:spcAft>
                <a:spcPts val="0"/>
              </a:spcAft>
              <a:buNone/>
            </a:pPr>
            <a:r>
              <a:rPr b="1" lang="en-US" sz="5100">
                <a:solidFill>
                  <a:schemeClr val="lt1"/>
                </a:solidFill>
              </a:rPr>
              <a:t>Drylines</a:t>
            </a:r>
            <a:endParaRPr b="1" sz="51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3c3540bacfd_0_463"/>
          <p:cNvSpPr txBox="1"/>
          <p:nvPr/>
        </p:nvSpPr>
        <p:spPr>
          <a:xfrm>
            <a:off x="989133" y="79900"/>
            <a:ext cx="10078500" cy="14811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100">
                <a:solidFill>
                  <a:schemeClr val="dk2"/>
                </a:solidFill>
              </a:rPr>
              <a:t>Lift along the dryline can be enhanced</a:t>
            </a:r>
            <a:r>
              <a:rPr b="1" lang="en-US" sz="2100">
                <a:solidFill>
                  <a:schemeClr val="dk2"/>
                </a:solidFill>
              </a:rPr>
              <a:t> </a:t>
            </a:r>
            <a:r>
              <a:rPr b="1" lang="en-US" sz="2100">
                <a:solidFill>
                  <a:schemeClr val="dk2"/>
                </a:solidFill>
              </a:rPr>
              <a:t>simply by mass convergence associated with the eastward progression of the boundary. </a:t>
            </a:r>
            <a:endParaRPr b="1" sz="2100">
              <a:solidFill>
                <a:schemeClr val="dk2"/>
              </a:solidFill>
            </a:endParaRPr>
          </a:p>
          <a:p>
            <a:pPr indent="0" lvl="0" marL="0" rtl="0" algn="ctr">
              <a:spcBef>
                <a:spcPts val="0"/>
              </a:spcBef>
              <a:spcAft>
                <a:spcPts val="0"/>
              </a:spcAft>
              <a:buNone/>
            </a:pPr>
            <a:r>
              <a:t/>
            </a:r>
            <a:endParaRPr b="1" sz="2800">
              <a:solidFill>
                <a:schemeClr val="dk2"/>
              </a:solidFill>
            </a:endParaRPr>
          </a:p>
        </p:txBody>
      </p:sp>
      <p:sp>
        <p:nvSpPr>
          <p:cNvPr id="547" name="Google Shape;547;g3c3540bacfd_0_463"/>
          <p:cNvSpPr/>
          <p:nvPr/>
        </p:nvSpPr>
        <p:spPr>
          <a:xfrm>
            <a:off x="2560767" y="2275000"/>
            <a:ext cx="712849" cy="3791605"/>
          </a:xfrm>
          <a:custGeom>
            <a:rect b="b" l="l" r="r" t="t"/>
            <a:pathLst>
              <a:path extrusionOk="0" h="113751" w="21386">
                <a:moveTo>
                  <a:pt x="20442" y="0"/>
                </a:moveTo>
                <a:cubicBezTo>
                  <a:pt x="20552" y="3750"/>
                  <a:pt x="21980" y="12114"/>
                  <a:pt x="21101" y="22500"/>
                </a:cubicBezTo>
                <a:cubicBezTo>
                  <a:pt x="20222" y="32886"/>
                  <a:pt x="18684" y="47108"/>
                  <a:pt x="15167" y="62316"/>
                </a:cubicBezTo>
                <a:cubicBezTo>
                  <a:pt x="11650" y="77525"/>
                  <a:pt x="2528" y="105179"/>
                  <a:pt x="0" y="113751"/>
                </a:cubicBezTo>
              </a:path>
            </a:pathLst>
          </a:custGeom>
          <a:noFill/>
          <a:ln cap="flat" cmpd="sng" w="50800">
            <a:solidFill>
              <a:srgbClr val="7F6000"/>
            </a:solidFill>
            <a:prstDash val="solid"/>
            <a:round/>
            <a:headEnd len="med" w="med" type="none"/>
            <a:tailEnd len="med" w="med" type="none"/>
          </a:ln>
        </p:spPr>
      </p:sp>
      <p:sp>
        <p:nvSpPr>
          <p:cNvPr id="548" name="Google Shape;548;g3c3540bacfd_0_463"/>
          <p:cNvSpPr txBox="1"/>
          <p:nvPr/>
        </p:nvSpPr>
        <p:spPr>
          <a:xfrm>
            <a:off x="3014033" y="1563300"/>
            <a:ext cx="824400" cy="637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3200">
                <a:solidFill>
                  <a:srgbClr val="CC0000"/>
                </a:solidFill>
              </a:rPr>
              <a:t>L</a:t>
            </a:r>
            <a:endParaRPr b="1" sz="3200">
              <a:solidFill>
                <a:srgbClr val="CC0000"/>
              </a:solidFill>
            </a:endParaRPr>
          </a:p>
        </p:txBody>
      </p:sp>
      <p:cxnSp>
        <p:nvCxnSpPr>
          <p:cNvPr id="549" name="Google Shape;549;g3c3540bacfd_0_463"/>
          <p:cNvCxnSpPr/>
          <p:nvPr/>
        </p:nvCxnSpPr>
        <p:spPr>
          <a:xfrm flipH="1" rot="10800000">
            <a:off x="2560767" y="3319067"/>
            <a:ext cx="494400" cy="395700"/>
          </a:xfrm>
          <a:prstGeom prst="straightConnector1">
            <a:avLst/>
          </a:prstGeom>
          <a:noFill/>
          <a:ln cap="flat" cmpd="sng" w="12700">
            <a:solidFill>
              <a:schemeClr val="dk2"/>
            </a:solidFill>
            <a:prstDash val="solid"/>
            <a:round/>
            <a:headEnd len="med" w="med" type="none"/>
            <a:tailEnd len="med" w="med" type="triangle"/>
          </a:ln>
        </p:spPr>
      </p:cxnSp>
      <p:cxnSp>
        <p:nvCxnSpPr>
          <p:cNvPr id="550" name="Google Shape;550;g3c3540bacfd_0_463"/>
          <p:cNvCxnSpPr/>
          <p:nvPr/>
        </p:nvCxnSpPr>
        <p:spPr>
          <a:xfrm flipH="1" rot="10800000">
            <a:off x="2459167" y="3928667"/>
            <a:ext cx="494400" cy="395700"/>
          </a:xfrm>
          <a:prstGeom prst="straightConnector1">
            <a:avLst/>
          </a:prstGeom>
          <a:noFill/>
          <a:ln cap="flat" cmpd="sng" w="12700">
            <a:solidFill>
              <a:schemeClr val="dk2"/>
            </a:solidFill>
            <a:prstDash val="solid"/>
            <a:round/>
            <a:headEnd len="med" w="med" type="none"/>
            <a:tailEnd len="med" w="med" type="triangle"/>
          </a:ln>
        </p:spPr>
      </p:cxnSp>
      <p:cxnSp>
        <p:nvCxnSpPr>
          <p:cNvPr id="551" name="Google Shape;551;g3c3540bacfd_0_463"/>
          <p:cNvCxnSpPr/>
          <p:nvPr/>
        </p:nvCxnSpPr>
        <p:spPr>
          <a:xfrm flipH="1" rot="10800000">
            <a:off x="2357567" y="4538267"/>
            <a:ext cx="494400" cy="395700"/>
          </a:xfrm>
          <a:prstGeom prst="straightConnector1">
            <a:avLst/>
          </a:prstGeom>
          <a:noFill/>
          <a:ln cap="flat" cmpd="sng" w="12700">
            <a:solidFill>
              <a:schemeClr val="dk2"/>
            </a:solidFill>
            <a:prstDash val="solid"/>
            <a:round/>
            <a:headEnd len="med" w="med" type="none"/>
            <a:tailEnd len="med" w="med" type="triangle"/>
          </a:ln>
        </p:spPr>
      </p:cxnSp>
      <p:cxnSp>
        <p:nvCxnSpPr>
          <p:cNvPr id="552" name="Google Shape;552;g3c3540bacfd_0_463"/>
          <p:cNvCxnSpPr/>
          <p:nvPr/>
        </p:nvCxnSpPr>
        <p:spPr>
          <a:xfrm flipH="1" rot="10800000">
            <a:off x="2154367" y="5249467"/>
            <a:ext cx="494400" cy="395700"/>
          </a:xfrm>
          <a:prstGeom prst="straightConnector1">
            <a:avLst/>
          </a:prstGeom>
          <a:noFill/>
          <a:ln cap="flat" cmpd="sng" w="12700">
            <a:solidFill>
              <a:schemeClr val="dk2"/>
            </a:solidFill>
            <a:prstDash val="solid"/>
            <a:round/>
            <a:headEnd len="med" w="med" type="none"/>
            <a:tailEnd len="med" w="med" type="triangle"/>
          </a:ln>
        </p:spPr>
      </p:cxnSp>
      <p:cxnSp>
        <p:nvCxnSpPr>
          <p:cNvPr id="553" name="Google Shape;553;g3c3540bacfd_0_463"/>
          <p:cNvCxnSpPr/>
          <p:nvPr/>
        </p:nvCxnSpPr>
        <p:spPr>
          <a:xfrm flipH="1" rot="10800000">
            <a:off x="2662367" y="2709467"/>
            <a:ext cx="494400" cy="395700"/>
          </a:xfrm>
          <a:prstGeom prst="straightConnector1">
            <a:avLst/>
          </a:prstGeom>
          <a:noFill/>
          <a:ln cap="flat" cmpd="sng" w="12700">
            <a:solidFill>
              <a:schemeClr val="dk2"/>
            </a:solidFill>
            <a:prstDash val="solid"/>
            <a:round/>
            <a:headEnd len="med" w="med" type="none"/>
            <a:tailEnd len="med" w="med" type="triangle"/>
          </a:ln>
        </p:spPr>
      </p:cxnSp>
      <p:cxnSp>
        <p:nvCxnSpPr>
          <p:cNvPr id="554" name="Google Shape;554;g3c3540bacfd_0_463"/>
          <p:cNvCxnSpPr/>
          <p:nvPr/>
        </p:nvCxnSpPr>
        <p:spPr>
          <a:xfrm rot="10800000">
            <a:off x="3571900" y="2648833"/>
            <a:ext cx="208800" cy="285600"/>
          </a:xfrm>
          <a:prstGeom prst="straightConnector1">
            <a:avLst/>
          </a:prstGeom>
          <a:noFill/>
          <a:ln cap="flat" cmpd="sng" w="12700">
            <a:solidFill>
              <a:schemeClr val="dk2"/>
            </a:solidFill>
            <a:prstDash val="solid"/>
            <a:round/>
            <a:headEnd len="med" w="med" type="none"/>
            <a:tailEnd len="med" w="med" type="triangle"/>
          </a:ln>
        </p:spPr>
      </p:cxnSp>
      <p:cxnSp>
        <p:nvCxnSpPr>
          <p:cNvPr id="555" name="Google Shape;555;g3c3540bacfd_0_463"/>
          <p:cNvCxnSpPr/>
          <p:nvPr/>
        </p:nvCxnSpPr>
        <p:spPr>
          <a:xfrm rot="10800000">
            <a:off x="3470300" y="3055233"/>
            <a:ext cx="208800" cy="285600"/>
          </a:xfrm>
          <a:prstGeom prst="straightConnector1">
            <a:avLst/>
          </a:prstGeom>
          <a:noFill/>
          <a:ln cap="flat" cmpd="sng" w="12700">
            <a:solidFill>
              <a:schemeClr val="dk2"/>
            </a:solidFill>
            <a:prstDash val="solid"/>
            <a:round/>
            <a:headEnd len="med" w="med" type="none"/>
            <a:tailEnd len="med" w="med" type="triangle"/>
          </a:ln>
        </p:spPr>
      </p:cxnSp>
      <p:cxnSp>
        <p:nvCxnSpPr>
          <p:cNvPr id="556" name="Google Shape;556;g3c3540bacfd_0_463"/>
          <p:cNvCxnSpPr/>
          <p:nvPr/>
        </p:nvCxnSpPr>
        <p:spPr>
          <a:xfrm rot="10800000">
            <a:off x="3470300" y="3563233"/>
            <a:ext cx="208800" cy="285600"/>
          </a:xfrm>
          <a:prstGeom prst="straightConnector1">
            <a:avLst/>
          </a:prstGeom>
          <a:noFill/>
          <a:ln cap="flat" cmpd="sng" w="12700">
            <a:solidFill>
              <a:schemeClr val="dk2"/>
            </a:solidFill>
            <a:prstDash val="solid"/>
            <a:round/>
            <a:headEnd len="med" w="med" type="none"/>
            <a:tailEnd len="med" w="med" type="triangle"/>
          </a:ln>
        </p:spPr>
      </p:cxnSp>
      <p:cxnSp>
        <p:nvCxnSpPr>
          <p:cNvPr id="557" name="Google Shape;557;g3c3540bacfd_0_463"/>
          <p:cNvCxnSpPr/>
          <p:nvPr/>
        </p:nvCxnSpPr>
        <p:spPr>
          <a:xfrm rot="10800000">
            <a:off x="3368700" y="4071233"/>
            <a:ext cx="208800" cy="285600"/>
          </a:xfrm>
          <a:prstGeom prst="straightConnector1">
            <a:avLst/>
          </a:prstGeom>
          <a:noFill/>
          <a:ln cap="flat" cmpd="sng" w="12700">
            <a:solidFill>
              <a:schemeClr val="dk2"/>
            </a:solidFill>
            <a:prstDash val="solid"/>
            <a:round/>
            <a:headEnd len="med" w="med" type="none"/>
            <a:tailEnd len="med" w="med" type="triangle"/>
          </a:ln>
        </p:spPr>
      </p:cxnSp>
      <p:cxnSp>
        <p:nvCxnSpPr>
          <p:cNvPr id="558" name="Google Shape;558;g3c3540bacfd_0_463"/>
          <p:cNvCxnSpPr/>
          <p:nvPr/>
        </p:nvCxnSpPr>
        <p:spPr>
          <a:xfrm rot="10800000">
            <a:off x="3267100" y="4477633"/>
            <a:ext cx="208800" cy="285600"/>
          </a:xfrm>
          <a:prstGeom prst="straightConnector1">
            <a:avLst/>
          </a:prstGeom>
          <a:noFill/>
          <a:ln cap="flat" cmpd="sng" w="12700">
            <a:solidFill>
              <a:schemeClr val="dk2"/>
            </a:solidFill>
            <a:prstDash val="solid"/>
            <a:round/>
            <a:headEnd len="med" w="med" type="none"/>
            <a:tailEnd len="med" w="med" type="triangle"/>
          </a:ln>
        </p:spPr>
      </p:cxnSp>
      <p:cxnSp>
        <p:nvCxnSpPr>
          <p:cNvPr id="559" name="Google Shape;559;g3c3540bacfd_0_463"/>
          <p:cNvCxnSpPr/>
          <p:nvPr/>
        </p:nvCxnSpPr>
        <p:spPr>
          <a:xfrm rot="10800000">
            <a:off x="3165500" y="4985633"/>
            <a:ext cx="208800" cy="285600"/>
          </a:xfrm>
          <a:prstGeom prst="straightConnector1">
            <a:avLst/>
          </a:prstGeom>
          <a:noFill/>
          <a:ln cap="flat" cmpd="sng" w="12700">
            <a:solidFill>
              <a:schemeClr val="dk2"/>
            </a:solidFill>
            <a:prstDash val="solid"/>
            <a:round/>
            <a:headEnd len="med" w="med" type="none"/>
            <a:tailEnd len="med" w="med" type="triangle"/>
          </a:ln>
        </p:spPr>
      </p:cxnSp>
      <p:cxnSp>
        <p:nvCxnSpPr>
          <p:cNvPr id="560" name="Google Shape;560;g3c3540bacfd_0_463"/>
          <p:cNvCxnSpPr/>
          <p:nvPr/>
        </p:nvCxnSpPr>
        <p:spPr>
          <a:xfrm rot="10800000">
            <a:off x="3063900" y="5392033"/>
            <a:ext cx="208800" cy="285600"/>
          </a:xfrm>
          <a:prstGeom prst="straightConnector1">
            <a:avLst/>
          </a:prstGeom>
          <a:noFill/>
          <a:ln cap="flat" cmpd="sng" w="12700">
            <a:solidFill>
              <a:schemeClr val="dk2"/>
            </a:solidFill>
            <a:prstDash val="solid"/>
            <a:round/>
            <a:headEnd len="med" w="med" type="none"/>
            <a:tailEnd len="med" w="med" type="triangle"/>
          </a:ln>
        </p:spPr>
      </p:cxnSp>
      <p:sp>
        <p:nvSpPr>
          <p:cNvPr id="561" name="Google Shape;561;g3c3540bacfd_0_463"/>
          <p:cNvSpPr txBox="1"/>
          <p:nvPr/>
        </p:nvSpPr>
        <p:spPr>
          <a:xfrm>
            <a:off x="8195633" y="1563300"/>
            <a:ext cx="824400" cy="637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3200">
                <a:solidFill>
                  <a:srgbClr val="CC0000"/>
                </a:solidFill>
              </a:rPr>
              <a:t>L</a:t>
            </a:r>
            <a:endParaRPr b="1" sz="3200">
              <a:solidFill>
                <a:srgbClr val="CC0000"/>
              </a:solidFill>
            </a:endParaRPr>
          </a:p>
        </p:txBody>
      </p:sp>
      <p:sp>
        <p:nvSpPr>
          <p:cNvPr id="562" name="Google Shape;562;g3c3540bacfd_0_463"/>
          <p:cNvSpPr/>
          <p:nvPr/>
        </p:nvSpPr>
        <p:spPr>
          <a:xfrm>
            <a:off x="7858133" y="2220067"/>
            <a:ext cx="1358633" cy="4011366"/>
          </a:xfrm>
          <a:custGeom>
            <a:rect b="b" l="l" r="r" t="t"/>
            <a:pathLst>
              <a:path extrusionOk="0" h="120344" w="40760">
                <a:moveTo>
                  <a:pt x="26047" y="0"/>
                </a:moveTo>
                <a:cubicBezTo>
                  <a:pt x="27201" y="1649"/>
                  <a:pt x="30993" y="5880"/>
                  <a:pt x="32971" y="9891"/>
                </a:cubicBezTo>
                <a:cubicBezTo>
                  <a:pt x="34949" y="13903"/>
                  <a:pt x="36708" y="18904"/>
                  <a:pt x="37917" y="24069"/>
                </a:cubicBezTo>
                <a:cubicBezTo>
                  <a:pt x="39126" y="29235"/>
                  <a:pt x="39840" y="35389"/>
                  <a:pt x="40225" y="40884"/>
                </a:cubicBezTo>
                <a:cubicBezTo>
                  <a:pt x="40610" y="46379"/>
                  <a:pt x="41104" y="50446"/>
                  <a:pt x="40225" y="57040"/>
                </a:cubicBezTo>
                <a:cubicBezTo>
                  <a:pt x="39346" y="63634"/>
                  <a:pt x="37367" y="73690"/>
                  <a:pt x="34949" y="80449"/>
                </a:cubicBezTo>
                <a:cubicBezTo>
                  <a:pt x="32531" y="87208"/>
                  <a:pt x="31542" y="90945"/>
                  <a:pt x="25717" y="97594"/>
                </a:cubicBezTo>
                <a:cubicBezTo>
                  <a:pt x="19892" y="104243"/>
                  <a:pt x="4286" y="116552"/>
                  <a:pt x="0" y="120344"/>
                </a:cubicBezTo>
              </a:path>
            </a:pathLst>
          </a:custGeom>
          <a:noFill/>
          <a:ln cap="flat" cmpd="sng" w="50800">
            <a:solidFill>
              <a:srgbClr val="7F6000"/>
            </a:solidFill>
            <a:prstDash val="solid"/>
            <a:round/>
            <a:headEnd len="med" w="med" type="none"/>
            <a:tailEnd len="med" w="med" type="none"/>
          </a:ln>
        </p:spPr>
      </p:sp>
      <p:cxnSp>
        <p:nvCxnSpPr>
          <p:cNvPr id="563" name="Google Shape;563;g3c3540bacfd_0_463"/>
          <p:cNvCxnSpPr/>
          <p:nvPr/>
        </p:nvCxnSpPr>
        <p:spPr>
          <a:xfrm flipH="1" rot="10800000">
            <a:off x="8125267" y="2758500"/>
            <a:ext cx="824400" cy="758400"/>
          </a:xfrm>
          <a:prstGeom prst="straightConnector1">
            <a:avLst/>
          </a:prstGeom>
          <a:noFill/>
          <a:ln cap="flat" cmpd="sng" w="12700">
            <a:solidFill>
              <a:schemeClr val="dk2"/>
            </a:solidFill>
            <a:prstDash val="solid"/>
            <a:round/>
            <a:headEnd len="med" w="med" type="none"/>
            <a:tailEnd len="med" w="med" type="triangle"/>
          </a:ln>
        </p:spPr>
      </p:cxnSp>
      <p:cxnSp>
        <p:nvCxnSpPr>
          <p:cNvPr id="564" name="Google Shape;564;g3c3540bacfd_0_463"/>
          <p:cNvCxnSpPr/>
          <p:nvPr/>
        </p:nvCxnSpPr>
        <p:spPr>
          <a:xfrm flipH="1" rot="10800000">
            <a:off x="8125267" y="3288167"/>
            <a:ext cx="824400" cy="758400"/>
          </a:xfrm>
          <a:prstGeom prst="straightConnector1">
            <a:avLst/>
          </a:prstGeom>
          <a:noFill/>
          <a:ln cap="flat" cmpd="sng" w="12700">
            <a:solidFill>
              <a:schemeClr val="dk2"/>
            </a:solidFill>
            <a:prstDash val="solid"/>
            <a:round/>
            <a:headEnd len="med" w="med" type="none"/>
            <a:tailEnd len="med" w="med" type="triangle"/>
          </a:ln>
        </p:spPr>
      </p:cxnSp>
      <p:cxnSp>
        <p:nvCxnSpPr>
          <p:cNvPr id="565" name="Google Shape;565;g3c3540bacfd_0_463"/>
          <p:cNvCxnSpPr/>
          <p:nvPr/>
        </p:nvCxnSpPr>
        <p:spPr>
          <a:xfrm flipH="1" rot="10800000">
            <a:off x="7811900" y="2528167"/>
            <a:ext cx="824400" cy="758400"/>
          </a:xfrm>
          <a:prstGeom prst="straightConnector1">
            <a:avLst/>
          </a:prstGeom>
          <a:noFill/>
          <a:ln cap="flat" cmpd="sng" w="12700">
            <a:solidFill>
              <a:schemeClr val="dk2"/>
            </a:solidFill>
            <a:prstDash val="solid"/>
            <a:round/>
            <a:headEnd len="med" w="med" type="none"/>
            <a:tailEnd len="med" w="med" type="triangle"/>
          </a:ln>
        </p:spPr>
      </p:cxnSp>
      <p:cxnSp>
        <p:nvCxnSpPr>
          <p:cNvPr id="566" name="Google Shape;566;g3c3540bacfd_0_463"/>
          <p:cNvCxnSpPr/>
          <p:nvPr/>
        </p:nvCxnSpPr>
        <p:spPr>
          <a:xfrm flipH="1" rot="10800000">
            <a:off x="8455267" y="3848733"/>
            <a:ext cx="494400" cy="395700"/>
          </a:xfrm>
          <a:prstGeom prst="straightConnector1">
            <a:avLst/>
          </a:prstGeom>
          <a:noFill/>
          <a:ln cap="flat" cmpd="sng" w="12700">
            <a:solidFill>
              <a:schemeClr val="dk2"/>
            </a:solidFill>
            <a:prstDash val="solid"/>
            <a:round/>
            <a:headEnd len="med" w="med" type="none"/>
            <a:tailEnd len="med" w="med" type="triangle"/>
          </a:ln>
        </p:spPr>
      </p:cxnSp>
      <p:cxnSp>
        <p:nvCxnSpPr>
          <p:cNvPr id="567" name="Google Shape;567;g3c3540bacfd_0_463"/>
          <p:cNvCxnSpPr/>
          <p:nvPr/>
        </p:nvCxnSpPr>
        <p:spPr>
          <a:xfrm flipH="1" rot="10800000">
            <a:off x="8290267" y="4422533"/>
            <a:ext cx="494400" cy="395700"/>
          </a:xfrm>
          <a:prstGeom prst="straightConnector1">
            <a:avLst/>
          </a:prstGeom>
          <a:noFill/>
          <a:ln cap="flat" cmpd="sng" w="12700">
            <a:solidFill>
              <a:schemeClr val="dk2"/>
            </a:solidFill>
            <a:prstDash val="solid"/>
            <a:round/>
            <a:headEnd len="med" w="med" type="none"/>
            <a:tailEnd len="med" w="med" type="triangle"/>
          </a:ln>
        </p:spPr>
      </p:cxnSp>
      <p:cxnSp>
        <p:nvCxnSpPr>
          <p:cNvPr id="568" name="Google Shape;568;g3c3540bacfd_0_463"/>
          <p:cNvCxnSpPr/>
          <p:nvPr/>
        </p:nvCxnSpPr>
        <p:spPr>
          <a:xfrm flipH="1" rot="10800000">
            <a:off x="7985467" y="5133733"/>
            <a:ext cx="494400" cy="395700"/>
          </a:xfrm>
          <a:prstGeom prst="straightConnector1">
            <a:avLst/>
          </a:prstGeom>
          <a:noFill/>
          <a:ln cap="flat" cmpd="sng" w="12700">
            <a:solidFill>
              <a:schemeClr val="dk2"/>
            </a:solidFill>
            <a:prstDash val="solid"/>
            <a:round/>
            <a:headEnd len="med" w="med" type="none"/>
            <a:tailEnd len="med" w="med" type="triangle"/>
          </a:ln>
        </p:spPr>
      </p:cxnSp>
      <p:cxnSp>
        <p:nvCxnSpPr>
          <p:cNvPr id="569" name="Google Shape;569;g3c3540bacfd_0_463"/>
          <p:cNvCxnSpPr/>
          <p:nvPr/>
        </p:nvCxnSpPr>
        <p:spPr>
          <a:xfrm flipH="1" rot="10800000">
            <a:off x="7066667" y="3563333"/>
            <a:ext cx="918900" cy="777900"/>
          </a:xfrm>
          <a:prstGeom prst="straightConnector1">
            <a:avLst/>
          </a:prstGeom>
          <a:noFill/>
          <a:ln cap="flat" cmpd="sng" w="38100">
            <a:solidFill>
              <a:srgbClr val="D5A6BD"/>
            </a:solidFill>
            <a:prstDash val="solid"/>
            <a:round/>
            <a:headEnd len="med" w="med" type="none"/>
            <a:tailEnd len="med" w="med" type="triangle"/>
          </a:ln>
        </p:spPr>
      </p:cxnSp>
      <p:cxnSp>
        <p:nvCxnSpPr>
          <p:cNvPr id="570" name="Google Shape;570;g3c3540bacfd_0_463"/>
          <p:cNvCxnSpPr/>
          <p:nvPr/>
        </p:nvCxnSpPr>
        <p:spPr>
          <a:xfrm rot="10800000">
            <a:off x="9143900" y="2483867"/>
            <a:ext cx="281700" cy="228300"/>
          </a:xfrm>
          <a:prstGeom prst="straightConnector1">
            <a:avLst/>
          </a:prstGeom>
          <a:noFill/>
          <a:ln cap="flat" cmpd="sng" w="12700">
            <a:solidFill>
              <a:schemeClr val="dk2"/>
            </a:solidFill>
            <a:prstDash val="solid"/>
            <a:round/>
            <a:headEnd len="med" w="med" type="none"/>
            <a:tailEnd len="med" w="med" type="triangle"/>
          </a:ln>
        </p:spPr>
      </p:cxnSp>
      <p:cxnSp>
        <p:nvCxnSpPr>
          <p:cNvPr id="571" name="Google Shape;571;g3c3540bacfd_0_463"/>
          <p:cNvCxnSpPr/>
          <p:nvPr/>
        </p:nvCxnSpPr>
        <p:spPr>
          <a:xfrm rot="10800000">
            <a:off x="9318400" y="2934567"/>
            <a:ext cx="208800" cy="285600"/>
          </a:xfrm>
          <a:prstGeom prst="straightConnector1">
            <a:avLst/>
          </a:prstGeom>
          <a:noFill/>
          <a:ln cap="flat" cmpd="sng" w="12700">
            <a:solidFill>
              <a:schemeClr val="dk2"/>
            </a:solidFill>
            <a:prstDash val="solid"/>
            <a:round/>
            <a:headEnd len="med" w="med" type="none"/>
            <a:tailEnd len="med" w="med" type="triangle"/>
          </a:ln>
        </p:spPr>
      </p:cxnSp>
      <p:cxnSp>
        <p:nvCxnSpPr>
          <p:cNvPr id="572" name="Google Shape;572;g3c3540bacfd_0_463"/>
          <p:cNvCxnSpPr/>
          <p:nvPr/>
        </p:nvCxnSpPr>
        <p:spPr>
          <a:xfrm rot="10800000">
            <a:off x="9420000" y="3340967"/>
            <a:ext cx="208800" cy="285600"/>
          </a:xfrm>
          <a:prstGeom prst="straightConnector1">
            <a:avLst/>
          </a:prstGeom>
          <a:noFill/>
          <a:ln cap="flat" cmpd="sng" w="12700">
            <a:solidFill>
              <a:schemeClr val="dk2"/>
            </a:solidFill>
            <a:prstDash val="solid"/>
            <a:round/>
            <a:headEnd len="med" w="med" type="none"/>
            <a:tailEnd len="med" w="med" type="triangle"/>
          </a:ln>
        </p:spPr>
      </p:cxnSp>
      <p:cxnSp>
        <p:nvCxnSpPr>
          <p:cNvPr id="573" name="Google Shape;573;g3c3540bacfd_0_463"/>
          <p:cNvCxnSpPr/>
          <p:nvPr/>
        </p:nvCxnSpPr>
        <p:spPr>
          <a:xfrm rot="10800000">
            <a:off x="9420000" y="3950567"/>
            <a:ext cx="208800" cy="285600"/>
          </a:xfrm>
          <a:prstGeom prst="straightConnector1">
            <a:avLst/>
          </a:prstGeom>
          <a:noFill/>
          <a:ln cap="flat" cmpd="sng" w="12700">
            <a:solidFill>
              <a:schemeClr val="dk2"/>
            </a:solidFill>
            <a:prstDash val="solid"/>
            <a:round/>
            <a:headEnd len="med" w="med" type="none"/>
            <a:tailEnd len="med" w="med" type="triangle"/>
          </a:ln>
        </p:spPr>
      </p:cxnSp>
      <p:cxnSp>
        <p:nvCxnSpPr>
          <p:cNvPr id="574" name="Google Shape;574;g3c3540bacfd_0_463"/>
          <p:cNvCxnSpPr/>
          <p:nvPr/>
        </p:nvCxnSpPr>
        <p:spPr>
          <a:xfrm rot="10800000">
            <a:off x="9420000" y="4458567"/>
            <a:ext cx="208800" cy="285600"/>
          </a:xfrm>
          <a:prstGeom prst="straightConnector1">
            <a:avLst/>
          </a:prstGeom>
          <a:noFill/>
          <a:ln cap="flat" cmpd="sng" w="12700">
            <a:solidFill>
              <a:schemeClr val="dk2"/>
            </a:solidFill>
            <a:prstDash val="solid"/>
            <a:round/>
            <a:headEnd len="med" w="med" type="none"/>
            <a:tailEnd len="med" w="med" type="triangle"/>
          </a:ln>
        </p:spPr>
      </p:cxnSp>
      <p:cxnSp>
        <p:nvCxnSpPr>
          <p:cNvPr id="575" name="Google Shape;575;g3c3540bacfd_0_463"/>
          <p:cNvCxnSpPr/>
          <p:nvPr/>
        </p:nvCxnSpPr>
        <p:spPr>
          <a:xfrm rot="10800000">
            <a:off x="9318200" y="4966733"/>
            <a:ext cx="166500" cy="363600"/>
          </a:xfrm>
          <a:prstGeom prst="straightConnector1">
            <a:avLst/>
          </a:prstGeom>
          <a:noFill/>
          <a:ln cap="flat" cmpd="sng" w="12700">
            <a:solidFill>
              <a:schemeClr val="dk2"/>
            </a:solidFill>
            <a:prstDash val="solid"/>
            <a:round/>
            <a:headEnd len="med" w="med" type="none"/>
            <a:tailEnd len="med" w="med" type="triangle"/>
          </a:ln>
        </p:spPr>
      </p:cxnSp>
      <p:cxnSp>
        <p:nvCxnSpPr>
          <p:cNvPr id="576" name="Google Shape;576;g3c3540bacfd_0_463"/>
          <p:cNvCxnSpPr/>
          <p:nvPr/>
        </p:nvCxnSpPr>
        <p:spPr>
          <a:xfrm rot="10800000">
            <a:off x="9115233" y="5373400"/>
            <a:ext cx="116700" cy="451500"/>
          </a:xfrm>
          <a:prstGeom prst="straightConnector1">
            <a:avLst/>
          </a:prstGeom>
          <a:noFill/>
          <a:ln cap="flat" cmpd="sng" w="12700">
            <a:solidFill>
              <a:schemeClr val="dk2"/>
            </a:solidFill>
            <a:prstDash val="solid"/>
            <a:round/>
            <a:headEnd len="med" w="med" type="none"/>
            <a:tailEnd len="med" w="med" type="triangle"/>
          </a:ln>
        </p:spPr>
      </p:cxnSp>
      <p:cxnSp>
        <p:nvCxnSpPr>
          <p:cNvPr id="577" name="Google Shape;577;g3c3540bacfd_0_463"/>
          <p:cNvCxnSpPr/>
          <p:nvPr/>
        </p:nvCxnSpPr>
        <p:spPr>
          <a:xfrm rot="10800000">
            <a:off x="8949567" y="2082500"/>
            <a:ext cx="328500" cy="154500"/>
          </a:xfrm>
          <a:prstGeom prst="straightConnector1">
            <a:avLst/>
          </a:prstGeom>
          <a:noFill/>
          <a:ln cap="flat" cmpd="sng" w="12700">
            <a:solidFill>
              <a:schemeClr val="dk2"/>
            </a:solidFill>
            <a:prstDash val="solid"/>
            <a:round/>
            <a:headEnd len="med" w="med" type="none"/>
            <a:tailEnd len="med" w="med" type="triangle"/>
          </a:ln>
        </p:spPr>
      </p:cxnSp>
      <p:sp>
        <p:nvSpPr>
          <p:cNvPr id="578" name="Google Shape;578;g3c3540bacfd_0_463"/>
          <p:cNvSpPr/>
          <p:nvPr/>
        </p:nvSpPr>
        <p:spPr>
          <a:xfrm>
            <a:off x="8470066" y="2143013"/>
            <a:ext cx="1225503" cy="2199112"/>
          </a:xfrm>
          <a:custGeom>
            <a:rect b="b" l="l" r="r" t="t"/>
            <a:pathLst>
              <a:path extrusionOk="0" h="65975" w="36766">
                <a:moveTo>
                  <a:pt x="15272" y="41218"/>
                </a:moveTo>
                <a:cubicBezTo>
                  <a:pt x="14063" y="38525"/>
                  <a:pt x="11645" y="35119"/>
                  <a:pt x="9667" y="31657"/>
                </a:cubicBezTo>
                <a:cubicBezTo>
                  <a:pt x="7689" y="28195"/>
                  <a:pt x="4997" y="23689"/>
                  <a:pt x="3403" y="20447"/>
                </a:cubicBezTo>
                <a:cubicBezTo>
                  <a:pt x="1810" y="17205"/>
                  <a:pt x="381" y="14842"/>
                  <a:pt x="106" y="12204"/>
                </a:cubicBezTo>
                <a:cubicBezTo>
                  <a:pt x="-169" y="9566"/>
                  <a:pt x="-4" y="6654"/>
                  <a:pt x="1754" y="4621"/>
                </a:cubicBezTo>
                <a:cubicBezTo>
                  <a:pt x="3512" y="2588"/>
                  <a:pt x="7579" y="115"/>
                  <a:pt x="10656" y="5"/>
                </a:cubicBezTo>
                <a:cubicBezTo>
                  <a:pt x="13733" y="-105"/>
                  <a:pt x="17086" y="1763"/>
                  <a:pt x="20218" y="3961"/>
                </a:cubicBezTo>
                <a:cubicBezTo>
                  <a:pt x="23350" y="6159"/>
                  <a:pt x="27087" y="9841"/>
                  <a:pt x="29450" y="13193"/>
                </a:cubicBezTo>
                <a:cubicBezTo>
                  <a:pt x="31813" y="16545"/>
                  <a:pt x="33187" y="19678"/>
                  <a:pt x="34396" y="24074"/>
                </a:cubicBezTo>
                <a:cubicBezTo>
                  <a:pt x="35605" y="28470"/>
                  <a:pt x="37089" y="34075"/>
                  <a:pt x="36704" y="39570"/>
                </a:cubicBezTo>
                <a:cubicBezTo>
                  <a:pt x="36319" y="45065"/>
                  <a:pt x="33572" y="53089"/>
                  <a:pt x="32088" y="57045"/>
                </a:cubicBezTo>
                <a:cubicBezTo>
                  <a:pt x="30604" y="61002"/>
                  <a:pt x="29395" y="61825"/>
                  <a:pt x="27801" y="63309"/>
                </a:cubicBezTo>
                <a:cubicBezTo>
                  <a:pt x="26207" y="64793"/>
                  <a:pt x="24339" y="65782"/>
                  <a:pt x="22526" y="65947"/>
                </a:cubicBezTo>
                <a:cubicBezTo>
                  <a:pt x="20713" y="66112"/>
                  <a:pt x="18075" y="65563"/>
                  <a:pt x="16921" y="64299"/>
                </a:cubicBezTo>
                <a:cubicBezTo>
                  <a:pt x="15767" y="63035"/>
                  <a:pt x="15602" y="61112"/>
                  <a:pt x="15602" y="58364"/>
                </a:cubicBezTo>
                <a:cubicBezTo>
                  <a:pt x="15602" y="55616"/>
                  <a:pt x="16976" y="50671"/>
                  <a:pt x="16921" y="47813"/>
                </a:cubicBezTo>
                <a:cubicBezTo>
                  <a:pt x="16866" y="44955"/>
                  <a:pt x="16481" y="43911"/>
                  <a:pt x="15272" y="41218"/>
                </a:cubicBezTo>
                <a:close/>
              </a:path>
            </a:pathLst>
          </a:custGeom>
          <a:noFill/>
          <a:ln cap="flat" cmpd="sng" w="25400">
            <a:solidFill>
              <a:srgbClr val="FF9900"/>
            </a:solidFill>
            <a:prstDash val="dash"/>
            <a:round/>
            <a:headEnd len="med" w="med" type="none"/>
            <a:tailEnd len="med" w="med" type="none"/>
          </a:ln>
        </p:spPr>
      </p:sp>
      <p:sp>
        <p:nvSpPr>
          <p:cNvPr id="579" name="Google Shape;579;g3c3540bacfd_0_463"/>
          <p:cNvSpPr txBox="1"/>
          <p:nvPr/>
        </p:nvSpPr>
        <p:spPr>
          <a:xfrm>
            <a:off x="9583600" y="1703400"/>
            <a:ext cx="2066400" cy="571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700">
                <a:solidFill>
                  <a:schemeClr val="dk2"/>
                </a:solidFill>
              </a:rPr>
              <a:t>Enhanced ascent</a:t>
            </a:r>
            <a:endParaRPr sz="1700">
              <a:solidFill>
                <a:schemeClr val="dk2"/>
              </a:solidFill>
            </a:endParaRPr>
          </a:p>
        </p:txBody>
      </p:sp>
      <p:sp>
        <p:nvSpPr>
          <p:cNvPr id="580" name="Google Shape;580;g3c3540bacfd_0_463"/>
          <p:cNvSpPr txBox="1"/>
          <p:nvPr/>
        </p:nvSpPr>
        <p:spPr>
          <a:xfrm>
            <a:off x="4099400" y="1596300"/>
            <a:ext cx="2066400" cy="571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700">
                <a:solidFill>
                  <a:schemeClr val="dk2"/>
                </a:solidFill>
              </a:rPr>
              <a:t>Weaker ascent</a:t>
            </a:r>
            <a:endParaRPr sz="1700">
              <a:solidFill>
                <a:schemeClr val="dk2"/>
              </a:solidFill>
            </a:endParaRPr>
          </a:p>
        </p:txBody>
      </p:sp>
      <p:sp>
        <p:nvSpPr>
          <p:cNvPr id="581" name="Google Shape;581;g3c3540bacfd_0_463"/>
          <p:cNvSpPr txBox="1"/>
          <p:nvPr/>
        </p:nvSpPr>
        <p:spPr>
          <a:xfrm>
            <a:off x="5355502" y="4625833"/>
            <a:ext cx="2286300" cy="11916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1700">
                <a:solidFill>
                  <a:srgbClr val="D5A6BD"/>
                </a:solidFill>
              </a:rPr>
              <a:t>850 mb - 700 mb </a:t>
            </a:r>
            <a:endParaRPr sz="1700">
              <a:solidFill>
                <a:srgbClr val="D5A6BD"/>
              </a:solidFill>
            </a:endParaRPr>
          </a:p>
          <a:p>
            <a:pPr indent="0" lvl="0" marL="0" rtl="0" algn="ctr">
              <a:spcBef>
                <a:spcPts val="0"/>
              </a:spcBef>
              <a:spcAft>
                <a:spcPts val="0"/>
              </a:spcAft>
              <a:buNone/>
            </a:pPr>
            <a:r>
              <a:rPr lang="en-US" sz="1700">
                <a:solidFill>
                  <a:srgbClr val="D5A6BD"/>
                </a:solidFill>
              </a:rPr>
              <a:t>Speed max = stronger momentum flux to surface</a:t>
            </a:r>
            <a:endParaRPr sz="1700">
              <a:solidFill>
                <a:srgbClr val="D5A6BD"/>
              </a:solidFill>
            </a:endParaRPr>
          </a:p>
        </p:txBody>
      </p:sp>
      <p:cxnSp>
        <p:nvCxnSpPr>
          <p:cNvPr id="582" name="Google Shape;582;g3c3540bacfd_0_463"/>
          <p:cNvCxnSpPr/>
          <p:nvPr/>
        </p:nvCxnSpPr>
        <p:spPr>
          <a:xfrm flipH="1" rot="10800000">
            <a:off x="7077800" y="4396400"/>
            <a:ext cx="153900" cy="307500"/>
          </a:xfrm>
          <a:prstGeom prst="straightConnector1">
            <a:avLst/>
          </a:prstGeom>
          <a:noFill/>
          <a:ln cap="flat" cmpd="sng" w="12700">
            <a:solidFill>
              <a:schemeClr val="dk2"/>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id="587" name="Google Shape;587;g3c3540bacfd_0_503" title="rap_15z_dewpoint_23z.PNG"/>
          <p:cNvPicPr preferRelativeResize="0"/>
          <p:nvPr/>
        </p:nvPicPr>
        <p:blipFill>
          <a:blip r:embed="rId3">
            <a:alphaModFix/>
          </a:blip>
          <a:stretch>
            <a:fillRect/>
          </a:stretch>
        </p:blipFill>
        <p:spPr>
          <a:xfrm>
            <a:off x="2049600" y="302133"/>
            <a:ext cx="7682569" cy="6451600"/>
          </a:xfrm>
          <a:prstGeom prst="rect">
            <a:avLst/>
          </a:prstGeom>
          <a:noFill/>
          <a:ln>
            <a:noFill/>
          </a:ln>
        </p:spPr>
      </p:pic>
      <p:sp>
        <p:nvSpPr>
          <p:cNvPr id="588" name="Google Shape;588;g3c3540bacfd_0_503"/>
          <p:cNvSpPr/>
          <p:nvPr/>
        </p:nvSpPr>
        <p:spPr>
          <a:xfrm>
            <a:off x="5407267" y="3044367"/>
            <a:ext cx="252900" cy="242100"/>
          </a:xfrm>
          <a:prstGeom prst="ellipse">
            <a:avLst/>
          </a:prstGeom>
          <a:solidFill>
            <a:srgbClr val="980000"/>
          </a:solidFill>
          <a:ln cap="flat" cmpd="sng" w="127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89" name="Google Shape;589;g3c3540bacfd_0_503"/>
          <p:cNvSpPr/>
          <p:nvPr/>
        </p:nvSpPr>
        <p:spPr>
          <a:xfrm>
            <a:off x="6203967" y="2972800"/>
            <a:ext cx="252900" cy="242100"/>
          </a:xfrm>
          <a:prstGeom prst="ellipse">
            <a:avLst/>
          </a:prstGeom>
          <a:solidFill>
            <a:srgbClr val="00FF00"/>
          </a:solidFill>
          <a:ln cap="flat" cmpd="sng" w="127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pic>
        <p:nvPicPr>
          <p:cNvPr id="590" name="Google Shape;590;g3c3540bacfd_0_503" title="post_dryline.png"/>
          <p:cNvPicPr preferRelativeResize="0"/>
          <p:nvPr/>
        </p:nvPicPr>
        <p:blipFill rotWithShape="1">
          <a:blip r:embed="rId4">
            <a:alphaModFix/>
          </a:blip>
          <a:srcRect b="25121" l="0" r="44382" t="0"/>
          <a:stretch/>
        </p:blipFill>
        <p:spPr>
          <a:xfrm>
            <a:off x="22333" y="1060300"/>
            <a:ext cx="4530135" cy="4046934"/>
          </a:xfrm>
          <a:prstGeom prst="rect">
            <a:avLst/>
          </a:prstGeom>
          <a:noFill/>
          <a:ln>
            <a:noFill/>
          </a:ln>
        </p:spPr>
      </p:pic>
      <p:pic>
        <p:nvPicPr>
          <p:cNvPr id="591" name="Google Shape;591;g3c3540bacfd_0_503" title="pre_dryline.png"/>
          <p:cNvPicPr preferRelativeResize="0"/>
          <p:nvPr/>
        </p:nvPicPr>
        <p:blipFill rotWithShape="1">
          <a:blip r:embed="rId5">
            <a:alphaModFix/>
          </a:blip>
          <a:srcRect b="25661" l="0" r="44635" t="0"/>
          <a:stretch/>
        </p:blipFill>
        <p:spPr>
          <a:xfrm>
            <a:off x="7702067" y="1060300"/>
            <a:ext cx="4495301" cy="400516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g3c3540bacfd_0_511"/>
          <p:cNvPicPr preferRelativeResize="0"/>
          <p:nvPr/>
        </p:nvPicPr>
        <p:blipFill rotWithShape="1">
          <a:blip r:embed="rId3">
            <a:alphaModFix/>
          </a:blip>
          <a:srcRect b="0" l="0" r="0" t="2572"/>
          <a:stretch/>
        </p:blipFill>
        <p:spPr>
          <a:xfrm>
            <a:off x="3408429" y="308655"/>
            <a:ext cx="5263434" cy="6285369"/>
          </a:xfrm>
          <a:prstGeom prst="rect">
            <a:avLst/>
          </a:prstGeom>
          <a:noFill/>
          <a:ln cap="flat" cmpd="sng" w="38100">
            <a:solidFill>
              <a:srgbClr val="000000"/>
            </a:solidFill>
            <a:prstDash val="solid"/>
            <a:round/>
            <a:headEnd len="sm" w="sm" type="none"/>
            <a:tailEnd len="sm" w="sm" type="none"/>
          </a:ln>
        </p:spPr>
      </p:pic>
      <p:sp>
        <p:nvSpPr>
          <p:cNvPr id="597" name="Google Shape;597;g3c3540bacfd_0_511"/>
          <p:cNvSpPr txBox="1"/>
          <p:nvPr/>
        </p:nvSpPr>
        <p:spPr>
          <a:xfrm>
            <a:off x="5167396" y="308655"/>
            <a:ext cx="19629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900">
                <a:solidFill>
                  <a:srgbClr val="000000"/>
                </a:solidFill>
                <a:latin typeface="Century Gothic"/>
                <a:ea typeface="Century Gothic"/>
                <a:cs typeface="Century Gothic"/>
                <a:sym typeface="Century Gothic"/>
              </a:rPr>
              <a:t>April 29, 2022</a:t>
            </a:r>
            <a:endParaRPr b="1" sz="1900">
              <a:solidFill>
                <a:srgbClr val="000000"/>
              </a:solidFill>
              <a:latin typeface="Century Gothic"/>
              <a:ea typeface="Century Gothic"/>
              <a:cs typeface="Century Gothic"/>
              <a:sym typeface="Century Gothic"/>
            </a:endParaRPr>
          </a:p>
        </p:txBody>
      </p:sp>
      <p:sp>
        <p:nvSpPr>
          <p:cNvPr id="598" name="Google Shape;598;g3c3540bacfd_0_511"/>
          <p:cNvSpPr/>
          <p:nvPr/>
        </p:nvSpPr>
        <p:spPr>
          <a:xfrm>
            <a:off x="4353363" y="1287122"/>
            <a:ext cx="1535495" cy="5260635"/>
          </a:xfrm>
          <a:custGeom>
            <a:rect b="b" l="l" r="r" t="t"/>
            <a:pathLst>
              <a:path extrusionOk="0" h="157823" w="46066">
                <a:moveTo>
                  <a:pt x="36524" y="0"/>
                </a:moveTo>
                <a:cubicBezTo>
                  <a:pt x="37697" y="1787"/>
                  <a:pt x="41997" y="6645"/>
                  <a:pt x="43561" y="10722"/>
                </a:cubicBezTo>
                <a:cubicBezTo>
                  <a:pt x="45125" y="14799"/>
                  <a:pt x="46465" y="18374"/>
                  <a:pt x="45906" y="24461"/>
                </a:cubicBezTo>
                <a:cubicBezTo>
                  <a:pt x="45348" y="30548"/>
                  <a:pt x="42723" y="38031"/>
                  <a:pt x="40210" y="47246"/>
                </a:cubicBezTo>
                <a:cubicBezTo>
                  <a:pt x="37697" y="56461"/>
                  <a:pt x="34570" y="68915"/>
                  <a:pt x="30828" y="79749"/>
                </a:cubicBezTo>
                <a:cubicBezTo>
                  <a:pt x="27086" y="90583"/>
                  <a:pt x="21781" y="103261"/>
                  <a:pt x="17760" y="112252"/>
                </a:cubicBezTo>
                <a:cubicBezTo>
                  <a:pt x="13739" y="121243"/>
                  <a:pt x="9662" y="126102"/>
                  <a:pt x="6702" y="133697"/>
                </a:cubicBezTo>
                <a:cubicBezTo>
                  <a:pt x="3742" y="141292"/>
                  <a:pt x="1117" y="153802"/>
                  <a:pt x="0" y="157823"/>
                </a:cubicBezTo>
              </a:path>
            </a:pathLst>
          </a:custGeom>
          <a:noFill/>
          <a:ln cap="flat" cmpd="sng" w="38100">
            <a:solidFill>
              <a:srgbClr val="B45F06"/>
            </a:solidFill>
            <a:prstDash val="dash"/>
            <a:round/>
            <a:headEnd len="med" w="med" type="none"/>
            <a:tailEnd len="med" w="med" type="none"/>
          </a:ln>
        </p:spPr>
      </p:sp>
      <p:sp>
        <p:nvSpPr>
          <p:cNvPr id="599" name="Google Shape;599;g3c3540bacfd_0_511"/>
          <p:cNvSpPr/>
          <p:nvPr/>
        </p:nvSpPr>
        <p:spPr>
          <a:xfrm>
            <a:off x="3361933" y="4121500"/>
            <a:ext cx="201300" cy="201300"/>
          </a:xfrm>
          <a:prstGeom prst="ellipse">
            <a:avLst/>
          </a:prstGeom>
          <a:solidFill>
            <a:schemeClr val="dk1"/>
          </a:solidFill>
          <a:ln cap="flat" cmpd="sng" w="127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pic>
        <p:nvPicPr>
          <p:cNvPr id="600" name="Google Shape;600;g3c3540bacfd_0_511" title="OUN.gif"/>
          <p:cNvPicPr preferRelativeResize="0"/>
          <p:nvPr/>
        </p:nvPicPr>
        <p:blipFill rotWithShape="1">
          <a:blip r:embed="rId4">
            <a:alphaModFix/>
          </a:blip>
          <a:srcRect b="27304" l="0" r="49284" t="0"/>
          <a:stretch/>
        </p:blipFill>
        <p:spPr>
          <a:xfrm>
            <a:off x="7795133" y="1442200"/>
            <a:ext cx="4396866" cy="4411932"/>
          </a:xfrm>
          <a:prstGeom prst="rect">
            <a:avLst/>
          </a:prstGeom>
          <a:noFill/>
          <a:ln cap="flat" cmpd="sng" w="25400">
            <a:solidFill>
              <a:schemeClr val="dk2"/>
            </a:solidFill>
            <a:prstDash val="solid"/>
            <a:round/>
            <a:headEnd len="sm" w="sm" type="none"/>
            <a:tailEnd len="sm" w="sm" type="none"/>
          </a:ln>
        </p:spPr>
      </p:pic>
      <p:pic>
        <p:nvPicPr>
          <p:cNvPr id="601" name="Google Shape;601;g3c3540bacfd_0_511" title="AMA.gif"/>
          <p:cNvPicPr preferRelativeResize="0"/>
          <p:nvPr/>
        </p:nvPicPr>
        <p:blipFill rotWithShape="1">
          <a:blip r:embed="rId5">
            <a:alphaModFix/>
          </a:blip>
          <a:srcRect b="26524" l="0" r="49992" t="0"/>
          <a:stretch/>
        </p:blipFill>
        <p:spPr>
          <a:xfrm>
            <a:off x="0" y="1287133"/>
            <a:ext cx="4289846" cy="4411932"/>
          </a:xfrm>
          <a:prstGeom prst="rect">
            <a:avLst/>
          </a:prstGeom>
          <a:noFill/>
          <a:ln cap="flat" cmpd="sng" w="25400">
            <a:solidFill>
              <a:schemeClr val="dk2"/>
            </a:solidFill>
            <a:prstDash val="solid"/>
            <a:round/>
            <a:headEnd len="sm" w="sm" type="none"/>
            <a:tailEnd len="sm" w="sm" type="none"/>
          </a:ln>
        </p:spPr>
      </p:pic>
      <p:sp>
        <p:nvSpPr>
          <p:cNvPr id="602" name="Google Shape;602;g3c3540bacfd_0_511"/>
          <p:cNvSpPr/>
          <p:nvPr/>
        </p:nvSpPr>
        <p:spPr>
          <a:xfrm>
            <a:off x="6009196" y="4534791"/>
            <a:ext cx="279300" cy="201300"/>
          </a:xfrm>
          <a:prstGeom prst="star5">
            <a:avLst>
              <a:gd fmla="val 19098" name="adj"/>
              <a:gd fmla="val 105146" name="hf"/>
              <a:gd fmla="val 110557" name="vf"/>
            </a:avLst>
          </a:prstGeom>
          <a:solidFill>
            <a:srgbClr val="980000"/>
          </a:solidFill>
          <a:ln cap="flat" cmpd="sng" w="127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603" name="Google Shape;603;g3c3540bacfd_0_511"/>
          <p:cNvSpPr/>
          <p:nvPr/>
        </p:nvSpPr>
        <p:spPr>
          <a:xfrm>
            <a:off x="11672000" y="4802828"/>
            <a:ext cx="402000" cy="625500"/>
          </a:xfrm>
          <a:prstGeom prst="rect">
            <a:avLst/>
          </a:prstGeom>
          <a:noFill/>
          <a:ln cap="flat" cmpd="sng" w="25400">
            <a:solidFill>
              <a:srgbClr val="0000F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604" name="Google Shape;604;g3c3540bacfd_0_511"/>
          <p:cNvSpPr txBox="1"/>
          <p:nvPr/>
        </p:nvSpPr>
        <p:spPr>
          <a:xfrm>
            <a:off x="8812400" y="5942133"/>
            <a:ext cx="3261600" cy="7815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2000">
                <a:solidFill>
                  <a:schemeClr val="dk1"/>
                </a:solidFill>
              </a:rPr>
              <a:t>Parcels ejected out of ascent too quickly?</a:t>
            </a:r>
            <a:endParaRPr sz="2000">
              <a:solidFill>
                <a:schemeClr val="dk1"/>
              </a:solidFill>
            </a:endParaRPr>
          </a:p>
        </p:txBody>
      </p:sp>
      <p:sp>
        <p:nvSpPr>
          <p:cNvPr id="605" name="Google Shape;605;g3c3540bacfd_0_511"/>
          <p:cNvSpPr/>
          <p:nvPr/>
        </p:nvSpPr>
        <p:spPr>
          <a:xfrm>
            <a:off x="3831076" y="4679975"/>
            <a:ext cx="402000" cy="704100"/>
          </a:xfrm>
          <a:prstGeom prst="rect">
            <a:avLst/>
          </a:prstGeom>
          <a:noFill/>
          <a:ln cap="flat" cmpd="sng" w="25400">
            <a:solidFill>
              <a:srgbClr val="0000F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606" name="Google Shape;606;g3c3540bacfd_0_511"/>
          <p:cNvSpPr txBox="1"/>
          <p:nvPr/>
        </p:nvSpPr>
        <p:spPr>
          <a:xfrm>
            <a:off x="4289833" y="6076400"/>
            <a:ext cx="3138000" cy="781500"/>
          </a:xfrm>
          <a:prstGeom prst="rect">
            <a:avLst/>
          </a:prstGeom>
          <a:solidFill>
            <a:schemeClr val="lt2"/>
          </a:solidFill>
          <a:ln cap="flat" cmpd="sng" w="25400">
            <a:solidFill>
              <a:srgbClr val="000000"/>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lang="en-US" sz="1700">
                <a:solidFill>
                  <a:schemeClr val="dk1"/>
                </a:solidFill>
              </a:rPr>
              <a:t>Low-level ascent too </a:t>
            </a:r>
            <a:endParaRPr sz="1700">
              <a:solidFill>
                <a:schemeClr val="dk1"/>
              </a:solidFill>
            </a:endParaRPr>
          </a:p>
          <a:p>
            <a:pPr indent="0" lvl="0" marL="0" rtl="0" algn="ctr">
              <a:spcBef>
                <a:spcPts val="0"/>
              </a:spcBef>
              <a:spcAft>
                <a:spcPts val="0"/>
              </a:spcAft>
              <a:buNone/>
            </a:pPr>
            <a:r>
              <a:rPr lang="en-US" sz="1700">
                <a:solidFill>
                  <a:schemeClr val="dk1"/>
                </a:solidFill>
              </a:rPr>
              <a:t>weak in OK?</a:t>
            </a:r>
            <a:endParaRPr sz="17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g3c3540bacfd_0_525" title="sfc_chart_041923.PNG"/>
          <p:cNvPicPr preferRelativeResize="0"/>
          <p:nvPr/>
        </p:nvPicPr>
        <p:blipFill rotWithShape="1">
          <a:blip r:embed="rId3">
            <a:alphaModFix/>
          </a:blip>
          <a:srcRect b="23053" l="25172" r="25315" t="15354"/>
          <a:stretch/>
        </p:blipFill>
        <p:spPr>
          <a:xfrm>
            <a:off x="1180217" y="607667"/>
            <a:ext cx="9608168" cy="6172834"/>
          </a:xfrm>
          <a:prstGeom prst="rect">
            <a:avLst/>
          </a:prstGeom>
          <a:noFill/>
          <a:ln>
            <a:noFill/>
          </a:ln>
        </p:spPr>
      </p:pic>
      <p:sp>
        <p:nvSpPr>
          <p:cNvPr id="612" name="Google Shape;612;g3c3540bacfd_0_525"/>
          <p:cNvSpPr txBox="1"/>
          <p:nvPr/>
        </p:nvSpPr>
        <p:spPr>
          <a:xfrm>
            <a:off x="5153696" y="-26441"/>
            <a:ext cx="19629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900">
                <a:solidFill>
                  <a:srgbClr val="000000"/>
                </a:solidFill>
                <a:latin typeface="Century Gothic"/>
                <a:ea typeface="Century Gothic"/>
                <a:cs typeface="Century Gothic"/>
                <a:sym typeface="Century Gothic"/>
              </a:rPr>
              <a:t>April </a:t>
            </a:r>
            <a:r>
              <a:rPr b="1" lang="en-US" sz="1900">
                <a:latin typeface="Century Gothic"/>
                <a:ea typeface="Century Gothic"/>
                <a:cs typeface="Century Gothic"/>
                <a:sym typeface="Century Gothic"/>
              </a:rPr>
              <a:t>19</a:t>
            </a:r>
            <a:r>
              <a:rPr b="1" lang="en-US" sz="1900">
                <a:solidFill>
                  <a:srgbClr val="000000"/>
                </a:solidFill>
                <a:latin typeface="Century Gothic"/>
                <a:ea typeface="Century Gothic"/>
                <a:cs typeface="Century Gothic"/>
                <a:sym typeface="Century Gothic"/>
              </a:rPr>
              <a:t>, 202</a:t>
            </a:r>
            <a:r>
              <a:rPr b="1" lang="en-US" sz="1900">
                <a:latin typeface="Century Gothic"/>
                <a:ea typeface="Century Gothic"/>
                <a:cs typeface="Century Gothic"/>
                <a:sym typeface="Century Gothic"/>
              </a:rPr>
              <a:t>3</a:t>
            </a:r>
            <a:endParaRPr b="1" sz="1900">
              <a:latin typeface="Century Gothic"/>
              <a:ea typeface="Century Gothic"/>
              <a:cs typeface="Century Gothic"/>
              <a:sym typeface="Century Gothic"/>
            </a:endParaRPr>
          </a:p>
        </p:txBody>
      </p:sp>
      <p:sp>
        <p:nvSpPr>
          <p:cNvPr id="613" name="Google Shape;613;g3c3540bacfd_0_525"/>
          <p:cNvSpPr/>
          <p:nvPr/>
        </p:nvSpPr>
        <p:spPr>
          <a:xfrm>
            <a:off x="4657633" y="692500"/>
            <a:ext cx="1675358" cy="6087148"/>
          </a:xfrm>
          <a:custGeom>
            <a:rect b="b" l="l" r="r" t="t"/>
            <a:pathLst>
              <a:path extrusionOk="0" h="182619" w="50262">
                <a:moveTo>
                  <a:pt x="0" y="182619"/>
                </a:moveTo>
                <a:cubicBezTo>
                  <a:pt x="1005" y="177872"/>
                  <a:pt x="3574" y="165084"/>
                  <a:pt x="6031" y="154138"/>
                </a:cubicBezTo>
                <a:cubicBezTo>
                  <a:pt x="8488" y="143192"/>
                  <a:pt x="10835" y="125823"/>
                  <a:pt x="14744" y="116943"/>
                </a:cubicBezTo>
                <a:cubicBezTo>
                  <a:pt x="18653" y="108063"/>
                  <a:pt x="25857" y="105160"/>
                  <a:pt x="29487" y="100860"/>
                </a:cubicBezTo>
                <a:cubicBezTo>
                  <a:pt x="33117" y="96560"/>
                  <a:pt x="34178" y="98514"/>
                  <a:pt x="36524" y="91142"/>
                </a:cubicBezTo>
                <a:cubicBezTo>
                  <a:pt x="38870" y="83770"/>
                  <a:pt x="41271" y="71819"/>
                  <a:pt x="43561" y="56629"/>
                </a:cubicBezTo>
                <a:cubicBezTo>
                  <a:pt x="45851" y="41439"/>
                  <a:pt x="49145" y="9438"/>
                  <a:pt x="50262" y="0"/>
                </a:cubicBezTo>
              </a:path>
            </a:pathLst>
          </a:custGeom>
          <a:noFill/>
          <a:ln cap="flat" cmpd="sng" w="38100">
            <a:solidFill>
              <a:srgbClr val="9FC5E8"/>
            </a:solidFill>
            <a:prstDash val="solid"/>
            <a:round/>
            <a:headEnd len="med" w="med" type="none"/>
            <a:tailEnd len="med" w="med" type="none"/>
          </a:ln>
        </p:spPr>
      </p:sp>
      <p:sp>
        <p:nvSpPr>
          <p:cNvPr id="614" name="Google Shape;614;g3c3540bacfd_0_525"/>
          <p:cNvSpPr/>
          <p:nvPr/>
        </p:nvSpPr>
        <p:spPr>
          <a:xfrm>
            <a:off x="4959200" y="703667"/>
            <a:ext cx="1619526" cy="6064815"/>
          </a:xfrm>
          <a:custGeom>
            <a:rect b="b" l="l" r="r" t="t"/>
            <a:pathLst>
              <a:path extrusionOk="0" h="181949" w="48587">
                <a:moveTo>
                  <a:pt x="0" y="181949"/>
                </a:moveTo>
                <a:cubicBezTo>
                  <a:pt x="1899" y="172064"/>
                  <a:pt x="8377" y="134815"/>
                  <a:pt x="11393" y="122640"/>
                </a:cubicBezTo>
                <a:cubicBezTo>
                  <a:pt x="14409" y="110466"/>
                  <a:pt x="15638" y="112420"/>
                  <a:pt x="18095" y="108902"/>
                </a:cubicBezTo>
                <a:cubicBezTo>
                  <a:pt x="20552" y="105384"/>
                  <a:pt x="23624" y="105663"/>
                  <a:pt x="26137" y="101530"/>
                </a:cubicBezTo>
                <a:cubicBezTo>
                  <a:pt x="28650" y="97397"/>
                  <a:pt x="30716" y="91590"/>
                  <a:pt x="33173" y="84106"/>
                </a:cubicBezTo>
                <a:cubicBezTo>
                  <a:pt x="35630" y="76623"/>
                  <a:pt x="39484" y="64001"/>
                  <a:pt x="40880" y="56629"/>
                </a:cubicBezTo>
                <a:cubicBezTo>
                  <a:pt x="42276" y="49257"/>
                  <a:pt x="40824" y="46409"/>
                  <a:pt x="41550" y="39875"/>
                </a:cubicBezTo>
                <a:cubicBezTo>
                  <a:pt x="42276" y="33341"/>
                  <a:pt x="44063" y="24070"/>
                  <a:pt x="45236" y="17424"/>
                </a:cubicBezTo>
                <a:cubicBezTo>
                  <a:pt x="46409" y="10778"/>
                  <a:pt x="48029" y="2904"/>
                  <a:pt x="48587" y="0"/>
                </a:cubicBezTo>
              </a:path>
            </a:pathLst>
          </a:custGeom>
          <a:noFill/>
          <a:ln cap="flat" cmpd="sng" w="38100">
            <a:solidFill>
              <a:srgbClr val="6D9EEB"/>
            </a:solidFill>
            <a:prstDash val="solid"/>
            <a:round/>
            <a:headEnd len="med" w="med" type="none"/>
            <a:tailEnd len="med" w="med" type="none"/>
          </a:ln>
        </p:spPr>
      </p:sp>
      <p:sp>
        <p:nvSpPr>
          <p:cNvPr id="615" name="Google Shape;615;g3c3540bacfd_0_525"/>
          <p:cNvSpPr/>
          <p:nvPr/>
        </p:nvSpPr>
        <p:spPr>
          <a:xfrm>
            <a:off x="5484167" y="659000"/>
            <a:ext cx="2367841" cy="6098314"/>
          </a:xfrm>
          <a:custGeom>
            <a:rect b="b" l="l" r="r" t="t"/>
            <a:pathLst>
              <a:path extrusionOk="0" h="182954" w="71037">
                <a:moveTo>
                  <a:pt x="0" y="182954"/>
                </a:moveTo>
                <a:cubicBezTo>
                  <a:pt x="949" y="180050"/>
                  <a:pt x="4188" y="173293"/>
                  <a:pt x="5696" y="165530"/>
                </a:cubicBezTo>
                <a:cubicBezTo>
                  <a:pt x="7204" y="157767"/>
                  <a:pt x="7539" y="145425"/>
                  <a:pt x="9047" y="136378"/>
                </a:cubicBezTo>
                <a:cubicBezTo>
                  <a:pt x="10555" y="127331"/>
                  <a:pt x="12622" y="119289"/>
                  <a:pt x="14744" y="111247"/>
                </a:cubicBezTo>
                <a:cubicBezTo>
                  <a:pt x="16866" y="103205"/>
                  <a:pt x="18764" y="94493"/>
                  <a:pt x="21780" y="88126"/>
                </a:cubicBezTo>
                <a:cubicBezTo>
                  <a:pt x="24796" y="81760"/>
                  <a:pt x="29990" y="76399"/>
                  <a:pt x="32838" y="73048"/>
                </a:cubicBezTo>
                <a:cubicBezTo>
                  <a:pt x="35686" y="69697"/>
                  <a:pt x="36300" y="70311"/>
                  <a:pt x="38869" y="68021"/>
                </a:cubicBezTo>
                <a:cubicBezTo>
                  <a:pt x="41438" y="65731"/>
                  <a:pt x="45571" y="62269"/>
                  <a:pt x="48252" y="59309"/>
                </a:cubicBezTo>
                <a:cubicBezTo>
                  <a:pt x="50933" y="56349"/>
                  <a:pt x="51993" y="55623"/>
                  <a:pt x="54953" y="50262"/>
                </a:cubicBezTo>
                <a:cubicBezTo>
                  <a:pt x="57913" y="44901"/>
                  <a:pt x="63721" y="34345"/>
                  <a:pt x="66011" y="27141"/>
                </a:cubicBezTo>
                <a:cubicBezTo>
                  <a:pt x="68301" y="19937"/>
                  <a:pt x="67854" y="11561"/>
                  <a:pt x="68692" y="7037"/>
                </a:cubicBezTo>
                <a:cubicBezTo>
                  <a:pt x="69530" y="2514"/>
                  <a:pt x="70646" y="1173"/>
                  <a:pt x="71037" y="0"/>
                </a:cubicBezTo>
              </a:path>
            </a:pathLst>
          </a:custGeom>
          <a:noFill/>
          <a:ln cap="flat" cmpd="sng" w="38100">
            <a:solidFill>
              <a:srgbClr val="6AA84F"/>
            </a:solidFill>
            <a:prstDash val="solid"/>
            <a:round/>
            <a:headEnd len="med" w="med" type="none"/>
            <a:tailEnd len="med" w="med" type="none"/>
          </a:ln>
        </p:spPr>
      </p:sp>
      <p:sp>
        <p:nvSpPr>
          <p:cNvPr id="616" name="Google Shape;616;g3c3540bacfd_0_525"/>
          <p:cNvSpPr/>
          <p:nvPr/>
        </p:nvSpPr>
        <p:spPr>
          <a:xfrm>
            <a:off x="6585275" y="3371306"/>
            <a:ext cx="2842762" cy="3363716"/>
          </a:xfrm>
          <a:custGeom>
            <a:rect b="b" l="l" r="r" t="t"/>
            <a:pathLst>
              <a:path extrusionOk="0" h="100914" w="85285">
                <a:moveTo>
                  <a:pt x="4161" y="100915"/>
                </a:moveTo>
                <a:cubicBezTo>
                  <a:pt x="4831" y="99128"/>
                  <a:pt x="6730" y="94046"/>
                  <a:pt x="8182" y="90192"/>
                </a:cubicBezTo>
                <a:cubicBezTo>
                  <a:pt x="9634" y="86339"/>
                  <a:pt x="13041" y="82709"/>
                  <a:pt x="12873" y="77794"/>
                </a:cubicBezTo>
                <a:cubicBezTo>
                  <a:pt x="12706" y="72880"/>
                  <a:pt x="9188" y="65787"/>
                  <a:pt x="7177" y="60705"/>
                </a:cubicBezTo>
                <a:cubicBezTo>
                  <a:pt x="5167" y="55623"/>
                  <a:pt x="1927" y="53110"/>
                  <a:pt x="810" y="47302"/>
                </a:cubicBezTo>
                <a:cubicBezTo>
                  <a:pt x="-307" y="41494"/>
                  <a:pt x="-83" y="31944"/>
                  <a:pt x="475" y="25857"/>
                </a:cubicBezTo>
                <a:cubicBezTo>
                  <a:pt x="1034" y="19770"/>
                  <a:pt x="2151" y="15078"/>
                  <a:pt x="4161" y="10778"/>
                </a:cubicBezTo>
                <a:cubicBezTo>
                  <a:pt x="6172" y="6478"/>
                  <a:pt x="9578" y="503"/>
                  <a:pt x="12538" y="56"/>
                </a:cubicBezTo>
                <a:cubicBezTo>
                  <a:pt x="15498" y="-391"/>
                  <a:pt x="18513" y="6255"/>
                  <a:pt x="21920" y="8098"/>
                </a:cubicBezTo>
                <a:cubicBezTo>
                  <a:pt x="25327" y="9941"/>
                  <a:pt x="29906" y="11727"/>
                  <a:pt x="32978" y="11113"/>
                </a:cubicBezTo>
                <a:cubicBezTo>
                  <a:pt x="36050" y="10499"/>
                  <a:pt x="37278" y="6087"/>
                  <a:pt x="40350" y="4412"/>
                </a:cubicBezTo>
                <a:cubicBezTo>
                  <a:pt x="43422" y="2737"/>
                  <a:pt x="48169" y="726"/>
                  <a:pt x="51408" y="1061"/>
                </a:cubicBezTo>
                <a:cubicBezTo>
                  <a:pt x="54647" y="1396"/>
                  <a:pt x="57160" y="1619"/>
                  <a:pt x="59785" y="6422"/>
                </a:cubicBezTo>
                <a:cubicBezTo>
                  <a:pt x="62410" y="11225"/>
                  <a:pt x="64476" y="22227"/>
                  <a:pt x="67156" y="29878"/>
                </a:cubicBezTo>
                <a:cubicBezTo>
                  <a:pt x="69837" y="37529"/>
                  <a:pt x="72852" y="46129"/>
                  <a:pt x="75868" y="52328"/>
                </a:cubicBezTo>
                <a:cubicBezTo>
                  <a:pt x="78884" y="58527"/>
                  <a:pt x="84972" y="62828"/>
                  <a:pt x="85251" y="67072"/>
                </a:cubicBezTo>
                <a:cubicBezTo>
                  <a:pt x="85530" y="71316"/>
                  <a:pt x="79722" y="73885"/>
                  <a:pt x="77544" y="77794"/>
                </a:cubicBezTo>
                <a:cubicBezTo>
                  <a:pt x="75366" y="81703"/>
                  <a:pt x="74361" y="86730"/>
                  <a:pt x="72183" y="90528"/>
                </a:cubicBezTo>
                <a:cubicBezTo>
                  <a:pt x="70005" y="94326"/>
                  <a:pt x="65761" y="98905"/>
                  <a:pt x="64476" y="100580"/>
                </a:cubicBezTo>
              </a:path>
            </a:pathLst>
          </a:custGeom>
          <a:noFill/>
          <a:ln cap="flat" cmpd="sng" w="38100">
            <a:solidFill>
              <a:srgbClr val="38761D"/>
            </a:solidFill>
            <a:prstDash val="solid"/>
            <a:round/>
            <a:headEnd len="med" w="med" type="none"/>
            <a:tailEnd len="med" w="med" type="none"/>
          </a:ln>
        </p:spPr>
      </p:sp>
      <p:sp>
        <p:nvSpPr>
          <p:cNvPr id="617" name="Google Shape;617;g3c3540bacfd_0_525"/>
          <p:cNvSpPr/>
          <p:nvPr/>
        </p:nvSpPr>
        <p:spPr>
          <a:xfrm>
            <a:off x="4456567" y="759533"/>
            <a:ext cx="1742390" cy="5997783"/>
          </a:xfrm>
          <a:custGeom>
            <a:rect b="b" l="l" r="r" t="t"/>
            <a:pathLst>
              <a:path extrusionOk="0" h="179938" w="52273">
                <a:moveTo>
                  <a:pt x="0" y="179938"/>
                </a:moveTo>
                <a:cubicBezTo>
                  <a:pt x="1564" y="173460"/>
                  <a:pt x="6200" y="152462"/>
                  <a:pt x="9383" y="141069"/>
                </a:cubicBezTo>
                <a:cubicBezTo>
                  <a:pt x="12566" y="129676"/>
                  <a:pt x="15079" y="119512"/>
                  <a:pt x="19100" y="111582"/>
                </a:cubicBezTo>
                <a:cubicBezTo>
                  <a:pt x="23121" y="103652"/>
                  <a:pt x="30158" y="97564"/>
                  <a:pt x="33509" y="93487"/>
                </a:cubicBezTo>
                <a:cubicBezTo>
                  <a:pt x="36860" y="89410"/>
                  <a:pt x="37139" y="92259"/>
                  <a:pt x="39205" y="87121"/>
                </a:cubicBezTo>
                <a:cubicBezTo>
                  <a:pt x="41271" y="81983"/>
                  <a:pt x="44232" y="71596"/>
                  <a:pt x="45907" y="62660"/>
                </a:cubicBezTo>
                <a:cubicBezTo>
                  <a:pt x="47582" y="53725"/>
                  <a:pt x="48196" y="43951"/>
                  <a:pt x="49257" y="33508"/>
                </a:cubicBezTo>
                <a:cubicBezTo>
                  <a:pt x="50318" y="23065"/>
                  <a:pt x="51770" y="5585"/>
                  <a:pt x="52273" y="0"/>
                </a:cubicBezTo>
              </a:path>
            </a:pathLst>
          </a:custGeom>
          <a:noFill/>
          <a:ln cap="flat" cmpd="sng" w="38100">
            <a:solidFill>
              <a:srgbClr val="CFE2F3"/>
            </a:solidFill>
            <a:prstDash val="solid"/>
            <a:round/>
            <a:headEnd len="med" w="med" type="none"/>
            <a:tailEnd len="med" w="med" type="none"/>
          </a:ln>
        </p:spPr>
      </p:sp>
      <p:sp>
        <p:nvSpPr>
          <p:cNvPr id="618" name="Google Shape;618;g3c3540bacfd_0_525"/>
          <p:cNvSpPr/>
          <p:nvPr/>
        </p:nvSpPr>
        <p:spPr>
          <a:xfrm>
            <a:off x="3797600" y="737167"/>
            <a:ext cx="2297076" cy="6031316"/>
          </a:xfrm>
          <a:custGeom>
            <a:rect b="b" l="l" r="r" t="t"/>
            <a:pathLst>
              <a:path extrusionOk="0" h="180944" w="68914">
                <a:moveTo>
                  <a:pt x="0" y="180944"/>
                </a:moveTo>
                <a:cubicBezTo>
                  <a:pt x="726" y="176476"/>
                  <a:pt x="2904" y="164246"/>
                  <a:pt x="4356" y="154138"/>
                </a:cubicBezTo>
                <a:cubicBezTo>
                  <a:pt x="5808" y="144030"/>
                  <a:pt x="6702" y="128170"/>
                  <a:pt x="8712" y="120295"/>
                </a:cubicBezTo>
                <a:cubicBezTo>
                  <a:pt x="10723" y="112421"/>
                  <a:pt x="12733" y="110074"/>
                  <a:pt x="16419" y="106891"/>
                </a:cubicBezTo>
                <a:cubicBezTo>
                  <a:pt x="20105" y="103708"/>
                  <a:pt x="26248" y="102591"/>
                  <a:pt x="30827" y="101195"/>
                </a:cubicBezTo>
                <a:cubicBezTo>
                  <a:pt x="35406" y="99799"/>
                  <a:pt x="40265" y="100636"/>
                  <a:pt x="43895" y="98514"/>
                </a:cubicBezTo>
                <a:cubicBezTo>
                  <a:pt x="47525" y="96392"/>
                  <a:pt x="49871" y="92930"/>
                  <a:pt x="52607" y="88462"/>
                </a:cubicBezTo>
                <a:cubicBezTo>
                  <a:pt x="55344" y="83994"/>
                  <a:pt x="58694" y="76623"/>
                  <a:pt x="60314" y="71708"/>
                </a:cubicBezTo>
                <a:cubicBezTo>
                  <a:pt x="61934" y="66794"/>
                  <a:pt x="61376" y="64616"/>
                  <a:pt x="62325" y="58975"/>
                </a:cubicBezTo>
                <a:cubicBezTo>
                  <a:pt x="63275" y="53335"/>
                  <a:pt x="64950" y="46466"/>
                  <a:pt x="66011" y="37865"/>
                </a:cubicBezTo>
                <a:cubicBezTo>
                  <a:pt x="67072" y="29265"/>
                  <a:pt x="68244" y="13683"/>
                  <a:pt x="68691" y="7372"/>
                </a:cubicBezTo>
                <a:cubicBezTo>
                  <a:pt x="69138" y="1061"/>
                  <a:pt x="68691" y="1229"/>
                  <a:pt x="68691" y="0"/>
                </a:cubicBezTo>
              </a:path>
            </a:pathLst>
          </a:custGeom>
          <a:noFill/>
          <a:ln cap="flat" cmpd="sng" w="38100">
            <a:solidFill>
              <a:srgbClr val="E69138"/>
            </a:solidFill>
            <a:prstDash val="solid"/>
            <a:round/>
            <a:headEnd len="med" w="med" type="none"/>
            <a:tailEnd len="med" w="med" type="none"/>
          </a:ln>
        </p:spPr>
      </p:sp>
      <p:sp>
        <p:nvSpPr>
          <p:cNvPr id="619" name="Google Shape;619;g3c3540bacfd_0_525"/>
          <p:cNvSpPr/>
          <p:nvPr/>
        </p:nvSpPr>
        <p:spPr>
          <a:xfrm>
            <a:off x="6585267" y="3429000"/>
            <a:ext cx="379500" cy="413100"/>
          </a:xfrm>
          <a:prstGeom prst="star5">
            <a:avLst>
              <a:gd fmla="val 19098" name="adj"/>
              <a:gd fmla="val 105146" name="hf"/>
              <a:gd fmla="val 110557" name="vf"/>
            </a:avLst>
          </a:prstGeom>
          <a:solidFill>
            <a:srgbClr val="980000"/>
          </a:solidFill>
          <a:ln cap="flat" cmpd="sng" w="127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620" name="Google Shape;620;g3c3540bacfd_0_525"/>
          <p:cNvSpPr txBox="1"/>
          <p:nvPr/>
        </p:nvSpPr>
        <p:spPr>
          <a:xfrm>
            <a:off x="8577833" y="5227300"/>
            <a:ext cx="3261600" cy="781500"/>
          </a:xfrm>
          <a:prstGeom prst="rect">
            <a:avLst/>
          </a:prstGeom>
          <a:solidFill>
            <a:schemeClr val="lt2"/>
          </a:solidFill>
          <a:ln cap="flat" cmpd="sng" w="25400">
            <a:solidFill>
              <a:srgbClr val="000000"/>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lang="en-US" sz="2000">
                <a:solidFill>
                  <a:schemeClr val="dk1"/>
                </a:solidFill>
              </a:rPr>
              <a:t>Will parcels be ejected out of ascent too quickly?</a:t>
            </a:r>
            <a:endParaRPr sz="2000">
              <a:solidFill>
                <a:schemeClr val="dk1"/>
              </a:solidFill>
            </a:endParaRPr>
          </a:p>
        </p:txBody>
      </p:sp>
      <p:pic>
        <p:nvPicPr>
          <p:cNvPr id="621" name="Google Shape;621;g3c3540bacfd_0_525" title="OUN_0419.gif"/>
          <p:cNvPicPr preferRelativeResize="0"/>
          <p:nvPr/>
        </p:nvPicPr>
        <p:blipFill rotWithShape="1">
          <a:blip r:embed="rId4">
            <a:alphaModFix/>
          </a:blip>
          <a:srcRect b="26798" l="0" r="49184" t="0"/>
          <a:stretch/>
        </p:blipFill>
        <p:spPr>
          <a:xfrm>
            <a:off x="8362964" y="1503217"/>
            <a:ext cx="3261600" cy="3288882"/>
          </a:xfrm>
          <a:prstGeom prst="rect">
            <a:avLst/>
          </a:prstGeom>
          <a:noFill/>
          <a:ln cap="flat" cmpd="sng" w="25400">
            <a:solidFill>
              <a:schemeClr val="dk1"/>
            </a:solidFill>
            <a:prstDash val="solid"/>
            <a:round/>
            <a:headEnd len="sm" w="sm" type="none"/>
            <a:tailEnd len="sm" w="sm" type="none"/>
          </a:ln>
        </p:spPr>
      </p:pic>
      <p:pic>
        <p:nvPicPr>
          <p:cNvPr id="622" name="Google Shape;622;g3c3540bacfd_0_525" title="AMA_0419.gif"/>
          <p:cNvPicPr preferRelativeResize="0"/>
          <p:nvPr/>
        </p:nvPicPr>
        <p:blipFill rotWithShape="1">
          <a:blip r:embed="rId5">
            <a:alphaModFix/>
          </a:blip>
          <a:srcRect b="28289" l="0" r="50298" t="0"/>
          <a:stretch/>
        </p:blipFill>
        <p:spPr>
          <a:xfrm>
            <a:off x="64901" y="1428317"/>
            <a:ext cx="3330633" cy="3363800"/>
          </a:xfrm>
          <a:prstGeom prst="rect">
            <a:avLst/>
          </a:prstGeom>
          <a:noFill/>
          <a:ln cap="flat" cmpd="sng" w="25400">
            <a:solidFill>
              <a:schemeClr val="dk1"/>
            </a:solidFill>
            <a:prstDash val="solid"/>
            <a:round/>
            <a:headEnd len="sm" w="sm" type="none"/>
            <a:tailEnd len="sm" w="sm" type="none"/>
          </a:ln>
        </p:spPr>
      </p:pic>
      <p:sp>
        <p:nvSpPr>
          <p:cNvPr id="623" name="Google Shape;623;g3c3540bacfd_0_525"/>
          <p:cNvSpPr/>
          <p:nvPr/>
        </p:nvSpPr>
        <p:spPr>
          <a:xfrm>
            <a:off x="11222575" y="3952425"/>
            <a:ext cx="402000" cy="839400"/>
          </a:xfrm>
          <a:prstGeom prst="rect">
            <a:avLst/>
          </a:prstGeom>
          <a:noFill/>
          <a:ln cap="flat" cmpd="sng" w="25400">
            <a:solidFill>
              <a:srgbClr val="0000F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624" name="Google Shape;624;g3c3540bacfd_0_525"/>
          <p:cNvSpPr/>
          <p:nvPr/>
        </p:nvSpPr>
        <p:spPr>
          <a:xfrm>
            <a:off x="2993525" y="3952427"/>
            <a:ext cx="402000" cy="781500"/>
          </a:xfrm>
          <a:prstGeom prst="rect">
            <a:avLst/>
          </a:prstGeom>
          <a:noFill/>
          <a:ln cap="flat" cmpd="sng" w="25400">
            <a:solidFill>
              <a:srgbClr val="0000F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3c3540bacfd_0_542"/>
          <p:cNvSpPr txBox="1"/>
          <p:nvPr/>
        </p:nvSpPr>
        <p:spPr>
          <a:xfrm>
            <a:off x="5153696" y="-26441"/>
            <a:ext cx="19629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900">
                <a:solidFill>
                  <a:srgbClr val="000000"/>
                </a:solidFill>
                <a:latin typeface="Century Gothic"/>
                <a:ea typeface="Century Gothic"/>
                <a:cs typeface="Century Gothic"/>
                <a:sym typeface="Century Gothic"/>
              </a:rPr>
              <a:t>April </a:t>
            </a:r>
            <a:r>
              <a:rPr b="1" lang="en-US" sz="1900">
                <a:latin typeface="Century Gothic"/>
                <a:ea typeface="Century Gothic"/>
                <a:cs typeface="Century Gothic"/>
                <a:sym typeface="Century Gothic"/>
              </a:rPr>
              <a:t>19</a:t>
            </a:r>
            <a:r>
              <a:rPr b="1" lang="en-US" sz="1900">
                <a:solidFill>
                  <a:srgbClr val="000000"/>
                </a:solidFill>
                <a:latin typeface="Century Gothic"/>
                <a:ea typeface="Century Gothic"/>
                <a:cs typeface="Century Gothic"/>
                <a:sym typeface="Century Gothic"/>
              </a:rPr>
              <a:t>, 202</a:t>
            </a:r>
            <a:r>
              <a:rPr b="1" lang="en-US" sz="1900">
                <a:latin typeface="Century Gothic"/>
                <a:ea typeface="Century Gothic"/>
                <a:cs typeface="Century Gothic"/>
                <a:sym typeface="Century Gothic"/>
              </a:rPr>
              <a:t>3</a:t>
            </a:r>
            <a:endParaRPr b="1" sz="1900">
              <a:latin typeface="Century Gothic"/>
              <a:ea typeface="Century Gothic"/>
              <a:cs typeface="Century Gothic"/>
              <a:sym typeface="Century Gothic"/>
            </a:endParaRPr>
          </a:p>
        </p:txBody>
      </p:sp>
      <p:pic>
        <p:nvPicPr>
          <p:cNvPr id="630" name="Google Shape;630;g3c3540bacfd_0_542" title="sfc_chart_041923.PNG"/>
          <p:cNvPicPr preferRelativeResize="0"/>
          <p:nvPr/>
        </p:nvPicPr>
        <p:blipFill rotWithShape="1">
          <a:blip r:embed="rId3">
            <a:alphaModFix/>
          </a:blip>
          <a:srcRect b="23053" l="25172" r="25315" t="15354"/>
          <a:stretch/>
        </p:blipFill>
        <p:spPr>
          <a:xfrm>
            <a:off x="1180217" y="607667"/>
            <a:ext cx="9608168" cy="6172834"/>
          </a:xfrm>
          <a:prstGeom prst="rect">
            <a:avLst/>
          </a:prstGeom>
          <a:noFill/>
          <a:ln>
            <a:noFill/>
          </a:ln>
        </p:spPr>
      </p:pic>
      <p:sp>
        <p:nvSpPr>
          <p:cNvPr id="631" name="Google Shape;631;g3c3540bacfd_0_542"/>
          <p:cNvSpPr/>
          <p:nvPr/>
        </p:nvSpPr>
        <p:spPr>
          <a:xfrm>
            <a:off x="4657633" y="692500"/>
            <a:ext cx="1675358" cy="6087148"/>
          </a:xfrm>
          <a:custGeom>
            <a:rect b="b" l="l" r="r" t="t"/>
            <a:pathLst>
              <a:path extrusionOk="0" h="182619" w="50262">
                <a:moveTo>
                  <a:pt x="0" y="182619"/>
                </a:moveTo>
                <a:cubicBezTo>
                  <a:pt x="1005" y="177872"/>
                  <a:pt x="3574" y="165084"/>
                  <a:pt x="6031" y="154138"/>
                </a:cubicBezTo>
                <a:cubicBezTo>
                  <a:pt x="8488" y="143192"/>
                  <a:pt x="10835" y="125823"/>
                  <a:pt x="14744" y="116943"/>
                </a:cubicBezTo>
                <a:cubicBezTo>
                  <a:pt x="18653" y="108063"/>
                  <a:pt x="25857" y="105160"/>
                  <a:pt x="29487" y="100860"/>
                </a:cubicBezTo>
                <a:cubicBezTo>
                  <a:pt x="33117" y="96560"/>
                  <a:pt x="34178" y="98514"/>
                  <a:pt x="36524" y="91142"/>
                </a:cubicBezTo>
                <a:cubicBezTo>
                  <a:pt x="38870" y="83770"/>
                  <a:pt x="41271" y="71819"/>
                  <a:pt x="43561" y="56629"/>
                </a:cubicBezTo>
                <a:cubicBezTo>
                  <a:pt x="45851" y="41439"/>
                  <a:pt x="49145" y="9438"/>
                  <a:pt x="50262" y="0"/>
                </a:cubicBezTo>
              </a:path>
            </a:pathLst>
          </a:custGeom>
          <a:noFill/>
          <a:ln cap="flat" cmpd="sng" w="38100">
            <a:solidFill>
              <a:srgbClr val="9FC5E8"/>
            </a:solidFill>
            <a:prstDash val="solid"/>
            <a:round/>
            <a:headEnd len="med" w="med" type="none"/>
            <a:tailEnd len="med" w="med" type="none"/>
          </a:ln>
        </p:spPr>
      </p:sp>
      <p:sp>
        <p:nvSpPr>
          <p:cNvPr id="632" name="Google Shape;632;g3c3540bacfd_0_542"/>
          <p:cNvSpPr/>
          <p:nvPr/>
        </p:nvSpPr>
        <p:spPr>
          <a:xfrm>
            <a:off x="4959200" y="703667"/>
            <a:ext cx="1619526" cy="6064815"/>
          </a:xfrm>
          <a:custGeom>
            <a:rect b="b" l="l" r="r" t="t"/>
            <a:pathLst>
              <a:path extrusionOk="0" h="181949" w="48587">
                <a:moveTo>
                  <a:pt x="0" y="181949"/>
                </a:moveTo>
                <a:cubicBezTo>
                  <a:pt x="1899" y="172064"/>
                  <a:pt x="8377" y="134815"/>
                  <a:pt x="11393" y="122640"/>
                </a:cubicBezTo>
                <a:cubicBezTo>
                  <a:pt x="14409" y="110466"/>
                  <a:pt x="15638" y="112420"/>
                  <a:pt x="18095" y="108902"/>
                </a:cubicBezTo>
                <a:cubicBezTo>
                  <a:pt x="20552" y="105384"/>
                  <a:pt x="23624" y="105663"/>
                  <a:pt x="26137" y="101530"/>
                </a:cubicBezTo>
                <a:cubicBezTo>
                  <a:pt x="28650" y="97397"/>
                  <a:pt x="30716" y="91590"/>
                  <a:pt x="33173" y="84106"/>
                </a:cubicBezTo>
                <a:cubicBezTo>
                  <a:pt x="35630" y="76623"/>
                  <a:pt x="39484" y="64001"/>
                  <a:pt x="40880" y="56629"/>
                </a:cubicBezTo>
                <a:cubicBezTo>
                  <a:pt x="42276" y="49257"/>
                  <a:pt x="40824" y="46409"/>
                  <a:pt x="41550" y="39875"/>
                </a:cubicBezTo>
                <a:cubicBezTo>
                  <a:pt x="42276" y="33341"/>
                  <a:pt x="44063" y="24070"/>
                  <a:pt x="45236" y="17424"/>
                </a:cubicBezTo>
                <a:cubicBezTo>
                  <a:pt x="46409" y="10778"/>
                  <a:pt x="48029" y="2904"/>
                  <a:pt x="48587" y="0"/>
                </a:cubicBezTo>
              </a:path>
            </a:pathLst>
          </a:custGeom>
          <a:noFill/>
          <a:ln cap="flat" cmpd="sng" w="38100">
            <a:solidFill>
              <a:srgbClr val="6D9EEB"/>
            </a:solidFill>
            <a:prstDash val="solid"/>
            <a:round/>
            <a:headEnd len="med" w="med" type="none"/>
            <a:tailEnd len="med" w="med" type="none"/>
          </a:ln>
        </p:spPr>
      </p:sp>
      <p:sp>
        <p:nvSpPr>
          <p:cNvPr id="633" name="Google Shape;633;g3c3540bacfd_0_542"/>
          <p:cNvSpPr/>
          <p:nvPr/>
        </p:nvSpPr>
        <p:spPr>
          <a:xfrm>
            <a:off x="5484167" y="659000"/>
            <a:ext cx="2367841" cy="6098314"/>
          </a:xfrm>
          <a:custGeom>
            <a:rect b="b" l="l" r="r" t="t"/>
            <a:pathLst>
              <a:path extrusionOk="0" h="182954" w="71037">
                <a:moveTo>
                  <a:pt x="0" y="182954"/>
                </a:moveTo>
                <a:cubicBezTo>
                  <a:pt x="949" y="180050"/>
                  <a:pt x="4188" y="173293"/>
                  <a:pt x="5696" y="165530"/>
                </a:cubicBezTo>
                <a:cubicBezTo>
                  <a:pt x="7204" y="157767"/>
                  <a:pt x="7539" y="145425"/>
                  <a:pt x="9047" y="136378"/>
                </a:cubicBezTo>
                <a:cubicBezTo>
                  <a:pt x="10555" y="127331"/>
                  <a:pt x="12622" y="119289"/>
                  <a:pt x="14744" y="111247"/>
                </a:cubicBezTo>
                <a:cubicBezTo>
                  <a:pt x="16866" y="103205"/>
                  <a:pt x="18764" y="94493"/>
                  <a:pt x="21780" y="88126"/>
                </a:cubicBezTo>
                <a:cubicBezTo>
                  <a:pt x="24796" y="81760"/>
                  <a:pt x="29990" y="76399"/>
                  <a:pt x="32838" y="73048"/>
                </a:cubicBezTo>
                <a:cubicBezTo>
                  <a:pt x="35686" y="69697"/>
                  <a:pt x="36300" y="70311"/>
                  <a:pt x="38869" y="68021"/>
                </a:cubicBezTo>
                <a:cubicBezTo>
                  <a:pt x="41438" y="65731"/>
                  <a:pt x="45571" y="62269"/>
                  <a:pt x="48252" y="59309"/>
                </a:cubicBezTo>
                <a:cubicBezTo>
                  <a:pt x="50933" y="56349"/>
                  <a:pt x="51993" y="55623"/>
                  <a:pt x="54953" y="50262"/>
                </a:cubicBezTo>
                <a:cubicBezTo>
                  <a:pt x="57913" y="44901"/>
                  <a:pt x="63721" y="34345"/>
                  <a:pt x="66011" y="27141"/>
                </a:cubicBezTo>
                <a:cubicBezTo>
                  <a:pt x="68301" y="19937"/>
                  <a:pt x="67854" y="11561"/>
                  <a:pt x="68692" y="7037"/>
                </a:cubicBezTo>
                <a:cubicBezTo>
                  <a:pt x="69530" y="2514"/>
                  <a:pt x="70646" y="1173"/>
                  <a:pt x="71037" y="0"/>
                </a:cubicBezTo>
              </a:path>
            </a:pathLst>
          </a:custGeom>
          <a:noFill/>
          <a:ln cap="flat" cmpd="sng" w="38100">
            <a:solidFill>
              <a:srgbClr val="6AA84F"/>
            </a:solidFill>
            <a:prstDash val="solid"/>
            <a:round/>
            <a:headEnd len="med" w="med" type="none"/>
            <a:tailEnd len="med" w="med" type="none"/>
          </a:ln>
        </p:spPr>
      </p:sp>
      <p:sp>
        <p:nvSpPr>
          <p:cNvPr id="634" name="Google Shape;634;g3c3540bacfd_0_542"/>
          <p:cNvSpPr/>
          <p:nvPr/>
        </p:nvSpPr>
        <p:spPr>
          <a:xfrm>
            <a:off x="6585275" y="3371306"/>
            <a:ext cx="2842762" cy="3363716"/>
          </a:xfrm>
          <a:custGeom>
            <a:rect b="b" l="l" r="r" t="t"/>
            <a:pathLst>
              <a:path extrusionOk="0" h="100914" w="85285">
                <a:moveTo>
                  <a:pt x="4161" y="100915"/>
                </a:moveTo>
                <a:cubicBezTo>
                  <a:pt x="4831" y="99128"/>
                  <a:pt x="6730" y="94046"/>
                  <a:pt x="8182" y="90192"/>
                </a:cubicBezTo>
                <a:cubicBezTo>
                  <a:pt x="9634" y="86339"/>
                  <a:pt x="13041" y="82709"/>
                  <a:pt x="12873" y="77794"/>
                </a:cubicBezTo>
                <a:cubicBezTo>
                  <a:pt x="12706" y="72880"/>
                  <a:pt x="9188" y="65787"/>
                  <a:pt x="7177" y="60705"/>
                </a:cubicBezTo>
                <a:cubicBezTo>
                  <a:pt x="5167" y="55623"/>
                  <a:pt x="1927" y="53110"/>
                  <a:pt x="810" y="47302"/>
                </a:cubicBezTo>
                <a:cubicBezTo>
                  <a:pt x="-307" y="41494"/>
                  <a:pt x="-83" y="31944"/>
                  <a:pt x="475" y="25857"/>
                </a:cubicBezTo>
                <a:cubicBezTo>
                  <a:pt x="1034" y="19770"/>
                  <a:pt x="2151" y="15078"/>
                  <a:pt x="4161" y="10778"/>
                </a:cubicBezTo>
                <a:cubicBezTo>
                  <a:pt x="6172" y="6478"/>
                  <a:pt x="9578" y="503"/>
                  <a:pt x="12538" y="56"/>
                </a:cubicBezTo>
                <a:cubicBezTo>
                  <a:pt x="15498" y="-391"/>
                  <a:pt x="18513" y="6255"/>
                  <a:pt x="21920" y="8098"/>
                </a:cubicBezTo>
                <a:cubicBezTo>
                  <a:pt x="25327" y="9941"/>
                  <a:pt x="29906" y="11727"/>
                  <a:pt x="32978" y="11113"/>
                </a:cubicBezTo>
                <a:cubicBezTo>
                  <a:pt x="36050" y="10499"/>
                  <a:pt x="37278" y="6087"/>
                  <a:pt x="40350" y="4412"/>
                </a:cubicBezTo>
                <a:cubicBezTo>
                  <a:pt x="43422" y="2737"/>
                  <a:pt x="48169" y="726"/>
                  <a:pt x="51408" y="1061"/>
                </a:cubicBezTo>
                <a:cubicBezTo>
                  <a:pt x="54647" y="1396"/>
                  <a:pt x="57160" y="1619"/>
                  <a:pt x="59785" y="6422"/>
                </a:cubicBezTo>
                <a:cubicBezTo>
                  <a:pt x="62410" y="11225"/>
                  <a:pt x="64476" y="22227"/>
                  <a:pt x="67156" y="29878"/>
                </a:cubicBezTo>
                <a:cubicBezTo>
                  <a:pt x="69837" y="37529"/>
                  <a:pt x="72852" y="46129"/>
                  <a:pt x="75868" y="52328"/>
                </a:cubicBezTo>
                <a:cubicBezTo>
                  <a:pt x="78884" y="58527"/>
                  <a:pt x="84972" y="62828"/>
                  <a:pt x="85251" y="67072"/>
                </a:cubicBezTo>
                <a:cubicBezTo>
                  <a:pt x="85530" y="71316"/>
                  <a:pt x="79722" y="73885"/>
                  <a:pt x="77544" y="77794"/>
                </a:cubicBezTo>
                <a:cubicBezTo>
                  <a:pt x="75366" y="81703"/>
                  <a:pt x="74361" y="86730"/>
                  <a:pt x="72183" y="90528"/>
                </a:cubicBezTo>
                <a:cubicBezTo>
                  <a:pt x="70005" y="94326"/>
                  <a:pt x="65761" y="98905"/>
                  <a:pt x="64476" y="100580"/>
                </a:cubicBezTo>
              </a:path>
            </a:pathLst>
          </a:custGeom>
          <a:noFill/>
          <a:ln cap="flat" cmpd="sng" w="38100">
            <a:solidFill>
              <a:srgbClr val="38761D"/>
            </a:solidFill>
            <a:prstDash val="solid"/>
            <a:round/>
            <a:headEnd len="med" w="med" type="none"/>
            <a:tailEnd len="med" w="med" type="none"/>
          </a:ln>
        </p:spPr>
      </p:sp>
      <p:sp>
        <p:nvSpPr>
          <p:cNvPr id="635" name="Google Shape;635;g3c3540bacfd_0_542"/>
          <p:cNvSpPr/>
          <p:nvPr/>
        </p:nvSpPr>
        <p:spPr>
          <a:xfrm>
            <a:off x="4456567" y="759533"/>
            <a:ext cx="1742390" cy="5997783"/>
          </a:xfrm>
          <a:custGeom>
            <a:rect b="b" l="l" r="r" t="t"/>
            <a:pathLst>
              <a:path extrusionOk="0" h="179938" w="52273">
                <a:moveTo>
                  <a:pt x="0" y="179938"/>
                </a:moveTo>
                <a:cubicBezTo>
                  <a:pt x="1564" y="173460"/>
                  <a:pt x="6200" y="152462"/>
                  <a:pt x="9383" y="141069"/>
                </a:cubicBezTo>
                <a:cubicBezTo>
                  <a:pt x="12566" y="129676"/>
                  <a:pt x="15079" y="119512"/>
                  <a:pt x="19100" y="111582"/>
                </a:cubicBezTo>
                <a:cubicBezTo>
                  <a:pt x="23121" y="103652"/>
                  <a:pt x="30158" y="97564"/>
                  <a:pt x="33509" y="93487"/>
                </a:cubicBezTo>
                <a:cubicBezTo>
                  <a:pt x="36860" y="89410"/>
                  <a:pt x="37139" y="92259"/>
                  <a:pt x="39205" y="87121"/>
                </a:cubicBezTo>
                <a:cubicBezTo>
                  <a:pt x="41271" y="81983"/>
                  <a:pt x="44232" y="71596"/>
                  <a:pt x="45907" y="62660"/>
                </a:cubicBezTo>
                <a:cubicBezTo>
                  <a:pt x="47582" y="53725"/>
                  <a:pt x="48196" y="43951"/>
                  <a:pt x="49257" y="33508"/>
                </a:cubicBezTo>
                <a:cubicBezTo>
                  <a:pt x="50318" y="23065"/>
                  <a:pt x="51770" y="5585"/>
                  <a:pt x="52273" y="0"/>
                </a:cubicBezTo>
              </a:path>
            </a:pathLst>
          </a:custGeom>
          <a:noFill/>
          <a:ln cap="flat" cmpd="sng" w="38100">
            <a:solidFill>
              <a:srgbClr val="CFE2F3"/>
            </a:solidFill>
            <a:prstDash val="solid"/>
            <a:round/>
            <a:headEnd len="med" w="med" type="none"/>
            <a:tailEnd len="med" w="med" type="none"/>
          </a:ln>
        </p:spPr>
      </p:sp>
      <p:sp>
        <p:nvSpPr>
          <p:cNvPr id="636" name="Google Shape;636;g3c3540bacfd_0_542"/>
          <p:cNvSpPr/>
          <p:nvPr/>
        </p:nvSpPr>
        <p:spPr>
          <a:xfrm>
            <a:off x="3797600" y="737167"/>
            <a:ext cx="2297076" cy="6031316"/>
          </a:xfrm>
          <a:custGeom>
            <a:rect b="b" l="l" r="r" t="t"/>
            <a:pathLst>
              <a:path extrusionOk="0" h="180944" w="68914">
                <a:moveTo>
                  <a:pt x="0" y="180944"/>
                </a:moveTo>
                <a:cubicBezTo>
                  <a:pt x="726" y="176476"/>
                  <a:pt x="2904" y="164246"/>
                  <a:pt x="4356" y="154138"/>
                </a:cubicBezTo>
                <a:cubicBezTo>
                  <a:pt x="5808" y="144030"/>
                  <a:pt x="6702" y="128170"/>
                  <a:pt x="8712" y="120295"/>
                </a:cubicBezTo>
                <a:cubicBezTo>
                  <a:pt x="10723" y="112421"/>
                  <a:pt x="12733" y="110074"/>
                  <a:pt x="16419" y="106891"/>
                </a:cubicBezTo>
                <a:cubicBezTo>
                  <a:pt x="20105" y="103708"/>
                  <a:pt x="26248" y="102591"/>
                  <a:pt x="30827" y="101195"/>
                </a:cubicBezTo>
                <a:cubicBezTo>
                  <a:pt x="35406" y="99799"/>
                  <a:pt x="40265" y="100636"/>
                  <a:pt x="43895" y="98514"/>
                </a:cubicBezTo>
                <a:cubicBezTo>
                  <a:pt x="47525" y="96392"/>
                  <a:pt x="49871" y="92930"/>
                  <a:pt x="52607" y="88462"/>
                </a:cubicBezTo>
                <a:cubicBezTo>
                  <a:pt x="55344" y="83994"/>
                  <a:pt x="58694" y="76623"/>
                  <a:pt x="60314" y="71708"/>
                </a:cubicBezTo>
                <a:cubicBezTo>
                  <a:pt x="61934" y="66794"/>
                  <a:pt x="61376" y="64616"/>
                  <a:pt x="62325" y="58975"/>
                </a:cubicBezTo>
                <a:cubicBezTo>
                  <a:pt x="63275" y="53335"/>
                  <a:pt x="64950" y="46466"/>
                  <a:pt x="66011" y="37865"/>
                </a:cubicBezTo>
                <a:cubicBezTo>
                  <a:pt x="67072" y="29265"/>
                  <a:pt x="68244" y="13683"/>
                  <a:pt x="68691" y="7372"/>
                </a:cubicBezTo>
                <a:cubicBezTo>
                  <a:pt x="69138" y="1061"/>
                  <a:pt x="68691" y="1229"/>
                  <a:pt x="68691" y="0"/>
                </a:cubicBezTo>
              </a:path>
            </a:pathLst>
          </a:custGeom>
          <a:noFill/>
          <a:ln cap="flat" cmpd="sng" w="38100">
            <a:solidFill>
              <a:srgbClr val="E69138"/>
            </a:solidFill>
            <a:prstDash val="solid"/>
            <a:round/>
            <a:headEnd len="med" w="med" type="none"/>
            <a:tailEnd len="med" w="med" type="none"/>
          </a:ln>
        </p:spPr>
      </p:sp>
      <p:sp>
        <p:nvSpPr>
          <p:cNvPr id="637" name="Google Shape;637;g3c3540bacfd_0_542"/>
          <p:cNvSpPr txBox="1"/>
          <p:nvPr/>
        </p:nvSpPr>
        <p:spPr>
          <a:xfrm>
            <a:off x="591967" y="759533"/>
            <a:ext cx="4300500" cy="2448300"/>
          </a:xfrm>
          <a:prstGeom prst="rect">
            <a:avLst/>
          </a:prstGeom>
          <a:solidFill>
            <a:schemeClr val="lt2"/>
          </a:solidFill>
          <a:ln cap="flat" cmpd="sng" w="25400">
            <a:solidFill>
              <a:srgbClr val="000000"/>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lang="en-US" sz="2400">
                <a:solidFill>
                  <a:schemeClr val="dk1"/>
                </a:solidFill>
              </a:rPr>
              <a:t>Where would the dryline ascent be strongest?</a:t>
            </a:r>
            <a:endParaRPr sz="2400">
              <a:solidFill>
                <a:schemeClr val="dk1"/>
              </a:solidFill>
            </a:endParaRPr>
          </a:p>
          <a:p>
            <a:pPr indent="0" lvl="0" marL="0" rtl="0" algn="ctr">
              <a:spcBef>
                <a:spcPts val="0"/>
              </a:spcBef>
              <a:spcAft>
                <a:spcPts val="0"/>
              </a:spcAft>
              <a:buNone/>
            </a:pPr>
            <a:r>
              <a:t/>
            </a:r>
            <a:endParaRPr sz="2400">
              <a:solidFill>
                <a:schemeClr val="dk1"/>
              </a:solidFill>
            </a:endParaRPr>
          </a:p>
          <a:p>
            <a:pPr indent="0" lvl="0" marL="0" rtl="0" algn="ctr">
              <a:spcBef>
                <a:spcPts val="0"/>
              </a:spcBef>
              <a:spcAft>
                <a:spcPts val="0"/>
              </a:spcAft>
              <a:buNone/>
            </a:pPr>
            <a:r>
              <a:rPr lang="en-US" sz="2400">
                <a:solidFill>
                  <a:schemeClr val="dk1"/>
                </a:solidFill>
              </a:rPr>
              <a:t>In other words, where is T-storm development most likely?</a:t>
            </a:r>
            <a:endParaRPr sz="2400">
              <a:solidFill>
                <a:schemeClr val="dk1"/>
              </a:solidFill>
            </a:endParaRPr>
          </a:p>
        </p:txBody>
      </p:sp>
      <p:cxnSp>
        <p:nvCxnSpPr>
          <p:cNvPr id="638" name="Google Shape;638;g3c3540bacfd_0_542"/>
          <p:cNvCxnSpPr/>
          <p:nvPr/>
        </p:nvCxnSpPr>
        <p:spPr>
          <a:xfrm>
            <a:off x="5461833" y="1686567"/>
            <a:ext cx="1586100" cy="0"/>
          </a:xfrm>
          <a:prstGeom prst="straightConnector1">
            <a:avLst/>
          </a:prstGeom>
          <a:noFill/>
          <a:ln cap="flat" cmpd="sng" w="101600">
            <a:solidFill>
              <a:srgbClr val="000000"/>
            </a:solidFill>
            <a:prstDash val="solid"/>
            <a:round/>
            <a:headEnd len="med" w="med" type="none"/>
            <a:tailEnd len="med" w="med" type="none"/>
          </a:ln>
        </p:spPr>
      </p:cxnSp>
      <p:sp>
        <p:nvSpPr>
          <p:cNvPr id="639" name="Google Shape;639;g3c3540bacfd_0_542"/>
          <p:cNvSpPr txBox="1"/>
          <p:nvPr/>
        </p:nvSpPr>
        <p:spPr>
          <a:xfrm>
            <a:off x="7047833" y="1317967"/>
            <a:ext cx="636900" cy="614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3300">
                <a:solidFill>
                  <a:schemeClr val="dk1"/>
                </a:solidFill>
              </a:rPr>
              <a:t>A</a:t>
            </a:r>
            <a:endParaRPr b="1" sz="3300">
              <a:solidFill>
                <a:schemeClr val="dk1"/>
              </a:solidFill>
            </a:endParaRPr>
          </a:p>
        </p:txBody>
      </p:sp>
      <p:cxnSp>
        <p:nvCxnSpPr>
          <p:cNvPr id="640" name="Google Shape;640;g3c3540bacfd_0_542"/>
          <p:cNvCxnSpPr/>
          <p:nvPr/>
        </p:nvCxnSpPr>
        <p:spPr>
          <a:xfrm>
            <a:off x="5143433" y="3576343"/>
            <a:ext cx="1586100" cy="0"/>
          </a:xfrm>
          <a:prstGeom prst="straightConnector1">
            <a:avLst/>
          </a:prstGeom>
          <a:noFill/>
          <a:ln cap="flat" cmpd="sng" w="101600">
            <a:solidFill>
              <a:srgbClr val="000000"/>
            </a:solidFill>
            <a:prstDash val="solid"/>
            <a:round/>
            <a:headEnd len="med" w="med" type="none"/>
            <a:tailEnd len="med" w="med" type="none"/>
          </a:ln>
        </p:spPr>
      </p:cxnSp>
      <p:sp>
        <p:nvSpPr>
          <p:cNvPr id="641" name="Google Shape;641;g3c3540bacfd_0_542"/>
          <p:cNvSpPr txBox="1"/>
          <p:nvPr/>
        </p:nvSpPr>
        <p:spPr>
          <a:xfrm>
            <a:off x="6729433" y="3207743"/>
            <a:ext cx="636900" cy="614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3300">
                <a:solidFill>
                  <a:schemeClr val="dk1"/>
                </a:solidFill>
              </a:rPr>
              <a:t>B</a:t>
            </a:r>
            <a:endParaRPr b="1" sz="3300">
              <a:solidFill>
                <a:schemeClr val="dk1"/>
              </a:solidFill>
            </a:endParaRPr>
          </a:p>
        </p:txBody>
      </p:sp>
      <p:cxnSp>
        <p:nvCxnSpPr>
          <p:cNvPr id="642" name="Google Shape;642;g3c3540bacfd_0_542"/>
          <p:cNvCxnSpPr/>
          <p:nvPr/>
        </p:nvCxnSpPr>
        <p:spPr>
          <a:xfrm>
            <a:off x="4355967" y="5114600"/>
            <a:ext cx="1586100" cy="0"/>
          </a:xfrm>
          <a:prstGeom prst="straightConnector1">
            <a:avLst/>
          </a:prstGeom>
          <a:noFill/>
          <a:ln cap="flat" cmpd="sng" w="101600">
            <a:solidFill>
              <a:srgbClr val="000000"/>
            </a:solidFill>
            <a:prstDash val="solid"/>
            <a:round/>
            <a:headEnd len="med" w="med" type="none"/>
            <a:tailEnd len="med" w="med" type="none"/>
          </a:ln>
        </p:spPr>
      </p:cxnSp>
      <p:sp>
        <p:nvSpPr>
          <p:cNvPr id="643" name="Google Shape;643;g3c3540bacfd_0_542"/>
          <p:cNvSpPr txBox="1"/>
          <p:nvPr/>
        </p:nvSpPr>
        <p:spPr>
          <a:xfrm>
            <a:off x="5941967" y="4746000"/>
            <a:ext cx="636900" cy="614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3300">
                <a:solidFill>
                  <a:schemeClr val="dk1"/>
                </a:solidFill>
              </a:rPr>
              <a:t>C</a:t>
            </a:r>
            <a:endParaRPr b="1" sz="33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g3c3540bacfd_0_560" title="sfc_chart_041923.PNG"/>
          <p:cNvPicPr preferRelativeResize="0"/>
          <p:nvPr/>
        </p:nvPicPr>
        <p:blipFill rotWithShape="1">
          <a:blip r:embed="rId3">
            <a:alphaModFix/>
          </a:blip>
          <a:srcRect b="23053" l="25172" r="25315" t="15354"/>
          <a:stretch/>
        </p:blipFill>
        <p:spPr>
          <a:xfrm>
            <a:off x="1180217" y="607667"/>
            <a:ext cx="9608168" cy="6172834"/>
          </a:xfrm>
          <a:prstGeom prst="rect">
            <a:avLst/>
          </a:prstGeom>
          <a:noFill/>
          <a:ln>
            <a:noFill/>
          </a:ln>
        </p:spPr>
      </p:pic>
      <p:sp>
        <p:nvSpPr>
          <p:cNvPr id="649" name="Google Shape;649;g3c3540bacfd_0_560"/>
          <p:cNvSpPr txBox="1"/>
          <p:nvPr/>
        </p:nvSpPr>
        <p:spPr>
          <a:xfrm>
            <a:off x="5153696" y="-26441"/>
            <a:ext cx="19629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900">
                <a:solidFill>
                  <a:srgbClr val="000000"/>
                </a:solidFill>
                <a:latin typeface="Century Gothic"/>
                <a:ea typeface="Century Gothic"/>
                <a:cs typeface="Century Gothic"/>
                <a:sym typeface="Century Gothic"/>
              </a:rPr>
              <a:t>April </a:t>
            </a:r>
            <a:r>
              <a:rPr b="1" lang="en-US" sz="1900">
                <a:latin typeface="Century Gothic"/>
                <a:ea typeface="Century Gothic"/>
                <a:cs typeface="Century Gothic"/>
                <a:sym typeface="Century Gothic"/>
              </a:rPr>
              <a:t>19</a:t>
            </a:r>
            <a:r>
              <a:rPr b="1" lang="en-US" sz="1900">
                <a:solidFill>
                  <a:srgbClr val="000000"/>
                </a:solidFill>
                <a:latin typeface="Century Gothic"/>
                <a:ea typeface="Century Gothic"/>
                <a:cs typeface="Century Gothic"/>
                <a:sym typeface="Century Gothic"/>
              </a:rPr>
              <a:t>, 202</a:t>
            </a:r>
            <a:r>
              <a:rPr b="1" lang="en-US" sz="1900">
                <a:latin typeface="Century Gothic"/>
                <a:ea typeface="Century Gothic"/>
                <a:cs typeface="Century Gothic"/>
                <a:sym typeface="Century Gothic"/>
              </a:rPr>
              <a:t>3</a:t>
            </a:r>
            <a:endParaRPr b="1" sz="1900">
              <a:latin typeface="Century Gothic"/>
              <a:ea typeface="Century Gothic"/>
              <a:cs typeface="Century Gothic"/>
              <a:sym typeface="Century Gothic"/>
            </a:endParaRPr>
          </a:p>
        </p:txBody>
      </p:sp>
      <p:sp>
        <p:nvSpPr>
          <p:cNvPr id="650" name="Google Shape;650;g3c3540bacfd_0_560"/>
          <p:cNvSpPr/>
          <p:nvPr/>
        </p:nvSpPr>
        <p:spPr>
          <a:xfrm>
            <a:off x="4657633" y="692500"/>
            <a:ext cx="1675358" cy="6087148"/>
          </a:xfrm>
          <a:custGeom>
            <a:rect b="b" l="l" r="r" t="t"/>
            <a:pathLst>
              <a:path extrusionOk="0" h="182619" w="50262">
                <a:moveTo>
                  <a:pt x="0" y="182619"/>
                </a:moveTo>
                <a:cubicBezTo>
                  <a:pt x="1005" y="177872"/>
                  <a:pt x="3574" y="165084"/>
                  <a:pt x="6031" y="154138"/>
                </a:cubicBezTo>
                <a:cubicBezTo>
                  <a:pt x="8488" y="143192"/>
                  <a:pt x="10835" y="125823"/>
                  <a:pt x="14744" y="116943"/>
                </a:cubicBezTo>
                <a:cubicBezTo>
                  <a:pt x="18653" y="108063"/>
                  <a:pt x="25857" y="105160"/>
                  <a:pt x="29487" y="100860"/>
                </a:cubicBezTo>
                <a:cubicBezTo>
                  <a:pt x="33117" y="96560"/>
                  <a:pt x="34178" y="98514"/>
                  <a:pt x="36524" y="91142"/>
                </a:cubicBezTo>
                <a:cubicBezTo>
                  <a:pt x="38870" y="83770"/>
                  <a:pt x="41271" y="71819"/>
                  <a:pt x="43561" y="56629"/>
                </a:cubicBezTo>
                <a:cubicBezTo>
                  <a:pt x="45851" y="41439"/>
                  <a:pt x="49145" y="9438"/>
                  <a:pt x="50262" y="0"/>
                </a:cubicBezTo>
              </a:path>
            </a:pathLst>
          </a:custGeom>
          <a:noFill/>
          <a:ln cap="flat" cmpd="sng" w="38100">
            <a:solidFill>
              <a:srgbClr val="9FC5E8"/>
            </a:solidFill>
            <a:prstDash val="solid"/>
            <a:round/>
            <a:headEnd len="med" w="med" type="none"/>
            <a:tailEnd len="med" w="med" type="none"/>
          </a:ln>
        </p:spPr>
      </p:sp>
      <p:sp>
        <p:nvSpPr>
          <p:cNvPr id="651" name="Google Shape;651;g3c3540bacfd_0_560"/>
          <p:cNvSpPr/>
          <p:nvPr/>
        </p:nvSpPr>
        <p:spPr>
          <a:xfrm>
            <a:off x="4959200" y="703667"/>
            <a:ext cx="1619526" cy="6064815"/>
          </a:xfrm>
          <a:custGeom>
            <a:rect b="b" l="l" r="r" t="t"/>
            <a:pathLst>
              <a:path extrusionOk="0" h="181949" w="48587">
                <a:moveTo>
                  <a:pt x="0" y="181949"/>
                </a:moveTo>
                <a:cubicBezTo>
                  <a:pt x="1899" y="172064"/>
                  <a:pt x="8377" y="134815"/>
                  <a:pt x="11393" y="122640"/>
                </a:cubicBezTo>
                <a:cubicBezTo>
                  <a:pt x="14409" y="110466"/>
                  <a:pt x="15638" y="112420"/>
                  <a:pt x="18095" y="108902"/>
                </a:cubicBezTo>
                <a:cubicBezTo>
                  <a:pt x="20552" y="105384"/>
                  <a:pt x="23624" y="105663"/>
                  <a:pt x="26137" y="101530"/>
                </a:cubicBezTo>
                <a:cubicBezTo>
                  <a:pt x="28650" y="97397"/>
                  <a:pt x="30716" y="91590"/>
                  <a:pt x="33173" y="84106"/>
                </a:cubicBezTo>
                <a:cubicBezTo>
                  <a:pt x="35630" y="76623"/>
                  <a:pt x="39484" y="64001"/>
                  <a:pt x="40880" y="56629"/>
                </a:cubicBezTo>
                <a:cubicBezTo>
                  <a:pt x="42276" y="49257"/>
                  <a:pt x="40824" y="46409"/>
                  <a:pt x="41550" y="39875"/>
                </a:cubicBezTo>
                <a:cubicBezTo>
                  <a:pt x="42276" y="33341"/>
                  <a:pt x="44063" y="24070"/>
                  <a:pt x="45236" y="17424"/>
                </a:cubicBezTo>
                <a:cubicBezTo>
                  <a:pt x="46409" y="10778"/>
                  <a:pt x="48029" y="2904"/>
                  <a:pt x="48587" y="0"/>
                </a:cubicBezTo>
              </a:path>
            </a:pathLst>
          </a:custGeom>
          <a:noFill/>
          <a:ln cap="flat" cmpd="sng" w="38100">
            <a:solidFill>
              <a:srgbClr val="6D9EEB"/>
            </a:solidFill>
            <a:prstDash val="solid"/>
            <a:round/>
            <a:headEnd len="med" w="med" type="none"/>
            <a:tailEnd len="med" w="med" type="none"/>
          </a:ln>
        </p:spPr>
      </p:sp>
      <p:sp>
        <p:nvSpPr>
          <p:cNvPr id="652" name="Google Shape;652;g3c3540bacfd_0_560"/>
          <p:cNvSpPr/>
          <p:nvPr/>
        </p:nvSpPr>
        <p:spPr>
          <a:xfrm>
            <a:off x="5484167" y="659000"/>
            <a:ext cx="2367841" cy="6098314"/>
          </a:xfrm>
          <a:custGeom>
            <a:rect b="b" l="l" r="r" t="t"/>
            <a:pathLst>
              <a:path extrusionOk="0" h="182954" w="71037">
                <a:moveTo>
                  <a:pt x="0" y="182954"/>
                </a:moveTo>
                <a:cubicBezTo>
                  <a:pt x="949" y="180050"/>
                  <a:pt x="4188" y="173293"/>
                  <a:pt x="5696" y="165530"/>
                </a:cubicBezTo>
                <a:cubicBezTo>
                  <a:pt x="7204" y="157767"/>
                  <a:pt x="7539" y="145425"/>
                  <a:pt x="9047" y="136378"/>
                </a:cubicBezTo>
                <a:cubicBezTo>
                  <a:pt x="10555" y="127331"/>
                  <a:pt x="12622" y="119289"/>
                  <a:pt x="14744" y="111247"/>
                </a:cubicBezTo>
                <a:cubicBezTo>
                  <a:pt x="16866" y="103205"/>
                  <a:pt x="18764" y="94493"/>
                  <a:pt x="21780" y="88126"/>
                </a:cubicBezTo>
                <a:cubicBezTo>
                  <a:pt x="24796" y="81760"/>
                  <a:pt x="29990" y="76399"/>
                  <a:pt x="32838" y="73048"/>
                </a:cubicBezTo>
                <a:cubicBezTo>
                  <a:pt x="35686" y="69697"/>
                  <a:pt x="36300" y="70311"/>
                  <a:pt x="38869" y="68021"/>
                </a:cubicBezTo>
                <a:cubicBezTo>
                  <a:pt x="41438" y="65731"/>
                  <a:pt x="45571" y="62269"/>
                  <a:pt x="48252" y="59309"/>
                </a:cubicBezTo>
                <a:cubicBezTo>
                  <a:pt x="50933" y="56349"/>
                  <a:pt x="51993" y="55623"/>
                  <a:pt x="54953" y="50262"/>
                </a:cubicBezTo>
                <a:cubicBezTo>
                  <a:pt x="57913" y="44901"/>
                  <a:pt x="63721" y="34345"/>
                  <a:pt x="66011" y="27141"/>
                </a:cubicBezTo>
                <a:cubicBezTo>
                  <a:pt x="68301" y="19937"/>
                  <a:pt x="67854" y="11561"/>
                  <a:pt x="68692" y="7037"/>
                </a:cubicBezTo>
                <a:cubicBezTo>
                  <a:pt x="69530" y="2514"/>
                  <a:pt x="70646" y="1173"/>
                  <a:pt x="71037" y="0"/>
                </a:cubicBezTo>
              </a:path>
            </a:pathLst>
          </a:custGeom>
          <a:noFill/>
          <a:ln cap="flat" cmpd="sng" w="38100">
            <a:solidFill>
              <a:srgbClr val="6AA84F"/>
            </a:solidFill>
            <a:prstDash val="solid"/>
            <a:round/>
            <a:headEnd len="med" w="med" type="none"/>
            <a:tailEnd len="med" w="med" type="none"/>
          </a:ln>
        </p:spPr>
      </p:sp>
      <p:sp>
        <p:nvSpPr>
          <p:cNvPr id="653" name="Google Shape;653;g3c3540bacfd_0_560"/>
          <p:cNvSpPr/>
          <p:nvPr/>
        </p:nvSpPr>
        <p:spPr>
          <a:xfrm>
            <a:off x="6585275" y="3371306"/>
            <a:ext cx="2842762" cy="3363716"/>
          </a:xfrm>
          <a:custGeom>
            <a:rect b="b" l="l" r="r" t="t"/>
            <a:pathLst>
              <a:path extrusionOk="0" h="100914" w="85285">
                <a:moveTo>
                  <a:pt x="4161" y="100915"/>
                </a:moveTo>
                <a:cubicBezTo>
                  <a:pt x="4831" y="99128"/>
                  <a:pt x="6730" y="94046"/>
                  <a:pt x="8182" y="90192"/>
                </a:cubicBezTo>
                <a:cubicBezTo>
                  <a:pt x="9634" y="86339"/>
                  <a:pt x="13041" y="82709"/>
                  <a:pt x="12873" y="77794"/>
                </a:cubicBezTo>
                <a:cubicBezTo>
                  <a:pt x="12706" y="72880"/>
                  <a:pt x="9188" y="65787"/>
                  <a:pt x="7177" y="60705"/>
                </a:cubicBezTo>
                <a:cubicBezTo>
                  <a:pt x="5167" y="55623"/>
                  <a:pt x="1927" y="53110"/>
                  <a:pt x="810" y="47302"/>
                </a:cubicBezTo>
                <a:cubicBezTo>
                  <a:pt x="-307" y="41494"/>
                  <a:pt x="-83" y="31944"/>
                  <a:pt x="475" y="25857"/>
                </a:cubicBezTo>
                <a:cubicBezTo>
                  <a:pt x="1034" y="19770"/>
                  <a:pt x="2151" y="15078"/>
                  <a:pt x="4161" y="10778"/>
                </a:cubicBezTo>
                <a:cubicBezTo>
                  <a:pt x="6172" y="6478"/>
                  <a:pt x="9578" y="503"/>
                  <a:pt x="12538" y="56"/>
                </a:cubicBezTo>
                <a:cubicBezTo>
                  <a:pt x="15498" y="-391"/>
                  <a:pt x="18513" y="6255"/>
                  <a:pt x="21920" y="8098"/>
                </a:cubicBezTo>
                <a:cubicBezTo>
                  <a:pt x="25327" y="9941"/>
                  <a:pt x="29906" y="11727"/>
                  <a:pt x="32978" y="11113"/>
                </a:cubicBezTo>
                <a:cubicBezTo>
                  <a:pt x="36050" y="10499"/>
                  <a:pt x="37278" y="6087"/>
                  <a:pt x="40350" y="4412"/>
                </a:cubicBezTo>
                <a:cubicBezTo>
                  <a:pt x="43422" y="2737"/>
                  <a:pt x="48169" y="726"/>
                  <a:pt x="51408" y="1061"/>
                </a:cubicBezTo>
                <a:cubicBezTo>
                  <a:pt x="54647" y="1396"/>
                  <a:pt x="57160" y="1619"/>
                  <a:pt x="59785" y="6422"/>
                </a:cubicBezTo>
                <a:cubicBezTo>
                  <a:pt x="62410" y="11225"/>
                  <a:pt x="64476" y="22227"/>
                  <a:pt x="67156" y="29878"/>
                </a:cubicBezTo>
                <a:cubicBezTo>
                  <a:pt x="69837" y="37529"/>
                  <a:pt x="72852" y="46129"/>
                  <a:pt x="75868" y="52328"/>
                </a:cubicBezTo>
                <a:cubicBezTo>
                  <a:pt x="78884" y="58527"/>
                  <a:pt x="84972" y="62828"/>
                  <a:pt x="85251" y="67072"/>
                </a:cubicBezTo>
                <a:cubicBezTo>
                  <a:pt x="85530" y="71316"/>
                  <a:pt x="79722" y="73885"/>
                  <a:pt x="77544" y="77794"/>
                </a:cubicBezTo>
                <a:cubicBezTo>
                  <a:pt x="75366" y="81703"/>
                  <a:pt x="74361" y="86730"/>
                  <a:pt x="72183" y="90528"/>
                </a:cubicBezTo>
                <a:cubicBezTo>
                  <a:pt x="70005" y="94326"/>
                  <a:pt x="65761" y="98905"/>
                  <a:pt x="64476" y="100580"/>
                </a:cubicBezTo>
              </a:path>
            </a:pathLst>
          </a:custGeom>
          <a:noFill/>
          <a:ln cap="flat" cmpd="sng" w="38100">
            <a:solidFill>
              <a:srgbClr val="38761D"/>
            </a:solidFill>
            <a:prstDash val="solid"/>
            <a:round/>
            <a:headEnd len="med" w="med" type="none"/>
            <a:tailEnd len="med" w="med" type="none"/>
          </a:ln>
        </p:spPr>
      </p:sp>
      <p:sp>
        <p:nvSpPr>
          <p:cNvPr id="654" name="Google Shape;654;g3c3540bacfd_0_560"/>
          <p:cNvSpPr/>
          <p:nvPr/>
        </p:nvSpPr>
        <p:spPr>
          <a:xfrm>
            <a:off x="4456567" y="759533"/>
            <a:ext cx="1742390" cy="5997783"/>
          </a:xfrm>
          <a:custGeom>
            <a:rect b="b" l="l" r="r" t="t"/>
            <a:pathLst>
              <a:path extrusionOk="0" h="179938" w="52273">
                <a:moveTo>
                  <a:pt x="0" y="179938"/>
                </a:moveTo>
                <a:cubicBezTo>
                  <a:pt x="1564" y="173460"/>
                  <a:pt x="6200" y="152462"/>
                  <a:pt x="9383" y="141069"/>
                </a:cubicBezTo>
                <a:cubicBezTo>
                  <a:pt x="12566" y="129676"/>
                  <a:pt x="15079" y="119512"/>
                  <a:pt x="19100" y="111582"/>
                </a:cubicBezTo>
                <a:cubicBezTo>
                  <a:pt x="23121" y="103652"/>
                  <a:pt x="30158" y="97564"/>
                  <a:pt x="33509" y="93487"/>
                </a:cubicBezTo>
                <a:cubicBezTo>
                  <a:pt x="36860" y="89410"/>
                  <a:pt x="37139" y="92259"/>
                  <a:pt x="39205" y="87121"/>
                </a:cubicBezTo>
                <a:cubicBezTo>
                  <a:pt x="41271" y="81983"/>
                  <a:pt x="44232" y="71596"/>
                  <a:pt x="45907" y="62660"/>
                </a:cubicBezTo>
                <a:cubicBezTo>
                  <a:pt x="47582" y="53725"/>
                  <a:pt x="48196" y="43951"/>
                  <a:pt x="49257" y="33508"/>
                </a:cubicBezTo>
                <a:cubicBezTo>
                  <a:pt x="50318" y="23065"/>
                  <a:pt x="51770" y="5585"/>
                  <a:pt x="52273" y="0"/>
                </a:cubicBezTo>
              </a:path>
            </a:pathLst>
          </a:custGeom>
          <a:noFill/>
          <a:ln cap="flat" cmpd="sng" w="38100">
            <a:solidFill>
              <a:srgbClr val="CFE2F3"/>
            </a:solidFill>
            <a:prstDash val="solid"/>
            <a:round/>
            <a:headEnd len="med" w="med" type="none"/>
            <a:tailEnd len="med" w="med" type="none"/>
          </a:ln>
        </p:spPr>
      </p:sp>
      <p:sp>
        <p:nvSpPr>
          <p:cNvPr id="655" name="Google Shape;655;g3c3540bacfd_0_560"/>
          <p:cNvSpPr/>
          <p:nvPr/>
        </p:nvSpPr>
        <p:spPr>
          <a:xfrm>
            <a:off x="3797600" y="737167"/>
            <a:ext cx="2297076" cy="6031316"/>
          </a:xfrm>
          <a:custGeom>
            <a:rect b="b" l="l" r="r" t="t"/>
            <a:pathLst>
              <a:path extrusionOk="0" h="180944" w="68914">
                <a:moveTo>
                  <a:pt x="0" y="180944"/>
                </a:moveTo>
                <a:cubicBezTo>
                  <a:pt x="726" y="176476"/>
                  <a:pt x="2904" y="164246"/>
                  <a:pt x="4356" y="154138"/>
                </a:cubicBezTo>
                <a:cubicBezTo>
                  <a:pt x="5808" y="144030"/>
                  <a:pt x="6702" y="128170"/>
                  <a:pt x="8712" y="120295"/>
                </a:cubicBezTo>
                <a:cubicBezTo>
                  <a:pt x="10723" y="112421"/>
                  <a:pt x="12733" y="110074"/>
                  <a:pt x="16419" y="106891"/>
                </a:cubicBezTo>
                <a:cubicBezTo>
                  <a:pt x="20105" y="103708"/>
                  <a:pt x="26248" y="102591"/>
                  <a:pt x="30827" y="101195"/>
                </a:cubicBezTo>
                <a:cubicBezTo>
                  <a:pt x="35406" y="99799"/>
                  <a:pt x="40265" y="100636"/>
                  <a:pt x="43895" y="98514"/>
                </a:cubicBezTo>
                <a:cubicBezTo>
                  <a:pt x="47525" y="96392"/>
                  <a:pt x="49871" y="92930"/>
                  <a:pt x="52607" y="88462"/>
                </a:cubicBezTo>
                <a:cubicBezTo>
                  <a:pt x="55344" y="83994"/>
                  <a:pt x="58694" y="76623"/>
                  <a:pt x="60314" y="71708"/>
                </a:cubicBezTo>
                <a:cubicBezTo>
                  <a:pt x="61934" y="66794"/>
                  <a:pt x="61376" y="64616"/>
                  <a:pt x="62325" y="58975"/>
                </a:cubicBezTo>
                <a:cubicBezTo>
                  <a:pt x="63275" y="53335"/>
                  <a:pt x="64950" y="46466"/>
                  <a:pt x="66011" y="37865"/>
                </a:cubicBezTo>
                <a:cubicBezTo>
                  <a:pt x="67072" y="29265"/>
                  <a:pt x="68244" y="13683"/>
                  <a:pt x="68691" y="7372"/>
                </a:cubicBezTo>
                <a:cubicBezTo>
                  <a:pt x="69138" y="1061"/>
                  <a:pt x="68691" y="1229"/>
                  <a:pt x="68691" y="0"/>
                </a:cubicBezTo>
              </a:path>
            </a:pathLst>
          </a:custGeom>
          <a:noFill/>
          <a:ln cap="flat" cmpd="sng" w="38100">
            <a:solidFill>
              <a:srgbClr val="E69138"/>
            </a:solidFill>
            <a:prstDash val="solid"/>
            <a:round/>
            <a:headEnd len="med" w="med" type="none"/>
            <a:tailEnd len="med" w="med" type="none"/>
          </a:ln>
        </p:spPr>
      </p:sp>
      <p:pic>
        <p:nvPicPr>
          <p:cNvPr id="656" name="Google Shape;656;g3c3540bacfd_0_560" title="20230419-cole-ernst.jpg"/>
          <p:cNvPicPr preferRelativeResize="0"/>
          <p:nvPr/>
        </p:nvPicPr>
        <p:blipFill rotWithShape="1">
          <a:blip r:embed="rId4">
            <a:alphaModFix/>
          </a:blip>
          <a:srcRect b="9284" l="9543" r="27425" t="33224"/>
          <a:stretch/>
        </p:blipFill>
        <p:spPr>
          <a:xfrm>
            <a:off x="250333" y="507167"/>
            <a:ext cx="5233834" cy="3147451"/>
          </a:xfrm>
          <a:prstGeom prst="rect">
            <a:avLst/>
          </a:prstGeom>
          <a:noFill/>
          <a:ln>
            <a:noFill/>
          </a:ln>
        </p:spPr>
      </p:pic>
      <p:sp>
        <p:nvSpPr>
          <p:cNvPr id="657" name="Google Shape;657;g3c3540bacfd_0_560"/>
          <p:cNvSpPr txBox="1"/>
          <p:nvPr/>
        </p:nvSpPr>
        <p:spPr>
          <a:xfrm>
            <a:off x="739450" y="2958100"/>
            <a:ext cx="4121700" cy="4131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1600">
                <a:solidFill>
                  <a:schemeClr val="lt1"/>
                </a:solidFill>
              </a:rPr>
              <a:t>EF-3 near Cole, OK </a:t>
            </a:r>
            <a:endParaRPr sz="1600">
              <a:solidFill>
                <a:schemeClr val="lt1"/>
              </a:solidFill>
            </a:endParaRPr>
          </a:p>
          <a:p>
            <a:pPr indent="0" lvl="0" marL="0" rtl="0" algn="ctr">
              <a:spcBef>
                <a:spcPts val="0"/>
              </a:spcBef>
              <a:spcAft>
                <a:spcPts val="0"/>
              </a:spcAft>
              <a:buNone/>
            </a:pPr>
            <a:r>
              <a:rPr lang="en-US" sz="1600">
                <a:solidFill>
                  <a:schemeClr val="lt1"/>
                </a:solidFill>
              </a:rPr>
              <a:t>Courtesy of Sean Earnst</a:t>
            </a:r>
            <a:endParaRPr sz="1600">
              <a:solidFill>
                <a:schemeClr val="lt1"/>
              </a:solidFill>
            </a:endParaRPr>
          </a:p>
        </p:txBody>
      </p:sp>
      <p:sp>
        <p:nvSpPr>
          <p:cNvPr id="658" name="Google Shape;658;g3c3540bacfd_0_560"/>
          <p:cNvSpPr/>
          <p:nvPr/>
        </p:nvSpPr>
        <p:spPr>
          <a:xfrm>
            <a:off x="6478317" y="3529550"/>
            <a:ext cx="379500" cy="413100"/>
          </a:xfrm>
          <a:prstGeom prst="star5">
            <a:avLst>
              <a:gd fmla="val 19098" name="adj"/>
              <a:gd fmla="val 105146" name="hf"/>
              <a:gd fmla="val 110557" name="vf"/>
            </a:avLst>
          </a:prstGeom>
          <a:solidFill>
            <a:srgbClr val="980000"/>
          </a:solidFill>
          <a:ln cap="flat" cmpd="sng" w="127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1"/>
          <p:cNvSpPr txBox="1"/>
          <p:nvPr>
            <p:ph type="ctrTitle"/>
          </p:nvPr>
        </p:nvSpPr>
        <p:spPr>
          <a:xfrm>
            <a:off x="1105800" y="1178200"/>
            <a:ext cx="99804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6000"/>
              <a:buFont typeface="Calibri"/>
              <a:buNone/>
            </a:pPr>
            <a:r>
              <a:rPr b="1" lang="en-US"/>
              <a:t>Back to QG Omega…</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g3c3540bacfd_0_623"/>
          <p:cNvSpPr txBox="1"/>
          <p:nvPr>
            <p:ph type="ctrTitle"/>
          </p:nvPr>
        </p:nvSpPr>
        <p:spPr>
          <a:xfrm>
            <a:off x="1105800" y="44689"/>
            <a:ext cx="9980400" cy="1533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6000"/>
              <a:buFont typeface="Calibri"/>
              <a:buNone/>
            </a:pPr>
            <a:r>
              <a:rPr b="1" lang="en-US" sz="4500"/>
              <a:t>Physical Intuition: </a:t>
            </a:r>
            <a:endParaRPr b="1" sz="4500"/>
          </a:p>
          <a:p>
            <a:pPr indent="0" lvl="0" marL="0" rtl="0" algn="ctr">
              <a:lnSpc>
                <a:spcPct val="90000"/>
              </a:lnSpc>
              <a:spcBef>
                <a:spcPts val="0"/>
              </a:spcBef>
              <a:spcAft>
                <a:spcPts val="0"/>
              </a:spcAft>
              <a:buClr>
                <a:srgbClr val="FF0000"/>
              </a:buClr>
              <a:buSzPts val="6000"/>
              <a:buFont typeface="Calibri"/>
              <a:buNone/>
            </a:pPr>
            <a:r>
              <a:rPr b="1" lang="en-US" sz="4500"/>
              <a:t>Vorticity and Divergence</a:t>
            </a:r>
            <a:endParaRPr b="1" sz="4500"/>
          </a:p>
        </p:txBody>
      </p:sp>
      <p:pic>
        <p:nvPicPr>
          <p:cNvPr id="669" name="Google Shape;669;g3c3540bacfd_0_623" title="Kyle-Spin-.gif"/>
          <p:cNvPicPr preferRelativeResize="0"/>
          <p:nvPr/>
        </p:nvPicPr>
        <p:blipFill>
          <a:blip r:embed="rId3">
            <a:alphaModFix/>
          </a:blip>
          <a:stretch>
            <a:fillRect/>
          </a:stretch>
        </p:blipFill>
        <p:spPr>
          <a:xfrm>
            <a:off x="442775" y="2188050"/>
            <a:ext cx="5365275" cy="3736175"/>
          </a:xfrm>
          <a:prstGeom prst="rect">
            <a:avLst/>
          </a:prstGeom>
          <a:noFill/>
          <a:ln>
            <a:noFill/>
          </a:ln>
        </p:spPr>
      </p:pic>
      <p:sp>
        <p:nvSpPr>
          <p:cNvPr id="670" name="Google Shape;670;g3c3540bacfd_0_623"/>
          <p:cNvSpPr txBox="1"/>
          <p:nvPr/>
        </p:nvSpPr>
        <p:spPr>
          <a:xfrm>
            <a:off x="8125500" y="3804025"/>
            <a:ext cx="2169900" cy="931800"/>
          </a:xfrm>
          <a:prstGeom prst="rect">
            <a:avLst/>
          </a:prstGeom>
          <a:blipFill rotWithShape="1">
            <a:blip r:embed="rId4">
              <a:alphaModFix/>
            </a:blip>
            <a:stretch>
              <a:fillRect b="-17999" l="-2028" r="-336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671" name="Google Shape;671;g3c3540bacfd_0_623"/>
          <p:cNvSpPr txBox="1"/>
          <p:nvPr/>
        </p:nvSpPr>
        <p:spPr>
          <a:xfrm>
            <a:off x="7334700" y="2051475"/>
            <a:ext cx="39576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Notice what happens when the weights (i.e. mass) are brought inward.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Spin (i.e. vorticity) increases!</a:t>
            </a:r>
            <a:endParaRPr sz="1800">
              <a:solidFill>
                <a:schemeClr val="dk1"/>
              </a:solidFill>
              <a:latin typeface="Calibri"/>
              <a:ea typeface="Calibri"/>
              <a:cs typeface="Calibri"/>
              <a:sym typeface="Calibri"/>
            </a:endParaRPr>
          </a:p>
        </p:txBody>
      </p:sp>
      <p:cxnSp>
        <p:nvCxnSpPr>
          <p:cNvPr id="672" name="Google Shape;672;g3c3540bacfd_0_623"/>
          <p:cNvCxnSpPr/>
          <p:nvPr/>
        </p:nvCxnSpPr>
        <p:spPr>
          <a:xfrm flipH="1">
            <a:off x="6053750" y="2904050"/>
            <a:ext cx="1440900" cy="413400"/>
          </a:xfrm>
          <a:prstGeom prst="straightConnector1">
            <a:avLst/>
          </a:prstGeom>
          <a:noFill/>
          <a:ln cap="flat" cmpd="sng" w="19050">
            <a:solidFill>
              <a:schemeClr val="dk1"/>
            </a:solidFill>
            <a:prstDash val="solid"/>
            <a:round/>
            <a:headEnd len="med" w="med" type="none"/>
            <a:tailEnd len="med" w="med" type="triangle"/>
          </a:ln>
        </p:spPr>
      </p:cxnSp>
      <p:sp>
        <p:nvSpPr>
          <p:cNvPr id="673" name="Google Shape;673;g3c3540bacfd_0_623"/>
          <p:cNvSpPr txBox="1"/>
          <p:nvPr/>
        </p:nvSpPr>
        <p:spPr>
          <a:xfrm>
            <a:off x="6053750" y="5141425"/>
            <a:ext cx="26250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Change in a parcel’s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vorticity (spin)</a:t>
            </a:r>
            <a:endParaRPr sz="1800">
              <a:solidFill>
                <a:schemeClr val="dk1"/>
              </a:solidFill>
              <a:latin typeface="Calibri"/>
              <a:ea typeface="Calibri"/>
              <a:cs typeface="Calibri"/>
              <a:sym typeface="Calibri"/>
            </a:endParaRPr>
          </a:p>
        </p:txBody>
      </p:sp>
      <p:sp>
        <p:nvSpPr>
          <p:cNvPr id="674" name="Google Shape;674;g3c3540bacfd_0_623"/>
          <p:cNvSpPr txBox="1"/>
          <p:nvPr/>
        </p:nvSpPr>
        <p:spPr>
          <a:xfrm>
            <a:off x="8846300" y="5141425"/>
            <a:ext cx="31944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Vertical acceleration</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but by mass conservation this is also convergence/divergence!</a:t>
            </a:r>
            <a:endParaRPr sz="1800">
              <a:solidFill>
                <a:schemeClr val="dk1"/>
              </a:solidFill>
              <a:latin typeface="Calibri"/>
              <a:ea typeface="Calibri"/>
              <a:cs typeface="Calibri"/>
              <a:sym typeface="Calibri"/>
            </a:endParaRPr>
          </a:p>
        </p:txBody>
      </p:sp>
      <p:cxnSp>
        <p:nvCxnSpPr>
          <p:cNvPr id="675" name="Google Shape;675;g3c3540bacfd_0_623"/>
          <p:cNvCxnSpPr>
            <a:stCxn id="674" idx="0"/>
          </p:cNvCxnSpPr>
          <p:nvPr/>
        </p:nvCxnSpPr>
        <p:spPr>
          <a:xfrm rot="10800000">
            <a:off x="10275800" y="4735825"/>
            <a:ext cx="167700" cy="405600"/>
          </a:xfrm>
          <a:prstGeom prst="straightConnector1">
            <a:avLst/>
          </a:prstGeom>
          <a:noFill/>
          <a:ln cap="flat" cmpd="sng" w="19050">
            <a:solidFill>
              <a:schemeClr val="dk1"/>
            </a:solidFill>
            <a:prstDash val="solid"/>
            <a:round/>
            <a:headEnd len="med" w="med" type="none"/>
            <a:tailEnd len="med" w="med" type="triangle"/>
          </a:ln>
        </p:spPr>
      </p:cxnSp>
      <p:cxnSp>
        <p:nvCxnSpPr>
          <p:cNvPr id="676" name="Google Shape;676;g3c3540bacfd_0_623"/>
          <p:cNvCxnSpPr/>
          <p:nvPr/>
        </p:nvCxnSpPr>
        <p:spPr>
          <a:xfrm flipH="1" rot="10800000">
            <a:off x="7863250" y="4545950"/>
            <a:ext cx="591900" cy="580800"/>
          </a:xfrm>
          <a:prstGeom prst="straightConnector1">
            <a:avLst/>
          </a:prstGeom>
          <a:noFill/>
          <a:ln cap="flat" cmpd="sng" w="19050">
            <a:solidFill>
              <a:schemeClr val="dk1"/>
            </a:solidFill>
            <a:prstDash val="solid"/>
            <a:round/>
            <a:headEnd len="med" w="med" type="none"/>
            <a:tailEnd len="med" w="med" type="triangle"/>
          </a:ln>
        </p:spPr>
      </p:cxnSp>
      <p:sp>
        <p:nvSpPr>
          <p:cNvPr id="677" name="Google Shape;677;g3c3540bacfd_0_623"/>
          <p:cNvSpPr txBox="1"/>
          <p:nvPr/>
        </p:nvSpPr>
        <p:spPr>
          <a:xfrm>
            <a:off x="6592256" y="6245113"/>
            <a:ext cx="1548000" cy="438300"/>
          </a:xfrm>
          <a:prstGeom prst="rect">
            <a:avLst/>
          </a:prstGeom>
          <a:blipFill rotWithShape="1">
            <a:blip r:embed="rId5">
              <a:alphaModFix/>
            </a:blip>
            <a:stretch>
              <a:fillRect b="-13888" l="-4919" r="-490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cxnSp>
        <p:nvCxnSpPr>
          <p:cNvPr id="678" name="Google Shape;678;g3c3540bacfd_0_623"/>
          <p:cNvCxnSpPr/>
          <p:nvPr/>
        </p:nvCxnSpPr>
        <p:spPr>
          <a:xfrm flipH="1">
            <a:off x="8321100" y="6199000"/>
            <a:ext cx="469200" cy="178800"/>
          </a:xfrm>
          <a:prstGeom prst="straightConnector1">
            <a:avLst/>
          </a:prstGeom>
          <a:noFill/>
          <a:ln cap="flat" cmpd="sng" w="19050">
            <a:solidFill>
              <a:schemeClr val="dk1"/>
            </a:solidFill>
            <a:prstDash val="solid"/>
            <a:round/>
            <a:headEnd len="med" w="med" type="none"/>
            <a:tailEnd len="med" w="med" type="triangle"/>
          </a:ln>
        </p:spPr>
      </p:cxnSp>
      <p:sp>
        <p:nvSpPr>
          <p:cNvPr id="679" name="Google Shape;679;g3c3540bacfd_0_623"/>
          <p:cNvSpPr txBox="1"/>
          <p:nvPr/>
        </p:nvSpPr>
        <p:spPr>
          <a:xfrm>
            <a:off x="513675" y="5998000"/>
            <a:ext cx="6346500" cy="5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Another example: https://i.imgur.com/7h5GvdK.mp4</a:t>
            </a:r>
            <a:endParaRPr sz="17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3c3540bacfd_0_728"/>
          <p:cNvSpPr txBox="1"/>
          <p:nvPr>
            <p:ph type="ctrTitle"/>
          </p:nvPr>
        </p:nvSpPr>
        <p:spPr>
          <a:xfrm>
            <a:off x="1105800" y="44689"/>
            <a:ext cx="9980400" cy="1533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6000"/>
              <a:buFont typeface="Calibri"/>
              <a:buNone/>
            </a:pPr>
            <a:r>
              <a:rPr b="1" lang="en-US" sz="4500"/>
              <a:t>Physical Intuition: </a:t>
            </a:r>
            <a:endParaRPr b="1" sz="4500"/>
          </a:p>
          <a:p>
            <a:pPr indent="0" lvl="0" marL="0" rtl="0" algn="ctr">
              <a:lnSpc>
                <a:spcPct val="90000"/>
              </a:lnSpc>
              <a:spcBef>
                <a:spcPts val="0"/>
              </a:spcBef>
              <a:spcAft>
                <a:spcPts val="0"/>
              </a:spcAft>
              <a:buClr>
                <a:srgbClr val="FF0000"/>
              </a:buClr>
              <a:buSzPts val="6000"/>
              <a:buFont typeface="Calibri"/>
              <a:buNone/>
            </a:pPr>
            <a:r>
              <a:rPr b="1" lang="en-US" sz="4500"/>
              <a:t>Vorticity and Divergence</a:t>
            </a:r>
            <a:endParaRPr b="1" sz="4500"/>
          </a:p>
        </p:txBody>
      </p:sp>
      <p:pic>
        <p:nvPicPr>
          <p:cNvPr id="685" name="Google Shape;685;g3c3540bacfd_0_728"/>
          <p:cNvPicPr preferRelativeResize="0"/>
          <p:nvPr/>
        </p:nvPicPr>
        <p:blipFill rotWithShape="1">
          <a:blip r:embed="rId3">
            <a:alphaModFix/>
          </a:blip>
          <a:srcRect b="6864" l="39287" r="2222" t="14146"/>
          <a:stretch/>
        </p:blipFill>
        <p:spPr>
          <a:xfrm>
            <a:off x="1262150" y="1887625"/>
            <a:ext cx="5953275" cy="4522550"/>
          </a:xfrm>
          <a:prstGeom prst="rect">
            <a:avLst/>
          </a:prstGeom>
          <a:noFill/>
          <a:ln cap="flat" cmpd="sng" w="19050">
            <a:solidFill>
              <a:schemeClr val="dk2"/>
            </a:solidFill>
            <a:prstDash val="solid"/>
            <a:round/>
            <a:headEnd len="sm" w="sm" type="none"/>
            <a:tailEnd len="sm" w="sm" type="none"/>
          </a:ln>
        </p:spPr>
      </p:pic>
      <p:sp>
        <p:nvSpPr>
          <p:cNvPr id="686" name="Google Shape;686;g3c3540bacfd_0_728"/>
          <p:cNvSpPr/>
          <p:nvPr/>
        </p:nvSpPr>
        <p:spPr>
          <a:xfrm>
            <a:off x="3373150" y="3105075"/>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87" name="Google Shape;687;g3c3540bacfd_0_728"/>
          <p:cNvSpPr/>
          <p:nvPr/>
        </p:nvSpPr>
        <p:spPr>
          <a:xfrm>
            <a:off x="3373150" y="4318575"/>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88" name="Google Shape;688;g3c3540bacfd_0_728"/>
          <p:cNvSpPr/>
          <p:nvPr/>
        </p:nvSpPr>
        <p:spPr>
          <a:xfrm>
            <a:off x="4017000" y="4895425"/>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89" name="Google Shape;689;g3c3540bacfd_0_728"/>
          <p:cNvSpPr/>
          <p:nvPr/>
        </p:nvSpPr>
        <p:spPr>
          <a:xfrm>
            <a:off x="5196975" y="4813275"/>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90" name="Google Shape;690;g3c3540bacfd_0_728"/>
          <p:cNvSpPr/>
          <p:nvPr/>
        </p:nvSpPr>
        <p:spPr>
          <a:xfrm>
            <a:off x="3392708" y="3406650"/>
            <a:ext cx="80950" cy="781875"/>
          </a:xfrm>
          <a:custGeom>
            <a:rect b="b" l="l" r="r" t="t"/>
            <a:pathLst>
              <a:path extrusionOk="0" h="31275" w="3238">
                <a:moveTo>
                  <a:pt x="3239" y="0"/>
                </a:moveTo>
                <a:cubicBezTo>
                  <a:pt x="2718" y="2606"/>
                  <a:pt x="335" y="10426"/>
                  <a:pt x="112" y="15638"/>
                </a:cubicBezTo>
                <a:cubicBezTo>
                  <a:pt x="-111" y="20851"/>
                  <a:pt x="1601" y="28669"/>
                  <a:pt x="1899" y="31275"/>
                </a:cubicBezTo>
              </a:path>
            </a:pathLst>
          </a:custGeom>
          <a:noFill/>
          <a:ln cap="flat" cmpd="sng" w="19050">
            <a:solidFill>
              <a:srgbClr val="FFFF00"/>
            </a:solidFill>
            <a:prstDash val="solid"/>
            <a:round/>
            <a:headEnd len="med" w="med" type="none"/>
            <a:tailEnd len="med" w="med" type="triangle"/>
          </a:ln>
        </p:spPr>
      </p:sp>
      <p:sp>
        <p:nvSpPr>
          <p:cNvPr id="691" name="Google Shape;691;g3c3540bacfd_0_728"/>
          <p:cNvSpPr/>
          <p:nvPr/>
        </p:nvSpPr>
        <p:spPr>
          <a:xfrm>
            <a:off x="3585375" y="4601775"/>
            <a:ext cx="390925" cy="268075"/>
          </a:xfrm>
          <a:custGeom>
            <a:rect b="b" l="l" r="r" t="t"/>
            <a:pathLst>
              <a:path extrusionOk="0" h="10723" w="15637">
                <a:moveTo>
                  <a:pt x="0" y="0"/>
                </a:moveTo>
                <a:cubicBezTo>
                  <a:pt x="1638" y="1340"/>
                  <a:pt x="7223" y="6255"/>
                  <a:pt x="9829" y="8042"/>
                </a:cubicBezTo>
                <a:cubicBezTo>
                  <a:pt x="12435" y="9829"/>
                  <a:pt x="14669" y="10276"/>
                  <a:pt x="15637" y="10723"/>
                </a:cubicBezTo>
              </a:path>
            </a:pathLst>
          </a:custGeom>
          <a:noFill/>
          <a:ln cap="flat" cmpd="sng" w="19050">
            <a:solidFill>
              <a:srgbClr val="FFFF00"/>
            </a:solidFill>
            <a:prstDash val="solid"/>
            <a:round/>
            <a:headEnd len="med" w="med" type="none"/>
            <a:tailEnd len="med" w="med" type="triangle"/>
          </a:ln>
        </p:spPr>
      </p:sp>
      <p:sp>
        <p:nvSpPr>
          <p:cNvPr id="692" name="Google Shape;692;g3c3540bacfd_0_728"/>
          <p:cNvSpPr/>
          <p:nvPr/>
        </p:nvSpPr>
        <p:spPr>
          <a:xfrm>
            <a:off x="4333725" y="4948025"/>
            <a:ext cx="759525" cy="71675"/>
          </a:xfrm>
          <a:custGeom>
            <a:rect b="b" l="l" r="r" t="t"/>
            <a:pathLst>
              <a:path extrusionOk="0" h="2867" w="30381">
                <a:moveTo>
                  <a:pt x="0" y="2234"/>
                </a:moveTo>
                <a:cubicBezTo>
                  <a:pt x="2085" y="2309"/>
                  <a:pt x="7447" y="3053"/>
                  <a:pt x="12510" y="2681"/>
                </a:cubicBezTo>
                <a:cubicBezTo>
                  <a:pt x="17574" y="2309"/>
                  <a:pt x="27403" y="447"/>
                  <a:pt x="30381" y="0"/>
                </a:cubicBezTo>
              </a:path>
            </a:pathLst>
          </a:custGeom>
          <a:noFill/>
          <a:ln cap="flat" cmpd="sng" w="19050">
            <a:solidFill>
              <a:srgbClr val="FFFF00"/>
            </a:solidFill>
            <a:prstDash val="solid"/>
            <a:round/>
            <a:headEnd len="med" w="med" type="none"/>
            <a:tailEnd len="med" w="med" type="triangle"/>
          </a:ln>
        </p:spPr>
      </p:sp>
      <p:sp>
        <p:nvSpPr>
          <p:cNvPr id="693" name="Google Shape;693;g3c3540bacfd_0_728"/>
          <p:cNvSpPr txBox="1"/>
          <p:nvPr/>
        </p:nvSpPr>
        <p:spPr>
          <a:xfrm>
            <a:off x="3808759" y="3942699"/>
            <a:ext cx="1977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400">
                <a:solidFill>
                  <a:schemeClr val="dk1"/>
                </a:solidFill>
                <a:latin typeface="Calibri"/>
                <a:ea typeface="Calibri"/>
                <a:cs typeface="Calibri"/>
                <a:sym typeface="Calibri"/>
              </a:rPr>
              <a:t>X</a:t>
            </a:r>
            <a:r>
              <a:rPr b="1" lang="en-US" sz="1900">
                <a:solidFill>
                  <a:schemeClr val="dk1"/>
                </a:solidFill>
                <a:latin typeface="Calibri"/>
                <a:ea typeface="Calibri"/>
                <a:cs typeface="Calibri"/>
                <a:sym typeface="Calibri"/>
              </a:rPr>
              <a:t>max</a:t>
            </a:r>
            <a:endParaRPr b="1" sz="1900">
              <a:solidFill>
                <a:schemeClr val="dk1"/>
              </a:solidFill>
              <a:latin typeface="Calibri"/>
              <a:ea typeface="Calibri"/>
              <a:cs typeface="Calibri"/>
              <a:sym typeface="Calibri"/>
            </a:endParaRPr>
          </a:p>
        </p:txBody>
      </p:sp>
      <p:sp>
        <p:nvSpPr>
          <p:cNvPr id="694" name="Google Shape;694;g3c3540bacfd_0_728"/>
          <p:cNvSpPr txBox="1"/>
          <p:nvPr/>
        </p:nvSpPr>
        <p:spPr>
          <a:xfrm>
            <a:off x="6373759" y="4188524"/>
            <a:ext cx="1977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400">
                <a:solidFill>
                  <a:schemeClr val="dk1"/>
                </a:solidFill>
                <a:latin typeface="Calibri"/>
                <a:ea typeface="Calibri"/>
                <a:cs typeface="Calibri"/>
                <a:sym typeface="Calibri"/>
              </a:rPr>
              <a:t>X</a:t>
            </a:r>
            <a:r>
              <a:rPr b="1" lang="en-US" sz="1900">
                <a:solidFill>
                  <a:schemeClr val="dk1"/>
                </a:solidFill>
                <a:latin typeface="Calibri"/>
                <a:ea typeface="Calibri"/>
                <a:cs typeface="Calibri"/>
                <a:sym typeface="Calibri"/>
              </a:rPr>
              <a:t>min</a:t>
            </a:r>
            <a:endParaRPr b="1" sz="1900">
              <a:solidFill>
                <a:schemeClr val="dk1"/>
              </a:solidFill>
              <a:latin typeface="Calibri"/>
              <a:ea typeface="Calibri"/>
              <a:cs typeface="Calibri"/>
              <a:sym typeface="Calibri"/>
            </a:endParaRPr>
          </a:p>
        </p:txBody>
      </p:sp>
      <p:sp>
        <p:nvSpPr>
          <p:cNvPr id="695" name="Google Shape;695;g3c3540bacfd_0_728"/>
          <p:cNvSpPr/>
          <p:nvPr/>
        </p:nvSpPr>
        <p:spPr>
          <a:xfrm>
            <a:off x="6139150" y="4048400"/>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96" name="Google Shape;696;g3c3540bacfd_0_728"/>
          <p:cNvSpPr/>
          <p:nvPr/>
        </p:nvSpPr>
        <p:spPr>
          <a:xfrm>
            <a:off x="5506500" y="4423075"/>
            <a:ext cx="558475" cy="424425"/>
          </a:xfrm>
          <a:custGeom>
            <a:rect b="b" l="l" r="r" t="t"/>
            <a:pathLst>
              <a:path extrusionOk="0" h="16977" w="22339">
                <a:moveTo>
                  <a:pt x="0" y="16977"/>
                </a:moveTo>
                <a:cubicBezTo>
                  <a:pt x="2011" y="15935"/>
                  <a:pt x="8340" y="13553"/>
                  <a:pt x="12063" y="10723"/>
                </a:cubicBezTo>
                <a:cubicBezTo>
                  <a:pt x="15786" y="7894"/>
                  <a:pt x="20626" y="1787"/>
                  <a:pt x="22339" y="0"/>
                </a:cubicBezTo>
              </a:path>
            </a:pathLst>
          </a:custGeom>
          <a:noFill/>
          <a:ln cap="flat" cmpd="sng" w="19050">
            <a:solidFill>
              <a:srgbClr val="FFFF00"/>
            </a:solidFill>
            <a:prstDash val="solid"/>
            <a:round/>
            <a:headEnd len="med" w="med" type="none"/>
            <a:tailEnd len="med" w="med" type="triangle"/>
          </a:ln>
        </p:spPr>
      </p:sp>
      <p:sp>
        <p:nvSpPr>
          <p:cNvPr id="697" name="Google Shape;697;g3c3540bacfd_0_728"/>
          <p:cNvSpPr txBox="1"/>
          <p:nvPr/>
        </p:nvSpPr>
        <p:spPr>
          <a:xfrm>
            <a:off x="7334699" y="2051475"/>
            <a:ext cx="4605300" cy="2308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Let’s imagine we have this 500 mb chart.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Let’s assume that a parcel will propagate through the mean flow faster than the speed of the upper-wave/jet-streak.</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This means that the parcel’s vorticity will change as it moves through the trough.</a:t>
            </a:r>
            <a:endParaRPr sz="1800">
              <a:solidFill>
                <a:schemeClr val="dk1"/>
              </a:solidFill>
              <a:latin typeface="Calibri"/>
              <a:ea typeface="Calibri"/>
              <a:cs typeface="Calibri"/>
              <a:sym typeface="Calibri"/>
            </a:endParaRPr>
          </a:p>
        </p:txBody>
      </p:sp>
      <p:sp>
        <p:nvSpPr>
          <p:cNvPr id="698" name="Google Shape;698;g3c3540bacfd_0_728"/>
          <p:cNvSpPr txBox="1"/>
          <p:nvPr/>
        </p:nvSpPr>
        <p:spPr>
          <a:xfrm>
            <a:off x="8764625" y="4739050"/>
            <a:ext cx="2169900" cy="931800"/>
          </a:xfrm>
          <a:prstGeom prst="rect">
            <a:avLst/>
          </a:prstGeom>
          <a:blipFill rotWithShape="1">
            <a:blip r:embed="rId4">
              <a:alphaModFix/>
            </a:blip>
            <a:stretch>
              <a:fillRect b="-17999" l="-2028" r="-336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g3c3540bacfd_0_638"/>
          <p:cNvSpPr txBox="1"/>
          <p:nvPr>
            <p:ph type="ctrTitle"/>
          </p:nvPr>
        </p:nvSpPr>
        <p:spPr>
          <a:xfrm>
            <a:off x="1105800" y="44689"/>
            <a:ext cx="9980400" cy="1533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6000"/>
              <a:buFont typeface="Calibri"/>
              <a:buNone/>
            </a:pPr>
            <a:r>
              <a:rPr b="1" lang="en-US" sz="4500"/>
              <a:t>Physical Intuition: </a:t>
            </a:r>
            <a:endParaRPr b="1" sz="4500"/>
          </a:p>
          <a:p>
            <a:pPr indent="0" lvl="0" marL="0" rtl="0" algn="ctr">
              <a:lnSpc>
                <a:spcPct val="90000"/>
              </a:lnSpc>
              <a:spcBef>
                <a:spcPts val="0"/>
              </a:spcBef>
              <a:spcAft>
                <a:spcPts val="0"/>
              </a:spcAft>
              <a:buClr>
                <a:srgbClr val="FF0000"/>
              </a:buClr>
              <a:buSzPts val="6000"/>
              <a:buFont typeface="Calibri"/>
              <a:buNone/>
            </a:pPr>
            <a:r>
              <a:rPr b="1" lang="en-US" sz="4500"/>
              <a:t>Vorticity and Divergence</a:t>
            </a:r>
            <a:endParaRPr b="1" sz="4500"/>
          </a:p>
        </p:txBody>
      </p:sp>
      <p:sp>
        <p:nvSpPr>
          <p:cNvPr id="704" name="Google Shape;704;g3c3540bacfd_0_638"/>
          <p:cNvSpPr txBox="1"/>
          <p:nvPr/>
        </p:nvSpPr>
        <p:spPr>
          <a:xfrm>
            <a:off x="3788450" y="1942975"/>
            <a:ext cx="2169900" cy="931800"/>
          </a:xfrm>
          <a:prstGeom prst="rect">
            <a:avLst/>
          </a:prstGeom>
          <a:blipFill rotWithShape="1">
            <a:blip r:embed="rId3">
              <a:alphaModFix/>
            </a:blip>
            <a:stretch>
              <a:fillRect b="-17999" l="-2028" r="-336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705" name="Google Shape;705;g3c3540bacfd_0_638"/>
          <p:cNvSpPr txBox="1"/>
          <p:nvPr/>
        </p:nvSpPr>
        <p:spPr>
          <a:xfrm>
            <a:off x="8998625" y="5771775"/>
            <a:ext cx="31944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As the parcel exits the base of the trough it loses absolute vorticity.</a:t>
            </a:r>
            <a:endParaRPr sz="1800">
              <a:solidFill>
                <a:schemeClr val="dk1"/>
              </a:solidFill>
              <a:latin typeface="Calibri"/>
              <a:ea typeface="Calibri"/>
              <a:cs typeface="Calibri"/>
              <a:sym typeface="Calibri"/>
            </a:endParaRPr>
          </a:p>
        </p:txBody>
      </p:sp>
      <p:sp>
        <p:nvSpPr>
          <p:cNvPr id="706" name="Google Shape;706;g3c3540bacfd_0_638"/>
          <p:cNvSpPr txBox="1"/>
          <p:nvPr/>
        </p:nvSpPr>
        <p:spPr>
          <a:xfrm>
            <a:off x="6484750" y="2030724"/>
            <a:ext cx="1918800" cy="756300"/>
          </a:xfrm>
          <a:prstGeom prst="rect">
            <a:avLst/>
          </a:prstGeom>
          <a:blipFill rotWithShape="1">
            <a:blip r:embed="rId4">
              <a:alphaModFix/>
            </a:blip>
            <a:stretch>
              <a:fillRect b="-13888" l="-4919" r="-490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707" name="Google Shape;707;g3c3540bacfd_0_638"/>
          <p:cNvSpPr/>
          <p:nvPr/>
        </p:nvSpPr>
        <p:spPr>
          <a:xfrm>
            <a:off x="471125" y="3064600"/>
            <a:ext cx="2557800" cy="1200600"/>
          </a:xfrm>
          <a:prstGeom prst="flowChartMagneticDisk">
            <a:avLst/>
          </a:prstGeom>
          <a:solidFill>
            <a:srgbClr val="F3F3F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08" name="Google Shape;708;g3c3540bacfd_0_638"/>
          <p:cNvSpPr/>
          <p:nvPr/>
        </p:nvSpPr>
        <p:spPr>
          <a:xfrm>
            <a:off x="471125" y="2957900"/>
            <a:ext cx="1217400" cy="7563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09" name="Google Shape;709;g3c3540bacfd_0_638"/>
          <p:cNvSpPr/>
          <p:nvPr/>
        </p:nvSpPr>
        <p:spPr>
          <a:xfrm>
            <a:off x="411325" y="3668775"/>
            <a:ext cx="1217400" cy="7563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10" name="Google Shape;710;g3c3540bacfd_0_638"/>
          <p:cNvSpPr/>
          <p:nvPr/>
        </p:nvSpPr>
        <p:spPr>
          <a:xfrm flipH="1" rot="10800000">
            <a:off x="1831975" y="3623175"/>
            <a:ext cx="1250700" cy="737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11" name="Google Shape;711;g3c3540bacfd_0_638"/>
          <p:cNvSpPr/>
          <p:nvPr/>
        </p:nvSpPr>
        <p:spPr>
          <a:xfrm flipH="1" rot="10800000">
            <a:off x="1831975" y="2874775"/>
            <a:ext cx="1250700" cy="737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12" name="Google Shape;712;g3c3540bacfd_0_638"/>
          <p:cNvSpPr/>
          <p:nvPr/>
        </p:nvSpPr>
        <p:spPr>
          <a:xfrm>
            <a:off x="5391450" y="3797600"/>
            <a:ext cx="1400700" cy="2305400"/>
          </a:xfrm>
          <a:prstGeom prst="flowChartMagneticDisk">
            <a:avLst/>
          </a:prstGeom>
          <a:solidFill>
            <a:srgbClr val="F3F3F3"/>
          </a:solidFill>
          <a:ln cap="flat" cmpd="sng" w="9125">
            <a:solidFill>
              <a:schemeClr val="dk1"/>
            </a:solidFill>
            <a:prstDash val="solid"/>
            <a:round/>
            <a:headEnd len="sm" w="sm" type="none"/>
            <a:tailEnd len="sm" w="sm" type="none"/>
          </a:ln>
        </p:spPr>
        <p:txBody>
          <a:bodyPr anchorCtr="0" anchor="ctr" bIns="87550" lIns="87550" spcFirstLastPara="1" rIns="87550" wrap="square" tIns="87550">
            <a:noAutofit/>
          </a:bodyPr>
          <a:lstStyle/>
          <a:p>
            <a:pPr indent="0" lvl="0" marL="0" rtl="0" algn="ctr">
              <a:spcBef>
                <a:spcPts val="0"/>
              </a:spcBef>
              <a:spcAft>
                <a:spcPts val="0"/>
              </a:spcAft>
              <a:buNone/>
            </a:pPr>
            <a:r>
              <a:t/>
            </a:r>
            <a:endParaRPr sz="1340">
              <a:latin typeface="Calibri"/>
              <a:ea typeface="Calibri"/>
              <a:cs typeface="Calibri"/>
              <a:sym typeface="Calibri"/>
            </a:endParaRPr>
          </a:p>
        </p:txBody>
      </p:sp>
      <p:sp>
        <p:nvSpPr>
          <p:cNvPr id="713" name="Google Shape;713;g3c3540bacfd_0_638"/>
          <p:cNvSpPr/>
          <p:nvPr/>
        </p:nvSpPr>
        <p:spPr>
          <a:xfrm>
            <a:off x="5399752" y="5625106"/>
            <a:ext cx="710100" cy="573900"/>
          </a:xfrm>
          <a:prstGeom prst="curvedRigh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14" name="Google Shape;714;g3c3540bacfd_0_638"/>
          <p:cNvSpPr/>
          <p:nvPr/>
        </p:nvSpPr>
        <p:spPr>
          <a:xfrm flipH="1" rot="10800000">
            <a:off x="6134574" y="5555805"/>
            <a:ext cx="666000" cy="569700"/>
          </a:xfrm>
          <a:prstGeom prst="curvedLef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15" name="Google Shape;715;g3c3540bacfd_0_638"/>
          <p:cNvSpPr/>
          <p:nvPr/>
        </p:nvSpPr>
        <p:spPr>
          <a:xfrm>
            <a:off x="5399752" y="5091706"/>
            <a:ext cx="710100" cy="573900"/>
          </a:xfrm>
          <a:prstGeom prst="curvedRigh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16" name="Google Shape;716;g3c3540bacfd_0_638"/>
          <p:cNvSpPr/>
          <p:nvPr/>
        </p:nvSpPr>
        <p:spPr>
          <a:xfrm flipH="1" rot="10800000">
            <a:off x="6134574" y="5022405"/>
            <a:ext cx="666000" cy="569700"/>
          </a:xfrm>
          <a:prstGeom prst="curvedLef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17" name="Google Shape;717;g3c3540bacfd_0_638"/>
          <p:cNvSpPr/>
          <p:nvPr/>
        </p:nvSpPr>
        <p:spPr>
          <a:xfrm>
            <a:off x="5399752" y="4558306"/>
            <a:ext cx="710100" cy="573900"/>
          </a:xfrm>
          <a:prstGeom prst="curvedRigh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18" name="Google Shape;718;g3c3540bacfd_0_638"/>
          <p:cNvSpPr/>
          <p:nvPr/>
        </p:nvSpPr>
        <p:spPr>
          <a:xfrm flipH="1" rot="10800000">
            <a:off x="6134574" y="4489005"/>
            <a:ext cx="666000" cy="569700"/>
          </a:xfrm>
          <a:prstGeom prst="curvedLef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19" name="Google Shape;719;g3c3540bacfd_0_638"/>
          <p:cNvSpPr/>
          <p:nvPr/>
        </p:nvSpPr>
        <p:spPr>
          <a:xfrm>
            <a:off x="5399752" y="3872506"/>
            <a:ext cx="710100" cy="573900"/>
          </a:xfrm>
          <a:prstGeom prst="curvedRigh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20" name="Google Shape;720;g3c3540bacfd_0_638"/>
          <p:cNvSpPr/>
          <p:nvPr/>
        </p:nvSpPr>
        <p:spPr>
          <a:xfrm flipH="1" rot="10800000">
            <a:off x="6134574" y="3803205"/>
            <a:ext cx="666000" cy="569700"/>
          </a:xfrm>
          <a:prstGeom prst="curvedLef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21" name="Google Shape;721;g3c3540bacfd_0_638"/>
          <p:cNvSpPr/>
          <p:nvPr/>
        </p:nvSpPr>
        <p:spPr>
          <a:xfrm>
            <a:off x="8609625" y="3254425"/>
            <a:ext cx="2557800" cy="1200600"/>
          </a:xfrm>
          <a:prstGeom prst="flowChartMagneticDisk">
            <a:avLst/>
          </a:prstGeom>
          <a:solidFill>
            <a:srgbClr val="F3F3F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22" name="Google Shape;722;g3c3540bacfd_0_638"/>
          <p:cNvSpPr/>
          <p:nvPr/>
        </p:nvSpPr>
        <p:spPr>
          <a:xfrm>
            <a:off x="8609625" y="3147725"/>
            <a:ext cx="1217400" cy="7563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23" name="Google Shape;723;g3c3540bacfd_0_638"/>
          <p:cNvSpPr/>
          <p:nvPr/>
        </p:nvSpPr>
        <p:spPr>
          <a:xfrm>
            <a:off x="8549825" y="3858600"/>
            <a:ext cx="1217400" cy="7563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24" name="Google Shape;724;g3c3540bacfd_0_638"/>
          <p:cNvSpPr/>
          <p:nvPr/>
        </p:nvSpPr>
        <p:spPr>
          <a:xfrm flipH="1" rot="10800000">
            <a:off x="9970475" y="3813000"/>
            <a:ext cx="1250700" cy="737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25" name="Google Shape;725;g3c3540bacfd_0_638"/>
          <p:cNvSpPr/>
          <p:nvPr/>
        </p:nvSpPr>
        <p:spPr>
          <a:xfrm flipH="1" rot="10800000">
            <a:off x="9970475" y="3064600"/>
            <a:ext cx="1250700" cy="737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26" name="Google Shape;726;g3c3540bacfd_0_638"/>
          <p:cNvSpPr/>
          <p:nvPr/>
        </p:nvSpPr>
        <p:spPr>
          <a:xfrm>
            <a:off x="2915200" y="4456575"/>
            <a:ext cx="2211550" cy="971750"/>
          </a:xfrm>
          <a:custGeom>
            <a:rect b="b" l="l" r="r" t="t"/>
            <a:pathLst>
              <a:path extrusionOk="0" h="38870" w="88462">
                <a:moveTo>
                  <a:pt x="0" y="0"/>
                </a:moveTo>
                <a:cubicBezTo>
                  <a:pt x="5361" y="3351"/>
                  <a:pt x="21222" y="14446"/>
                  <a:pt x="32168" y="20105"/>
                </a:cubicBezTo>
                <a:cubicBezTo>
                  <a:pt x="43114" y="25764"/>
                  <a:pt x="56294" y="30828"/>
                  <a:pt x="65676" y="33955"/>
                </a:cubicBezTo>
                <a:cubicBezTo>
                  <a:pt x="75058" y="37083"/>
                  <a:pt x="84664" y="38051"/>
                  <a:pt x="88462" y="38870"/>
                </a:cubicBezTo>
              </a:path>
            </a:pathLst>
          </a:custGeom>
          <a:noFill/>
          <a:ln cap="flat" cmpd="sng" w="28575">
            <a:solidFill>
              <a:schemeClr val="dk2"/>
            </a:solidFill>
            <a:prstDash val="solid"/>
            <a:round/>
            <a:headEnd len="med" w="med" type="none"/>
            <a:tailEnd len="med" w="med" type="triangle"/>
          </a:ln>
        </p:spPr>
      </p:sp>
      <p:sp>
        <p:nvSpPr>
          <p:cNvPr id="727" name="Google Shape;727;g3c3540bacfd_0_638"/>
          <p:cNvSpPr/>
          <p:nvPr/>
        </p:nvSpPr>
        <p:spPr>
          <a:xfrm>
            <a:off x="7014375" y="4825175"/>
            <a:ext cx="2032825" cy="659000"/>
          </a:xfrm>
          <a:custGeom>
            <a:rect b="b" l="l" r="r" t="t"/>
            <a:pathLst>
              <a:path extrusionOk="0" h="26360" w="81313">
                <a:moveTo>
                  <a:pt x="0" y="26360"/>
                </a:moveTo>
                <a:cubicBezTo>
                  <a:pt x="5510" y="25615"/>
                  <a:pt x="19509" y="26285"/>
                  <a:pt x="33061" y="21892"/>
                </a:cubicBezTo>
                <a:cubicBezTo>
                  <a:pt x="46613" y="17499"/>
                  <a:pt x="73271" y="3649"/>
                  <a:pt x="81313" y="0"/>
                </a:cubicBezTo>
              </a:path>
            </a:pathLst>
          </a:custGeom>
          <a:noFill/>
          <a:ln cap="flat" cmpd="sng" w="28575">
            <a:solidFill>
              <a:schemeClr val="dk2"/>
            </a:solidFill>
            <a:prstDash val="solid"/>
            <a:round/>
            <a:headEnd len="med" w="med" type="none"/>
            <a:tailEnd len="med" w="med" type="triangle"/>
          </a:ln>
        </p:spPr>
      </p:sp>
      <p:sp>
        <p:nvSpPr>
          <p:cNvPr id="728" name="Google Shape;728;g3c3540bacfd_0_638"/>
          <p:cNvSpPr txBox="1"/>
          <p:nvPr/>
        </p:nvSpPr>
        <p:spPr>
          <a:xfrm>
            <a:off x="471128" y="5835638"/>
            <a:ext cx="37515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The air parcel approaches the base of an upper trough and </a:t>
            </a:r>
            <a:r>
              <a:rPr lang="en-US" sz="1800">
                <a:solidFill>
                  <a:schemeClr val="dk1"/>
                </a:solidFill>
                <a:latin typeface="Calibri"/>
                <a:ea typeface="Calibri"/>
                <a:cs typeface="Calibri"/>
                <a:sym typeface="Calibri"/>
              </a:rPr>
              <a:t>acquires</a:t>
            </a:r>
            <a:r>
              <a:rPr lang="en-US" sz="1800">
                <a:solidFill>
                  <a:schemeClr val="dk1"/>
                </a:solidFill>
                <a:latin typeface="Calibri"/>
                <a:ea typeface="Calibri"/>
                <a:cs typeface="Calibri"/>
                <a:sym typeface="Calibri"/>
              </a:rPr>
              <a:t> absolute vorticity</a:t>
            </a:r>
            <a:endParaRPr sz="1800">
              <a:solidFill>
                <a:schemeClr val="dk1"/>
              </a:solidFill>
              <a:latin typeface="Calibri"/>
              <a:ea typeface="Calibri"/>
              <a:cs typeface="Calibri"/>
              <a:sym typeface="Calibri"/>
            </a:endParaRPr>
          </a:p>
        </p:txBody>
      </p:sp>
      <p:sp>
        <p:nvSpPr>
          <p:cNvPr id="729" name="Google Shape;729;g3c3540bacfd_0_638"/>
          <p:cNvSpPr/>
          <p:nvPr/>
        </p:nvSpPr>
        <p:spPr>
          <a:xfrm>
            <a:off x="804192" y="4940588"/>
            <a:ext cx="2178025" cy="219650"/>
          </a:xfrm>
          <a:custGeom>
            <a:rect b="b" l="l" r="r" t="t"/>
            <a:pathLst>
              <a:path extrusionOk="0" h="8786" w="87121">
                <a:moveTo>
                  <a:pt x="2680" y="298"/>
                </a:moveTo>
                <a:cubicBezTo>
                  <a:pt x="3499" y="447"/>
                  <a:pt x="0" y="1"/>
                  <a:pt x="7595" y="1192"/>
                </a:cubicBezTo>
                <a:cubicBezTo>
                  <a:pt x="15190" y="2384"/>
                  <a:pt x="34998" y="6181"/>
                  <a:pt x="48252" y="7447"/>
                </a:cubicBezTo>
                <a:cubicBezTo>
                  <a:pt x="61506" y="8713"/>
                  <a:pt x="80643" y="8564"/>
                  <a:pt x="87121" y="8787"/>
                </a:cubicBezTo>
              </a:path>
            </a:pathLst>
          </a:custGeom>
          <a:noFill/>
          <a:ln cap="flat" cmpd="sng" w="9525">
            <a:solidFill>
              <a:schemeClr val="dk2"/>
            </a:solidFill>
            <a:prstDash val="solid"/>
            <a:round/>
            <a:headEnd len="med" w="med" type="none"/>
            <a:tailEnd len="med" w="med" type="triangle"/>
          </a:ln>
        </p:spPr>
      </p:sp>
      <p:sp>
        <p:nvSpPr>
          <p:cNvPr id="730" name="Google Shape;730;g3c3540bacfd_0_638"/>
          <p:cNvSpPr/>
          <p:nvPr/>
        </p:nvSpPr>
        <p:spPr>
          <a:xfrm>
            <a:off x="3551875" y="3440175"/>
            <a:ext cx="547300" cy="1128100"/>
          </a:xfrm>
          <a:custGeom>
            <a:rect b="b" l="l" r="r" t="t"/>
            <a:pathLst>
              <a:path extrusionOk="0" h="45124" w="21892">
                <a:moveTo>
                  <a:pt x="0" y="0"/>
                </a:moveTo>
                <a:cubicBezTo>
                  <a:pt x="2457" y="4766"/>
                  <a:pt x="11094" y="21072"/>
                  <a:pt x="14743" y="28593"/>
                </a:cubicBezTo>
                <a:cubicBezTo>
                  <a:pt x="18392" y="36114"/>
                  <a:pt x="20701" y="42369"/>
                  <a:pt x="21892" y="45124"/>
                </a:cubicBezTo>
              </a:path>
            </a:pathLst>
          </a:custGeom>
          <a:noFill/>
          <a:ln cap="flat" cmpd="sng" w="9525">
            <a:solidFill>
              <a:schemeClr val="dk2"/>
            </a:solidFill>
            <a:prstDash val="solid"/>
            <a:round/>
            <a:headEnd len="med" w="med" type="none"/>
            <a:tailEnd len="med" w="med" type="triangle"/>
          </a:ln>
        </p:spPr>
      </p:sp>
      <p:sp>
        <p:nvSpPr>
          <p:cNvPr id="731" name="Google Shape;731;g3c3540bacfd_0_638"/>
          <p:cNvSpPr/>
          <p:nvPr/>
        </p:nvSpPr>
        <p:spPr>
          <a:xfrm>
            <a:off x="4434250" y="3797600"/>
            <a:ext cx="413250" cy="1150425"/>
          </a:xfrm>
          <a:custGeom>
            <a:rect b="b" l="l" r="r" t="t"/>
            <a:pathLst>
              <a:path extrusionOk="0" h="46017" w="16530">
                <a:moveTo>
                  <a:pt x="0" y="0"/>
                </a:moveTo>
                <a:cubicBezTo>
                  <a:pt x="521" y="1191"/>
                  <a:pt x="1340" y="2010"/>
                  <a:pt x="3127" y="7148"/>
                </a:cubicBezTo>
                <a:cubicBezTo>
                  <a:pt x="4914" y="12286"/>
                  <a:pt x="8488" y="24349"/>
                  <a:pt x="10722" y="30827"/>
                </a:cubicBezTo>
                <a:cubicBezTo>
                  <a:pt x="12956" y="37305"/>
                  <a:pt x="15562" y="43485"/>
                  <a:pt x="16530" y="46017"/>
                </a:cubicBezTo>
              </a:path>
            </a:pathLst>
          </a:custGeom>
          <a:noFill/>
          <a:ln cap="flat" cmpd="sng" w="9525">
            <a:solidFill>
              <a:schemeClr val="dk2"/>
            </a:solidFill>
            <a:prstDash val="solid"/>
            <a:round/>
            <a:headEnd len="med" w="med" type="none"/>
            <a:tailEnd len="med" w="med" type="triangle"/>
          </a:ln>
        </p:spPr>
      </p:sp>
      <p:sp>
        <p:nvSpPr>
          <p:cNvPr id="732" name="Google Shape;732;g3c3540bacfd_0_638"/>
          <p:cNvSpPr/>
          <p:nvPr/>
        </p:nvSpPr>
        <p:spPr>
          <a:xfrm>
            <a:off x="1921125" y="5473000"/>
            <a:ext cx="1921150" cy="105175"/>
          </a:xfrm>
          <a:custGeom>
            <a:rect b="b" l="l" r="r" t="t"/>
            <a:pathLst>
              <a:path extrusionOk="0" h="4207" w="76846">
                <a:moveTo>
                  <a:pt x="0" y="2234"/>
                </a:moveTo>
                <a:cubicBezTo>
                  <a:pt x="6478" y="2532"/>
                  <a:pt x="26062" y="4393"/>
                  <a:pt x="38870" y="4021"/>
                </a:cubicBezTo>
                <a:cubicBezTo>
                  <a:pt x="51678" y="3649"/>
                  <a:pt x="70517" y="670"/>
                  <a:pt x="76846" y="0"/>
                </a:cubicBezTo>
              </a:path>
            </a:pathLst>
          </a:custGeom>
          <a:noFill/>
          <a:ln cap="flat" cmpd="sng" w="9525">
            <a:solidFill>
              <a:schemeClr val="dk2"/>
            </a:solidFill>
            <a:prstDash val="solid"/>
            <a:round/>
            <a:headEnd len="med" w="med" type="none"/>
            <a:tailEnd len="med" w="med" type="triangle"/>
          </a:ln>
        </p:spPr>
      </p:sp>
      <p:sp>
        <p:nvSpPr>
          <p:cNvPr id="733" name="Google Shape;733;g3c3540bacfd_0_638"/>
          <p:cNvSpPr/>
          <p:nvPr/>
        </p:nvSpPr>
        <p:spPr>
          <a:xfrm>
            <a:off x="6936175" y="4222025"/>
            <a:ext cx="547300" cy="1061100"/>
          </a:xfrm>
          <a:custGeom>
            <a:rect b="b" l="l" r="r" t="t"/>
            <a:pathLst>
              <a:path extrusionOk="0" h="42444" w="21892">
                <a:moveTo>
                  <a:pt x="0" y="42444"/>
                </a:moveTo>
                <a:cubicBezTo>
                  <a:pt x="2904" y="39540"/>
                  <a:pt x="13776" y="32093"/>
                  <a:pt x="17425" y="25019"/>
                </a:cubicBezTo>
                <a:cubicBezTo>
                  <a:pt x="21074" y="17945"/>
                  <a:pt x="21148" y="4170"/>
                  <a:pt x="21892" y="0"/>
                </a:cubicBezTo>
              </a:path>
            </a:pathLst>
          </a:custGeom>
          <a:noFill/>
          <a:ln cap="flat" cmpd="sng" w="9525">
            <a:solidFill>
              <a:schemeClr val="dk2"/>
            </a:solidFill>
            <a:prstDash val="solid"/>
            <a:round/>
            <a:headEnd len="med" w="med" type="none"/>
            <a:tailEnd len="med" w="med" type="triangle"/>
          </a:ln>
        </p:spPr>
      </p:sp>
      <p:sp>
        <p:nvSpPr>
          <p:cNvPr id="734" name="Google Shape;734;g3c3540bacfd_0_638"/>
          <p:cNvSpPr/>
          <p:nvPr/>
        </p:nvSpPr>
        <p:spPr>
          <a:xfrm>
            <a:off x="7289883" y="5771782"/>
            <a:ext cx="1746125" cy="136800"/>
          </a:xfrm>
          <a:custGeom>
            <a:rect b="b" l="l" r="r" t="t"/>
            <a:pathLst>
              <a:path extrusionOk="0" h="5472" w="69845">
                <a:moveTo>
                  <a:pt x="1490" y="2792"/>
                </a:moveTo>
                <a:cubicBezTo>
                  <a:pt x="2309" y="2792"/>
                  <a:pt x="0" y="3239"/>
                  <a:pt x="6404" y="2792"/>
                </a:cubicBezTo>
                <a:cubicBezTo>
                  <a:pt x="12808" y="2345"/>
                  <a:pt x="29338" y="-335"/>
                  <a:pt x="39912" y="112"/>
                </a:cubicBezTo>
                <a:cubicBezTo>
                  <a:pt x="50486" y="559"/>
                  <a:pt x="64857" y="4580"/>
                  <a:pt x="69846" y="5473"/>
                </a:cubicBezTo>
              </a:path>
            </a:pathLst>
          </a:custGeom>
          <a:noFill/>
          <a:ln cap="flat" cmpd="sng" w="9525">
            <a:solidFill>
              <a:schemeClr val="dk2"/>
            </a:solidFill>
            <a:prstDash val="solid"/>
            <a:round/>
            <a:headEnd len="med" w="med" type="none"/>
            <a:tailEnd len="med" w="med" type="triangle"/>
          </a:ln>
        </p:spPr>
      </p:sp>
      <p:sp>
        <p:nvSpPr>
          <p:cNvPr id="735" name="Google Shape;735;g3c3540bacfd_0_638"/>
          <p:cNvSpPr/>
          <p:nvPr/>
        </p:nvSpPr>
        <p:spPr>
          <a:xfrm>
            <a:off x="7874425" y="3663550"/>
            <a:ext cx="380675" cy="1195125"/>
          </a:xfrm>
          <a:custGeom>
            <a:rect b="b" l="l" r="r" t="t"/>
            <a:pathLst>
              <a:path extrusionOk="0" h="47805" w="15227">
                <a:moveTo>
                  <a:pt x="0" y="47805"/>
                </a:moveTo>
                <a:cubicBezTo>
                  <a:pt x="2234" y="42742"/>
                  <a:pt x="10871" y="25393"/>
                  <a:pt x="13403" y="17425"/>
                </a:cubicBezTo>
                <a:cubicBezTo>
                  <a:pt x="15935" y="9458"/>
                  <a:pt x="14892" y="2904"/>
                  <a:pt x="15190" y="0"/>
                </a:cubicBezTo>
              </a:path>
            </a:pathLst>
          </a:custGeom>
          <a:noFill/>
          <a:ln cap="flat" cmpd="sng" w="9525">
            <a:solidFill>
              <a:schemeClr val="dk2"/>
            </a:solidFill>
            <a:prstDash val="solid"/>
            <a:round/>
            <a:headEnd len="med" w="med" type="none"/>
            <a:tailEnd len="med" w="med" type="triangle"/>
          </a:ln>
        </p:spPr>
      </p:sp>
      <p:sp>
        <p:nvSpPr>
          <p:cNvPr id="736" name="Google Shape;736;g3c3540bacfd_0_638"/>
          <p:cNvSpPr/>
          <p:nvPr/>
        </p:nvSpPr>
        <p:spPr>
          <a:xfrm>
            <a:off x="8712125" y="5221872"/>
            <a:ext cx="1731250" cy="228775"/>
          </a:xfrm>
          <a:custGeom>
            <a:rect b="b" l="l" r="r" t="t"/>
            <a:pathLst>
              <a:path extrusionOk="0" h="9151" w="69250">
                <a:moveTo>
                  <a:pt x="0" y="9151"/>
                </a:moveTo>
                <a:cubicBezTo>
                  <a:pt x="5138" y="7736"/>
                  <a:pt x="19285" y="2078"/>
                  <a:pt x="30827" y="663"/>
                </a:cubicBezTo>
                <a:cubicBezTo>
                  <a:pt x="42369" y="-752"/>
                  <a:pt x="62846" y="663"/>
                  <a:pt x="69250" y="663"/>
                </a:cubicBezTo>
              </a:path>
            </a:pathLst>
          </a:custGeom>
          <a:noFill/>
          <a:ln cap="flat" cmpd="sng" w="9525">
            <a:solidFill>
              <a:schemeClr val="dk2"/>
            </a:solidFill>
            <a:prstDash val="solid"/>
            <a:round/>
            <a:headEnd len="med" w="med" type="none"/>
            <a:tailEnd len="med" w="med" type="triangle"/>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Terrain Analysis" id="142" name="Google Shape;142;g3c3540bacfd_0_97"/>
          <p:cNvPicPr preferRelativeResize="0"/>
          <p:nvPr/>
        </p:nvPicPr>
        <p:blipFill rotWithShape="1">
          <a:blip r:embed="rId4">
            <a:alphaModFix/>
          </a:blip>
          <a:srcRect b="0" l="0" r="0" t="0"/>
          <a:stretch/>
        </p:blipFill>
        <p:spPr>
          <a:xfrm>
            <a:off x="1891050" y="1880367"/>
            <a:ext cx="7932032" cy="4853568"/>
          </a:xfrm>
          <a:prstGeom prst="rect">
            <a:avLst/>
          </a:prstGeom>
          <a:noFill/>
          <a:ln>
            <a:noFill/>
          </a:ln>
        </p:spPr>
      </p:pic>
      <p:sp>
        <p:nvSpPr>
          <p:cNvPr id="143" name="Google Shape;143;g3c3540bacfd_0_97"/>
          <p:cNvSpPr txBox="1"/>
          <p:nvPr/>
        </p:nvSpPr>
        <p:spPr>
          <a:xfrm>
            <a:off x="1308083" y="45333"/>
            <a:ext cx="9098100" cy="16971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800">
                <a:solidFill>
                  <a:schemeClr val="dk2"/>
                </a:solidFill>
              </a:rPr>
              <a:t>What is a dryline? </a:t>
            </a:r>
            <a:endParaRPr b="1" sz="2800">
              <a:solidFill>
                <a:schemeClr val="dk2"/>
              </a:solidFill>
            </a:endParaRPr>
          </a:p>
          <a:p>
            <a:pPr indent="0" lvl="0" marL="0" rtl="0" algn="ctr">
              <a:spcBef>
                <a:spcPts val="0"/>
              </a:spcBef>
              <a:spcAft>
                <a:spcPts val="0"/>
              </a:spcAft>
              <a:buNone/>
            </a:pPr>
            <a:r>
              <a:t/>
            </a:r>
            <a:endParaRPr b="1" sz="2800">
              <a:solidFill>
                <a:schemeClr val="dk2"/>
              </a:solidFill>
            </a:endParaRPr>
          </a:p>
          <a:p>
            <a:pPr indent="0" lvl="0" marL="0" rtl="0" algn="ctr">
              <a:spcBef>
                <a:spcPts val="0"/>
              </a:spcBef>
              <a:spcAft>
                <a:spcPts val="0"/>
              </a:spcAft>
              <a:buNone/>
            </a:pPr>
            <a:r>
              <a:rPr b="1" lang="en-US" sz="2800">
                <a:solidFill>
                  <a:schemeClr val="dk2"/>
                </a:solidFill>
              </a:rPr>
              <a:t>This is simply a density discontinuity between warm/moist air and hot/dry air.</a:t>
            </a:r>
            <a:endParaRPr b="1" sz="2800">
              <a:solidFill>
                <a:schemeClr val="dk2"/>
              </a:solidFill>
            </a:endParaRPr>
          </a:p>
        </p:txBody>
      </p:sp>
      <p:sp>
        <p:nvSpPr>
          <p:cNvPr id="144" name="Google Shape;144;g3c3540bacfd_0_97"/>
          <p:cNvSpPr txBox="1"/>
          <p:nvPr/>
        </p:nvSpPr>
        <p:spPr>
          <a:xfrm>
            <a:off x="5305600" y="4376367"/>
            <a:ext cx="790500" cy="513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3500">
                <a:solidFill>
                  <a:srgbClr val="980000"/>
                </a:solidFill>
              </a:rPr>
              <a:t>L</a:t>
            </a:r>
            <a:endParaRPr b="1" sz="3500">
              <a:solidFill>
                <a:srgbClr val="980000"/>
              </a:solidFill>
            </a:endParaRPr>
          </a:p>
        </p:txBody>
      </p:sp>
      <p:sp>
        <p:nvSpPr>
          <p:cNvPr id="145" name="Google Shape;145;g3c3540bacfd_0_97"/>
          <p:cNvSpPr/>
          <p:nvPr/>
        </p:nvSpPr>
        <p:spPr>
          <a:xfrm>
            <a:off x="5160267" y="5026233"/>
            <a:ext cx="357391" cy="1195070"/>
          </a:xfrm>
          <a:custGeom>
            <a:rect b="b" l="l" r="r" t="t"/>
            <a:pathLst>
              <a:path extrusionOk="0" h="35853" w="10722">
                <a:moveTo>
                  <a:pt x="10722" y="0"/>
                </a:moveTo>
                <a:cubicBezTo>
                  <a:pt x="10387" y="2513"/>
                  <a:pt x="9885" y="10164"/>
                  <a:pt x="8712" y="15078"/>
                </a:cubicBezTo>
                <a:cubicBezTo>
                  <a:pt x="7539" y="19993"/>
                  <a:pt x="5138" y="26025"/>
                  <a:pt x="3686" y="29487"/>
                </a:cubicBezTo>
                <a:cubicBezTo>
                  <a:pt x="2234" y="32950"/>
                  <a:pt x="614" y="34792"/>
                  <a:pt x="0" y="35853"/>
                </a:cubicBezTo>
              </a:path>
            </a:pathLst>
          </a:custGeom>
          <a:noFill/>
          <a:ln cap="flat" cmpd="sng" w="50800">
            <a:solidFill>
              <a:srgbClr val="B45F06"/>
            </a:solidFill>
            <a:prstDash val="dash"/>
            <a:round/>
            <a:headEnd len="med" w="med" type="none"/>
            <a:tailEnd len="med" w="med" type="none"/>
          </a:ln>
        </p:spPr>
      </p:sp>
      <p:sp>
        <p:nvSpPr>
          <p:cNvPr id="146" name="Google Shape;146;g3c3540bacfd_0_97"/>
          <p:cNvSpPr/>
          <p:nvPr/>
        </p:nvSpPr>
        <p:spPr>
          <a:xfrm>
            <a:off x="5785733" y="4702300"/>
            <a:ext cx="1485496" cy="178729"/>
          </a:xfrm>
          <a:custGeom>
            <a:rect b="b" l="l" r="r" t="t"/>
            <a:pathLst>
              <a:path extrusionOk="0" h="5362" w="44566">
                <a:moveTo>
                  <a:pt x="0" y="2011"/>
                </a:moveTo>
                <a:cubicBezTo>
                  <a:pt x="2737" y="1676"/>
                  <a:pt x="10443" y="0"/>
                  <a:pt x="16419" y="0"/>
                </a:cubicBezTo>
                <a:cubicBezTo>
                  <a:pt x="22395" y="0"/>
                  <a:pt x="31163" y="1117"/>
                  <a:pt x="35854" y="2011"/>
                </a:cubicBezTo>
                <a:cubicBezTo>
                  <a:pt x="40545" y="2905"/>
                  <a:pt x="43114" y="4804"/>
                  <a:pt x="44566" y="5362"/>
                </a:cubicBezTo>
              </a:path>
            </a:pathLst>
          </a:custGeom>
          <a:noFill/>
          <a:ln cap="flat" cmpd="sng" w="38100">
            <a:solidFill>
              <a:srgbClr val="FF0000"/>
            </a:solidFill>
            <a:prstDash val="solid"/>
            <a:round/>
            <a:headEnd len="med" w="med" type="none"/>
            <a:tailEnd len="med" w="med" type="none"/>
          </a:ln>
        </p:spPr>
      </p:sp>
      <p:sp>
        <p:nvSpPr>
          <p:cNvPr id="147" name="Google Shape;147;g3c3540bacfd_0_97"/>
          <p:cNvSpPr/>
          <p:nvPr/>
        </p:nvSpPr>
        <p:spPr>
          <a:xfrm>
            <a:off x="4534767" y="4389567"/>
            <a:ext cx="860012" cy="526787"/>
          </a:xfrm>
          <a:custGeom>
            <a:rect b="b" l="l" r="r" t="t"/>
            <a:pathLst>
              <a:path extrusionOk="0" h="15804" w="25801">
                <a:moveTo>
                  <a:pt x="25801" y="11393"/>
                </a:moveTo>
                <a:cubicBezTo>
                  <a:pt x="24349" y="12063"/>
                  <a:pt x="19826" y="14800"/>
                  <a:pt x="17089" y="15414"/>
                </a:cubicBezTo>
                <a:cubicBezTo>
                  <a:pt x="14353" y="16028"/>
                  <a:pt x="11783" y="15749"/>
                  <a:pt x="9382" y="15079"/>
                </a:cubicBezTo>
                <a:cubicBezTo>
                  <a:pt x="6981" y="14409"/>
                  <a:pt x="4245" y="13906"/>
                  <a:pt x="2681" y="11393"/>
                </a:cubicBezTo>
                <a:cubicBezTo>
                  <a:pt x="1117" y="8880"/>
                  <a:pt x="447" y="1899"/>
                  <a:pt x="0" y="0"/>
                </a:cubicBezTo>
              </a:path>
            </a:pathLst>
          </a:custGeom>
          <a:noFill/>
          <a:ln cap="flat" cmpd="sng" w="38100">
            <a:solidFill>
              <a:srgbClr val="0000FF"/>
            </a:solidFill>
            <a:prstDash val="solid"/>
            <a:round/>
            <a:headEnd len="med" w="med" type="none"/>
            <a:tailEnd len="med" w="med" type="none"/>
          </a:ln>
        </p:spPr>
      </p:sp>
      <p:sp>
        <p:nvSpPr>
          <p:cNvPr id="148" name="Google Shape;148;g3c3540bacfd_0_97"/>
          <p:cNvSpPr/>
          <p:nvPr/>
        </p:nvSpPr>
        <p:spPr>
          <a:xfrm>
            <a:off x="5752233" y="5160267"/>
            <a:ext cx="670150" cy="1396132"/>
          </a:xfrm>
          <a:custGeom>
            <a:rect b="b" l="l" r="r" t="t"/>
            <a:pathLst>
              <a:path extrusionOk="0" h="41885" w="20105">
                <a:moveTo>
                  <a:pt x="20105" y="41885"/>
                </a:moveTo>
                <a:cubicBezTo>
                  <a:pt x="18541" y="39875"/>
                  <a:pt x="13125" y="33564"/>
                  <a:pt x="10723" y="29822"/>
                </a:cubicBezTo>
                <a:cubicBezTo>
                  <a:pt x="8322" y="26080"/>
                  <a:pt x="7204" y="23064"/>
                  <a:pt x="5696" y="19434"/>
                </a:cubicBezTo>
                <a:cubicBezTo>
                  <a:pt x="4188" y="15804"/>
                  <a:pt x="2624" y="11281"/>
                  <a:pt x="1675" y="8042"/>
                </a:cubicBezTo>
                <a:cubicBezTo>
                  <a:pt x="726" y="4803"/>
                  <a:pt x="279" y="1340"/>
                  <a:pt x="0" y="0"/>
                </a:cubicBezTo>
              </a:path>
            </a:pathLst>
          </a:custGeom>
          <a:noFill/>
          <a:ln cap="flat" cmpd="sng" w="25400">
            <a:solidFill>
              <a:srgbClr val="00FF00"/>
            </a:solidFill>
            <a:prstDash val="solid"/>
            <a:round/>
            <a:headEnd len="med" w="med" type="none"/>
            <a:tailEnd len="med" w="med" type="triangle"/>
          </a:ln>
        </p:spPr>
      </p:sp>
      <p:sp>
        <p:nvSpPr>
          <p:cNvPr id="149" name="Google Shape;149;g3c3540bacfd_0_97"/>
          <p:cNvSpPr/>
          <p:nvPr/>
        </p:nvSpPr>
        <p:spPr>
          <a:xfrm>
            <a:off x="6031467" y="5015067"/>
            <a:ext cx="692483" cy="1340266"/>
          </a:xfrm>
          <a:custGeom>
            <a:rect b="b" l="l" r="r" t="t"/>
            <a:pathLst>
              <a:path extrusionOk="0" h="40209" w="20775">
                <a:moveTo>
                  <a:pt x="20775" y="40209"/>
                </a:moveTo>
                <a:cubicBezTo>
                  <a:pt x="19267" y="38310"/>
                  <a:pt x="14241" y="33061"/>
                  <a:pt x="11728" y="28817"/>
                </a:cubicBezTo>
                <a:cubicBezTo>
                  <a:pt x="9215" y="24573"/>
                  <a:pt x="7651" y="19546"/>
                  <a:pt x="5696" y="14743"/>
                </a:cubicBezTo>
                <a:cubicBezTo>
                  <a:pt x="3741" y="9940"/>
                  <a:pt x="949" y="2457"/>
                  <a:pt x="0" y="0"/>
                </a:cubicBezTo>
              </a:path>
            </a:pathLst>
          </a:custGeom>
          <a:noFill/>
          <a:ln cap="flat" cmpd="sng" w="25400">
            <a:solidFill>
              <a:srgbClr val="00FF00"/>
            </a:solidFill>
            <a:prstDash val="solid"/>
            <a:round/>
            <a:headEnd len="med" w="med" type="none"/>
            <a:tailEnd len="med" w="med" type="triangle"/>
          </a:ln>
        </p:spPr>
      </p:sp>
      <p:sp>
        <p:nvSpPr>
          <p:cNvPr id="150" name="Google Shape;150;g3c3540bacfd_0_97"/>
          <p:cNvSpPr/>
          <p:nvPr/>
        </p:nvSpPr>
        <p:spPr>
          <a:xfrm>
            <a:off x="3819933" y="4869867"/>
            <a:ext cx="1418465" cy="469988"/>
          </a:xfrm>
          <a:custGeom>
            <a:rect b="b" l="l" r="r" t="t"/>
            <a:pathLst>
              <a:path extrusionOk="0" h="14100" w="42555">
                <a:moveTo>
                  <a:pt x="0" y="0"/>
                </a:moveTo>
                <a:cubicBezTo>
                  <a:pt x="2346" y="1508"/>
                  <a:pt x="10276" y="6925"/>
                  <a:pt x="14073" y="9047"/>
                </a:cubicBezTo>
                <a:cubicBezTo>
                  <a:pt x="17871" y="11169"/>
                  <a:pt x="19713" y="11895"/>
                  <a:pt x="22785" y="12733"/>
                </a:cubicBezTo>
                <a:cubicBezTo>
                  <a:pt x="25857" y="13571"/>
                  <a:pt x="29208" y="14017"/>
                  <a:pt x="32503" y="14073"/>
                </a:cubicBezTo>
                <a:cubicBezTo>
                  <a:pt x="35798" y="14129"/>
                  <a:pt x="40880" y="13236"/>
                  <a:pt x="42555" y="13068"/>
                </a:cubicBezTo>
              </a:path>
            </a:pathLst>
          </a:custGeom>
          <a:noFill/>
          <a:ln cap="flat" cmpd="sng" w="25400">
            <a:solidFill>
              <a:srgbClr val="FF9900"/>
            </a:solidFill>
            <a:prstDash val="solid"/>
            <a:round/>
            <a:headEnd len="med" w="med" type="none"/>
            <a:tailEnd len="med" w="med" type="triangle"/>
          </a:ln>
        </p:spPr>
      </p:sp>
      <p:sp>
        <p:nvSpPr>
          <p:cNvPr id="151" name="Google Shape;151;g3c3540bacfd_0_97"/>
          <p:cNvSpPr/>
          <p:nvPr/>
        </p:nvSpPr>
        <p:spPr>
          <a:xfrm>
            <a:off x="3810915" y="4648630"/>
            <a:ext cx="1418465" cy="469988"/>
          </a:xfrm>
          <a:custGeom>
            <a:rect b="b" l="l" r="r" t="t"/>
            <a:pathLst>
              <a:path extrusionOk="0" h="14100" w="42555">
                <a:moveTo>
                  <a:pt x="0" y="0"/>
                </a:moveTo>
                <a:cubicBezTo>
                  <a:pt x="2346" y="1508"/>
                  <a:pt x="10276" y="6925"/>
                  <a:pt x="14073" y="9047"/>
                </a:cubicBezTo>
                <a:cubicBezTo>
                  <a:pt x="17871" y="11169"/>
                  <a:pt x="19713" y="11895"/>
                  <a:pt x="22785" y="12733"/>
                </a:cubicBezTo>
                <a:cubicBezTo>
                  <a:pt x="25857" y="13571"/>
                  <a:pt x="29208" y="14017"/>
                  <a:pt x="32503" y="14073"/>
                </a:cubicBezTo>
                <a:cubicBezTo>
                  <a:pt x="35798" y="14129"/>
                  <a:pt x="40880" y="13236"/>
                  <a:pt x="42555" y="13068"/>
                </a:cubicBezTo>
              </a:path>
            </a:pathLst>
          </a:custGeom>
          <a:noFill/>
          <a:ln cap="flat" cmpd="sng" w="25400">
            <a:solidFill>
              <a:srgbClr val="FF9900"/>
            </a:solidFill>
            <a:prstDash val="solid"/>
            <a:round/>
            <a:headEnd len="med" w="med" type="none"/>
            <a:tailEnd len="med" w="med" type="triangle"/>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g3c3540bacfd_0_690"/>
          <p:cNvSpPr/>
          <p:nvPr/>
        </p:nvSpPr>
        <p:spPr>
          <a:xfrm>
            <a:off x="5391450" y="3797600"/>
            <a:ext cx="1400700" cy="2305400"/>
          </a:xfrm>
          <a:prstGeom prst="flowChartMagneticDisk">
            <a:avLst/>
          </a:prstGeom>
          <a:solidFill>
            <a:srgbClr val="F3F3F3"/>
          </a:solidFill>
          <a:ln cap="flat" cmpd="sng" w="9125">
            <a:solidFill>
              <a:schemeClr val="dk1"/>
            </a:solidFill>
            <a:prstDash val="solid"/>
            <a:round/>
            <a:headEnd len="sm" w="sm" type="none"/>
            <a:tailEnd len="sm" w="sm" type="none"/>
          </a:ln>
        </p:spPr>
        <p:txBody>
          <a:bodyPr anchorCtr="0" anchor="ctr" bIns="87550" lIns="87550" spcFirstLastPara="1" rIns="87550" wrap="square" tIns="87550">
            <a:noAutofit/>
          </a:bodyPr>
          <a:lstStyle/>
          <a:p>
            <a:pPr indent="0" lvl="0" marL="0" rtl="0" algn="ctr">
              <a:spcBef>
                <a:spcPts val="0"/>
              </a:spcBef>
              <a:spcAft>
                <a:spcPts val="0"/>
              </a:spcAft>
              <a:buNone/>
            </a:pPr>
            <a:r>
              <a:t/>
            </a:r>
            <a:endParaRPr sz="1340">
              <a:latin typeface="Calibri"/>
              <a:ea typeface="Calibri"/>
              <a:cs typeface="Calibri"/>
              <a:sym typeface="Calibri"/>
            </a:endParaRPr>
          </a:p>
        </p:txBody>
      </p:sp>
      <p:sp>
        <p:nvSpPr>
          <p:cNvPr id="742" name="Google Shape;742;g3c3540bacfd_0_690"/>
          <p:cNvSpPr txBox="1"/>
          <p:nvPr>
            <p:ph type="ctrTitle"/>
          </p:nvPr>
        </p:nvSpPr>
        <p:spPr>
          <a:xfrm>
            <a:off x="1105800" y="44689"/>
            <a:ext cx="9980400" cy="1533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6000"/>
              <a:buFont typeface="Calibri"/>
              <a:buNone/>
            </a:pPr>
            <a:r>
              <a:rPr b="1" lang="en-US" sz="4500"/>
              <a:t>Physical Intuition: </a:t>
            </a:r>
            <a:endParaRPr b="1" sz="4500"/>
          </a:p>
          <a:p>
            <a:pPr indent="0" lvl="0" marL="0" rtl="0" algn="ctr">
              <a:lnSpc>
                <a:spcPct val="90000"/>
              </a:lnSpc>
              <a:spcBef>
                <a:spcPts val="0"/>
              </a:spcBef>
              <a:spcAft>
                <a:spcPts val="0"/>
              </a:spcAft>
              <a:buClr>
                <a:srgbClr val="FF0000"/>
              </a:buClr>
              <a:buSzPts val="6000"/>
              <a:buFont typeface="Calibri"/>
              <a:buNone/>
            </a:pPr>
            <a:r>
              <a:rPr b="1" lang="en-US" sz="4500"/>
              <a:t>Vorticity and Divergence</a:t>
            </a:r>
            <a:endParaRPr b="1" sz="4500"/>
          </a:p>
        </p:txBody>
      </p:sp>
      <p:sp>
        <p:nvSpPr>
          <p:cNvPr id="743" name="Google Shape;743;g3c3540bacfd_0_690"/>
          <p:cNvSpPr txBox="1"/>
          <p:nvPr/>
        </p:nvSpPr>
        <p:spPr>
          <a:xfrm>
            <a:off x="3788450" y="1942975"/>
            <a:ext cx="2169900" cy="931800"/>
          </a:xfrm>
          <a:prstGeom prst="rect">
            <a:avLst/>
          </a:prstGeom>
          <a:blipFill rotWithShape="1">
            <a:blip r:embed="rId3">
              <a:alphaModFix/>
            </a:blip>
            <a:stretch>
              <a:fillRect b="-17999" l="-2028" r="-336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744" name="Google Shape;744;g3c3540bacfd_0_690"/>
          <p:cNvSpPr txBox="1"/>
          <p:nvPr/>
        </p:nvSpPr>
        <p:spPr>
          <a:xfrm>
            <a:off x="8998625" y="5771775"/>
            <a:ext cx="31944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As the parcel exits the base of the trough it loses mass (divergence)</a:t>
            </a:r>
            <a:endParaRPr sz="1800">
              <a:solidFill>
                <a:schemeClr val="dk1"/>
              </a:solidFill>
              <a:latin typeface="Calibri"/>
              <a:ea typeface="Calibri"/>
              <a:cs typeface="Calibri"/>
              <a:sym typeface="Calibri"/>
            </a:endParaRPr>
          </a:p>
        </p:txBody>
      </p:sp>
      <p:sp>
        <p:nvSpPr>
          <p:cNvPr id="745" name="Google Shape;745;g3c3540bacfd_0_690"/>
          <p:cNvSpPr txBox="1"/>
          <p:nvPr/>
        </p:nvSpPr>
        <p:spPr>
          <a:xfrm>
            <a:off x="6484750" y="2030724"/>
            <a:ext cx="1918800" cy="756300"/>
          </a:xfrm>
          <a:prstGeom prst="rect">
            <a:avLst/>
          </a:prstGeom>
          <a:blipFill rotWithShape="1">
            <a:blip r:embed="rId4">
              <a:alphaModFix/>
            </a:blip>
            <a:stretch>
              <a:fillRect b="-13888" l="-4919" r="-490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746" name="Google Shape;746;g3c3540bacfd_0_690"/>
          <p:cNvSpPr/>
          <p:nvPr/>
        </p:nvSpPr>
        <p:spPr>
          <a:xfrm>
            <a:off x="471125" y="3064600"/>
            <a:ext cx="2557800" cy="1200600"/>
          </a:xfrm>
          <a:prstGeom prst="flowChartMagneticDisk">
            <a:avLst/>
          </a:prstGeom>
          <a:solidFill>
            <a:srgbClr val="F3F3F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47" name="Google Shape;747;g3c3540bacfd_0_690"/>
          <p:cNvSpPr/>
          <p:nvPr/>
        </p:nvSpPr>
        <p:spPr>
          <a:xfrm>
            <a:off x="471125" y="2957900"/>
            <a:ext cx="1217400" cy="7563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48" name="Google Shape;748;g3c3540bacfd_0_690"/>
          <p:cNvSpPr/>
          <p:nvPr/>
        </p:nvSpPr>
        <p:spPr>
          <a:xfrm>
            <a:off x="411325" y="3668775"/>
            <a:ext cx="1217400" cy="7563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49" name="Google Shape;749;g3c3540bacfd_0_690"/>
          <p:cNvSpPr/>
          <p:nvPr/>
        </p:nvSpPr>
        <p:spPr>
          <a:xfrm flipH="1" rot="10800000">
            <a:off x="1831975" y="3623175"/>
            <a:ext cx="1250700" cy="737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50" name="Google Shape;750;g3c3540bacfd_0_690"/>
          <p:cNvSpPr/>
          <p:nvPr/>
        </p:nvSpPr>
        <p:spPr>
          <a:xfrm flipH="1" rot="10800000">
            <a:off x="1831975" y="2874775"/>
            <a:ext cx="1250700" cy="737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51" name="Google Shape;751;g3c3540bacfd_0_690"/>
          <p:cNvSpPr/>
          <p:nvPr/>
        </p:nvSpPr>
        <p:spPr>
          <a:xfrm>
            <a:off x="5399752" y="5625106"/>
            <a:ext cx="710100" cy="573900"/>
          </a:xfrm>
          <a:prstGeom prst="curvedRigh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52" name="Google Shape;752;g3c3540bacfd_0_690"/>
          <p:cNvSpPr/>
          <p:nvPr/>
        </p:nvSpPr>
        <p:spPr>
          <a:xfrm flipH="1" rot="10800000">
            <a:off x="6134574" y="5555805"/>
            <a:ext cx="666000" cy="569700"/>
          </a:xfrm>
          <a:prstGeom prst="curvedLef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53" name="Google Shape;753;g3c3540bacfd_0_690"/>
          <p:cNvSpPr/>
          <p:nvPr/>
        </p:nvSpPr>
        <p:spPr>
          <a:xfrm>
            <a:off x="5399752" y="5091706"/>
            <a:ext cx="710100" cy="573900"/>
          </a:xfrm>
          <a:prstGeom prst="curvedRigh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54" name="Google Shape;754;g3c3540bacfd_0_690"/>
          <p:cNvSpPr/>
          <p:nvPr/>
        </p:nvSpPr>
        <p:spPr>
          <a:xfrm flipH="1" rot="10800000">
            <a:off x="6134574" y="5022405"/>
            <a:ext cx="666000" cy="569700"/>
          </a:xfrm>
          <a:prstGeom prst="curvedLef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55" name="Google Shape;755;g3c3540bacfd_0_690"/>
          <p:cNvSpPr/>
          <p:nvPr/>
        </p:nvSpPr>
        <p:spPr>
          <a:xfrm>
            <a:off x="5399752" y="4558306"/>
            <a:ext cx="710100" cy="573900"/>
          </a:xfrm>
          <a:prstGeom prst="curvedRigh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56" name="Google Shape;756;g3c3540bacfd_0_690"/>
          <p:cNvSpPr/>
          <p:nvPr/>
        </p:nvSpPr>
        <p:spPr>
          <a:xfrm flipH="1" rot="10800000">
            <a:off x="6134574" y="4489005"/>
            <a:ext cx="666000" cy="569700"/>
          </a:xfrm>
          <a:prstGeom prst="curvedLef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57" name="Google Shape;757;g3c3540bacfd_0_690"/>
          <p:cNvSpPr/>
          <p:nvPr/>
        </p:nvSpPr>
        <p:spPr>
          <a:xfrm>
            <a:off x="5399752" y="3872506"/>
            <a:ext cx="710100" cy="573900"/>
          </a:xfrm>
          <a:prstGeom prst="curvedRigh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58" name="Google Shape;758;g3c3540bacfd_0_690"/>
          <p:cNvSpPr/>
          <p:nvPr/>
        </p:nvSpPr>
        <p:spPr>
          <a:xfrm flipH="1" rot="10800000">
            <a:off x="6134574" y="3803205"/>
            <a:ext cx="666000" cy="569700"/>
          </a:xfrm>
          <a:prstGeom prst="curvedLef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759" name="Google Shape;759;g3c3540bacfd_0_690"/>
          <p:cNvSpPr/>
          <p:nvPr/>
        </p:nvSpPr>
        <p:spPr>
          <a:xfrm>
            <a:off x="8609625" y="3254425"/>
            <a:ext cx="2557800" cy="1200600"/>
          </a:xfrm>
          <a:prstGeom prst="flowChartMagneticDisk">
            <a:avLst/>
          </a:prstGeom>
          <a:solidFill>
            <a:srgbClr val="F3F3F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60" name="Google Shape;760;g3c3540bacfd_0_690"/>
          <p:cNvSpPr/>
          <p:nvPr/>
        </p:nvSpPr>
        <p:spPr>
          <a:xfrm>
            <a:off x="8609625" y="3147725"/>
            <a:ext cx="1217400" cy="7563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61" name="Google Shape;761;g3c3540bacfd_0_690"/>
          <p:cNvSpPr/>
          <p:nvPr/>
        </p:nvSpPr>
        <p:spPr>
          <a:xfrm>
            <a:off x="8549825" y="3858600"/>
            <a:ext cx="1217400" cy="7563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62" name="Google Shape;762;g3c3540bacfd_0_690"/>
          <p:cNvSpPr/>
          <p:nvPr/>
        </p:nvSpPr>
        <p:spPr>
          <a:xfrm flipH="1" rot="10800000">
            <a:off x="9970475" y="3813000"/>
            <a:ext cx="1250700" cy="737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63" name="Google Shape;763;g3c3540bacfd_0_690"/>
          <p:cNvSpPr/>
          <p:nvPr/>
        </p:nvSpPr>
        <p:spPr>
          <a:xfrm flipH="1" rot="10800000">
            <a:off x="9970475" y="3064600"/>
            <a:ext cx="1250700" cy="737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64" name="Google Shape;764;g3c3540bacfd_0_690"/>
          <p:cNvSpPr/>
          <p:nvPr/>
        </p:nvSpPr>
        <p:spPr>
          <a:xfrm>
            <a:off x="2915200" y="4456575"/>
            <a:ext cx="2211550" cy="971750"/>
          </a:xfrm>
          <a:custGeom>
            <a:rect b="b" l="l" r="r" t="t"/>
            <a:pathLst>
              <a:path extrusionOk="0" h="38870" w="88462">
                <a:moveTo>
                  <a:pt x="0" y="0"/>
                </a:moveTo>
                <a:cubicBezTo>
                  <a:pt x="5361" y="3351"/>
                  <a:pt x="21222" y="14446"/>
                  <a:pt x="32168" y="20105"/>
                </a:cubicBezTo>
                <a:cubicBezTo>
                  <a:pt x="43114" y="25764"/>
                  <a:pt x="56294" y="30828"/>
                  <a:pt x="65676" y="33955"/>
                </a:cubicBezTo>
                <a:cubicBezTo>
                  <a:pt x="75058" y="37083"/>
                  <a:pt x="84664" y="38051"/>
                  <a:pt x="88462" y="38870"/>
                </a:cubicBezTo>
              </a:path>
            </a:pathLst>
          </a:custGeom>
          <a:noFill/>
          <a:ln cap="flat" cmpd="sng" w="28575">
            <a:solidFill>
              <a:schemeClr val="dk2"/>
            </a:solidFill>
            <a:prstDash val="solid"/>
            <a:round/>
            <a:headEnd len="med" w="med" type="none"/>
            <a:tailEnd len="med" w="med" type="triangle"/>
          </a:ln>
        </p:spPr>
      </p:sp>
      <p:sp>
        <p:nvSpPr>
          <p:cNvPr id="765" name="Google Shape;765;g3c3540bacfd_0_690"/>
          <p:cNvSpPr/>
          <p:nvPr/>
        </p:nvSpPr>
        <p:spPr>
          <a:xfrm>
            <a:off x="7014375" y="4825175"/>
            <a:ext cx="2032825" cy="659000"/>
          </a:xfrm>
          <a:custGeom>
            <a:rect b="b" l="l" r="r" t="t"/>
            <a:pathLst>
              <a:path extrusionOk="0" h="26360" w="81313">
                <a:moveTo>
                  <a:pt x="0" y="26360"/>
                </a:moveTo>
                <a:cubicBezTo>
                  <a:pt x="5510" y="25615"/>
                  <a:pt x="19509" y="26285"/>
                  <a:pt x="33061" y="21892"/>
                </a:cubicBezTo>
                <a:cubicBezTo>
                  <a:pt x="46613" y="17499"/>
                  <a:pt x="73271" y="3649"/>
                  <a:pt x="81313" y="0"/>
                </a:cubicBezTo>
              </a:path>
            </a:pathLst>
          </a:custGeom>
          <a:noFill/>
          <a:ln cap="flat" cmpd="sng" w="28575">
            <a:solidFill>
              <a:schemeClr val="dk2"/>
            </a:solidFill>
            <a:prstDash val="solid"/>
            <a:round/>
            <a:headEnd len="med" w="med" type="none"/>
            <a:tailEnd len="med" w="med" type="triangle"/>
          </a:ln>
        </p:spPr>
      </p:sp>
      <p:sp>
        <p:nvSpPr>
          <p:cNvPr id="766" name="Google Shape;766;g3c3540bacfd_0_690"/>
          <p:cNvSpPr txBox="1"/>
          <p:nvPr/>
        </p:nvSpPr>
        <p:spPr>
          <a:xfrm>
            <a:off x="471128" y="5835638"/>
            <a:ext cx="37515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The air parcel approaches the base of an upper trough and acquires mass (convergence)</a:t>
            </a:r>
            <a:endParaRPr sz="1800">
              <a:solidFill>
                <a:schemeClr val="dk1"/>
              </a:solidFill>
              <a:latin typeface="Calibri"/>
              <a:ea typeface="Calibri"/>
              <a:cs typeface="Calibri"/>
              <a:sym typeface="Calibri"/>
            </a:endParaRPr>
          </a:p>
        </p:txBody>
      </p:sp>
      <p:sp>
        <p:nvSpPr>
          <p:cNvPr id="767" name="Google Shape;767;g3c3540bacfd_0_690"/>
          <p:cNvSpPr/>
          <p:nvPr/>
        </p:nvSpPr>
        <p:spPr>
          <a:xfrm>
            <a:off x="804192" y="4940588"/>
            <a:ext cx="2178025" cy="219650"/>
          </a:xfrm>
          <a:custGeom>
            <a:rect b="b" l="l" r="r" t="t"/>
            <a:pathLst>
              <a:path extrusionOk="0" h="8786" w="87121">
                <a:moveTo>
                  <a:pt x="2680" y="298"/>
                </a:moveTo>
                <a:cubicBezTo>
                  <a:pt x="3499" y="447"/>
                  <a:pt x="0" y="1"/>
                  <a:pt x="7595" y="1192"/>
                </a:cubicBezTo>
                <a:cubicBezTo>
                  <a:pt x="15190" y="2384"/>
                  <a:pt x="34998" y="6181"/>
                  <a:pt x="48252" y="7447"/>
                </a:cubicBezTo>
                <a:cubicBezTo>
                  <a:pt x="61506" y="8713"/>
                  <a:pt x="80643" y="8564"/>
                  <a:pt x="87121" y="8787"/>
                </a:cubicBezTo>
              </a:path>
            </a:pathLst>
          </a:custGeom>
          <a:noFill/>
          <a:ln cap="flat" cmpd="sng" w="9525">
            <a:solidFill>
              <a:schemeClr val="dk2"/>
            </a:solidFill>
            <a:prstDash val="solid"/>
            <a:round/>
            <a:headEnd len="med" w="med" type="none"/>
            <a:tailEnd len="med" w="med" type="triangle"/>
          </a:ln>
        </p:spPr>
      </p:sp>
      <p:sp>
        <p:nvSpPr>
          <p:cNvPr id="768" name="Google Shape;768;g3c3540bacfd_0_690"/>
          <p:cNvSpPr/>
          <p:nvPr/>
        </p:nvSpPr>
        <p:spPr>
          <a:xfrm>
            <a:off x="3551875" y="3440175"/>
            <a:ext cx="547300" cy="1128100"/>
          </a:xfrm>
          <a:custGeom>
            <a:rect b="b" l="l" r="r" t="t"/>
            <a:pathLst>
              <a:path extrusionOk="0" h="45124" w="21892">
                <a:moveTo>
                  <a:pt x="0" y="0"/>
                </a:moveTo>
                <a:cubicBezTo>
                  <a:pt x="2457" y="4766"/>
                  <a:pt x="11094" y="21072"/>
                  <a:pt x="14743" y="28593"/>
                </a:cubicBezTo>
                <a:cubicBezTo>
                  <a:pt x="18392" y="36114"/>
                  <a:pt x="20701" y="42369"/>
                  <a:pt x="21892" y="45124"/>
                </a:cubicBezTo>
              </a:path>
            </a:pathLst>
          </a:custGeom>
          <a:noFill/>
          <a:ln cap="flat" cmpd="sng" w="9525">
            <a:solidFill>
              <a:schemeClr val="dk2"/>
            </a:solidFill>
            <a:prstDash val="solid"/>
            <a:round/>
            <a:headEnd len="med" w="med" type="none"/>
            <a:tailEnd len="med" w="med" type="triangle"/>
          </a:ln>
        </p:spPr>
      </p:sp>
      <p:sp>
        <p:nvSpPr>
          <p:cNvPr id="769" name="Google Shape;769;g3c3540bacfd_0_690"/>
          <p:cNvSpPr/>
          <p:nvPr/>
        </p:nvSpPr>
        <p:spPr>
          <a:xfrm>
            <a:off x="4434250" y="3797600"/>
            <a:ext cx="413250" cy="1150425"/>
          </a:xfrm>
          <a:custGeom>
            <a:rect b="b" l="l" r="r" t="t"/>
            <a:pathLst>
              <a:path extrusionOk="0" h="46017" w="16530">
                <a:moveTo>
                  <a:pt x="0" y="0"/>
                </a:moveTo>
                <a:cubicBezTo>
                  <a:pt x="521" y="1191"/>
                  <a:pt x="1340" y="2010"/>
                  <a:pt x="3127" y="7148"/>
                </a:cubicBezTo>
                <a:cubicBezTo>
                  <a:pt x="4914" y="12286"/>
                  <a:pt x="8488" y="24349"/>
                  <a:pt x="10722" y="30827"/>
                </a:cubicBezTo>
                <a:cubicBezTo>
                  <a:pt x="12956" y="37305"/>
                  <a:pt x="15562" y="43485"/>
                  <a:pt x="16530" y="46017"/>
                </a:cubicBezTo>
              </a:path>
            </a:pathLst>
          </a:custGeom>
          <a:noFill/>
          <a:ln cap="flat" cmpd="sng" w="9525">
            <a:solidFill>
              <a:schemeClr val="dk2"/>
            </a:solidFill>
            <a:prstDash val="solid"/>
            <a:round/>
            <a:headEnd len="med" w="med" type="none"/>
            <a:tailEnd len="med" w="med" type="triangle"/>
          </a:ln>
        </p:spPr>
      </p:sp>
      <p:sp>
        <p:nvSpPr>
          <p:cNvPr id="770" name="Google Shape;770;g3c3540bacfd_0_690"/>
          <p:cNvSpPr/>
          <p:nvPr/>
        </p:nvSpPr>
        <p:spPr>
          <a:xfrm>
            <a:off x="1921125" y="5473000"/>
            <a:ext cx="1921150" cy="105175"/>
          </a:xfrm>
          <a:custGeom>
            <a:rect b="b" l="l" r="r" t="t"/>
            <a:pathLst>
              <a:path extrusionOk="0" h="4207" w="76846">
                <a:moveTo>
                  <a:pt x="0" y="2234"/>
                </a:moveTo>
                <a:cubicBezTo>
                  <a:pt x="6478" y="2532"/>
                  <a:pt x="26062" y="4393"/>
                  <a:pt x="38870" y="4021"/>
                </a:cubicBezTo>
                <a:cubicBezTo>
                  <a:pt x="51678" y="3649"/>
                  <a:pt x="70517" y="670"/>
                  <a:pt x="76846" y="0"/>
                </a:cubicBezTo>
              </a:path>
            </a:pathLst>
          </a:custGeom>
          <a:noFill/>
          <a:ln cap="flat" cmpd="sng" w="9525">
            <a:solidFill>
              <a:schemeClr val="dk2"/>
            </a:solidFill>
            <a:prstDash val="solid"/>
            <a:round/>
            <a:headEnd len="med" w="med" type="none"/>
            <a:tailEnd len="med" w="med" type="triangle"/>
          </a:ln>
        </p:spPr>
      </p:sp>
      <p:sp>
        <p:nvSpPr>
          <p:cNvPr id="771" name="Google Shape;771;g3c3540bacfd_0_690"/>
          <p:cNvSpPr/>
          <p:nvPr/>
        </p:nvSpPr>
        <p:spPr>
          <a:xfrm>
            <a:off x="6936175" y="4222025"/>
            <a:ext cx="547300" cy="1061100"/>
          </a:xfrm>
          <a:custGeom>
            <a:rect b="b" l="l" r="r" t="t"/>
            <a:pathLst>
              <a:path extrusionOk="0" h="42444" w="21892">
                <a:moveTo>
                  <a:pt x="0" y="42444"/>
                </a:moveTo>
                <a:cubicBezTo>
                  <a:pt x="2904" y="39540"/>
                  <a:pt x="13776" y="32093"/>
                  <a:pt x="17425" y="25019"/>
                </a:cubicBezTo>
                <a:cubicBezTo>
                  <a:pt x="21074" y="17945"/>
                  <a:pt x="21148" y="4170"/>
                  <a:pt x="21892" y="0"/>
                </a:cubicBezTo>
              </a:path>
            </a:pathLst>
          </a:custGeom>
          <a:noFill/>
          <a:ln cap="flat" cmpd="sng" w="9525">
            <a:solidFill>
              <a:schemeClr val="dk2"/>
            </a:solidFill>
            <a:prstDash val="solid"/>
            <a:round/>
            <a:headEnd len="med" w="med" type="none"/>
            <a:tailEnd len="med" w="med" type="triangle"/>
          </a:ln>
        </p:spPr>
      </p:sp>
      <p:sp>
        <p:nvSpPr>
          <p:cNvPr id="772" name="Google Shape;772;g3c3540bacfd_0_690"/>
          <p:cNvSpPr/>
          <p:nvPr/>
        </p:nvSpPr>
        <p:spPr>
          <a:xfrm>
            <a:off x="7289883" y="5771782"/>
            <a:ext cx="1746125" cy="136800"/>
          </a:xfrm>
          <a:custGeom>
            <a:rect b="b" l="l" r="r" t="t"/>
            <a:pathLst>
              <a:path extrusionOk="0" h="5472" w="69845">
                <a:moveTo>
                  <a:pt x="1490" y="2792"/>
                </a:moveTo>
                <a:cubicBezTo>
                  <a:pt x="2309" y="2792"/>
                  <a:pt x="0" y="3239"/>
                  <a:pt x="6404" y="2792"/>
                </a:cubicBezTo>
                <a:cubicBezTo>
                  <a:pt x="12808" y="2345"/>
                  <a:pt x="29338" y="-335"/>
                  <a:pt x="39912" y="112"/>
                </a:cubicBezTo>
                <a:cubicBezTo>
                  <a:pt x="50486" y="559"/>
                  <a:pt x="64857" y="4580"/>
                  <a:pt x="69846" y="5473"/>
                </a:cubicBezTo>
              </a:path>
            </a:pathLst>
          </a:custGeom>
          <a:noFill/>
          <a:ln cap="flat" cmpd="sng" w="9525">
            <a:solidFill>
              <a:schemeClr val="dk2"/>
            </a:solidFill>
            <a:prstDash val="solid"/>
            <a:round/>
            <a:headEnd len="med" w="med" type="none"/>
            <a:tailEnd len="med" w="med" type="triangle"/>
          </a:ln>
        </p:spPr>
      </p:sp>
      <p:sp>
        <p:nvSpPr>
          <p:cNvPr id="773" name="Google Shape;773;g3c3540bacfd_0_690"/>
          <p:cNvSpPr/>
          <p:nvPr/>
        </p:nvSpPr>
        <p:spPr>
          <a:xfrm>
            <a:off x="7874425" y="3663550"/>
            <a:ext cx="380675" cy="1195125"/>
          </a:xfrm>
          <a:custGeom>
            <a:rect b="b" l="l" r="r" t="t"/>
            <a:pathLst>
              <a:path extrusionOk="0" h="47805" w="15227">
                <a:moveTo>
                  <a:pt x="0" y="47805"/>
                </a:moveTo>
                <a:cubicBezTo>
                  <a:pt x="2234" y="42742"/>
                  <a:pt x="10871" y="25393"/>
                  <a:pt x="13403" y="17425"/>
                </a:cubicBezTo>
                <a:cubicBezTo>
                  <a:pt x="15935" y="9458"/>
                  <a:pt x="14892" y="2904"/>
                  <a:pt x="15190" y="0"/>
                </a:cubicBezTo>
              </a:path>
            </a:pathLst>
          </a:custGeom>
          <a:noFill/>
          <a:ln cap="flat" cmpd="sng" w="9525">
            <a:solidFill>
              <a:schemeClr val="dk2"/>
            </a:solidFill>
            <a:prstDash val="solid"/>
            <a:round/>
            <a:headEnd len="med" w="med" type="none"/>
            <a:tailEnd len="med" w="med" type="triangle"/>
          </a:ln>
        </p:spPr>
      </p:sp>
      <p:sp>
        <p:nvSpPr>
          <p:cNvPr id="774" name="Google Shape;774;g3c3540bacfd_0_690"/>
          <p:cNvSpPr/>
          <p:nvPr/>
        </p:nvSpPr>
        <p:spPr>
          <a:xfrm>
            <a:off x="8712125" y="5221872"/>
            <a:ext cx="1731250" cy="228775"/>
          </a:xfrm>
          <a:custGeom>
            <a:rect b="b" l="l" r="r" t="t"/>
            <a:pathLst>
              <a:path extrusionOk="0" h="9151" w="69250">
                <a:moveTo>
                  <a:pt x="0" y="9151"/>
                </a:moveTo>
                <a:cubicBezTo>
                  <a:pt x="5138" y="7736"/>
                  <a:pt x="19285" y="2078"/>
                  <a:pt x="30827" y="663"/>
                </a:cubicBezTo>
                <a:cubicBezTo>
                  <a:pt x="42369" y="-752"/>
                  <a:pt x="62846" y="663"/>
                  <a:pt x="69250" y="663"/>
                </a:cubicBezTo>
              </a:path>
            </a:pathLst>
          </a:custGeom>
          <a:noFill/>
          <a:ln cap="flat" cmpd="sng" w="9525">
            <a:solidFill>
              <a:schemeClr val="dk2"/>
            </a:solidFill>
            <a:prstDash val="solid"/>
            <a:round/>
            <a:headEnd len="med" w="med" type="none"/>
            <a:tailEnd len="med" w="med" type="triangle"/>
          </a:ln>
        </p:spPr>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g3c3540bacfd_0_756"/>
          <p:cNvSpPr txBox="1"/>
          <p:nvPr>
            <p:ph type="ctrTitle"/>
          </p:nvPr>
        </p:nvSpPr>
        <p:spPr>
          <a:xfrm>
            <a:off x="1105800" y="44689"/>
            <a:ext cx="9980400" cy="1533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6000"/>
              <a:buFont typeface="Calibri"/>
              <a:buNone/>
            </a:pPr>
            <a:r>
              <a:rPr b="1" lang="en-US" sz="4500"/>
              <a:t>Physical Intuition: </a:t>
            </a:r>
            <a:endParaRPr b="1" sz="4500"/>
          </a:p>
          <a:p>
            <a:pPr indent="0" lvl="0" marL="0" rtl="0" algn="ctr">
              <a:lnSpc>
                <a:spcPct val="90000"/>
              </a:lnSpc>
              <a:spcBef>
                <a:spcPts val="0"/>
              </a:spcBef>
              <a:spcAft>
                <a:spcPts val="0"/>
              </a:spcAft>
              <a:buClr>
                <a:srgbClr val="FF0000"/>
              </a:buClr>
              <a:buSzPts val="6000"/>
              <a:buFont typeface="Calibri"/>
              <a:buNone/>
            </a:pPr>
            <a:r>
              <a:rPr b="1" lang="en-US" sz="4500"/>
              <a:t>Vorticity and Divergence</a:t>
            </a:r>
            <a:endParaRPr b="1" sz="4500"/>
          </a:p>
        </p:txBody>
      </p:sp>
      <p:pic>
        <p:nvPicPr>
          <p:cNvPr id="780" name="Google Shape;780;g3c3540bacfd_0_756"/>
          <p:cNvPicPr preferRelativeResize="0"/>
          <p:nvPr/>
        </p:nvPicPr>
        <p:blipFill rotWithShape="1">
          <a:blip r:embed="rId3">
            <a:alphaModFix/>
          </a:blip>
          <a:srcRect b="6864" l="39287" r="2222" t="14146"/>
          <a:stretch/>
        </p:blipFill>
        <p:spPr>
          <a:xfrm>
            <a:off x="1262150" y="1887625"/>
            <a:ext cx="5953275" cy="4522550"/>
          </a:xfrm>
          <a:prstGeom prst="rect">
            <a:avLst/>
          </a:prstGeom>
          <a:noFill/>
          <a:ln cap="flat" cmpd="sng" w="19050">
            <a:solidFill>
              <a:schemeClr val="dk2"/>
            </a:solidFill>
            <a:prstDash val="solid"/>
            <a:round/>
            <a:headEnd len="sm" w="sm" type="none"/>
            <a:tailEnd len="sm" w="sm" type="none"/>
          </a:ln>
        </p:spPr>
      </p:pic>
      <p:sp>
        <p:nvSpPr>
          <p:cNvPr id="781" name="Google Shape;781;g3c3540bacfd_0_756"/>
          <p:cNvSpPr/>
          <p:nvPr/>
        </p:nvSpPr>
        <p:spPr>
          <a:xfrm>
            <a:off x="3373150" y="3105075"/>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82" name="Google Shape;782;g3c3540bacfd_0_756"/>
          <p:cNvSpPr/>
          <p:nvPr/>
        </p:nvSpPr>
        <p:spPr>
          <a:xfrm>
            <a:off x="3373150" y="4318575"/>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83" name="Google Shape;783;g3c3540bacfd_0_756"/>
          <p:cNvSpPr/>
          <p:nvPr/>
        </p:nvSpPr>
        <p:spPr>
          <a:xfrm>
            <a:off x="4017000" y="4895425"/>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84" name="Google Shape;784;g3c3540bacfd_0_756"/>
          <p:cNvSpPr/>
          <p:nvPr/>
        </p:nvSpPr>
        <p:spPr>
          <a:xfrm>
            <a:off x="5196975" y="4813275"/>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85" name="Google Shape;785;g3c3540bacfd_0_756"/>
          <p:cNvSpPr/>
          <p:nvPr/>
        </p:nvSpPr>
        <p:spPr>
          <a:xfrm>
            <a:off x="3392708" y="3406650"/>
            <a:ext cx="80950" cy="781875"/>
          </a:xfrm>
          <a:custGeom>
            <a:rect b="b" l="l" r="r" t="t"/>
            <a:pathLst>
              <a:path extrusionOk="0" h="31275" w="3238">
                <a:moveTo>
                  <a:pt x="3239" y="0"/>
                </a:moveTo>
                <a:cubicBezTo>
                  <a:pt x="2718" y="2606"/>
                  <a:pt x="335" y="10426"/>
                  <a:pt x="112" y="15638"/>
                </a:cubicBezTo>
                <a:cubicBezTo>
                  <a:pt x="-111" y="20851"/>
                  <a:pt x="1601" y="28669"/>
                  <a:pt x="1899" y="31275"/>
                </a:cubicBezTo>
              </a:path>
            </a:pathLst>
          </a:custGeom>
          <a:noFill/>
          <a:ln cap="flat" cmpd="sng" w="19050">
            <a:solidFill>
              <a:srgbClr val="FFFF00"/>
            </a:solidFill>
            <a:prstDash val="solid"/>
            <a:round/>
            <a:headEnd len="med" w="med" type="none"/>
            <a:tailEnd len="med" w="med" type="triangle"/>
          </a:ln>
        </p:spPr>
      </p:sp>
      <p:sp>
        <p:nvSpPr>
          <p:cNvPr id="786" name="Google Shape;786;g3c3540bacfd_0_756"/>
          <p:cNvSpPr/>
          <p:nvPr/>
        </p:nvSpPr>
        <p:spPr>
          <a:xfrm>
            <a:off x="3585375" y="4601775"/>
            <a:ext cx="390925" cy="268075"/>
          </a:xfrm>
          <a:custGeom>
            <a:rect b="b" l="l" r="r" t="t"/>
            <a:pathLst>
              <a:path extrusionOk="0" h="10723" w="15637">
                <a:moveTo>
                  <a:pt x="0" y="0"/>
                </a:moveTo>
                <a:cubicBezTo>
                  <a:pt x="1638" y="1340"/>
                  <a:pt x="7223" y="6255"/>
                  <a:pt x="9829" y="8042"/>
                </a:cubicBezTo>
                <a:cubicBezTo>
                  <a:pt x="12435" y="9829"/>
                  <a:pt x="14669" y="10276"/>
                  <a:pt x="15637" y="10723"/>
                </a:cubicBezTo>
              </a:path>
            </a:pathLst>
          </a:custGeom>
          <a:noFill/>
          <a:ln cap="flat" cmpd="sng" w="19050">
            <a:solidFill>
              <a:srgbClr val="FFFF00"/>
            </a:solidFill>
            <a:prstDash val="solid"/>
            <a:round/>
            <a:headEnd len="med" w="med" type="none"/>
            <a:tailEnd len="med" w="med" type="triangle"/>
          </a:ln>
        </p:spPr>
      </p:sp>
      <p:sp>
        <p:nvSpPr>
          <p:cNvPr id="787" name="Google Shape;787;g3c3540bacfd_0_756"/>
          <p:cNvSpPr/>
          <p:nvPr/>
        </p:nvSpPr>
        <p:spPr>
          <a:xfrm>
            <a:off x="4333725" y="4948025"/>
            <a:ext cx="759525" cy="71675"/>
          </a:xfrm>
          <a:custGeom>
            <a:rect b="b" l="l" r="r" t="t"/>
            <a:pathLst>
              <a:path extrusionOk="0" h="2867" w="30381">
                <a:moveTo>
                  <a:pt x="0" y="2234"/>
                </a:moveTo>
                <a:cubicBezTo>
                  <a:pt x="2085" y="2309"/>
                  <a:pt x="7447" y="3053"/>
                  <a:pt x="12510" y="2681"/>
                </a:cubicBezTo>
                <a:cubicBezTo>
                  <a:pt x="17574" y="2309"/>
                  <a:pt x="27403" y="447"/>
                  <a:pt x="30381" y="0"/>
                </a:cubicBezTo>
              </a:path>
            </a:pathLst>
          </a:custGeom>
          <a:noFill/>
          <a:ln cap="flat" cmpd="sng" w="19050">
            <a:solidFill>
              <a:srgbClr val="FFFF00"/>
            </a:solidFill>
            <a:prstDash val="solid"/>
            <a:round/>
            <a:headEnd len="med" w="med" type="none"/>
            <a:tailEnd len="med" w="med" type="triangle"/>
          </a:ln>
        </p:spPr>
      </p:sp>
      <p:sp>
        <p:nvSpPr>
          <p:cNvPr id="788" name="Google Shape;788;g3c3540bacfd_0_756"/>
          <p:cNvSpPr txBox="1"/>
          <p:nvPr/>
        </p:nvSpPr>
        <p:spPr>
          <a:xfrm>
            <a:off x="3808759" y="3942699"/>
            <a:ext cx="1977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400">
                <a:solidFill>
                  <a:schemeClr val="dk1"/>
                </a:solidFill>
                <a:latin typeface="Calibri"/>
                <a:ea typeface="Calibri"/>
                <a:cs typeface="Calibri"/>
                <a:sym typeface="Calibri"/>
              </a:rPr>
              <a:t>X</a:t>
            </a:r>
            <a:r>
              <a:rPr b="1" lang="en-US" sz="1900">
                <a:solidFill>
                  <a:schemeClr val="dk1"/>
                </a:solidFill>
                <a:latin typeface="Calibri"/>
                <a:ea typeface="Calibri"/>
                <a:cs typeface="Calibri"/>
                <a:sym typeface="Calibri"/>
              </a:rPr>
              <a:t>max</a:t>
            </a:r>
            <a:endParaRPr b="1" sz="1900">
              <a:solidFill>
                <a:schemeClr val="dk1"/>
              </a:solidFill>
              <a:latin typeface="Calibri"/>
              <a:ea typeface="Calibri"/>
              <a:cs typeface="Calibri"/>
              <a:sym typeface="Calibri"/>
            </a:endParaRPr>
          </a:p>
        </p:txBody>
      </p:sp>
      <p:sp>
        <p:nvSpPr>
          <p:cNvPr id="789" name="Google Shape;789;g3c3540bacfd_0_756"/>
          <p:cNvSpPr txBox="1"/>
          <p:nvPr/>
        </p:nvSpPr>
        <p:spPr>
          <a:xfrm>
            <a:off x="6373759" y="4188524"/>
            <a:ext cx="1977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400">
                <a:solidFill>
                  <a:schemeClr val="dk1"/>
                </a:solidFill>
                <a:latin typeface="Calibri"/>
                <a:ea typeface="Calibri"/>
                <a:cs typeface="Calibri"/>
                <a:sym typeface="Calibri"/>
              </a:rPr>
              <a:t>X</a:t>
            </a:r>
            <a:r>
              <a:rPr b="1" lang="en-US" sz="1900">
                <a:solidFill>
                  <a:schemeClr val="dk1"/>
                </a:solidFill>
                <a:latin typeface="Calibri"/>
                <a:ea typeface="Calibri"/>
                <a:cs typeface="Calibri"/>
                <a:sym typeface="Calibri"/>
              </a:rPr>
              <a:t>min</a:t>
            </a:r>
            <a:endParaRPr b="1" sz="1900">
              <a:solidFill>
                <a:schemeClr val="dk1"/>
              </a:solidFill>
              <a:latin typeface="Calibri"/>
              <a:ea typeface="Calibri"/>
              <a:cs typeface="Calibri"/>
              <a:sym typeface="Calibri"/>
            </a:endParaRPr>
          </a:p>
        </p:txBody>
      </p:sp>
      <p:sp>
        <p:nvSpPr>
          <p:cNvPr id="790" name="Google Shape;790;g3c3540bacfd_0_756"/>
          <p:cNvSpPr/>
          <p:nvPr/>
        </p:nvSpPr>
        <p:spPr>
          <a:xfrm>
            <a:off x="6139150" y="4048400"/>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91" name="Google Shape;791;g3c3540bacfd_0_756"/>
          <p:cNvSpPr/>
          <p:nvPr/>
        </p:nvSpPr>
        <p:spPr>
          <a:xfrm>
            <a:off x="5506500" y="4423075"/>
            <a:ext cx="558475" cy="424425"/>
          </a:xfrm>
          <a:custGeom>
            <a:rect b="b" l="l" r="r" t="t"/>
            <a:pathLst>
              <a:path extrusionOk="0" h="16977" w="22339">
                <a:moveTo>
                  <a:pt x="0" y="16977"/>
                </a:moveTo>
                <a:cubicBezTo>
                  <a:pt x="2011" y="15935"/>
                  <a:pt x="8340" y="13553"/>
                  <a:pt x="12063" y="10723"/>
                </a:cubicBezTo>
                <a:cubicBezTo>
                  <a:pt x="15786" y="7894"/>
                  <a:pt x="20626" y="1787"/>
                  <a:pt x="22339" y="0"/>
                </a:cubicBezTo>
              </a:path>
            </a:pathLst>
          </a:custGeom>
          <a:noFill/>
          <a:ln cap="flat" cmpd="sng" w="19050">
            <a:solidFill>
              <a:srgbClr val="FFFF00"/>
            </a:solidFill>
            <a:prstDash val="solid"/>
            <a:round/>
            <a:headEnd len="med" w="med" type="none"/>
            <a:tailEnd len="med" w="med" type="triangle"/>
          </a:ln>
        </p:spPr>
      </p:sp>
      <p:sp>
        <p:nvSpPr>
          <p:cNvPr id="792" name="Google Shape;792;g3c3540bacfd_0_756"/>
          <p:cNvSpPr txBox="1"/>
          <p:nvPr/>
        </p:nvSpPr>
        <p:spPr>
          <a:xfrm>
            <a:off x="7334699" y="2051475"/>
            <a:ext cx="4605300" cy="2308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Let’s imagine we have this 500 mb chart.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Let’s assume that a parcel will propagate through the mean flow faster than the speed of the upper-wave/jet-streak.</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This means that the parcels vorticity will change as it moves through the trough.</a:t>
            </a:r>
            <a:endParaRPr sz="1800">
              <a:solidFill>
                <a:schemeClr val="dk1"/>
              </a:solidFill>
              <a:latin typeface="Calibri"/>
              <a:ea typeface="Calibri"/>
              <a:cs typeface="Calibri"/>
              <a:sym typeface="Calibri"/>
            </a:endParaRPr>
          </a:p>
        </p:txBody>
      </p:sp>
      <p:sp>
        <p:nvSpPr>
          <p:cNvPr id="793" name="Google Shape;793;g3c3540bacfd_0_756"/>
          <p:cNvSpPr txBox="1"/>
          <p:nvPr/>
        </p:nvSpPr>
        <p:spPr>
          <a:xfrm>
            <a:off x="8764625" y="4739050"/>
            <a:ext cx="2169900" cy="931800"/>
          </a:xfrm>
          <a:prstGeom prst="rect">
            <a:avLst/>
          </a:prstGeom>
          <a:blipFill rotWithShape="1">
            <a:blip r:embed="rId4">
              <a:alphaModFix/>
            </a:blip>
            <a:stretch>
              <a:fillRect b="-17999" l="-2028" r="-336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794" name="Google Shape;794;g3c3540bacfd_0_756"/>
          <p:cNvSpPr/>
          <p:nvPr/>
        </p:nvSpPr>
        <p:spPr>
          <a:xfrm>
            <a:off x="2742940" y="3555952"/>
            <a:ext cx="1227400" cy="1376025"/>
          </a:xfrm>
          <a:custGeom>
            <a:rect b="b" l="l" r="r" t="t"/>
            <a:pathLst>
              <a:path extrusionOk="0" h="55041" w="49096">
                <a:moveTo>
                  <a:pt x="48856" y="37366"/>
                </a:moveTo>
                <a:cubicBezTo>
                  <a:pt x="47767" y="40866"/>
                  <a:pt x="43324" y="46153"/>
                  <a:pt x="39804" y="48982"/>
                </a:cubicBezTo>
                <a:cubicBezTo>
                  <a:pt x="36284" y="51812"/>
                  <a:pt x="32093" y="53524"/>
                  <a:pt x="27735" y="54343"/>
                </a:cubicBezTo>
                <a:cubicBezTo>
                  <a:pt x="23377" y="55162"/>
                  <a:pt x="17677" y="55534"/>
                  <a:pt x="13654" y="53896"/>
                </a:cubicBezTo>
                <a:cubicBezTo>
                  <a:pt x="9631" y="52258"/>
                  <a:pt x="5690" y="48014"/>
                  <a:pt x="3595" y="44514"/>
                </a:cubicBezTo>
                <a:cubicBezTo>
                  <a:pt x="1500" y="41014"/>
                  <a:pt x="1650" y="36696"/>
                  <a:pt x="1082" y="32898"/>
                </a:cubicBezTo>
                <a:cubicBezTo>
                  <a:pt x="514" y="29101"/>
                  <a:pt x="-398" y="26346"/>
                  <a:pt x="189" y="21729"/>
                </a:cubicBezTo>
                <a:cubicBezTo>
                  <a:pt x="776" y="17112"/>
                  <a:pt x="1436" y="8772"/>
                  <a:pt x="4602" y="5198"/>
                </a:cubicBezTo>
                <a:cubicBezTo>
                  <a:pt x="7768" y="1624"/>
                  <a:pt x="14324" y="879"/>
                  <a:pt x="19185" y="283"/>
                </a:cubicBezTo>
                <a:cubicBezTo>
                  <a:pt x="24046" y="-313"/>
                  <a:pt x="29914" y="-14"/>
                  <a:pt x="33769" y="1624"/>
                </a:cubicBezTo>
                <a:cubicBezTo>
                  <a:pt x="37625" y="3262"/>
                  <a:pt x="40474" y="7208"/>
                  <a:pt x="42318" y="10112"/>
                </a:cubicBezTo>
                <a:cubicBezTo>
                  <a:pt x="44162" y="13016"/>
                  <a:pt x="44163" y="16070"/>
                  <a:pt x="44833" y="19048"/>
                </a:cubicBezTo>
                <a:cubicBezTo>
                  <a:pt x="45504" y="22027"/>
                  <a:pt x="45671" y="24930"/>
                  <a:pt x="46341" y="27983"/>
                </a:cubicBezTo>
                <a:cubicBezTo>
                  <a:pt x="47012" y="31036"/>
                  <a:pt x="49946" y="33866"/>
                  <a:pt x="48856" y="37366"/>
                </a:cubicBezTo>
                <a:close/>
              </a:path>
            </a:pathLst>
          </a:custGeom>
          <a:solidFill>
            <a:srgbClr val="60EF1A">
              <a:alpha val="17090"/>
            </a:srgbClr>
          </a:solidFill>
          <a:ln cap="flat" cmpd="sng" w="19050">
            <a:solidFill>
              <a:schemeClr val="dk1"/>
            </a:solidFill>
            <a:prstDash val="solid"/>
            <a:round/>
            <a:headEnd len="med" w="med" type="none"/>
            <a:tailEnd len="med" w="med" type="none"/>
          </a:ln>
        </p:spPr>
      </p:sp>
      <p:sp>
        <p:nvSpPr>
          <p:cNvPr id="795" name="Google Shape;795;g3c3540bacfd_0_756"/>
          <p:cNvSpPr/>
          <p:nvPr/>
        </p:nvSpPr>
        <p:spPr>
          <a:xfrm>
            <a:off x="3896809" y="4233200"/>
            <a:ext cx="1699275" cy="1312075"/>
          </a:xfrm>
          <a:custGeom>
            <a:rect b="b" l="l" r="r" t="t"/>
            <a:pathLst>
              <a:path extrusionOk="0" h="52483" w="67971">
                <a:moveTo>
                  <a:pt x="55006" y="0"/>
                </a:moveTo>
                <a:cubicBezTo>
                  <a:pt x="59101" y="0"/>
                  <a:pt x="62229" y="2234"/>
                  <a:pt x="64388" y="7595"/>
                </a:cubicBezTo>
                <a:cubicBezTo>
                  <a:pt x="66547" y="12956"/>
                  <a:pt x="68111" y="25615"/>
                  <a:pt x="67962" y="32168"/>
                </a:cubicBezTo>
                <a:cubicBezTo>
                  <a:pt x="67813" y="38721"/>
                  <a:pt x="66548" y="43560"/>
                  <a:pt x="63495" y="46911"/>
                </a:cubicBezTo>
                <a:cubicBezTo>
                  <a:pt x="60442" y="50262"/>
                  <a:pt x="55388" y="51546"/>
                  <a:pt x="49645" y="52273"/>
                </a:cubicBezTo>
                <a:cubicBezTo>
                  <a:pt x="43902" y="53000"/>
                  <a:pt x="34328" y="51630"/>
                  <a:pt x="29035" y="51275"/>
                </a:cubicBezTo>
                <a:cubicBezTo>
                  <a:pt x="23742" y="50920"/>
                  <a:pt x="22323" y="51551"/>
                  <a:pt x="17887" y="50142"/>
                </a:cubicBezTo>
                <a:cubicBezTo>
                  <a:pt x="13451" y="48734"/>
                  <a:pt x="5366" y="46582"/>
                  <a:pt x="2420" y="42824"/>
                </a:cubicBezTo>
                <a:cubicBezTo>
                  <a:pt x="-526" y="39066"/>
                  <a:pt x="-78" y="32482"/>
                  <a:pt x="211" y="27593"/>
                </a:cubicBezTo>
                <a:cubicBezTo>
                  <a:pt x="501" y="22704"/>
                  <a:pt x="1851" y="16987"/>
                  <a:pt x="4157" y="13489"/>
                </a:cubicBezTo>
                <a:cubicBezTo>
                  <a:pt x="6463" y="9992"/>
                  <a:pt x="10263" y="7367"/>
                  <a:pt x="14047" y="6608"/>
                </a:cubicBezTo>
                <a:cubicBezTo>
                  <a:pt x="17831" y="5849"/>
                  <a:pt x="22564" y="8771"/>
                  <a:pt x="26859" y="8935"/>
                </a:cubicBezTo>
                <a:cubicBezTo>
                  <a:pt x="31154" y="9100"/>
                  <a:pt x="35125" y="9084"/>
                  <a:pt x="39816" y="7595"/>
                </a:cubicBezTo>
                <a:cubicBezTo>
                  <a:pt x="44507" y="6106"/>
                  <a:pt x="50911" y="0"/>
                  <a:pt x="55006" y="0"/>
                </a:cubicBezTo>
                <a:close/>
              </a:path>
            </a:pathLst>
          </a:custGeom>
          <a:solidFill>
            <a:srgbClr val="FF0000">
              <a:alpha val="17720"/>
            </a:srgbClr>
          </a:solidFill>
          <a:ln cap="flat" cmpd="sng" w="19050">
            <a:solidFill>
              <a:schemeClr val="dk1"/>
            </a:solidFill>
            <a:prstDash val="solid"/>
            <a:round/>
            <a:headEnd len="med" w="med" type="none"/>
            <a:tailEnd len="med" w="med" type="none"/>
          </a:ln>
        </p:spPr>
      </p:sp>
      <p:sp>
        <p:nvSpPr>
          <p:cNvPr id="796" name="Google Shape;796;g3c3540bacfd_0_756"/>
          <p:cNvSpPr txBox="1"/>
          <p:nvPr/>
        </p:nvSpPr>
        <p:spPr>
          <a:xfrm>
            <a:off x="301575" y="3722575"/>
            <a:ext cx="2267400" cy="700500"/>
          </a:xfrm>
          <a:prstGeom prst="rect">
            <a:avLst/>
          </a:prstGeom>
          <a:solidFill>
            <a:srgbClr val="60EF1A">
              <a:alpha val="17090"/>
            </a:srgbClr>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Convergence</a:t>
            </a:r>
            <a:endParaRPr sz="2800">
              <a:solidFill>
                <a:schemeClr val="dk1"/>
              </a:solidFill>
              <a:latin typeface="Calibri"/>
              <a:ea typeface="Calibri"/>
              <a:cs typeface="Calibri"/>
              <a:sym typeface="Calibri"/>
            </a:endParaRPr>
          </a:p>
        </p:txBody>
      </p:sp>
      <p:sp>
        <p:nvSpPr>
          <p:cNvPr id="797" name="Google Shape;797;g3c3540bacfd_0_756"/>
          <p:cNvSpPr txBox="1"/>
          <p:nvPr/>
        </p:nvSpPr>
        <p:spPr>
          <a:xfrm>
            <a:off x="3663550" y="5670844"/>
            <a:ext cx="2267400" cy="700500"/>
          </a:xfrm>
          <a:prstGeom prst="rect">
            <a:avLst/>
          </a:prstGeom>
          <a:solidFill>
            <a:srgbClr val="FF0000">
              <a:alpha val="24680"/>
            </a:srgbClr>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Divergence</a:t>
            </a:r>
            <a:endParaRPr sz="2800">
              <a:solidFill>
                <a:schemeClr val="dk1"/>
              </a:solidFill>
              <a:latin typeface="Calibri"/>
              <a:ea typeface="Calibri"/>
              <a:cs typeface="Calibri"/>
              <a:sym typeface="Calibri"/>
            </a:endParaRPr>
          </a:p>
        </p:txBody>
      </p:sp>
      <p:sp>
        <p:nvSpPr>
          <p:cNvPr id="798" name="Google Shape;798;g3c3540bacfd_0_756"/>
          <p:cNvSpPr txBox="1"/>
          <p:nvPr/>
        </p:nvSpPr>
        <p:spPr>
          <a:xfrm>
            <a:off x="7414739" y="6049625"/>
            <a:ext cx="4949700" cy="7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chemeClr val="dk1"/>
                </a:solidFill>
                <a:latin typeface="Calibri"/>
                <a:ea typeface="Calibri"/>
                <a:cs typeface="Calibri"/>
                <a:sym typeface="Calibri"/>
              </a:rPr>
              <a:t>So then how do we get ascent?</a:t>
            </a:r>
            <a:endParaRPr b="1" sz="2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g3c3540bacfd_0_782"/>
          <p:cNvSpPr/>
          <p:nvPr/>
        </p:nvSpPr>
        <p:spPr>
          <a:xfrm>
            <a:off x="5391450" y="2535460"/>
            <a:ext cx="1400700" cy="2305400"/>
          </a:xfrm>
          <a:prstGeom prst="flowChartMagneticDisk">
            <a:avLst/>
          </a:prstGeom>
          <a:solidFill>
            <a:srgbClr val="F3F3F3"/>
          </a:solidFill>
          <a:ln cap="flat" cmpd="sng" w="9125">
            <a:solidFill>
              <a:schemeClr val="dk1"/>
            </a:solidFill>
            <a:prstDash val="solid"/>
            <a:round/>
            <a:headEnd len="sm" w="sm" type="none"/>
            <a:tailEnd len="sm" w="sm" type="none"/>
          </a:ln>
        </p:spPr>
        <p:txBody>
          <a:bodyPr anchorCtr="0" anchor="ctr" bIns="87550" lIns="87550" spcFirstLastPara="1" rIns="87550" wrap="square" tIns="87550">
            <a:noAutofit/>
          </a:bodyPr>
          <a:lstStyle/>
          <a:p>
            <a:pPr indent="0" lvl="0" marL="0" rtl="0" algn="ctr">
              <a:spcBef>
                <a:spcPts val="0"/>
              </a:spcBef>
              <a:spcAft>
                <a:spcPts val="0"/>
              </a:spcAft>
              <a:buNone/>
            </a:pPr>
            <a:r>
              <a:t/>
            </a:r>
            <a:endParaRPr sz="1340">
              <a:latin typeface="Calibri"/>
              <a:ea typeface="Calibri"/>
              <a:cs typeface="Calibri"/>
              <a:sym typeface="Calibri"/>
            </a:endParaRPr>
          </a:p>
        </p:txBody>
      </p:sp>
      <p:sp>
        <p:nvSpPr>
          <p:cNvPr id="804" name="Google Shape;804;g3c3540bacfd_0_782"/>
          <p:cNvSpPr txBox="1"/>
          <p:nvPr>
            <p:ph type="ctrTitle"/>
          </p:nvPr>
        </p:nvSpPr>
        <p:spPr>
          <a:xfrm>
            <a:off x="1105800" y="44689"/>
            <a:ext cx="9980400" cy="1533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6000"/>
              <a:buFont typeface="Calibri"/>
              <a:buNone/>
            </a:pPr>
            <a:r>
              <a:rPr b="1" lang="en-US" sz="4500"/>
              <a:t>Physical Intuition: </a:t>
            </a:r>
            <a:endParaRPr b="1" sz="4500"/>
          </a:p>
          <a:p>
            <a:pPr indent="0" lvl="0" marL="0" rtl="0" algn="ctr">
              <a:lnSpc>
                <a:spcPct val="90000"/>
              </a:lnSpc>
              <a:spcBef>
                <a:spcPts val="0"/>
              </a:spcBef>
              <a:spcAft>
                <a:spcPts val="0"/>
              </a:spcAft>
              <a:buClr>
                <a:srgbClr val="FF0000"/>
              </a:buClr>
              <a:buSzPts val="6000"/>
              <a:buFont typeface="Calibri"/>
              <a:buNone/>
            </a:pPr>
            <a:r>
              <a:rPr b="1" lang="en-US" sz="4500"/>
              <a:t>Vorticity and Divergence</a:t>
            </a:r>
            <a:endParaRPr b="1" sz="4500"/>
          </a:p>
        </p:txBody>
      </p:sp>
      <p:sp>
        <p:nvSpPr>
          <p:cNvPr id="805" name="Google Shape;805;g3c3540bacfd_0_782"/>
          <p:cNvSpPr/>
          <p:nvPr/>
        </p:nvSpPr>
        <p:spPr>
          <a:xfrm>
            <a:off x="471125" y="2171050"/>
            <a:ext cx="2557800" cy="1200600"/>
          </a:xfrm>
          <a:prstGeom prst="flowChartMagneticDisk">
            <a:avLst/>
          </a:prstGeom>
          <a:solidFill>
            <a:srgbClr val="F3F3F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06" name="Google Shape;806;g3c3540bacfd_0_782"/>
          <p:cNvSpPr/>
          <p:nvPr/>
        </p:nvSpPr>
        <p:spPr>
          <a:xfrm>
            <a:off x="471125" y="2064350"/>
            <a:ext cx="1217400" cy="7563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07" name="Google Shape;807;g3c3540bacfd_0_782"/>
          <p:cNvSpPr/>
          <p:nvPr/>
        </p:nvSpPr>
        <p:spPr>
          <a:xfrm>
            <a:off x="411325" y="2775225"/>
            <a:ext cx="1217400" cy="7563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08" name="Google Shape;808;g3c3540bacfd_0_782"/>
          <p:cNvSpPr/>
          <p:nvPr/>
        </p:nvSpPr>
        <p:spPr>
          <a:xfrm flipH="1" rot="10800000">
            <a:off x="1831975" y="2729625"/>
            <a:ext cx="1250700" cy="737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09" name="Google Shape;809;g3c3540bacfd_0_782"/>
          <p:cNvSpPr/>
          <p:nvPr/>
        </p:nvSpPr>
        <p:spPr>
          <a:xfrm flipH="1" rot="10800000">
            <a:off x="1831975" y="1981225"/>
            <a:ext cx="1250700" cy="737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10" name="Google Shape;810;g3c3540bacfd_0_782"/>
          <p:cNvSpPr/>
          <p:nvPr/>
        </p:nvSpPr>
        <p:spPr>
          <a:xfrm>
            <a:off x="5399752" y="4362966"/>
            <a:ext cx="710100" cy="573900"/>
          </a:xfrm>
          <a:prstGeom prst="curvedRigh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811" name="Google Shape;811;g3c3540bacfd_0_782"/>
          <p:cNvSpPr/>
          <p:nvPr/>
        </p:nvSpPr>
        <p:spPr>
          <a:xfrm flipH="1" rot="10800000">
            <a:off x="6134574" y="4293665"/>
            <a:ext cx="666000" cy="569700"/>
          </a:xfrm>
          <a:prstGeom prst="curvedLef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812" name="Google Shape;812;g3c3540bacfd_0_782"/>
          <p:cNvSpPr/>
          <p:nvPr/>
        </p:nvSpPr>
        <p:spPr>
          <a:xfrm>
            <a:off x="5399752" y="3829566"/>
            <a:ext cx="710100" cy="573900"/>
          </a:xfrm>
          <a:prstGeom prst="curvedRigh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813" name="Google Shape;813;g3c3540bacfd_0_782"/>
          <p:cNvSpPr/>
          <p:nvPr/>
        </p:nvSpPr>
        <p:spPr>
          <a:xfrm flipH="1" rot="10800000">
            <a:off x="6134574" y="3760265"/>
            <a:ext cx="666000" cy="569700"/>
          </a:xfrm>
          <a:prstGeom prst="curvedLef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814" name="Google Shape;814;g3c3540bacfd_0_782"/>
          <p:cNvSpPr/>
          <p:nvPr/>
        </p:nvSpPr>
        <p:spPr>
          <a:xfrm>
            <a:off x="5399752" y="3296166"/>
            <a:ext cx="710100" cy="573900"/>
          </a:xfrm>
          <a:prstGeom prst="curvedRigh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815" name="Google Shape;815;g3c3540bacfd_0_782"/>
          <p:cNvSpPr/>
          <p:nvPr/>
        </p:nvSpPr>
        <p:spPr>
          <a:xfrm flipH="1" rot="10800000">
            <a:off x="6134574" y="3226865"/>
            <a:ext cx="666000" cy="569700"/>
          </a:xfrm>
          <a:prstGeom prst="curvedLef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816" name="Google Shape;816;g3c3540bacfd_0_782"/>
          <p:cNvSpPr/>
          <p:nvPr/>
        </p:nvSpPr>
        <p:spPr>
          <a:xfrm>
            <a:off x="5399752" y="2610366"/>
            <a:ext cx="710100" cy="573900"/>
          </a:xfrm>
          <a:prstGeom prst="curvedRigh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817" name="Google Shape;817;g3c3540bacfd_0_782"/>
          <p:cNvSpPr/>
          <p:nvPr/>
        </p:nvSpPr>
        <p:spPr>
          <a:xfrm flipH="1" rot="10800000">
            <a:off x="6134574" y="2541065"/>
            <a:ext cx="666000" cy="569700"/>
          </a:xfrm>
          <a:prstGeom prst="curvedLeftArrow">
            <a:avLst>
              <a:gd fmla="val 25000" name="adj1"/>
              <a:gd fmla="val 50000" name="adj2"/>
              <a:gd fmla="val 25000" name="adj3"/>
            </a:avLst>
          </a:prstGeom>
          <a:solidFill>
            <a:schemeClr val="lt2"/>
          </a:solidFill>
          <a:ln cap="flat" cmpd="sng" w="5525">
            <a:solidFill>
              <a:schemeClr val="dk2"/>
            </a:solidFill>
            <a:prstDash val="solid"/>
            <a:round/>
            <a:headEnd len="sm" w="sm" type="none"/>
            <a:tailEnd len="sm" w="sm" type="none"/>
          </a:ln>
        </p:spPr>
        <p:txBody>
          <a:bodyPr anchorCtr="0" anchor="ctr" bIns="52950" lIns="52950" spcFirstLastPara="1" rIns="52950" wrap="square" tIns="52950">
            <a:noAutofit/>
          </a:bodyPr>
          <a:lstStyle/>
          <a:p>
            <a:pPr indent="0" lvl="0" marL="0" rtl="0" algn="ctr">
              <a:spcBef>
                <a:spcPts val="0"/>
              </a:spcBef>
              <a:spcAft>
                <a:spcPts val="0"/>
              </a:spcAft>
              <a:buNone/>
            </a:pPr>
            <a:r>
              <a:t/>
            </a:r>
            <a:endParaRPr sz="810">
              <a:latin typeface="Calibri"/>
              <a:ea typeface="Calibri"/>
              <a:cs typeface="Calibri"/>
              <a:sym typeface="Calibri"/>
            </a:endParaRPr>
          </a:p>
        </p:txBody>
      </p:sp>
      <p:sp>
        <p:nvSpPr>
          <p:cNvPr id="818" name="Google Shape;818;g3c3540bacfd_0_782"/>
          <p:cNvSpPr/>
          <p:nvPr/>
        </p:nvSpPr>
        <p:spPr>
          <a:xfrm>
            <a:off x="8609625" y="2360875"/>
            <a:ext cx="2557800" cy="1200600"/>
          </a:xfrm>
          <a:prstGeom prst="flowChartMagneticDisk">
            <a:avLst/>
          </a:prstGeom>
          <a:solidFill>
            <a:srgbClr val="F3F3F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19" name="Google Shape;819;g3c3540bacfd_0_782"/>
          <p:cNvSpPr/>
          <p:nvPr/>
        </p:nvSpPr>
        <p:spPr>
          <a:xfrm>
            <a:off x="8609625" y="2254175"/>
            <a:ext cx="1217400" cy="7563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20" name="Google Shape;820;g3c3540bacfd_0_782"/>
          <p:cNvSpPr/>
          <p:nvPr/>
        </p:nvSpPr>
        <p:spPr>
          <a:xfrm>
            <a:off x="8549825" y="2965050"/>
            <a:ext cx="1217400" cy="7563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21" name="Google Shape;821;g3c3540bacfd_0_782"/>
          <p:cNvSpPr/>
          <p:nvPr/>
        </p:nvSpPr>
        <p:spPr>
          <a:xfrm flipH="1" rot="10800000">
            <a:off x="9970475" y="2919450"/>
            <a:ext cx="1250700" cy="737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22" name="Google Shape;822;g3c3540bacfd_0_782"/>
          <p:cNvSpPr/>
          <p:nvPr/>
        </p:nvSpPr>
        <p:spPr>
          <a:xfrm flipH="1" rot="10800000">
            <a:off x="9970475" y="2171050"/>
            <a:ext cx="1250700" cy="737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23" name="Google Shape;823;g3c3540bacfd_0_782"/>
          <p:cNvSpPr/>
          <p:nvPr/>
        </p:nvSpPr>
        <p:spPr>
          <a:xfrm>
            <a:off x="2915200" y="3563025"/>
            <a:ext cx="2254012" cy="756313"/>
          </a:xfrm>
          <a:custGeom>
            <a:rect b="b" l="l" r="r" t="t"/>
            <a:pathLst>
              <a:path extrusionOk="0" h="38870" w="88462">
                <a:moveTo>
                  <a:pt x="0" y="0"/>
                </a:moveTo>
                <a:cubicBezTo>
                  <a:pt x="5361" y="3351"/>
                  <a:pt x="21222" y="14446"/>
                  <a:pt x="32168" y="20105"/>
                </a:cubicBezTo>
                <a:cubicBezTo>
                  <a:pt x="43114" y="25764"/>
                  <a:pt x="56294" y="30828"/>
                  <a:pt x="65676" y="33955"/>
                </a:cubicBezTo>
                <a:cubicBezTo>
                  <a:pt x="75058" y="37083"/>
                  <a:pt x="84664" y="38051"/>
                  <a:pt x="88462" y="38870"/>
                </a:cubicBezTo>
              </a:path>
            </a:pathLst>
          </a:custGeom>
          <a:noFill/>
          <a:ln cap="flat" cmpd="sng" w="28575">
            <a:solidFill>
              <a:schemeClr val="dk2"/>
            </a:solidFill>
            <a:prstDash val="solid"/>
            <a:round/>
            <a:headEnd len="med" w="med" type="none"/>
            <a:tailEnd len="med" w="med" type="triangle"/>
          </a:ln>
        </p:spPr>
      </p:sp>
      <p:sp>
        <p:nvSpPr>
          <p:cNvPr id="824" name="Google Shape;824;g3c3540bacfd_0_782"/>
          <p:cNvSpPr/>
          <p:nvPr/>
        </p:nvSpPr>
        <p:spPr>
          <a:xfrm>
            <a:off x="7014400" y="3745023"/>
            <a:ext cx="2021644" cy="756268"/>
          </a:xfrm>
          <a:custGeom>
            <a:rect b="b" l="l" r="r" t="t"/>
            <a:pathLst>
              <a:path extrusionOk="0" h="26360" w="81313">
                <a:moveTo>
                  <a:pt x="0" y="26360"/>
                </a:moveTo>
                <a:cubicBezTo>
                  <a:pt x="5510" y="25615"/>
                  <a:pt x="19509" y="26285"/>
                  <a:pt x="33061" y="21892"/>
                </a:cubicBezTo>
                <a:cubicBezTo>
                  <a:pt x="46613" y="17499"/>
                  <a:pt x="73271" y="3649"/>
                  <a:pt x="81313" y="0"/>
                </a:cubicBezTo>
              </a:path>
            </a:pathLst>
          </a:custGeom>
          <a:noFill/>
          <a:ln cap="flat" cmpd="sng" w="28575">
            <a:solidFill>
              <a:schemeClr val="dk2"/>
            </a:solidFill>
            <a:prstDash val="solid"/>
            <a:round/>
            <a:headEnd len="med" w="med" type="none"/>
            <a:tailEnd len="med" w="med" type="triangle"/>
          </a:ln>
        </p:spPr>
      </p:sp>
      <p:sp>
        <p:nvSpPr>
          <p:cNvPr id="825" name="Google Shape;825;g3c3540bacfd_0_782"/>
          <p:cNvSpPr/>
          <p:nvPr/>
        </p:nvSpPr>
        <p:spPr>
          <a:xfrm>
            <a:off x="804192" y="3823650"/>
            <a:ext cx="2178025" cy="219650"/>
          </a:xfrm>
          <a:custGeom>
            <a:rect b="b" l="l" r="r" t="t"/>
            <a:pathLst>
              <a:path extrusionOk="0" h="8786" w="87121">
                <a:moveTo>
                  <a:pt x="2680" y="298"/>
                </a:moveTo>
                <a:cubicBezTo>
                  <a:pt x="3499" y="447"/>
                  <a:pt x="0" y="1"/>
                  <a:pt x="7595" y="1192"/>
                </a:cubicBezTo>
                <a:cubicBezTo>
                  <a:pt x="15190" y="2384"/>
                  <a:pt x="34998" y="6181"/>
                  <a:pt x="48252" y="7447"/>
                </a:cubicBezTo>
                <a:cubicBezTo>
                  <a:pt x="61506" y="8713"/>
                  <a:pt x="80643" y="8564"/>
                  <a:pt x="87121" y="8787"/>
                </a:cubicBezTo>
              </a:path>
            </a:pathLst>
          </a:custGeom>
          <a:noFill/>
          <a:ln cap="flat" cmpd="sng" w="9525">
            <a:solidFill>
              <a:schemeClr val="dk2"/>
            </a:solidFill>
            <a:prstDash val="solid"/>
            <a:round/>
            <a:headEnd len="med" w="med" type="none"/>
            <a:tailEnd len="med" w="med" type="triangle"/>
          </a:ln>
        </p:spPr>
      </p:sp>
      <p:sp>
        <p:nvSpPr>
          <p:cNvPr id="826" name="Google Shape;826;g3c3540bacfd_0_782"/>
          <p:cNvSpPr/>
          <p:nvPr/>
        </p:nvSpPr>
        <p:spPr>
          <a:xfrm>
            <a:off x="3551875" y="2546625"/>
            <a:ext cx="547300" cy="1128100"/>
          </a:xfrm>
          <a:custGeom>
            <a:rect b="b" l="l" r="r" t="t"/>
            <a:pathLst>
              <a:path extrusionOk="0" h="45124" w="21892">
                <a:moveTo>
                  <a:pt x="0" y="0"/>
                </a:moveTo>
                <a:cubicBezTo>
                  <a:pt x="2457" y="4766"/>
                  <a:pt x="11094" y="21072"/>
                  <a:pt x="14743" y="28593"/>
                </a:cubicBezTo>
                <a:cubicBezTo>
                  <a:pt x="18392" y="36114"/>
                  <a:pt x="20701" y="42369"/>
                  <a:pt x="21892" y="45124"/>
                </a:cubicBezTo>
              </a:path>
            </a:pathLst>
          </a:custGeom>
          <a:noFill/>
          <a:ln cap="flat" cmpd="sng" w="9525">
            <a:solidFill>
              <a:schemeClr val="dk2"/>
            </a:solidFill>
            <a:prstDash val="solid"/>
            <a:round/>
            <a:headEnd len="med" w="med" type="none"/>
            <a:tailEnd len="med" w="med" type="triangle"/>
          </a:ln>
        </p:spPr>
      </p:sp>
      <p:sp>
        <p:nvSpPr>
          <p:cNvPr id="827" name="Google Shape;827;g3c3540bacfd_0_782"/>
          <p:cNvSpPr/>
          <p:nvPr/>
        </p:nvSpPr>
        <p:spPr>
          <a:xfrm>
            <a:off x="4434250" y="2904050"/>
            <a:ext cx="413250" cy="1150425"/>
          </a:xfrm>
          <a:custGeom>
            <a:rect b="b" l="l" r="r" t="t"/>
            <a:pathLst>
              <a:path extrusionOk="0" h="46017" w="16530">
                <a:moveTo>
                  <a:pt x="0" y="0"/>
                </a:moveTo>
                <a:cubicBezTo>
                  <a:pt x="521" y="1191"/>
                  <a:pt x="1340" y="2010"/>
                  <a:pt x="3127" y="7148"/>
                </a:cubicBezTo>
                <a:cubicBezTo>
                  <a:pt x="4914" y="12286"/>
                  <a:pt x="8488" y="24349"/>
                  <a:pt x="10722" y="30827"/>
                </a:cubicBezTo>
                <a:cubicBezTo>
                  <a:pt x="12956" y="37305"/>
                  <a:pt x="15562" y="43485"/>
                  <a:pt x="16530" y="46017"/>
                </a:cubicBezTo>
              </a:path>
            </a:pathLst>
          </a:custGeom>
          <a:noFill/>
          <a:ln cap="flat" cmpd="sng" w="9525">
            <a:solidFill>
              <a:schemeClr val="dk2"/>
            </a:solidFill>
            <a:prstDash val="solid"/>
            <a:round/>
            <a:headEnd len="med" w="med" type="none"/>
            <a:tailEnd len="med" w="med" type="triangle"/>
          </a:ln>
        </p:spPr>
      </p:sp>
      <p:sp>
        <p:nvSpPr>
          <p:cNvPr id="828" name="Google Shape;828;g3c3540bacfd_0_782"/>
          <p:cNvSpPr/>
          <p:nvPr/>
        </p:nvSpPr>
        <p:spPr>
          <a:xfrm>
            <a:off x="1921125" y="4356062"/>
            <a:ext cx="1921150" cy="105175"/>
          </a:xfrm>
          <a:custGeom>
            <a:rect b="b" l="l" r="r" t="t"/>
            <a:pathLst>
              <a:path extrusionOk="0" h="4207" w="76846">
                <a:moveTo>
                  <a:pt x="0" y="2234"/>
                </a:moveTo>
                <a:cubicBezTo>
                  <a:pt x="6478" y="2532"/>
                  <a:pt x="26062" y="4393"/>
                  <a:pt x="38870" y="4021"/>
                </a:cubicBezTo>
                <a:cubicBezTo>
                  <a:pt x="51678" y="3649"/>
                  <a:pt x="70517" y="670"/>
                  <a:pt x="76846" y="0"/>
                </a:cubicBezTo>
              </a:path>
            </a:pathLst>
          </a:custGeom>
          <a:noFill/>
          <a:ln cap="flat" cmpd="sng" w="9525">
            <a:solidFill>
              <a:schemeClr val="dk2"/>
            </a:solidFill>
            <a:prstDash val="solid"/>
            <a:round/>
            <a:headEnd len="med" w="med" type="none"/>
            <a:tailEnd len="med" w="med" type="triangle"/>
          </a:ln>
        </p:spPr>
      </p:sp>
      <p:sp>
        <p:nvSpPr>
          <p:cNvPr id="829" name="Google Shape;829;g3c3540bacfd_0_782"/>
          <p:cNvSpPr/>
          <p:nvPr/>
        </p:nvSpPr>
        <p:spPr>
          <a:xfrm>
            <a:off x="6936175" y="3328475"/>
            <a:ext cx="547300" cy="1061100"/>
          </a:xfrm>
          <a:custGeom>
            <a:rect b="b" l="l" r="r" t="t"/>
            <a:pathLst>
              <a:path extrusionOk="0" h="42444" w="21892">
                <a:moveTo>
                  <a:pt x="0" y="42444"/>
                </a:moveTo>
                <a:cubicBezTo>
                  <a:pt x="2904" y="39540"/>
                  <a:pt x="13776" y="32093"/>
                  <a:pt x="17425" y="25019"/>
                </a:cubicBezTo>
                <a:cubicBezTo>
                  <a:pt x="21074" y="17945"/>
                  <a:pt x="21148" y="4170"/>
                  <a:pt x="21892" y="0"/>
                </a:cubicBezTo>
              </a:path>
            </a:pathLst>
          </a:custGeom>
          <a:noFill/>
          <a:ln cap="flat" cmpd="sng" w="9525">
            <a:solidFill>
              <a:schemeClr val="dk2"/>
            </a:solidFill>
            <a:prstDash val="solid"/>
            <a:round/>
            <a:headEnd len="med" w="med" type="none"/>
            <a:tailEnd len="med" w="med" type="triangle"/>
          </a:ln>
        </p:spPr>
      </p:sp>
      <p:sp>
        <p:nvSpPr>
          <p:cNvPr id="830" name="Google Shape;830;g3c3540bacfd_0_782"/>
          <p:cNvSpPr/>
          <p:nvPr/>
        </p:nvSpPr>
        <p:spPr>
          <a:xfrm>
            <a:off x="7289883" y="4677183"/>
            <a:ext cx="1746125" cy="136800"/>
          </a:xfrm>
          <a:custGeom>
            <a:rect b="b" l="l" r="r" t="t"/>
            <a:pathLst>
              <a:path extrusionOk="0" h="5472" w="69845">
                <a:moveTo>
                  <a:pt x="1490" y="2792"/>
                </a:moveTo>
                <a:cubicBezTo>
                  <a:pt x="2309" y="2792"/>
                  <a:pt x="0" y="3239"/>
                  <a:pt x="6404" y="2792"/>
                </a:cubicBezTo>
                <a:cubicBezTo>
                  <a:pt x="12808" y="2345"/>
                  <a:pt x="29338" y="-335"/>
                  <a:pt x="39912" y="112"/>
                </a:cubicBezTo>
                <a:cubicBezTo>
                  <a:pt x="50486" y="559"/>
                  <a:pt x="64857" y="4580"/>
                  <a:pt x="69846" y="5473"/>
                </a:cubicBezTo>
              </a:path>
            </a:pathLst>
          </a:custGeom>
          <a:noFill/>
          <a:ln cap="flat" cmpd="sng" w="9525">
            <a:solidFill>
              <a:schemeClr val="dk2"/>
            </a:solidFill>
            <a:prstDash val="solid"/>
            <a:round/>
            <a:headEnd len="med" w="med" type="none"/>
            <a:tailEnd len="med" w="med" type="triangle"/>
          </a:ln>
        </p:spPr>
      </p:sp>
      <p:sp>
        <p:nvSpPr>
          <p:cNvPr id="831" name="Google Shape;831;g3c3540bacfd_0_782"/>
          <p:cNvSpPr/>
          <p:nvPr/>
        </p:nvSpPr>
        <p:spPr>
          <a:xfrm>
            <a:off x="7874425" y="2770000"/>
            <a:ext cx="380675" cy="1195125"/>
          </a:xfrm>
          <a:custGeom>
            <a:rect b="b" l="l" r="r" t="t"/>
            <a:pathLst>
              <a:path extrusionOk="0" h="47805" w="15227">
                <a:moveTo>
                  <a:pt x="0" y="47805"/>
                </a:moveTo>
                <a:cubicBezTo>
                  <a:pt x="2234" y="42742"/>
                  <a:pt x="10871" y="25393"/>
                  <a:pt x="13403" y="17425"/>
                </a:cubicBezTo>
                <a:cubicBezTo>
                  <a:pt x="15935" y="9458"/>
                  <a:pt x="14892" y="2904"/>
                  <a:pt x="15190" y="0"/>
                </a:cubicBezTo>
              </a:path>
            </a:pathLst>
          </a:custGeom>
          <a:noFill/>
          <a:ln cap="flat" cmpd="sng" w="9525">
            <a:solidFill>
              <a:schemeClr val="dk2"/>
            </a:solidFill>
            <a:prstDash val="solid"/>
            <a:round/>
            <a:headEnd len="med" w="med" type="none"/>
            <a:tailEnd len="med" w="med" type="triangle"/>
          </a:ln>
        </p:spPr>
      </p:sp>
      <p:sp>
        <p:nvSpPr>
          <p:cNvPr id="832" name="Google Shape;832;g3c3540bacfd_0_782"/>
          <p:cNvSpPr/>
          <p:nvPr/>
        </p:nvSpPr>
        <p:spPr>
          <a:xfrm>
            <a:off x="8712125" y="4127273"/>
            <a:ext cx="1731250" cy="228775"/>
          </a:xfrm>
          <a:custGeom>
            <a:rect b="b" l="l" r="r" t="t"/>
            <a:pathLst>
              <a:path extrusionOk="0" h="9151" w="69250">
                <a:moveTo>
                  <a:pt x="0" y="9151"/>
                </a:moveTo>
                <a:cubicBezTo>
                  <a:pt x="5138" y="7736"/>
                  <a:pt x="19285" y="2078"/>
                  <a:pt x="30827" y="663"/>
                </a:cubicBezTo>
                <a:cubicBezTo>
                  <a:pt x="42369" y="-752"/>
                  <a:pt x="62846" y="663"/>
                  <a:pt x="69250" y="663"/>
                </a:cubicBezTo>
              </a:path>
            </a:pathLst>
          </a:custGeom>
          <a:noFill/>
          <a:ln cap="flat" cmpd="sng" w="9525">
            <a:solidFill>
              <a:schemeClr val="dk2"/>
            </a:solidFill>
            <a:prstDash val="solid"/>
            <a:round/>
            <a:headEnd len="med" w="med" type="none"/>
            <a:tailEnd len="med" w="med" type="triangle"/>
          </a:ln>
        </p:spPr>
      </p:sp>
      <p:cxnSp>
        <p:nvCxnSpPr>
          <p:cNvPr id="833" name="Google Shape;833;g3c3540bacfd_0_782"/>
          <p:cNvCxnSpPr/>
          <p:nvPr/>
        </p:nvCxnSpPr>
        <p:spPr>
          <a:xfrm>
            <a:off x="78175" y="1976975"/>
            <a:ext cx="12063000" cy="0"/>
          </a:xfrm>
          <a:prstGeom prst="straightConnector1">
            <a:avLst/>
          </a:prstGeom>
          <a:noFill/>
          <a:ln cap="flat" cmpd="sng" w="76200">
            <a:solidFill>
              <a:schemeClr val="dk1"/>
            </a:solidFill>
            <a:prstDash val="solid"/>
            <a:round/>
            <a:headEnd len="med" w="med" type="none"/>
            <a:tailEnd len="med" w="med" type="none"/>
          </a:ln>
        </p:spPr>
      </p:cxnSp>
      <p:sp>
        <p:nvSpPr>
          <p:cNvPr id="834" name="Google Shape;834;g3c3540bacfd_0_782"/>
          <p:cNvSpPr txBox="1"/>
          <p:nvPr/>
        </p:nvSpPr>
        <p:spPr>
          <a:xfrm>
            <a:off x="614313" y="1423522"/>
            <a:ext cx="25578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Tropopause</a:t>
            </a:r>
            <a:endParaRPr sz="2800">
              <a:solidFill>
                <a:schemeClr val="dk1"/>
              </a:solidFill>
              <a:latin typeface="Calibri"/>
              <a:ea typeface="Calibri"/>
              <a:cs typeface="Calibri"/>
              <a:sym typeface="Calibri"/>
            </a:endParaRPr>
          </a:p>
        </p:txBody>
      </p:sp>
      <p:sp>
        <p:nvSpPr>
          <p:cNvPr id="835" name="Google Shape;835;g3c3540bacfd_0_782"/>
          <p:cNvSpPr/>
          <p:nvPr/>
        </p:nvSpPr>
        <p:spPr>
          <a:xfrm>
            <a:off x="11175" y="6589925"/>
            <a:ext cx="12192000" cy="314700"/>
          </a:xfrm>
          <a:prstGeom prst="rect">
            <a:avLst/>
          </a:prstGeom>
          <a:solidFill>
            <a:srgbClr val="742B0B">
              <a:alpha val="411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36" name="Google Shape;836;g3c3540bacfd_0_782"/>
          <p:cNvSpPr txBox="1"/>
          <p:nvPr/>
        </p:nvSpPr>
        <p:spPr>
          <a:xfrm>
            <a:off x="3798025" y="5997950"/>
            <a:ext cx="5339100" cy="41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No vorticity changes near ground</a:t>
            </a:r>
            <a:endParaRPr sz="2800">
              <a:solidFill>
                <a:schemeClr val="dk1"/>
              </a:solidFill>
              <a:latin typeface="Calibri"/>
              <a:ea typeface="Calibri"/>
              <a:cs typeface="Calibri"/>
              <a:sym typeface="Calibri"/>
            </a:endParaRPr>
          </a:p>
        </p:txBody>
      </p:sp>
      <p:cxnSp>
        <p:nvCxnSpPr>
          <p:cNvPr id="837" name="Google Shape;837;g3c3540bacfd_0_782"/>
          <p:cNvCxnSpPr/>
          <p:nvPr/>
        </p:nvCxnSpPr>
        <p:spPr>
          <a:xfrm flipH="1">
            <a:off x="3998775" y="4534775"/>
            <a:ext cx="22200" cy="1284600"/>
          </a:xfrm>
          <a:prstGeom prst="straightConnector1">
            <a:avLst/>
          </a:prstGeom>
          <a:noFill/>
          <a:ln cap="flat" cmpd="sng" w="28575">
            <a:solidFill>
              <a:srgbClr val="000000"/>
            </a:solidFill>
            <a:prstDash val="solid"/>
            <a:round/>
            <a:headEnd len="med" w="med" type="none"/>
            <a:tailEnd len="med" w="med" type="triangle"/>
          </a:ln>
        </p:spPr>
      </p:cxnSp>
      <p:cxnSp>
        <p:nvCxnSpPr>
          <p:cNvPr id="838" name="Google Shape;838;g3c3540bacfd_0_782"/>
          <p:cNvCxnSpPr/>
          <p:nvPr/>
        </p:nvCxnSpPr>
        <p:spPr>
          <a:xfrm rot="10800000">
            <a:off x="8634000" y="4858775"/>
            <a:ext cx="11100" cy="1027500"/>
          </a:xfrm>
          <a:prstGeom prst="straightConnector1">
            <a:avLst/>
          </a:prstGeom>
          <a:noFill/>
          <a:ln cap="flat" cmpd="sng" w="28575">
            <a:solidFill>
              <a:srgbClr val="000000"/>
            </a:solidFill>
            <a:prstDash val="solid"/>
            <a:round/>
            <a:headEnd len="med" w="med" type="none"/>
            <a:tailEnd len="med" w="med" type="triangle"/>
          </a:ln>
        </p:spPr>
      </p:cxnSp>
      <p:sp>
        <p:nvSpPr>
          <p:cNvPr id="839" name="Google Shape;839;g3c3540bacfd_0_782"/>
          <p:cNvSpPr txBox="1"/>
          <p:nvPr/>
        </p:nvSpPr>
        <p:spPr>
          <a:xfrm>
            <a:off x="411325" y="5032919"/>
            <a:ext cx="3386700" cy="5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induced descent</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lang="en-US" sz="2400">
                <a:solidFill>
                  <a:schemeClr val="dk1"/>
                </a:solidFill>
                <a:latin typeface="Calibri"/>
                <a:ea typeface="Calibri"/>
                <a:cs typeface="Calibri"/>
                <a:sym typeface="Calibri"/>
              </a:rPr>
              <a:t>due to mass conservation</a:t>
            </a:r>
            <a:endParaRPr sz="2400">
              <a:solidFill>
                <a:schemeClr val="dk1"/>
              </a:solidFill>
              <a:latin typeface="Calibri"/>
              <a:ea typeface="Calibri"/>
              <a:cs typeface="Calibri"/>
              <a:sym typeface="Calibri"/>
            </a:endParaRPr>
          </a:p>
        </p:txBody>
      </p:sp>
      <p:sp>
        <p:nvSpPr>
          <p:cNvPr id="840" name="Google Shape;840;g3c3540bacfd_0_782"/>
          <p:cNvSpPr txBox="1"/>
          <p:nvPr/>
        </p:nvSpPr>
        <p:spPr>
          <a:xfrm>
            <a:off x="8805300" y="5032919"/>
            <a:ext cx="3386700" cy="5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induced ascent</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lang="en-US" sz="2400">
                <a:solidFill>
                  <a:schemeClr val="dk1"/>
                </a:solidFill>
                <a:latin typeface="Calibri"/>
                <a:ea typeface="Calibri"/>
                <a:cs typeface="Calibri"/>
                <a:sym typeface="Calibri"/>
              </a:rPr>
              <a:t>due to mass conservation</a:t>
            </a:r>
            <a:endParaRPr sz="24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g3c3540bacfd_0_828"/>
          <p:cNvSpPr txBox="1"/>
          <p:nvPr>
            <p:ph type="ctrTitle"/>
          </p:nvPr>
        </p:nvSpPr>
        <p:spPr>
          <a:xfrm>
            <a:off x="1105800" y="44689"/>
            <a:ext cx="9980400" cy="1533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6000"/>
              <a:buFont typeface="Calibri"/>
              <a:buNone/>
            </a:pPr>
            <a:r>
              <a:rPr b="1" lang="en-US" sz="4500"/>
              <a:t>Physical Intuition: </a:t>
            </a:r>
            <a:endParaRPr b="1" sz="4500"/>
          </a:p>
          <a:p>
            <a:pPr indent="0" lvl="0" marL="0" rtl="0" algn="ctr">
              <a:lnSpc>
                <a:spcPct val="90000"/>
              </a:lnSpc>
              <a:spcBef>
                <a:spcPts val="0"/>
              </a:spcBef>
              <a:spcAft>
                <a:spcPts val="0"/>
              </a:spcAft>
              <a:buClr>
                <a:srgbClr val="FF0000"/>
              </a:buClr>
              <a:buSzPts val="6000"/>
              <a:buFont typeface="Calibri"/>
              <a:buNone/>
            </a:pPr>
            <a:r>
              <a:rPr b="1" lang="en-US" sz="4500"/>
              <a:t>Vorticity and Divergence</a:t>
            </a:r>
            <a:endParaRPr b="1" sz="4500"/>
          </a:p>
        </p:txBody>
      </p:sp>
      <p:pic>
        <p:nvPicPr>
          <p:cNvPr id="846" name="Google Shape;846;g3c3540bacfd_0_828"/>
          <p:cNvPicPr preferRelativeResize="0"/>
          <p:nvPr/>
        </p:nvPicPr>
        <p:blipFill rotWithShape="1">
          <a:blip r:embed="rId3">
            <a:alphaModFix/>
          </a:blip>
          <a:srcRect b="6864" l="39287" r="2222" t="14146"/>
          <a:stretch/>
        </p:blipFill>
        <p:spPr>
          <a:xfrm>
            <a:off x="1262150" y="1887625"/>
            <a:ext cx="5953275" cy="4522550"/>
          </a:xfrm>
          <a:prstGeom prst="rect">
            <a:avLst/>
          </a:prstGeom>
          <a:noFill/>
          <a:ln cap="flat" cmpd="sng" w="19050">
            <a:solidFill>
              <a:schemeClr val="dk2"/>
            </a:solidFill>
            <a:prstDash val="solid"/>
            <a:round/>
            <a:headEnd len="sm" w="sm" type="none"/>
            <a:tailEnd len="sm" w="sm" type="none"/>
          </a:ln>
        </p:spPr>
      </p:pic>
      <p:sp>
        <p:nvSpPr>
          <p:cNvPr id="847" name="Google Shape;847;g3c3540bacfd_0_828"/>
          <p:cNvSpPr/>
          <p:nvPr/>
        </p:nvSpPr>
        <p:spPr>
          <a:xfrm>
            <a:off x="3373150" y="3105075"/>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48" name="Google Shape;848;g3c3540bacfd_0_828"/>
          <p:cNvSpPr/>
          <p:nvPr/>
        </p:nvSpPr>
        <p:spPr>
          <a:xfrm>
            <a:off x="3373150" y="4318575"/>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49" name="Google Shape;849;g3c3540bacfd_0_828"/>
          <p:cNvSpPr/>
          <p:nvPr/>
        </p:nvSpPr>
        <p:spPr>
          <a:xfrm>
            <a:off x="4017000" y="4895425"/>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50" name="Google Shape;850;g3c3540bacfd_0_828"/>
          <p:cNvSpPr/>
          <p:nvPr/>
        </p:nvSpPr>
        <p:spPr>
          <a:xfrm>
            <a:off x="5196975" y="4813275"/>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51" name="Google Shape;851;g3c3540bacfd_0_828"/>
          <p:cNvSpPr/>
          <p:nvPr/>
        </p:nvSpPr>
        <p:spPr>
          <a:xfrm>
            <a:off x="3392708" y="3406650"/>
            <a:ext cx="80950" cy="781875"/>
          </a:xfrm>
          <a:custGeom>
            <a:rect b="b" l="l" r="r" t="t"/>
            <a:pathLst>
              <a:path extrusionOk="0" h="31275" w="3238">
                <a:moveTo>
                  <a:pt x="3239" y="0"/>
                </a:moveTo>
                <a:cubicBezTo>
                  <a:pt x="2718" y="2606"/>
                  <a:pt x="335" y="10426"/>
                  <a:pt x="112" y="15638"/>
                </a:cubicBezTo>
                <a:cubicBezTo>
                  <a:pt x="-111" y="20851"/>
                  <a:pt x="1601" y="28669"/>
                  <a:pt x="1899" y="31275"/>
                </a:cubicBezTo>
              </a:path>
            </a:pathLst>
          </a:custGeom>
          <a:noFill/>
          <a:ln cap="flat" cmpd="sng" w="19050">
            <a:solidFill>
              <a:srgbClr val="FFFF00"/>
            </a:solidFill>
            <a:prstDash val="solid"/>
            <a:round/>
            <a:headEnd len="med" w="med" type="none"/>
            <a:tailEnd len="med" w="med" type="triangle"/>
          </a:ln>
        </p:spPr>
      </p:sp>
      <p:sp>
        <p:nvSpPr>
          <p:cNvPr id="852" name="Google Shape;852;g3c3540bacfd_0_828"/>
          <p:cNvSpPr/>
          <p:nvPr/>
        </p:nvSpPr>
        <p:spPr>
          <a:xfrm>
            <a:off x="3585375" y="4601775"/>
            <a:ext cx="390925" cy="268075"/>
          </a:xfrm>
          <a:custGeom>
            <a:rect b="b" l="l" r="r" t="t"/>
            <a:pathLst>
              <a:path extrusionOk="0" h="10723" w="15637">
                <a:moveTo>
                  <a:pt x="0" y="0"/>
                </a:moveTo>
                <a:cubicBezTo>
                  <a:pt x="1638" y="1340"/>
                  <a:pt x="7223" y="6255"/>
                  <a:pt x="9829" y="8042"/>
                </a:cubicBezTo>
                <a:cubicBezTo>
                  <a:pt x="12435" y="9829"/>
                  <a:pt x="14669" y="10276"/>
                  <a:pt x="15637" y="10723"/>
                </a:cubicBezTo>
              </a:path>
            </a:pathLst>
          </a:custGeom>
          <a:noFill/>
          <a:ln cap="flat" cmpd="sng" w="19050">
            <a:solidFill>
              <a:srgbClr val="FFFF00"/>
            </a:solidFill>
            <a:prstDash val="solid"/>
            <a:round/>
            <a:headEnd len="med" w="med" type="none"/>
            <a:tailEnd len="med" w="med" type="triangle"/>
          </a:ln>
        </p:spPr>
      </p:sp>
      <p:sp>
        <p:nvSpPr>
          <p:cNvPr id="853" name="Google Shape;853;g3c3540bacfd_0_828"/>
          <p:cNvSpPr/>
          <p:nvPr/>
        </p:nvSpPr>
        <p:spPr>
          <a:xfrm>
            <a:off x="4333725" y="4948025"/>
            <a:ext cx="759525" cy="71675"/>
          </a:xfrm>
          <a:custGeom>
            <a:rect b="b" l="l" r="r" t="t"/>
            <a:pathLst>
              <a:path extrusionOk="0" h="2867" w="30381">
                <a:moveTo>
                  <a:pt x="0" y="2234"/>
                </a:moveTo>
                <a:cubicBezTo>
                  <a:pt x="2085" y="2309"/>
                  <a:pt x="7447" y="3053"/>
                  <a:pt x="12510" y="2681"/>
                </a:cubicBezTo>
                <a:cubicBezTo>
                  <a:pt x="17574" y="2309"/>
                  <a:pt x="27403" y="447"/>
                  <a:pt x="30381" y="0"/>
                </a:cubicBezTo>
              </a:path>
            </a:pathLst>
          </a:custGeom>
          <a:noFill/>
          <a:ln cap="flat" cmpd="sng" w="19050">
            <a:solidFill>
              <a:srgbClr val="FFFF00"/>
            </a:solidFill>
            <a:prstDash val="solid"/>
            <a:round/>
            <a:headEnd len="med" w="med" type="none"/>
            <a:tailEnd len="med" w="med" type="triangle"/>
          </a:ln>
        </p:spPr>
      </p:sp>
      <p:sp>
        <p:nvSpPr>
          <p:cNvPr id="854" name="Google Shape;854;g3c3540bacfd_0_828"/>
          <p:cNvSpPr txBox="1"/>
          <p:nvPr/>
        </p:nvSpPr>
        <p:spPr>
          <a:xfrm>
            <a:off x="3808759" y="3942699"/>
            <a:ext cx="1977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400">
                <a:solidFill>
                  <a:schemeClr val="dk1"/>
                </a:solidFill>
                <a:latin typeface="Calibri"/>
                <a:ea typeface="Calibri"/>
                <a:cs typeface="Calibri"/>
                <a:sym typeface="Calibri"/>
              </a:rPr>
              <a:t>X</a:t>
            </a:r>
            <a:r>
              <a:rPr b="1" lang="en-US" sz="1900">
                <a:solidFill>
                  <a:schemeClr val="dk1"/>
                </a:solidFill>
                <a:latin typeface="Calibri"/>
                <a:ea typeface="Calibri"/>
                <a:cs typeface="Calibri"/>
                <a:sym typeface="Calibri"/>
              </a:rPr>
              <a:t>max</a:t>
            </a:r>
            <a:endParaRPr b="1" sz="1900">
              <a:solidFill>
                <a:schemeClr val="dk1"/>
              </a:solidFill>
              <a:latin typeface="Calibri"/>
              <a:ea typeface="Calibri"/>
              <a:cs typeface="Calibri"/>
              <a:sym typeface="Calibri"/>
            </a:endParaRPr>
          </a:p>
        </p:txBody>
      </p:sp>
      <p:sp>
        <p:nvSpPr>
          <p:cNvPr id="855" name="Google Shape;855;g3c3540bacfd_0_828"/>
          <p:cNvSpPr txBox="1"/>
          <p:nvPr/>
        </p:nvSpPr>
        <p:spPr>
          <a:xfrm>
            <a:off x="6373759" y="4188524"/>
            <a:ext cx="1977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400">
                <a:solidFill>
                  <a:schemeClr val="dk1"/>
                </a:solidFill>
                <a:latin typeface="Calibri"/>
                <a:ea typeface="Calibri"/>
                <a:cs typeface="Calibri"/>
                <a:sym typeface="Calibri"/>
              </a:rPr>
              <a:t>X</a:t>
            </a:r>
            <a:r>
              <a:rPr b="1" lang="en-US" sz="1900">
                <a:solidFill>
                  <a:schemeClr val="dk1"/>
                </a:solidFill>
                <a:latin typeface="Calibri"/>
                <a:ea typeface="Calibri"/>
                <a:cs typeface="Calibri"/>
                <a:sym typeface="Calibri"/>
              </a:rPr>
              <a:t>min</a:t>
            </a:r>
            <a:endParaRPr b="1" sz="1900">
              <a:solidFill>
                <a:schemeClr val="dk1"/>
              </a:solidFill>
              <a:latin typeface="Calibri"/>
              <a:ea typeface="Calibri"/>
              <a:cs typeface="Calibri"/>
              <a:sym typeface="Calibri"/>
            </a:endParaRPr>
          </a:p>
        </p:txBody>
      </p:sp>
      <p:sp>
        <p:nvSpPr>
          <p:cNvPr id="856" name="Google Shape;856;g3c3540bacfd_0_828"/>
          <p:cNvSpPr/>
          <p:nvPr/>
        </p:nvSpPr>
        <p:spPr>
          <a:xfrm>
            <a:off x="6139150" y="4048400"/>
            <a:ext cx="234600" cy="201000"/>
          </a:xfrm>
          <a:prstGeom prst="ellipse">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57" name="Google Shape;857;g3c3540bacfd_0_828"/>
          <p:cNvSpPr/>
          <p:nvPr/>
        </p:nvSpPr>
        <p:spPr>
          <a:xfrm>
            <a:off x="5506500" y="4423075"/>
            <a:ext cx="558475" cy="424425"/>
          </a:xfrm>
          <a:custGeom>
            <a:rect b="b" l="l" r="r" t="t"/>
            <a:pathLst>
              <a:path extrusionOk="0" h="16977" w="22339">
                <a:moveTo>
                  <a:pt x="0" y="16977"/>
                </a:moveTo>
                <a:cubicBezTo>
                  <a:pt x="2011" y="15935"/>
                  <a:pt x="8340" y="13553"/>
                  <a:pt x="12063" y="10723"/>
                </a:cubicBezTo>
                <a:cubicBezTo>
                  <a:pt x="15786" y="7894"/>
                  <a:pt x="20626" y="1787"/>
                  <a:pt x="22339" y="0"/>
                </a:cubicBezTo>
              </a:path>
            </a:pathLst>
          </a:custGeom>
          <a:noFill/>
          <a:ln cap="flat" cmpd="sng" w="19050">
            <a:solidFill>
              <a:srgbClr val="FFFF00"/>
            </a:solidFill>
            <a:prstDash val="solid"/>
            <a:round/>
            <a:headEnd len="med" w="med" type="none"/>
            <a:tailEnd len="med" w="med" type="triangle"/>
          </a:ln>
        </p:spPr>
      </p:sp>
      <p:sp>
        <p:nvSpPr>
          <p:cNvPr id="858" name="Google Shape;858;g3c3540bacfd_0_828"/>
          <p:cNvSpPr txBox="1"/>
          <p:nvPr/>
        </p:nvSpPr>
        <p:spPr>
          <a:xfrm>
            <a:off x="7215425" y="2051475"/>
            <a:ext cx="4914600" cy="3417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Differential changes in vorticity with height induce upward/downward motions.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The direction of vertical motion is determined by which level has the strongest change in vorticity (and the sign).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In general, it’s safe to assume that vorticity changes (i.e. advection) near ground is weaker than vorticity changes aloft. </a:t>
            </a:r>
            <a:endParaRPr sz="1800">
              <a:solidFill>
                <a:schemeClr val="dk1"/>
              </a:solidFill>
              <a:latin typeface="Calibri"/>
              <a:ea typeface="Calibri"/>
              <a:cs typeface="Calibri"/>
              <a:sym typeface="Calibri"/>
            </a:endParaRPr>
          </a:p>
          <a:p>
            <a:pPr indent="0" lvl="0" marL="45720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457200" marR="0" rtl="0" algn="ctr">
              <a:spcBef>
                <a:spcPts val="0"/>
              </a:spcBef>
              <a:spcAft>
                <a:spcPts val="0"/>
              </a:spcAft>
              <a:buNone/>
            </a:pPr>
            <a:r>
              <a:rPr lang="en-US" sz="1800">
                <a:solidFill>
                  <a:schemeClr val="dk1"/>
                </a:solidFill>
                <a:latin typeface="Calibri"/>
                <a:ea typeface="Calibri"/>
                <a:cs typeface="Calibri"/>
                <a:sym typeface="Calibri"/>
              </a:rPr>
              <a:t>Not always the case in some scenarios.</a:t>
            </a:r>
            <a:endParaRPr sz="1800">
              <a:solidFill>
                <a:schemeClr val="dk1"/>
              </a:solidFill>
              <a:latin typeface="Calibri"/>
              <a:ea typeface="Calibri"/>
              <a:cs typeface="Calibri"/>
              <a:sym typeface="Calibri"/>
            </a:endParaRPr>
          </a:p>
        </p:txBody>
      </p:sp>
      <p:sp>
        <p:nvSpPr>
          <p:cNvPr id="859" name="Google Shape;859;g3c3540bacfd_0_828"/>
          <p:cNvSpPr txBox="1"/>
          <p:nvPr/>
        </p:nvSpPr>
        <p:spPr>
          <a:xfrm>
            <a:off x="8916300" y="5670850"/>
            <a:ext cx="2169900" cy="931800"/>
          </a:xfrm>
          <a:prstGeom prst="rect">
            <a:avLst/>
          </a:prstGeom>
          <a:blipFill rotWithShape="1">
            <a:blip r:embed="rId4">
              <a:alphaModFix/>
            </a:blip>
            <a:stretch>
              <a:fillRect b="-17999" l="-2028" r="-336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860" name="Google Shape;860;g3c3540bacfd_0_828"/>
          <p:cNvSpPr/>
          <p:nvPr/>
        </p:nvSpPr>
        <p:spPr>
          <a:xfrm>
            <a:off x="2742940" y="3555952"/>
            <a:ext cx="1227400" cy="1376025"/>
          </a:xfrm>
          <a:custGeom>
            <a:rect b="b" l="l" r="r" t="t"/>
            <a:pathLst>
              <a:path extrusionOk="0" h="55041" w="49096">
                <a:moveTo>
                  <a:pt x="48856" y="37366"/>
                </a:moveTo>
                <a:cubicBezTo>
                  <a:pt x="47767" y="40866"/>
                  <a:pt x="43324" y="46153"/>
                  <a:pt x="39804" y="48982"/>
                </a:cubicBezTo>
                <a:cubicBezTo>
                  <a:pt x="36284" y="51812"/>
                  <a:pt x="32093" y="53524"/>
                  <a:pt x="27735" y="54343"/>
                </a:cubicBezTo>
                <a:cubicBezTo>
                  <a:pt x="23377" y="55162"/>
                  <a:pt x="17677" y="55534"/>
                  <a:pt x="13654" y="53896"/>
                </a:cubicBezTo>
                <a:cubicBezTo>
                  <a:pt x="9631" y="52258"/>
                  <a:pt x="5690" y="48014"/>
                  <a:pt x="3595" y="44514"/>
                </a:cubicBezTo>
                <a:cubicBezTo>
                  <a:pt x="1500" y="41014"/>
                  <a:pt x="1650" y="36696"/>
                  <a:pt x="1082" y="32898"/>
                </a:cubicBezTo>
                <a:cubicBezTo>
                  <a:pt x="514" y="29101"/>
                  <a:pt x="-398" y="26346"/>
                  <a:pt x="189" y="21729"/>
                </a:cubicBezTo>
                <a:cubicBezTo>
                  <a:pt x="776" y="17112"/>
                  <a:pt x="1436" y="8772"/>
                  <a:pt x="4602" y="5198"/>
                </a:cubicBezTo>
                <a:cubicBezTo>
                  <a:pt x="7768" y="1624"/>
                  <a:pt x="14324" y="879"/>
                  <a:pt x="19185" y="283"/>
                </a:cubicBezTo>
                <a:cubicBezTo>
                  <a:pt x="24046" y="-313"/>
                  <a:pt x="29914" y="-14"/>
                  <a:pt x="33769" y="1624"/>
                </a:cubicBezTo>
                <a:cubicBezTo>
                  <a:pt x="37625" y="3262"/>
                  <a:pt x="40474" y="7208"/>
                  <a:pt x="42318" y="10112"/>
                </a:cubicBezTo>
                <a:cubicBezTo>
                  <a:pt x="44162" y="13016"/>
                  <a:pt x="44163" y="16070"/>
                  <a:pt x="44833" y="19048"/>
                </a:cubicBezTo>
                <a:cubicBezTo>
                  <a:pt x="45504" y="22027"/>
                  <a:pt x="45671" y="24930"/>
                  <a:pt x="46341" y="27983"/>
                </a:cubicBezTo>
                <a:cubicBezTo>
                  <a:pt x="47012" y="31036"/>
                  <a:pt x="49946" y="33866"/>
                  <a:pt x="48856" y="37366"/>
                </a:cubicBezTo>
                <a:close/>
              </a:path>
            </a:pathLst>
          </a:custGeom>
          <a:solidFill>
            <a:srgbClr val="FF0000">
              <a:alpha val="17720"/>
            </a:srgbClr>
          </a:solidFill>
          <a:ln cap="flat" cmpd="sng" w="19050">
            <a:solidFill>
              <a:schemeClr val="dk1"/>
            </a:solidFill>
            <a:prstDash val="solid"/>
            <a:round/>
            <a:headEnd len="med" w="med" type="none"/>
            <a:tailEnd len="med" w="med" type="none"/>
          </a:ln>
        </p:spPr>
      </p:sp>
      <p:sp>
        <p:nvSpPr>
          <p:cNvPr id="861" name="Google Shape;861;g3c3540bacfd_0_828"/>
          <p:cNvSpPr/>
          <p:nvPr/>
        </p:nvSpPr>
        <p:spPr>
          <a:xfrm>
            <a:off x="3896809" y="4233200"/>
            <a:ext cx="1699275" cy="1312075"/>
          </a:xfrm>
          <a:custGeom>
            <a:rect b="b" l="l" r="r" t="t"/>
            <a:pathLst>
              <a:path extrusionOk="0" h="52483" w="67971">
                <a:moveTo>
                  <a:pt x="55006" y="0"/>
                </a:moveTo>
                <a:cubicBezTo>
                  <a:pt x="59101" y="0"/>
                  <a:pt x="62229" y="2234"/>
                  <a:pt x="64388" y="7595"/>
                </a:cubicBezTo>
                <a:cubicBezTo>
                  <a:pt x="66547" y="12956"/>
                  <a:pt x="68111" y="25615"/>
                  <a:pt x="67962" y="32168"/>
                </a:cubicBezTo>
                <a:cubicBezTo>
                  <a:pt x="67813" y="38721"/>
                  <a:pt x="66548" y="43560"/>
                  <a:pt x="63495" y="46911"/>
                </a:cubicBezTo>
                <a:cubicBezTo>
                  <a:pt x="60442" y="50262"/>
                  <a:pt x="55388" y="51546"/>
                  <a:pt x="49645" y="52273"/>
                </a:cubicBezTo>
                <a:cubicBezTo>
                  <a:pt x="43902" y="53000"/>
                  <a:pt x="34328" y="51630"/>
                  <a:pt x="29035" y="51275"/>
                </a:cubicBezTo>
                <a:cubicBezTo>
                  <a:pt x="23742" y="50920"/>
                  <a:pt x="22323" y="51551"/>
                  <a:pt x="17887" y="50142"/>
                </a:cubicBezTo>
                <a:cubicBezTo>
                  <a:pt x="13451" y="48734"/>
                  <a:pt x="5366" y="46582"/>
                  <a:pt x="2420" y="42824"/>
                </a:cubicBezTo>
                <a:cubicBezTo>
                  <a:pt x="-526" y="39066"/>
                  <a:pt x="-78" y="32482"/>
                  <a:pt x="211" y="27593"/>
                </a:cubicBezTo>
                <a:cubicBezTo>
                  <a:pt x="501" y="22704"/>
                  <a:pt x="1851" y="16987"/>
                  <a:pt x="4157" y="13489"/>
                </a:cubicBezTo>
                <a:cubicBezTo>
                  <a:pt x="6463" y="9992"/>
                  <a:pt x="10263" y="7367"/>
                  <a:pt x="14047" y="6608"/>
                </a:cubicBezTo>
                <a:cubicBezTo>
                  <a:pt x="17831" y="5849"/>
                  <a:pt x="22564" y="8771"/>
                  <a:pt x="26859" y="8935"/>
                </a:cubicBezTo>
                <a:cubicBezTo>
                  <a:pt x="31154" y="9100"/>
                  <a:pt x="35125" y="9084"/>
                  <a:pt x="39816" y="7595"/>
                </a:cubicBezTo>
                <a:cubicBezTo>
                  <a:pt x="44507" y="6106"/>
                  <a:pt x="50911" y="0"/>
                  <a:pt x="55006" y="0"/>
                </a:cubicBezTo>
                <a:close/>
              </a:path>
            </a:pathLst>
          </a:custGeom>
          <a:solidFill>
            <a:srgbClr val="60EF1A">
              <a:alpha val="17090"/>
            </a:srgbClr>
          </a:solidFill>
          <a:ln cap="flat" cmpd="sng" w="19050">
            <a:solidFill>
              <a:schemeClr val="dk1"/>
            </a:solidFill>
            <a:prstDash val="solid"/>
            <a:round/>
            <a:headEnd len="med" w="med" type="none"/>
            <a:tailEnd len="med" w="med" type="none"/>
          </a:ln>
        </p:spPr>
      </p:sp>
      <p:sp>
        <p:nvSpPr>
          <p:cNvPr id="862" name="Google Shape;862;g3c3540bacfd_0_828"/>
          <p:cNvSpPr txBox="1"/>
          <p:nvPr/>
        </p:nvSpPr>
        <p:spPr>
          <a:xfrm>
            <a:off x="301575" y="3722575"/>
            <a:ext cx="2267400" cy="700500"/>
          </a:xfrm>
          <a:prstGeom prst="rect">
            <a:avLst/>
          </a:prstGeom>
          <a:solidFill>
            <a:srgbClr val="FF0000">
              <a:alpha val="17720"/>
            </a:srgbClr>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Descent</a:t>
            </a:r>
            <a:endParaRPr sz="2800">
              <a:solidFill>
                <a:schemeClr val="dk1"/>
              </a:solidFill>
              <a:latin typeface="Calibri"/>
              <a:ea typeface="Calibri"/>
              <a:cs typeface="Calibri"/>
              <a:sym typeface="Calibri"/>
            </a:endParaRPr>
          </a:p>
        </p:txBody>
      </p:sp>
      <p:sp>
        <p:nvSpPr>
          <p:cNvPr id="863" name="Google Shape;863;g3c3540bacfd_0_828"/>
          <p:cNvSpPr txBox="1"/>
          <p:nvPr/>
        </p:nvSpPr>
        <p:spPr>
          <a:xfrm>
            <a:off x="3663550" y="5670844"/>
            <a:ext cx="2267400" cy="700500"/>
          </a:xfrm>
          <a:prstGeom prst="rect">
            <a:avLst/>
          </a:prstGeom>
          <a:solidFill>
            <a:srgbClr val="60EF1A">
              <a:alpha val="17090"/>
            </a:srgbClr>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Ascent</a:t>
            </a:r>
            <a:endParaRPr sz="2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g3c3540bacfd_0_888"/>
          <p:cNvSpPr txBox="1"/>
          <p:nvPr>
            <p:ph idx="4294967295" type="ctrTitle"/>
          </p:nvPr>
        </p:nvSpPr>
        <p:spPr>
          <a:xfrm>
            <a:off x="1105800" y="44689"/>
            <a:ext cx="9980400" cy="1533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6000"/>
              <a:buFont typeface="Calibri"/>
              <a:buNone/>
            </a:pPr>
            <a:r>
              <a:rPr b="1" lang="en-US" sz="4500"/>
              <a:t>Physical Intuition: </a:t>
            </a:r>
            <a:endParaRPr b="1" sz="4500"/>
          </a:p>
          <a:p>
            <a:pPr indent="0" lvl="0" marL="0" rtl="0" algn="ctr">
              <a:lnSpc>
                <a:spcPct val="90000"/>
              </a:lnSpc>
              <a:spcBef>
                <a:spcPts val="0"/>
              </a:spcBef>
              <a:spcAft>
                <a:spcPts val="0"/>
              </a:spcAft>
              <a:buClr>
                <a:srgbClr val="FF0000"/>
              </a:buClr>
              <a:buSzPts val="6000"/>
              <a:buFont typeface="Calibri"/>
              <a:buNone/>
            </a:pPr>
            <a:r>
              <a:rPr b="1" lang="en-US" sz="4500"/>
              <a:t>Temperature Advection &amp; Ascent</a:t>
            </a:r>
            <a:endParaRPr b="1" sz="4500"/>
          </a:p>
        </p:txBody>
      </p:sp>
      <p:pic>
        <p:nvPicPr>
          <p:cNvPr id="869" name="Google Shape;869;g3c3540bacfd_0_888"/>
          <p:cNvPicPr preferRelativeResize="0"/>
          <p:nvPr/>
        </p:nvPicPr>
        <p:blipFill rotWithShape="1">
          <a:blip r:embed="rId3">
            <a:alphaModFix/>
          </a:blip>
          <a:srcRect b="33426" l="0" r="49789" t="0"/>
          <a:stretch/>
        </p:blipFill>
        <p:spPr>
          <a:xfrm>
            <a:off x="323416" y="1577700"/>
            <a:ext cx="5048795" cy="5143500"/>
          </a:xfrm>
          <a:prstGeom prst="rect">
            <a:avLst/>
          </a:prstGeom>
          <a:noFill/>
          <a:ln>
            <a:noFill/>
          </a:ln>
        </p:spPr>
      </p:pic>
      <p:sp>
        <p:nvSpPr>
          <p:cNvPr id="870" name="Google Shape;870;g3c3540bacfd_0_888"/>
          <p:cNvSpPr txBox="1"/>
          <p:nvPr/>
        </p:nvSpPr>
        <p:spPr>
          <a:xfrm>
            <a:off x="6910550" y="1811757"/>
            <a:ext cx="38823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Let’s start with isentropes!</a:t>
            </a:r>
            <a:endParaRPr sz="2000"/>
          </a:p>
        </p:txBody>
      </p:sp>
      <p:sp>
        <p:nvSpPr>
          <p:cNvPr id="871" name="Google Shape;871;g3c3540bacfd_0_888"/>
          <p:cNvSpPr txBox="1"/>
          <p:nvPr/>
        </p:nvSpPr>
        <p:spPr>
          <a:xfrm>
            <a:off x="6143150" y="2585700"/>
            <a:ext cx="5417100" cy="1754700"/>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lang="en-US" sz="1800">
                <a:solidFill>
                  <a:schemeClr val="dk1"/>
                </a:solidFill>
                <a:latin typeface="Calibri"/>
                <a:ea typeface="Calibri"/>
                <a:cs typeface="Calibri"/>
                <a:sym typeface="Calibri"/>
              </a:rPr>
              <a:t>Notice that the potential temperatures increase with height! </a:t>
            </a:r>
            <a:endParaRPr sz="1800">
              <a:solidFill>
                <a:schemeClr val="dk1"/>
              </a:solidFill>
              <a:latin typeface="Calibri"/>
              <a:ea typeface="Calibri"/>
              <a:cs typeface="Calibri"/>
              <a:sym typeface="Calibri"/>
            </a:endParaRPr>
          </a:p>
          <a:p>
            <a:pPr indent="0" lvl="0" marL="45720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457200" marR="0" rtl="0" algn="l">
              <a:spcBef>
                <a:spcPts val="0"/>
              </a:spcBef>
              <a:spcAft>
                <a:spcPts val="0"/>
              </a:spcAft>
              <a:buNone/>
            </a:pPr>
            <a:r>
              <a:rPr lang="en-US" sz="1800">
                <a:solidFill>
                  <a:schemeClr val="dk1"/>
                </a:solidFill>
                <a:latin typeface="Calibri"/>
                <a:ea typeface="Calibri"/>
                <a:cs typeface="Calibri"/>
                <a:sym typeface="Calibri"/>
              </a:rPr>
              <a:t>This means we can use potential temperature values and/or isentropes as an approximate </a:t>
            </a:r>
            <a:r>
              <a:rPr lang="en-US" sz="1800">
                <a:solidFill>
                  <a:schemeClr val="dk1"/>
                </a:solidFill>
                <a:latin typeface="Calibri"/>
                <a:ea typeface="Calibri"/>
                <a:cs typeface="Calibri"/>
                <a:sym typeface="Calibri"/>
              </a:rPr>
              <a:t>vertical</a:t>
            </a:r>
            <a:r>
              <a:rPr lang="en-US" sz="1800">
                <a:solidFill>
                  <a:schemeClr val="dk1"/>
                </a:solidFill>
                <a:latin typeface="Calibri"/>
                <a:ea typeface="Calibri"/>
                <a:cs typeface="Calibri"/>
                <a:sym typeface="Calibri"/>
              </a:rPr>
              <a:t> coordinate.</a:t>
            </a:r>
            <a:endParaRPr sz="1800">
              <a:solidFill>
                <a:schemeClr val="dk1"/>
              </a:solidFill>
              <a:latin typeface="Calibri"/>
              <a:ea typeface="Calibri"/>
              <a:cs typeface="Calibri"/>
              <a:sym typeface="Calibri"/>
            </a:endParaRPr>
          </a:p>
        </p:txBody>
      </p:sp>
      <p:sp>
        <p:nvSpPr>
          <p:cNvPr id="872" name="Google Shape;872;g3c3540bacfd_0_888"/>
          <p:cNvSpPr/>
          <p:nvPr/>
        </p:nvSpPr>
        <p:spPr>
          <a:xfrm>
            <a:off x="2792350" y="4702300"/>
            <a:ext cx="2189270" cy="1809356"/>
          </a:xfrm>
          <a:custGeom>
            <a:rect b="b" l="l" r="r" t="t"/>
            <a:pathLst>
              <a:path extrusionOk="0" h="69251" w="83100">
                <a:moveTo>
                  <a:pt x="0" y="0"/>
                </a:moveTo>
                <a:cubicBezTo>
                  <a:pt x="2904" y="2755"/>
                  <a:pt x="8042" y="8266"/>
                  <a:pt x="17424" y="16531"/>
                </a:cubicBezTo>
                <a:cubicBezTo>
                  <a:pt x="26806" y="24796"/>
                  <a:pt x="45347" y="40805"/>
                  <a:pt x="56293" y="49592"/>
                </a:cubicBezTo>
                <a:cubicBezTo>
                  <a:pt x="67239" y="58379"/>
                  <a:pt x="78632" y="65975"/>
                  <a:pt x="83100" y="69251"/>
                </a:cubicBezTo>
              </a:path>
            </a:pathLst>
          </a:custGeom>
          <a:noFill/>
          <a:ln cap="flat" cmpd="sng" w="28575">
            <a:solidFill>
              <a:schemeClr val="dk1"/>
            </a:solidFill>
            <a:prstDash val="solid"/>
            <a:round/>
            <a:headEnd len="med" w="med" type="none"/>
            <a:tailEnd len="med" w="med" type="none"/>
          </a:ln>
        </p:spPr>
      </p:sp>
      <p:sp>
        <p:nvSpPr>
          <p:cNvPr id="873" name="Google Shape;873;g3c3540bacfd_0_888"/>
          <p:cNvSpPr/>
          <p:nvPr/>
        </p:nvSpPr>
        <p:spPr>
          <a:xfrm>
            <a:off x="2412575" y="3518350"/>
            <a:ext cx="3339650" cy="2948725"/>
          </a:xfrm>
          <a:custGeom>
            <a:rect b="b" l="l" r="r" t="t"/>
            <a:pathLst>
              <a:path extrusionOk="0" h="117949" w="133586">
                <a:moveTo>
                  <a:pt x="0" y="0"/>
                </a:moveTo>
                <a:cubicBezTo>
                  <a:pt x="2681" y="2979"/>
                  <a:pt x="7893" y="9382"/>
                  <a:pt x="16084" y="17871"/>
                </a:cubicBezTo>
                <a:cubicBezTo>
                  <a:pt x="24275" y="26360"/>
                  <a:pt x="39689" y="41998"/>
                  <a:pt x="49146" y="50933"/>
                </a:cubicBezTo>
                <a:cubicBezTo>
                  <a:pt x="58603" y="59869"/>
                  <a:pt x="58752" y="60315"/>
                  <a:pt x="72825" y="71484"/>
                </a:cubicBezTo>
                <a:cubicBezTo>
                  <a:pt x="86898" y="82653"/>
                  <a:pt x="123459" y="110205"/>
                  <a:pt x="133586" y="117949"/>
                </a:cubicBezTo>
              </a:path>
            </a:pathLst>
          </a:custGeom>
          <a:noFill/>
          <a:ln cap="flat" cmpd="sng" w="28575">
            <a:solidFill>
              <a:schemeClr val="dk1"/>
            </a:solidFill>
            <a:prstDash val="solid"/>
            <a:round/>
            <a:headEnd len="med" w="med" type="none"/>
            <a:tailEnd len="med" w="med" type="none"/>
          </a:ln>
        </p:spPr>
      </p:sp>
      <p:sp>
        <p:nvSpPr>
          <p:cNvPr id="874" name="Google Shape;874;g3c3540bacfd_0_888"/>
          <p:cNvSpPr/>
          <p:nvPr/>
        </p:nvSpPr>
        <p:spPr>
          <a:xfrm>
            <a:off x="2647150" y="3038075"/>
            <a:ext cx="4054475" cy="3473675"/>
          </a:xfrm>
          <a:custGeom>
            <a:rect b="b" l="l" r="r" t="t"/>
            <a:pathLst>
              <a:path extrusionOk="0" h="138947" w="162179">
                <a:moveTo>
                  <a:pt x="0" y="0"/>
                </a:moveTo>
                <a:cubicBezTo>
                  <a:pt x="3947" y="4617"/>
                  <a:pt x="15861" y="19286"/>
                  <a:pt x="23679" y="27700"/>
                </a:cubicBezTo>
                <a:cubicBezTo>
                  <a:pt x="31498" y="36114"/>
                  <a:pt x="37678" y="42145"/>
                  <a:pt x="46911" y="50485"/>
                </a:cubicBezTo>
                <a:cubicBezTo>
                  <a:pt x="56144" y="58825"/>
                  <a:pt x="71931" y="71708"/>
                  <a:pt x="79079" y="77739"/>
                </a:cubicBezTo>
                <a:cubicBezTo>
                  <a:pt x="86228" y="83771"/>
                  <a:pt x="75952" y="76473"/>
                  <a:pt x="89802" y="86674"/>
                </a:cubicBezTo>
                <a:cubicBezTo>
                  <a:pt x="103652" y="96875"/>
                  <a:pt x="150116" y="130235"/>
                  <a:pt x="162179" y="138947"/>
                </a:cubicBezTo>
              </a:path>
            </a:pathLst>
          </a:custGeom>
          <a:noFill/>
          <a:ln cap="flat" cmpd="sng" w="28575">
            <a:solidFill>
              <a:schemeClr val="dk1"/>
            </a:solidFill>
            <a:prstDash val="solid"/>
            <a:round/>
            <a:headEnd len="med" w="med" type="none"/>
            <a:tailEnd len="med" w="med" type="none"/>
          </a:ln>
        </p:spPr>
      </p:sp>
      <p:sp>
        <p:nvSpPr>
          <p:cNvPr id="875" name="Google Shape;875;g3c3540bacfd_0_888"/>
          <p:cNvSpPr/>
          <p:nvPr/>
        </p:nvSpPr>
        <p:spPr>
          <a:xfrm>
            <a:off x="3484850" y="6064975"/>
            <a:ext cx="614325" cy="469125"/>
          </a:xfrm>
          <a:custGeom>
            <a:rect b="b" l="l" r="r" t="t"/>
            <a:pathLst>
              <a:path extrusionOk="0" h="18765" w="24573">
                <a:moveTo>
                  <a:pt x="0" y="0"/>
                </a:moveTo>
                <a:cubicBezTo>
                  <a:pt x="4096" y="3128"/>
                  <a:pt x="20478" y="15638"/>
                  <a:pt x="24573" y="18765"/>
                </a:cubicBezTo>
              </a:path>
            </a:pathLst>
          </a:custGeom>
          <a:noFill/>
          <a:ln cap="flat" cmpd="sng" w="28575">
            <a:solidFill>
              <a:schemeClr val="dk1"/>
            </a:solidFill>
            <a:prstDash val="solid"/>
            <a:round/>
            <a:headEnd len="med" w="med" type="none"/>
            <a:tailEnd len="med" w="med" type="none"/>
          </a:ln>
        </p:spPr>
      </p:sp>
      <p:cxnSp>
        <p:nvCxnSpPr>
          <p:cNvPr id="876" name="Google Shape;876;g3c3540bacfd_0_888"/>
          <p:cNvCxnSpPr/>
          <p:nvPr/>
        </p:nvCxnSpPr>
        <p:spPr>
          <a:xfrm flipH="1">
            <a:off x="5886300" y="4523600"/>
            <a:ext cx="971700" cy="982800"/>
          </a:xfrm>
          <a:prstGeom prst="straightConnector1">
            <a:avLst/>
          </a:prstGeom>
          <a:noFill/>
          <a:ln cap="flat" cmpd="sng" w="19050">
            <a:solidFill>
              <a:schemeClr val="dk1"/>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id="881" name="Google Shape;881;g3c3540bacfd_0_928" title="crp-riw.gif"/>
          <p:cNvPicPr preferRelativeResize="0"/>
          <p:nvPr/>
        </p:nvPicPr>
        <p:blipFill>
          <a:blip r:embed="rId3">
            <a:alphaModFix/>
          </a:blip>
          <a:stretch>
            <a:fillRect/>
          </a:stretch>
        </p:blipFill>
        <p:spPr>
          <a:xfrm>
            <a:off x="2821875" y="118579"/>
            <a:ext cx="8827800" cy="6620850"/>
          </a:xfrm>
          <a:prstGeom prst="rect">
            <a:avLst/>
          </a:prstGeom>
          <a:noFill/>
          <a:ln>
            <a:noFill/>
          </a:ln>
        </p:spPr>
      </p:pic>
      <p:sp>
        <p:nvSpPr>
          <p:cNvPr id="882" name="Google Shape;882;g3c3540bacfd_0_928"/>
          <p:cNvSpPr txBox="1"/>
          <p:nvPr/>
        </p:nvSpPr>
        <p:spPr>
          <a:xfrm>
            <a:off x="189875" y="603150"/>
            <a:ext cx="2379000" cy="13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Focus on the </a:t>
            </a:r>
            <a:r>
              <a:rPr lang="en-US" sz="2800">
                <a:solidFill>
                  <a:srgbClr val="980000"/>
                </a:solidFill>
                <a:latin typeface="Calibri"/>
                <a:ea typeface="Calibri"/>
                <a:cs typeface="Calibri"/>
                <a:sym typeface="Calibri"/>
              </a:rPr>
              <a:t>red lines</a:t>
            </a:r>
            <a:endParaRPr sz="2800">
              <a:solidFill>
                <a:srgbClr val="98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id="887" name="Google Shape;887;g3c3540bacfd_0_908" title="crp-riw.gif"/>
          <p:cNvPicPr preferRelativeResize="0"/>
          <p:nvPr/>
        </p:nvPicPr>
        <p:blipFill>
          <a:blip r:embed="rId3">
            <a:alphaModFix/>
          </a:blip>
          <a:stretch>
            <a:fillRect/>
          </a:stretch>
        </p:blipFill>
        <p:spPr>
          <a:xfrm>
            <a:off x="2821875" y="118579"/>
            <a:ext cx="8827800" cy="6620850"/>
          </a:xfrm>
          <a:prstGeom prst="rect">
            <a:avLst/>
          </a:prstGeom>
          <a:noFill/>
          <a:ln>
            <a:noFill/>
          </a:ln>
        </p:spPr>
      </p:pic>
      <p:sp>
        <p:nvSpPr>
          <p:cNvPr id="888" name="Google Shape;888;g3c3540bacfd_0_908"/>
          <p:cNvSpPr txBox="1"/>
          <p:nvPr/>
        </p:nvSpPr>
        <p:spPr>
          <a:xfrm>
            <a:off x="189875" y="603150"/>
            <a:ext cx="2379000" cy="13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Focus on the </a:t>
            </a:r>
            <a:r>
              <a:rPr lang="en-US" sz="2800">
                <a:solidFill>
                  <a:srgbClr val="980000"/>
                </a:solidFill>
                <a:latin typeface="Calibri"/>
                <a:ea typeface="Calibri"/>
                <a:cs typeface="Calibri"/>
                <a:sym typeface="Calibri"/>
              </a:rPr>
              <a:t>red lines</a:t>
            </a:r>
            <a:endParaRPr sz="2800">
              <a:solidFill>
                <a:srgbClr val="980000"/>
              </a:solidFill>
              <a:latin typeface="Calibri"/>
              <a:ea typeface="Calibri"/>
              <a:cs typeface="Calibri"/>
              <a:sym typeface="Calibri"/>
            </a:endParaRPr>
          </a:p>
        </p:txBody>
      </p:sp>
      <p:cxnSp>
        <p:nvCxnSpPr>
          <p:cNvPr id="889" name="Google Shape;889;g3c3540bacfd_0_908"/>
          <p:cNvCxnSpPr/>
          <p:nvPr/>
        </p:nvCxnSpPr>
        <p:spPr>
          <a:xfrm flipH="1" rot="10800000">
            <a:off x="3350825" y="3976375"/>
            <a:ext cx="8042100" cy="11100"/>
          </a:xfrm>
          <a:prstGeom prst="straightConnector1">
            <a:avLst/>
          </a:prstGeom>
          <a:noFill/>
          <a:ln cap="flat" cmpd="sng" w="38100">
            <a:solidFill>
              <a:schemeClr val="lt1"/>
            </a:solidFill>
            <a:prstDash val="solid"/>
            <a:round/>
            <a:headEnd len="med" w="med" type="none"/>
            <a:tailEnd len="med" w="med" type="none"/>
          </a:ln>
        </p:spPr>
      </p:cxnSp>
      <p:sp>
        <p:nvSpPr>
          <p:cNvPr id="890" name="Google Shape;890;g3c3540bacfd_0_908"/>
          <p:cNvSpPr txBox="1"/>
          <p:nvPr/>
        </p:nvSpPr>
        <p:spPr>
          <a:xfrm>
            <a:off x="3429011" y="3484846"/>
            <a:ext cx="39540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lt1"/>
                </a:solidFill>
                <a:latin typeface="Calibri"/>
                <a:ea typeface="Calibri"/>
                <a:cs typeface="Calibri"/>
                <a:sym typeface="Calibri"/>
              </a:rPr>
              <a:t>700 mb isobaric surface</a:t>
            </a:r>
            <a:endParaRPr sz="2800">
              <a:solidFill>
                <a:schemeClr val="lt1"/>
              </a:solidFill>
              <a:latin typeface="Calibri"/>
              <a:ea typeface="Calibri"/>
              <a:cs typeface="Calibri"/>
              <a:sym typeface="Calibri"/>
            </a:endParaRPr>
          </a:p>
        </p:txBody>
      </p:sp>
      <p:sp>
        <p:nvSpPr>
          <p:cNvPr id="891" name="Google Shape;891;g3c3540bacfd_0_908"/>
          <p:cNvSpPr txBox="1"/>
          <p:nvPr/>
        </p:nvSpPr>
        <p:spPr>
          <a:xfrm>
            <a:off x="3429011" y="5111621"/>
            <a:ext cx="39540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FF0000"/>
                </a:solidFill>
                <a:latin typeface="Calibri"/>
                <a:ea typeface="Calibri"/>
                <a:cs typeface="Calibri"/>
                <a:sym typeface="Calibri"/>
              </a:rPr>
              <a:t>Warmer </a:t>
            </a:r>
            <a:endParaRPr sz="2800">
              <a:solidFill>
                <a:srgbClr val="FF0000"/>
              </a:solidFill>
              <a:latin typeface="Calibri"/>
              <a:ea typeface="Calibri"/>
              <a:cs typeface="Calibri"/>
              <a:sym typeface="Calibri"/>
            </a:endParaRPr>
          </a:p>
        </p:txBody>
      </p:sp>
      <p:sp>
        <p:nvSpPr>
          <p:cNvPr id="892" name="Google Shape;892;g3c3540bacfd_0_908"/>
          <p:cNvSpPr txBox="1"/>
          <p:nvPr/>
        </p:nvSpPr>
        <p:spPr>
          <a:xfrm>
            <a:off x="6965756" y="4444730"/>
            <a:ext cx="1880400" cy="6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00FFFF"/>
                </a:solidFill>
                <a:latin typeface="Calibri"/>
                <a:ea typeface="Calibri"/>
                <a:cs typeface="Calibri"/>
                <a:sym typeface="Calibri"/>
              </a:rPr>
              <a:t>Colder</a:t>
            </a:r>
            <a:endParaRPr sz="2800">
              <a:solidFill>
                <a:srgbClr val="00FFFF"/>
              </a:solidFill>
              <a:latin typeface="Calibri"/>
              <a:ea typeface="Calibri"/>
              <a:cs typeface="Calibri"/>
              <a:sym typeface="Calibri"/>
            </a:endParaRPr>
          </a:p>
        </p:txBody>
      </p:sp>
      <p:cxnSp>
        <p:nvCxnSpPr>
          <p:cNvPr id="893" name="Google Shape;893;g3c3540bacfd_0_908"/>
          <p:cNvCxnSpPr/>
          <p:nvPr/>
        </p:nvCxnSpPr>
        <p:spPr>
          <a:xfrm flipH="1" rot="10800000">
            <a:off x="3373150" y="2211725"/>
            <a:ext cx="7706700" cy="1139100"/>
          </a:xfrm>
          <a:prstGeom prst="straightConnector1">
            <a:avLst/>
          </a:prstGeom>
          <a:noFill/>
          <a:ln cap="flat" cmpd="sng" w="38100">
            <a:solidFill>
              <a:srgbClr val="FF0000"/>
            </a:solidFill>
            <a:prstDash val="solid"/>
            <a:round/>
            <a:headEnd len="med" w="med" type="none"/>
            <a:tailEnd len="med" w="med" type="triangle"/>
          </a:ln>
        </p:spPr>
      </p:cxnSp>
      <p:sp>
        <p:nvSpPr>
          <p:cNvPr id="894" name="Google Shape;894;g3c3540bacfd_0_908"/>
          <p:cNvSpPr txBox="1"/>
          <p:nvPr/>
        </p:nvSpPr>
        <p:spPr>
          <a:xfrm rot="-518883">
            <a:off x="4107872" y="2366643"/>
            <a:ext cx="4928029" cy="31286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FF0000"/>
                </a:solidFill>
                <a:latin typeface="Calibri"/>
                <a:ea typeface="Calibri"/>
                <a:cs typeface="Calibri"/>
                <a:sym typeface="Calibri"/>
              </a:rPr>
              <a:t>isentropes slope up to the north</a:t>
            </a:r>
            <a:endParaRPr sz="2800">
              <a:solidFill>
                <a:srgbClr val="FF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pic>
        <p:nvPicPr>
          <p:cNvPr id="899" name="Google Shape;899;g3c3540bacfd_0_939" title="crp-riw.gif"/>
          <p:cNvPicPr preferRelativeResize="0"/>
          <p:nvPr/>
        </p:nvPicPr>
        <p:blipFill>
          <a:blip r:embed="rId3">
            <a:alphaModFix/>
          </a:blip>
          <a:stretch>
            <a:fillRect/>
          </a:stretch>
        </p:blipFill>
        <p:spPr>
          <a:xfrm>
            <a:off x="2821875" y="118579"/>
            <a:ext cx="8827800" cy="6620850"/>
          </a:xfrm>
          <a:prstGeom prst="rect">
            <a:avLst/>
          </a:prstGeom>
          <a:noFill/>
          <a:ln>
            <a:noFill/>
          </a:ln>
        </p:spPr>
      </p:pic>
      <p:sp>
        <p:nvSpPr>
          <p:cNvPr id="900" name="Google Shape;900;g3c3540bacfd_0_939"/>
          <p:cNvSpPr txBox="1"/>
          <p:nvPr/>
        </p:nvSpPr>
        <p:spPr>
          <a:xfrm>
            <a:off x="189875" y="603150"/>
            <a:ext cx="2379000" cy="13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Focus on the </a:t>
            </a:r>
            <a:r>
              <a:rPr lang="en-US" sz="2800">
                <a:solidFill>
                  <a:srgbClr val="980000"/>
                </a:solidFill>
                <a:latin typeface="Calibri"/>
                <a:ea typeface="Calibri"/>
                <a:cs typeface="Calibri"/>
                <a:sym typeface="Calibri"/>
              </a:rPr>
              <a:t>red lines</a:t>
            </a:r>
            <a:endParaRPr sz="2800">
              <a:solidFill>
                <a:srgbClr val="980000"/>
              </a:solidFill>
              <a:latin typeface="Calibri"/>
              <a:ea typeface="Calibri"/>
              <a:cs typeface="Calibri"/>
              <a:sym typeface="Calibri"/>
            </a:endParaRPr>
          </a:p>
        </p:txBody>
      </p:sp>
      <p:sp>
        <p:nvSpPr>
          <p:cNvPr id="901" name="Google Shape;901;g3c3540bacfd_0_939"/>
          <p:cNvSpPr/>
          <p:nvPr/>
        </p:nvSpPr>
        <p:spPr>
          <a:xfrm>
            <a:off x="3183275" y="4691150"/>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02" name="Google Shape;902;g3c3540bacfd_0_939"/>
          <p:cNvSpPr/>
          <p:nvPr/>
        </p:nvSpPr>
        <p:spPr>
          <a:xfrm>
            <a:off x="4609000" y="4564325"/>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03" name="Google Shape;903;g3c3540bacfd_0_939"/>
          <p:cNvSpPr/>
          <p:nvPr/>
        </p:nvSpPr>
        <p:spPr>
          <a:xfrm>
            <a:off x="6202250" y="3957200"/>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04" name="Google Shape;904;g3c3540bacfd_0_939"/>
          <p:cNvSpPr/>
          <p:nvPr/>
        </p:nvSpPr>
        <p:spPr>
          <a:xfrm>
            <a:off x="7404575" y="3472975"/>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05" name="Google Shape;905;g3c3540bacfd_0_939"/>
          <p:cNvSpPr/>
          <p:nvPr/>
        </p:nvSpPr>
        <p:spPr>
          <a:xfrm>
            <a:off x="8852625" y="3677900"/>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06" name="Google Shape;906;g3c3540bacfd_0_939"/>
          <p:cNvSpPr txBox="1"/>
          <p:nvPr/>
        </p:nvSpPr>
        <p:spPr>
          <a:xfrm>
            <a:off x="275275" y="4177400"/>
            <a:ext cx="2379000" cy="13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Path a parcel would take on its trek north</a:t>
            </a:r>
            <a:endParaRPr sz="2800">
              <a:solidFill>
                <a:srgbClr val="980000"/>
              </a:solidFill>
              <a:latin typeface="Calibri"/>
              <a:ea typeface="Calibri"/>
              <a:cs typeface="Calibri"/>
              <a:sym typeface="Calibri"/>
            </a:endParaRPr>
          </a:p>
        </p:txBody>
      </p:sp>
      <p:sp>
        <p:nvSpPr>
          <p:cNvPr id="907" name="Google Shape;907;g3c3540bacfd_0_939"/>
          <p:cNvSpPr/>
          <p:nvPr/>
        </p:nvSpPr>
        <p:spPr>
          <a:xfrm>
            <a:off x="3618875" y="4791675"/>
            <a:ext cx="737175" cy="67000"/>
          </a:xfrm>
          <a:custGeom>
            <a:rect b="b" l="l" r="r" t="t"/>
            <a:pathLst>
              <a:path extrusionOk="0" h="2680" w="29487">
                <a:moveTo>
                  <a:pt x="0" y="2680"/>
                </a:moveTo>
                <a:cubicBezTo>
                  <a:pt x="2755" y="2531"/>
                  <a:pt x="11617" y="2234"/>
                  <a:pt x="16531" y="1787"/>
                </a:cubicBezTo>
                <a:cubicBezTo>
                  <a:pt x="21446" y="1340"/>
                  <a:pt x="27328" y="298"/>
                  <a:pt x="29487" y="0"/>
                </a:cubicBezTo>
              </a:path>
            </a:pathLst>
          </a:custGeom>
          <a:noFill/>
          <a:ln cap="flat" cmpd="sng" w="28575">
            <a:solidFill>
              <a:srgbClr val="FFFF00"/>
            </a:solidFill>
            <a:prstDash val="solid"/>
            <a:round/>
            <a:headEnd len="med" w="med" type="none"/>
            <a:tailEnd len="med" w="med" type="triangle"/>
          </a:ln>
        </p:spPr>
      </p:sp>
      <p:sp>
        <p:nvSpPr>
          <p:cNvPr id="908" name="Google Shape;908;g3c3540bacfd_0_939"/>
          <p:cNvSpPr/>
          <p:nvPr/>
        </p:nvSpPr>
        <p:spPr>
          <a:xfrm>
            <a:off x="5070900" y="4277875"/>
            <a:ext cx="994075" cy="379750"/>
          </a:xfrm>
          <a:custGeom>
            <a:rect b="b" l="l" r="r" t="t"/>
            <a:pathLst>
              <a:path extrusionOk="0" h="15190" w="39763">
                <a:moveTo>
                  <a:pt x="0" y="15190"/>
                </a:moveTo>
                <a:cubicBezTo>
                  <a:pt x="4319" y="13626"/>
                  <a:pt x="19286" y="8340"/>
                  <a:pt x="25913" y="5808"/>
                </a:cubicBezTo>
                <a:cubicBezTo>
                  <a:pt x="32540" y="3276"/>
                  <a:pt x="37455" y="968"/>
                  <a:pt x="39763" y="0"/>
                </a:cubicBezTo>
              </a:path>
            </a:pathLst>
          </a:custGeom>
          <a:noFill/>
          <a:ln cap="flat" cmpd="sng" w="28575">
            <a:solidFill>
              <a:srgbClr val="FFFF00"/>
            </a:solidFill>
            <a:prstDash val="solid"/>
            <a:round/>
            <a:headEnd len="med" w="med" type="none"/>
            <a:tailEnd len="med" w="med" type="triangle"/>
          </a:ln>
        </p:spPr>
      </p:sp>
      <p:sp>
        <p:nvSpPr>
          <p:cNvPr id="909" name="Google Shape;909;g3c3540bacfd_0_939"/>
          <p:cNvSpPr/>
          <p:nvPr/>
        </p:nvSpPr>
        <p:spPr>
          <a:xfrm>
            <a:off x="6645775" y="3663550"/>
            <a:ext cx="636650" cy="301575"/>
          </a:xfrm>
          <a:custGeom>
            <a:rect b="b" l="l" r="r" t="t"/>
            <a:pathLst>
              <a:path extrusionOk="0" h="12063" w="25466">
                <a:moveTo>
                  <a:pt x="0" y="12063"/>
                </a:moveTo>
                <a:cubicBezTo>
                  <a:pt x="2830" y="10499"/>
                  <a:pt x="12734" y="4692"/>
                  <a:pt x="16978" y="2681"/>
                </a:cubicBezTo>
                <a:cubicBezTo>
                  <a:pt x="21222" y="671"/>
                  <a:pt x="24051" y="447"/>
                  <a:pt x="25466" y="0"/>
                </a:cubicBezTo>
              </a:path>
            </a:pathLst>
          </a:custGeom>
          <a:noFill/>
          <a:ln cap="flat" cmpd="sng" w="28575">
            <a:solidFill>
              <a:srgbClr val="FFFF00"/>
            </a:solidFill>
            <a:prstDash val="solid"/>
            <a:round/>
            <a:headEnd len="med" w="med" type="none"/>
            <a:tailEnd len="med" w="med" type="triangle"/>
          </a:ln>
        </p:spPr>
      </p:sp>
      <p:sp>
        <p:nvSpPr>
          <p:cNvPr id="910" name="Google Shape;910;g3c3540bacfd_0_939"/>
          <p:cNvSpPr/>
          <p:nvPr/>
        </p:nvSpPr>
        <p:spPr>
          <a:xfrm>
            <a:off x="7941425" y="3641225"/>
            <a:ext cx="781850" cy="189875"/>
          </a:xfrm>
          <a:custGeom>
            <a:rect b="b" l="l" r="r" t="t"/>
            <a:pathLst>
              <a:path extrusionOk="0" h="7595" w="31274">
                <a:moveTo>
                  <a:pt x="0" y="0"/>
                </a:moveTo>
                <a:cubicBezTo>
                  <a:pt x="3574" y="894"/>
                  <a:pt x="16233" y="4095"/>
                  <a:pt x="21445" y="5361"/>
                </a:cubicBezTo>
                <a:cubicBezTo>
                  <a:pt x="26657" y="6627"/>
                  <a:pt x="29636" y="7223"/>
                  <a:pt x="31274" y="7595"/>
                </a:cubicBezTo>
              </a:path>
            </a:pathLst>
          </a:custGeom>
          <a:noFill/>
          <a:ln cap="flat" cmpd="sng" w="28575">
            <a:solidFill>
              <a:srgbClr val="FFFF00"/>
            </a:solidFill>
            <a:prstDash val="solid"/>
            <a:round/>
            <a:headEnd len="med" w="med" type="none"/>
            <a:tailEnd len="med" w="med" type="triangle"/>
          </a:ln>
        </p:spPr>
      </p:sp>
      <p:sp>
        <p:nvSpPr>
          <p:cNvPr id="911" name="Google Shape;911;g3c3540bacfd_0_939"/>
          <p:cNvSpPr/>
          <p:nvPr/>
        </p:nvSpPr>
        <p:spPr>
          <a:xfrm>
            <a:off x="9426950" y="3775250"/>
            <a:ext cx="1239800" cy="145200"/>
          </a:xfrm>
          <a:custGeom>
            <a:rect b="b" l="l" r="r" t="t"/>
            <a:pathLst>
              <a:path extrusionOk="0" h="5808" w="49592">
                <a:moveTo>
                  <a:pt x="0" y="5808"/>
                </a:moveTo>
                <a:cubicBezTo>
                  <a:pt x="4021" y="5659"/>
                  <a:pt x="15861" y="5883"/>
                  <a:pt x="24126" y="4915"/>
                </a:cubicBezTo>
                <a:cubicBezTo>
                  <a:pt x="32391" y="3947"/>
                  <a:pt x="45348" y="819"/>
                  <a:pt x="49592" y="0"/>
                </a:cubicBezTo>
              </a:path>
            </a:pathLst>
          </a:custGeom>
          <a:noFill/>
          <a:ln cap="flat" cmpd="sng" w="28575">
            <a:solidFill>
              <a:srgbClr val="FFFF00"/>
            </a:solidFill>
            <a:prstDash val="solid"/>
            <a:round/>
            <a:headEnd len="med" w="med" type="none"/>
            <a:tailEnd len="med" w="med" type="triangle"/>
          </a:ln>
        </p:spPr>
      </p:sp>
      <p:sp>
        <p:nvSpPr>
          <p:cNvPr id="912" name="Google Shape;912;g3c3540bacfd_0_939"/>
          <p:cNvSpPr/>
          <p:nvPr/>
        </p:nvSpPr>
        <p:spPr>
          <a:xfrm>
            <a:off x="10825650" y="3551800"/>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13" name="Google Shape;913;g3c3540bacfd_0_939"/>
          <p:cNvSpPr txBox="1"/>
          <p:nvPr/>
        </p:nvSpPr>
        <p:spPr>
          <a:xfrm>
            <a:off x="3429011" y="5111621"/>
            <a:ext cx="39540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FF0000"/>
                </a:solidFill>
                <a:latin typeface="Calibri"/>
                <a:ea typeface="Calibri"/>
                <a:cs typeface="Calibri"/>
                <a:sym typeface="Calibri"/>
              </a:rPr>
              <a:t>Warmer </a:t>
            </a:r>
            <a:endParaRPr sz="2800">
              <a:solidFill>
                <a:srgbClr val="FF0000"/>
              </a:solidFill>
              <a:latin typeface="Calibri"/>
              <a:ea typeface="Calibri"/>
              <a:cs typeface="Calibri"/>
              <a:sym typeface="Calibri"/>
            </a:endParaRPr>
          </a:p>
        </p:txBody>
      </p:sp>
      <p:sp>
        <p:nvSpPr>
          <p:cNvPr id="914" name="Google Shape;914;g3c3540bacfd_0_939"/>
          <p:cNvSpPr txBox="1"/>
          <p:nvPr/>
        </p:nvSpPr>
        <p:spPr>
          <a:xfrm>
            <a:off x="6965756" y="4444730"/>
            <a:ext cx="1880400" cy="6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00FFFF"/>
                </a:solidFill>
                <a:latin typeface="Calibri"/>
                <a:ea typeface="Calibri"/>
                <a:cs typeface="Calibri"/>
                <a:sym typeface="Calibri"/>
              </a:rPr>
              <a:t>Colder</a:t>
            </a:r>
            <a:endParaRPr sz="2800">
              <a:solidFill>
                <a:srgbClr val="00FFFF"/>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id="919" name="Google Shape;919;g3c3540bacfd_0_958" title="crp-riw.gif"/>
          <p:cNvPicPr preferRelativeResize="0"/>
          <p:nvPr/>
        </p:nvPicPr>
        <p:blipFill>
          <a:blip r:embed="rId3">
            <a:alphaModFix/>
          </a:blip>
          <a:stretch>
            <a:fillRect/>
          </a:stretch>
        </p:blipFill>
        <p:spPr>
          <a:xfrm>
            <a:off x="2821875" y="118579"/>
            <a:ext cx="8827800" cy="6620850"/>
          </a:xfrm>
          <a:prstGeom prst="rect">
            <a:avLst/>
          </a:prstGeom>
          <a:noFill/>
          <a:ln>
            <a:noFill/>
          </a:ln>
        </p:spPr>
      </p:pic>
      <p:sp>
        <p:nvSpPr>
          <p:cNvPr id="920" name="Google Shape;920;g3c3540bacfd_0_958"/>
          <p:cNvSpPr txBox="1"/>
          <p:nvPr/>
        </p:nvSpPr>
        <p:spPr>
          <a:xfrm>
            <a:off x="189875" y="603150"/>
            <a:ext cx="2379000" cy="13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Focus on the </a:t>
            </a:r>
            <a:r>
              <a:rPr lang="en-US" sz="2800">
                <a:solidFill>
                  <a:srgbClr val="980000"/>
                </a:solidFill>
                <a:latin typeface="Calibri"/>
                <a:ea typeface="Calibri"/>
                <a:cs typeface="Calibri"/>
                <a:sym typeface="Calibri"/>
              </a:rPr>
              <a:t>red lines</a:t>
            </a:r>
            <a:endParaRPr sz="2800">
              <a:solidFill>
                <a:srgbClr val="980000"/>
              </a:solidFill>
              <a:latin typeface="Calibri"/>
              <a:ea typeface="Calibri"/>
              <a:cs typeface="Calibri"/>
              <a:sym typeface="Calibri"/>
            </a:endParaRPr>
          </a:p>
        </p:txBody>
      </p:sp>
      <p:sp>
        <p:nvSpPr>
          <p:cNvPr id="921" name="Google Shape;921;g3c3540bacfd_0_958"/>
          <p:cNvSpPr/>
          <p:nvPr/>
        </p:nvSpPr>
        <p:spPr>
          <a:xfrm>
            <a:off x="3183275" y="4691150"/>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22" name="Google Shape;922;g3c3540bacfd_0_958"/>
          <p:cNvSpPr/>
          <p:nvPr/>
        </p:nvSpPr>
        <p:spPr>
          <a:xfrm>
            <a:off x="4609000" y="4564325"/>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23" name="Google Shape;923;g3c3540bacfd_0_958"/>
          <p:cNvSpPr/>
          <p:nvPr/>
        </p:nvSpPr>
        <p:spPr>
          <a:xfrm>
            <a:off x="6202250" y="3957200"/>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24" name="Google Shape;924;g3c3540bacfd_0_958"/>
          <p:cNvSpPr/>
          <p:nvPr/>
        </p:nvSpPr>
        <p:spPr>
          <a:xfrm>
            <a:off x="7404575" y="3472975"/>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25" name="Google Shape;925;g3c3540bacfd_0_958"/>
          <p:cNvSpPr/>
          <p:nvPr/>
        </p:nvSpPr>
        <p:spPr>
          <a:xfrm>
            <a:off x="8852625" y="3677900"/>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26" name="Google Shape;926;g3c3540bacfd_0_958"/>
          <p:cNvSpPr txBox="1"/>
          <p:nvPr/>
        </p:nvSpPr>
        <p:spPr>
          <a:xfrm>
            <a:off x="0" y="2111075"/>
            <a:ext cx="2758800" cy="13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solidFill>
                  <a:schemeClr val="dk1"/>
                </a:solidFill>
                <a:latin typeface="Calibri"/>
                <a:ea typeface="Calibri"/>
                <a:cs typeface="Calibri"/>
                <a:sym typeface="Calibri"/>
              </a:rPr>
              <a:t>Note what’s happening:</a:t>
            </a:r>
            <a:endParaRPr sz="1700">
              <a:solidFill>
                <a:schemeClr val="dk1"/>
              </a:solidFill>
              <a:latin typeface="Calibri"/>
              <a:ea typeface="Calibri"/>
              <a:cs typeface="Calibri"/>
              <a:sym typeface="Calibri"/>
            </a:endParaRPr>
          </a:p>
          <a:p>
            <a:pPr indent="0" lvl="0" marL="0" rtl="0" algn="ctr">
              <a:spcBef>
                <a:spcPts val="0"/>
              </a:spcBef>
              <a:spcAft>
                <a:spcPts val="0"/>
              </a:spcAft>
              <a:buNone/>
            </a:pPr>
            <a:r>
              <a:t/>
            </a:r>
            <a:endParaRPr sz="1700">
              <a:solidFill>
                <a:schemeClr val="dk1"/>
              </a:solidFill>
              <a:latin typeface="Calibri"/>
              <a:ea typeface="Calibri"/>
              <a:cs typeface="Calibri"/>
              <a:sym typeface="Calibri"/>
            </a:endParaRPr>
          </a:p>
          <a:p>
            <a:pPr indent="-336550" lvl="0" marL="457200" rtl="0" algn="ctr">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parcel starts at 850 mb </a:t>
            </a:r>
            <a:endParaRPr sz="1700">
              <a:solidFill>
                <a:schemeClr val="dk1"/>
              </a:solidFill>
              <a:latin typeface="Calibri"/>
              <a:ea typeface="Calibri"/>
              <a:cs typeface="Calibri"/>
              <a:sym typeface="Calibri"/>
            </a:endParaRPr>
          </a:p>
          <a:p>
            <a:pPr indent="0" lvl="0" marL="457200" rtl="0" algn="ctr">
              <a:spcBef>
                <a:spcPts val="0"/>
              </a:spcBef>
              <a:spcAft>
                <a:spcPts val="0"/>
              </a:spcAft>
              <a:buNone/>
            </a:pPr>
            <a:r>
              <a:t/>
            </a:r>
            <a:endParaRPr sz="1700">
              <a:solidFill>
                <a:schemeClr val="dk1"/>
              </a:solidFill>
              <a:latin typeface="Calibri"/>
              <a:ea typeface="Calibri"/>
              <a:cs typeface="Calibri"/>
              <a:sym typeface="Calibri"/>
            </a:endParaRPr>
          </a:p>
          <a:p>
            <a:pPr indent="-336550" lvl="0" marL="457200" rtl="0" algn="ctr">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Is being pushed northward into </a:t>
            </a:r>
            <a:endParaRPr sz="1700">
              <a:solidFill>
                <a:schemeClr val="dk1"/>
              </a:solidFill>
              <a:latin typeface="Calibri"/>
              <a:ea typeface="Calibri"/>
              <a:cs typeface="Calibri"/>
              <a:sym typeface="Calibri"/>
            </a:endParaRPr>
          </a:p>
          <a:p>
            <a:pPr indent="0" lvl="0" marL="457200" rtl="0" algn="ctr">
              <a:spcBef>
                <a:spcPts val="0"/>
              </a:spcBef>
              <a:spcAft>
                <a:spcPts val="0"/>
              </a:spcAft>
              <a:buNone/>
            </a:pPr>
            <a:r>
              <a:rPr lang="en-US" sz="1700">
                <a:solidFill>
                  <a:schemeClr val="dk1"/>
                </a:solidFill>
                <a:latin typeface="Calibri"/>
                <a:ea typeface="Calibri"/>
                <a:cs typeface="Calibri"/>
                <a:sym typeface="Calibri"/>
              </a:rPr>
              <a:t>colder air. </a:t>
            </a:r>
            <a:endParaRPr sz="1700">
              <a:solidFill>
                <a:schemeClr val="dk1"/>
              </a:solidFill>
              <a:latin typeface="Calibri"/>
              <a:ea typeface="Calibri"/>
              <a:cs typeface="Calibri"/>
              <a:sym typeface="Calibri"/>
            </a:endParaRPr>
          </a:p>
          <a:p>
            <a:pPr indent="0" lvl="0" marL="457200" rtl="0" algn="ctr">
              <a:spcBef>
                <a:spcPts val="0"/>
              </a:spcBef>
              <a:spcAft>
                <a:spcPts val="0"/>
              </a:spcAft>
              <a:buNone/>
            </a:pPr>
            <a:r>
              <a:t/>
            </a:r>
            <a:endParaRPr sz="1700">
              <a:solidFill>
                <a:schemeClr val="dk1"/>
              </a:solidFill>
              <a:latin typeface="Calibri"/>
              <a:ea typeface="Calibri"/>
              <a:cs typeface="Calibri"/>
              <a:sym typeface="Calibri"/>
            </a:endParaRPr>
          </a:p>
          <a:p>
            <a:pPr indent="-336550" lvl="0" marL="457200" rtl="0" algn="ctr">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Increases its height to above 700 mb.</a:t>
            </a:r>
            <a:endParaRPr sz="1700">
              <a:solidFill>
                <a:schemeClr val="dk1"/>
              </a:solidFill>
              <a:latin typeface="Calibri"/>
              <a:ea typeface="Calibri"/>
              <a:cs typeface="Calibri"/>
              <a:sym typeface="Calibri"/>
            </a:endParaRPr>
          </a:p>
        </p:txBody>
      </p:sp>
      <p:sp>
        <p:nvSpPr>
          <p:cNvPr id="927" name="Google Shape;927;g3c3540bacfd_0_958"/>
          <p:cNvSpPr/>
          <p:nvPr/>
        </p:nvSpPr>
        <p:spPr>
          <a:xfrm>
            <a:off x="3618875" y="4791675"/>
            <a:ext cx="737175" cy="67000"/>
          </a:xfrm>
          <a:custGeom>
            <a:rect b="b" l="l" r="r" t="t"/>
            <a:pathLst>
              <a:path extrusionOk="0" h="2680" w="29487">
                <a:moveTo>
                  <a:pt x="0" y="2680"/>
                </a:moveTo>
                <a:cubicBezTo>
                  <a:pt x="2755" y="2531"/>
                  <a:pt x="11617" y="2234"/>
                  <a:pt x="16531" y="1787"/>
                </a:cubicBezTo>
                <a:cubicBezTo>
                  <a:pt x="21446" y="1340"/>
                  <a:pt x="27328" y="298"/>
                  <a:pt x="29487" y="0"/>
                </a:cubicBezTo>
              </a:path>
            </a:pathLst>
          </a:custGeom>
          <a:noFill/>
          <a:ln cap="flat" cmpd="sng" w="28575">
            <a:solidFill>
              <a:srgbClr val="FFFF00"/>
            </a:solidFill>
            <a:prstDash val="solid"/>
            <a:round/>
            <a:headEnd len="med" w="med" type="none"/>
            <a:tailEnd len="med" w="med" type="triangle"/>
          </a:ln>
        </p:spPr>
      </p:sp>
      <p:sp>
        <p:nvSpPr>
          <p:cNvPr id="928" name="Google Shape;928;g3c3540bacfd_0_958"/>
          <p:cNvSpPr/>
          <p:nvPr/>
        </p:nvSpPr>
        <p:spPr>
          <a:xfrm>
            <a:off x="5070900" y="4277875"/>
            <a:ext cx="994075" cy="379750"/>
          </a:xfrm>
          <a:custGeom>
            <a:rect b="b" l="l" r="r" t="t"/>
            <a:pathLst>
              <a:path extrusionOk="0" h="15190" w="39763">
                <a:moveTo>
                  <a:pt x="0" y="15190"/>
                </a:moveTo>
                <a:cubicBezTo>
                  <a:pt x="4319" y="13626"/>
                  <a:pt x="19286" y="8340"/>
                  <a:pt x="25913" y="5808"/>
                </a:cubicBezTo>
                <a:cubicBezTo>
                  <a:pt x="32540" y="3276"/>
                  <a:pt x="37455" y="968"/>
                  <a:pt x="39763" y="0"/>
                </a:cubicBezTo>
              </a:path>
            </a:pathLst>
          </a:custGeom>
          <a:noFill/>
          <a:ln cap="flat" cmpd="sng" w="28575">
            <a:solidFill>
              <a:srgbClr val="FFFF00"/>
            </a:solidFill>
            <a:prstDash val="solid"/>
            <a:round/>
            <a:headEnd len="med" w="med" type="none"/>
            <a:tailEnd len="med" w="med" type="triangle"/>
          </a:ln>
        </p:spPr>
      </p:sp>
      <p:sp>
        <p:nvSpPr>
          <p:cNvPr id="929" name="Google Shape;929;g3c3540bacfd_0_958"/>
          <p:cNvSpPr/>
          <p:nvPr/>
        </p:nvSpPr>
        <p:spPr>
          <a:xfrm>
            <a:off x="6645775" y="3663550"/>
            <a:ext cx="636650" cy="301575"/>
          </a:xfrm>
          <a:custGeom>
            <a:rect b="b" l="l" r="r" t="t"/>
            <a:pathLst>
              <a:path extrusionOk="0" h="12063" w="25466">
                <a:moveTo>
                  <a:pt x="0" y="12063"/>
                </a:moveTo>
                <a:cubicBezTo>
                  <a:pt x="2830" y="10499"/>
                  <a:pt x="12734" y="4692"/>
                  <a:pt x="16978" y="2681"/>
                </a:cubicBezTo>
                <a:cubicBezTo>
                  <a:pt x="21222" y="671"/>
                  <a:pt x="24051" y="447"/>
                  <a:pt x="25466" y="0"/>
                </a:cubicBezTo>
              </a:path>
            </a:pathLst>
          </a:custGeom>
          <a:noFill/>
          <a:ln cap="flat" cmpd="sng" w="28575">
            <a:solidFill>
              <a:srgbClr val="FFFF00"/>
            </a:solidFill>
            <a:prstDash val="solid"/>
            <a:round/>
            <a:headEnd len="med" w="med" type="none"/>
            <a:tailEnd len="med" w="med" type="triangle"/>
          </a:ln>
        </p:spPr>
      </p:sp>
      <p:sp>
        <p:nvSpPr>
          <p:cNvPr id="930" name="Google Shape;930;g3c3540bacfd_0_958"/>
          <p:cNvSpPr/>
          <p:nvPr/>
        </p:nvSpPr>
        <p:spPr>
          <a:xfrm>
            <a:off x="7941425" y="3641225"/>
            <a:ext cx="781850" cy="189875"/>
          </a:xfrm>
          <a:custGeom>
            <a:rect b="b" l="l" r="r" t="t"/>
            <a:pathLst>
              <a:path extrusionOk="0" h="7595" w="31274">
                <a:moveTo>
                  <a:pt x="0" y="0"/>
                </a:moveTo>
                <a:cubicBezTo>
                  <a:pt x="3574" y="894"/>
                  <a:pt x="16233" y="4095"/>
                  <a:pt x="21445" y="5361"/>
                </a:cubicBezTo>
                <a:cubicBezTo>
                  <a:pt x="26657" y="6627"/>
                  <a:pt x="29636" y="7223"/>
                  <a:pt x="31274" y="7595"/>
                </a:cubicBezTo>
              </a:path>
            </a:pathLst>
          </a:custGeom>
          <a:noFill/>
          <a:ln cap="flat" cmpd="sng" w="28575">
            <a:solidFill>
              <a:srgbClr val="FFFF00"/>
            </a:solidFill>
            <a:prstDash val="solid"/>
            <a:round/>
            <a:headEnd len="med" w="med" type="none"/>
            <a:tailEnd len="med" w="med" type="triangle"/>
          </a:ln>
        </p:spPr>
      </p:sp>
      <p:sp>
        <p:nvSpPr>
          <p:cNvPr id="931" name="Google Shape;931;g3c3540bacfd_0_958"/>
          <p:cNvSpPr/>
          <p:nvPr/>
        </p:nvSpPr>
        <p:spPr>
          <a:xfrm>
            <a:off x="9426950" y="3775250"/>
            <a:ext cx="1239800" cy="145200"/>
          </a:xfrm>
          <a:custGeom>
            <a:rect b="b" l="l" r="r" t="t"/>
            <a:pathLst>
              <a:path extrusionOk="0" h="5808" w="49592">
                <a:moveTo>
                  <a:pt x="0" y="5808"/>
                </a:moveTo>
                <a:cubicBezTo>
                  <a:pt x="4021" y="5659"/>
                  <a:pt x="15861" y="5883"/>
                  <a:pt x="24126" y="4915"/>
                </a:cubicBezTo>
                <a:cubicBezTo>
                  <a:pt x="32391" y="3947"/>
                  <a:pt x="45348" y="819"/>
                  <a:pt x="49592" y="0"/>
                </a:cubicBezTo>
              </a:path>
            </a:pathLst>
          </a:custGeom>
          <a:noFill/>
          <a:ln cap="flat" cmpd="sng" w="28575">
            <a:solidFill>
              <a:srgbClr val="FFFF00"/>
            </a:solidFill>
            <a:prstDash val="solid"/>
            <a:round/>
            <a:headEnd len="med" w="med" type="none"/>
            <a:tailEnd len="med" w="med" type="triangle"/>
          </a:ln>
        </p:spPr>
      </p:sp>
      <p:sp>
        <p:nvSpPr>
          <p:cNvPr id="932" name="Google Shape;932;g3c3540bacfd_0_958"/>
          <p:cNvSpPr/>
          <p:nvPr/>
        </p:nvSpPr>
        <p:spPr>
          <a:xfrm>
            <a:off x="10825650" y="3551800"/>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33" name="Google Shape;933;g3c3540bacfd_0_958"/>
          <p:cNvSpPr txBox="1"/>
          <p:nvPr/>
        </p:nvSpPr>
        <p:spPr>
          <a:xfrm>
            <a:off x="3429011" y="5111621"/>
            <a:ext cx="39540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FF0000"/>
                </a:solidFill>
                <a:latin typeface="Calibri"/>
                <a:ea typeface="Calibri"/>
                <a:cs typeface="Calibri"/>
                <a:sym typeface="Calibri"/>
              </a:rPr>
              <a:t>Warmer </a:t>
            </a:r>
            <a:endParaRPr sz="2800">
              <a:solidFill>
                <a:srgbClr val="FF0000"/>
              </a:solidFill>
              <a:latin typeface="Calibri"/>
              <a:ea typeface="Calibri"/>
              <a:cs typeface="Calibri"/>
              <a:sym typeface="Calibri"/>
            </a:endParaRPr>
          </a:p>
        </p:txBody>
      </p:sp>
      <p:sp>
        <p:nvSpPr>
          <p:cNvPr id="934" name="Google Shape;934;g3c3540bacfd_0_958"/>
          <p:cNvSpPr txBox="1"/>
          <p:nvPr/>
        </p:nvSpPr>
        <p:spPr>
          <a:xfrm>
            <a:off x="6965756" y="4444730"/>
            <a:ext cx="1880400" cy="6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00FFFF"/>
                </a:solidFill>
                <a:latin typeface="Calibri"/>
                <a:ea typeface="Calibri"/>
                <a:cs typeface="Calibri"/>
                <a:sym typeface="Calibri"/>
              </a:rPr>
              <a:t>Colder</a:t>
            </a:r>
            <a:endParaRPr sz="2800">
              <a:solidFill>
                <a:srgbClr val="00FFFF"/>
              </a:solidFill>
              <a:latin typeface="Calibri"/>
              <a:ea typeface="Calibri"/>
              <a:cs typeface="Calibri"/>
              <a:sym typeface="Calibri"/>
            </a:endParaRPr>
          </a:p>
        </p:txBody>
      </p:sp>
      <p:sp>
        <p:nvSpPr>
          <p:cNvPr id="935" name="Google Shape;935;g3c3540bacfd_0_958"/>
          <p:cNvSpPr/>
          <p:nvPr/>
        </p:nvSpPr>
        <p:spPr>
          <a:xfrm>
            <a:off x="4367225" y="3965125"/>
            <a:ext cx="2524200" cy="1038900"/>
          </a:xfrm>
          <a:prstGeom prst="roundRect">
            <a:avLst>
              <a:gd fmla="val 16667" name="adj"/>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36" name="Google Shape;936;g3c3540bacfd_0_958"/>
          <p:cNvSpPr txBox="1"/>
          <p:nvPr/>
        </p:nvSpPr>
        <p:spPr>
          <a:xfrm>
            <a:off x="4465461" y="3456321"/>
            <a:ext cx="39540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lt1"/>
                </a:solidFill>
                <a:latin typeface="Calibri"/>
                <a:ea typeface="Calibri"/>
                <a:cs typeface="Calibri"/>
                <a:sym typeface="Calibri"/>
              </a:rPr>
              <a:t>Let’s zoom in!</a:t>
            </a:r>
            <a:endParaRPr sz="2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g3c3540bacfd_0_979"/>
          <p:cNvSpPr/>
          <p:nvPr/>
        </p:nvSpPr>
        <p:spPr>
          <a:xfrm>
            <a:off x="1137796" y="3969125"/>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942" name="Google Shape;942;g3c3540bacfd_0_979"/>
          <p:cNvCxnSpPr/>
          <p:nvPr/>
        </p:nvCxnSpPr>
        <p:spPr>
          <a:xfrm flipH="1" rot="10800000">
            <a:off x="1570722" y="2289722"/>
            <a:ext cx="5252400" cy="1679400"/>
          </a:xfrm>
          <a:prstGeom prst="straightConnector1">
            <a:avLst/>
          </a:prstGeom>
          <a:noFill/>
          <a:ln cap="flat" cmpd="sng" w="28575">
            <a:solidFill>
              <a:schemeClr val="dk2"/>
            </a:solidFill>
            <a:prstDash val="solid"/>
            <a:round/>
            <a:headEnd len="med" w="med" type="none"/>
            <a:tailEnd len="med" w="med" type="none"/>
          </a:ln>
        </p:spPr>
      </p:cxnSp>
      <p:sp>
        <p:nvSpPr>
          <p:cNvPr id="943" name="Google Shape;943;g3c3540bacfd_0_979"/>
          <p:cNvSpPr txBox="1"/>
          <p:nvPr/>
        </p:nvSpPr>
        <p:spPr>
          <a:xfrm rot="-1027333">
            <a:off x="1538414" y="2667805"/>
            <a:ext cx="4927806" cy="31295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isentropic surface</a:t>
            </a:r>
            <a:endParaRPr sz="2800">
              <a:solidFill>
                <a:schemeClr val="dk1"/>
              </a:solidFill>
              <a:latin typeface="Calibri"/>
              <a:ea typeface="Calibri"/>
              <a:cs typeface="Calibri"/>
              <a:sym typeface="Calibri"/>
            </a:endParaRPr>
          </a:p>
        </p:txBody>
      </p:sp>
      <p:cxnSp>
        <p:nvCxnSpPr>
          <p:cNvPr id="944" name="Google Shape;944;g3c3540bacfd_0_979"/>
          <p:cNvCxnSpPr/>
          <p:nvPr/>
        </p:nvCxnSpPr>
        <p:spPr>
          <a:xfrm>
            <a:off x="1640421" y="4181325"/>
            <a:ext cx="4992600" cy="0"/>
          </a:xfrm>
          <a:prstGeom prst="straightConnector1">
            <a:avLst/>
          </a:prstGeom>
          <a:noFill/>
          <a:ln cap="flat" cmpd="sng" w="28575">
            <a:solidFill>
              <a:schemeClr val="dk2"/>
            </a:solidFill>
            <a:prstDash val="solid"/>
            <a:round/>
            <a:headEnd len="med" w="med" type="none"/>
            <a:tailEnd len="med" w="med" type="triangle"/>
          </a:ln>
        </p:spPr>
      </p:cxnSp>
      <p:sp>
        <p:nvSpPr>
          <p:cNvPr id="945" name="Google Shape;945;g3c3540bacfd_0_979"/>
          <p:cNvSpPr txBox="1"/>
          <p:nvPr/>
        </p:nvSpPr>
        <p:spPr>
          <a:xfrm rot="-419">
            <a:off x="2148764" y="3654844"/>
            <a:ext cx="4927800" cy="3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path parcel is forced to take</a:t>
            </a:r>
            <a:endParaRPr sz="2800">
              <a:solidFill>
                <a:schemeClr val="dk1"/>
              </a:solidFill>
              <a:latin typeface="Calibri"/>
              <a:ea typeface="Calibri"/>
              <a:cs typeface="Calibri"/>
              <a:sym typeface="Calibri"/>
            </a:endParaRPr>
          </a:p>
        </p:txBody>
      </p:sp>
      <p:sp>
        <p:nvSpPr>
          <p:cNvPr id="946" name="Google Shape;946;g3c3540bacfd_0_979"/>
          <p:cNvSpPr/>
          <p:nvPr/>
        </p:nvSpPr>
        <p:spPr>
          <a:xfrm>
            <a:off x="6874696" y="2083050"/>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947" name="Google Shape;947;g3c3540bacfd_0_979"/>
          <p:cNvCxnSpPr>
            <a:stCxn id="945" idx="3"/>
          </p:cNvCxnSpPr>
          <p:nvPr/>
        </p:nvCxnSpPr>
        <p:spPr>
          <a:xfrm rot="10800000">
            <a:off x="7057664" y="2595394"/>
            <a:ext cx="18900" cy="1215600"/>
          </a:xfrm>
          <a:prstGeom prst="straightConnector1">
            <a:avLst/>
          </a:prstGeom>
          <a:noFill/>
          <a:ln cap="flat" cmpd="sng" w="28575">
            <a:solidFill>
              <a:schemeClr val="dk1"/>
            </a:solidFill>
            <a:prstDash val="solid"/>
            <a:round/>
            <a:headEnd len="med" w="med" type="none"/>
            <a:tailEnd len="med" w="med" type="triangle"/>
          </a:ln>
        </p:spPr>
      </p:cxnSp>
      <p:sp>
        <p:nvSpPr>
          <p:cNvPr id="948" name="Google Shape;948;g3c3540bacfd_0_979"/>
          <p:cNvSpPr txBox="1"/>
          <p:nvPr/>
        </p:nvSpPr>
        <p:spPr>
          <a:xfrm>
            <a:off x="612832" y="5086096"/>
            <a:ext cx="39540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FF0000"/>
                </a:solidFill>
                <a:latin typeface="Calibri"/>
                <a:ea typeface="Calibri"/>
                <a:cs typeface="Calibri"/>
                <a:sym typeface="Calibri"/>
              </a:rPr>
              <a:t>Warmer </a:t>
            </a:r>
            <a:endParaRPr sz="2800">
              <a:solidFill>
                <a:srgbClr val="FF0000"/>
              </a:solidFill>
              <a:latin typeface="Calibri"/>
              <a:ea typeface="Calibri"/>
              <a:cs typeface="Calibri"/>
              <a:sym typeface="Calibri"/>
            </a:endParaRPr>
          </a:p>
        </p:txBody>
      </p:sp>
      <p:sp>
        <p:nvSpPr>
          <p:cNvPr id="949" name="Google Shape;949;g3c3540bacfd_0_979"/>
          <p:cNvSpPr txBox="1"/>
          <p:nvPr/>
        </p:nvSpPr>
        <p:spPr>
          <a:xfrm>
            <a:off x="6403076" y="4997630"/>
            <a:ext cx="1880400" cy="6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0432FF"/>
                </a:solidFill>
                <a:latin typeface="Calibri"/>
                <a:ea typeface="Calibri"/>
                <a:cs typeface="Calibri"/>
                <a:sym typeface="Calibri"/>
              </a:rPr>
              <a:t>Colder</a:t>
            </a:r>
            <a:endParaRPr sz="2800">
              <a:solidFill>
                <a:srgbClr val="0432FF"/>
              </a:solidFill>
              <a:latin typeface="Calibri"/>
              <a:ea typeface="Calibri"/>
              <a:cs typeface="Calibri"/>
              <a:sym typeface="Calibri"/>
            </a:endParaRPr>
          </a:p>
        </p:txBody>
      </p:sp>
      <p:cxnSp>
        <p:nvCxnSpPr>
          <p:cNvPr id="950" name="Google Shape;950;g3c3540bacfd_0_979"/>
          <p:cNvCxnSpPr/>
          <p:nvPr/>
        </p:nvCxnSpPr>
        <p:spPr>
          <a:xfrm flipH="1" rot="10800000">
            <a:off x="1320272" y="1452047"/>
            <a:ext cx="5252400" cy="1679400"/>
          </a:xfrm>
          <a:prstGeom prst="straightConnector1">
            <a:avLst/>
          </a:prstGeom>
          <a:noFill/>
          <a:ln cap="flat" cmpd="sng" w="28575">
            <a:solidFill>
              <a:schemeClr val="dk2"/>
            </a:solidFill>
            <a:prstDash val="solid"/>
            <a:round/>
            <a:headEnd len="med" w="med" type="none"/>
            <a:tailEnd len="med" w="med" type="none"/>
          </a:ln>
        </p:spPr>
      </p:cxnSp>
      <p:cxnSp>
        <p:nvCxnSpPr>
          <p:cNvPr id="951" name="Google Shape;951;g3c3540bacfd_0_979"/>
          <p:cNvCxnSpPr/>
          <p:nvPr/>
        </p:nvCxnSpPr>
        <p:spPr>
          <a:xfrm flipH="1" rot="10800000">
            <a:off x="1883247" y="3269072"/>
            <a:ext cx="5252400" cy="1679400"/>
          </a:xfrm>
          <a:prstGeom prst="straightConnector1">
            <a:avLst/>
          </a:prstGeom>
          <a:noFill/>
          <a:ln cap="flat" cmpd="sng" w="28575">
            <a:solidFill>
              <a:schemeClr val="dk2"/>
            </a:solidFill>
            <a:prstDash val="solid"/>
            <a:round/>
            <a:headEnd len="med" w="med" type="none"/>
            <a:tailEnd len="med" w="med" type="none"/>
          </a:ln>
        </p:spPr>
      </p:cxnSp>
      <p:cxnSp>
        <p:nvCxnSpPr>
          <p:cNvPr id="952" name="Google Shape;952;g3c3540bacfd_0_979"/>
          <p:cNvCxnSpPr/>
          <p:nvPr/>
        </p:nvCxnSpPr>
        <p:spPr>
          <a:xfrm flipH="1" rot="10800000">
            <a:off x="2148772" y="4044047"/>
            <a:ext cx="5252400" cy="1679400"/>
          </a:xfrm>
          <a:prstGeom prst="straightConnector1">
            <a:avLst/>
          </a:prstGeom>
          <a:noFill/>
          <a:ln cap="flat" cmpd="sng" w="28575">
            <a:solidFill>
              <a:schemeClr val="dk2"/>
            </a:solidFill>
            <a:prstDash val="solid"/>
            <a:round/>
            <a:headEnd len="med" w="med" type="none"/>
            <a:tailEnd len="med" w="med" type="none"/>
          </a:ln>
        </p:spPr>
      </p:cxnSp>
      <p:sp>
        <p:nvSpPr>
          <p:cNvPr id="953" name="Google Shape;953;g3c3540bacfd_0_979"/>
          <p:cNvSpPr txBox="1"/>
          <p:nvPr/>
        </p:nvSpPr>
        <p:spPr>
          <a:xfrm>
            <a:off x="6647821" y="1008375"/>
            <a:ext cx="994200" cy="5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𝚹+1</a:t>
            </a:r>
            <a:endParaRPr sz="2800">
              <a:solidFill>
                <a:schemeClr val="dk1"/>
              </a:solidFill>
              <a:latin typeface="Calibri"/>
              <a:ea typeface="Calibri"/>
              <a:cs typeface="Calibri"/>
              <a:sym typeface="Calibri"/>
            </a:endParaRPr>
          </a:p>
        </p:txBody>
      </p:sp>
      <p:sp>
        <p:nvSpPr>
          <p:cNvPr id="954" name="Google Shape;954;g3c3540bacfd_0_979"/>
          <p:cNvSpPr txBox="1"/>
          <p:nvPr/>
        </p:nvSpPr>
        <p:spPr>
          <a:xfrm>
            <a:off x="7250271" y="1815150"/>
            <a:ext cx="994200" cy="5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𝚹</a:t>
            </a:r>
            <a:endParaRPr sz="2800">
              <a:solidFill>
                <a:schemeClr val="dk1"/>
              </a:solidFill>
              <a:latin typeface="Calibri"/>
              <a:ea typeface="Calibri"/>
              <a:cs typeface="Calibri"/>
              <a:sym typeface="Calibri"/>
            </a:endParaRPr>
          </a:p>
        </p:txBody>
      </p:sp>
      <p:sp>
        <p:nvSpPr>
          <p:cNvPr id="955" name="Google Shape;955;g3c3540bacfd_0_979"/>
          <p:cNvSpPr txBox="1"/>
          <p:nvPr/>
        </p:nvSpPr>
        <p:spPr>
          <a:xfrm>
            <a:off x="7198696" y="3003000"/>
            <a:ext cx="994200" cy="5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𝚹-1</a:t>
            </a:r>
            <a:endParaRPr sz="2800">
              <a:solidFill>
                <a:schemeClr val="dk1"/>
              </a:solidFill>
              <a:latin typeface="Calibri"/>
              <a:ea typeface="Calibri"/>
              <a:cs typeface="Calibri"/>
              <a:sym typeface="Calibri"/>
            </a:endParaRPr>
          </a:p>
        </p:txBody>
      </p:sp>
      <p:sp>
        <p:nvSpPr>
          <p:cNvPr id="956" name="Google Shape;956;g3c3540bacfd_0_979"/>
          <p:cNvSpPr txBox="1"/>
          <p:nvPr/>
        </p:nvSpPr>
        <p:spPr>
          <a:xfrm>
            <a:off x="7552146" y="3699225"/>
            <a:ext cx="994200" cy="5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𝚹-2</a:t>
            </a:r>
            <a:endParaRPr sz="2800">
              <a:solidFill>
                <a:schemeClr val="dk1"/>
              </a:solidFill>
              <a:latin typeface="Calibri"/>
              <a:ea typeface="Calibri"/>
              <a:cs typeface="Calibri"/>
              <a:sym typeface="Calibri"/>
            </a:endParaRPr>
          </a:p>
        </p:txBody>
      </p:sp>
      <p:sp>
        <p:nvSpPr>
          <p:cNvPr id="957" name="Google Shape;957;g3c3540bacfd_0_979"/>
          <p:cNvSpPr/>
          <p:nvPr/>
        </p:nvSpPr>
        <p:spPr>
          <a:xfrm>
            <a:off x="6919414" y="3969041"/>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58" name="Google Shape;958;g3c3540bacfd_0_979"/>
          <p:cNvSpPr txBox="1"/>
          <p:nvPr/>
        </p:nvSpPr>
        <p:spPr>
          <a:xfrm>
            <a:off x="8671625" y="480275"/>
            <a:ext cx="3245400" cy="39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Our parcel is displaced </a:t>
            </a:r>
            <a:r>
              <a:rPr lang="en-US" sz="2400">
                <a:solidFill>
                  <a:schemeClr val="dk1"/>
                </a:solidFill>
                <a:latin typeface="Calibri"/>
                <a:ea typeface="Calibri"/>
                <a:cs typeface="Calibri"/>
                <a:sym typeface="Calibri"/>
              </a:rPr>
              <a:t>horizontally. </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Because of the sloped isentropic surfaces, it is now warmer than its environment.</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Adiabatic ascent must occur to restore the parcel to its isentrope.</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This response is adiabatic ascent due to warm advection!</a:t>
            </a:r>
            <a:endParaRPr sz="24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Terrain Analysis" id="156" name="Google Shape;156;g3c3540bacfd_0_110"/>
          <p:cNvPicPr preferRelativeResize="0"/>
          <p:nvPr/>
        </p:nvPicPr>
        <p:blipFill rotWithShape="1">
          <a:blip r:embed="rId3">
            <a:alphaModFix/>
          </a:blip>
          <a:srcRect b="0" l="0" r="0" t="0"/>
          <a:stretch/>
        </p:blipFill>
        <p:spPr>
          <a:xfrm>
            <a:off x="1891050" y="1880367"/>
            <a:ext cx="7932032" cy="4853568"/>
          </a:xfrm>
          <a:prstGeom prst="rect">
            <a:avLst/>
          </a:prstGeom>
          <a:noFill/>
          <a:ln>
            <a:noFill/>
          </a:ln>
        </p:spPr>
      </p:pic>
      <p:sp>
        <p:nvSpPr>
          <p:cNvPr id="157" name="Google Shape;157;g3c3540bacfd_0_110"/>
          <p:cNvSpPr txBox="1"/>
          <p:nvPr/>
        </p:nvSpPr>
        <p:spPr>
          <a:xfrm>
            <a:off x="1308083" y="45333"/>
            <a:ext cx="9098100" cy="16971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800">
                <a:solidFill>
                  <a:schemeClr val="dk2"/>
                </a:solidFill>
              </a:rPr>
              <a:t>What is a dryline? </a:t>
            </a:r>
            <a:endParaRPr b="1" sz="2800">
              <a:solidFill>
                <a:schemeClr val="dk2"/>
              </a:solidFill>
            </a:endParaRPr>
          </a:p>
          <a:p>
            <a:pPr indent="0" lvl="0" marL="0" rtl="0" algn="ctr">
              <a:spcBef>
                <a:spcPts val="0"/>
              </a:spcBef>
              <a:spcAft>
                <a:spcPts val="0"/>
              </a:spcAft>
              <a:buNone/>
            </a:pPr>
            <a:r>
              <a:t/>
            </a:r>
            <a:endParaRPr b="1" sz="2800">
              <a:solidFill>
                <a:schemeClr val="dk2"/>
              </a:solidFill>
            </a:endParaRPr>
          </a:p>
          <a:p>
            <a:pPr indent="0" lvl="0" marL="0" rtl="0" algn="ctr">
              <a:spcBef>
                <a:spcPts val="0"/>
              </a:spcBef>
              <a:spcAft>
                <a:spcPts val="0"/>
              </a:spcAft>
              <a:buNone/>
            </a:pPr>
            <a:r>
              <a:rPr b="1" lang="en-US" sz="2800">
                <a:solidFill>
                  <a:schemeClr val="dk2"/>
                </a:solidFill>
              </a:rPr>
              <a:t>This is simply a density discontinuity between warm/moist air and hot/dry air.</a:t>
            </a:r>
            <a:endParaRPr b="1" sz="2800">
              <a:solidFill>
                <a:schemeClr val="dk2"/>
              </a:solidFill>
            </a:endParaRPr>
          </a:p>
        </p:txBody>
      </p:sp>
      <p:sp>
        <p:nvSpPr>
          <p:cNvPr id="158" name="Google Shape;158;g3c3540bacfd_0_110"/>
          <p:cNvSpPr txBox="1"/>
          <p:nvPr/>
        </p:nvSpPr>
        <p:spPr>
          <a:xfrm>
            <a:off x="5305600" y="4376367"/>
            <a:ext cx="790500" cy="513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3500">
                <a:solidFill>
                  <a:srgbClr val="980000"/>
                </a:solidFill>
              </a:rPr>
              <a:t>L</a:t>
            </a:r>
            <a:endParaRPr b="1" sz="3500">
              <a:solidFill>
                <a:srgbClr val="980000"/>
              </a:solidFill>
            </a:endParaRPr>
          </a:p>
        </p:txBody>
      </p:sp>
      <p:sp>
        <p:nvSpPr>
          <p:cNvPr id="159" name="Google Shape;159;g3c3540bacfd_0_110"/>
          <p:cNvSpPr/>
          <p:nvPr/>
        </p:nvSpPr>
        <p:spPr>
          <a:xfrm>
            <a:off x="5160267" y="5026233"/>
            <a:ext cx="357391" cy="1195070"/>
          </a:xfrm>
          <a:custGeom>
            <a:rect b="b" l="l" r="r" t="t"/>
            <a:pathLst>
              <a:path extrusionOk="0" h="35853" w="10722">
                <a:moveTo>
                  <a:pt x="10722" y="0"/>
                </a:moveTo>
                <a:cubicBezTo>
                  <a:pt x="10387" y="2513"/>
                  <a:pt x="9885" y="10164"/>
                  <a:pt x="8712" y="15078"/>
                </a:cubicBezTo>
                <a:cubicBezTo>
                  <a:pt x="7539" y="19993"/>
                  <a:pt x="5138" y="26025"/>
                  <a:pt x="3686" y="29487"/>
                </a:cubicBezTo>
                <a:cubicBezTo>
                  <a:pt x="2234" y="32950"/>
                  <a:pt x="614" y="34792"/>
                  <a:pt x="0" y="35853"/>
                </a:cubicBezTo>
              </a:path>
            </a:pathLst>
          </a:custGeom>
          <a:noFill/>
          <a:ln cap="flat" cmpd="sng" w="50800">
            <a:solidFill>
              <a:srgbClr val="B45F06"/>
            </a:solidFill>
            <a:prstDash val="dash"/>
            <a:round/>
            <a:headEnd len="med" w="med" type="none"/>
            <a:tailEnd len="med" w="med" type="none"/>
          </a:ln>
        </p:spPr>
      </p:sp>
      <p:sp>
        <p:nvSpPr>
          <p:cNvPr id="160" name="Google Shape;160;g3c3540bacfd_0_110"/>
          <p:cNvSpPr/>
          <p:nvPr/>
        </p:nvSpPr>
        <p:spPr>
          <a:xfrm>
            <a:off x="5785733" y="4702300"/>
            <a:ext cx="1485496" cy="178729"/>
          </a:xfrm>
          <a:custGeom>
            <a:rect b="b" l="l" r="r" t="t"/>
            <a:pathLst>
              <a:path extrusionOk="0" h="5362" w="44566">
                <a:moveTo>
                  <a:pt x="0" y="2011"/>
                </a:moveTo>
                <a:cubicBezTo>
                  <a:pt x="2737" y="1676"/>
                  <a:pt x="10443" y="0"/>
                  <a:pt x="16419" y="0"/>
                </a:cubicBezTo>
                <a:cubicBezTo>
                  <a:pt x="22395" y="0"/>
                  <a:pt x="31163" y="1117"/>
                  <a:pt x="35854" y="2011"/>
                </a:cubicBezTo>
                <a:cubicBezTo>
                  <a:pt x="40545" y="2905"/>
                  <a:pt x="43114" y="4804"/>
                  <a:pt x="44566" y="5362"/>
                </a:cubicBezTo>
              </a:path>
            </a:pathLst>
          </a:custGeom>
          <a:noFill/>
          <a:ln cap="flat" cmpd="sng" w="38100">
            <a:solidFill>
              <a:srgbClr val="FF0000"/>
            </a:solidFill>
            <a:prstDash val="solid"/>
            <a:round/>
            <a:headEnd len="med" w="med" type="none"/>
            <a:tailEnd len="med" w="med" type="none"/>
          </a:ln>
        </p:spPr>
      </p:sp>
      <p:sp>
        <p:nvSpPr>
          <p:cNvPr id="161" name="Google Shape;161;g3c3540bacfd_0_110"/>
          <p:cNvSpPr/>
          <p:nvPr/>
        </p:nvSpPr>
        <p:spPr>
          <a:xfrm>
            <a:off x="4534767" y="4389567"/>
            <a:ext cx="860012" cy="526787"/>
          </a:xfrm>
          <a:custGeom>
            <a:rect b="b" l="l" r="r" t="t"/>
            <a:pathLst>
              <a:path extrusionOk="0" h="15804" w="25801">
                <a:moveTo>
                  <a:pt x="25801" y="11393"/>
                </a:moveTo>
                <a:cubicBezTo>
                  <a:pt x="24349" y="12063"/>
                  <a:pt x="19826" y="14800"/>
                  <a:pt x="17089" y="15414"/>
                </a:cubicBezTo>
                <a:cubicBezTo>
                  <a:pt x="14353" y="16028"/>
                  <a:pt x="11783" y="15749"/>
                  <a:pt x="9382" y="15079"/>
                </a:cubicBezTo>
                <a:cubicBezTo>
                  <a:pt x="6981" y="14409"/>
                  <a:pt x="4245" y="13906"/>
                  <a:pt x="2681" y="11393"/>
                </a:cubicBezTo>
                <a:cubicBezTo>
                  <a:pt x="1117" y="8880"/>
                  <a:pt x="447" y="1899"/>
                  <a:pt x="0" y="0"/>
                </a:cubicBezTo>
              </a:path>
            </a:pathLst>
          </a:custGeom>
          <a:noFill/>
          <a:ln cap="flat" cmpd="sng" w="38100">
            <a:solidFill>
              <a:srgbClr val="0000FF"/>
            </a:solidFill>
            <a:prstDash val="solid"/>
            <a:round/>
            <a:headEnd len="med" w="med" type="none"/>
            <a:tailEnd len="med" w="med" type="none"/>
          </a:ln>
        </p:spPr>
      </p:sp>
      <p:sp>
        <p:nvSpPr>
          <p:cNvPr id="162" name="Google Shape;162;g3c3540bacfd_0_110"/>
          <p:cNvSpPr/>
          <p:nvPr/>
        </p:nvSpPr>
        <p:spPr>
          <a:xfrm>
            <a:off x="5752233" y="5160267"/>
            <a:ext cx="670150" cy="1396132"/>
          </a:xfrm>
          <a:custGeom>
            <a:rect b="b" l="l" r="r" t="t"/>
            <a:pathLst>
              <a:path extrusionOk="0" h="41885" w="20105">
                <a:moveTo>
                  <a:pt x="20105" y="41885"/>
                </a:moveTo>
                <a:cubicBezTo>
                  <a:pt x="18541" y="39875"/>
                  <a:pt x="13125" y="33564"/>
                  <a:pt x="10723" y="29822"/>
                </a:cubicBezTo>
                <a:cubicBezTo>
                  <a:pt x="8322" y="26080"/>
                  <a:pt x="7204" y="23064"/>
                  <a:pt x="5696" y="19434"/>
                </a:cubicBezTo>
                <a:cubicBezTo>
                  <a:pt x="4188" y="15804"/>
                  <a:pt x="2624" y="11281"/>
                  <a:pt x="1675" y="8042"/>
                </a:cubicBezTo>
                <a:cubicBezTo>
                  <a:pt x="726" y="4803"/>
                  <a:pt x="279" y="1340"/>
                  <a:pt x="0" y="0"/>
                </a:cubicBezTo>
              </a:path>
            </a:pathLst>
          </a:custGeom>
          <a:noFill/>
          <a:ln cap="flat" cmpd="sng" w="25400">
            <a:solidFill>
              <a:srgbClr val="00FF00"/>
            </a:solidFill>
            <a:prstDash val="solid"/>
            <a:round/>
            <a:headEnd len="med" w="med" type="none"/>
            <a:tailEnd len="med" w="med" type="triangle"/>
          </a:ln>
        </p:spPr>
      </p:sp>
      <p:sp>
        <p:nvSpPr>
          <p:cNvPr id="163" name="Google Shape;163;g3c3540bacfd_0_110"/>
          <p:cNvSpPr/>
          <p:nvPr/>
        </p:nvSpPr>
        <p:spPr>
          <a:xfrm>
            <a:off x="6031467" y="5015067"/>
            <a:ext cx="692483" cy="1340266"/>
          </a:xfrm>
          <a:custGeom>
            <a:rect b="b" l="l" r="r" t="t"/>
            <a:pathLst>
              <a:path extrusionOk="0" h="40209" w="20775">
                <a:moveTo>
                  <a:pt x="20775" y="40209"/>
                </a:moveTo>
                <a:cubicBezTo>
                  <a:pt x="19267" y="38310"/>
                  <a:pt x="14241" y="33061"/>
                  <a:pt x="11728" y="28817"/>
                </a:cubicBezTo>
                <a:cubicBezTo>
                  <a:pt x="9215" y="24573"/>
                  <a:pt x="7651" y="19546"/>
                  <a:pt x="5696" y="14743"/>
                </a:cubicBezTo>
                <a:cubicBezTo>
                  <a:pt x="3741" y="9940"/>
                  <a:pt x="949" y="2457"/>
                  <a:pt x="0" y="0"/>
                </a:cubicBezTo>
              </a:path>
            </a:pathLst>
          </a:custGeom>
          <a:noFill/>
          <a:ln cap="flat" cmpd="sng" w="25400">
            <a:solidFill>
              <a:srgbClr val="00FF00"/>
            </a:solidFill>
            <a:prstDash val="solid"/>
            <a:round/>
            <a:headEnd len="med" w="med" type="none"/>
            <a:tailEnd len="med" w="med" type="triangle"/>
          </a:ln>
        </p:spPr>
      </p:sp>
      <p:sp>
        <p:nvSpPr>
          <p:cNvPr id="164" name="Google Shape;164;g3c3540bacfd_0_110"/>
          <p:cNvSpPr/>
          <p:nvPr/>
        </p:nvSpPr>
        <p:spPr>
          <a:xfrm>
            <a:off x="3819933" y="4869867"/>
            <a:ext cx="1418465" cy="469988"/>
          </a:xfrm>
          <a:custGeom>
            <a:rect b="b" l="l" r="r" t="t"/>
            <a:pathLst>
              <a:path extrusionOk="0" h="14100" w="42555">
                <a:moveTo>
                  <a:pt x="0" y="0"/>
                </a:moveTo>
                <a:cubicBezTo>
                  <a:pt x="2346" y="1508"/>
                  <a:pt x="10276" y="6925"/>
                  <a:pt x="14073" y="9047"/>
                </a:cubicBezTo>
                <a:cubicBezTo>
                  <a:pt x="17871" y="11169"/>
                  <a:pt x="19713" y="11895"/>
                  <a:pt x="22785" y="12733"/>
                </a:cubicBezTo>
                <a:cubicBezTo>
                  <a:pt x="25857" y="13571"/>
                  <a:pt x="29208" y="14017"/>
                  <a:pt x="32503" y="14073"/>
                </a:cubicBezTo>
                <a:cubicBezTo>
                  <a:pt x="35798" y="14129"/>
                  <a:pt x="40880" y="13236"/>
                  <a:pt x="42555" y="13068"/>
                </a:cubicBezTo>
              </a:path>
            </a:pathLst>
          </a:custGeom>
          <a:noFill/>
          <a:ln cap="flat" cmpd="sng" w="25400">
            <a:solidFill>
              <a:srgbClr val="FF9900"/>
            </a:solidFill>
            <a:prstDash val="solid"/>
            <a:round/>
            <a:headEnd len="med" w="med" type="none"/>
            <a:tailEnd len="med" w="med" type="triangle"/>
          </a:ln>
        </p:spPr>
      </p:sp>
      <p:sp>
        <p:nvSpPr>
          <p:cNvPr id="165" name="Google Shape;165;g3c3540bacfd_0_110"/>
          <p:cNvSpPr/>
          <p:nvPr/>
        </p:nvSpPr>
        <p:spPr>
          <a:xfrm>
            <a:off x="3810915" y="4648630"/>
            <a:ext cx="1418465" cy="469988"/>
          </a:xfrm>
          <a:custGeom>
            <a:rect b="b" l="l" r="r" t="t"/>
            <a:pathLst>
              <a:path extrusionOk="0" h="14100" w="42555">
                <a:moveTo>
                  <a:pt x="0" y="0"/>
                </a:moveTo>
                <a:cubicBezTo>
                  <a:pt x="2346" y="1508"/>
                  <a:pt x="10276" y="6925"/>
                  <a:pt x="14073" y="9047"/>
                </a:cubicBezTo>
                <a:cubicBezTo>
                  <a:pt x="17871" y="11169"/>
                  <a:pt x="19713" y="11895"/>
                  <a:pt x="22785" y="12733"/>
                </a:cubicBezTo>
                <a:cubicBezTo>
                  <a:pt x="25857" y="13571"/>
                  <a:pt x="29208" y="14017"/>
                  <a:pt x="32503" y="14073"/>
                </a:cubicBezTo>
                <a:cubicBezTo>
                  <a:pt x="35798" y="14129"/>
                  <a:pt x="40880" y="13236"/>
                  <a:pt x="42555" y="13068"/>
                </a:cubicBezTo>
              </a:path>
            </a:pathLst>
          </a:custGeom>
          <a:noFill/>
          <a:ln cap="flat" cmpd="sng" w="25400">
            <a:solidFill>
              <a:srgbClr val="FF9900"/>
            </a:solidFill>
            <a:prstDash val="solid"/>
            <a:round/>
            <a:headEnd len="med" w="med" type="none"/>
            <a:tailEnd len="med" w="med" type="triangle"/>
          </a:ln>
        </p:spPr>
      </p:sp>
      <p:cxnSp>
        <p:nvCxnSpPr>
          <p:cNvPr id="166" name="Google Shape;166;g3c3540bacfd_0_110"/>
          <p:cNvCxnSpPr/>
          <p:nvPr/>
        </p:nvCxnSpPr>
        <p:spPr>
          <a:xfrm>
            <a:off x="5026233" y="5216100"/>
            <a:ext cx="993900" cy="0"/>
          </a:xfrm>
          <a:prstGeom prst="straightConnector1">
            <a:avLst/>
          </a:prstGeom>
          <a:noFill/>
          <a:ln cap="flat" cmpd="sng" w="38100">
            <a:solidFill>
              <a:schemeClr val="dk1"/>
            </a:solidFill>
            <a:prstDash val="solid"/>
            <a:round/>
            <a:headEnd len="med" w="med" type="none"/>
            <a:tailEnd len="med" w="med" type="none"/>
          </a:ln>
        </p:spPr>
      </p:cxnSp>
      <p:sp>
        <p:nvSpPr>
          <p:cNvPr id="167" name="Google Shape;167;g3c3540bacfd_0_110"/>
          <p:cNvSpPr txBox="1"/>
          <p:nvPr/>
        </p:nvSpPr>
        <p:spPr>
          <a:xfrm>
            <a:off x="1094600" y="5551200"/>
            <a:ext cx="2904000" cy="15525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2400">
                <a:solidFill>
                  <a:schemeClr val="dk2"/>
                </a:solidFill>
              </a:rPr>
              <a:t>Let’s take a cross-sectional look!</a:t>
            </a:r>
            <a:endParaRPr sz="2400">
              <a:solidFill>
                <a:schemeClr val="dk2"/>
              </a:solidFill>
            </a:endParaRPr>
          </a:p>
        </p:txBody>
      </p:sp>
      <p:cxnSp>
        <p:nvCxnSpPr>
          <p:cNvPr id="168" name="Google Shape;168;g3c3540bacfd_0_110"/>
          <p:cNvCxnSpPr/>
          <p:nvPr/>
        </p:nvCxnSpPr>
        <p:spPr>
          <a:xfrm flipH="1" rot="10800000">
            <a:off x="3719400" y="5361400"/>
            <a:ext cx="1586100" cy="692400"/>
          </a:xfrm>
          <a:prstGeom prst="straightConnector1">
            <a:avLst/>
          </a:prstGeom>
          <a:noFill/>
          <a:ln cap="flat" cmpd="sng" w="12700">
            <a:solidFill>
              <a:schemeClr val="dk1"/>
            </a:solidFill>
            <a:prstDash val="solid"/>
            <a:round/>
            <a:headEnd len="med" w="med" type="none"/>
            <a:tailEnd len="med" w="med" type="triangl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g3c3540bacfd_0_1017"/>
          <p:cNvSpPr/>
          <p:nvPr/>
        </p:nvSpPr>
        <p:spPr>
          <a:xfrm>
            <a:off x="1137796" y="3969125"/>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964" name="Google Shape;964;g3c3540bacfd_0_1017"/>
          <p:cNvCxnSpPr/>
          <p:nvPr/>
        </p:nvCxnSpPr>
        <p:spPr>
          <a:xfrm flipH="1" rot="10800000">
            <a:off x="1570722" y="2289722"/>
            <a:ext cx="5252400" cy="1679400"/>
          </a:xfrm>
          <a:prstGeom prst="straightConnector1">
            <a:avLst/>
          </a:prstGeom>
          <a:noFill/>
          <a:ln cap="flat" cmpd="sng" w="28575">
            <a:solidFill>
              <a:schemeClr val="dk2"/>
            </a:solidFill>
            <a:prstDash val="solid"/>
            <a:round/>
            <a:headEnd len="med" w="med" type="none"/>
            <a:tailEnd len="med" w="med" type="none"/>
          </a:ln>
        </p:spPr>
      </p:cxnSp>
      <p:sp>
        <p:nvSpPr>
          <p:cNvPr id="965" name="Google Shape;965;g3c3540bacfd_0_1017"/>
          <p:cNvSpPr txBox="1"/>
          <p:nvPr/>
        </p:nvSpPr>
        <p:spPr>
          <a:xfrm rot="-1027333">
            <a:off x="1538414" y="2667805"/>
            <a:ext cx="4927806" cy="31295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isentropic surface</a:t>
            </a:r>
            <a:endParaRPr sz="2800">
              <a:solidFill>
                <a:schemeClr val="dk1"/>
              </a:solidFill>
              <a:latin typeface="Calibri"/>
              <a:ea typeface="Calibri"/>
              <a:cs typeface="Calibri"/>
              <a:sym typeface="Calibri"/>
            </a:endParaRPr>
          </a:p>
        </p:txBody>
      </p:sp>
      <p:cxnSp>
        <p:nvCxnSpPr>
          <p:cNvPr id="966" name="Google Shape;966;g3c3540bacfd_0_1017"/>
          <p:cNvCxnSpPr/>
          <p:nvPr/>
        </p:nvCxnSpPr>
        <p:spPr>
          <a:xfrm>
            <a:off x="1830521" y="2258325"/>
            <a:ext cx="4992600" cy="0"/>
          </a:xfrm>
          <a:prstGeom prst="straightConnector1">
            <a:avLst/>
          </a:prstGeom>
          <a:noFill/>
          <a:ln cap="flat" cmpd="sng" w="28575">
            <a:solidFill>
              <a:schemeClr val="dk2"/>
            </a:solidFill>
            <a:prstDash val="solid"/>
            <a:round/>
            <a:headEnd len="med" w="med" type="triangle"/>
            <a:tailEnd len="med" w="med" type="none"/>
          </a:ln>
        </p:spPr>
      </p:cxnSp>
      <p:sp>
        <p:nvSpPr>
          <p:cNvPr id="967" name="Google Shape;967;g3c3540bacfd_0_1017"/>
          <p:cNvSpPr txBox="1"/>
          <p:nvPr/>
        </p:nvSpPr>
        <p:spPr>
          <a:xfrm rot="-419">
            <a:off x="2045539" y="1770767"/>
            <a:ext cx="4927800" cy="3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path parcel is forced to take</a:t>
            </a:r>
            <a:endParaRPr sz="2800">
              <a:solidFill>
                <a:schemeClr val="dk1"/>
              </a:solidFill>
              <a:latin typeface="Calibri"/>
              <a:ea typeface="Calibri"/>
              <a:cs typeface="Calibri"/>
              <a:sym typeface="Calibri"/>
            </a:endParaRPr>
          </a:p>
        </p:txBody>
      </p:sp>
      <p:sp>
        <p:nvSpPr>
          <p:cNvPr id="968" name="Google Shape;968;g3c3540bacfd_0_1017"/>
          <p:cNvSpPr/>
          <p:nvPr/>
        </p:nvSpPr>
        <p:spPr>
          <a:xfrm>
            <a:off x="6874696" y="2083050"/>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969" name="Google Shape;969;g3c3540bacfd_0_1017"/>
          <p:cNvCxnSpPr/>
          <p:nvPr/>
        </p:nvCxnSpPr>
        <p:spPr>
          <a:xfrm flipH="1">
            <a:off x="1280275" y="2624800"/>
            <a:ext cx="4200" cy="1158000"/>
          </a:xfrm>
          <a:prstGeom prst="straightConnector1">
            <a:avLst/>
          </a:prstGeom>
          <a:noFill/>
          <a:ln cap="flat" cmpd="sng" w="28575">
            <a:solidFill>
              <a:schemeClr val="dk1"/>
            </a:solidFill>
            <a:prstDash val="solid"/>
            <a:round/>
            <a:headEnd len="med" w="med" type="none"/>
            <a:tailEnd len="med" w="med" type="triangle"/>
          </a:ln>
        </p:spPr>
      </p:cxnSp>
      <p:sp>
        <p:nvSpPr>
          <p:cNvPr id="970" name="Google Shape;970;g3c3540bacfd_0_1017"/>
          <p:cNvSpPr txBox="1"/>
          <p:nvPr/>
        </p:nvSpPr>
        <p:spPr>
          <a:xfrm>
            <a:off x="612832" y="5619496"/>
            <a:ext cx="39540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FF0000"/>
                </a:solidFill>
                <a:latin typeface="Calibri"/>
                <a:ea typeface="Calibri"/>
                <a:cs typeface="Calibri"/>
                <a:sym typeface="Calibri"/>
              </a:rPr>
              <a:t>Warmer </a:t>
            </a:r>
            <a:endParaRPr sz="2800">
              <a:solidFill>
                <a:srgbClr val="FF0000"/>
              </a:solidFill>
              <a:latin typeface="Calibri"/>
              <a:ea typeface="Calibri"/>
              <a:cs typeface="Calibri"/>
              <a:sym typeface="Calibri"/>
            </a:endParaRPr>
          </a:p>
        </p:txBody>
      </p:sp>
      <p:sp>
        <p:nvSpPr>
          <p:cNvPr id="971" name="Google Shape;971;g3c3540bacfd_0_1017"/>
          <p:cNvSpPr txBox="1"/>
          <p:nvPr/>
        </p:nvSpPr>
        <p:spPr>
          <a:xfrm>
            <a:off x="6403076" y="5531030"/>
            <a:ext cx="1880400" cy="6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0432FF"/>
                </a:solidFill>
                <a:latin typeface="Calibri"/>
                <a:ea typeface="Calibri"/>
                <a:cs typeface="Calibri"/>
                <a:sym typeface="Calibri"/>
              </a:rPr>
              <a:t>Colder</a:t>
            </a:r>
            <a:endParaRPr sz="2800">
              <a:solidFill>
                <a:srgbClr val="0432FF"/>
              </a:solidFill>
              <a:latin typeface="Calibri"/>
              <a:ea typeface="Calibri"/>
              <a:cs typeface="Calibri"/>
              <a:sym typeface="Calibri"/>
            </a:endParaRPr>
          </a:p>
        </p:txBody>
      </p:sp>
      <p:cxnSp>
        <p:nvCxnSpPr>
          <p:cNvPr id="972" name="Google Shape;972;g3c3540bacfd_0_1017"/>
          <p:cNvCxnSpPr/>
          <p:nvPr/>
        </p:nvCxnSpPr>
        <p:spPr>
          <a:xfrm flipH="1" rot="10800000">
            <a:off x="1320272" y="1452047"/>
            <a:ext cx="5252400" cy="1679400"/>
          </a:xfrm>
          <a:prstGeom prst="straightConnector1">
            <a:avLst/>
          </a:prstGeom>
          <a:noFill/>
          <a:ln cap="flat" cmpd="sng" w="28575">
            <a:solidFill>
              <a:schemeClr val="dk2"/>
            </a:solidFill>
            <a:prstDash val="solid"/>
            <a:round/>
            <a:headEnd len="med" w="med" type="none"/>
            <a:tailEnd len="med" w="med" type="none"/>
          </a:ln>
        </p:spPr>
      </p:cxnSp>
      <p:cxnSp>
        <p:nvCxnSpPr>
          <p:cNvPr id="973" name="Google Shape;973;g3c3540bacfd_0_1017"/>
          <p:cNvCxnSpPr/>
          <p:nvPr/>
        </p:nvCxnSpPr>
        <p:spPr>
          <a:xfrm flipH="1" rot="10800000">
            <a:off x="1883247" y="3269072"/>
            <a:ext cx="5252400" cy="1679400"/>
          </a:xfrm>
          <a:prstGeom prst="straightConnector1">
            <a:avLst/>
          </a:prstGeom>
          <a:noFill/>
          <a:ln cap="flat" cmpd="sng" w="28575">
            <a:solidFill>
              <a:schemeClr val="dk2"/>
            </a:solidFill>
            <a:prstDash val="solid"/>
            <a:round/>
            <a:headEnd len="med" w="med" type="none"/>
            <a:tailEnd len="med" w="med" type="none"/>
          </a:ln>
        </p:spPr>
      </p:cxnSp>
      <p:cxnSp>
        <p:nvCxnSpPr>
          <p:cNvPr id="974" name="Google Shape;974;g3c3540bacfd_0_1017"/>
          <p:cNvCxnSpPr/>
          <p:nvPr/>
        </p:nvCxnSpPr>
        <p:spPr>
          <a:xfrm flipH="1" rot="10800000">
            <a:off x="2148772" y="4044047"/>
            <a:ext cx="5252400" cy="1679400"/>
          </a:xfrm>
          <a:prstGeom prst="straightConnector1">
            <a:avLst/>
          </a:prstGeom>
          <a:noFill/>
          <a:ln cap="flat" cmpd="sng" w="28575">
            <a:solidFill>
              <a:schemeClr val="dk2"/>
            </a:solidFill>
            <a:prstDash val="solid"/>
            <a:round/>
            <a:headEnd len="med" w="med" type="none"/>
            <a:tailEnd len="med" w="med" type="none"/>
          </a:ln>
        </p:spPr>
      </p:cxnSp>
      <p:sp>
        <p:nvSpPr>
          <p:cNvPr id="975" name="Google Shape;975;g3c3540bacfd_0_1017"/>
          <p:cNvSpPr txBox="1"/>
          <p:nvPr/>
        </p:nvSpPr>
        <p:spPr>
          <a:xfrm>
            <a:off x="6647821" y="1008375"/>
            <a:ext cx="994200" cy="5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𝚹+1</a:t>
            </a:r>
            <a:endParaRPr sz="2800">
              <a:solidFill>
                <a:schemeClr val="dk1"/>
              </a:solidFill>
              <a:latin typeface="Calibri"/>
              <a:ea typeface="Calibri"/>
              <a:cs typeface="Calibri"/>
              <a:sym typeface="Calibri"/>
            </a:endParaRPr>
          </a:p>
        </p:txBody>
      </p:sp>
      <p:sp>
        <p:nvSpPr>
          <p:cNvPr id="976" name="Google Shape;976;g3c3540bacfd_0_1017"/>
          <p:cNvSpPr txBox="1"/>
          <p:nvPr/>
        </p:nvSpPr>
        <p:spPr>
          <a:xfrm>
            <a:off x="7250271" y="1815150"/>
            <a:ext cx="994200" cy="5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𝚹</a:t>
            </a:r>
            <a:endParaRPr sz="2800">
              <a:solidFill>
                <a:schemeClr val="dk1"/>
              </a:solidFill>
              <a:latin typeface="Calibri"/>
              <a:ea typeface="Calibri"/>
              <a:cs typeface="Calibri"/>
              <a:sym typeface="Calibri"/>
            </a:endParaRPr>
          </a:p>
        </p:txBody>
      </p:sp>
      <p:sp>
        <p:nvSpPr>
          <p:cNvPr id="977" name="Google Shape;977;g3c3540bacfd_0_1017"/>
          <p:cNvSpPr txBox="1"/>
          <p:nvPr/>
        </p:nvSpPr>
        <p:spPr>
          <a:xfrm>
            <a:off x="7198696" y="3003000"/>
            <a:ext cx="994200" cy="5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𝚹-1</a:t>
            </a:r>
            <a:endParaRPr sz="2800">
              <a:solidFill>
                <a:schemeClr val="dk1"/>
              </a:solidFill>
              <a:latin typeface="Calibri"/>
              <a:ea typeface="Calibri"/>
              <a:cs typeface="Calibri"/>
              <a:sym typeface="Calibri"/>
            </a:endParaRPr>
          </a:p>
        </p:txBody>
      </p:sp>
      <p:sp>
        <p:nvSpPr>
          <p:cNvPr id="978" name="Google Shape;978;g3c3540bacfd_0_1017"/>
          <p:cNvSpPr txBox="1"/>
          <p:nvPr/>
        </p:nvSpPr>
        <p:spPr>
          <a:xfrm>
            <a:off x="7552146" y="3699225"/>
            <a:ext cx="994200" cy="5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𝚹-2</a:t>
            </a:r>
            <a:endParaRPr sz="2800">
              <a:solidFill>
                <a:schemeClr val="dk1"/>
              </a:solidFill>
              <a:latin typeface="Calibri"/>
              <a:ea typeface="Calibri"/>
              <a:cs typeface="Calibri"/>
              <a:sym typeface="Calibri"/>
            </a:endParaRPr>
          </a:p>
        </p:txBody>
      </p:sp>
      <p:sp>
        <p:nvSpPr>
          <p:cNvPr id="979" name="Google Shape;979;g3c3540bacfd_0_1017"/>
          <p:cNvSpPr/>
          <p:nvPr/>
        </p:nvSpPr>
        <p:spPr>
          <a:xfrm>
            <a:off x="1195139" y="2159166"/>
            <a:ext cx="324000" cy="279300"/>
          </a:xfrm>
          <a:prstGeom prst="ellipse">
            <a:avLst/>
          </a:prstGeom>
          <a:solidFill>
            <a:srgbClr val="FFE599"/>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80" name="Google Shape;980;g3c3540bacfd_0_1017"/>
          <p:cNvSpPr txBox="1"/>
          <p:nvPr/>
        </p:nvSpPr>
        <p:spPr>
          <a:xfrm>
            <a:off x="8568475" y="1299600"/>
            <a:ext cx="3245400" cy="39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The opposite is true for cold air advection. </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Parcel is displaced to a warmer isentropic surface. </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Adiabatic descent must occur to restore the parcel to its original isentropic surface.</a:t>
            </a:r>
            <a:endParaRPr sz="24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5"/>
          <p:cNvSpPr txBox="1"/>
          <p:nvPr>
            <p:ph type="title"/>
          </p:nvPr>
        </p:nvSpPr>
        <p:spPr>
          <a:xfrm>
            <a:off x="838200" y="-51327"/>
            <a:ext cx="10515600" cy="90124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400"/>
              <a:buFont typeface="Calibri"/>
              <a:buNone/>
            </a:pPr>
            <a:r>
              <a:rPr b="1" lang="en-US"/>
              <a:t>QG Omega Equation (Traditional form)</a:t>
            </a:r>
            <a:endParaRPr/>
          </a:p>
        </p:txBody>
      </p:sp>
      <p:sp>
        <p:nvSpPr>
          <p:cNvPr id="986" name="Google Shape;986;p5"/>
          <p:cNvSpPr txBox="1"/>
          <p:nvPr/>
        </p:nvSpPr>
        <p:spPr>
          <a:xfrm>
            <a:off x="2746516" y="1231836"/>
            <a:ext cx="6699000" cy="632400"/>
          </a:xfrm>
          <a:prstGeom prst="rect">
            <a:avLst/>
          </a:prstGeom>
          <a:blipFill rotWithShape="1">
            <a:blip r:embed="rId3">
              <a:alphaModFix/>
            </a:blip>
            <a:stretch>
              <a:fillRect b="-13999"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987" name="Google Shape;987;p5"/>
          <p:cNvSpPr txBox="1"/>
          <p:nvPr/>
        </p:nvSpPr>
        <p:spPr>
          <a:xfrm>
            <a:off x="194393" y="2691277"/>
            <a:ext cx="4185900" cy="1200300"/>
          </a:xfrm>
          <a:prstGeom prst="rect">
            <a:avLst/>
          </a:prstGeom>
          <a:blipFill rotWithShape="1">
            <a:blip r:embed="rId4">
              <a:alphaModFix/>
            </a:blip>
            <a:stretch>
              <a:fillRect b="-7289" l="-908" r="-302" t="-208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cxnSp>
        <p:nvCxnSpPr>
          <p:cNvPr id="988" name="Google Shape;988;p5"/>
          <p:cNvCxnSpPr/>
          <p:nvPr/>
        </p:nvCxnSpPr>
        <p:spPr>
          <a:xfrm flipH="1" rot="10800000">
            <a:off x="3026423" y="2120396"/>
            <a:ext cx="102900" cy="384300"/>
          </a:xfrm>
          <a:prstGeom prst="straightConnector1">
            <a:avLst/>
          </a:prstGeom>
          <a:noFill/>
          <a:ln cap="flat" cmpd="sng" w="9525">
            <a:solidFill>
              <a:schemeClr val="accent1"/>
            </a:solidFill>
            <a:prstDash val="solid"/>
            <a:miter lim="800000"/>
            <a:headEnd len="sm" w="sm" type="none"/>
            <a:tailEnd len="med" w="med" type="triangle"/>
          </a:ln>
        </p:spPr>
      </p:cxnSp>
      <p:sp>
        <p:nvSpPr>
          <p:cNvPr id="989" name="Google Shape;989;p5"/>
          <p:cNvSpPr txBox="1"/>
          <p:nvPr/>
        </p:nvSpPr>
        <p:spPr>
          <a:xfrm>
            <a:off x="8019381" y="2220244"/>
            <a:ext cx="4617900" cy="1200300"/>
          </a:xfrm>
          <a:prstGeom prst="rect">
            <a:avLst/>
          </a:prstGeom>
          <a:blipFill rotWithShape="1">
            <a:blip r:embed="rId5">
              <a:alphaModFix/>
            </a:blip>
            <a:stretch>
              <a:fillRect b="-8419" l="-820" r="0" t="-210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cxnSp>
        <p:nvCxnSpPr>
          <p:cNvPr id="990" name="Google Shape;990;p5"/>
          <p:cNvCxnSpPr/>
          <p:nvPr/>
        </p:nvCxnSpPr>
        <p:spPr>
          <a:xfrm rot="10800000">
            <a:off x="8544626" y="1887558"/>
            <a:ext cx="492600" cy="332700"/>
          </a:xfrm>
          <a:prstGeom prst="straightConnector1">
            <a:avLst/>
          </a:prstGeom>
          <a:noFill/>
          <a:ln cap="flat" cmpd="sng" w="9525">
            <a:solidFill>
              <a:schemeClr val="accent1"/>
            </a:solidFill>
            <a:prstDash val="solid"/>
            <a:miter lim="800000"/>
            <a:headEnd len="sm" w="sm" type="none"/>
            <a:tailEnd len="med" w="med" type="triangle"/>
          </a:ln>
        </p:spPr>
      </p:cxnSp>
      <p:sp>
        <p:nvSpPr>
          <p:cNvPr id="991" name="Google Shape;991;p5"/>
          <p:cNvSpPr txBox="1"/>
          <p:nvPr/>
        </p:nvSpPr>
        <p:spPr>
          <a:xfrm>
            <a:off x="4710330" y="3776582"/>
            <a:ext cx="6962700" cy="1200300"/>
          </a:xfrm>
          <a:prstGeom prst="rect">
            <a:avLst/>
          </a:prstGeom>
          <a:blipFill rotWithShape="1">
            <a:blip r:embed="rId6">
              <a:alphaModFix/>
            </a:blip>
            <a:stretch>
              <a:fillRect b="-7366" l="-544" r="0" t="-315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cxnSp>
        <p:nvCxnSpPr>
          <p:cNvPr id="992" name="Google Shape;992;p5"/>
          <p:cNvCxnSpPr/>
          <p:nvPr/>
        </p:nvCxnSpPr>
        <p:spPr>
          <a:xfrm rot="10800000">
            <a:off x="6288350" y="1988150"/>
            <a:ext cx="44700" cy="1787100"/>
          </a:xfrm>
          <a:prstGeom prst="straightConnector1">
            <a:avLst/>
          </a:prstGeom>
          <a:noFill/>
          <a:ln cap="flat" cmpd="sng" w="9525">
            <a:solidFill>
              <a:schemeClr val="accent1"/>
            </a:solidFill>
            <a:prstDash val="solid"/>
            <a:miter lim="800000"/>
            <a:headEnd len="sm" w="sm" type="none"/>
            <a:tailEnd len="med" w="med" type="triangle"/>
          </a:ln>
        </p:spPr>
      </p:cxnSp>
      <p:sp>
        <p:nvSpPr>
          <p:cNvPr id="993" name="Google Shape;993;p5"/>
          <p:cNvSpPr txBox="1"/>
          <p:nvPr/>
        </p:nvSpPr>
        <p:spPr>
          <a:xfrm>
            <a:off x="95824" y="945157"/>
            <a:ext cx="2491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See Bluestein Vol1 p329.</a:t>
            </a:r>
            <a:endParaRPr/>
          </a:p>
        </p:txBody>
      </p:sp>
      <p:sp>
        <p:nvSpPr>
          <p:cNvPr id="994" name="Google Shape;994;p5"/>
          <p:cNvSpPr txBox="1"/>
          <p:nvPr/>
        </p:nvSpPr>
        <p:spPr>
          <a:xfrm>
            <a:off x="415135" y="5268391"/>
            <a:ext cx="2790000" cy="276900"/>
          </a:xfrm>
          <a:prstGeom prst="rect">
            <a:avLst/>
          </a:prstGeom>
          <a:blipFill rotWithShape="1">
            <a:blip r:embed="rId7">
              <a:alphaModFix/>
            </a:blip>
            <a:stretch>
              <a:fillRect b="-45827" l="-2261" r="-2261" t="-2083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995" name="Google Shape;995;p5"/>
          <p:cNvSpPr txBox="1"/>
          <p:nvPr/>
        </p:nvSpPr>
        <p:spPr>
          <a:xfrm>
            <a:off x="111841" y="5620355"/>
            <a:ext cx="3993900" cy="484200"/>
          </a:xfrm>
          <a:prstGeom prst="rect">
            <a:avLst/>
          </a:prstGeom>
          <a:blipFill rotWithShape="1">
            <a:blip r:embed="rId8">
              <a:alphaModFix/>
            </a:blip>
            <a:stretch>
              <a:fillRect b="-10254" l="0" r="-31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cxnSp>
        <p:nvCxnSpPr>
          <p:cNvPr id="996" name="Google Shape;996;p5"/>
          <p:cNvCxnSpPr/>
          <p:nvPr/>
        </p:nvCxnSpPr>
        <p:spPr>
          <a:xfrm flipH="1">
            <a:off x="1977098" y="4159546"/>
            <a:ext cx="6600" cy="844200"/>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6"/>
          <p:cNvSpPr txBox="1"/>
          <p:nvPr>
            <p:ph type="title"/>
          </p:nvPr>
        </p:nvSpPr>
        <p:spPr>
          <a:xfrm>
            <a:off x="874412" y="64019"/>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400"/>
              <a:buFont typeface="Calibri"/>
              <a:buNone/>
            </a:pPr>
            <a:r>
              <a:rPr b="1" lang="en-US"/>
              <a:t>QG Omega Equation: differential vorticity advection term</a:t>
            </a:r>
            <a:endParaRPr/>
          </a:p>
        </p:txBody>
      </p:sp>
      <p:sp>
        <p:nvSpPr>
          <p:cNvPr id="1002" name="Google Shape;1002;p6"/>
          <p:cNvSpPr txBox="1"/>
          <p:nvPr/>
        </p:nvSpPr>
        <p:spPr>
          <a:xfrm>
            <a:off x="1680665" y="1496286"/>
            <a:ext cx="7651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Differential advection of geostrophic absolute vorticity by the geostrophic wind</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Assume vorticity advection near surface = 0.</a:t>
            </a:r>
            <a:endParaRPr sz="1800">
              <a:solidFill>
                <a:schemeClr val="dk1"/>
              </a:solidFill>
              <a:latin typeface="Calibri"/>
              <a:ea typeface="Calibri"/>
              <a:cs typeface="Calibri"/>
              <a:sym typeface="Calibri"/>
            </a:endParaRPr>
          </a:p>
        </p:txBody>
      </p:sp>
      <p:sp>
        <p:nvSpPr>
          <p:cNvPr id="1003" name="Google Shape;1003;p6"/>
          <p:cNvSpPr/>
          <p:nvPr/>
        </p:nvSpPr>
        <p:spPr>
          <a:xfrm>
            <a:off x="-33975" y="2680396"/>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4" name="Google Shape;1004;p6"/>
          <p:cNvSpPr/>
          <p:nvPr/>
        </p:nvSpPr>
        <p:spPr>
          <a:xfrm>
            <a:off x="2986" y="3330505"/>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5" name="Google Shape;1005;p6"/>
          <p:cNvSpPr/>
          <p:nvPr/>
        </p:nvSpPr>
        <p:spPr>
          <a:xfrm>
            <a:off x="2986" y="3961537"/>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6" name="Google Shape;1006;p6"/>
          <p:cNvSpPr/>
          <p:nvPr/>
        </p:nvSpPr>
        <p:spPr>
          <a:xfrm>
            <a:off x="-33975" y="2134662"/>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7" name="Google Shape;1007;p6"/>
          <p:cNvSpPr/>
          <p:nvPr/>
        </p:nvSpPr>
        <p:spPr>
          <a:xfrm>
            <a:off x="3977435" y="3961537"/>
            <a:ext cx="2028600" cy="2011800"/>
          </a:xfrm>
          <a:prstGeom prst="ellipse">
            <a:avLst/>
          </a:prstGeom>
          <a:solidFill>
            <a:srgbClr val="FF0000">
              <a:alpha val="49803"/>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8" name="Google Shape;1008;p6"/>
          <p:cNvSpPr/>
          <p:nvPr/>
        </p:nvSpPr>
        <p:spPr>
          <a:xfrm>
            <a:off x="201527" y="2324668"/>
            <a:ext cx="2028600" cy="2011800"/>
          </a:xfrm>
          <a:prstGeom prst="ellipse">
            <a:avLst/>
          </a:prstGeom>
          <a:solidFill>
            <a:schemeClr val="accent1">
              <a:alpha val="49803"/>
            </a:scheme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9" name="Google Shape;1009;p6"/>
          <p:cNvSpPr txBox="1"/>
          <p:nvPr/>
        </p:nvSpPr>
        <p:spPr>
          <a:xfrm>
            <a:off x="4536311" y="4793140"/>
            <a:ext cx="893700" cy="391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010" name="Google Shape;1010;p6"/>
          <p:cNvSpPr txBox="1"/>
          <p:nvPr/>
        </p:nvSpPr>
        <p:spPr>
          <a:xfrm>
            <a:off x="734548" y="3074016"/>
            <a:ext cx="893700" cy="391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011" name="Google Shape;1011;p6"/>
          <p:cNvSpPr txBox="1"/>
          <p:nvPr/>
        </p:nvSpPr>
        <p:spPr>
          <a:xfrm>
            <a:off x="9094496" y="1967631"/>
            <a:ext cx="1125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500 hPa height</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SLP</a:t>
            </a:r>
            <a:endParaRPr/>
          </a:p>
        </p:txBody>
      </p:sp>
      <p:cxnSp>
        <p:nvCxnSpPr>
          <p:cNvPr id="1012" name="Google Shape;1012;p6"/>
          <p:cNvCxnSpPr/>
          <p:nvPr/>
        </p:nvCxnSpPr>
        <p:spPr>
          <a:xfrm>
            <a:off x="8835390" y="2100479"/>
            <a:ext cx="284400" cy="0"/>
          </a:xfrm>
          <a:prstGeom prst="straightConnector1">
            <a:avLst/>
          </a:prstGeom>
          <a:noFill/>
          <a:ln cap="flat" cmpd="sng" w="25400">
            <a:solidFill>
              <a:schemeClr val="dk1"/>
            </a:solidFill>
            <a:prstDash val="solid"/>
            <a:miter lim="800000"/>
            <a:headEnd len="sm" w="sm" type="none"/>
            <a:tailEnd len="sm" w="sm" type="none"/>
          </a:ln>
        </p:spPr>
      </p:cxnSp>
      <p:cxnSp>
        <p:nvCxnSpPr>
          <p:cNvPr id="1013" name="Google Shape;1013;p6"/>
          <p:cNvCxnSpPr/>
          <p:nvPr/>
        </p:nvCxnSpPr>
        <p:spPr>
          <a:xfrm>
            <a:off x="8842571" y="2278515"/>
            <a:ext cx="284400" cy="0"/>
          </a:xfrm>
          <a:prstGeom prst="straightConnector1">
            <a:avLst/>
          </a:prstGeom>
          <a:noFill/>
          <a:ln cap="flat" cmpd="sng" w="25400">
            <a:solidFill>
              <a:srgbClr val="548135"/>
            </a:solidFill>
            <a:prstDash val="solid"/>
            <a:miter lim="800000"/>
            <a:headEnd len="sm" w="sm" type="none"/>
            <a:tailEnd len="sm" w="sm" type="none"/>
          </a:ln>
        </p:spPr>
      </p:cxnSp>
      <p:sp>
        <p:nvSpPr>
          <p:cNvPr id="1014" name="Google Shape;1014;p6"/>
          <p:cNvSpPr txBox="1"/>
          <p:nvPr/>
        </p:nvSpPr>
        <p:spPr>
          <a:xfrm>
            <a:off x="8120490" y="3776871"/>
            <a:ext cx="5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552</a:t>
            </a:r>
            <a:endParaRPr/>
          </a:p>
        </p:txBody>
      </p:sp>
      <p:sp>
        <p:nvSpPr>
          <p:cNvPr id="1015" name="Google Shape;1015;p6"/>
          <p:cNvSpPr txBox="1"/>
          <p:nvPr/>
        </p:nvSpPr>
        <p:spPr>
          <a:xfrm>
            <a:off x="8101819" y="3143060"/>
            <a:ext cx="5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546</a:t>
            </a:r>
            <a:endParaRPr/>
          </a:p>
        </p:txBody>
      </p:sp>
      <p:sp>
        <p:nvSpPr>
          <p:cNvPr id="1016" name="Google Shape;1016;p6"/>
          <p:cNvSpPr txBox="1"/>
          <p:nvPr/>
        </p:nvSpPr>
        <p:spPr>
          <a:xfrm>
            <a:off x="7998502" y="2500707"/>
            <a:ext cx="535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540</a:t>
            </a:r>
            <a:endParaRPr/>
          </a:p>
        </p:txBody>
      </p:sp>
      <p:sp>
        <p:nvSpPr>
          <p:cNvPr id="1017" name="Google Shape;1017;p6"/>
          <p:cNvSpPr txBox="1"/>
          <p:nvPr/>
        </p:nvSpPr>
        <p:spPr>
          <a:xfrm>
            <a:off x="8047241" y="1952350"/>
            <a:ext cx="5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534</a:t>
            </a:r>
            <a:endParaRPr/>
          </a:p>
        </p:txBody>
      </p:sp>
      <p:sp>
        <p:nvSpPr>
          <p:cNvPr id="1018" name="Google Shape;1018;p6"/>
          <p:cNvSpPr/>
          <p:nvPr/>
        </p:nvSpPr>
        <p:spPr>
          <a:xfrm>
            <a:off x="6036350" y="2962675"/>
            <a:ext cx="2340600" cy="3281700"/>
          </a:xfrm>
          <a:prstGeom prst="ellipse">
            <a:avLst/>
          </a:prstGeom>
          <a:solidFill>
            <a:srgbClr val="FFC000">
              <a:alpha val="49800"/>
            </a:srgbClr>
          </a:solidFill>
          <a:ln cap="flat" cmpd="sng" w="1905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9" name="Google Shape;1019;p6"/>
          <p:cNvSpPr txBox="1"/>
          <p:nvPr/>
        </p:nvSpPr>
        <p:spPr>
          <a:xfrm>
            <a:off x="5461691" y="6190289"/>
            <a:ext cx="6699000" cy="632400"/>
          </a:xfrm>
          <a:prstGeom prst="rect">
            <a:avLst/>
          </a:prstGeom>
          <a:blipFill rotWithShape="1">
            <a:blip r:embed="rId3">
              <a:alphaModFix/>
            </a:blip>
            <a:stretch>
              <a:fillRect b="-13999"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020" name="Google Shape;1020;p6"/>
          <p:cNvSpPr txBox="1"/>
          <p:nvPr/>
        </p:nvSpPr>
        <p:spPr>
          <a:xfrm>
            <a:off x="4657625" y="4598875"/>
            <a:ext cx="1172700" cy="7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chemeClr val="dk1"/>
                </a:solidFill>
                <a:latin typeface="Calibri"/>
                <a:ea typeface="Calibri"/>
                <a:cs typeface="Calibri"/>
                <a:sym typeface="Calibri"/>
              </a:rPr>
              <a:t>X</a:t>
            </a:r>
            <a:r>
              <a:rPr lang="en-US" sz="1900">
                <a:solidFill>
                  <a:schemeClr val="dk1"/>
                </a:solidFill>
                <a:latin typeface="Calibri"/>
                <a:ea typeface="Calibri"/>
                <a:cs typeface="Calibri"/>
                <a:sym typeface="Calibri"/>
              </a:rPr>
              <a:t>max</a:t>
            </a:r>
            <a:endParaRPr sz="1900">
              <a:solidFill>
                <a:schemeClr val="dk1"/>
              </a:solidFill>
              <a:latin typeface="Calibri"/>
              <a:ea typeface="Calibri"/>
              <a:cs typeface="Calibri"/>
              <a:sym typeface="Calibri"/>
            </a:endParaRPr>
          </a:p>
        </p:txBody>
      </p:sp>
      <p:cxnSp>
        <p:nvCxnSpPr>
          <p:cNvPr id="1021" name="Google Shape;1021;p6"/>
          <p:cNvCxnSpPr/>
          <p:nvPr/>
        </p:nvCxnSpPr>
        <p:spPr>
          <a:xfrm flipH="1" rot="10800000">
            <a:off x="5383650" y="4735900"/>
            <a:ext cx="1072200" cy="156300"/>
          </a:xfrm>
          <a:prstGeom prst="straightConnector1">
            <a:avLst/>
          </a:prstGeom>
          <a:noFill/>
          <a:ln cap="flat" cmpd="sng" w="19050">
            <a:solidFill>
              <a:schemeClr val="dk1"/>
            </a:solidFill>
            <a:prstDash val="solid"/>
            <a:round/>
            <a:headEnd len="med" w="med" type="none"/>
            <a:tailEnd len="med" w="med" type="triangle"/>
          </a:ln>
        </p:spPr>
      </p:cxnSp>
      <p:cxnSp>
        <p:nvCxnSpPr>
          <p:cNvPr id="1022" name="Google Shape;1022;p6"/>
          <p:cNvCxnSpPr/>
          <p:nvPr/>
        </p:nvCxnSpPr>
        <p:spPr>
          <a:xfrm flipH="1" rot="10800000">
            <a:off x="5428325" y="5383525"/>
            <a:ext cx="1027500" cy="100800"/>
          </a:xfrm>
          <a:prstGeom prst="straightConnector1">
            <a:avLst/>
          </a:prstGeom>
          <a:noFill/>
          <a:ln cap="flat" cmpd="sng" w="19050">
            <a:solidFill>
              <a:schemeClr val="dk1"/>
            </a:solidFill>
            <a:prstDash val="solid"/>
            <a:round/>
            <a:headEnd len="med" w="med" type="none"/>
            <a:tailEnd len="med" w="med" type="triangle"/>
          </a:ln>
        </p:spPr>
      </p:cxnSp>
      <p:sp>
        <p:nvSpPr>
          <p:cNvPr id="1023" name="Google Shape;1023;p6"/>
          <p:cNvSpPr txBox="1"/>
          <p:nvPr/>
        </p:nvSpPr>
        <p:spPr>
          <a:xfrm>
            <a:off x="9332475" y="3007375"/>
            <a:ext cx="28281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-1 * -1* (+DVA) = -1* ⍵</a:t>
            </a:r>
            <a:endParaRPr sz="2100">
              <a:solidFill>
                <a:schemeClr val="dk1"/>
              </a:solidFill>
              <a:latin typeface="Calibri"/>
              <a:ea typeface="Calibri"/>
              <a:cs typeface="Calibri"/>
              <a:sym typeface="Calibri"/>
            </a:endParaRPr>
          </a:p>
        </p:txBody>
      </p:sp>
      <p:sp>
        <p:nvSpPr>
          <p:cNvPr id="1024" name="Google Shape;1024;p6"/>
          <p:cNvSpPr txBox="1"/>
          <p:nvPr/>
        </p:nvSpPr>
        <p:spPr>
          <a:xfrm>
            <a:off x="9609500" y="3638275"/>
            <a:ext cx="25512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 +DVA = </a:t>
            </a:r>
            <a:r>
              <a:rPr lang="en-US" sz="2100">
                <a:solidFill>
                  <a:schemeClr val="dk1"/>
                </a:solidFill>
                <a:latin typeface="Calibri"/>
                <a:ea typeface="Calibri"/>
                <a:cs typeface="Calibri"/>
                <a:sym typeface="Calibri"/>
              </a:rPr>
              <a:t>-1* ⍵</a:t>
            </a:r>
            <a:endParaRPr sz="2100">
              <a:solidFill>
                <a:schemeClr val="dk1"/>
              </a:solidFill>
              <a:latin typeface="Calibri"/>
              <a:ea typeface="Calibri"/>
              <a:cs typeface="Calibri"/>
              <a:sym typeface="Calibri"/>
            </a:endParaRPr>
          </a:p>
        </p:txBody>
      </p:sp>
      <p:sp>
        <p:nvSpPr>
          <p:cNvPr id="1025" name="Google Shape;1025;p6"/>
          <p:cNvSpPr txBox="1"/>
          <p:nvPr/>
        </p:nvSpPr>
        <p:spPr>
          <a:xfrm>
            <a:off x="9397275" y="4336472"/>
            <a:ext cx="25512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 +DVA = ascent!</a:t>
            </a:r>
            <a:endParaRPr sz="2100">
              <a:solidFill>
                <a:schemeClr val="dk1"/>
              </a:solidFill>
              <a:latin typeface="Calibri"/>
              <a:ea typeface="Calibri"/>
              <a:cs typeface="Calibri"/>
              <a:sym typeface="Calibri"/>
            </a:endParaRPr>
          </a:p>
        </p:txBody>
      </p:sp>
      <p:sp>
        <p:nvSpPr>
          <p:cNvPr id="1026" name="Google Shape;1026;p6"/>
          <p:cNvSpPr txBox="1"/>
          <p:nvPr/>
        </p:nvSpPr>
        <p:spPr>
          <a:xfrm>
            <a:off x="6208548" y="4747069"/>
            <a:ext cx="2168400" cy="5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900">
                <a:solidFill>
                  <a:schemeClr val="dk1"/>
                </a:solidFill>
                <a:latin typeface="Calibri"/>
                <a:ea typeface="Calibri"/>
                <a:cs typeface="Calibri"/>
                <a:sym typeface="Calibri"/>
              </a:rPr>
              <a:t>area of positive differential vorticity advection (DVA)</a:t>
            </a:r>
            <a:endParaRPr sz="19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g3c3540bacfd_0_1073"/>
          <p:cNvSpPr txBox="1"/>
          <p:nvPr>
            <p:ph type="title"/>
          </p:nvPr>
        </p:nvSpPr>
        <p:spPr>
          <a:xfrm>
            <a:off x="874412" y="64019"/>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400"/>
              <a:buFont typeface="Calibri"/>
              <a:buNone/>
            </a:pPr>
            <a:r>
              <a:rPr b="1" lang="en-US"/>
              <a:t>QG Omega Equation: differential vorticity advection term</a:t>
            </a:r>
            <a:endParaRPr/>
          </a:p>
        </p:txBody>
      </p:sp>
      <p:sp>
        <p:nvSpPr>
          <p:cNvPr id="1032" name="Google Shape;1032;g3c3540bacfd_0_1073"/>
          <p:cNvSpPr txBox="1"/>
          <p:nvPr/>
        </p:nvSpPr>
        <p:spPr>
          <a:xfrm>
            <a:off x="1680665" y="1496286"/>
            <a:ext cx="7651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Differential advection of geostrophic absolute vorticity by the geostrophic wind</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Assume vorticity advection near surface = 0.</a:t>
            </a:r>
            <a:endParaRPr sz="1800">
              <a:solidFill>
                <a:schemeClr val="dk1"/>
              </a:solidFill>
              <a:latin typeface="Calibri"/>
              <a:ea typeface="Calibri"/>
              <a:cs typeface="Calibri"/>
              <a:sym typeface="Calibri"/>
            </a:endParaRPr>
          </a:p>
        </p:txBody>
      </p:sp>
      <p:sp>
        <p:nvSpPr>
          <p:cNvPr id="1033" name="Google Shape;1033;g3c3540bacfd_0_1073"/>
          <p:cNvSpPr/>
          <p:nvPr/>
        </p:nvSpPr>
        <p:spPr>
          <a:xfrm>
            <a:off x="-33975" y="2680396"/>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4" name="Google Shape;1034;g3c3540bacfd_0_1073"/>
          <p:cNvSpPr/>
          <p:nvPr/>
        </p:nvSpPr>
        <p:spPr>
          <a:xfrm>
            <a:off x="2986" y="3330505"/>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5" name="Google Shape;1035;g3c3540bacfd_0_1073"/>
          <p:cNvSpPr/>
          <p:nvPr/>
        </p:nvSpPr>
        <p:spPr>
          <a:xfrm>
            <a:off x="2986" y="3961537"/>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6" name="Google Shape;1036;g3c3540bacfd_0_1073"/>
          <p:cNvSpPr/>
          <p:nvPr/>
        </p:nvSpPr>
        <p:spPr>
          <a:xfrm>
            <a:off x="-33975" y="2134662"/>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7" name="Google Shape;1037;g3c3540bacfd_0_1073"/>
          <p:cNvSpPr/>
          <p:nvPr/>
        </p:nvSpPr>
        <p:spPr>
          <a:xfrm>
            <a:off x="3977435" y="3961537"/>
            <a:ext cx="2028600" cy="2011800"/>
          </a:xfrm>
          <a:prstGeom prst="ellipse">
            <a:avLst/>
          </a:prstGeom>
          <a:solidFill>
            <a:srgbClr val="FF0000">
              <a:alpha val="498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8" name="Google Shape;1038;g3c3540bacfd_0_1073"/>
          <p:cNvSpPr/>
          <p:nvPr/>
        </p:nvSpPr>
        <p:spPr>
          <a:xfrm>
            <a:off x="201527" y="2324668"/>
            <a:ext cx="2028600" cy="2011800"/>
          </a:xfrm>
          <a:prstGeom prst="ellipse">
            <a:avLst/>
          </a:prstGeom>
          <a:solidFill>
            <a:schemeClr val="accent1">
              <a:alpha val="49800"/>
            </a:scheme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9" name="Google Shape;1039;g3c3540bacfd_0_1073"/>
          <p:cNvSpPr txBox="1"/>
          <p:nvPr/>
        </p:nvSpPr>
        <p:spPr>
          <a:xfrm>
            <a:off x="4536311" y="4793140"/>
            <a:ext cx="893700" cy="391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040" name="Google Shape;1040;g3c3540bacfd_0_1073"/>
          <p:cNvSpPr txBox="1"/>
          <p:nvPr/>
        </p:nvSpPr>
        <p:spPr>
          <a:xfrm>
            <a:off x="734548" y="3074016"/>
            <a:ext cx="893700" cy="391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041" name="Google Shape;1041;g3c3540bacfd_0_1073"/>
          <p:cNvSpPr txBox="1"/>
          <p:nvPr/>
        </p:nvSpPr>
        <p:spPr>
          <a:xfrm>
            <a:off x="9094496" y="1967631"/>
            <a:ext cx="1125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500 hPa height</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SLP</a:t>
            </a:r>
            <a:endParaRPr/>
          </a:p>
        </p:txBody>
      </p:sp>
      <p:cxnSp>
        <p:nvCxnSpPr>
          <p:cNvPr id="1042" name="Google Shape;1042;g3c3540bacfd_0_1073"/>
          <p:cNvCxnSpPr/>
          <p:nvPr/>
        </p:nvCxnSpPr>
        <p:spPr>
          <a:xfrm>
            <a:off x="8835390" y="2100479"/>
            <a:ext cx="284400" cy="0"/>
          </a:xfrm>
          <a:prstGeom prst="straightConnector1">
            <a:avLst/>
          </a:prstGeom>
          <a:noFill/>
          <a:ln cap="flat" cmpd="sng" w="25400">
            <a:solidFill>
              <a:schemeClr val="dk1"/>
            </a:solidFill>
            <a:prstDash val="solid"/>
            <a:miter lim="800000"/>
            <a:headEnd len="sm" w="sm" type="none"/>
            <a:tailEnd len="sm" w="sm" type="none"/>
          </a:ln>
        </p:spPr>
      </p:cxnSp>
      <p:cxnSp>
        <p:nvCxnSpPr>
          <p:cNvPr id="1043" name="Google Shape;1043;g3c3540bacfd_0_1073"/>
          <p:cNvCxnSpPr/>
          <p:nvPr/>
        </p:nvCxnSpPr>
        <p:spPr>
          <a:xfrm>
            <a:off x="8842571" y="2278515"/>
            <a:ext cx="284400" cy="0"/>
          </a:xfrm>
          <a:prstGeom prst="straightConnector1">
            <a:avLst/>
          </a:prstGeom>
          <a:noFill/>
          <a:ln cap="flat" cmpd="sng" w="25400">
            <a:solidFill>
              <a:srgbClr val="548135"/>
            </a:solidFill>
            <a:prstDash val="solid"/>
            <a:miter lim="800000"/>
            <a:headEnd len="sm" w="sm" type="none"/>
            <a:tailEnd len="sm" w="sm" type="none"/>
          </a:ln>
        </p:spPr>
      </p:cxnSp>
      <p:sp>
        <p:nvSpPr>
          <p:cNvPr id="1044" name="Google Shape;1044;g3c3540bacfd_0_1073"/>
          <p:cNvSpPr txBox="1"/>
          <p:nvPr/>
        </p:nvSpPr>
        <p:spPr>
          <a:xfrm>
            <a:off x="8120490" y="3776871"/>
            <a:ext cx="5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552</a:t>
            </a:r>
            <a:endParaRPr/>
          </a:p>
        </p:txBody>
      </p:sp>
      <p:sp>
        <p:nvSpPr>
          <p:cNvPr id="1045" name="Google Shape;1045;g3c3540bacfd_0_1073"/>
          <p:cNvSpPr txBox="1"/>
          <p:nvPr/>
        </p:nvSpPr>
        <p:spPr>
          <a:xfrm>
            <a:off x="8101819" y="3143060"/>
            <a:ext cx="5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546</a:t>
            </a:r>
            <a:endParaRPr/>
          </a:p>
        </p:txBody>
      </p:sp>
      <p:sp>
        <p:nvSpPr>
          <p:cNvPr id="1046" name="Google Shape;1046;g3c3540bacfd_0_1073"/>
          <p:cNvSpPr txBox="1"/>
          <p:nvPr/>
        </p:nvSpPr>
        <p:spPr>
          <a:xfrm>
            <a:off x="7998502" y="2500707"/>
            <a:ext cx="535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540</a:t>
            </a:r>
            <a:endParaRPr/>
          </a:p>
        </p:txBody>
      </p:sp>
      <p:sp>
        <p:nvSpPr>
          <p:cNvPr id="1047" name="Google Shape;1047;g3c3540bacfd_0_1073"/>
          <p:cNvSpPr txBox="1"/>
          <p:nvPr/>
        </p:nvSpPr>
        <p:spPr>
          <a:xfrm>
            <a:off x="8047241" y="1952350"/>
            <a:ext cx="5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534</a:t>
            </a:r>
            <a:endParaRPr/>
          </a:p>
        </p:txBody>
      </p:sp>
      <p:sp>
        <p:nvSpPr>
          <p:cNvPr id="1048" name="Google Shape;1048;g3c3540bacfd_0_1073"/>
          <p:cNvSpPr/>
          <p:nvPr/>
        </p:nvSpPr>
        <p:spPr>
          <a:xfrm>
            <a:off x="1760000" y="2324675"/>
            <a:ext cx="2359800" cy="3282300"/>
          </a:xfrm>
          <a:prstGeom prst="ellipse">
            <a:avLst/>
          </a:prstGeom>
          <a:solidFill>
            <a:srgbClr val="C295CB">
              <a:alpha val="49800"/>
            </a:srgbClr>
          </a:solidFill>
          <a:ln cap="flat" cmpd="sng" w="1905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9" name="Google Shape;1049;g3c3540bacfd_0_1073"/>
          <p:cNvSpPr txBox="1"/>
          <p:nvPr/>
        </p:nvSpPr>
        <p:spPr>
          <a:xfrm>
            <a:off x="5461691" y="6190289"/>
            <a:ext cx="6699000" cy="632400"/>
          </a:xfrm>
          <a:prstGeom prst="rect">
            <a:avLst/>
          </a:prstGeom>
          <a:blipFill rotWithShape="1">
            <a:blip r:embed="rId3">
              <a:alphaModFix/>
            </a:blip>
            <a:stretch>
              <a:fillRect b="-13999"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050" name="Google Shape;1050;g3c3540bacfd_0_1073"/>
          <p:cNvSpPr txBox="1"/>
          <p:nvPr/>
        </p:nvSpPr>
        <p:spPr>
          <a:xfrm>
            <a:off x="4657625" y="4598875"/>
            <a:ext cx="1172700" cy="7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chemeClr val="dk1"/>
                </a:solidFill>
                <a:latin typeface="Calibri"/>
                <a:ea typeface="Calibri"/>
                <a:cs typeface="Calibri"/>
                <a:sym typeface="Calibri"/>
              </a:rPr>
              <a:t>X</a:t>
            </a:r>
            <a:r>
              <a:rPr lang="en-US" sz="1900">
                <a:solidFill>
                  <a:schemeClr val="dk1"/>
                </a:solidFill>
                <a:latin typeface="Calibri"/>
                <a:ea typeface="Calibri"/>
                <a:cs typeface="Calibri"/>
                <a:sym typeface="Calibri"/>
              </a:rPr>
              <a:t>max</a:t>
            </a:r>
            <a:endParaRPr sz="1900">
              <a:solidFill>
                <a:schemeClr val="dk1"/>
              </a:solidFill>
              <a:latin typeface="Calibri"/>
              <a:ea typeface="Calibri"/>
              <a:cs typeface="Calibri"/>
              <a:sym typeface="Calibri"/>
            </a:endParaRPr>
          </a:p>
        </p:txBody>
      </p:sp>
      <p:cxnSp>
        <p:nvCxnSpPr>
          <p:cNvPr id="1051" name="Google Shape;1051;g3c3540bacfd_0_1073"/>
          <p:cNvCxnSpPr/>
          <p:nvPr/>
        </p:nvCxnSpPr>
        <p:spPr>
          <a:xfrm>
            <a:off x="1413775" y="3212088"/>
            <a:ext cx="1490400" cy="60600"/>
          </a:xfrm>
          <a:prstGeom prst="straightConnector1">
            <a:avLst/>
          </a:prstGeom>
          <a:noFill/>
          <a:ln cap="flat" cmpd="sng" w="19050">
            <a:solidFill>
              <a:schemeClr val="dk1"/>
            </a:solidFill>
            <a:prstDash val="solid"/>
            <a:round/>
            <a:headEnd len="med" w="med" type="none"/>
            <a:tailEnd len="med" w="med" type="triangle"/>
          </a:ln>
        </p:spPr>
      </p:cxnSp>
      <p:sp>
        <p:nvSpPr>
          <p:cNvPr id="1052" name="Google Shape;1052;g3c3540bacfd_0_1073"/>
          <p:cNvSpPr txBox="1"/>
          <p:nvPr/>
        </p:nvSpPr>
        <p:spPr>
          <a:xfrm>
            <a:off x="9332475" y="3007375"/>
            <a:ext cx="28281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-1 * -1* (-DVA) = -1* ⍵</a:t>
            </a:r>
            <a:endParaRPr sz="2100">
              <a:solidFill>
                <a:schemeClr val="dk1"/>
              </a:solidFill>
              <a:latin typeface="Calibri"/>
              <a:ea typeface="Calibri"/>
              <a:cs typeface="Calibri"/>
              <a:sym typeface="Calibri"/>
            </a:endParaRPr>
          </a:p>
        </p:txBody>
      </p:sp>
      <p:sp>
        <p:nvSpPr>
          <p:cNvPr id="1053" name="Google Shape;1053;g3c3540bacfd_0_1073"/>
          <p:cNvSpPr txBox="1"/>
          <p:nvPr/>
        </p:nvSpPr>
        <p:spPr>
          <a:xfrm>
            <a:off x="9609500" y="3638275"/>
            <a:ext cx="25512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 -DVA = -1* ⍵</a:t>
            </a:r>
            <a:endParaRPr sz="2100">
              <a:solidFill>
                <a:schemeClr val="dk1"/>
              </a:solidFill>
              <a:latin typeface="Calibri"/>
              <a:ea typeface="Calibri"/>
              <a:cs typeface="Calibri"/>
              <a:sym typeface="Calibri"/>
            </a:endParaRPr>
          </a:p>
        </p:txBody>
      </p:sp>
      <p:sp>
        <p:nvSpPr>
          <p:cNvPr id="1054" name="Google Shape;1054;g3c3540bacfd_0_1073"/>
          <p:cNvSpPr txBox="1"/>
          <p:nvPr/>
        </p:nvSpPr>
        <p:spPr>
          <a:xfrm>
            <a:off x="9553650" y="4284772"/>
            <a:ext cx="25512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 DVA = ⍵</a:t>
            </a:r>
            <a:endParaRPr sz="2100">
              <a:solidFill>
                <a:schemeClr val="dk1"/>
              </a:solidFill>
              <a:latin typeface="Calibri"/>
              <a:ea typeface="Calibri"/>
              <a:cs typeface="Calibri"/>
              <a:sym typeface="Calibri"/>
            </a:endParaRPr>
          </a:p>
        </p:txBody>
      </p:sp>
      <p:sp>
        <p:nvSpPr>
          <p:cNvPr id="1055" name="Google Shape;1055;g3c3540bacfd_0_1073"/>
          <p:cNvSpPr txBox="1"/>
          <p:nvPr/>
        </p:nvSpPr>
        <p:spPr>
          <a:xfrm>
            <a:off x="131623" y="4859554"/>
            <a:ext cx="2168400" cy="5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900">
                <a:solidFill>
                  <a:schemeClr val="dk1"/>
                </a:solidFill>
                <a:latin typeface="Calibri"/>
                <a:ea typeface="Calibri"/>
                <a:cs typeface="Calibri"/>
                <a:sym typeface="Calibri"/>
              </a:rPr>
              <a:t>area of negative differential vorticity advection (DVA)</a:t>
            </a:r>
            <a:endParaRPr sz="1900">
              <a:solidFill>
                <a:schemeClr val="dk1"/>
              </a:solidFill>
              <a:latin typeface="Calibri"/>
              <a:ea typeface="Calibri"/>
              <a:cs typeface="Calibri"/>
              <a:sym typeface="Calibri"/>
            </a:endParaRPr>
          </a:p>
        </p:txBody>
      </p:sp>
      <p:sp>
        <p:nvSpPr>
          <p:cNvPr id="1056" name="Google Shape;1056;g3c3540bacfd_0_1073"/>
          <p:cNvSpPr txBox="1"/>
          <p:nvPr/>
        </p:nvSpPr>
        <p:spPr>
          <a:xfrm>
            <a:off x="9553650" y="4914297"/>
            <a:ext cx="25512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 DVA = descent!</a:t>
            </a:r>
            <a:endParaRPr sz="2100">
              <a:solidFill>
                <a:schemeClr val="dk1"/>
              </a:solidFill>
              <a:latin typeface="Calibri"/>
              <a:ea typeface="Calibri"/>
              <a:cs typeface="Calibri"/>
              <a:sym typeface="Calibri"/>
            </a:endParaRPr>
          </a:p>
        </p:txBody>
      </p:sp>
      <p:sp>
        <p:nvSpPr>
          <p:cNvPr id="1057" name="Google Shape;1057;g3c3540bacfd_0_1073"/>
          <p:cNvSpPr txBox="1"/>
          <p:nvPr/>
        </p:nvSpPr>
        <p:spPr>
          <a:xfrm>
            <a:off x="629475" y="2834275"/>
            <a:ext cx="1172700" cy="7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chemeClr val="dk1"/>
                </a:solidFill>
                <a:latin typeface="Calibri"/>
                <a:ea typeface="Calibri"/>
                <a:cs typeface="Calibri"/>
                <a:sym typeface="Calibri"/>
              </a:rPr>
              <a:t>X</a:t>
            </a:r>
            <a:r>
              <a:rPr lang="en-US" sz="1900">
                <a:solidFill>
                  <a:schemeClr val="dk1"/>
                </a:solidFill>
                <a:latin typeface="Calibri"/>
                <a:ea typeface="Calibri"/>
                <a:cs typeface="Calibri"/>
                <a:sym typeface="Calibri"/>
              </a:rPr>
              <a:t>min</a:t>
            </a:r>
            <a:endParaRPr sz="1900">
              <a:solidFill>
                <a:schemeClr val="dk1"/>
              </a:solidFill>
              <a:latin typeface="Calibri"/>
              <a:ea typeface="Calibri"/>
              <a:cs typeface="Calibri"/>
              <a:sym typeface="Calibri"/>
            </a:endParaRPr>
          </a:p>
        </p:txBody>
      </p:sp>
      <p:cxnSp>
        <p:nvCxnSpPr>
          <p:cNvPr id="1058" name="Google Shape;1058;g3c3540bacfd_0_1073"/>
          <p:cNvCxnSpPr/>
          <p:nvPr/>
        </p:nvCxnSpPr>
        <p:spPr>
          <a:xfrm>
            <a:off x="1309275" y="3736138"/>
            <a:ext cx="1490400" cy="60600"/>
          </a:xfrm>
          <a:prstGeom prst="straightConnector1">
            <a:avLst/>
          </a:prstGeom>
          <a:noFill/>
          <a:ln cap="flat" cmpd="sng" w="19050">
            <a:solidFill>
              <a:schemeClr val="dk1"/>
            </a:solidFill>
            <a:prstDash val="solid"/>
            <a:round/>
            <a:headEnd len="med" w="med" type="none"/>
            <a:tailEnd len="med" w="med" type="triangl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g3c3540bacfd_0_1103"/>
          <p:cNvSpPr txBox="1"/>
          <p:nvPr>
            <p:ph type="title"/>
          </p:nvPr>
        </p:nvSpPr>
        <p:spPr>
          <a:xfrm>
            <a:off x="874412" y="64019"/>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400"/>
              <a:buFont typeface="Calibri"/>
              <a:buNone/>
            </a:pPr>
            <a:r>
              <a:rPr b="1" lang="en-US"/>
              <a:t>QG Omega Equation: differential vorticity advection term</a:t>
            </a:r>
            <a:endParaRPr/>
          </a:p>
        </p:txBody>
      </p:sp>
      <p:sp>
        <p:nvSpPr>
          <p:cNvPr id="1064" name="Google Shape;1064;g3c3540bacfd_0_1103"/>
          <p:cNvSpPr txBox="1"/>
          <p:nvPr/>
        </p:nvSpPr>
        <p:spPr>
          <a:xfrm>
            <a:off x="1680665" y="1496286"/>
            <a:ext cx="7651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Differential advection of geostrophic absolute vorticity by the geostrophic wind</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Assume vorticity advection near surface = 0.</a:t>
            </a:r>
            <a:endParaRPr sz="1800">
              <a:solidFill>
                <a:schemeClr val="dk1"/>
              </a:solidFill>
              <a:latin typeface="Calibri"/>
              <a:ea typeface="Calibri"/>
              <a:cs typeface="Calibri"/>
              <a:sym typeface="Calibri"/>
            </a:endParaRPr>
          </a:p>
        </p:txBody>
      </p:sp>
      <p:sp>
        <p:nvSpPr>
          <p:cNvPr id="1065" name="Google Shape;1065;g3c3540bacfd_0_1103"/>
          <p:cNvSpPr/>
          <p:nvPr/>
        </p:nvSpPr>
        <p:spPr>
          <a:xfrm>
            <a:off x="-33975" y="2680396"/>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6" name="Google Shape;1066;g3c3540bacfd_0_1103"/>
          <p:cNvSpPr/>
          <p:nvPr/>
        </p:nvSpPr>
        <p:spPr>
          <a:xfrm>
            <a:off x="2986" y="3330505"/>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7" name="Google Shape;1067;g3c3540bacfd_0_1103"/>
          <p:cNvSpPr/>
          <p:nvPr/>
        </p:nvSpPr>
        <p:spPr>
          <a:xfrm>
            <a:off x="2986" y="3961537"/>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8" name="Google Shape;1068;g3c3540bacfd_0_1103"/>
          <p:cNvSpPr/>
          <p:nvPr/>
        </p:nvSpPr>
        <p:spPr>
          <a:xfrm>
            <a:off x="-33975" y="2134662"/>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9" name="Google Shape;1069;g3c3540bacfd_0_1103"/>
          <p:cNvSpPr/>
          <p:nvPr/>
        </p:nvSpPr>
        <p:spPr>
          <a:xfrm>
            <a:off x="3910002" y="4011643"/>
            <a:ext cx="2028600" cy="2011800"/>
          </a:xfrm>
          <a:prstGeom prst="ellipse">
            <a:avLst/>
          </a:prstGeom>
          <a:solidFill>
            <a:srgbClr val="4472C4">
              <a:alpha val="27219"/>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0" name="Google Shape;1070;g3c3540bacfd_0_1103"/>
          <p:cNvSpPr txBox="1"/>
          <p:nvPr/>
        </p:nvSpPr>
        <p:spPr>
          <a:xfrm>
            <a:off x="4536311" y="4793140"/>
            <a:ext cx="893700" cy="391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071" name="Google Shape;1071;g3c3540bacfd_0_1103"/>
          <p:cNvSpPr txBox="1"/>
          <p:nvPr/>
        </p:nvSpPr>
        <p:spPr>
          <a:xfrm>
            <a:off x="734548" y="3074016"/>
            <a:ext cx="893700" cy="391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072" name="Google Shape;1072;g3c3540bacfd_0_1103"/>
          <p:cNvSpPr txBox="1"/>
          <p:nvPr/>
        </p:nvSpPr>
        <p:spPr>
          <a:xfrm>
            <a:off x="9094496" y="1967631"/>
            <a:ext cx="1125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500 hPa height</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SLP</a:t>
            </a:r>
            <a:endParaRPr/>
          </a:p>
        </p:txBody>
      </p:sp>
      <p:cxnSp>
        <p:nvCxnSpPr>
          <p:cNvPr id="1073" name="Google Shape;1073;g3c3540bacfd_0_1103"/>
          <p:cNvCxnSpPr/>
          <p:nvPr/>
        </p:nvCxnSpPr>
        <p:spPr>
          <a:xfrm>
            <a:off x="8835390" y="2100479"/>
            <a:ext cx="284400" cy="0"/>
          </a:xfrm>
          <a:prstGeom prst="straightConnector1">
            <a:avLst/>
          </a:prstGeom>
          <a:noFill/>
          <a:ln cap="flat" cmpd="sng" w="25400">
            <a:solidFill>
              <a:schemeClr val="dk1"/>
            </a:solidFill>
            <a:prstDash val="solid"/>
            <a:miter lim="800000"/>
            <a:headEnd len="sm" w="sm" type="none"/>
            <a:tailEnd len="sm" w="sm" type="none"/>
          </a:ln>
        </p:spPr>
      </p:cxnSp>
      <p:cxnSp>
        <p:nvCxnSpPr>
          <p:cNvPr id="1074" name="Google Shape;1074;g3c3540bacfd_0_1103"/>
          <p:cNvCxnSpPr/>
          <p:nvPr/>
        </p:nvCxnSpPr>
        <p:spPr>
          <a:xfrm>
            <a:off x="8842571" y="2278515"/>
            <a:ext cx="284400" cy="0"/>
          </a:xfrm>
          <a:prstGeom prst="straightConnector1">
            <a:avLst/>
          </a:prstGeom>
          <a:noFill/>
          <a:ln cap="flat" cmpd="sng" w="25400">
            <a:solidFill>
              <a:srgbClr val="548135"/>
            </a:solidFill>
            <a:prstDash val="solid"/>
            <a:miter lim="800000"/>
            <a:headEnd len="sm" w="sm" type="none"/>
            <a:tailEnd len="sm" w="sm" type="none"/>
          </a:ln>
        </p:spPr>
      </p:cxnSp>
      <p:sp>
        <p:nvSpPr>
          <p:cNvPr id="1075" name="Google Shape;1075;g3c3540bacfd_0_1103"/>
          <p:cNvSpPr txBox="1"/>
          <p:nvPr/>
        </p:nvSpPr>
        <p:spPr>
          <a:xfrm>
            <a:off x="8120490" y="3776871"/>
            <a:ext cx="5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552</a:t>
            </a:r>
            <a:endParaRPr/>
          </a:p>
        </p:txBody>
      </p:sp>
      <p:sp>
        <p:nvSpPr>
          <p:cNvPr id="1076" name="Google Shape;1076;g3c3540bacfd_0_1103"/>
          <p:cNvSpPr txBox="1"/>
          <p:nvPr/>
        </p:nvSpPr>
        <p:spPr>
          <a:xfrm>
            <a:off x="8101819" y="3143060"/>
            <a:ext cx="5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546</a:t>
            </a:r>
            <a:endParaRPr/>
          </a:p>
        </p:txBody>
      </p:sp>
      <p:sp>
        <p:nvSpPr>
          <p:cNvPr id="1077" name="Google Shape;1077;g3c3540bacfd_0_1103"/>
          <p:cNvSpPr txBox="1"/>
          <p:nvPr/>
        </p:nvSpPr>
        <p:spPr>
          <a:xfrm>
            <a:off x="7998502" y="2500707"/>
            <a:ext cx="535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540</a:t>
            </a:r>
            <a:endParaRPr/>
          </a:p>
        </p:txBody>
      </p:sp>
      <p:sp>
        <p:nvSpPr>
          <p:cNvPr id="1078" name="Google Shape;1078;g3c3540bacfd_0_1103"/>
          <p:cNvSpPr txBox="1"/>
          <p:nvPr/>
        </p:nvSpPr>
        <p:spPr>
          <a:xfrm>
            <a:off x="8047241" y="1952350"/>
            <a:ext cx="5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534</a:t>
            </a:r>
            <a:endParaRPr/>
          </a:p>
        </p:txBody>
      </p:sp>
      <p:sp>
        <p:nvSpPr>
          <p:cNvPr id="1079" name="Google Shape;1079;g3c3540bacfd_0_1103"/>
          <p:cNvSpPr txBox="1"/>
          <p:nvPr/>
        </p:nvSpPr>
        <p:spPr>
          <a:xfrm>
            <a:off x="5461691" y="6190289"/>
            <a:ext cx="6699000" cy="632400"/>
          </a:xfrm>
          <a:prstGeom prst="rect">
            <a:avLst/>
          </a:prstGeom>
          <a:blipFill rotWithShape="1">
            <a:blip r:embed="rId3">
              <a:alphaModFix/>
            </a:blip>
            <a:stretch>
              <a:fillRect b="-13999"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080" name="Google Shape;1080;g3c3540bacfd_0_1103"/>
          <p:cNvSpPr txBox="1"/>
          <p:nvPr/>
        </p:nvSpPr>
        <p:spPr>
          <a:xfrm>
            <a:off x="9332475" y="3007375"/>
            <a:ext cx="28281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-1 * -1* (+TA) = -1* ⍵</a:t>
            </a:r>
            <a:endParaRPr sz="2100">
              <a:solidFill>
                <a:schemeClr val="dk1"/>
              </a:solidFill>
              <a:latin typeface="Calibri"/>
              <a:ea typeface="Calibri"/>
              <a:cs typeface="Calibri"/>
              <a:sym typeface="Calibri"/>
            </a:endParaRPr>
          </a:p>
        </p:txBody>
      </p:sp>
      <p:sp>
        <p:nvSpPr>
          <p:cNvPr id="1081" name="Google Shape;1081;g3c3540bacfd_0_1103"/>
          <p:cNvSpPr txBox="1"/>
          <p:nvPr/>
        </p:nvSpPr>
        <p:spPr>
          <a:xfrm>
            <a:off x="9609500" y="3638275"/>
            <a:ext cx="25512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 +TA = -1* ⍵</a:t>
            </a:r>
            <a:endParaRPr sz="2100">
              <a:solidFill>
                <a:schemeClr val="dk1"/>
              </a:solidFill>
              <a:latin typeface="Calibri"/>
              <a:ea typeface="Calibri"/>
              <a:cs typeface="Calibri"/>
              <a:sym typeface="Calibri"/>
            </a:endParaRPr>
          </a:p>
        </p:txBody>
      </p:sp>
      <p:sp>
        <p:nvSpPr>
          <p:cNvPr id="1082" name="Google Shape;1082;g3c3540bacfd_0_1103"/>
          <p:cNvSpPr txBox="1"/>
          <p:nvPr/>
        </p:nvSpPr>
        <p:spPr>
          <a:xfrm>
            <a:off x="9397275" y="4336472"/>
            <a:ext cx="25512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 +TA = ascent!</a:t>
            </a:r>
            <a:endParaRPr sz="2100">
              <a:solidFill>
                <a:schemeClr val="dk1"/>
              </a:solidFill>
              <a:latin typeface="Calibri"/>
              <a:ea typeface="Calibri"/>
              <a:cs typeface="Calibri"/>
              <a:sym typeface="Calibri"/>
            </a:endParaRPr>
          </a:p>
        </p:txBody>
      </p:sp>
      <p:sp>
        <p:nvSpPr>
          <p:cNvPr id="1083" name="Google Shape;1083;g3c3540bacfd_0_1103"/>
          <p:cNvSpPr/>
          <p:nvPr/>
        </p:nvSpPr>
        <p:spPr>
          <a:xfrm>
            <a:off x="5956739" y="3671938"/>
            <a:ext cx="477900" cy="923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cap="none">
                <a:solidFill>
                  <a:srgbClr val="FF0000"/>
                </a:solidFill>
                <a:latin typeface="Calibri"/>
                <a:ea typeface="Calibri"/>
                <a:cs typeface="Calibri"/>
                <a:sym typeface="Calibri"/>
              </a:rPr>
              <a:t>L</a:t>
            </a:r>
            <a:endParaRPr/>
          </a:p>
        </p:txBody>
      </p:sp>
      <p:sp>
        <p:nvSpPr>
          <p:cNvPr id="1084" name="Google Shape;1084;g3c3540bacfd_0_1103"/>
          <p:cNvSpPr/>
          <p:nvPr/>
        </p:nvSpPr>
        <p:spPr>
          <a:xfrm>
            <a:off x="6345252" y="4042873"/>
            <a:ext cx="1948441" cy="119641"/>
          </a:xfrm>
          <a:custGeom>
            <a:rect b="b" l="l" r="r" t="t"/>
            <a:pathLst>
              <a:path extrusionOk="0" h="119641" w="1948441">
                <a:moveTo>
                  <a:pt x="0" y="119641"/>
                </a:moveTo>
                <a:cubicBezTo>
                  <a:pt x="170204" y="91155"/>
                  <a:pt x="340408" y="62669"/>
                  <a:pt x="529840" y="42729"/>
                </a:cubicBezTo>
                <a:cubicBezTo>
                  <a:pt x="719272" y="22789"/>
                  <a:pt x="1136591" y="0"/>
                  <a:pt x="1136591" y="0"/>
                </a:cubicBezTo>
                <a:lnTo>
                  <a:pt x="1948441" y="17091"/>
                </a:lnTo>
              </a:path>
            </a:pathLst>
          </a:cu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5" name="Google Shape;1085;g3c3540bacfd_0_1103"/>
          <p:cNvSpPr/>
          <p:nvPr/>
        </p:nvSpPr>
        <p:spPr>
          <a:xfrm>
            <a:off x="5174478" y="4453070"/>
            <a:ext cx="1003061" cy="1888621"/>
          </a:xfrm>
          <a:custGeom>
            <a:rect b="b" l="l" r="r" t="t"/>
            <a:pathLst>
              <a:path extrusionOk="0" h="1888621" w="1003061">
                <a:moveTo>
                  <a:pt x="991312" y="0"/>
                </a:moveTo>
                <a:cubicBezTo>
                  <a:pt x="998433" y="200114"/>
                  <a:pt x="1024070" y="289134"/>
                  <a:pt x="965674" y="504203"/>
                </a:cubicBezTo>
                <a:cubicBezTo>
                  <a:pt x="907278" y="719272"/>
                  <a:pt x="801880" y="1059679"/>
                  <a:pt x="640934" y="1290415"/>
                </a:cubicBezTo>
                <a:cubicBezTo>
                  <a:pt x="479988" y="1521151"/>
                  <a:pt x="263495" y="1727675"/>
                  <a:pt x="0" y="1888621"/>
                </a:cubicBezTo>
              </a:path>
            </a:pathLst>
          </a:custGeom>
          <a:noFill/>
          <a:ln cap="flat" cmpd="sng" w="50800">
            <a:solidFill>
              <a:srgbClr val="0432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6" name="Google Shape;1086;g3c3540bacfd_0_1103"/>
          <p:cNvSpPr/>
          <p:nvPr/>
        </p:nvSpPr>
        <p:spPr>
          <a:xfrm rot="6273454">
            <a:off x="6072211" y="4918048"/>
            <a:ext cx="319869" cy="199009"/>
          </a:xfrm>
          <a:prstGeom prst="triangle">
            <a:avLst>
              <a:gd fmla="val 50000" name="adj"/>
            </a:avLst>
          </a:prstGeom>
          <a:solidFill>
            <a:srgbClr val="0432FF"/>
          </a:solidFill>
          <a:ln cap="flat" cmpd="sng" w="12700">
            <a:solidFill>
              <a:srgbClr val="0432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7" name="Google Shape;1087;g3c3540bacfd_0_1103"/>
          <p:cNvSpPr/>
          <p:nvPr/>
        </p:nvSpPr>
        <p:spPr>
          <a:xfrm rot="7585110">
            <a:off x="5722320" y="5737841"/>
            <a:ext cx="319870" cy="198908"/>
          </a:xfrm>
          <a:prstGeom prst="triangle">
            <a:avLst>
              <a:gd fmla="val 50000" name="adj"/>
            </a:avLst>
          </a:prstGeom>
          <a:solidFill>
            <a:srgbClr val="0432FF"/>
          </a:solidFill>
          <a:ln cap="flat" cmpd="sng" w="12700">
            <a:solidFill>
              <a:srgbClr val="0432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8" name="Google Shape;1088;g3c3540bacfd_0_1103"/>
          <p:cNvSpPr/>
          <p:nvPr/>
        </p:nvSpPr>
        <p:spPr>
          <a:xfrm>
            <a:off x="6452800" y="3110469"/>
            <a:ext cx="1620600" cy="923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cap="none">
                <a:solidFill>
                  <a:srgbClr val="FF0000"/>
                </a:solidFill>
                <a:latin typeface="Calibri"/>
                <a:ea typeface="Calibri"/>
                <a:cs typeface="Calibri"/>
                <a:sym typeface="Calibri"/>
              </a:rPr>
              <a:t>WAA</a:t>
            </a:r>
            <a:endParaRPr/>
          </a:p>
        </p:txBody>
      </p:sp>
      <p:sp>
        <p:nvSpPr>
          <p:cNvPr id="1089" name="Google Shape;1089;g3c3540bacfd_0_1103"/>
          <p:cNvSpPr/>
          <p:nvPr/>
        </p:nvSpPr>
        <p:spPr>
          <a:xfrm rot="6277905">
            <a:off x="6772672" y="3886561"/>
            <a:ext cx="266027" cy="277816"/>
          </a:xfrm>
          <a:prstGeom prst="chord">
            <a:avLst>
              <a:gd fmla="val 2700000" name="adj1"/>
              <a:gd fmla="val 1620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0" name="Google Shape;1090;g3c3540bacfd_0_1103"/>
          <p:cNvSpPr/>
          <p:nvPr/>
        </p:nvSpPr>
        <p:spPr>
          <a:xfrm rot="6896798">
            <a:off x="7572939" y="3844509"/>
            <a:ext cx="266019" cy="277963"/>
          </a:xfrm>
          <a:prstGeom prst="chord">
            <a:avLst>
              <a:gd fmla="val 2700000" name="adj1"/>
              <a:gd fmla="val 1620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1" name="Google Shape;1091;g3c3540bacfd_0_1103"/>
          <p:cNvSpPr/>
          <p:nvPr/>
        </p:nvSpPr>
        <p:spPr>
          <a:xfrm>
            <a:off x="4386449" y="4727379"/>
            <a:ext cx="1391700" cy="923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cap="none">
                <a:solidFill>
                  <a:srgbClr val="0432FF"/>
                </a:solidFill>
                <a:latin typeface="Calibri"/>
                <a:ea typeface="Calibri"/>
                <a:cs typeface="Calibri"/>
                <a:sym typeface="Calibri"/>
              </a:rPr>
              <a:t>CAA</a:t>
            </a:r>
            <a:endParaRPr/>
          </a:p>
        </p:txBody>
      </p:sp>
      <p:sp>
        <p:nvSpPr>
          <p:cNvPr id="1092" name="Google Shape;1092;g3c3540bacfd_0_1103"/>
          <p:cNvSpPr/>
          <p:nvPr/>
        </p:nvSpPr>
        <p:spPr>
          <a:xfrm>
            <a:off x="6114523" y="2545987"/>
            <a:ext cx="2409900" cy="1888500"/>
          </a:xfrm>
          <a:prstGeom prst="ellipse">
            <a:avLst/>
          </a:prstGeom>
          <a:solidFill>
            <a:srgbClr val="FF0000">
              <a:alpha val="2025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3" name="Google Shape;1093;g3c3540bacfd_0_1103"/>
          <p:cNvSpPr txBox="1"/>
          <p:nvPr/>
        </p:nvSpPr>
        <p:spPr>
          <a:xfrm>
            <a:off x="9293544" y="2581817"/>
            <a:ext cx="34065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latin typeface="Calibri"/>
                <a:ea typeface="Calibri"/>
                <a:cs typeface="Calibri"/>
                <a:sym typeface="Calibri"/>
              </a:rPr>
              <a:t>TA = Temperature Advection</a:t>
            </a:r>
            <a:endParaRPr sz="16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g3c3540bacfd_0_1144"/>
          <p:cNvSpPr txBox="1"/>
          <p:nvPr>
            <p:ph type="title"/>
          </p:nvPr>
        </p:nvSpPr>
        <p:spPr>
          <a:xfrm>
            <a:off x="874412" y="64019"/>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400"/>
              <a:buFont typeface="Calibri"/>
              <a:buNone/>
            </a:pPr>
            <a:r>
              <a:rPr b="1" lang="en-US"/>
              <a:t>QG Omega Equation: differential vorticity advection term</a:t>
            </a:r>
            <a:endParaRPr/>
          </a:p>
        </p:txBody>
      </p:sp>
      <p:sp>
        <p:nvSpPr>
          <p:cNvPr id="1099" name="Google Shape;1099;g3c3540bacfd_0_1144"/>
          <p:cNvSpPr txBox="1"/>
          <p:nvPr/>
        </p:nvSpPr>
        <p:spPr>
          <a:xfrm>
            <a:off x="1680665" y="1496286"/>
            <a:ext cx="7651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Differential advection of geostrophic absolute vorticity by the geostrophic wind</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Assume vorticity advection near surface = 0.</a:t>
            </a:r>
            <a:endParaRPr sz="1800">
              <a:solidFill>
                <a:schemeClr val="dk1"/>
              </a:solidFill>
              <a:latin typeface="Calibri"/>
              <a:ea typeface="Calibri"/>
              <a:cs typeface="Calibri"/>
              <a:sym typeface="Calibri"/>
            </a:endParaRPr>
          </a:p>
        </p:txBody>
      </p:sp>
      <p:sp>
        <p:nvSpPr>
          <p:cNvPr id="1100" name="Google Shape;1100;g3c3540bacfd_0_1144"/>
          <p:cNvSpPr/>
          <p:nvPr/>
        </p:nvSpPr>
        <p:spPr>
          <a:xfrm>
            <a:off x="-33975" y="2680396"/>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1" name="Google Shape;1101;g3c3540bacfd_0_1144"/>
          <p:cNvSpPr/>
          <p:nvPr/>
        </p:nvSpPr>
        <p:spPr>
          <a:xfrm>
            <a:off x="2986" y="3330505"/>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2" name="Google Shape;1102;g3c3540bacfd_0_1144"/>
          <p:cNvSpPr/>
          <p:nvPr/>
        </p:nvSpPr>
        <p:spPr>
          <a:xfrm>
            <a:off x="2986" y="3961537"/>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3" name="Google Shape;1103;g3c3540bacfd_0_1144"/>
          <p:cNvSpPr/>
          <p:nvPr/>
        </p:nvSpPr>
        <p:spPr>
          <a:xfrm>
            <a:off x="-33975" y="2134662"/>
            <a:ext cx="8136259" cy="2455116"/>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4" name="Google Shape;1104;g3c3540bacfd_0_1144"/>
          <p:cNvSpPr/>
          <p:nvPr/>
        </p:nvSpPr>
        <p:spPr>
          <a:xfrm>
            <a:off x="3910002" y="4011643"/>
            <a:ext cx="2028600" cy="2011800"/>
          </a:xfrm>
          <a:prstGeom prst="ellipse">
            <a:avLst/>
          </a:prstGeom>
          <a:solidFill>
            <a:srgbClr val="4472C4">
              <a:alpha val="27219"/>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5" name="Google Shape;1105;g3c3540bacfd_0_1144"/>
          <p:cNvSpPr txBox="1"/>
          <p:nvPr/>
        </p:nvSpPr>
        <p:spPr>
          <a:xfrm>
            <a:off x="4536311" y="4793140"/>
            <a:ext cx="893700" cy="391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106" name="Google Shape;1106;g3c3540bacfd_0_1144"/>
          <p:cNvSpPr txBox="1"/>
          <p:nvPr/>
        </p:nvSpPr>
        <p:spPr>
          <a:xfrm>
            <a:off x="734548" y="3074016"/>
            <a:ext cx="893700" cy="391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107" name="Google Shape;1107;g3c3540bacfd_0_1144"/>
          <p:cNvSpPr txBox="1"/>
          <p:nvPr/>
        </p:nvSpPr>
        <p:spPr>
          <a:xfrm>
            <a:off x="9094496" y="1967631"/>
            <a:ext cx="1125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500 hPa height</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SLP</a:t>
            </a:r>
            <a:endParaRPr/>
          </a:p>
        </p:txBody>
      </p:sp>
      <p:cxnSp>
        <p:nvCxnSpPr>
          <p:cNvPr id="1108" name="Google Shape;1108;g3c3540bacfd_0_1144"/>
          <p:cNvCxnSpPr/>
          <p:nvPr/>
        </p:nvCxnSpPr>
        <p:spPr>
          <a:xfrm>
            <a:off x="8835390" y="2100479"/>
            <a:ext cx="284400" cy="0"/>
          </a:xfrm>
          <a:prstGeom prst="straightConnector1">
            <a:avLst/>
          </a:prstGeom>
          <a:noFill/>
          <a:ln cap="flat" cmpd="sng" w="25400">
            <a:solidFill>
              <a:schemeClr val="dk1"/>
            </a:solidFill>
            <a:prstDash val="solid"/>
            <a:miter lim="800000"/>
            <a:headEnd len="sm" w="sm" type="none"/>
            <a:tailEnd len="sm" w="sm" type="none"/>
          </a:ln>
        </p:spPr>
      </p:cxnSp>
      <p:cxnSp>
        <p:nvCxnSpPr>
          <p:cNvPr id="1109" name="Google Shape;1109;g3c3540bacfd_0_1144"/>
          <p:cNvCxnSpPr/>
          <p:nvPr/>
        </p:nvCxnSpPr>
        <p:spPr>
          <a:xfrm>
            <a:off x="8842571" y="2278515"/>
            <a:ext cx="284400" cy="0"/>
          </a:xfrm>
          <a:prstGeom prst="straightConnector1">
            <a:avLst/>
          </a:prstGeom>
          <a:noFill/>
          <a:ln cap="flat" cmpd="sng" w="25400">
            <a:solidFill>
              <a:srgbClr val="548135"/>
            </a:solidFill>
            <a:prstDash val="solid"/>
            <a:miter lim="800000"/>
            <a:headEnd len="sm" w="sm" type="none"/>
            <a:tailEnd len="sm" w="sm" type="none"/>
          </a:ln>
        </p:spPr>
      </p:cxnSp>
      <p:sp>
        <p:nvSpPr>
          <p:cNvPr id="1110" name="Google Shape;1110;g3c3540bacfd_0_1144"/>
          <p:cNvSpPr txBox="1"/>
          <p:nvPr/>
        </p:nvSpPr>
        <p:spPr>
          <a:xfrm>
            <a:off x="8120490" y="3776871"/>
            <a:ext cx="5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552</a:t>
            </a:r>
            <a:endParaRPr/>
          </a:p>
        </p:txBody>
      </p:sp>
      <p:sp>
        <p:nvSpPr>
          <p:cNvPr id="1111" name="Google Shape;1111;g3c3540bacfd_0_1144"/>
          <p:cNvSpPr txBox="1"/>
          <p:nvPr/>
        </p:nvSpPr>
        <p:spPr>
          <a:xfrm>
            <a:off x="8101819" y="3143060"/>
            <a:ext cx="5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546</a:t>
            </a:r>
            <a:endParaRPr/>
          </a:p>
        </p:txBody>
      </p:sp>
      <p:sp>
        <p:nvSpPr>
          <p:cNvPr id="1112" name="Google Shape;1112;g3c3540bacfd_0_1144"/>
          <p:cNvSpPr txBox="1"/>
          <p:nvPr/>
        </p:nvSpPr>
        <p:spPr>
          <a:xfrm>
            <a:off x="7998502" y="2500707"/>
            <a:ext cx="535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540</a:t>
            </a:r>
            <a:endParaRPr/>
          </a:p>
        </p:txBody>
      </p:sp>
      <p:sp>
        <p:nvSpPr>
          <p:cNvPr id="1113" name="Google Shape;1113;g3c3540bacfd_0_1144"/>
          <p:cNvSpPr txBox="1"/>
          <p:nvPr/>
        </p:nvSpPr>
        <p:spPr>
          <a:xfrm>
            <a:off x="8047241" y="1952350"/>
            <a:ext cx="5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534</a:t>
            </a:r>
            <a:endParaRPr/>
          </a:p>
        </p:txBody>
      </p:sp>
      <p:sp>
        <p:nvSpPr>
          <p:cNvPr id="1114" name="Google Shape;1114;g3c3540bacfd_0_1144"/>
          <p:cNvSpPr txBox="1"/>
          <p:nvPr/>
        </p:nvSpPr>
        <p:spPr>
          <a:xfrm>
            <a:off x="5461691" y="6190289"/>
            <a:ext cx="6699000" cy="632400"/>
          </a:xfrm>
          <a:prstGeom prst="rect">
            <a:avLst/>
          </a:prstGeom>
          <a:blipFill rotWithShape="1">
            <a:blip r:embed="rId3">
              <a:alphaModFix/>
            </a:blip>
            <a:stretch>
              <a:fillRect b="-13999"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115" name="Google Shape;1115;g3c3540bacfd_0_1144"/>
          <p:cNvSpPr txBox="1"/>
          <p:nvPr/>
        </p:nvSpPr>
        <p:spPr>
          <a:xfrm>
            <a:off x="9332475" y="3007375"/>
            <a:ext cx="28281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-1 * -1* (-TA) = -1* ⍵</a:t>
            </a:r>
            <a:endParaRPr sz="2100">
              <a:solidFill>
                <a:schemeClr val="dk1"/>
              </a:solidFill>
              <a:latin typeface="Calibri"/>
              <a:ea typeface="Calibri"/>
              <a:cs typeface="Calibri"/>
              <a:sym typeface="Calibri"/>
            </a:endParaRPr>
          </a:p>
        </p:txBody>
      </p:sp>
      <p:sp>
        <p:nvSpPr>
          <p:cNvPr id="1116" name="Google Shape;1116;g3c3540bacfd_0_1144"/>
          <p:cNvSpPr txBox="1"/>
          <p:nvPr/>
        </p:nvSpPr>
        <p:spPr>
          <a:xfrm>
            <a:off x="9609500" y="3638275"/>
            <a:ext cx="25512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 -TA = -1* ⍵</a:t>
            </a:r>
            <a:endParaRPr sz="2100">
              <a:solidFill>
                <a:schemeClr val="dk1"/>
              </a:solidFill>
              <a:latin typeface="Calibri"/>
              <a:ea typeface="Calibri"/>
              <a:cs typeface="Calibri"/>
              <a:sym typeface="Calibri"/>
            </a:endParaRPr>
          </a:p>
        </p:txBody>
      </p:sp>
      <p:sp>
        <p:nvSpPr>
          <p:cNvPr id="1117" name="Google Shape;1117;g3c3540bacfd_0_1144"/>
          <p:cNvSpPr txBox="1"/>
          <p:nvPr/>
        </p:nvSpPr>
        <p:spPr>
          <a:xfrm>
            <a:off x="9397275" y="4336472"/>
            <a:ext cx="25512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 -TA = descent!</a:t>
            </a:r>
            <a:endParaRPr sz="2100">
              <a:solidFill>
                <a:schemeClr val="dk1"/>
              </a:solidFill>
              <a:latin typeface="Calibri"/>
              <a:ea typeface="Calibri"/>
              <a:cs typeface="Calibri"/>
              <a:sym typeface="Calibri"/>
            </a:endParaRPr>
          </a:p>
        </p:txBody>
      </p:sp>
      <p:sp>
        <p:nvSpPr>
          <p:cNvPr id="1118" name="Google Shape;1118;g3c3540bacfd_0_1144"/>
          <p:cNvSpPr/>
          <p:nvPr/>
        </p:nvSpPr>
        <p:spPr>
          <a:xfrm>
            <a:off x="5956739" y="3671938"/>
            <a:ext cx="477900" cy="923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cap="none">
                <a:solidFill>
                  <a:srgbClr val="FF0000"/>
                </a:solidFill>
                <a:latin typeface="Calibri"/>
                <a:ea typeface="Calibri"/>
                <a:cs typeface="Calibri"/>
                <a:sym typeface="Calibri"/>
              </a:rPr>
              <a:t>L</a:t>
            </a:r>
            <a:endParaRPr/>
          </a:p>
        </p:txBody>
      </p:sp>
      <p:sp>
        <p:nvSpPr>
          <p:cNvPr id="1119" name="Google Shape;1119;g3c3540bacfd_0_1144"/>
          <p:cNvSpPr/>
          <p:nvPr/>
        </p:nvSpPr>
        <p:spPr>
          <a:xfrm>
            <a:off x="6345252" y="4042873"/>
            <a:ext cx="1948441" cy="119641"/>
          </a:xfrm>
          <a:custGeom>
            <a:rect b="b" l="l" r="r" t="t"/>
            <a:pathLst>
              <a:path extrusionOk="0" h="119641" w="1948441">
                <a:moveTo>
                  <a:pt x="0" y="119641"/>
                </a:moveTo>
                <a:cubicBezTo>
                  <a:pt x="170204" y="91155"/>
                  <a:pt x="340408" y="62669"/>
                  <a:pt x="529840" y="42729"/>
                </a:cubicBezTo>
                <a:cubicBezTo>
                  <a:pt x="719272" y="22789"/>
                  <a:pt x="1136591" y="0"/>
                  <a:pt x="1136591" y="0"/>
                </a:cubicBezTo>
                <a:lnTo>
                  <a:pt x="1948441" y="17091"/>
                </a:lnTo>
              </a:path>
            </a:pathLst>
          </a:cu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0" name="Google Shape;1120;g3c3540bacfd_0_1144"/>
          <p:cNvSpPr/>
          <p:nvPr/>
        </p:nvSpPr>
        <p:spPr>
          <a:xfrm>
            <a:off x="5174478" y="4453070"/>
            <a:ext cx="1003061" cy="1888621"/>
          </a:xfrm>
          <a:custGeom>
            <a:rect b="b" l="l" r="r" t="t"/>
            <a:pathLst>
              <a:path extrusionOk="0" h="1888621" w="1003061">
                <a:moveTo>
                  <a:pt x="991312" y="0"/>
                </a:moveTo>
                <a:cubicBezTo>
                  <a:pt x="998433" y="200114"/>
                  <a:pt x="1024070" y="289134"/>
                  <a:pt x="965674" y="504203"/>
                </a:cubicBezTo>
                <a:cubicBezTo>
                  <a:pt x="907278" y="719272"/>
                  <a:pt x="801880" y="1059679"/>
                  <a:pt x="640934" y="1290415"/>
                </a:cubicBezTo>
                <a:cubicBezTo>
                  <a:pt x="479988" y="1521151"/>
                  <a:pt x="263495" y="1727675"/>
                  <a:pt x="0" y="1888621"/>
                </a:cubicBezTo>
              </a:path>
            </a:pathLst>
          </a:custGeom>
          <a:noFill/>
          <a:ln cap="flat" cmpd="sng" w="50800">
            <a:solidFill>
              <a:srgbClr val="0432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1" name="Google Shape;1121;g3c3540bacfd_0_1144"/>
          <p:cNvSpPr/>
          <p:nvPr/>
        </p:nvSpPr>
        <p:spPr>
          <a:xfrm rot="6273454">
            <a:off x="6072211" y="4918048"/>
            <a:ext cx="319869" cy="199009"/>
          </a:xfrm>
          <a:prstGeom prst="triangle">
            <a:avLst>
              <a:gd fmla="val 50000" name="adj"/>
            </a:avLst>
          </a:prstGeom>
          <a:solidFill>
            <a:srgbClr val="0432FF"/>
          </a:solidFill>
          <a:ln cap="flat" cmpd="sng" w="12700">
            <a:solidFill>
              <a:srgbClr val="0432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2" name="Google Shape;1122;g3c3540bacfd_0_1144"/>
          <p:cNvSpPr/>
          <p:nvPr/>
        </p:nvSpPr>
        <p:spPr>
          <a:xfrm rot="7585110">
            <a:off x="5722320" y="5737841"/>
            <a:ext cx="319870" cy="198908"/>
          </a:xfrm>
          <a:prstGeom prst="triangle">
            <a:avLst>
              <a:gd fmla="val 50000" name="adj"/>
            </a:avLst>
          </a:prstGeom>
          <a:solidFill>
            <a:srgbClr val="0432FF"/>
          </a:solidFill>
          <a:ln cap="flat" cmpd="sng" w="12700">
            <a:solidFill>
              <a:srgbClr val="0432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3" name="Google Shape;1123;g3c3540bacfd_0_1144"/>
          <p:cNvSpPr/>
          <p:nvPr/>
        </p:nvSpPr>
        <p:spPr>
          <a:xfrm>
            <a:off x="6452800" y="3110469"/>
            <a:ext cx="1620600" cy="923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cap="none">
                <a:solidFill>
                  <a:srgbClr val="FF0000"/>
                </a:solidFill>
                <a:latin typeface="Calibri"/>
                <a:ea typeface="Calibri"/>
                <a:cs typeface="Calibri"/>
                <a:sym typeface="Calibri"/>
              </a:rPr>
              <a:t>WAA</a:t>
            </a:r>
            <a:endParaRPr/>
          </a:p>
        </p:txBody>
      </p:sp>
      <p:sp>
        <p:nvSpPr>
          <p:cNvPr id="1124" name="Google Shape;1124;g3c3540bacfd_0_1144"/>
          <p:cNvSpPr/>
          <p:nvPr/>
        </p:nvSpPr>
        <p:spPr>
          <a:xfrm rot="6277905">
            <a:off x="6772672" y="3886561"/>
            <a:ext cx="266027" cy="277816"/>
          </a:xfrm>
          <a:prstGeom prst="chord">
            <a:avLst>
              <a:gd fmla="val 2700000" name="adj1"/>
              <a:gd fmla="val 1620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5" name="Google Shape;1125;g3c3540bacfd_0_1144"/>
          <p:cNvSpPr/>
          <p:nvPr/>
        </p:nvSpPr>
        <p:spPr>
          <a:xfrm rot="6896798">
            <a:off x="7572939" y="3844509"/>
            <a:ext cx="266019" cy="277963"/>
          </a:xfrm>
          <a:prstGeom prst="chord">
            <a:avLst>
              <a:gd fmla="val 2700000" name="adj1"/>
              <a:gd fmla="val 1620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6" name="Google Shape;1126;g3c3540bacfd_0_1144"/>
          <p:cNvSpPr/>
          <p:nvPr/>
        </p:nvSpPr>
        <p:spPr>
          <a:xfrm>
            <a:off x="4386449" y="4727379"/>
            <a:ext cx="1391700" cy="923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cap="none">
                <a:solidFill>
                  <a:srgbClr val="0432FF"/>
                </a:solidFill>
                <a:latin typeface="Calibri"/>
                <a:ea typeface="Calibri"/>
                <a:cs typeface="Calibri"/>
                <a:sym typeface="Calibri"/>
              </a:rPr>
              <a:t>CAA</a:t>
            </a:r>
            <a:endParaRPr/>
          </a:p>
        </p:txBody>
      </p:sp>
      <p:sp>
        <p:nvSpPr>
          <p:cNvPr id="1127" name="Google Shape;1127;g3c3540bacfd_0_1144"/>
          <p:cNvSpPr/>
          <p:nvPr/>
        </p:nvSpPr>
        <p:spPr>
          <a:xfrm>
            <a:off x="6114523" y="2545987"/>
            <a:ext cx="2409900" cy="1888500"/>
          </a:xfrm>
          <a:prstGeom prst="ellipse">
            <a:avLst/>
          </a:prstGeom>
          <a:solidFill>
            <a:srgbClr val="FF0000">
              <a:alpha val="2025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8" name="Google Shape;1128;g3c3540bacfd_0_1144"/>
          <p:cNvSpPr txBox="1"/>
          <p:nvPr/>
        </p:nvSpPr>
        <p:spPr>
          <a:xfrm>
            <a:off x="9293544" y="2581817"/>
            <a:ext cx="34065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latin typeface="Calibri"/>
                <a:ea typeface="Calibri"/>
                <a:cs typeface="Calibri"/>
                <a:sym typeface="Calibri"/>
              </a:rPr>
              <a:t>TA = Temperature Advection</a:t>
            </a:r>
            <a:endParaRPr sz="16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g3c3540bacfd_0_1207"/>
          <p:cNvSpPr txBox="1"/>
          <p:nvPr>
            <p:ph type="title"/>
          </p:nvPr>
        </p:nvSpPr>
        <p:spPr>
          <a:xfrm>
            <a:off x="838200" y="60367"/>
            <a:ext cx="10515600" cy="901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FF0000"/>
              </a:buClr>
              <a:buSzPct val="100000"/>
              <a:buFont typeface="Calibri"/>
              <a:buNone/>
            </a:pPr>
            <a:r>
              <a:rPr b="1" lang="en-US"/>
              <a:t>One Final Consideration: </a:t>
            </a:r>
            <a:endParaRPr b="1"/>
          </a:p>
          <a:p>
            <a:pPr indent="0" lvl="0" marL="0" rtl="0" algn="ctr">
              <a:lnSpc>
                <a:spcPct val="90000"/>
              </a:lnSpc>
              <a:spcBef>
                <a:spcPts val="0"/>
              </a:spcBef>
              <a:spcAft>
                <a:spcPts val="0"/>
              </a:spcAft>
              <a:buClr>
                <a:srgbClr val="FF0000"/>
              </a:buClr>
              <a:buSzPct val="100000"/>
              <a:buFont typeface="Calibri"/>
              <a:buNone/>
            </a:pPr>
            <a:r>
              <a:rPr b="1" lang="en-US"/>
              <a:t>Static Stability</a:t>
            </a:r>
            <a:endParaRPr/>
          </a:p>
        </p:txBody>
      </p:sp>
      <p:sp>
        <p:nvSpPr>
          <p:cNvPr id="1134" name="Google Shape;1134;g3c3540bacfd_0_1207"/>
          <p:cNvSpPr txBox="1"/>
          <p:nvPr/>
        </p:nvSpPr>
        <p:spPr>
          <a:xfrm>
            <a:off x="308116" y="1384236"/>
            <a:ext cx="6699000" cy="632400"/>
          </a:xfrm>
          <a:prstGeom prst="rect">
            <a:avLst/>
          </a:prstGeom>
          <a:blipFill rotWithShape="1">
            <a:blip r:embed="rId3">
              <a:alphaModFix/>
            </a:blip>
            <a:stretch>
              <a:fillRect b="-13999"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cxnSp>
        <p:nvCxnSpPr>
          <p:cNvPr id="1135" name="Google Shape;1135;g3c3540bacfd_0_1207"/>
          <p:cNvCxnSpPr/>
          <p:nvPr/>
        </p:nvCxnSpPr>
        <p:spPr>
          <a:xfrm flipH="1" rot="10800000">
            <a:off x="2438148" y="2014146"/>
            <a:ext cx="102900" cy="384300"/>
          </a:xfrm>
          <a:prstGeom prst="straightConnector1">
            <a:avLst/>
          </a:prstGeom>
          <a:noFill/>
          <a:ln cap="flat" cmpd="sng" w="9525">
            <a:solidFill>
              <a:schemeClr val="accent1"/>
            </a:solidFill>
            <a:prstDash val="solid"/>
            <a:miter lim="800000"/>
            <a:headEnd len="sm" w="sm" type="none"/>
            <a:tailEnd len="med" w="med" type="triangle"/>
          </a:ln>
        </p:spPr>
      </p:cxnSp>
      <p:cxnSp>
        <p:nvCxnSpPr>
          <p:cNvPr id="1136" name="Google Shape;1136;g3c3540bacfd_0_1207"/>
          <p:cNvCxnSpPr/>
          <p:nvPr/>
        </p:nvCxnSpPr>
        <p:spPr>
          <a:xfrm flipH="1" rot="10800000">
            <a:off x="5070148" y="2014146"/>
            <a:ext cx="102900" cy="384300"/>
          </a:xfrm>
          <a:prstGeom prst="straightConnector1">
            <a:avLst/>
          </a:prstGeom>
          <a:noFill/>
          <a:ln cap="flat" cmpd="sng" w="9525">
            <a:solidFill>
              <a:schemeClr val="accent1"/>
            </a:solidFill>
            <a:prstDash val="solid"/>
            <a:miter lim="800000"/>
            <a:headEnd len="sm" w="sm" type="none"/>
            <a:tailEnd len="med" w="med" type="triangle"/>
          </a:ln>
        </p:spPr>
      </p:cxnSp>
      <p:sp>
        <p:nvSpPr>
          <p:cNvPr id="1137" name="Google Shape;1137;g3c3540bacfd_0_1207"/>
          <p:cNvSpPr txBox="1"/>
          <p:nvPr/>
        </p:nvSpPr>
        <p:spPr>
          <a:xfrm>
            <a:off x="295665" y="2641011"/>
            <a:ext cx="7651800" cy="369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Note that static stability is found in each term of the QG Omega equation.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But what does this mean?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More dense air = higher static stability</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Less dense air = lower static stability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Omega is inversely related to static stability.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Higher density =&gt; lower omega!</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So in other words, cold air may subdue ascent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compared to warm air!</a:t>
            </a:r>
            <a:endParaRPr b="1" sz="1800">
              <a:solidFill>
                <a:schemeClr val="dk1"/>
              </a:solidFill>
              <a:latin typeface="Calibri"/>
              <a:ea typeface="Calibri"/>
              <a:cs typeface="Calibri"/>
              <a:sym typeface="Calibri"/>
            </a:endParaRPr>
          </a:p>
        </p:txBody>
      </p:sp>
      <p:pic>
        <p:nvPicPr>
          <p:cNvPr id="1138" name="Google Shape;1138;g3c3540bacfd_0_1207" title="360_F_272807597_cxqIEKTPyXivXMpq0I54Kd9kCLfi9f9b.jpg"/>
          <p:cNvPicPr preferRelativeResize="0"/>
          <p:nvPr/>
        </p:nvPicPr>
        <p:blipFill>
          <a:blip r:embed="rId4">
            <a:alphaModFix/>
          </a:blip>
          <a:stretch>
            <a:fillRect/>
          </a:stretch>
        </p:blipFill>
        <p:spPr>
          <a:xfrm>
            <a:off x="6624288" y="3140750"/>
            <a:ext cx="5133975" cy="3429000"/>
          </a:xfrm>
          <a:prstGeom prst="rect">
            <a:avLst/>
          </a:prstGeom>
          <a:noFill/>
          <a:ln>
            <a:noFill/>
          </a:ln>
        </p:spPr>
      </p:pic>
      <p:pic>
        <p:nvPicPr>
          <p:cNvPr descr="remove the portion of the image that is the cloud being blown out." id="1139" name="Google Shape;1139;g3c3540bacfd_0_1207"/>
          <p:cNvPicPr preferRelativeResize="0"/>
          <p:nvPr/>
        </p:nvPicPr>
        <p:blipFill rotWithShape="1">
          <a:blip r:embed="rId5">
            <a:alphaModFix/>
          </a:blip>
          <a:srcRect b="0" l="0" r="43801" t="0"/>
          <a:stretch/>
        </p:blipFill>
        <p:spPr>
          <a:xfrm flipH="1" rot="-983151">
            <a:off x="9953257" y="-541332"/>
            <a:ext cx="2667476" cy="3587689"/>
          </a:xfrm>
          <a:prstGeom prst="rect">
            <a:avLst/>
          </a:prstGeom>
          <a:noFill/>
          <a:ln>
            <a:noFill/>
          </a:ln>
        </p:spPr>
      </p:pic>
      <p:pic>
        <p:nvPicPr>
          <p:cNvPr id="1140" name="Google Shape;1140;g3c3540bacfd_0_1207" title="bendy_straw.PNG"/>
          <p:cNvPicPr preferRelativeResize="0"/>
          <p:nvPr/>
        </p:nvPicPr>
        <p:blipFill>
          <a:blip r:embed="rId6">
            <a:alphaModFix/>
          </a:blip>
          <a:stretch>
            <a:fillRect/>
          </a:stretch>
        </p:blipFill>
        <p:spPr>
          <a:xfrm rot="322896">
            <a:off x="9202992" y="1285751"/>
            <a:ext cx="1836266" cy="4286499"/>
          </a:xfrm>
          <a:prstGeom prst="rect">
            <a:avLst/>
          </a:prstGeom>
          <a:noFill/>
          <a:ln>
            <a:noFill/>
          </a:ln>
        </p:spPr>
      </p:pic>
      <p:sp>
        <p:nvSpPr>
          <p:cNvPr id="1141" name="Google Shape;1141;g3c3540bacfd_0_1207"/>
          <p:cNvSpPr/>
          <p:nvPr/>
        </p:nvSpPr>
        <p:spPr>
          <a:xfrm>
            <a:off x="8957850" y="5283125"/>
            <a:ext cx="413250" cy="167525"/>
          </a:xfrm>
          <a:custGeom>
            <a:rect b="b" l="l" r="r" t="t"/>
            <a:pathLst>
              <a:path extrusionOk="0" h="6701" w="16530">
                <a:moveTo>
                  <a:pt x="0" y="6701"/>
                </a:moveTo>
                <a:cubicBezTo>
                  <a:pt x="1713" y="6403"/>
                  <a:pt x="7521" y="6031"/>
                  <a:pt x="10276" y="4914"/>
                </a:cubicBezTo>
                <a:cubicBezTo>
                  <a:pt x="13031" y="3797"/>
                  <a:pt x="15488" y="819"/>
                  <a:pt x="16530" y="0"/>
                </a:cubicBezTo>
              </a:path>
            </a:pathLst>
          </a:custGeom>
          <a:noFill/>
          <a:ln cap="flat" cmpd="sng" w="9525">
            <a:solidFill>
              <a:schemeClr val="dk1"/>
            </a:solidFill>
            <a:prstDash val="solid"/>
            <a:round/>
            <a:headEnd len="med" w="med" type="none"/>
            <a:tailEnd len="med" w="med" type="triangle"/>
          </a:ln>
        </p:spPr>
      </p:sp>
      <p:sp>
        <p:nvSpPr>
          <p:cNvPr id="1142" name="Google Shape;1142;g3c3540bacfd_0_1207"/>
          <p:cNvSpPr/>
          <p:nvPr/>
        </p:nvSpPr>
        <p:spPr>
          <a:xfrm>
            <a:off x="9616825" y="5361300"/>
            <a:ext cx="167550" cy="156375"/>
          </a:xfrm>
          <a:custGeom>
            <a:rect b="b" l="l" r="r" t="t"/>
            <a:pathLst>
              <a:path extrusionOk="0" h="6255" w="6702">
                <a:moveTo>
                  <a:pt x="6702" y="6255"/>
                </a:moveTo>
                <a:cubicBezTo>
                  <a:pt x="5585" y="5213"/>
                  <a:pt x="1117" y="1043"/>
                  <a:pt x="0" y="0"/>
                </a:cubicBezTo>
              </a:path>
            </a:pathLst>
          </a:custGeom>
          <a:noFill/>
          <a:ln cap="flat" cmpd="sng" w="9525">
            <a:solidFill>
              <a:schemeClr val="dk1"/>
            </a:solidFill>
            <a:prstDash val="solid"/>
            <a:round/>
            <a:headEnd len="med" w="med" type="none"/>
            <a:tailEnd len="med" w="med" type="triangle"/>
          </a:ln>
        </p:spPr>
      </p:sp>
      <p:sp>
        <p:nvSpPr>
          <p:cNvPr id="1143" name="Google Shape;1143;g3c3540bacfd_0_1207"/>
          <p:cNvSpPr/>
          <p:nvPr/>
        </p:nvSpPr>
        <p:spPr>
          <a:xfrm>
            <a:off x="9415800" y="5115575"/>
            <a:ext cx="100525" cy="402100"/>
          </a:xfrm>
          <a:custGeom>
            <a:rect b="b" l="l" r="r" t="t"/>
            <a:pathLst>
              <a:path extrusionOk="0" h="16084" w="4021">
                <a:moveTo>
                  <a:pt x="0" y="16084"/>
                </a:moveTo>
                <a:cubicBezTo>
                  <a:pt x="521" y="14818"/>
                  <a:pt x="2457" y="11170"/>
                  <a:pt x="3127" y="8489"/>
                </a:cubicBezTo>
                <a:cubicBezTo>
                  <a:pt x="3797" y="5808"/>
                  <a:pt x="3872" y="1415"/>
                  <a:pt x="4021" y="0"/>
                </a:cubicBezTo>
              </a:path>
            </a:pathLst>
          </a:custGeom>
          <a:noFill/>
          <a:ln cap="flat" cmpd="sng" w="9525">
            <a:solidFill>
              <a:schemeClr val="dk1"/>
            </a:solidFill>
            <a:prstDash val="solid"/>
            <a:round/>
            <a:headEnd len="med" w="med" type="none"/>
            <a:tailEnd len="med" w="med" type="triangle"/>
          </a:ln>
        </p:spPr>
      </p:sp>
      <p:sp>
        <p:nvSpPr>
          <p:cNvPr id="1144" name="Google Shape;1144;g3c3540bacfd_0_1207"/>
          <p:cNvSpPr/>
          <p:nvPr/>
        </p:nvSpPr>
        <p:spPr>
          <a:xfrm>
            <a:off x="9605675" y="3339650"/>
            <a:ext cx="301575" cy="1429675"/>
          </a:xfrm>
          <a:custGeom>
            <a:rect b="b" l="l" r="r" t="t"/>
            <a:pathLst>
              <a:path extrusionOk="0" h="57187" w="12063">
                <a:moveTo>
                  <a:pt x="0" y="57187"/>
                </a:moveTo>
                <a:cubicBezTo>
                  <a:pt x="1117" y="51975"/>
                  <a:pt x="4691" y="35444"/>
                  <a:pt x="6701" y="25913"/>
                </a:cubicBezTo>
                <a:cubicBezTo>
                  <a:pt x="8712" y="16382"/>
                  <a:pt x="11169" y="4319"/>
                  <a:pt x="12063" y="0"/>
                </a:cubicBezTo>
              </a:path>
            </a:pathLst>
          </a:custGeom>
          <a:noFill/>
          <a:ln cap="flat" cmpd="sng" w="9525">
            <a:solidFill>
              <a:schemeClr val="dk1"/>
            </a:solidFill>
            <a:prstDash val="solid"/>
            <a:round/>
            <a:headEnd len="med" w="med" type="none"/>
            <a:tailEnd len="med" w="med" type="triangle"/>
          </a:ln>
        </p:spPr>
      </p:sp>
      <p:sp>
        <p:nvSpPr>
          <p:cNvPr id="1145" name="Google Shape;1145;g3c3540bacfd_0_1207"/>
          <p:cNvSpPr/>
          <p:nvPr/>
        </p:nvSpPr>
        <p:spPr>
          <a:xfrm>
            <a:off x="9974250" y="1932300"/>
            <a:ext cx="524975" cy="1083425"/>
          </a:xfrm>
          <a:custGeom>
            <a:rect b="b" l="l" r="r" t="t"/>
            <a:pathLst>
              <a:path extrusionOk="0" h="43337" w="20999">
                <a:moveTo>
                  <a:pt x="0" y="43337"/>
                </a:moveTo>
                <a:cubicBezTo>
                  <a:pt x="1043" y="38795"/>
                  <a:pt x="2755" y="23307"/>
                  <a:pt x="6255" y="16084"/>
                </a:cubicBezTo>
                <a:cubicBezTo>
                  <a:pt x="9755" y="8861"/>
                  <a:pt x="18542" y="2681"/>
                  <a:pt x="20999" y="0"/>
                </a:cubicBezTo>
              </a:path>
            </a:pathLst>
          </a:custGeom>
          <a:noFill/>
          <a:ln cap="flat" cmpd="sng" w="9525">
            <a:solidFill>
              <a:schemeClr val="dk1"/>
            </a:solidFill>
            <a:prstDash val="solid"/>
            <a:round/>
            <a:headEnd len="med" w="med" type="none"/>
            <a:tailEnd len="med" w="med" type="triangle"/>
          </a:ln>
        </p:spPr>
      </p:sp>
      <p:sp>
        <p:nvSpPr>
          <p:cNvPr id="1146" name="Google Shape;1146;g3c3540bacfd_0_1207"/>
          <p:cNvSpPr txBox="1"/>
          <p:nvPr/>
        </p:nvSpPr>
        <p:spPr>
          <a:xfrm>
            <a:off x="7610272" y="1314620"/>
            <a:ext cx="3261300" cy="15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Consider this: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Which is easier to sip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up through a straw? </a:t>
            </a:r>
            <a:endParaRPr sz="20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g3c3540bacfd_0_1256"/>
          <p:cNvSpPr txBox="1"/>
          <p:nvPr>
            <p:ph type="title"/>
          </p:nvPr>
        </p:nvSpPr>
        <p:spPr>
          <a:xfrm>
            <a:off x="838200" y="60367"/>
            <a:ext cx="10515600" cy="901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FF0000"/>
              </a:buClr>
              <a:buSzPct val="100000"/>
              <a:buFont typeface="Calibri"/>
              <a:buNone/>
            </a:pPr>
            <a:r>
              <a:rPr b="1" lang="en-US"/>
              <a:t>One Final Consideration: </a:t>
            </a:r>
            <a:endParaRPr b="1"/>
          </a:p>
          <a:p>
            <a:pPr indent="0" lvl="0" marL="0" rtl="0" algn="ctr">
              <a:lnSpc>
                <a:spcPct val="90000"/>
              </a:lnSpc>
              <a:spcBef>
                <a:spcPts val="0"/>
              </a:spcBef>
              <a:spcAft>
                <a:spcPts val="0"/>
              </a:spcAft>
              <a:buClr>
                <a:srgbClr val="FF0000"/>
              </a:buClr>
              <a:buSzPct val="100000"/>
              <a:buFont typeface="Calibri"/>
              <a:buNone/>
            </a:pPr>
            <a:r>
              <a:rPr b="1" lang="en-US"/>
              <a:t>Static Stability</a:t>
            </a:r>
            <a:endParaRPr/>
          </a:p>
        </p:txBody>
      </p:sp>
      <p:sp>
        <p:nvSpPr>
          <p:cNvPr id="1152" name="Google Shape;1152;g3c3540bacfd_0_1256"/>
          <p:cNvSpPr txBox="1"/>
          <p:nvPr/>
        </p:nvSpPr>
        <p:spPr>
          <a:xfrm>
            <a:off x="308116" y="1384236"/>
            <a:ext cx="6699000" cy="632400"/>
          </a:xfrm>
          <a:prstGeom prst="rect">
            <a:avLst/>
          </a:prstGeom>
          <a:blipFill rotWithShape="1">
            <a:blip r:embed="rId3">
              <a:alphaModFix/>
            </a:blip>
            <a:stretch>
              <a:fillRect b="-13999"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cxnSp>
        <p:nvCxnSpPr>
          <p:cNvPr id="1153" name="Google Shape;1153;g3c3540bacfd_0_1256"/>
          <p:cNvCxnSpPr/>
          <p:nvPr/>
        </p:nvCxnSpPr>
        <p:spPr>
          <a:xfrm flipH="1" rot="10800000">
            <a:off x="2438148" y="2014146"/>
            <a:ext cx="102900" cy="384300"/>
          </a:xfrm>
          <a:prstGeom prst="straightConnector1">
            <a:avLst/>
          </a:prstGeom>
          <a:noFill/>
          <a:ln cap="flat" cmpd="sng" w="9525">
            <a:solidFill>
              <a:schemeClr val="accent1"/>
            </a:solidFill>
            <a:prstDash val="solid"/>
            <a:miter lim="800000"/>
            <a:headEnd len="sm" w="sm" type="none"/>
            <a:tailEnd len="med" w="med" type="triangle"/>
          </a:ln>
        </p:spPr>
      </p:cxnSp>
      <p:cxnSp>
        <p:nvCxnSpPr>
          <p:cNvPr id="1154" name="Google Shape;1154;g3c3540bacfd_0_1256"/>
          <p:cNvCxnSpPr/>
          <p:nvPr/>
        </p:nvCxnSpPr>
        <p:spPr>
          <a:xfrm flipH="1" rot="10800000">
            <a:off x="5070148" y="2014146"/>
            <a:ext cx="102900" cy="384300"/>
          </a:xfrm>
          <a:prstGeom prst="straightConnector1">
            <a:avLst/>
          </a:prstGeom>
          <a:noFill/>
          <a:ln cap="flat" cmpd="sng" w="9525">
            <a:solidFill>
              <a:schemeClr val="accent1"/>
            </a:solidFill>
            <a:prstDash val="solid"/>
            <a:miter lim="800000"/>
            <a:headEnd len="sm" w="sm" type="none"/>
            <a:tailEnd len="med" w="med" type="triangle"/>
          </a:ln>
        </p:spPr>
      </p:cxnSp>
      <p:sp>
        <p:nvSpPr>
          <p:cNvPr id="1155" name="Google Shape;1155;g3c3540bacfd_0_1256"/>
          <p:cNvSpPr txBox="1"/>
          <p:nvPr/>
        </p:nvSpPr>
        <p:spPr>
          <a:xfrm>
            <a:off x="295665" y="2641011"/>
            <a:ext cx="7651800" cy="369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Note that static stability is found in each term of the QG Omega equation.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But what does this mean?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More dense air = higher static stability</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Less dense air = lower static stability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Omega is inversely related to static stability.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Higher density =&gt; lower omega!</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So in other words, cold air may subdue ascent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compared to warm air!</a:t>
            </a:r>
            <a:endParaRPr b="1" sz="1800">
              <a:solidFill>
                <a:schemeClr val="dk1"/>
              </a:solidFill>
              <a:latin typeface="Calibri"/>
              <a:ea typeface="Calibri"/>
              <a:cs typeface="Calibri"/>
              <a:sym typeface="Calibri"/>
            </a:endParaRPr>
          </a:p>
        </p:txBody>
      </p:sp>
      <p:sp>
        <p:nvSpPr>
          <p:cNvPr id="1156" name="Google Shape;1156;g3c3540bacfd_0_1256"/>
          <p:cNvSpPr txBox="1"/>
          <p:nvPr/>
        </p:nvSpPr>
        <p:spPr>
          <a:xfrm>
            <a:off x="7610272" y="1314620"/>
            <a:ext cx="3261300" cy="15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Consider this: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Which is easier to sip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up through a straw? </a:t>
            </a:r>
            <a:endParaRPr sz="2000">
              <a:solidFill>
                <a:schemeClr val="dk1"/>
              </a:solidFill>
              <a:latin typeface="Calibri"/>
              <a:ea typeface="Calibri"/>
              <a:cs typeface="Calibri"/>
              <a:sym typeface="Calibri"/>
            </a:endParaRPr>
          </a:p>
        </p:txBody>
      </p:sp>
      <p:pic>
        <p:nvPicPr>
          <p:cNvPr id="1157" name="Google Shape;1157;g3c3540bacfd_0_1256" title="istockphoto-1373841909-612x612.jpg"/>
          <p:cNvPicPr preferRelativeResize="0"/>
          <p:nvPr/>
        </p:nvPicPr>
        <p:blipFill rotWithShape="1">
          <a:blip r:embed="rId4">
            <a:alphaModFix/>
          </a:blip>
          <a:srcRect b="0" l="0" r="14412" t="0"/>
          <a:stretch/>
        </p:blipFill>
        <p:spPr>
          <a:xfrm>
            <a:off x="7852940" y="3019325"/>
            <a:ext cx="4215699" cy="3694200"/>
          </a:xfrm>
          <a:prstGeom prst="rect">
            <a:avLst/>
          </a:prstGeom>
          <a:noFill/>
          <a:ln>
            <a:noFill/>
          </a:ln>
        </p:spPr>
      </p:pic>
      <p:pic>
        <p:nvPicPr>
          <p:cNvPr descr="remove the portion of the image that is the cloud being blown out." id="1158" name="Google Shape;1158;g3c3540bacfd_0_1256"/>
          <p:cNvPicPr preferRelativeResize="0"/>
          <p:nvPr/>
        </p:nvPicPr>
        <p:blipFill rotWithShape="1">
          <a:blip r:embed="rId5">
            <a:alphaModFix/>
          </a:blip>
          <a:srcRect b="0" l="0" r="43801" t="0"/>
          <a:stretch/>
        </p:blipFill>
        <p:spPr>
          <a:xfrm flipH="1" rot="-983151">
            <a:off x="9953257" y="-541332"/>
            <a:ext cx="2667476" cy="3587689"/>
          </a:xfrm>
          <a:prstGeom prst="rect">
            <a:avLst/>
          </a:prstGeom>
          <a:noFill/>
          <a:ln>
            <a:noFill/>
          </a:ln>
        </p:spPr>
      </p:pic>
      <p:pic>
        <p:nvPicPr>
          <p:cNvPr id="1159" name="Google Shape;1159;g3c3540bacfd_0_1256" title="bendy_straw.PNG"/>
          <p:cNvPicPr preferRelativeResize="0"/>
          <p:nvPr/>
        </p:nvPicPr>
        <p:blipFill>
          <a:blip r:embed="rId6">
            <a:alphaModFix/>
          </a:blip>
          <a:stretch>
            <a:fillRect/>
          </a:stretch>
        </p:blipFill>
        <p:spPr>
          <a:xfrm rot="403937">
            <a:off x="9158314" y="1263412"/>
            <a:ext cx="1836266" cy="4286500"/>
          </a:xfrm>
          <a:prstGeom prst="rect">
            <a:avLst/>
          </a:prstGeom>
          <a:noFill/>
          <a:ln>
            <a:noFill/>
          </a:ln>
        </p:spPr>
      </p:pic>
      <p:sp>
        <p:nvSpPr>
          <p:cNvPr id="1160" name="Google Shape;1160;g3c3540bacfd_0_1256"/>
          <p:cNvSpPr/>
          <p:nvPr/>
        </p:nvSpPr>
        <p:spPr>
          <a:xfrm>
            <a:off x="9158900" y="5383650"/>
            <a:ext cx="122850" cy="122850"/>
          </a:xfrm>
          <a:custGeom>
            <a:rect b="b" l="l" r="r" t="t"/>
            <a:pathLst>
              <a:path extrusionOk="0" h="4914" w="4914">
                <a:moveTo>
                  <a:pt x="0" y="4914"/>
                </a:moveTo>
                <a:cubicBezTo>
                  <a:pt x="819" y="4095"/>
                  <a:pt x="4095" y="819"/>
                  <a:pt x="4914" y="0"/>
                </a:cubicBezTo>
              </a:path>
            </a:pathLst>
          </a:custGeom>
          <a:noFill/>
          <a:ln cap="flat" cmpd="sng" w="9525">
            <a:solidFill>
              <a:schemeClr val="dk1"/>
            </a:solidFill>
            <a:prstDash val="solid"/>
            <a:round/>
            <a:headEnd len="med" w="med" type="none"/>
            <a:tailEnd len="med" w="med" type="triangle"/>
          </a:ln>
        </p:spPr>
      </p:sp>
      <p:sp>
        <p:nvSpPr>
          <p:cNvPr id="1161" name="Google Shape;1161;g3c3540bacfd_0_1256"/>
          <p:cNvSpPr/>
          <p:nvPr/>
        </p:nvSpPr>
        <p:spPr>
          <a:xfrm>
            <a:off x="9471625" y="5260775"/>
            <a:ext cx="55850" cy="167550"/>
          </a:xfrm>
          <a:custGeom>
            <a:rect b="b" l="l" r="r" t="t"/>
            <a:pathLst>
              <a:path extrusionOk="0" h="6702" w="2234">
                <a:moveTo>
                  <a:pt x="2234" y="6702"/>
                </a:moveTo>
                <a:cubicBezTo>
                  <a:pt x="1862" y="5585"/>
                  <a:pt x="372" y="1117"/>
                  <a:pt x="0" y="0"/>
                </a:cubicBezTo>
              </a:path>
            </a:pathLst>
          </a:custGeom>
          <a:noFill/>
          <a:ln cap="flat" cmpd="sng" w="9525">
            <a:solidFill>
              <a:schemeClr val="dk1"/>
            </a:solidFill>
            <a:prstDash val="solid"/>
            <a:round/>
            <a:headEnd len="med" w="med" type="none"/>
            <a:tailEnd len="med" w="med" type="triangle"/>
          </a:ln>
        </p:spPr>
      </p:sp>
      <p:sp>
        <p:nvSpPr>
          <p:cNvPr id="1162" name="Google Shape;1162;g3c3540bacfd_0_1256"/>
          <p:cNvSpPr/>
          <p:nvPr/>
        </p:nvSpPr>
        <p:spPr>
          <a:xfrm>
            <a:off x="9449300" y="4735825"/>
            <a:ext cx="55850" cy="256900"/>
          </a:xfrm>
          <a:custGeom>
            <a:rect b="b" l="l" r="r" t="t"/>
            <a:pathLst>
              <a:path extrusionOk="0" h="10276" w="2234">
                <a:moveTo>
                  <a:pt x="0" y="10276"/>
                </a:moveTo>
                <a:cubicBezTo>
                  <a:pt x="372" y="8563"/>
                  <a:pt x="1862" y="1713"/>
                  <a:pt x="2234" y="0"/>
                </a:cubicBezTo>
              </a:path>
            </a:pathLst>
          </a:custGeom>
          <a:noFill/>
          <a:ln cap="flat" cmpd="sng" w="9525">
            <a:solidFill>
              <a:schemeClr val="dk1"/>
            </a:solidFill>
            <a:prstDash val="solid"/>
            <a:round/>
            <a:headEnd len="med" w="med" type="none"/>
            <a:tailEnd len="med" w="med" type="triangle"/>
          </a:ln>
        </p:spPr>
      </p:sp>
      <p:sp>
        <p:nvSpPr>
          <p:cNvPr id="1163" name="Google Shape;1163;g3c3540bacfd_0_1256"/>
          <p:cNvSpPr/>
          <p:nvPr/>
        </p:nvSpPr>
        <p:spPr>
          <a:xfrm>
            <a:off x="9661500" y="3864600"/>
            <a:ext cx="55848" cy="384298"/>
          </a:xfrm>
          <a:custGeom>
            <a:rect b="b" l="l" r="r" t="t"/>
            <a:pathLst>
              <a:path extrusionOk="0" h="13403" w="1787">
                <a:moveTo>
                  <a:pt x="0" y="13403"/>
                </a:moveTo>
                <a:cubicBezTo>
                  <a:pt x="298" y="11169"/>
                  <a:pt x="1489" y="2234"/>
                  <a:pt x="1787" y="0"/>
                </a:cubicBezTo>
              </a:path>
            </a:pathLst>
          </a:custGeom>
          <a:noFill/>
          <a:ln cap="flat" cmpd="sng" w="9525">
            <a:solidFill>
              <a:schemeClr val="dk1"/>
            </a:solidFill>
            <a:prstDash val="solid"/>
            <a:round/>
            <a:headEnd len="med" w="med" type="none"/>
            <a:tailEnd len="med" w="med" type="triangle"/>
          </a:ln>
        </p:spPr>
      </p:sp>
      <p:sp>
        <p:nvSpPr>
          <p:cNvPr id="1164" name="Google Shape;1164;g3c3540bacfd_0_1256"/>
          <p:cNvSpPr/>
          <p:nvPr/>
        </p:nvSpPr>
        <p:spPr>
          <a:xfrm>
            <a:off x="9851400" y="3049250"/>
            <a:ext cx="89350" cy="245725"/>
          </a:xfrm>
          <a:custGeom>
            <a:rect b="b" l="l" r="r" t="t"/>
            <a:pathLst>
              <a:path extrusionOk="0" h="9829" w="3574">
                <a:moveTo>
                  <a:pt x="0" y="9829"/>
                </a:moveTo>
                <a:cubicBezTo>
                  <a:pt x="596" y="8191"/>
                  <a:pt x="2978" y="1638"/>
                  <a:pt x="3574" y="0"/>
                </a:cubicBezTo>
              </a:path>
            </a:pathLst>
          </a:custGeom>
          <a:noFill/>
          <a:ln cap="flat" cmpd="sng" w="9525">
            <a:solidFill>
              <a:schemeClr val="dk1"/>
            </a:solidFill>
            <a:prstDash val="solid"/>
            <a:round/>
            <a:headEnd len="med" w="med" type="none"/>
            <a:tailEnd len="med" w="med" type="triangle"/>
          </a:ln>
        </p:spPr>
      </p:sp>
      <p:sp>
        <p:nvSpPr>
          <p:cNvPr id="1165" name="Google Shape;1165;g3c3540bacfd_0_1256"/>
          <p:cNvSpPr/>
          <p:nvPr/>
        </p:nvSpPr>
        <p:spPr>
          <a:xfrm>
            <a:off x="10030100" y="2166850"/>
            <a:ext cx="189875" cy="290425"/>
          </a:xfrm>
          <a:custGeom>
            <a:rect b="b" l="l" r="r" t="t"/>
            <a:pathLst>
              <a:path extrusionOk="0" h="11617" w="7595">
                <a:moveTo>
                  <a:pt x="0" y="11617"/>
                </a:moveTo>
                <a:cubicBezTo>
                  <a:pt x="1266" y="9681"/>
                  <a:pt x="6329" y="1936"/>
                  <a:pt x="7595" y="0"/>
                </a:cubicBezTo>
              </a:path>
            </a:pathLst>
          </a:custGeom>
          <a:noFill/>
          <a:ln cap="flat" cmpd="sng" w="9525">
            <a:solidFill>
              <a:schemeClr val="dk1"/>
            </a:solidFill>
            <a:prstDash val="solid"/>
            <a:round/>
            <a:headEnd len="med" w="med" type="none"/>
            <a:tailEnd len="med" w="med" type="triangle"/>
          </a:ln>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g3c3540bacfd_0_1282"/>
          <p:cNvSpPr txBox="1"/>
          <p:nvPr>
            <p:ph type="title"/>
          </p:nvPr>
        </p:nvSpPr>
        <p:spPr>
          <a:xfrm>
            <a:off x="838200" y="60367"/>
            <a:ext cx="10515600" cy="901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FF0000"/>
              </a:buClr>
              <a:buSzPct val="100000"/>
              <a:buFont typeface="Calibri"/>
              <a:buNone/>
            </a:pPr>
            <a:r>
              <a:rPr b="1" lang="en-US"/>
              <a:t>One Final Consideration: </a:t>
            </a:r>
            <a:endParaRPr b="1"/>
          </a:p>
          <a:p>
            <a:pPr indent="0" lvl="0" marL="0" rtl="0" algn="ctr">
              <a:lnSpc>
                <a:spcPct val="90000"/>
              </a:lnSpc>
              <a:spcBef>
                <a:spcPts val="0"/>
              </a:spcBef>
              <a:spcAft>
                <a:spcPts val="0"/>
              </a:spcAft>
              <a:buClr>
                <a:srgbClr val="FF0000"/>
              </a:buClr>
              <a:buSzPct val="100000"/>
              <a:buFont typeface="Calibri"/>
              <a:buNone/>
            </a:pPr>
            <a:r>
              <a:rPr b="1" lang="en-US"/>
              <a:t>Static Stability</a:t>
            </a:r>
            <a:endParaRPr/>
          </a:p>
        </p:txBody>
      </p:sp>
      <p:pic>
        <p:nvPicPr>
          <p:cNvPr descr="Terrain Analysis" id="1171" name="Google Shape;1171;g3c3540bacfd_0_1282"/>
          <p:cNvPicPr preferRelativeResize="0"/>
          <p:nvPr/>
        </p:nvPicPr>
        <p:blipFill rotWithShape="1">
          <a:blip r:embed="rId3">
            <a:alphaModFix/>
          </a:blip>
          <a:srcRect b="0" l="0" r="0" t="0"/>
          <a:stretch/>
        </p:blipFill>
        <p:spPr>
          <a:xfrm>
            <a:off x="662675" y="1187876"/>
            <a:ext cx="8627649" cy="5279200"/>
          </a:xfrm>
          <a:prstGeom prst="rect">
            <a:avLst/>
          </a:prstGeom>
          <a:noFill/>
          <a:ln>
            <a:noFill/>
          </a:ln>
        </p:spPr>
      </p:pic>
      <p:sp>
        <p:nvSpPr>
          <p:cNvPr id="1172" name="Google Shape;1172;g3c3540bacfd_0_1282"/>
          <p:cNvSpPr/>
          <p:nvPr/>
        </p:nvSpPr>
        <p:spPr>
          <a:xfrm>
            <a:off x="-873951" y="2400901"/>
            <a:ext cx="6097147" cy="1835199"/>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28525">
            <a:solidFill>
              <a:schemeClr val="dk1"/>
            </a:solidFill>
            <a:prstDash val="solid"/>
            <a:miter lim="800000"/>
            <a:headEnd len="sm" w="sm" type="none"/>
            <a:tailEnd len="sm" w="sm" type="none"/>
          </a:ln>
        </p:spPr>
        <p:txBody>
          <a:bodyPr anchorCtr="0" anchor="ctr" bIns="34200" lIns="68425" spcFirstLastPara="1" rIns="68425" wrap="square" tIns="34200">
            <a:noAutofit/>
          </a:bodyPr>
          <a:lstStyle/>
          <a:p>
            <a:pPr indent="0" lvl="0" marL="0" marR="0" rtl="0" algn="ctr">
              <a:spcBef>
                <a:spcPts val="0"/>
              </a:spcBef>
              <a:spcAft>
                <a:spcPts val="0"/>
              </a:spcAft>
              <a:buNone/>
            </a:pPr>
            <a:r>
              <a:t/>
            </a:r>
            <a:endParaRPr sz="1347">
              <a:solidFill>
                <a:schemeClr val="lt1"/>
              </a:solidFill>
              <a:latin typeface="Calibri"/>
              <a:ea typeface="Calibri"/>
              <a:cs typeface="Calibri"/>
              <a:sym typeface="Calibri"/>
            </a:endParaRPr>
          </a:p>
        </p:txBody>
      </p:sp>
      <p:sp>
        <p:nvSpPr>
          <p:cNvPr id="1173" name="Google Shape;1173;g3c3540bacfd_0_1282"/>
          <p:cNvSpPr/>
          <p:nvPr/>
        </p:nvSpPr>
        <p:spPr>
          <a:xfrm>
            <a:off x="-846287" y="2887501"/>
            <a:ext cx="6097147" cy="1835199"/>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28525">
            <a:solidFill>
              <a:schemeClr val="dk1"/>
            </a:solidFill>
            <a:prstDash val="solid"/>
            <a:miter lim="800000"/>
            <a:headEnd len="sm" w="sm" type="none"/>
            <a:tailEnd len="sm" w="sm" type="none"/>
          </a:ln>
        </p:spPr>
        <p:txBody>
          <a:bodyPr anchorCtr="0" anchor="ctr" bIns="34200" lIns="68425" spcFirstLastPara="1" rIns="68425" wrap="square" tIns="34200">
            <a:noAutofit/>
          </a:bodyPr>
          <a:lstStyle/>
          <a:p>
            <a:pPr indent="0" lvl="0" marL="0" marR="0" rtl="0" algn="ctr">
              <a:spcBef>
                <a:spcPts val="0"/>
              </a:spcBef>
              <a:spcAft>
                <a:spcPts val="0"/>
              </a:spcAft>
              <a:buNone/>
            </a:pPr>
            <a:r>
              <a:t/>
            </a:r>
            <a:endParaRPr sz="1347">
              <a:solidFill>
                <a:schemeClr val="lt1"/>
              </a:solidFill>
              <a:latin typeface="Calibri"/>
              <a:ea typeface="Calibri"/>
              <a:cs typeface="Calibri"/>
              <a:sym typeface="Calibri"/>
            </a:endParaRPr>
          </a:p>
        </p:txBody>
      </p:sp>
      <p:sp>
        <p:nvSpPr>
          <p:cNvPr id="1174" name="Google Shape;1174;g3c3540bacfd_0_1282"/>
          <p:cNvSpPr/>
          <p:nvPr/>
        </p:nvSpPr>
        <p:spPr>
          <a:xfrm>
            <a:off x="-846287" y="3359822"/>
            <a:ext cx="6097147" cy="1835199"/>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28525">
            <a:solidFill>
              <a:schemeClr val="dk1"/>
            </a:solidFill>
            <a:prstDash val="solid"/>
            <a:miter lim="800000"/>
            <a:headEnd len="sm" w="sm" type="none"/>
            <a:tailEnd len="sm" w="sm" type="none"/>
          </a:ln>
        </p:spPr>
        <p:txBody>
          <a:bodyPr anchorCtr="0" anchor="ctr" bIns="34200" lIns="68425" spcFirstLastPara="1" rIns="68425" wrap="square" tIns="34200">
            <a:noAutofit/>
          </a:bodyPr>
          <a:lstStyle/>
          <a:p>
            <a:pPr indent="0" lvl="0" marL="0" marR="0" rtl="0" algn="ctr">
              <a:spcBef>
                <a:spcPts val="0"/>
              </a:spcBef>
              <a:spcAft>
                <a:spcPts val="0"/>
              </a:spcAft>
              <a:buNone/>
            </a:pPr>
            <a:r>
              <a:t/>
            </a:r>
            <a:endParaRPr sz="1347">
              <a:solidFill>
                <a:schemeClr val="lt1"/>
              </a:solidFill>
              <a:latin typeface="Calibri"/>
              <a:ea typeface="Calibri"/>
              <a:cs typeface="Calibri"/>
              <a:sym typeface="Calibri"/>
            </a:endParaRPr>
          </a:p>
        </p:txBody>
      </p:sp>
      <p:sp>
        <p:nvSpPr>
          <p:cNvPr id="1175" name="Google Shape;1175;g3c3540bacfd_0_1282"/>
          <p:cNvSpPr/>
          <p:nvPr/>
        </p:nvSpPr>
        <p:spPr>
          <a:xfrm>
            <a:off x="-873951" y="1992426"/>
            <a:ext cx="6097147" cy="1835199"/>
          </a:xfrm>
          <a:custGeom>
            <a:rect b="b" l="l" r="r" t="t"/>
            <a:pathLst>
              <a:path extrusionOk="0" h="2455116" w="8075691">
                <a:moveTo>
                  <a:pt x="0" y="588476"/>
                </a:moveTo>
                <a:cubicBezTo>
                  <a:pt x="174279" y="464745"/>
                  <a:pt x="348559" y="341014"/>
                  <a:pt x="543208" y="271604"/>
                </a:cubicBezTo>
                <a:cubicBezTo>
                  <a:pt x="737858" y="202194"/>
                  <a:pt x="927980" y="178051"/>
                  <a:pt x="1167897" y="172016"/>
                </a:cubicBezTo>
                <a:cubicBezTo>
                  <a:pt x="1407814" y="165981"/>
                  <a:pt x="1759390" y="170508"/>
                  <a:pt x="1982709" y="235391"/>
                </a:cubicBezTo>
                <a:cubicBezTo>
                  <a:pt x="2206028" y="300274"/>
                  <a:pt x="2322214" y="436076"/>
                  <a:pt x="2507810" y="561315"/>
                </a:cubicBezTo>
                <a:cubicBezTo>
                  <a:pt x="2693406" y="686554"/>
                  <a:pt x="2928796" y="848008"/>
                  <a:pt x="3096285" y="986828"/>
                </a:cubicBezTo>
                <a:cubicBezTo>
                  <a:pt x="3263774" y="1125648"/>
                  <a:pt x="3375433" y="1249379"/>
                  <a:pt x="3512744" y="1394234"/>
                </a:cubicBezTo>
                <a:cubicBezTo>
                  <a:pt x="3650055" y="1539089"/>
                  <a:pt x="3806982" y="1729213"/>
                  <a:pt x="3920150" y="1855961"/>
                </a:cubicBezTo>
                <a:cubicBezTo>
                  <a:pt x="4033318" y="1982710"/>
                  <a:pt x="4046899" y="2059664"/>
                  <a:pt x="4191754" y="2154725"/>
                </a:cubicBezTo>
                <a:cubicBezTo>
                  <a:pt x="4336609" y="2249786"/>
                  <a:pt x="4596142" y="2385588"/>
                  <a:pt x="4789283" y="2426329"/>
                </a:cubicBezTo>
                <a:cubicBezTo>
                  <a:pt x="4982424" y="2467070"/>
                  <a:pt x="5186127" y="2470088"/>
                  <a:pt x="5350598" y="2399169"/>
                </a:cubicBezTo>
                <a:cubicBezTo>
                  <a:pt x="5515069" y="2328250"/>
                  <a:pt x="5673505" y="2123038"/>
                  <a:pt x="5776111" y="2000816"/>
                </a:cubicBezTo>
                <a:cubicBezTo>
                  <a:pt x="5878717" y="1878594"/>
                  <a:pt x="5854575" y="1831818"/>
                  <a:pt x="5966234" y="1665838"/>
                </a:cubicBezTo>
                <a:cubicBezTo>
                  <a:pt x="6077893" y="1499858"/>
                  <a:pt x="6296685" y="1196567"/>
                  <a:pt x="6446067" y="1004935"/>
                </a:cubicBezTo>
                <a:cubicBezTo>
                  <a:pt x="6595449" y="813303"/>
                  <a:pt x="6741814" y="632234"/>
                  <a:pt x="6862527" y="516048"/>
                </a:cubicBezTo>
                <a:cubicBezTo>
                  <a:pt x="6983240" y="399862"/>
                  <a:pt x="7036051" y="377228"/>
                  <a:pt x="7170344" y="307818"/>
                </a:cubicBezTo>
                <a:cubicBezTo>
                  <a:pt x="7304637" y="238408"/>
                  <a:pt x="7517394" y="150892"/>
                  <a:pt x="7668285" y="99589"/>
                </a:cubicBezTo>
                <a:cubicBezTo>
                  <a:pt x="7819176" y="48286"/>
                  <a:pt x="7947433" y="24143"/>
                  <a:pt x="8075691" y="0"/>
                </a:cubicBezTo>
              </a:path>
            </a:pathLst>
          </a:custGeom>
          <a:noFill/>
          <a:ln cap="flat" cmpd="sng" w="28525">
            <a:solidFill>
              <a:schemeClr val="dk1"/>
            </a:solidFill>
            <a:prstDash val="solid"/>
            <a:miter lim="800000"/>
            <a:headEnd len="sm" w="sm" type="none"/>
            <a:tailEnd len="sm" w="sm" type="none"/>
          </a:ln>
        </p:spPr>
        <p:txBody>
          <a:bodyPr anchorCtr="0" anchor="ctr" bIns="34200" lIns="68425" spcFirstLastPara="1" rIns="68425" wrap="square" tIns="34200">
            <a:noAutofit/>
          </a:bodyPr>
          <a:lstStyle/>
          <a:p>
            <a:pPr indent="0" lvl="0" marL="0" marR="0" rtl="0" algn="ctr">
              <a:spcBef>
                <a:spcPts val="0"/>
              </a:spcBef>
              <a:spcAft>
                <a:spcPts val="0"/>
              </a:spcAft>
              <a:buNone/>
            </a:pPr>
            <a:r>
              <a:t/>
            </a:r>
            <a:endParaRPr sz="1347">
              <a:solidFill>
                <a:schemeClr val="lt1"/>
              </a:solidFill>
              <a:latin typeface="Calibri"/>
              <a:ea typeface="Calibri"/>
              <a:cs typeface="Calibri"/>
              <a:sym typeface="Calibri"/>
            </a:endParaRPr>
          </a:p>
        </p:txBody>
      </p:sp>
      <p:sp>
        <p:nvSpPr>
          <p:cNvPr id="1176" name="Google Shape;1176;g3c3540bacfd_0_1282"/>
          <p:cNvSpPr txBox="1"/>
          <p:nvPr/>
        </p:nvSpPr>
        <p:spPr>
          <a:xfrm>
            <a:off x="-298717" y="2695522"/>
            <a:ext cx="669000" cy="293400"/>
          </a:xfrm>
          <a:prstGeom prst="rect">
            <a:avLst/>
          </a:prstGeom>
          <a:noFill/>
          <a:ln>
            <a:noFill/>
          </a:ln>
        </p:spPr>
        <p:txBody>
          <a:bodyPr anchorCtr="0" anchor="t" bIns="34200" lIns="68425" spcFirstLastPara="1" rIns="68425" wrap="square" tIns="34200">
            <a:noAutofit/>
          </a:bodyPr>
          <a:lstStyle/>
          <a:p>
            <a:pPr indent="0" lvl="0" marL="0" marR="0" rtl="0" algn="l">
              <a:spcBef>
                <a:spcPts val="0"/>
              </a:spcBef>
              <a:spcAft>
                <a:spcPts val="0"/>
              </a:spcAft>
              <a:buNone/>
            </a:pPr>
            <a:r>
              <a:rPr lang="en-US" sz="1347">
                <a:latin typeface="Calibri"/>
                <a:ea typeface="Calibri"/>
                <a:cs typeface="Calibri"/>
                <a:sym typeface="Calibri"/>
              </a:rPr>
              <a:t> </a:t>
            </a:r>
            <a:endParaRPr sz="1047"/>
          </a:p>
        </p:txBody>
      </p:sp>
      <p:sp>
        <p:nvSpPr>
          <p:cNvPr id="1177" name="Google Shape;1177;g3c3540bacfd_0_1282"/>
          <p:cNvSpPr/>
          <p:nvPr/>
        </p:nvSpPr>
        <p:spPr>
          <a:xfrm rot="2627126">
            <a:off x="4514896" y="2884627"/>
            <a:ext cx="1003844" cy="1890096"/>
          </a:xfrm>
          <a:custGeom>
            <a:rect b="b" l="l" r="r" t="t"/>
            <a:pathLst>
              <a:path extrusionOk="0" h="1888621" w="1003061">
                <a:moveTo>
                  <a:pt x="991312" y="0"/>
                </a:moveTo>
                <a:cubicBezTo>
                  <a:pt x="998433" y="200114"/>
                  <a:pt x="1024070" y="289134"/>
                  <a:pt x="965674" y="504203"/>
                </a:cubicBezTo>
                <a:cubicBezTo>
                  <a:pt x="907278" y="719272"/>
                  <a:pt x="801880" y="1059679"/>
                  <a:pt x="640934" y="1290415"/>
                </a:cubicBezTo>
                <a:cubicBezTo>
                  <a:pt x="479988" y="1521151"/>
                  <a:pt x="263495" y="1727675"/>
                  <a:pt x="0" y="1888621"/>
                </a:cubicBezTo>
              </a:path>
            </a:pathLst>
          </a:custGeom>
          <a:noFill/>
          <a:ln cap="flat" cmpd="sng" w="50800">
            <a:solidFill>
              <a:srgbClr val="0432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8" name="Google Shape;1178;g3c3540bacfd_0_1282"/>
          <p:cNvSpPr/>
          <p:nvPr/>
        </p:nvSpPr>
        <p:spPr>
          <a:xfrm rot="8898479">
            <a:off x="5522172" y="3839799"/>
            <a:ext cx="319785" cy="198974"/>
          </a:xfrm>
          <a:prstGeom prst="triangle">
            <a:avLst>
              <a:gd fmla="val 50000" name="adj"/>
            </a:avLst>
          </a:prstGeom>
          <a:solidFill>
            <a:srgbClr val="0432FF"/>
          </a:solidFill>
          <a:ln cap="flat" cmpd="sng" w="12700">
            <a:solidFill>
              <a:srgbClr val="0432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9" name="Google Shape;1179;g3c3540bacfd_0_1282"/>
          <p:cNvSpPr/>
          <p:nvPr/>
        </p:nvSpPr>
        <p:spPr>
          <a:xfrm rot="10210537">
            <a:off x="4702488" y="4190051"/>
            <a:ext cx="319993" cy="198863"/>
          </a:xfrm>
          <a:prstGeom prst="triangle">
            <a:avLst>
              <a:gd fmla="val 50000" name="adj"/>
            </a:avLst>
          </a:prstGeom>
          <a:solidFill>
            <a:srgbClr val="0432FF"/>
          </a:solidFill>
          <a:ln cap="flat" cmpd="sng" w="12700">
            <a:solidFill>
              <a:srgbClr val="0432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0" name="Google Shape;1180;g3c3540bacfd_0_1282"/>
          <p:cNvSpPr/>
          <p:nvPr/>
        </p:nvSpPr>
        <p:spPr>
          <a:xfrm>
            <a:off x="3617501" y="2657377"/>
            <a:ext cx="2156375" cy="1436200"/>
          </a:xfrm>
          <a:custGeom>
            <a:rect b="b" l="l" r="r" t="t"/>
            <a:pathLst>
              <a:path extrusionOk="0" h="57448" w="86255">
                <a:moveTo>
                  <a:pt x="84952" y="37120"/>
                </a:moveTo>
                <a:cubicBezTo>
                  <a:pt x="82718" y="41737"/>
                  <a:pt x="77283" y="46503"/>
                  <a:pt x="71549" y="49630"/>
                </a:cubicBezTo>
                <a:cubicBezTo>
                  <a:pt x="65816" y="52757"/>
                  <a:pt x="57178" y="54618"/>
                  <a:pt x="50551" y="55884"/>
                </a:cubicBezTo>
                <a:cubicBezTo>
                  <a:pt x="43924" y="57150"/>
                  <a:pt x="37818" y="57672"/>
                  <a:pt x="31786" y="57225"/>
                </a:cubicBezTo>
                <a:cubicBezTo>
                  <a:pt x="25755" y="56778"/>
                  <a:pt x="18383" y="55215"/>
                  <a:pt x="14362" y="53204"/>
                </a:cubicBezTo>
                <a:cubicBezTo>
                  <a:pt x="10341" y="51194"/>
                  <a:pt x="9373" y="48885"/>
                  <a:pt x="7660" y="45162"/>
                </a:cubicBezTo>
                <a:cubicBezTo>
                  <a:pt x="5947" y="41439"/>
                  <a:pt x="5054" y="35184"/>
                  <a:pt x="4086" y="30865"/>
                </a:cubicBezTo>
                <a:cubicBezTo>
                  <a:pt x="3118" y="26546"/>
                  <a:pt x="2448" y="22972"/>
                  <a:pt x="1852" y="19249"/>
                </a:cubicBezTo>
                <a:cubicBezTo>
                  <a:pt x="1256" y="15526"/>
                  <a:pt x="-977" y="11505"/>
                  <a:pt x="512" y="8526"/>
                </a:cubicBezTo>
                <a:cubicBezTo>
                  <a:pt x="2001" y="5548"/>
                  <a:pt x="5352" y="2718"/>
                  <a:pt x="10788" y="1378"/>
                </a:cubicBezTo>
                <a:cubicBezTo>
                  <a:pt x="16224" y="38"/>
                  <a:pt x="24637" y="-261"/>
                  <a:pt x="33126" y="484"/>
                </a:cubicBezTo>
                <a:cubicBezTo>
                  <a:pt x="41615" y="1229"/>
                  <a:pt x="54125" y="3538"/>
                  <a:pt x="61720" y="5846"/>
                </a:cubicBezTo>
                <a:cubicBezTo>
                  <a:pt x="69315" y="8154"/>
                  <a:pt x="74826" y="11654"/>
                  <a:pt x="78698" y="14334"/>
                </a:cubicBezTo>
                <a:cubicBezTo>
                  <a:pt x="82570" y="17015"/>
                  <a:pt x="83910" y="18131"/>
                  <a:pt x="84952" y="21929"/>
                </a:cubicBezTo>
                <a:cubicBezTo>
                  <a:pt x="85994" y="25727"/>
                  <a:pt x="87186" y="32503"/>
                  <a:pt x="84952" y="37120"/>
                </a:cubicBezTo>
                <a:close/>
              </a:path>
            </a:pathLst>
          </a:custGeom>
          <a:solidFill>
            <a:srgbClr val="42B4D5">
              <a:alpha val="55700"/>
            </a:srgbClr>
          </a:solidFill>
          <a:ln cap="flat" cmpd="sng" w="9525">
            <a:solidFill>
              <a:schemeClr val="dk2"/>
            </a:solidFill>
            <a:prstDash val="solid"/>
            <a:round/>
            <a:headEnd len="med" w="med" type="none"/>
            <a:tailEnd len="med" w="med" type="none"/>
          </a:ln>
        </p:spPr>
      </p:sp>
      <p:sp>
        <p:nvSpPr>
          <p:cNvPr id="1181" name="Google Shape;1181;g3c3540bacfd_0_1282"/>
          <p:cNvSpPr/>
          <p:nvPr/>
        </p:nvSpPr>
        <p:spPr>
          <a:xfrm>
            <a:off x="3795969" y="4073569"/>
            <a:ext cx="2225500" cy="1715425"/>
          </a:xfrm>
          <a:custGeom>
            <a:rect b="b" l="l" r="r" t="t"/>
            <a:pathLst>
              <a:path extrusionOk="0" h="68617" w="89020">
                <a:moveTo>
                  <a:pt x="15265" y="63572"/>
                </a:moveTo>
                <a:cubicBezTo>
                  <a:pt x="11840" y="59700"/>
                  <a:pt x="6552" y="50466"/>
                  <a:pt x="4095" y="44807"/>
                </a:cubicBezTo>
                <a:cubicBezTo>
                  <a:pt x="1638" y="39148"/>
                  <a:pt x="1117" y="34159"/>
                  <a:pt x="521" y="29617"/>
                </a:cubicBezTo>
                <a:cubicBezTo>
                  <a:pt x="-75" y="25075"/>
                  <a:pt x="-224" y="20756"/>
                  <a:pt x="521" y="17554"/>
                </a:cubicBezTo>
                <a:cubicBezTo>
                  <a:pt x="1266" y="14352"/>
                  <a:pt x="2234" y="11672"/>
                  <a:pt x="4989" y="10406"/>
                </a:cubicBezTo>
                <a:cubicBezTo>
                  <a:pt x="7744" y="9140"/>
                  <a:pt x="11989" y="9810"/>
                  <a:pt x="17052" y="9959"/>
                </a:cubicBezTo>
                <a:cubicBezTo>
                  <a:pt x="22116" y="10108"/>
                  <a:pt x="29636" y="11448"/>
                  <a:pt x="35370" y="11299"/>
                </a:cubicBezTo>
                <a:cubicBezTo>
                  <a:pt x="41104" y="11150"/>
                  <a:pt x="46242" y="10703"/>
                  <a:pt x="51454" y="9065"/>
                </a:cubicBezTo>
                <a:cubicBezTo>
                  <a:pt x="56666" y="7427"/>
                  <a:pt x="61953" y="2885"/>
                  <a:pt x="66644" y="1470"/>
                </a:cubicBezTo>
                <a:cubicBezTo>
                  <a:pt x="71335" y="55"/>
                  <a:pt x="76250" y="-317"/>
                  <a:pt x="79601" y="577"/>
                </a:cubicBezTo>
                <a:cubicBezTo>
                  <a:pt x="82952" y="1471"/>
                  <a:pt x="85185" y="3779"/>
                  <a:pt x="86749" y="6832"/>
                </a:cubicBezTo>
                <a:cubicBezTo>
                  <a:pt x="88313" y="9885"/>
                  <a:pt x="89058" y="14204"/>
                  <a:pt x="88983" y="18895"/>
                </a:cubicBezTo>
                <a:cubicBezTo>
                  <a:pt x="88909" y="23586"/>
                  <a:pt x="88238" y="29915"/>
                  <a:pt x="86302" y="34978"/>
                </a:cubicBezTo>
                <a:cubicBezTo>
                  <a:pt x="84366" y="40041"/>
                  <a:pt x="81016" y="45180"/>
                  <a:pt x="77367" y="49275"/>
                </a:cubicBezTo>
                <a:cubicBezTo>
                  <a:pt x="73718" y="53371"/>
                  <a:pt x="70516" y="56498"/>
                  <a:pt x="64410" y="59551"/>
                </a:cubicBezTo>
                <a:cubicBezTo>
                  <a:pt x="58304" y="62604"/>
                  <a:pt x="47358" y="66178"/>
                  <a:pt x="40731" y="67593"/>
                </a:cubicBezTo>
                <a:cubicBezTo>
                  <a:pt x="34104" y="69008"/>
                  <a:pt x="28891" y="68710"/>
                  <a:pt x="24647" y="68040"/>
                </a:cubicBezTo>
                <a:cubicBezTo>
                  <a:pt x="20403" y="67370"/>
                  <a:pt x="18690" y="67444"/>
                  <a:pt x="15265" y="63572"/>
                </a:cubicBezTo>
                <a:close/>
              </a:path>
            </a:pathLst>
          </a:custGeom>
          <a:solidFill>
            <a:srgbClr val="FF0000">
              <a:alpha val="42410"/>
            </a:srgbClr>
          </a:solidFill>
          <a:ln cap="flat" cmpd="sng" w="9525">
            <a:solidFill>
              <a:schemeClr val="dk2"/>
            </a:solidFill>
            <a:prstDash val="solid"/>
            <a:round/>
            <a:headEnd len="med" w="med" type="none"/>
            <a:tailEnd len="med" w="med" type="none"/>
          </a:ln>
        </p:spPr>
      </p:sp>
      <p:sp>
        <p:nvSpPr>
          <p:cNvPr id="1182" name="Google Shape;1182;g3c3540bacfd_0_1282"/>
          <p:cNvSpPr txBox="1"/>
          <p:nvPr/>
        </p:nvSpPr>
        <p:spPr>
          <a:xfrm>
            <a:off x="9024862" y="2532035"/>
            <a:ext cx="2859300" cy="25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solidFill>
                  <a:schemeClr val="dk1"/>
                </a:solidFill>
                <a:latin typeface="Calibri"/>
                <a:ea typeface="Calibri"/>
                <a:cs typeface="Calibri"/>
                <a:sym typeface="Calibri"/>
              </a:rPr>
              <a:t>You expect ascent to overspread OK and KS. </a:t>
            </a:r>
            <a:endParaRPr sz="2300">
              <a:solidFill>
                <a:schemeClr val="dk1"/>
              </a:solidFill>
              <a:latin typeface="Calibri"/>
              <a:ea typeface="Calibri"/>
              <a:cs typeface="Calibri"/>
              <a:sym typeface="Calibri"/>
            </a:endParaRPr>
          </a:p>
          <a:p>
            <a:pPr indent="0" lvl="0" marL="0" rtl="0" algn="l">
              <a:spcBef>
                <a:spcPts val="0"/>
              </a:spcBef>
              <a:spcAft>
                <a:spcPts val="0"/>
              </a:spcAft>
              <a:buNone/>
            </a:pPr>
            <a:r>
              <a:t/>
            </a:r>
            <a:endParaRPr sz="2300">
              <a:solidFill>
                <a:schemeClr val="dk1"/>
              </a:solidFill>
              <a:latin typeface="Calibri"/>
              <a:ea typeface="Calibri"/>
              <a:cs typeface="Calibri"/>
              <a:sym typeface="Calibri"/>
            </a:endParaRPr>
          </a:p>
          <a:p>
            <a:pPr indent="0" lvl="0" marL="0" rtl="0" algn="l">
              <a:spcBef>
                <a:spcPts val="0"/>
              </a:spcBef>
              <a:spcAft>
                <a:spcPts val="0"/>
              </a:spcAft>
              <a:buNone/>
            </a:pPr>
            <a:r>
              <a:rPr lang="en-US" sz="2300">
                <a:solidFill>
                  <a:schemeClr val="dk1"/>
                </a:solidFill>
                <a:latin typeface="Calibri"/>
                <a:ea typeface="Calibri"/>
                <a:cs typeface="Calibri"/>
                <a:sym typeface="Calibri"/>
              </a:rPr>
              <a:t>But where will ascent be subdued? </a:t>
            </a:r>
            <a:endParaRPr sz="2300">
              <a:solidFill>
                <a:schemeClr val="dk1"/>
              </a:solidFill>
              <a:latin typeface="Calibri"/>
              <a:ea typeface="Calibri"/>
              <a:cs typeface="Calibri"/>
              <a:sym typeface="Calibri"/>
            </a:endParaRPr>
          </a:p>
          <a:p>
            <a:pPr indent="0" lvl="0" marL="0" rtl="0" algn="l">
              <a:spcBef>
                <a:spcPts val="0"/>
              </a:spcBef>
              <a:spcAft>
                <a:spcPts val="0"/>
              </a:spcAft>
              <a:buNone/>
            </a:pPr>
            <a:r>
              <a:t/>
            </a:r>
            <a:endParaRPr sz="2300">
              <a:solidFill>
                <a:schemeClr val="dk1"/>
              </a:solidFill>
              <a:latin typeface="Calibri"/>
              <a:ea typeface="Calibri"/>
              <a:cs typeface="Calibri"/>
              <a:sym typeface="Calibri"/>
            </a:endParaRPr>
          </a:p>
          <a:p>
            <a:pPr indent="0" lvl="0" marL="0" rtl="0" algn="l">
              <a:spcBef>
                <a:spcPts val="0"/>
              </a:spcBef>
              <a:spcAft>
                <a:spcPts val="0"/>
              </a:spcAft>
              <a:buNone/>
            </a:pPr>
            <a:r>
              <a:rPr lang="en-US" sz="2300">
                <a:solidFill>
                  <a:schemeClr val="dk1"/>
                </a:solidFill>
                <a:latin typeface="Calibri"/>
                <a:ea typeface="Calibri"/>
                <a:cs typeface="Calibri"/>
                <a:sym typeface="Calibri"/>
              </a:rPr>
              <a:t>Where might a surface low develop (based on ascent and mass continuity)?</a:t>
            </a:r>
            <a:endParaRPr sz="2300">
              <a:solidFill>
                <a:schemeClr val="dk1"/>
              </a:solidFill>
              <a:latin typeface="Calibri"/>
              <a:ea typeface="Calibri"/>
              <a:cs typeface="Calibri"/>
              <a:sym typeface="Calibri"/>
            </a:endParaRPr>
          </a:p>
        </p:txBody>
      </p:sp>
      <p:cxnSp>
        <p:nvCxnSpPr>
          <p:cNvPr id="1183" name="Google Shape;1183;g3c3540bacfd_0_1282"/>
          <p:cNvCxnSpPr/>
          <p:nvPr/>
        </p:nvCxnSpPr>
        <p:spPr>
          <a:xfrm flipH="1" rot="10800000">
            <a:off x="3183300" y="4300200"/>
            <a:ext cx="2401500" cy="189900"/>
          </a:xfrm>
          <a:prstGeom prst="straightConnector1">
            <a:avLst/>
          </a:prstGeom>
          <a:noFill/>
          <a:ln cap="flat" cmpd="sng" w="38100">
            <a:solidFill>
              <a:schemeClr val="dk1"/>
            </a:solidFill>
            <a:prstDash val="solid"/>
            <a:round/>
            <a:headEnd len="med" w="med" type="none"/>
            <a:tailEnd len="med" w="med" type="triangle"/>
          </a:ln>
        </p:spPr>
      </p:cxnSp>
      <p:cxnSp>
        <p:nvCxnSpPr>
          <p:cNvPr id="1184" name="Google Shape;1184;g3c3540bacfd_0_1282"/>
          <p:cNvCxnSpPr/>
          <p:nvPr/>
        </p:nvCxnSpPr>
        <p:spPr>
          <a:xfrm flipH="1" rot="10800000">
            <a:off x="2967100" y="3492025"/>
            <a:ext cx="2401500" cy="189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pic>
        <p:nvPicPr>
          <p:cNvPr id="1189" name="Google Shape;1189;p11"/>
          <p:cNvPicPr preferRelativeResize="0"/>
          <p:nvPr/>
        </p:nvPicPr>
        <p:blipFill rotWithShape="1">
          <a:blip r:embed="rId3">
            <a:alphaModFix/>
          </a:blip>
          <a:srcRect b="6666" l="49155" r="13952" t="8829"/>
          <a:stretch/>
        </p:blipFill>
        <p:spPr>
          <a:xfrm>
            <a:off x="850144" y="642551"/>
            <a:ext cx="4497860" cy="5795319"/>
          </a:xfrm>
          <a:prstGeom prst="rect">
            <a:avLst/>
          </a:prstGeom>
          <a:noFill/>
          <a:ln>
            <a:noFill/>
          </a:ln>
        </p:spPr>
      </p:pic>
      <p:pic>
        <p:nvPicPr>
          <p:cNvPr id="1190" name="Google Shape;1190;p11"/>
          <p:cNvPicPr preferRelativeResize="0"/>
          <p:nvPr/>
        </p:nvPicPr>
        <p:blipFill rotWithShape="1">
          <a:blip r:embed="rId4">
            <a:alphaModFix/>
          </a:blip>
          <a:srcRect b="8028" l="38007" r="24391" t="12707"/>
          <a:stretch/>
        </p:blipFill>
        <p:spPr>
          <a:xfrm>
            <a:off x="6400801" y="642551"/>
            <a:ext cx="4941055" cy="5671752"/>
          </a:xfrm>
          <a:prstGeom prst="rect">
            <a:avLst/>
          </a:prstGeom>
          <a:noFill/>
          <a:ln>
            <a:noFill/>
          </a:ln>
        </p:spPr>
      </p:pic>
      <p:sp>
        <p:nvSpPr>
          <p:cNvPr id="1191" name="Google Shape;1191;p11"/>
          <p:cNvSpPr txBox="1"/>
          <p:nvPr/>
        </p:nvSpPr>
        <p:spPr>
          <a:xfrm>
            <a:off x="6422624" y="26770"/>
            <a:ext cx="491923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700 hPa Z and QG Omega Forcing (Term B+Term C)</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00Z/1 Feb 2021</a:t>
            </a:r>
            <a:endParaRPr/>
          </a:p>
        </p:txBody>
      </p:sp>
      <p:sp>
        <p:nvSpPr>
          <p:cNvPr id="1192" name="Google Shape;1192;p11"/>
          <p:cNvSpPr txBox="1"/>
          <p:nvPr/>
        </p:nvSpPr>
        <p:spPr>
          <a:xfrm>
            <a:off x="1993451" y="26769"/>
            <a:ext cx="199747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Reflectivity Mosaic</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2355Z/31 Jan 2021</a:t>
            </a:r>
            <a:endParaRPr/>
          </a:p>
        </p:txBody>
      </p:sp>
      <p:sp>
        <p:nvSpPr>
          <p:cNvPr id="1193" name="Google Shape;1193;p11"/>
          <p:cNvSpPr txBox="1"/>
          <p:nvPr/>
        </p:nvSpPr>
        <p:spPr>
          <a:xfrm>
            <a:off x="1370591" y="6504805"/>
            <a:ext cx="30034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https://www2.mmm.ucar.edu/imagearchive/</a:t>
            </a:r>
            <a:endParaRPr/>
          </a:p>
        </p:txBody>
      </p:sp>
      <p:pic>
        <p:nvPicPr>
          <p:cNvPr id="1194" name="Google Shape;1194;p11"/>
          <p:cNvPicPr preferRelativeResize="0"/>
          <p:nvPr/>
        </p:nvPicPr>
        <p:blipFill rotWithShape="1">
          <a:blip r:embed="rId4">
            <a:alphaModFix/>
          </a:blip>
          <a:srcRect b="9677" l="95260" r="-375" t="4079"/>
          <a:stretch/>
        </p:blipFill>
        <p:spPr>
          <a:xfrm>
            <a:off x="11471295" y="1708836"/>
            <a:ext cx="374790" cy="3440328"/>
          </a:xfrm>
          <a:prstGeom prst="rect">
            <a:avLst/>
          </a:prstGeom>
          <a:noFill/>
          <a:ln>
            <a:noFill/>
          </a:ln>
        </p:spPr>
      </p:pic>
      <p:sp>
        <p:nvSpPr>
          <p:cNvPr id="1195" name="Google Shape;1195;p11"/>
          <p:cNvSpPr txBox="1"/>
          <p:nvPr/>
        </p:nvSpPr>
        <p:spPr>
          <a:xfrm>
            <a:off x="6505575" y="6437870"/>
            <a:ext cx="60960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https://inside.nssl.noaa.gov/tgalarneau/real-time-qg-diagnostics/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3c3540bacfd_0_126"/>
          <p:cNvSpPr/>
          <p:nvPr/>
        </p:nvSpPr>
        <p:spPr>
          <a:xfrm>
            <a:off x="1487751" y="2275166"/>
            <a:ext cx="8796847" cy="1450630"/>
          </a:xfrm>
          <a:custGeom>
            <a:rect b="b" l="l" r="r" t="t"/>
            <a:pathLst>
              <a:path extrusionOk="0" h="43520" w="263912">
                <a:moveTo>
                  <a:pt x="60247" y="42992"/>
                </a:moveTo>
                <a:cubicBezTo>
                  <a:pt x="44275" y="41372"/>
                  <a:pt x="19982" y="35843"/>
                  <a:pt x="9985" y="32269"/>
                </a:cubicBezTo>
                <a:cubicBezTo>
                  <a:pt x="-11" y="28695"/>
                  <a:pt x="1106" y="25959"/>
                  <a:pt x="268" y="21547"/>
                </a:cubicBezTo>
                <a:cubicBezTo>
                  <a:pt x="-570" y="17135"/>
                  <a:pt x="435" y="9316"/>
                  <a:pt x="4959" y="5798"/>
                </a:cubicBezTo>
                <a:cubicBezTo>
                  <a:pt x="9483" y="2280"/>
                  <a:pt x="12220" y="1331"/>
                  <a:pt x="27410" y="437"/>
                </a:cubicBezTo>
                <a:cubicBezTo>
                  <a:pt x="42600" y="-456"/>
                  <a:pt x="62425" y="270"/>
                  <a:pt x="96101" y="437"/>
                </a:cubicBezTo>
                <a:cubicBezTo>
                  <a:pt x="129777" y="605"/>
                  <a:pt x="202267" y="-66"/>
                  <a:pt x="229464" y="1442"/>
                </a:cubicBezTo>
                <a:cubicBezTo>
                  <a:pt x="256662" y="2950"/>
                  <a:pt x="253869" y="3620"/>
                  <a:pt x="259286" y="9484"/>
                </a:cubicBezTo>
                <a:cubicBezTo>
                  <a:pt x="264703" y="15348"/>
                  <a:pt x="265039" y="31040"/>
                  <a:pt x="261967" y="36625"/>
                </a:cubicBezTo>
                <a:cubicBezTo>
                  <a:pt x="258895" y="42210"/>
                  <a:pt x="266881" y="42098"/>
                  <a:pt x="240856" y="42992"/>
                </a:cubicBezTo>
                <a:cubicBezTo>
                  <a:pt x="214831" y="43886"/>
                  <a:pt x="135921" y="41987"/>
                  <a:pt x="105819" y="41987"/>
                </a:cubicBezTo>
                <a:cubicBezTo>
                  <a:pt x="75718" y="41987"/>
                  <a:pt x="76219" y="44612"/>
                  <a:pt x="60247" y="42992"/>
                </a:cubicBezTo>
                <a:close/>
              </a:path>
            </a:pathLst>
          </a:custGeom>
          <a:solidFill>
            <a:srgbClr val="D0772C">
              <a:alpha val="12660"/>
            </a:srgbClr>
          </a:solidFill>
          <a:ln>
            <a:noFill/>
          </a:ln>
        </p:spPr>
      </p:sp>
      <p:sp>
        <p:nvSpPr>
          <p:cNvPr id="174" name="Google Shape;174;g3c3540bacfd_0_126"/>
          <p:cNvSpPr/>
          <p:nvPr/>
        </p:nvSpPr>
        <p:spPr>
          <a:xfrm rot="10800000">
            <a:off x="3529500" y="3696833"/>
            <a:ext cx="6612300" cy="1362900"/>
          </a:xfrm>
          <a:prstGeom prst="rtTriangle">
            <a:avLst/>
          </a:prstGeom>
          <a:solidFill>
            <a:srgbClr val="60EF1A">
              <a:alpha val="1709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75" name="Google Shape;175;g3c3540bacfd_0_126"/>
          <p:cNvSpPr txBox="1"/>
          <p:nvPr/>
        </p:nvSpPr>
        <p:spPr>
          <a:xfrm>
            <a:off x="1308083" y="45333"/>
            <a:ext cx="9098100" cy="16971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800">
                <a:solidFill>
                  <a:schemeClr val="dk2"/>
                </a:solidFill>
              </a:rPr>
              <a:t>What is a dryline? </a:t>
            </a:r>
            <a:endParaRPr b="1" sz="2800">
              <a:solidFill>
                <a:schemeClr val="dk2"/>
              </a:solidFill>
            </a:endParaRPr>
          </a:p>
          <a:p>
            <a:pPr indent="0" lvl="0" marL="0" rtl="0" algn="ctr">
              <a:spcBef>
                <a:spcPts val="0"/>
              </a:spcBef>
              <a:spcAft>
                <a:spcPts val="0"/>
              </a:spcAft>
              <a:buNone/>
            </a:pPr>
            <a:r>
              <a:t/>
            </a:r>
            <a:endParaRPr b="1" sz="2800">
              <a:solidFill>
                <a:schemeClr val="dk2"/>
              </a:solidFill>
            </a:endParaRPr>
          </a:p>
          <a:p>
            <a:pPr indent="0" lvl="0" marL="0" rtl="0" algn="ctr">
              <a:spcBef>
                <a:spcPts val="0"/>
              </a:spcBef>
              <a:spcAft>
                <a:spcPts val="0"/>
              </a:spcAft>
              <a:buNone/>
            </a:pPr>
            <a:r>
              <a:rPr b="1" lang="en-US" sz="2800">
                <a:solidFill>
                  <a:schemeClr val="dk2"/>
                </a:solidFill>
              </a:rPr>
              <a:t>This is simply a density discontinuity between warm/moist air and hot/dry air.</a:t>
            </a:r>
            <a:endParaRPr b="1" sz="2800">
              <a:solidFill>
                <a:schemeClr val="dk2"/>
              </a:solidFill>
            </a:endParaRPr>
          </a:p>
        </p:txBody>
      </p:sp>
      <p:sp>
        <p:nvSpPr>
          <p:cNvPr id="176" name="Google Shape;176;g3c3540bacfd_0_126"/>
          <p:cNvSpPr txBox="1"/>
          <p:nvPr/>
        </p:nvSpPr>
        <p:spPr>
          <a:xfrm>
            <a:off x="1594481" y="2316523"/>
            <a:ext cx="1804500" cy="4719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2600">
                <a:solidFill>
                  <a:schemeClr val="dk2"/>
                </a:solidFill>
              </a:rPr>
              <a:t>Dry Air</a:t>
            </a:r>
            <a:endParaRPr sz="2600">
              <a:solidFill>
                <a:schemeClr val="dk2"/>
              </a:solidFill>
            </a:endParaRPr>
          </a:p>
        </p:txBody>
      </p:sp>
      <p:sp>
        <p:nvSpPr>
          <p:cNvPr id="177" name="Google Shape;177;g3c3540bacfd_0_126"/>
          <p:cNvSpPr txBox="1"/>
          <p:nvPr/>
        </p:nvSpPr>
        <p:spPr>
          <a:xfrm>
            <a:off x="7907300" y="3965136"/>
            <a:ext cx="2498700" cy="7371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2700">
                <a:solidFill>
                  <a:schemeClr val="dk2"/>
                </a:solidFill>
              </a:rPr>
              <a:t>Moist Air</a:t>
            </a:r>
            <a:endParaRPr sz="2700">
              <a:solidFill>
                <a:schemeClr val="dk2"/>
              </a:solidFill>
            </a:endParaRPr>
          </a:p>
        </p:txBody>
      </p:sp>
      <p:sp>
        <p:nvSpPr>
          <p:cNvPr id="178" name="Google Shape;178;g3c3540bacfd_0_126"/>
          <p:cNvSpPr/>
          <p:nvPr/>
        </p:nvSpPr>
        <p:spPr>
          <a:xfrm>
            <a:off x="1809400" y="3362530"/>
            <a:ext cx="8332500" cy="1697100"/>
          </a:xfrm>
          <a:prstGeom prst="rtTriangle">
            <a:avLst/>
          </a:prstGeom>
          <a:solidFill>
            <a:srgbClr val="742B0B">
              <a:alpha val="41140"/>
            </a:srgbClr>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79" name="Google Shape;179;g3c3540bacfd_0_126"/>
          <p:cNvSpPr txBox="1"/>
          <p:nvPr/>
        </p:nvSpPr>
        <p:spPr>
          <a:xfrm>
            <a:off x="3708233" y="4501267"/>
            <a:ext cx="2043900" cy="3240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(ground)</a:t>
            </a:r>
            <a:endParaRPr sz="2400">
              <a:solidFill>
                <a:schemeClr val="dk2"/>
              </a:solidFill>
            </a:endParaRPr>
          </a:p>
        </p:txBody>
      </p:sp>
      <p:sp>
        <p:nvSpPr>
          <p:cNvPr id="180" name="Google Shape;180;g3c3540bacfd_0_126"/>
          <p:cNvSpPr/>
          <p:nvPr/>
        </p:nvSpPr>
        <p:spPr>
          <a:xfrm>
            <a:off x="3339633" y="3250300"/>
            <a:ext cx="313240" cy="737200"/>
          </a:xfrm>
          <a:custGeom>
            <a:rect b="b" l="l" r="r" t="t"/>
            <a:pathLst>
              <a:path extrusionOk="0" h="20105" w="7386">
                <a:moveTo>
                  <a:pt x="7372" y="0"/>
                </a:moveTo>
                <a:cubicBezTo>
                  <a:pt x="7316" y="1731"/>
                  <a:pt x="7540" y="7930"/>
                  <a:pt x="7037" y="10387"/>
                </a:cubicBezTo>
                <a:cubicBezTo>
                  <a:pt x="6534" y="12844"/>
                  <a:pt x="5529" y="13123"/>
                  <a:pt x="4356" y="14743"/>
                </a:cubicBezTo>
                <a:cubicBezTo>
                  <a:pt x="3183" y="16363"/>
                  <a:pt x="726" y="19211"/>
                  <a:pt x="0" y="20105"/>
                </a:cubicBezTo>
              </a:path>
            </a:pathLst>
          </a:custGeom>
          <a:noFill/>
          <a:ln cap="flat" cmpd="sng" w="50800">
            <a:solidFill>
              <a:srgbClr val="FF9900"/>
            </a:solidFill>
            <a:prstDash val="dash"/>
            <a:round/>
            <a:headEnd len="med" w="med" type="none"/>
            <a:tailEnd len="med" w="med" type="none"/>
          </a:ln>
        </p:spPr>
      </p:sp>
      <p:sp>
        <p:nvSpPr>
          <p:cNvPr id="181" name="Google Shape;181;g3c3540bacfd_0_126"/>
          <p:cNvSpPr txBox="1"/>
          <p:nvPr/>
        </p:nvSpPr>
        <p:spPr>
          <a:xfrm>
            <a:off x="5599000" y="2788533"/>
            <a:ext cx="3224700" cy="471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Elevated Mixed Layer</a:t>
            </a:r>
            <a:endParaRPr sz="2400">
              <a:solidFill>
                <a:schemeClr val="dk2"/>
              </a:solidFill>
            </a:endParaRPr>
          </a:p>
        </p:txBody>
      </p:sp>
      <p:sp>
        <p:nvSpPr>
          <p:cNvPr id="182" name="Google Shape;182;g3c3540bacfd_0_126"/>
          <p:cNvSpPr/>
          <p:nvPr/>
        </p:nvSpPr>
        <p:spPr>
          <a:xfrm>
            <a:off x="1808969" y="3126962"/>
            <a:ext cx="1653459" cy="402557"/>
          </a:xfrm>
          <a:custGeom>
            <a:rect b="b" l="l" r="r" t="t"/>
            <a:pathLst>
              <a:path extrusionOk="0" h="12077" w="49605">
                <a:moveTo>
                  <a:pt x="14" y="349"/>
                </a:moveTo>
                <a:cubicBezTo>
                  <a:pt x="573" y="405"/>
                  <a:pt x="-1159" y="-545"/>
                  <a:pt x="3365" y="684"/>
                </a:cubicBezTo>
                <a:cubicBezTo>
                  <a:pt x="7889" y="1913"/>
                  <a:pt x="19449" y="5822"/>
                  <a:pt x="27156" y="7721"/>
                </a:cubicBezTo>
                <a:cubicBezTo>
                  <a:pt x="34863" y="9620"/>
                  <a:pt x="45864" y="11351"/>
                  <a:pt x="49606" y="12077"/>
                </a:cubicBezTo>
              </a:path>
            </a:pathLst>
          </a:custGeom>
          <a:noFill/>
          <a:ln cap="flat" cmpd="sng" w="12700">
            <a:solidFill>
              <a:schemeClr val="dk2"/>
            </a:solidFill>
            <a:prstDash val="solid"/>
            <a:round/>
            <a:headEnd len="med" w="med" type="none"/>
            <a:tailEnd len="med" w="med" type="triangle"/>
          </a:ln>
        </p:spPr>
      </p:sp>
      <p:sp>
        <p:nvSpPr>
          <p:cNvPr id="183" name="Google Shape;183;g3c3540bacfd_0_126"/>
          <p:cNvSpPr/>
          <p:nvPr/>
        </p:nvSpPr>
        <p:spPr>
          <a:xfrm>
            <a:off x="3317300" y="2870533"/>
            <a:ext cx="1720057" cy="111697"/>
          </a:xfrm>
          <a:custGeom>
            <a:rect b="b" l="l" r="r" t="t"/>
            <a:pathLst>
              <a:path extrusionOk="0" h="3351" w="51603">
                <a:moveTo>
                  <a:pt x="0" y="0"/>
                </a:moveTo>
                <a:cubicBezTo>
                  <a:pt x="2848" y="447"/>
                  <a:pt x="8489" y="2123"/>
                  <a:pt x="17089" y="2681"/>
                </a:cubicBezTo>
                <a:cubicBezTo>
                  <a:pt x="25690" y="3240"/>
                  <a:pt x="45851" y="3239"/>
                  <a:pt x="51603" y="3351"/>
                </a:cubicBezTo>
              </a:path>
            </a:pathLst>
          </a:custGeom>
          <a:noFill/>
          <a:ln cap="flat" cmpd="sng" w="12700">
            <a:solidFill>
              <a:schemeClr val="dk2"/>
            </a:solidFill>
            <a:prstDash val="solid"/>
            <a:round/>
            <a:headEnd len="med" w="med" type="none"/>
            <a:tailEnd len="med" w="med" type="triangle"/>
          </a:ln>
        </p:spPr>
      </p:sp>
      <p:sp>
        <p:nvSpPr>
          <p:cNvPr id="184" name="Google Shape;184;g3c3540bacfd_0_126"/>
          <p:cNvSpPr/>
          <p:nvPr/>
        </p:nvSpPr>
        <p:spPr>
          <a:xfrm>
            <a:off x="6009133" y="4076833"/>
            <a:ext cx="1351466" cy="223361"/>
          </a:xfrm>
          <a:custGeom>
            <a:rect b="b" l="l" r="r" t="t"/>
            <a:pathLst>
              <a:path extrusionOk="0" h="6701" w="40545">
                <a:moveTo>
                  <a:pt x="40545" y="6701"/>
                </a:moveTo>
                <a:cubicBezTo>
                  <a:pt x="35519" y="5975"/>
                  <a:pt x="17145" y="3462"/>
                  <a:pt x="10387" y="2345"/>
                </a:cubicBezTo>
                <a:cubicBezTo>
                  <a:pt x="3630" y="1228"/>
                  <a:pt x="1731" y="391"/>
                  <a:pt x="0" y="0"/>
                </a:cubicBezTo>
              </a:path>
            </a:pathLst>
          </a:custGeom>
          <a:noFill/>
          <a:ln cap="flat" cmpd="sng" w="12700">
            <a:solidFill>
              <a:schemeClr val="dk2"/>
            </a:solidFill>
            <a:prstDash val="solid"/>
            <a:round/>
            <a:headEnd len="med" w="med" type="none"/>
            <a:tailEnd len="med" w="med" type="triangle"/>
          </a:ln>
        </p:spPr>
      </p:sp>
      <p:sp>
        <p:nvSpPr>
          <p:cNvPr id="185" name="Google Shape;185;g3c3540bacfd_0_126"/>
          <p:cNvSpPr/>
          <p:nvPr/>
        </p:nvSpPr>
        <p:spPr>
          <a:xfrm>
            <a:off x="4646467" y="3842267"/>
            <a:ext cx="714815" cy="122864"/>
          </a:xfrm>
          <a:custGeom>
            <a:rect b="b" l="l" r="r" t="t"/>
            <a:pathLst>
              <a:path extrusionOk="0" h="3686" w="21445">
                <a:moveTo>
                  <a:pt x="21445" y="3686"/>
                </a:moveTo>
                <a:cubicBezTo>
                  <a:pt x="17871" y="3072"/>
                  <a:pt x="3574" y="614"/>
                  <a:pt x="0" y="0"/>
                </a:cubicBezTo>
              </a:path>
            </a:pathLst>
          </a:custGeom>
          <a:noFill/>
          <a:ln cap="flat" cmpd="sng" w="12700">
            <a:solidFill>
              <a:schemeClr val="dk2"/>
            </a:solidFill>
            <a:prstDash val="solid"/>
            <a:round/>
            <a:headEnd len="med" w="med" type="none"/>
            <a:tailEnd len="med" w="med" type="triangle"/>
          </a:ln>
        </p:spPr>
      </p:sp>
      <p:sp>
        <p:nvSpPr>
          <p:cNvPr id="186" name="Google Shape;186;g3c3540bacfd_0_126"/>
          <p:cNvSpPr/>
          <p:nvPr/>
        </p:nvSpPr>
        <p:spPr>
          <a:xfrm>
            <a:off x="2494933" y="3116533"/>
            <a:ext cx="1720057" cy="111697"/>
          </a:xfrm>
          <a:custGeom>
            <a:rect b="b" l="l" r="r" t="t"/>
            <a:pathLst>
              <a:path extrusionOk="0" h="3351" w="51603">
                <a:moveTo>
                  <a:pt x="0" y="0"/>
                </a:moveTo>
                <a:cubicBezTo>
                  <a:pt x="2848" y="447"/>
                  <a:pt x="8489" y="2123"/>
                  <a:pt x="17089" y="2681"/>
                </a:cubicBezTo>
                <a:cubicBezTo>
                  <a:pt x="25690" y="3240"/>
                  <a:pt x="45851" y="3239"/>
                  <a:pt x="51603" y="3351"/>
                </a:cubicBezTo>
              </a:path>
            </a:pathLst>
          </a:custGeom>
          <a:noFill/>
          <a:ln cap="flat" cmpd="sng" w="12700">
            <a:solidFill>
              <a:schemeClr val="dk2"/>
            </a:solidFill>
            <a:prstDash val="solid"/>
            <a:round/>
            <a:headEnd len="med" w="med" type="none"/>
            <a:tailEnd len="med" w="med" type="triangle"/>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pic>
        <p:nvPicPr>
          <p:cNvPr id="1200" name="Google Shape;1200;p12"/>
          <p:cNvPicPr preferRelativeResize="0"/>
          <p:nvPr/>
        </p:nvPicPr>
        <p:blipFill rotWithShape="1">
          <a:blip r:embed="rId3">
            <a:alphaModFix/>
          </a:blip>
          <a:srcRect b="0" l="0" r="0" t="0"/>
          <a:stretch/>
        </p:blipFill>
        <p:spPr>
          <a:xfrm>
            <a:off x="-4119" y="3550592"/>
            <a:ext cx="6100119" cy="3307408"/>
          </a:xfrm>
          <a:prstGeom prst="rect">
            <a:avLst/>
          </a:prstGeom>
          <a:noFill/>
          <a:ln>
            <a:noFill/>
          </a:ln>
        </p:spPr>
      </p:pic>
      <p:pic>
        <p:nvPicPr>
          <p:cNvPr id="1201" name="Google Shape;1201;p12"/>
          <p:cNvPicPr preferRelativeResize="0"/>
          <p:nvPr/>
        </p:nvPicPr>
        <p:blipFill rotWithShape="1">
          <a:blip r:embed="rId4">
            <a:alphaModFix/>
          </a:blip>
          <a:srcRect b="0" l="0" r="0" t="0"/>
          <a:stretch/>
        </p:blipFill>
        <p:spPr>
          <a:xfrm>
            <a:off x="0" y="0"/>
            <a:ext cx="6100119" cy="3321705"/>
          </a:xfrm>
          <a:prstGeom prst="rect">
            <a:avLst/>
          </a:prstGeom>
          <a:noFill/>
          <a:ln>
            <a:noFill/>
          </a:ln>
        </p:spPr>
      </p:pic>
      <p:pic>
        <p:nvPicPr>
          <p:cNvPr id="1202" name="Google Shape;1202;p12"/>
          <p:cNvPicPr preferRelativeResize="0"/>
          <p:nvPr/>
        </p:nvPicPr>
        <p:blipFill rotWithShape="1">
          <a:blip r:embed="rId5">
            <a:alphaModFix/>
          </a:blip>
          <a:srcRect b="0" l="0" r="0" t="0"/>
          <a:stretch/>
        </p:blipFill>
        <p:spPr>
          <a:xfrm>
            <a:off x="6100119" y="3575874"/>
            <a:ext cx="6100119" cy="3256843"/>
          </a:xfrm>
          <a:prstGeom prst="rect">
            <a:avLst/>
          </a:prstGeom>
          <a:noFill/>
          <a:ln>
            <a:noFill/>
          </a:ln>
        </p:spPr>
      </p:pic>
      <p:sp>
        <p:nvSpPr>
          <p:cNvPr id="1203" name="Google Shape;1203;p12"/>
          <p:cNvSpPr txBox="1"/>
          <p:nvPr/>
        </p:nvSpPr>
        <p:spPr>
          <a:xfrm>
            <a:off x="3553140" y="2830717"/>
            <a:ext cx="234833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Total forcing=Term B+Term C</a:t>
            </a:r>
            <a:endParaRPr/>
          </a:p>
        </p:txBody>
      </p:sp>
      <p:sp>
        <p:nvSpPr>
          <p:cNvPr id="1204" name="Google Shape;1204;p12"/>
          <p:cNvSpPr/>
          <p:nvPr/>
        </p:nvSpPr>
        <p:spPr>
          <a:xfrm>
            <a:off x="9239433" y="6568001"/>
            <a:ext cx="198238" cy="17655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5" name="Google Shape;1205;p12"/>
          <p:cNvSpPr txBox="1"/>
          <p:nvPr/>
        </p:nvSpPr>
        <p:spPr>
          <a:xfrm>
            <a:off x="9183702" y="6512583"/>
            <a:ext cx="28084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C</a:t>
            </a:r>
            <a:endParaRPr/>
          </a:p>
        </p:txBody>
      </p:sp>
      <p:sp>
        <p:nvSpPr>
          <p:cNvPr id="1206" name="Google Shape;1206;p12"/>
          <p:cNvSpPr/>
          <p:nvPr/>
        </p:nvSpPr>
        <p:spPr>
          <a:xfrm>
            <a:off x="3061054" y="6580358"/>
            <a:ext cx="198238" cy="17655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7" name="Google Shape;1207;p12"/>
          <p:cNvSpPr txBox="1"/>
          <p:nvPr/>
        </p:nvSpPr>
        <p:spPr>
          <a:xfrm>
            <a:off x="3005323" y="6524940"/>
            <a:ext cx="28245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B</a:t>
            </a:r>
            <a:endParaRPr/>
          </a:p>
        </p:txBody>
      </p:sp>
      <p:pic>
        <p:nvPicPr>
          <p:cNvPr id="1208" name="Google Shape;1208;p12"/>
          <p:cNvPicPr preferRelativeResize="0"/>
          <p:nvPr/>
        </p:nvPicPr>
        <p:blipFill rotWithShape="1">
          <a:blip r:embed="rId6">
            <a:alphaModFix/>
          </a:blip>
          <a:srcRect b="15886" l="53564" r="19476" t="30599"/>
          <a:stretch/>
        </p:blipFill>
        <p:spPr>
          <a:xfrm>
            <a:off x="6730314" y="189267"/>
            <a:ext cx="2805483" cy="3132438"/>
          </a:xfrm>
          <a:prstGeom prst="rect">
            <a:avLst/>
          </a:prstGeom>
          <a:noFill/>
          <a:ln>
            <a:noFill/>
          </a:ln>
        </p:spPr>
      </p:pic>
      <p:sp>
        <p:nvSpPr>
          <p:cNvPr id="1209" name="Google Shape;1209;p12"/>
          <p:cNvSpPr txBox="1"/>
          <p:nvPr/>
        </p:nvSpPr>
        <p:spPr>
          <a:xfrm>
            <a:off x="9535797" y="370702"/>
            <a:ext cx="2421924" cy="286232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Precip in PA/NJ in region of QG ascent assoc. with </a:t>
            </a:r>
            <a:r>
              <a:rPr b="1" lang="en-US" sz="1800">
                <a:solidFill>
                  <a:schemeClr val="dk1"/>
                </a:solidFill>
                <a:latin typeface="Calibri"/>
                <a:ea typeface="Calibri"/>
                <a:cs typeface="Calibri"/>
                <a:sym typeface="Calibri"/>
              </a:rPr>
              <a:t>warm advection</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Convection in NC to FL in region of QG ascent assoc. with </a:t>
            </a:r>
            <a:r>
              <a:rPr b="1" lang="en-US" sz="1800">
                <a:solidFill>
                  <a:schemeClr val="dk1"/>
                </a:solidFill>
                <a:latin typeface="Calibri"/>
                <a:ea typeface="Calibri"/>
                <a:cs typeface="Calibri"/>
                <a:sym typeface="Calibri"/>
              </a:rPr>
              <a:t>differential cyclonic vorticity advection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3c3540bacfd_0_1317"/>
          <p:cNvSpPr/>
          <p:nvPr/>
        </p:nvSpPr>
        <p:spPr>
          <a:xfrm>
            <a:off x="1487751" y="2275166"/>
            <a:ext cx="8796847" cy="1450630"/>
          </a:xfrm>
          <a:custGeom>
            <a:rect b="b" l="l" r="r" t="t"/>
            <a:pathLst>
              <a:path extrusionOk="0" h="43520" w="263912">
                <a:moveTo>
                  <a:pt x="60247" y="42992"/>
                </a:moveTo>
                <a:cubicBezTo>
                  <a:pt x="44275" y="41372"/>
                  <a:pt x="19982" y="35843"/>
                  <a:pt x="9985" y="32269"/>
                </a:cubicBezTo>
                <a:cubicBezTo>
                  <a:pt x="-11" y="28695"/>
                  <a:pt x="1106" y="25959"/>
                  <a:pt x="268" y="21547"/>
                </a:cubicBezTo>
                <a:cubicBezTo>
                  <a:pt x="-570" y="17135"/>
                  <a:pt x="435" y="9316"/>
                  <a:pt x="4959" y="5798"/>
                </a:cubicBezTo>
                <a:cubicBezTo>
                  <a:pt x="9483" y="2280"/>
                  <a:pt x="12220" y="1331"/>
                  <a:pt x="27410" y="437"/>
                </a:cubicBezTo>
                <a:cubicBezTo>
                  <a:pt x="42600" y="-456"/>
                  <a:pt x="62425" y="270"/>
                  <a:pt x="96101" y="437"/>
                </a:cubicBezTo>
                <a:cubicBezTo>
                  <a:pt x="129777" y="605"/>
                  <a:pt x="202267" y="-66"/>
                  <a:pt x="229464" y="1442"/>
                </a:cubicBezTo>
                <a:cubicBezTo>
                  <a:pt x="256662" y="2950"/>
                  <a:pt x="253869" y="3620"/>
                  <a:pt x="259286" y="9484"/>
                </a:cubicBezTo>
                <a:cubicBezTo>
                  <a:pt x="264703" y="15348"/>
                  <a:pt x="265039" y="31040"/>
                  <a:pt x="261967" y="36625"/>
                </a:cubicBezTo>
                <a:cubicBezTo>
                  <a:pt x="258895" y="42210"/>
                  <a:pt x="266881" y="42098"/>
                  <a:pt x="240856" y="42992"/>
                </a:cubicBezTo>
                <a:cubicBezTo>
                  <a:pt x="214831" y="43886"/>
                  <a:pt x="135921" y="41987"/>
                  <a:pt x="105819" y="41987"/>
                </a:cubicBezTo>
                <a:cubicBezTo>
                  <a:pt x="75718" y="41987"/>
                  <a:pt x="76219" y="44612"/>
                  <a:pt x="60247" y="42992"/>
                </a:cubicBezTo>
                <a:close/>
              </a:path>
            </a:pathLst>
          </a:custGeom>
          <a:solidFill>
            <a:srgbClr val="D0772C">
              <a:alpha val="12660"/>
            </a:srgbClr>
          </a:solidFill>
          <a:ln>
            <a:noFill/>
          </a:ln>
        </p:spPr>
      </p:sp>
      <p:sp>
        <p:nvSpPr>
          <p:cNvPr id="192" name="Google Shape;192;g3c3540bacfd_0_1317"/>
          <p:cNvSpPr/>
          <p:nvPr/>
        </p:nvSpPr>
        <p:spPr>
          <a:xfrm rot="10800000">
            <a:off x="3529500" y="3696833"/>
            <a:ext cx="6612300" cy="1362900"/>
          </a:xfrm>
          <a:prstGeom prst="rtTriangle">
            <a:avLst/>
          </a:prstGeom>
          <a:solidFill>
            <a:srgbClr val="60EF1A">
              <a:alpha val="1709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93" name="Google Shape;193;g3c3540bacfd_0_1317"/>
          <p:cNvSpPr txBox="1"/>
          <p:nvPr/>
        </p:nvSpPr>
        <p:spPr>
          <a:xfrm>
            <a:off x="1308083" y="45333"/>
            <a:ext cx="9098100" cy="16971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800">
                <a:solidFill>
                  <a:schemeClr val="dk2"/>
                </a:solidFill>
              </a:rPr>
              <a:t>What is a dryline? </a:t>
            </a:r>
            <a:endParaRPr b="1" sz="2800">
              <a:solidFill>
                <a:schemeClr val="dk2"/>
              </a:solidFill>
            </a:endParaRPr>
          </a:p>
          <a:p>
            <a:pPr indent="0" lvl="0" marL="0" rtl="0" algn="ctr">
              <a:spcBef>
                <a:spcPts val="0"/>
              </a:spcBef>
              <a:spcAft>
                <a:spcPts val="0"/>
              </a:spcAft>
              <a:buNone/>
            </a:pPr>
            <a:r>
              <a:t/>
            </a:r>
            <a:endParaRPr b="1" sz="2800">
              <a:solidFill>
                <a:schemeClr val="dk2"/>
              </a:solidFill>
            </a:endParaRPr>
          </a:p>
          <a:p>
            <a:pPr indent="0" lvl="0" marL="0" rtl="0" algn="ctr">
              <a:spcBef>
                <a:spcPts val="0"/>
              </a:spcBef>
              <a:spcAft>
                <a:spcPts val="0"/>
              </a:spcAft>
              <a:buNone/>
            </a:pPr>
            <a:r>
              <a:rPr b="1" lang="en-US" sz="2800">
                <a:solidFill>
                  <a:schemeClr val="dk2"/>
                </a:solidFill>
              </a:rPr>
              <a:t>This is simply a density discontinuity between warm/moist air and hot/dry air.</a:t>
            </a:r>
            <a:endParaRPr b="1" sz="2800">
              <a:solidFill>
                <a:schemeClr val="dk2"/>
              </a:solidFill>
            </a:endParaRPr>
          </a:p>
        </p:txBody>
      </p:sp>
      <p:sp>
        <p:nvSpPr>
          <p:cNvPr id="194" name="Google Shape;194;g3c3540bacfd_0_1317"/>
          <p:cNvSpPr txBox="1"/>
          <p:nvPr/>
        </p:nvSpPr>
        <p:spPr>
          <a:xfrm>
            <a:off x="1594481" y="2316523"/>
            <a:ext cx="1804500" cy="4719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2600">
                <a:solidFill>
                  <a:schemeClr val="dk2"/>
                </a:solidFill>
              </a:rPr>
              <a:t>Dry Air</a:t>
            </a:r>
            <a:endParaRPr sz="2600">
              <a:solidFill>
                <a:schemeClr val="dk2"/>
              </a:solidFill>
            </a:endParaRPr>
          </a:p>
        </p:txBody>
      </p:sp>
      <p:sp>
        <p:nvSpPr>
          <p:cNvPr id="195" name="Google Shape;195;g3c3540bacfd_0_1317"/>
          <p:cNvSpPr txBox="1"/>
          <p:nvPr/>
        </p:nvSpPr>
        <p:spPr>
          <a:xfrm>
            <a:off x="7907300" y="3965136"/>
            <a:ext cx="2498700" cy="7371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2700">
                <a:solidFill>
                  <a:schemeClr val="dk2"/>
                </a:solidFill>
              </a:rPr>
              <a:t>Moist Air</a:t>
            </a:r>
            <a:endParaRPr sz="2700">
              <a:solidFill>
                <a:schemeClr val="dk2"/>
              </a:solidFill>
            </a:endParaRPr>
          </a:p>
        </p:txBody>
      </p:sp>
      <p:sp>
        <p:nvSpPr>
          <p:cNvPr id="196" name="Google Shape;196;g3c3540bacfd_0_1317"/>
          <p:cNvSpPr/>
          <p:nvPr/>
        </p:nvSpPr>
        <p:spPr>
          <a:xfrm>
            <a:off x="1809400" y="3362530"/>
            <a:ext cx="8332500" cy="1697100"/>
          </a:xfrm>
          <a:prstGeom prst="rtTriangle">
            <a:avLst/>
          </a:prstGeom>
          <a:solidFill>
            <a:srgbClr val="742B0B">
              <a:alpha val="41140"/>
            </a:srgbClr>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97" name="Google Shape;197;g3c3540bacfd_0_1317"/>
          <p:cNvSpPr txBox="1"/>
          <p:nvPr/>
        </p:nvSpPr>
        <p:spPr>
          <a:xfrm>
            <a:off x="3708233" y="4501267"/>
            <a:ext cx="2043900" cy="3240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(ground)</a:t>
            </a:r>
            <a:endParaRPr sz="2400">
              <a:solidFill>
                <a:schemeClr val="dk2"/>
              </a:solidFill>
            </a:endParaRPr>
          </a:p>
        </p:txBody>
      </p:sp>
      <p:sp>
        <p:nvSpPr>
          <p:cNvPr id="198" name="Google Shape;198;g3c3540bacfd_0_1317"/>
          <p:cNvSpPr/>
          <p:nvPr/>
        </p:nvSpPr>
        <p:spPr>
          <a:xfrm>
            <a:off x="3339633" y="3250300"/>
            <a:ext cx="313240" cy="737200"/>
          </a:xfrm>
          <a:custGeom>
            <a:rect b="b" l="l" r="r" t="t"/>
            <a:pathLst>
              <a:path extrusionOk="0" h="20105" w="7386">
                <a:moveTo>
                  <a:pt x="7372" y="0"/>
                </a:moveTo>
                <a:cubicBezTo>
                  <a:pt x="7316" y="1731"/>
                  <a:pt x="7540" y="7930"/>
                  <a:pt x="7037" y="10387"/>
                </a:cubicBezTo>
                <a:cubicBezTo>
                  <a:pt x="6534" y="12844"/>
                  <a:pt x="5529" y="13123"/>
                  <a:pt x="4356" y="14743"/>
                </a:cubicBezTo>
                <a:cubicBezTo>
                  <a:pt x="3183" y="16363"/>
                  <a:pt x="726" y="19211"/>
                  <a:pt x="0" y="20105"/>
                </a:cubicBezTo>
              </a:path>
            </a:pathLst>
          </a:custGeom>
          <a:noFill/>
          <a:ln cap="flat" cmpd="sng" w="50800">
            <a:solidFill>
              <a:srgbClr val="FF9900"/>
            </a:solidFill>
            <a:prstDash val="dash"/>
            <a:round/>
            <a:headEnd len="med" w="med" type="none"/>
            <a:tailEnd len="med" w="med" type="none"/>
          </a:ln>
        </p:spPr>
      </p:sp>
      <p:sp>
        <p:nvSpPr>
          <p:cNvPr id="199" name="Google Shape;199;g3c3540bacfd_0_1317"/>
          <p:cNvSpPr txBox="1"/>
          <p:nvPr/>
        </p:nvSpPr>
        <p:spPr>
          <a:xfrm>
            <a:off x="5599000" y="2788533"/>
            <a:ext cx="3224700" cy="471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Elevated Mixed Layer</a:t>
            </a:r>
            <a:endParaRPr sz="2400">
              <a:solidFill>
                <a:schemeClr val="dk2"/>
              </a:solidFill>
            </a:endParaRPr>
          </a:p>
        </p:txBody>
      </p:sp>
      <p:sp>
        <p:nvSpPr>
          <p:cNvPr id="200" name="Google Shape;200;g3c3540bacfd_0_1317"/>
          <p:cNvSpPr/>
          <p:nvPr/>
        </p:nvSpPr>
        <p:spPr>
          <a:xfrm>
            <a:off x="1808969" y="3126962"/>
            <a:ext cx="1653459" cy="402557"/>
          </a:xfrm>
          <a:custGeom>
            <a:rect b="b" l="l" r="r" t="t"/>
            <a:pathLst>
              <a:path extrusionOk="0" h="12077" w="49605">
                <a:moveTo>
                  <a:pt x="14" y="349"/>
                </a:moveTo>
                <a:cubicBezTo>
                  <a:pt x="573" y="405"/>
                  <a:pt x="-1159" y="-545"/>
                  <a:pt x="3365" y="684"/>
                </a:cubicBezTo>
                <a:cubicBezTo>
                  <a:pt x="7889" y="1913"/>
                  <a:pt x="19449" y="5822"/>
                  <a:pt x="27156" y="7721"/>
                </a:cubicBezTo>
                <a:cubicBezTo>
                  <a:pt x="34863" y="9620"/>
                  <a:pt x="45864" y="11351"/>
                  <a:pt x="49606" y="12077"/>
                </a:cubicBezTo>
              </a:path>
            </a:pathLst>
          </a:custGeom>
          <a:noFill/>
          <a:ln cap="flat" cmpd="sng" w="12700">
            <a:solidFill>
              <a:schemeClr val="dk2"/>
            </a:solidFill>
            <a:prstDash val="solid"/>
            <a:round/>
            <a:headEnd len="med" w="med" type="none"/>
            <a:tailEnd len="med" w="med" type="triangle"/>
          </a:ln>
        </p:spPr>
      </p:sp>
      <p:sp>
        <p:nvSpPr>
          <p:cNvPr id="201" name="Google Shape;201;g3c3540bacfd_0_1317"/>
          <p:cNvSpPr/>
          <p:nvPr/>
        </p:nvSpPr>
        <p:spPr>
          <a:xfrm>
            <a:off x="3317300" y="2870533"/>
            <a:ext cx="1720057" cy="111697"/>
          </a:xfrm>
          <a:custGeom>
            <a:rect b="b" l="l" r="r" t="t"/>
            <a:pathLst>
              <a:path extrusionOk="0" h="3351" w="51603">
                <a:moveTo>
                  <a:pt x="0" y="0"/>
                </a:moveTo>
                <a:cubicBezTo>
                  <a:pt x="2848" y="447"/>
                  <a:pt x="8489" y="2123"/>
                  <a:pt x="17089" y="2681"/>
                </a:cubicBezTo>
                <a:cubicBezTo>
                  <a:pt x="25690" y="3240"/>
                  <a:pt x="45851" y="3239"/>
                  <a:pt x="51603" y="3351"/>
                </a:cubicBezTo>
              </a:path>
            </a:pathLst>
          </a:custGeom>
          <a:noFill/>
          <a:ln cap="flat" cmpd="sng" w="12700">
            <a:solidFill>
              <a:schemeClr val="dk2"/>
            </a:solidFill>
            <a:prstDash val="solid"/>
            <a:round/>
            <a:headEnd len="med" w="med" type="none"/>
            <a:tailEnd len="med" w="med" type="triangle"/>
          </a:ln>
        </p:spPr>
      </p:sp>
      <p:sp>
        <p:nvSpPr>
          <p:cNvPr id="202" name="Google Shape;202;g3c3540bacfd_0_1317"/>
          <p:cNvSpPr/>
          <p:nvPr/>
        </p:nvSpPr>
        <p:spPr>
          <a:xfrm>
            <a:off x="6009133" y="4076833"/>
            <a:ext cx="1351466" cy="223361"/>
          </a:xfrm>
          <a:custGeom>
            <a:rect b="b" l="l" r="r" t="t"/>
            <a:pathLst>
              <a:path extrusionOk="0" h="6701" w="40545">
                <a:moveTo>
                  <a:pt x="40545" y="6701"/>
                </a:moveTo>
                <a:cubicBezTo>
                  <a:pt x="35519" y="5975"/>
                  <a:pt x="17145" y="3462"/>
                  <a:pt x="10387" y="2345"/>
                </a:cubicBezTo>
                <a:cubicBezTo>
                  <a:pt x="3630" y="1228"/>
                  <a:pt x="1731" y="391"/>
                  <a:pt x="0" y="0"/>
                </a:cubicBezTo>
              </a:path>
            </a:pathLst>
          </a:custGeom>
          <a:noFill/>
          <a:ln cap="flat" cmpd="sng" w="12700">
            <a:solidFill>
              <a:schemeClr val="dk2"/>
            </a:solidFill>
            <a:prstDash val="solid"/>
            <a:round/>
            <a:headEnd len="med" w="med" type="none"/>
            <a:tailEnd len="med" w="med" type="triangle"/>
          </a:ln>
        </p:spPr>
      </p:sp>
      <p:sp>
        <p:nvSpPr>
          <p:cNvPr id="203" name="Google Shape;203;g3c3540bacfd_0_1317"/>
          <p:cNvSpPr/>
          <p:nvPr/>
        </p:nvSpPr>
        <p:spPr>
          <a:xfrm>
            <a:off x="4646467" y="3842267"/>
            <a:ext cx="714815" cy="122864"/>
          </a:xfrm>
          <a:custGeom>
            <a:rect b="b" l="l" r="r" t="t"/>
            <a:pathLst>
              <a:path extrusionOk="0" h="3686" w="21445">
                <a:moveTo>
                  <a:pt x="21445" y="3686"/>
                </a:moveTo>
                <a:cubicBezTo>
                  <a:pt x="17871" y="3072"/>
                  <a:pt x="3574" y="614"/>
                  <a:pt x="0" y="0"/>
                </a:cubicBezTo>
              </a:path>
            </a:pathLst>
          </a:custGeom>
          <a:noFill/>
          <a:ln cap="flat" cmpd="sng" w="12700">
            <a:solidFill>
              <a:schemeClr val="dk2"/>
            </a:solidFill>
            <a:prstDash val="solid"/>
            <a:round/>
            <a:headEnd len="med" w="med" type="none"/>
            <a:tailEnd len="med" w="med" type="triangle"/>
          </a:ln>
        </p:spPr>
      </p:sp>
      <p:sp>
        <p:nvSpPr>
          <p:cNvPr id="204" name="Google Shape;204;g3c3540bacfd_0_1317"/>
          <p:cNvSpPr/>
          <p:nvPr/>
        </p:nvSpPr>
        <p:spPr>
          <a:xfrm>
            <a:off x="2494933" y="3116533"/>
            <a:ext cx="1720057" cy="111697"/>
          </a:xfrm>
          <a:custGeom>
            <a:rect b="b" l="l" r="r" t="t"/>
            <a:pathLst>
              <a:path extrusionOk="0" h="3351" w="51603">
                <a:moveTo>
                  <a:pt x="0" y="0"/>
                </a:moveTo>
                <a:cubicBezTo>
                  <a:pt x="2848" y="447"/>
                  <a:pt x="8489" y="2123"/>
                  <a:pt x="17089" y="2681"/>
                </a:cubicBezTo>
                <a:cubicBezTo>
                  <a:pt x="25690" y="3240"/>
                  <a:pt x="45851" y="3239"/>
                  <a:pt x="51603" y="3351"/>
                </a:cubicBezTo>
              </a:path>
            </a:pathLst>
          </a:custGeom>
          <a:noFill/>
          <a:ln cap="flat" cmpd="sng" w="12700">
            <a:solidFill>
              <a:schemeClr val="dk2"/>
            </a:solidFill>
            <a:prstDash val="solid"/>
            <a:round/>
            <a:headEnd len="med" w="med" type="none"/>
            <a:tailEnd len="med" w="med" type="triangle"/>
          </a:ln>
        </p:spPr>
      </p:sp>
      <p:sp>
        <p:nvSpPr>
          <p:cNvPr id="205" name="Google Shape;205;g3c3540bacfd_0_1317"/>
          <p:cNvSpPr/>
          <p:nvPr/>
        </p:nvSpPr>
        <p:spPr>
          <a:xfrm>
            <a:off x="7209039" y="323675"/>
            <a:ext cx="1166500" cy="4195650"/>
          </a:xfrm>
          <a:custGeom>
            <a:rect b="b" l="l" r="r" t="t"/>
            <a:pathLst>
              <a:path extrusionOk="0" h="167826" w="46660">
                <a:moveTo>
                  <a:pt x="46660" y="167826"/>
                </a:moveTo>
                <a:cubicBezTo>
                  <a:pt x="43414" y="164150"/>
                  <a:pt x="30637" y="150987"/>
                  <a:pt x="27184" y="145769"/>
                </a:cubicBezTo>
                <a:cubicBezTo>
                  <a:pt x="23731" y="140551"/>
                  <a:pt x="24025" y="138324"/>
                  <a:pt x="25940" y="136518"/>
                </a:cubicBezTo>
                <a:cubicBezTo>
                  <a:pt x="27856" y="134713"/>
                  <a:pt x="35586" y="135647"/>
                  <a:pt x="38677" y="134936"/>
                </a:cubicBezTo>
                <a:cubicBezTo>
                  <a:pt x="41768" y="134226"/>
                  <a:pt x="45082" y="134117"/>
                  <a:pt x="44486" y="132255"/>
                </a:cubicBezTo>
                <a:cubicBezTo>
                  <a:pt x="43890" y="130393"/>
                  <a:pt x="38305" y="126819"/>
                  <a:pt x="35103" y="123766"/>
                </a:cubicBezTo>
                <a:cubicBezTo>
                  <a:pt x="31901" y="120713"/>
                  <a:pt x="28597" y="119165"/>
                  <a:pt x="25274" y="113937"/>
                </a:cubicBezTo>
                <a:cubicBezTo>
                  <a:pt x="21951" y="108710"/>
                  <a:pt x="18647" y="100141"/>
                  <a:pt x="15167" y="92401"/>
                </a:cubicBezTo>
                <a:cubicBezTo>
                  <a:pt x="11687" y="84661"/>
                  <a:pt x="6880" y="78064"/>
                  <a:pt x="4394" y="67498"/>
                </a:cubicBezTo>
                <a:cubicBezTo>
                  <a:pt x="1908" y="56932"/>
                  <a:pt x="-855" y="40256"/>
                  <a:pt x="250" y="29006"/>
                </a:cubicBezTo>
                <a:cubicBezTo>
                  <a:pt x="1355" y="17756"/>
                  <a:pt x="9228" y="4834"/>
                  <a:pt x="11023" y="0"/>
                </a:cubicBezTo>
              </a:path>
            </a:pathLst>
          </a:custGeom>
          <a:noFill/>
          <a:ln cap="flat" cmpd="sng" w="12700">
            <a:solidFill>
              <a:srgbClr val="CC0000"/>
            </a:solidFill>
            <a:prstDash val="solid"/>
            <a:round/>
            <a:headEnd len="med" w="med" type="none"/>
            <a:tailEnd len="med" w="med" type="none"/>
          </a:ln>
        </p:spPr>
      </p:sp>
      <p:sp>
        <p:nvSpPr>
          <p:cNvPr id="206" name="Google Shape;206;g3c3540bacfd_0_1317"/>
          <p:cNvSpPr/>
          <p:nvPr/>
        </p:nvSpPr>
        <p:spPr>
          <a:xfrm>
            <a:off x="6396900" y="593025"/>
            <a:ext cx="1314925" cy="3926150"/>
          </a:xfrm>
          <a:custGeom>
            <a:rect b="b" l="l" r="r" t="t"/>
            <a:pathLst>
              <a:path extrusionOk="0" h="157046" w="52597">
                <a:moveTo>
                  <a:pt x="43508" y="157046"/>
                </a:moveTo>
                <a:cubicBezTo>
                  <a:pt x="44959" y="153869"/>
                  <a:pt x="51382" y="143027"/>
                  <a:pt x="52211" y="137985"/>
                </a:cubicBezTo>
                <a:cubicBezTo>
                  <a:pt x="53040" y="132944"/>
                  <a:pt x="52842" y="129995"/>
                  <a:pt x="48480" y="126797"/>
                </a:cubicBezTo>
                <a:cubicBezTo>
                  <a:pt x="44118" y="123600"/>
                  <a:pt x="31268" y="122665"/>
                  <a:pt x="26039" y="118800"/>
                </a:cubicBezTo>
                <a:cubicBezTo>
                  <a:pt x="20810" y="114936"/>
                  <a:pt x="19710" y="110088"/>
                  <a:pt x="17104" y="103610"/>
                </a:cubicBezTo>
                <a:cubicBezTo>
                  <a:pt x="14498" y="97132"/>
                  <a:pt x="12631" y="90155"/>
                  <a:pt x="10402" y="79931"/>
                </a:cubicBezTo>
                <a:cubicBezTo>
                  <a:pt x="8173" y="69707"/>
                  <a:pt x="5463" y="53654"/>
                  <a:pt x="3729" y="42266"/>
                </a:cubicBezTo>
                <a:cubicBezTo>
                  <a:pt x="1995" y="30878"/>
                  <a:pt x="0" y="18647"/>
                  <a:pt x="0" y="11603"/>
                </a:cubicBezTo>
                <a:cubicBezTo>
                  <a:pt x="0" y="4559"/>
                  <a:pt x="3108" y="1934"/>
                  <a:pt x="3729" y="0"/>
                </a:cubicBezTo>
              </a:path>
            </a:pathLst>
          </a:custGeom>
          <a:noFill/>
          <a:ln cap="flat" cmpd="sng" w="12700">
            <a:solidFill>
              <a:srgbClr val="6AA84F"/>
            </a:solidFill>
            <a:prstDash val="solid"/>
            <a:round/>
            <a:headEnd len="med" w="med" type="none"/>
            <a:tailEnd len="med" w="med" type="none"/>
          </a:ln>
        </p:spPr>
      </p:sp>
      <p:sp>
        <p:nvSpPr>
          <p:cNvPr id="207" name="Google Shape;207;g3c3540bacfd_0_1317"/>
          <p:cNvSpPr/>
          <p:nvPr/>
        </p:nvSpPr>
        <p:spPr>
          <a:xfrm>
            <a:off x="1430902" y="-885231"/>
            <a:ext cx="1597227" cy="4490215"/>
          </a:xfrm>
          <a:custGeom>
            <a:rect b="b" l="l" r="r" t="t"/>
            <a:pathLst>
              <a:path extrusionOk="0" h="103802" w="47918">
                <a:moveTo>
                  <a:pt x="47919" y="103802"/>
                </a:moveTo>
                <a:cubicBezTo>
                  <a:pt x="43516" y="98933"/>
                  <a:pt x="26941" y="80908"/>
                  <a:pt x="21502" y="74589"/>
                </a:cubicBezTo>
                <a:cubicBezTo>
                  <a:pt x="16063" y="68270"/>
                  <a:pt x="18550" y="72880"/>
                  <a:pt x="15287" y="65887"/>
                </a:cubicBezTo>
                <a:cubicBezTo>
                  <a:pt x="12024" y="58894"/>
                  <a:pt x="4358" y="41283"/>
                  <a:pt x="1923" y="32633"/>
                </a:cubicBezTo>
                <a:cubicBezTo>
                  <a:pt x="-511" y="23983"/>
                  <a:pt x="-200" y="19424"/>
                  <a:pt x="680" y="13985"/>
                </a:cubicBezTo>
                <a:cubicBezTo>
                  <a:pt x="1561" y="8546"/>
                  <a:pt x="6118" y="2331"/>
                  <a:pt x="7206" y="0"/>
                </a:cubicBezTo>
              </a:path>
            </a:pathLst>
          </a:custGeom>
          <a:noFill/>
          <a:ln cap="flat" cmpd="sng" w="12700">
            <a:solidFill>
              <a:srgbClr val="CC0000"/>
            </a:solidFill>
            <a:prstDash val="solid"/>
            <a:round/>
            <a:headEnd len="med" w="med" type="none"/>
            <a:tailEnd len="med" w="med" type="none"/>
          </a:ln>
        </p:spPr>
      </p:sp>
      <p:sp>
        <p:nvSpPr>
          <p:cNvPr id="208" name="Google Shape;208;g3c3540bacfd_0_1317"/>
          <p:cNvSpPr/>
          <p:nvPr/>
        </p:nvSpPr>
        <p:spPr>
          <a:xfrm>
            <a:off x="676600" y="-1046534"/>
            <a:ext cx="1106339" cy="4624659"/>
          </a:xfrm>
          <a:custGeom>
            <a:rect b="b" l="l" r="r" t="t"/>
            <a:pathLst>
              <a:path extrusionOk="0" h="106910" w="33191">
                <a:moveTo>
                  <a:pt x="22376" y="106910"/>
                </a:moveTo>
                <a:cubicBezTo>
                  <a:pt x="24085" y="102455"/>
                  <a:pt x="31233" y="85983"/>
                  <a:pt x="32632" y="80182"/>
                </a:cubicBezTo>
                <a:cubicBezTo>
                  <a:pt x="34031" y="74381"/>
                  <a:pt x="32581" y="75780"/>
                  <a:pt x="30768" y="72102"/>
                </a:cubicBezTo>
                <a:cubicBezTo>
                  <a:pt x="28955" y="68425"/>
                  <a:pt x="26054" y="65369"/>
                  <a:pt x="21755" y="58117"/>
                </a:cubicBezTo>
                <a:cubicBezTo>
                  <a:pt x="17456" y="50865"/>
                  <a:pt x="8598" y="38278"/>
                  <a:pt x="4972" y="28592"/>
                </a:cubicBezTo>
                <a:cubicBezTo>
                  <a:pt x="1346" y="18906"/>
                  <a:pt x="829" y="4765"/>
                  <a:pt x="0" y="0"/>
                </a:cubicBezTo>
              </a:path>
            </a:pathLst>
          </a:custGeom>
          <a:noFill/>
          <a:ln cap="flat" cmpd="sng" w="12700">
            <a:solidFill>
              <a:srgbClr val="6AA84F"/>
            </a:solidFill>
            <a:prstDash val="solid"/>
            <a:round/>
            <a:headEnd len="med" w="med" type="none"/>
            <a:tailEnd len="med" w="med" type="none"/>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3c3540bacfd_0_143"/>
          <p:cNvSpPr/>
          <p:nvPr/>
        </p:nvSpPr>
        <p:spPr>
          <a:xfrm>
            <a:off x="1487751" y="2275166"/>
            <a:ext cx="8796847" cy="1515595"/>
          </a:xfrm>
          <a:custGeom>
            <a:rect b="b" l="l" r="r" t="t"/>
            <a:pathLst>
              <a:path extrusionOk="0" h="45469" w="263912">
                <a:moveTo>
                  <a:pt x="72933" y="45112"/>
                </a:moveTo>
                <a:cubicBezTo>
                  <a:pt x="56961" y="43492"/>
                  <a:pt x="22096" y="36197"/>
                  <a:pt x="9985" y="32269"/>
                </a:cubicBezTo>
                <a:cubicBezTo>
                  <a:pt x="-2126" y="28342"/>
                  <a:pt x="1106" y="25959"/>
                  <a:pt x="268" y="21547"/>
                </a:cubicBezTo>
                <a:cubicBezTo>
                  <a:pt x="-570" y="17135"/>
                  <a:pt x="435" y="9316"/>
                  <a:pt x="4959" y="5798"/>
                </a:cubicBezTo>
                <a:cubicBezTo>
                  <a:pt x="9483" y="2280"/>
                  <a:pt x="12220" y="1331"/>
                  <a:pt x="27410" y="437"/>
                </a:cubicBezTo>
                <a:cubicBezTo>
                  <a:pt x="42600" y="-456"/>
                  <a:pt x="62425" y="270"/>
                  <a:pt x="96101" y="437"/>
                </a:cubicBezTo>
                <a:cubicBezTo>
                  <a:pt x="129777" y="605"/>
                  <a:pt x="202267" y="-66"/>
                  <a:pt x="229464" y="1442"/>
                </a:cubicBezTo>
                <a:cubicBezTo>
                  <a:pt x="256662" y="2950"/>
                  <a:pt x="253869" y="3620"/>
                  <a:pt x="259286" y="9484"/>
                </a:cubicBezTo>
                <a:cubicBezTo>
                  <a:pt x="264703" y="15348"/>
                  <a:pt x="265039" y="31040"/>
                  <a:pt x="261967" y="36625"/>
                </a:cubicBezTo>
                <a:cubicBezTo>
                  <a:pt x="258895" y="42210"/>
                  <a:pt x="266881" y="42098"/>
                  <a:pt x="240856" y="42992"/>
                </a:cubicBezTo>
                <a:cubicBezTo>
                  <a:pt x="214831" y="43886"/>
                  <a:pt x="133806" y="41634"/>
                  <a:pt x="105819" y="41987"/>
                </a:cubicBezTo>
                <a:cubicBezTo>
                  <a:pt x="77832" y="42340"/>
                  <a:pt x="88905" y="46732"/>
                  <a:pt x="72933" y="45112"/>
                </a:cubicBezTo>
                <a:close/>
              </a:path>
            </a:pathLst>
          </a:custGeom>
          <a:solidFill>
            <a:srgbClr val="D0772C">
              <a:alpha val="12660"/>
            </a:srgbClr>
          </a:solidFill>
          <a:ln>
            <a:noFill/>
          </a:ln>
        </p:spPr>
      </p:sp>
      <p:sp>
        <p:nvSpPr>
          <p:cNvPr id="214" name="Google Shape;214;g3c3540bacfd_0_143"/>
          <p:cNvSpPr/>
          <p:nvPr/>
        </p:nvSpPr>
        <p:spPr>
          <a:xfrm rot="10800000">
            <a:off x="4289100" y="3698633"/>
            <a:ext cx="5852700" cy="1361100"/>
          </a:xfrm>
          <a:prstGeom prst="rtTriangle">
            <a:avLst/>
          </a:prstGeom>
          <a:solidFill>
            <a:srgbClr val="60EF1A">
              <a:alpha val="1709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15" name="Google Shape;215;g3c3540bacfd_0_143"/>
          <p:cNvSpPr txBox="1"/>
          <p:nvPr/>
        </p:nvSpPr>
        <p:spPr>
          <a:xfrm>
            <a:off x="1308083" y="45333"/>
            <a:ext cx="9098100" cy="16971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800">
                <a:solidFill>
                  <a:schemeClr val="dk2"/>
                </a:solidFill>
              </a:rPr>
              <a:t>How does a dryline move?</a:t>
            </a:r>
            <a:endParaRPr b="1" sz="2800">
              <a:solidFill>
                <a:schemeClr val="dk2"/>
              </a:solidFill>
            </a:endParaRPr>
          </a:p>
          <a:p>
            <a:pPr indent="0" lvl="0" marL="0" rtl="0" algn="ctr">
              <a:spcBef>
                <a:spcPts val="0"/>
              </a:spcBef>
              <a:spcAft>
                <a:spcPts val="0"/>
              </a:spcAft>
              <a:buNone/>
            </a:pPr>
            <a:r>
              <a:t/>
            </a:r>
            <a:endParaRPr b="1" sz="2800">
              <a:solidFill>
                <a:schemeClr val="dk2"/>
              </a:solidFill>
            </a:endParaRPr>
          </a:p>
          <a:p>
            <a:pPr indent="0" lvl="0" marL="0" rtl="0" algn="ctr">
              <a:spcBef>
                <a:spcPts val="0"/>
              </a:spcBef>
              <a:spcAft>
                <a:spcPts val="0"/>
              </a:spcAft>
              <a:buNone/>
            </a:pPr>
            <a:r>
              <a:rPr b="1" lang="en-US" sz="2000">
                <a:solidFill>
                  <a:schemeClr val="dk2"/>
                </a:solidFill>
              </a:rPr>
              <a:t>By mixing!</a:t>
            </a:r>
            <a:endParaRPr b="1" sz="2000">
              <a:solidFill>
                <a:schemeClr val="dk2"/>
              </a:solidFill>
            </a:endParaRPr>
          </a:p>
          <a:p>
            <a:pPr indent="0" lvl="0" marL="0" rtl="0" algn="ctr">
              <a:spcBef>
                <a:spcPts val="0"/>
              </a:spcBef>
              <a:spcAft>
                <a:spcPts val="0"/>
              </a:spcAft>
              <a:buNone/>
            </a:pPr>
            <a:r>
              <a:rPr b="1" lang="en-US" sz="2000">
                <a:solidFill>
                  <a:schemeClr val="dk2"/>
                </a:solidFill>
              </a:rPr>
              <a:t>Strong boundary-layer flow within the hot/dry air </a:t>
            </a:r>
            <a:endParaRPr b="1" sz="2000">
              <a:solidFill>
                <a:schemeClr val="dk2"/>
              </a:solidFill>
            </a:endParaRPr>
          </a:p>
          <a:p>
            <a:pPr indent="0" lvl="0" marL="0" rtl="0" algn="ctr">
              <a:spcBef>
                <a:spcPts val="0"/>
              </a:spcBef>
              <a:spcAft>
                <a:spcPts val="0"/>
              </a:spcAft>
              <a:buNone/>
            </a:pPr>
            <a:r>
              <a:rPr b="1" lang="en-US" sz="2000">
                <a:solidFill>
                  <a:schemeClr val="dk2"/>
                </a:solidFill>
              </a:rPr>
              <a:t>mechanically mixes out the moisture.</a:t>
            </a:r>
            <a:endParaRPr b="1" sz="2000">
              <a:solidFill>
                <a:schemeClr val="dk2"/>
              </a:solidFill>
            </a:endParaRPr>
          </a:p>
        </p:txBody>
      </p:sp>
      <p:sp>
        <p:nvSpPr>
          <p:cNvPr id="216" name="Google Shape;216;g3c3540bacfd_0_143"/>
          <p:cNvSpPr txBox="1"/>
          <p:nvPr/>
        </p:nvSpPr>
        <p:spPr>
          <a:xfrm>
            <a:off x="1594481" y="2316523"/>
            <a:ext cx="1804500" cy="4719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2600">
                <a:solidFill>
                  <a:schemeClr val="dk2"/>
                </a:solidFill>
              </a:rPr>
              <a:t>Dry Air</a:t>
            </a:r>
            <a:endParaRPr sz="2600">
              <a:solidFill>
                <a:schemeClr val="dk2"/>
              </a:solidFill>
            </a:endParaRPr>
          </a:p>
        </p:txBody>
      </p:sp>
      <p:sp>
        <p:nvSpPr>
          <p:cNvPr id="217" name="Google Shape;217;g3c3540bacfd_0_143"/>
          <p:cNvSpPr txBox="1"/>
          <p:nvPr/>
        </p:nvSpPr>
        <p:spPr>
          <a:xfrm>
            <a:off x="7907300" y="3965136"/>
            <a:ext cx="2498700" cy="7371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2700">
                <a:solidFill>
                  <a:schemeClr val="dk2"/>
                </a:solidFill>
              </a:rPr>
              <a:t>Moist Air</a:t>
            </a:r>
            <a:endParaRPr sz="2700">
              <a:solidFill>
                <a:schemeClr val="dk2"/>
              </a:solidFill>
            </a:endParaRPr>
          </a:p>
        </p:txBody>
      </p:sp>
      <p:sp>
        <p:nvSpPr>
          <p:cNvPr id="218" name="Google Shape;218;g3c3540bacfd_0_143"/>
          <p:cNvSpPr/>
          <p:nvPr/>
        </p:nvSpPr>
        <p:spPr>
          <a:xfrm>
            <a:off x="1809400" y="3362530"/>
            <a:ext cx="8332500" cy="1697100"/>
          </a:xfrm>
          <a:prstGeom prst="rtTriangle">
            <a:avLst/>
          </a:prstGeom>
          <a:solidFill>
            <a:srgbClr val="742B0B">
              <a:alpha val="41140"/>
            </a:srgbClr>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19" name="Google Shape;219;g3c3540bacfd_0_143"/>
          <p:cNvSpPr txBox="1"/>
          <p:nvPr/>
        </p:nvSpPr>
        <p:spPr>
          <a:xfrm>
            <a:off x="3708233" y="4501267"/>
            <a:ext cx="2043900" cy="3240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(ground)</a:t>
            </a:r>
            <a:endParaRPr sz="2400">
              <a:solidFill>
                <a:schemeClr val="dk2"/>
              </a:solidFill>
            </a:endParaRPr>
          </a:p>
        </p:txBody>
      </p:sp>
      <p:sp>
        <p:nvSpPr>
          <p:cNvPr id="220" name="Google Shape;220;g3c3540bacfd_0_143"/>
          <p:cNvSpPr/>
          <p:nvPr/>
        </p:nvSpPr>
        <p:spPr>
          <a:xfrm>
            <a:off x="3977433" y="3339633"/>
            <a:ext cx="313240" cy="737200"/>
          </a:xfrm>
          <a:custGeom>
            <a:rect b="b" l="l" r="r" t="t"/>
            <a:pathLst>
              <a:path extrusionOk="0" h="20105" w="7386">
                <a:moveTo>
                  <a:pt x="7372" y="0"/>
                </a:moveTo>
                <a:cubicBezTo>
                  <a:pt x="7316" y="1731"/>
                  <a:pt x="7540" y="7930"/>
                  <a:pt x="7037" y="10387"/>
                </a:cubicBezTo>
                <a:cubicBezTo>
                  <a:pt x="6534" y="12844"/>
                  <a:pt x="5529" y="13123"/>
                  <a:pt x="4356" y="14743"/>
                </a:cubicBezTo>
                <a:cubicBezTo>
                  <a:pt x="3183" y="16363"/>
                  <a:pt x="726" y="19211"/>
                  <a:pt x="0" y="20105"/>
                </a:cubicBezTo>
              </a:path>
            </a:pathLst>
          </a:custGeom>
          <a:noFill/>
          <a:ln cap="flat" cmpd="sng" w="50800">
            <a:solidFill>
              <a:srgbClr val="FF9900"/>
            </a:solidFill>
            <a:prstDash val="dash"/>
            <a:round/>
            <a:headEnd len="med" w="med" type="none"/>
            <a:tailEnd len="med" w="med" type="none"/>
          </a:ln>
        </p:spPr>
      </p:sp>
      <p:sp>
        <p:nvSpPr>
          <p:cNvPr id="221" name="Google Shape;221;g3c3540bacfd_0_143"/>
          <p:cNvSpPr txBox="1"/>
          <p:nvPr/>
        </p:nvSpPr>
        <p:spPr>
          <a:xfrm>
            <a:off x="5599000" y="2788533"/>
            <a:ext cx="3224700" cy="471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Elevated Mixed Layer</a:t>
            </a:r>
            <a:endParaRPr sz="2400">
              <a:solidFill>
                <a:schemeClr val="dk2"/>
              </a:solidFill>
            </a:endParaRPr>
          </a:p>
        </p:txBody>
      </p:sp>
      <p:sp>
        <p:nvSpPr>
          <p:cNvPr id="222" name="Google Shape;222;g3c3540bacfd_0_143"/>
          <p:cNvSpPr/>
          <p:nvPr/>
        </p:nvSpPr>
        <p:spPr>
          <a:xfrm>
            <a:off x="1808969" y="3126962"/>
            <a:ext cx="1653459" cy="402557"/>
          </a:xfrm>
          <a:custGeom>
            <a:rect b="b" l="l" r="r" t="t"/>
            <a:pathLst>
              <a:path extrusionOk="0" h="12077" w="49605">
                <a:moveTo>
                  <a:pt x="14" y="349"/>
                </a:moveTo>
                <a:cubicBezTo>
                  <a:pt x="573" y="405"/>
                  <a:pt x="-1159" y="-545"/>
                  <a:pt x="3365" y="684"/>
                </a:cubicBezTo>
                <a:cubicBezTo>
                  <a:pt x="7889" y="1913"/>
                  <a:pt x="19449" y="5822"/>
                  <a:pt x="27156" y="7721"/>
                </a:cubicBezTo>
                <a:cubicBezTo>
                  <a:pt x="34863" y="9620"/>
                  <a:pt x="45864" y="11351"/>
                  <a:pt x="49606" y="12077"/>
                </a:cubicBezTo>
              </a:path>
            </a:pathLst>
          </a:custGeom>
          <a:noFill/>
          <a:ln cap="flat" cmpd="sng" w="12700">
            <a:solidFill>
              <a:schemeClr val="dk2"/>
            </a:solidFill>
            <a:prstDash val="solid"/>
            <a:round/>
            <a:headEnd len="med" w="med" type="none"/>
            <a:tailEnd len="med" w="med" type="triangle"/>
          </a:ln>
        </p:spPr>
      </p:sp>
      <p:sp>
        <p:nvSpPr>
          <p:cNvPr id="223" name="Google Shape;223;g3c3540bacfd_0_143"/>
          <p:cNvSpPr/>
          <p:nvPr/>
        </p:nvSpPr>
        <p:spPr>
          <a:xfrm>
            <a:off x="3317300" y="2870533"/>
            <a:ext cx="1720057" cy="111697"/>
          </a:xfrm>
          <a:custGeom>
            <a:rect b="b" l="l" r="r" t="t"/>
            <a:pathLst>
              <a:path extrusionOk="0" h="3351" w="51603">
                <a:moveTo>
                  <a:pt x="0" y="0"/>
                </a:moveTo>
                <a:cubicBezTo>
                  <a:pt x="2848" y="447"/>
                  <a:pt x="8489" y="2123"/>
                  <a:pt x="17089" y="2681"/>
                </a:cubicBezTo>
                <a:cubicBezTo>
                  <a:pt x="25690" y="3240"/>
                  <a:pt x="45851" y="3239"/>
                  <a:pt x="51603" y="3351"/>
                </a:cubicBezTo>
              </a:path>
            </a:pathLst>
          </a:custGeom>
          <a:noFill/>
          <a:ln cap="flat" cmpd="sng" w="12700">
            <a:solidFill>
              <a:schemeClr val="dk2"/>
            </a:solidFill>
            <a:prstDash val="solid"/>
            <a:round/>
            <a:headEnd len="med" w="med" type="none"/>
            <a:tailEnd len="med" w="med" type="triangle"/>
          </a:ln>
        </p:spPr>
      </p:sp>
      <p:sp>
        <p:nvSpPr>
          <p:cNvPr id="224" name="Google Shape;224;g3c3540bacfd_0_143"/>
          <p:cNvSpPr/>
          <p:nvPr/>
        </p:nvSpPr>
        <p:spPr>
          <a:xfrm>
            <a:off x="6009133" y="4076833"/>
            <a:ext cx="1351466" cy="223361"/>
          </a:xfrm>
          <a:custGeom>
            <a:rect b="b" l="l" r="r" t="t"/>
            <a:pathLst>
              <a:path extrusionOk="0" h="6701" w="40545">
                <a:moveTo>
                  <a:pt x="40545" y="6701"/>
                </a:moveTo>
                <a:cubicBezTo>
                  <a:pt x="35519" y="5975"/>
                  <a:pt x="17145" y="3462"/>
                  <a:pt x="10387" y="2345"/>
                </a:cubicBezTo>
                <a:cubicBezTo>
                  <a:pt x="3630" y="1228"/>
                  <a:pt x="1731" y="391"/>
                  <a:pt x="0" y="0"/>
                </a:cubicBezTo>
              </a:path>
            </a:pathLst>
          </a:custGeom>
          <a:noFill/>
          <a:ln cap="flat" cmpd="sng" w="12700">
            <a:solidFill>
              <a:schemeClr val="dk2"/>
            </a:solidFill>
            <a:prstDash val="solid"/>
            <a:round/>
            <a:headEnd len="med" w="med" type="none"/>
            <a:tailEnd len="med" w="med" type="triangle"/>
          </a:ln>
        </p:spPr>
      </p:sp>
      <p:sp>
        <p:nvSpPr>
          <p:cNvPr id="225" name="Google Shape;225;g3c3540bacfd_0_143"/>
          <p:cNvSpPr/>
          <p:nvPr/>
        </p:nvSpPr>
        <p:spPr>
          <a:xfrm>
            <a:off x="4646467" y="3842267"/>
            <a:ext cx="714815" cy="122864"/>
          </a:xfrm>
          <a:custGeom>
            <a:rect b="b" l="l" r="r" t="t"/>
            <a:pathLst>
              <a:path extrusionOk="0" h="3686" w="21445">
                <a:moveTo>
                  <a:pt x="21445" y="3686"/>
                </a:moveTo>
                <a:cubicBezTo>
                  <a:pt x="17871" y="3072"/>
                  <a:pt x="3574" y="614"/>
                  <a:pt x="0" y="0"/>
                </a:cubicBezTo>
              </a:path>
            </a:pathLst>
          </a:custGeom>
          <a:noFill/>
          <a:ln cap="flat" cmpd="sng" w="12700">
            <a:solidFill>
              <a:schemeClr val="dk2"/>
            </a:solidFill>
            <a:prstDash val="solid"/>
            <a:round/>
            <a:headEnd len="med" w="med" type="none"/>
            <a:tailEnd len="med" w="med" type="triangle"/>
          </a:ln>
        </p:spPr>
      </p:sp>
      <p:grpSp>
        <p:nvGrpSpPr>
          <p:cNvPr id="226" name="Google Shape;226;g3c3540bacfd_0_143"/>
          <p:cNvGrpSpPr/>
          <p:nvPr/>
        </p:nvGrpSpPr>
        <p:grpSpPr>
          <a:xfrm rot="5733836">
            <a:off x="3604285" y="3531098"/>
            <a:ext cx="308404" cy="175715"/>
            <a:chOff x="820950" y="1189550"/>
            <a:chExt cx="426558" cy="243000"/>
          </a:xfrm>
        </p:grpSpPr>
        <p:sp>
          <p:nvSpPr>
            <p:cNvPr id="227" name="Google Shape;227;g3c3540bacfd_0_143"/>
            <p:cNvSpPr/>
            <p:nvPr/>
          </p:nvSpPr>
          <p:spPr>
            <a:xfrm>
              <a:off x="820950" y="1189550"/>
              <a:ext cx="189000" cy="243000"/>
            </a:xfrm>
            <a:prstGeom prst="curvedRightArrow">
              <a:avLst>
                <a:gd fmla="val 25000" name="adj1"/>
                <a:gd fmla="val 50000" name="adj2"/>
                <a:gd fmla="val 25000" name="adj3"/>
              </a:avLst>
            </a:prstGeom>
            <a:solidFill>
              <a:srgbClr val="D0772C"/>
            </a:solidFill>
            <a:ln cap="flat" cmpd="sng" w="5525">
              <a:solidFill>
                <a:schemeClr val="dk1"/>
              </a:solidFill>
              <a:prstDash val="solid"/>
              <a:round/>
              <a:headEnd len="sm" w="sm" type="none"/>
              <a:tailEnd len="sm" w="sm" type="none"/>
            </a:ln>
          </p:spPr>
          <p:txBody>
            <a:bodyPr anchorCtr="0" anchor="ctr" bIns="53225" lIns="53225" spcFirstLastPara="1" rIns="53225" wrap="square" tIns="53225">
              <a:noAutofit/>
            </a:bodyPr>
            <a:lstStyle/>
            <a:p>
              <a:pPr indent="0" lvl="0" marL="0" rtl="0" algn="ctr">
                <a:spcBef>
                  <a:spcPts val="0"/>
                </a:spcBef>
                <a:spcAft>
                  <a:spcPts val="0"/>
                </a:spcAft>
                <a:buNone/>
              </a:pPr>
              <a:r>
                <a:t/>
              </a:r>
              <a:endParaRPr sz="800"/>
            </a:p>
          </p:txBody>
        </p:sp>
        <p:sp>
          <p:nvSpPr>
            <p:cNvPr id="228" name="Google Shape;228;g3c3540bacfd_0_143"/>
            <p:cNvSpPr/>
            <p:nvPr/>
          </p:nvSpPr>
          <p:spPr>
            <a:xfrm rot="10800000">
              <a:off x="1058508" y="1189550"/>
              <a:ext cx="189000" cy="243000"/>
            </a:xfrm>
            <a:prstGeom prst="curvedRightArrow">
              <a:avLst>
                <a:gd fmla="val 25000" name="adj1"/>
                <a:gd fmla="val 50000" name="adj2"/>
                <a:gd fmla="val 25000" name="adj3"/>
              </a:avLst>
            </a:prstGeom>
            <a:solidFill>
              <a:srgbClr val="D0772C"/>
            </a:solidFill>
            <a:ln cap="flat" cmpd="sng" w="5525">
              <a:solidFill>
                <a:schemeClr val="dk1"/>
              </a:solidFill>
              <a:prstDash val="solid"/>
              <a:round/>
              <a:headEnd len="sm" w="sm" type="none"/>
              <a:tailEnd len="sm" w="sm" type="none"/>
            </a:ln>
          </p:spPr>
          <p:txBody>
            <a:bodyPr anchorCtr="0" anchor="ctr" bIns="53225" lIns="53225" spcFirstLastPara="1" rIns="53225" wrap="square" tIns="53225">
              <a:noAutofit/>
            </a:bodyPr>
            <a:lstStyle/>
            <a:p>
              <a:pPr indent="0" lvl="0" marL="0" rtl="0" algn="ctr">
                <a:spcBef>
                  <a:spcPts val="0"/>
                </a:spcBef>
                <a:spcAft>
                  <a:spcPts val="0"/>
                </a:spcAft>
                <a:buNone/>
              </a:pPr>
              <a:r>
                <a:t/>
              </a:r>
              <a:endParaRPr sz="800"/>
            </a:p>
          </p:txBody>
        </p:sp>
      </p:grpSp>
      <p:grpSp>
        <p:nvGrpSpPr>
          <p:cNvPr id="229" name="Google Shape;229;g3c3540bacfd_0_143"/>
          <p:cNvGrpSpPr/>
          <p:nvPr/>
        </p:nvGrpSpPr>
        <p:grpSpPr>
          <a:xfrm rot="5733836">
            <a:off x="3799419" y="3552403"/>
            <a:ext cx="308404" cy="175715"/>
            <a:chOff x="820950" y="1189550"/>
            <a:chExt cx="426558" cy="243000"/>
          </a:xfrm>
        </p:grpSpPr>
        <p:sp>
          <p:nvSpPr>
            <p:cNvPr id="230" name="Google Shape;230;g3c3540bacfd_0_143"/>
            <p:cNvSpPr/>
            <p:nvPr/>
          </p:nvSpPr>
          <p:spPr>
            <a:xfrm>
              <a:off x="820950" y="1189550"/>
              <a:ext cx="189000" cy="243000"/>
            </a:xfrm>
            <a:prstGeom prst="curvedRightArrow">
              <a:avLst>
                <a:gd fmla="val 25000" name="adj1"/>
                <a:gd fmla="val 50000" name="adj2"/>
                <a:gd fmla="val 25000" name="adj3"/>
              </a:avLst>
            </a:prstGeom>
            <a:solidFill>
              <a:srgbClr val="D0772C"/>
            </a:solidFill>
            <a:ln cap="flat" cmpd="sng" w="5525">
              <a:solidFill>
                <a:schemeClr val="dk1"/>
              </a:solidFill>
              <a:prstDash val="solid"/>
              <a:round/>
              <a:headEnd len="sm" w="sm" type="none"/>
              <a:tailEnd len="sm" w="sm" type="none"/>
            </a:ln>
          </p:spPr>
          <p:txBody>
            <a:bodyPr anchorCtr="0" anchor="ctr" bIns="53225" lIns="53225" spcFirstLastPara="1" rIns="53225" wrap="square" tIns="53225">
              <a:noAutofit/>
            </a:bodyPr>
            <a:lstStyle/>
            <a:p>
              <a:pPr indent="0" lvl="0" marL="0" rtl="0" algn="ctr">
                <a:spcBef>
                  <a:spcPts val="0"/>
                </a:spcBef>
                <a:spcAft>
                  <a:spcPts val="0"/>
                </a:spcAft>
                <a:buNone/>
              </a:pPr>
              <a:r>
                <a:t/>
              </a:r>
              <a:endParaRPr sz="800"/>
            </a:p>
          </p:txBody>
        </p:sp>
        <p:sp>
          <p:nvSpPr>
            <p:cNvPr id="231" name="Google Shape;231;g3c3540bacfd_0_143"/>
            <p:cNvSpPr/>
            <p:nvPr/>
          </p:nvSpPr>
          <p:spPr>
            <a:xfrm rot="10800000">
              <a:off x="1058508" y="1189550"/>
              <a:ext cx="189000" cy="243000"/>
            </a:xfrm>
            <a:prstGeom prst="curvedRightArrow">
              <a:avLst>
                <a:gd fmla="val 25000" name="adj1"/>
                <a:gd fmla="val 50000" name="adj2"/>
                <a:gd fmla="val 25000" name="adj3"/>
              </a:avLst>
            </a:prstGeom>
            <a:solidFill>
              <a:srgbClr val="D0772C"/>
            </a:solidFill>
            <a:ln cap="flat" cmpd="sng" w="5525">
              <a:solidFill>
                <a:schemeClr val="dk1"/>
              </a:solidFill>
              <a:prstDash val="solid"/>
              <a:round/>
              <a:headEnd len="sm" w="sm" type="none"/>
              <a:tailEnd len="sm" w="sm" type="none"/>
            </a:ln>
          </p:spPr>
          <p:txBody>
            <a:bodyPr anchorCtr="0" anchor="ctr" bIns="53225" lIns="53225" spcFirstLastPara="1" rIns="53225" wrap="square" tIns="53225">
              <a:noAutofit/>
            </a:bodyPr>
            <a:lstStyle/>
            <a:p>
              <a:pPr indent="0" lvl="0" marL="0" rtl="0" algn="ctr">
                <a:spcBef>
                  <a:spcPts val="0"/>
                </a:spcBef>
                <a:spcAft>
                  <a:spcPts val="0"/>
                </a:spcAft>
                <a:buNone/>
              </a:pPr>
              <a:r>
                <a:t/>
              </a:r>
              <a:endParaRPr sz="800"/>
            </a:p>
          </p:txBody>
        </p:sp>
      </p:grpSp>
      <p:grpSp>
        <p:nvGrpSpPr>
          <p:cNvPr id="232" name="Google Shape;232;g3c3540bacfd_0_143"/>
          <p:cNvGrpSpPr/>
          <p:nvPr/>
        </p:nvGrpSpPr>
        <p:grpSpPr>
          <a:xfrm rot="5733836">
            <a:off x="4002619" y="3582167"/>
            <a:ext cx="308404" cy="175715"/>
            <a:chOff x="820950" y="1189550"/>
            <a:chExt cx="426558" cy="243000"/>
          </a:xfrm>
        </p:grpSpPr>
        <p:sp>
          <p:nvSpPr>
            <p:cNvPr id="233" name="Google Shape;233;g3c3540bacfd_0_143"/>
            <p:cNvSpPr/>
            <p:nvPr/>
          </p:nvSpPr>
          <p:spPr>
            <a:xfrm>
              <a:off x="820950" y="1189550"/>
              <a:ext cx="189000" cy="243000"/>
            </a:xfrm>
            <a:prstGeom prst="curvedRightArrow">
              <a:avLst>
                <a:gd fmla="val 25000" name="adj1"/>
                <a:gd fmla="val 50000" name="adj2"/>
                <a:gd fmla="val 25000" name="adj3"/>
              </a:avLst>
            </a:prstGeom>
            <a:solidFill>
              <a:srgbClr val="D0772C"/>
            </a:solidFill>
            <a:ln cap="flat" cmpd="sng" w="5525">
              <a:solidFill>
                <a:schemeClr val="dk1"/>
              </a:solidFill>
              <a:prstDash val="solid"/>
              <a:round/>
              <a:headEnd len="sm" w="sm" type="none"/>
              <a:tailEnd len="sm" w="sm" type="none"/>
            </a:ln>
          </p:spPr>
          <p:txBody>
            <a:bodyPr anchorCtr="0" anchor="ctr" bIns="53225" lIns="53225" spcFirstLastPara="1" rIns="53225" wrap="square" tIns="53225">
              <a:noAutofit/>
            </a:bodyPr>
            <a:lstStyle/>
            <a:p>
              <a:pPr indent="0" lvl="0" marL="0" rtl="0" algn="ctr">
                <a:spcBef>
                  <a:spcPts val="0"/>
                </a:spcBef>
                <a:spcAft>
                  <a:spcPts val="0"/>
                </a:spcAft>
                <a:buNone/>
              </a:pPr>
              <a:r>
                <a:t/>
              </a:r>
              <a:endParaRPr sz="800"/>
            </a:p>
          </p:txBody>
        </p:sp>
        <p:sp>
          <p:nvSpPr>
            <p:cNvPr id="234" name="Google Shape;234;g3c3540bacfd_0_143"/>
            <p:cNvSpPr/>
            <p:nvPr/>
          </p:nvSpPr>
          <p:spPr>
            <a:xfrm rot="10800000">
              <a:off x="1058508" y="1189550"/>
              <a:ext cx="189000" cy="243000"/>
            </a:xfrm>
            <a:prstGeom prst="curvedRightArrow">
              <a:avLst>
                <a:gd fmla="val 25000" name="adj1"/>
                <a:gd fmla="val 50000" name="adj2"/>
                <a:gd fmla="val 25000" name="adj3"/>
              </a:avLst>
            </a:prstGeom>
            <a:solidFill>
              <a:srgbClr val="D0772C"/>
            </a:solidFill>
            <a:ln cap="flat" cmpd="sng" w="5525">
              <a:solidFill>
                <a:schemeClr val="dk1"/>
              </a:solidFill>
              <a:prstDash val="solid"/>
              <a:round/>
              <a:headEnd len="sm" w="sm" type="none"/>
              <a:tailEnd len="sm" w="sm" type="none"/>
            </a:ln>
          </p:spPr>
          <p:txBody>
            <a:bodyPr anchorCtr="0" anchor="ctr" bIns="53225" lIns="53225" spcFirstLastPara="1" rIns="53225" wrap="square" tIns="53225">
              <a:noAutofit/>
            </a:bodyPr>
            <a:lstStyle/>
            <a:p>
              <a:pPr indent="0" lvl="0" marL="0" rtl="0" algn="ctr">
                <a:spcBef>
                  <a:spcPts val="0"/>
                </a:spcBef>
                <a:spcAft>
                  <a:spcPts val="0"/>
                </a:spcAft>
                <a:buNone/>
              </a:pPr>
              <a:r>
                <a:t/>
              </a:r>
              <a:endParaRPr sz="800"/>
            </a:p>
          </p:txBody>
        </p:sp>
      </p:grpSp>
      <p:sp>
        <p:nvSpPr>
          <p:cNvPr id="235" name="Google Shape;235;g3c3540bacfd_0_143"/>
          <p:cNvSpPr/>
          <p:nvPr/>
        </p:nvSpPr>
        <p:spPr>
          <a:xfrm>
            <a:off x="2494933" y="3116533"/>
            <a:ext cx="1720057" cy="111697"/>
          </a:xfrm>
          <a:custGeom>
            <a:rect b="b" l="l" r="r" t="t"/>
            <a:pathLst>
              <a:path extrusionOk="0" h="3351" w="51603">
                <a:moveTo>
                  <a:pt x="0" y="0"/>
                </a:moveTo>
                <a:cubicBezTo>
                  <a:pt x="2848" y="447"/>
                  <a:pt x="8489" y="2123"/>
                  <a:pt x="17089" y="2681"/>
                </a:cubicBezTo>
                <a:cubicBezTo>
                  <a:pt x="25690" y="3240"/>
                  <a:pt x="45851" y="3239"/>
                  <a:pt x="51603" y="3351"/>
                </a:cubicBezTo>
              </a:path>
            </a:pathLst>
          </a:custGeom>
          <a:noFill/>
          <a:ln cap="flat" cmpd="sng" w="12700">
            <a:solidFill>
              <a:schemeClr val="dk2"/>
            </a:solidFill>
            <a:prstDash val="solid"/>
            <a:round/>
            <a:headEnd len="med" w="med" type="none"/>
            <a:tailEnd len="med" w="med" type="triangle"/>
          </a:ln>
        </p:spPr>
      </p:sp>
      <p:sp>
        <p:nvSpPr>
          <p:cNvPr id="236" name="Google Shape;236;g3c3540bacfd_0_143"/>
          <p:cNvSpPr/>
          <p:nvPr/>
        </p:nvSpPr>
        <p:spPr>
          <a:xfrm>
            <a:off x="4247400" y="3701133"/>
            <a:ext cx="5026074" cy="1171504"/>
          </a:xfrm>
          <a:custGeom>
            <a:rect b="b" l="l" r="r" t="t"/>
            <a:pathLst>
              <a:path extrusionOk="0" h="35146" w="150786">
                <a:moveTo>
                  <a:pt x="2740" y="0"/>
                </a:moveTo>
                <a:lnTo>
                  <a:pt x="0" y="4889"/>
                </a:lnTo>
                <a:lnTo>
                  <a:pt x="150786" y="35146"/>
                </a:lnTo>
                <a:lnTo>
                  <a:pt x="130880" y="30169"/>
                </a:lnTo>
                <a:close/>
              </a:path>
            </a:pathLst>
          </a:custGeom>
          <a:solidFill>
            <a:srgbClr val="60EF1A">
              <a:alpha val="17090"/>
            </a:srgbClr>
          </a:solid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3c3540bacfd_0_170"/>
          <p:cNvSpPr/>
          <p:nvPr/>
        </p:nvSpPr>
        <p:spPr>
          <a:xfrm>
            <a:off x="1487751" y="2275166"/>
            <a:ext cx="8796847" cy="1515595"/>
          </a:xfrm>
          <a:custGeom>
            <a:rect b="b" l="l" r="r" t="t"/>
            <a:pathLst>
              <a:path extrusionOk="0" h="45469" w="263912">
                <a:moveTo>
                  <a:pt x="72933" y="45112"/>
                </a:moveTo>
                <a:cubicBezTo>
                  <a:pt x="56961" y="43492"/>
                  <a:pt x="22096" y="36197"/>
                  <a:pt x="9985" y="32269"/>
                </a:cubicBezTo>
                <a:cubicBezTo>
                  <a:pt x="-2126" y="28342"/>
                  <a:pt x="1106" y="25959"/>
                  <a:pt x="268" y="21547"/>
                </a:cubicBezTo>
                <a:cubicBezTo>
                  <a:pt x="-570" y="17135"/>
                  <a:pt x="435" y="9316"/>
                  <a:pt x="4959" y="5798"/>
                </a:cubicBezTo>
                <a:cubicBezTo>
                  <a:pt x="9483" y="2280"/>
                  <a:pt x="12220" y="1331"/>
                  <a:pt x="27410" y="437"/>
                </a:cubicBezTo>
                <a:cubicBezTo>
                  <a:pt x="42600" y="-456"/>
                  <a:pt x="62425" y="270"/>
                  <a:pt x="96101" y="437"/>
                </a:cubicBezTo>
                <a:cubicBezTo>
                  <a:pt x="129777" y="605"/>
                  <a:pt x="202267" y="-66"/>
                  <a:pt x="229464" y="1442"/>
                </a:cubicBezTo>
                <a:cubicBezTo>
                  <a:pt x="256662" y="2950"/>
                  <a:pt x="253869" y="3620"/>
                  <a:pt x="259286" y="9484"/>
                </a:cubicBezTo>
                <a:cubicBezTo>
                  <a:pt x="264703" y="15348"/>
                  <a:pt x="265039" y="31040"/>
                  <a:pt x="261967" y="36625"/>
                </a:cubicBezTo>
                <a:cubicBezTo>
                  <a:pt x="258895" y="42210"/>
                  <a:pt x="266881" y="42098"/>
                  <a:pt x="240856" y="42992"/>
                </a:cubicBezTo>
                <a:cubicBezTo>
                  <a:pt x="214831" y="43886"/>
                  <a:pt x="133806" y="41634"/>
                  <a:pt x="105819" y="41987"/>
                </a:cubicBezTo>
                <a:cubicBezTo>
                  <a:pt x="77832" y="42340"/>
                  <a:pt x="88905" y="46732"/>
                  <a:pt x="72933" y="45112"/>
                </a:cubicBezTo>
                <a:close/>
              </a:path>
            </a:pathLst>
          </a:custGeom>
          <a:solidFill>
            <a:srgbClr val="D0772C">
              <a:alpha val="12660"/>
            </a:srgbClr>
          </a:solidFill>
          <a:ln>
            <a:noFill/>
          </a:ln>
        </p:spPr>
      </p:sp>
      <p:sp>
        <p:nvSpPr>
          <p:cNvPr id="242" name="Google Shape;242;g3c3540bacfd_0_170"/>
          <p:cNvSpPr/>
          <p:nvPr/>
        </p:nvSpPr>
        <p:spPr>
          <a:xfrm rot="10800000">
            <a:off x="4289100" y="3698633"/>
            <a:ext cx="5852700" cy="1361100"/>
          </a:xfrm>
          <a:prstGeom prst="rtTriangle">
            <a:avLst/>
          </a:prstGeom>
          <a:solidFill>
            <a:srgbClr val="60EF1A">
              <a:alpha val="1709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43" name="Google Shape;243;g3c3540bacfd_0_170"/>
          <p:cNvSpPr txBox="1"/>
          <p:nvPr/>
        </p:nvSpPr>
        <p:spPr>
          <a:xfrm>
            <a:off x="1308083" y="45333"/>
            <a:ext cx="9098100" cy="16971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800">
                <a:solidFill>
                  <a:schemeClr val="dk2"/>
                </a:solidFill>
              </a:rPr>
              <a:t>How does a dryline move?</a:t>
            </a:r>
            <a:endParaRPr b="1" sz="2800">
              <a:solidFill>
                <a:schemeClr val="dk2"/>
              </a:solidFill>
            </a:endParaRPr>
          </a:p>
          <a:p>
            <a:pPr indent="0" lvl="0" marL="0" rtl="0" algn="ctr">
              <a:spcBef>
                <a:spcPts val="0"/>
              </a:spcBef>
              <a:spcAft>
                <a:spcPts val="0"/>
              </a:spcAft>
              <a:buNone/>
            </a:pPr>
            <a:r>
              <a:t/>
            </a:r>
            <a:endParaRPr b="1" sz="2800">
              <a:solidFill>
                <a:schemeClr val="dk2"/>
              </a:solidFill>
            </a:endParaRPr>
          </a:p>
          <a:p>
            <a:pPr indent="0" lvl="0" marL="0" rtl="0" algn="ctr">
              <a:spcBef>
                <a:spcPts val="0"/>
              </a:spcBef>
              <a:spcAft>
                <a:spcPts val="0"/>
              </a:spcAft>
              <a:buNone/>
            </a:pPr>
            <a:r>
              <a:rPr b="1" lang="en-US" sz="2000">
                <a:solidFill>
                  <a:schemeClr val="dk2"/>
                </a:solidFill>
              </a:rPr>
              <a:t>Eventually, low-level convergence and/or moisture depth </a:t>
            </a:r>
            <a:endParaRPr b="1" sz="2000">
              <a:solidFill>
                <a:schemeClr val="dk2"/>
              </a:solidFill>
            </a:endParaRPr>
          </a:p>
          <a:p>
            <a:pPr indent="0" lvl="0" marL="0" rtl="0" algn="ctr">
              <a:spcBef>
                <a:spcPts val="0"/>
              </a:spcBef>
              <a:spcAft>
                <a:spcPts val="0"/>
              </a:spcAft>
              <a:buNone/>
            </a:pPr>
            <a:r>
              <a:rPr b="1" lang="en-US" sz="2000">
                <a:solidFill>
                  <a:schemeClr val="dk2"/>
                </a:solidFill>
              </a:rPr>
              <a:t>is strong enough to resist further eastward mixing</a:t>
            </a:r>
            <a:endParaRPr b="1" sz="2000">
              <a:solidFill>
                <a:schemeClr val="dk2"/>
              </a:solidFill>
            </a:endParaRPr>
          </a:p>
        </p:txBody>
      </p:sp>
      <p:sp>
        <p:nvSpPr>
          <p:cNvPr id="244" name="Google Shape;244;g3c3540bacfd_0_170"/>
          <p:cNvSpPr txBox="1"/>
          <p:nvPr/>
        </p:nvSpPr>
        <p:spPr>
          <a:xfrm>
            <a:off x="1594481" y="2316523"/>
            <a:ext cx="1804500" cy="4719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2600">
                <a:solidFill>
                  <a:schemeClr val="dk2"/>
                </a:solidFill>
              </a:rPr>
              <a:t>Dry Air</a:t>
            </a:r>
            <a:endParaRPr sz="2600">
              <a:solidFill>
                <a:schemeClr val="dk2"/>
              </a:solidFill>
            </a:endParaRPr>
          </a:p>
        </p:txBody>
      </p:sp>
      <p:sp>
        <p:nvSpPr>
          <p:cNvPr id="245" name="Google Shape;245;g3c3540bacfd_0_170"/>
          <p:cNvSpPr txBox="1"/>
          <p:nvPr/>
        </p:nvSpPr>
        <p:spPr>
          <a:xfrm>
            <a:off x="7907300" y="3965136"/>
            <a:ext cx="2498700" cy="7371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2700">
                <a:solidFill>
                  <a:schemeClr val="dk2"/>
                </a:solidFill>
              </a:rPr>
              <a:t>Moist Air</a:t>
            </a:r>
            <a:endParaRPr sz="2700">
              <a:solidFill>
                <a:schemeClr val="dk2"/>
              </a:solidFill>
            </a:endParaRPr>
          </a:p>
        </p:txBody>
      </p:sp>
      <p:sp>
        <p:nvSpPr>
          <p:cNvPr id="246" name="Google Shape;246;g3c3540bacfd_0_170"/>
          <p:cNvSpPr/>
          <p:nvPr/>
        </p:nvSpPr>
        <p:spPr>
          <a:xfrm>
            <a:off x="1809400" y="3362530"/>
            <a:ext cx="8332500" cy="1697100"/>
          </a:xfrm>
          <a:prstGeom prst="rtTriangle">
            <a:avLst/>
          </a:prstGeom>
          <a:solidFill>
            <a:srgbClr val="742B0B">
              <a:alpha val="41140"/>
            </a:srgbClr>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47" name="Google Shape;247;g3c3540bacfd_0_170"/>
          <p:cNvSpPr txBox="1"/>
          <p:nvPr/>
        </p:nvSpPr>
        <p:spPr>
          <a:xfrm>
            <a:off x="3708233" y="4501267"/>
            <a:ext cx="2043900" cy="3240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(ground)</a:t>
            </a:r>
            <a:endParaRPr sz="2400">
              <a:solidFill>
                <a:schemeClr val="dk2"/>
              </a:solidFill>
            </a:endParaRPr>
          </a:p>
        </p:txBody>
      </p:sp>
      <p:sp>
        <p:nvSpPr>
          <p:cNvPr id="248" name="Google Shape;248;g3c3540bacfd_0_170"/>
          <p:cNvSpPr/>
          <p:nvPr/>
        </p:nvSpPr>
        <p:spPr>
          <a:xfrm>
            <a:off x="3977433" y="3339633"/>
            <a:ext cx="313240" cy="737200"/>
          </a:xfrm>
          <a:custGeom>
            <a:rect b="b" l="l" r="r" t="t"/>
            <a:pathLst>
              <a:path extrusionOk="0" h="20105" w="7386">
                <a:moveTo>
                  <a:pt x="7372" y="0"/>
                </a:moveTo>
                <a:cubicBezTo>
                  <a:pt x="7316" y="1731"/>
                  <a:pt x="7540" y="7930"/>
                  <a:pt x="7037" y="10387"/>
                </a:cubicBezTo>
                <a:cubicBezTo>
                  <a:pt x="6534" y="12844"/>
                  <a:pt x="5529" y="13123"/>
                  <a:pt x="4356" y="14743"/>
                </a:cubicBezTo>
                <a:cubicBezTo>
                  <a:pt x="3183" y="16363"/>
                  <a:pt x="726" y="19211"/>
                  <a:pt x="0" y="20105"/>
                </a:cubicBezTo>
              </a:path>
            </a:pathLst>
          </a:custGeom>
          <a:noFill/>
          <a:ln cap="flat" cmpd="sng" w="50800">
            <a:solidFill>
              <a:srgbClr val="FF9900"/>
            </a:solidFill>
            <a:prstDash val="dash"/>
            <a:round/>
            <a:headEnd len="med" w="med" type="none"/>
            <a:tailEnd len="med" w="med" type="none"/>
          </a:ln>
        </p:spPr>
      </p:sp>
      <p:sp>
        <p:nvSpPr>
          <p:cNvPr id="249" name="Google Shape;249;g3c3540bacfd_0_170"/>
          <p:cNvSpPr txBox="1"/>
          <p:nvPr/>
        </p:nvSpPr>
        <p:spPr>
          <a:xfrm>
            <a:off x="5599000" y="2788533"/>
            <a:ext cx="3224700" cy="471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Elevated Mixed Layer</a:t>
            </a:r>
            <a:endParaRPr sz="2400">
              <a:solidFill>
                <a:schemeClr val="dk2"/>
              </a:solidFill>
            </a:endParaRPr>
          </a:p>
        </p:txBody>
      </p:sp>
      <p:sp>
        <p:nvSpPr>
          <p:cNvPr id="250" name="Google Shape;250;g3c3540bacfd_0_170"/>
          <p:cNvSpPr/>
          <p:nvPr/>
        </p:nvSpPr>
        <p:spPr>
          <a:xfrm>
            <a:off x="1808969" y="3126962"/>
            <a:ext cx="1653459" cy="402557"/>
          </a:xfrm>
          <a:custGeom>
            <a:rect b="b" l="l" r="r" t="t"/>
            <a:pathLst>
              <a:path extrusionOk="0" h="12077" w="49605">
                <a:moveTo>
                  <a:pt x="14" y="349"/>
                </a:moveTo>
                <a:cubicBezTo>
                  <a:pt x="573" y="405"/>
                  <a:pt x="-1159" y="-545"/>
                  <a:pt x="3365" y="684"/>
                </a:cubicBezTo>
                <a:cubicBezTo>
                  <a:pt x="7889" y="1913"/>
                  <a:pt x="19449" y="5822"/>
                  <a:pt x="27156" y="7721"/>
                </a:cubicBezTo>
                <a:cubicBezTo>
                  <a:pt x="34863" y="9620"/>
                  <a:pt x="45864" y="11351"/>
                  <a:pt x="49606" y="12077"/>
                </a:cubicBezTo>
              </a:path>
            </a:pathLst>
          </a:custGeom>
          <a:noFill/>
          <a:ln cap="flat" cmpd="sng" w="12700">
            <a:solidFill>
              <a:schemeClr val="dk2"/>
            </a:solidFill>
            <a:prstDash val="solid"/>
            <a:round/>
            <a:headEnd len="med" w="med" type="none"/>
            <a:tailEnd len="med" w="med" type="triangle"/>
          </a:ln>
        </p:spPr>
      </p:sp>
      <p:sp>
        <p:nvSpPr>
          <p:cNvPr id="251" name="Google Shape;251;g3c3540bacfd_0_170"/>
          <p:cNvSpPr/>
          <p:nvPr/>
        </p:nvSpPr>
        <p:spPr>
          <a:xfrm>
            <a:off x="3317300" y="2870533"/>
            <a:ext cx="1720057" cy="111697"/>
          </a:xfrm>
          <a:custGeom>
            <a:rect b="b" l="l" r="r" t="t"/>
            <a:pathLst>
              <a:path extrusionOk="0" h="3351" w="51603">
                <a:moveTo>
                  <a:pt x="0" y="0"/>
                </a:moveTo>
                <a:cubicBezTo>
                  <a:pt x="2848" y="447"/>
                  <a:pt x="8489" y="2123"/>
                  <a:pt x="17089" y="2681"/>
                </a:cubicBezTo>
                <a:cubicBezTo>
                  <a:pt x="25690" y="3240"/>
                  <a:pt x="45851" y="3239"/>
                  <a:pt x="51603" y="3351"/>
                </a:cubicBezTo>
              </a:path>
            </a:pathLst>
          </a:custGeom>
          <a:noFill/>
          <a:ln cap="flat" cmpd="sng" w="12700">
            <a:solidFill>
              <a:schemeClr val="dk2"/>
            </a:solidFill>
            <a:prstDash val="solid"/>
            <a:round/>
            <a:headEnd len="med" w="med" type="none"/>
            <a:tailEnd len="med" w="med" type="triangle"/>
          </a:ln>
        </p:spPr>
      </p:sp>
      <p:sp>
        <p:nvSpPr>
          <p:cNvPr id="252" name="Google Shape;252;g3c3540bacfd_0_170"/>
          <p:cNvSpPr/>
          <p:nvPr/>
        </p:nvSpPr>
        <p:spPr>
          <a:xfrm>
            <a:off x="6009133" y="4076833"/>
            <a:ext cx="1351466" cy="223361"/>
          </a:xfrm>
          <a:custGeom>
            <a:rect b="b" l="l" r="r" t="t"/>
            <a:pathLst>
              <a:path extrusionOk="0" h="6701" w="40545">
                <a:moveTo>
                  <a:pt x="40545" y="6701"/>
                </a:moveTo>
                <a:cubicBezTo>
                  <a:pt x="35519" y="5975"/>
                  <a:pt x="17145" y="3462"/>
                  <a:pt x="10387" y="2345"/>
                </a:cubicBezTo>
                <a:cubicBezTo>
                  <a:pt x="3630" y="1228"/>
                  <a:pt x="1731" y="391"/>
                  <a:pt x="0" y="0"/>
                </a:cubicBezTo>
              </a:path>
            </a:pathLst>
          </a:custGeom>
          <a:noFill/>
          <a:ln cap="flat" cmpd="sng" w="12700">
            <a:solidFill>
              <a:schemeClr val="dk2"/>
            </a:solidFill>
            <a:prstDash val="solid"/>
            <a:round/>
            <a:headEnd len="med" w="med" type="none"/>
            <a:tailEnd len="med" w="med" type="triangle"/>
          </a:ln>
        </p:spPr>
      </p:sp>
      <p:sp>
        <p:nvSpPr>
          <p:cNvPr id="253" name="Google Shape;253;g3c3540bacfd_0_170"/>
          <p:cNvSpPr/>
          <p:nvPr/>
        </p:nvSpPr>
        <p:spPr>
          <a:xfrm>
            <a:off x="4646467" y="3842267"/>
            <a:ext cx="714815" cy="122864"/>
          </a:xfrm>
          <a:custGeom>
            <a:rect b="b" l="l" r="r" t="t"/>
            <a:pathLst>
              <a:path extrusionOk="0" h="3686" w="21445">
                <a:moveTo>
                  <a:pt x="21445" y="3686"/>
                </a:moveTo>
                <a:cubicBezTo>
                  <a:pt x="17871" y="3072"/>
                  <a:pt x="3574" y="614"/>
                  <a:pt x="0" y="0"/>
                </a:cubicBezTo>
              </a:path>
            </a:pathLst>
          </a:custGeom>
          <a:noFill/>
          <a:ln cap="flat" cmpd="sng" w="12700">
            <a:solidFill>
              <a:schemeClr val="dk2"/>
            </a:solidFill>
            <a:prstDash val="solid"/>
            <a:round/>
            <a:headEnd len="med" w="med" type="none"/>
            <a:tailEnd len="med" w="med" type="triangle"/>
          </a:ln>
        </p:spPr>
      </p:sp>
      <p:grpSp>
        <p:nvGrpSpPr>
          <p:cNvPr id="254" name="Google Shape;254;g3c3540bacfd_0_170"/>
          <p:cNvGrpSpPr/>
          <p:nvPr/>
        </p:nvGrpSpPr>
        <p:grpSpPr>
          <a:xfrm rot="5733836">
            <a:off x="3604285" y="3531098"/>
            <a:ext cx="308404" cy="175715"/>
            <a:chOff x="820950" y="1189550"/>
            <a:chExt cx="426558" cy="243000"/>
          </a:xfrm>
        </p:grpSpPr>
        <p:sp>
          <p:nvSpPr>
            <p:cNvPr id="255" name="Google Shape;255;g3c3540bacfd_0_170"/>
            <p:cNvSpPr/>
            <p:nvPr/>
          </p:nvSpPr>
          <p:spPr>
            <a:xfrm>
              <a:off x="820950" y="1189550"/>
              <a:ext cx="189000" cy="243000"/>
            </a:xfrm>
            <a:prstGeom prst="curvedRightArrow">
              <a:avLst>
                <a:gd fmla="val 25000" name="adj1"/>
                <a:gd fmla="val 50000" name="adj2"/>
                <a:gd fmla="val 25000" name="adj3"/>
              </a:avLst>
            </a:prstGeom>
            <a:solidFill>
              <a:srgbClr val="D0772C"/>
            </a:solidFill>
            <a:ln cap="flat" cmpd="sng" w="5525">
              <a:solidFill>
                <a:schemeClr val="dk1"/>
              </a:solidFill>
              <a:prstDash val="solid"/>
              <a:round/>
              <a:headEnd len="sm" w="sm" type="none"/>
              <a:tailEnd len="sm" w="sm" type="none"/>
            </a:ln>
          </p:spPr>
          <p:txBody>
            <a:bodyPr anchorCtr="0" anchor="ctr" bIns="53225" lIns="53225" spcFirstLastPara="1" rIns="53225" wrap="square" tIns="53225">
              <a:noAutofit/>
            </a:bodyPr>
            <a:lstStyle/>
            <a:p>
              <a:pPr indent="0" lvl="0" marL="0" rtl="0" algn="ctr">
                <a:spcBef>
                  <a:spcPts val="0"/>
                </a:spcBef>
                <a:spcAft>
                  <a:spcPts val="0"/>
                </a:spcAft>
                <a:buNone/>
              </a:pPr>
              <a:r>
                <a:t/>
              </a:r>
              <a:endParaRPr sz="800"/>
            </a:p>
          </p:txBody>
        </p:sp>
        <p:sp>
          <p:nvSpPr>
            <p:cNvPr id="256" name="Google Shape;256;g3c3540bacfd_0_170"/>
            <p:cNvSpPr/>
            <p:nvPr/>
          </p:nvSpPr>
          <p:spPr>
            <a:xfrm rot="10800000">
              <a:off x="1058508" y="1189550"/>
              <a:ext cx="189000" cy="243000"/>
            </a:xfrm>
            <a:prstGeom prst="curvedRightArrow">
              <a:avLst>
                <a:gd fmla="val 25000" name="adj1"/>
                <a:gd fmla="val 50000" name="adj2"/>
                <a:gd fmla="val 25000" name="adj3"/>
              </a:avLst>
            </a:prstGeom>
            <a:solidFill>
              <a:srgbClr val="D0772C"/>
            </a:solidFill>
            <a:ln cap="flat" cmpd="sng" w="5525">
              <a:solidFill>
                <a:schemeClr val="dk1"/>
              </a:solidFill>
              <a:prstDash val="solid"/>
              <a:round/>
              <a:headEnd len="sm" w="sm" type="none"/>
              <a:tailEnd len="sm" w="sm" type="none"/>
            </a:ln>
          </p:spPr>
          <p:txBody>
            <a:bodyPr anchorCtr="0" anchor="ctr" bIns="53225" lIns="53225" spcFirstLastPara="1" rIns="53225" wrap="square" tIns="53225">
              <a:noAutofit/>
            </a:bodyPr>
            <a:lstStyle/>
            <a:p>
              <a:pPr indent="0" lvl="0" marL="0" rtl="0" algn="ctr">
                <a:spcBef>
                  <a:spcPts val="0"/>
                </a:spcBef>
                <a:spcAft>
                  <a:spcPts val="0"/>
                </a:spcAft>
                <a:buNone/>
              </a:pPr>
              <a:r>
                <a:t/>
              </a:r>
              <a:endParaRPr sz="800"/>
            </a:p>
          </p:txBody>
        </p:sp>
      </p:grpSp>
      <p:grpSp>
        <p:nvGrpSpPr>
          <p:cNvPr id="257" name="Google Shape;257;g3c3540bacfd_0_170"/>
          <p:cNvGrpSpPr/>
          <p:nvPr/>
        </p:nvGrpSpPr>
        <p:grpSpPr>
          <a:xfrm rot="5733836">
            <a:off x="3799419" y="3552403"/>
            <a:ext cx="308404" cy="175715"/>
            <a:chOff x="820950" y="1189550"/>
            <a:chExt cx="426558" cy="243000"/>
          </a:xfrm>
        </p:grpSpPr>
        <p:sp>
          <p:nvSpPr>
            <p:cNvPr id="258" name="Google Shape;258;g3c3540bacfd_0_170"/>
            <p:cNvSpPr/>
            <p:nvPr/>
          </p:nvSpPr>
          <p:spPr>
            <a:xfrm>
              <a:off x="820950" y="1189550"/>
              <a:ext cx="189000" cy="243000"/>
            </a:xfrm>
            <a:prstGeom prst="curvedRightArrow">
              <a:avLst>
                <a:gd fmla="val 25000" name="adj1"/>
                <a:gd fmla="val 50000" name="adj2"/>
                <a:gd fmla="val 25000" name="adj3"/>
              </a:avLst>
            </a:prstGeom>
            <a:solidFill>
              <a:srgbClr val="D0772C"/>
            </a:solidFill>
            <a:ln cap="flat" cmpd="sng" w="5525">
              <a:solidFill>
                <a:schemeClr val="dk1"/>
              </a:solidFill>
              <a:prstDash val="solid"/>
              <a:round/>
              <a:headEnd len="sm" w="sm" type="none"/>
              <a:tailEnd len="sm" w="sm" type="none"/>
            </a:ln>
          </p:spPr>
          <p:txBody>
            <a:bodyPr anchorCtr="0" anchor="ctr" bIns="53225" lIns="53225" spcFirstLastPara="1" rIns="53225" wrap="square" tIns="53225">
              <a:noAutofit/>
            </a:bodyPr>
            <a:lstStyle/>
            <a:p>
              <a:pPr indent="0" lvl="0" marL="0" rtl="0" algn="ctr">
                <a:spcBef>
                  <a:spcPts val="0"/>
                </a:spcBef>
                <a:spcAft>
                  <a:spcPts val="0"/>
                </a:spcAft>
                <a:buNone/>
              </a:pPr>
              <a:r>
                <a:t/>
              </a:r>
              <a:endParaRPr sz="800"/>
            </a:p>
          </p:txBody>
        </p:sp>
        <p:sp>
          <p:nvSpPr>
            <p:cNvPr id="259" name="Google Shape;259;g3c3540bacfd_0_170"/>
            <p:cNvSpPr/>
            <p:nvPr/>
          </p:nvSpPr>
          <p:spPr>
            <a:xfrm rot="10800000">
              <a:off x="1058508" y="1189550"/>
              <a:ext cx="189000" cy="243000"/>
            </a:xfrm>
            <a:prstGeom prst="curvedRightArrow">
              <a:avLst>
                <a:gd fmla="val 25000" name="adj1"/>
                <a:gd fmla="val 50000" name="adj2"/>
                <a:gd fmla="val 25000" name="adj3"/>
              </a:avLst>
            </a:prstGeom>
            <a:solidFill>
              <a:srgbClr val="D0772C"/>
            </a:solidFill>
            <a:ln cap="flat" cmpd="sng" w="5525">
              <a:solidFill>
                <a:schemeClr val="dk1"/>
              </a:solidFill>
              <a:prstDash val="solid"/>
              <a:round/>
              <a:headEnd len="sm" w="sm" type="none"/>
              <a:tailEnd len="sm" w="sm" type="none"/>
            </a:ln>
          </p:spPr>
          <p:txBody>
            <a:bodyPr anchorCtr="0" anchor="ctr" bIns="53225" lIns="53225" spcFirstLastPara="1" rIns="53225" wrap="square" tIns="53225">
              <a:noAutofit/>
            </a:bodyPr>
            <a:lstStyle/>
            <a:p>
              <a:pPr indent="0" lvl="0" marL="0" rtl="0" algn="ctr">
                <a:spcBef>
                  <a:spcPts val="0"/>
                </a:spcBef>
                <a:spcAft>
                  <a:spcPts val="0"/>
                </a:spcAft>
                <a:buNone/>
              </a:pPr>
              <a:r>
                <a:t/>
              </a:r>
              <a:endParaRPr sz="800"/>
            </a:p>
          </p:txBody>
        </p:sp>
      </p:grpSp>
      <p:grpSp>
        <p:nvGrpSpPr>
          <p:cNvPr id="260" name="Google Shape;260;g3c3540bacfd_0_170"/>
          <p:cNvGrpSpPr/>
          <p:nvPr/>
        </p:nvGrpSpPr>
        <p:grpSpPr>
          <a:xfrm rot="5733836">
            <a:off x="4002619" y="3582167"/>
            <a:ext cx="308404" cy="175715"/>
            <a:chOff x="820950" y="1189550"/>
            <a:chExt cx="426558" cy="243000"/>
          </a:xfrm>
        </p:grpSpPr>
        <p:sp>
          <p:nvSpPr>
            <p:cNvPr id="261" name="Google Shape;261;g3c3540bacfd_0_170"/>
            <p:cNvSpPr/>
            <p:nvPr/>
          </p:nvSpPr>
          <p:spPr>
            <a:xfrm>
              <a:off x="820950" y="1189550"/>
              <a:ext cx="189000" cy="243000"/>
            </a:xfrm>
            <a:prstGeom prst="curvedRightArrow">
              <a:avLst>
                <a:gd fmla="val 25000" name="adj1"/>
                <a:gd fmla="val 50000" name="adj2"/>
                <a:gd fmla="val 25000" name="adj3"/>
              </a:avLst>
            </a:prstGeom>
            <a:solidFill>
              <a:srgbClr val="D0772C"/>
            </a:solidFill>
            <a:ln cap="flat" cmpd="sng" w="5525">
              <a:solidFill>
                <a:schemeClr val="dk1"/>
              </a:solidFill>
              <a:prstDash val="solid"/>
              <a:round/>
              <a:headEnd len="sm" w="sm" type="none"/>
              <a:tailEnd len="sm" w="sm" type="none"/>
            </a:ln>
          </p:spPr>
          <p:txBody>
            <a:bodyPr anchorCtr="0" anchor="ctr" bIns="53225" lIns="53225" spcFirstLastPara="1" rIns="53225" wrap="square" tIns="53225">
              <a:noAutofit/>
            </a:bodyPr>
            <a:lstStyle/>
            <a:p>
              <a:pPr indent="0" lvl="0" marL="0" rtl="0" algn="ctr">
                <a:spcBef>
                  <a:spcPts val="0"/>
                </a:spcBef>
                <a:spcAft>
                  <a:spcPts val="0"/>
                </a:spcAft>
                <a:buNone/>
              </a:pPr>
              <a:r>
                <a:t/>
              </a:r>
              <a:endParaRPr sz="800"/>
            </a:p>
          </p:txBody>
        </p:sp>
        <p:sp>
          <p:nvSpPr>
            <p:cNvPr id="262" name="Google Shape;262;g3c3540bacfd_0_170"/>
            <p:cNvSpPr/>
            <p:nvPr/>
          </p:nvSpPr>
          <p:spPr>
            <a:xfrm rot="10800000">
              <a:off x="1058508" y="1189550"/>
              <a:ext cx="189000" cy="243000"/>
            </a:xfrm>
            <a:prstGeom prst="curvedRightArrow">
              <a:avLst>
                <a:gd fmla="val 25000" name="adj1"/>
                <a:gd fmla="val 50000" name="adj2"/>
                <a:gd fmla="val 25000" name="adj3"/>
              </a:avLst>
            </a:prstGeom>
            <a:solidFill>
              <a:srgbClr val="D0772C"/>
            </a:solidFill>
            <a:ln cap="flat" cmpd="sng" w="5525">
              <a:solidFill>
                <a:schemeClr val="dk1"/>
              </a:solidFill>
              <a:prstDash val="solid"/>
              <a:round/>
              <a:headEnd len="sm" w="sm" type="none"/>
              <a:tailEnd len="sm" w="sm" type="none"/>
            </a:ln>
          </p:spPr>
          <p:txBody>
            <a:bodyPr anchorCtr="0" anchor="ctr" bIns="53225" lIns="53225" spcFirstLastPara="1" rIns="53225" wrap="square" tIns="53225">
              <a:noAutofit/>
            </a:bodyPr>
            <a:lstStyle/>
            <a:p>
              <a:pPr indent="0" lvl="0" marL="0" rtl="0" algn="ctr">
                <a:spcBef>
                  <a:spcPts val="0"/>
                </a:spcBef>
                <a:spcAft>
                  <a:spcPts val="0"/>
                </a:spcAft>
                <a:buNone/>
              </a:pPr>
              <a:r>
                <a:t/>
              </a:r>
              <a:endParaRPr sz="800"/>
            </a:p>
          </p:txBody>
        </p:sp>
      </p:grpSp>
      <p:sp>
        <p:nvSpPr>
          <p:cNvPr id="263" name="Google Shape;263;g3c3540bacfd_0_170"/>
          <p:cNvSpPr/>
          <p:nvPr/>
        </p:nvSpPr>
        <p:spPr>
          <a:xfrm>
            <a:off x="2494933" y="3116533"/>
            <a:ext cx="1720057" cy="111697"/>
          </a:xfrm>
          <a:custGeom>
            <a:rect b="b" l="l" r="r" t="t"/>
            <a:pathLst>
              <a:path extrusionOk="0" h="3351" w="51603">
                <a:moveTo>
                  <a:pt x="0" y="0"/>
                </a:moveTo>
                <a:cubicBezTo>
                  <a:pt x="2848" y="447"/>
                  <a:pt x="8489" y="2123"/>
                  <a:pt x="17089" y="2681"/>
                </a:cubicBezTo>
                <a:cubicBezTo>
                  <a:pt x="25690" y="3240"/>
                  <a:pt x="45851" y="3239"/>
                  <a:pt x="51603" y="3351"/>
                </a:cubicBezTo>
              </a:path>
            </a:pathLst>
          </a:custGeom>
          <a:noFill/>
          <a:ln cap="flat" cmpd="sng" w="12700">
            <a:solidFill>
              <a:schemeClr val="dk2"/>
            </a:solidFill>
            <a:prstDash val="solid"/>
            <a:round/>
            <a:headEnd len="med" w="med" type="none"/>
            <a:tailEnd len="med" w="med" type="triangle"/>
          </a:ln>
        </p:spPr>
      </p:sp>
      <p:sp>
        <p:nvSpPr>
          <p:cNvPr id="264" name="Google Shape;264;g3c3540bacfd_0_170"/>
          <p:cNvSpPr/>
          <p:nvPr/>
        </p:nvSpPr>
        <p:spPr>
          <a:xfrm>
            <a:off x="4247400" y="3701133"/>
            <a:ext cx="5026074" cy="1171504"/>
          </a:xfrm>
          <a:custGeom>
            <a:rect b="b" l="l" r="r" t="t"/>
            <a:pathLst>
              <a:path extrusionOk="0" h="35146" w="150786">
                <a:moveTo>
                  <a:pt x="2740" y="0"/>
                </a:moveTo>
                <a:lnTo>
                  <a:pt x="0" y="4889"/>
                </a:lnTo>
                <a:lnTo>
                  <a:pt x="150786" y="35146"/>
                </a:lnTo>
                <a:lnTo>
                  <a:pt x="130880" y="30169"/>
                </a:lnTo>
                <a:close/>
              </a:path>
            </a:pathLst>
          </a:custGeom>
          <a:solidFill>
            <a:srgbClr val="60EF1A">
              <a:alpha val="17090"/>
            </a:srgbClr>
          </a:solidFill>
          <a:ln>
            <a:noFill/>
          </a:ln>
        </p:spPr>
      </p:sp>
      <p:sp>
        <p:nvSpPr>
          <p:cNvPr id="265" name="Google Shape;265;g3c3540bacfd_0_170"/>
          <p:cNvSpPr/>
          <p:nvPr/>
        </p:nvSpPr>
        <p:spPr>
          <a:xfrm>
            <a:off x="3356500" y="3107867"/>
            <a:ext cx="1719900" cy="1171500"/>
          </a:xfrm>
          <a:prstGeom prst="rect">
            <a:avLst/>
          </a:prstGeom>
          <a:noFill/>
          <a:ln cap="flat" cmpd="sng" w="254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66" name="Google Shape;266;g3c3540bacfd_0_170"/>
          <p:cNvSpPr txBox="1"/>
          <p:nvPr/>
        </p:nvSpPr>
        <p:spPr>
          <a:xfrm>
            <a:off x="1808967" y="5188633"/>
            <a:ext cx="4396500" cy="15525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2400">
                <a:solidFill>
                  <a:schemeClr val="dk2"/>
                </a:solidFill>
              </a:rPr>
              <a:t>Let’s zoom in again!</a:t>
            </a:r>
            <a:endParaRPr sz="24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3c3540bacfd_0_199"/>
          <p:cNvSpPr txBox="1"/>
          <p:nvPr/>
        </p:nvSpPr>
        <p:spPr>
          <a:xfrm>
            <a:off x="1308083" y="45333"/>
            <a:ext cx="9098100" cy="1697100"/>
          </a:xfrm>
          <a:prstGeom prst="rect">
            <a:avLst/>
          </a:prstGeom>
          <a:noFill/>
          <a:ln>
            <a:noFill/>
          </a:ln>
        </p:spPr>
        <p:txBody>
          <a:bodyPr anchorCtr="0" anchor="t" bIns="121900" lIns="121900" spcFirstLastPara="1" rIns="121900" wrap="square" tIns="121900">
            <a:noAutofit/>
          </a:bodyPr>
          <a:lstStyle/>
          <a:p>
            <a:pPr indent="0" lvl="0" marL="609600" rtl="0" algn="ctr">
              <a:spcBef>
                <a:spcPts val="0"/>
              </a:spcBef>
              <a:spcAft>
                <a:spcPts val="0"/>
              </a:spcAft>
              <a:buNone/>
            </a:pPr>
            <a:r>
              <a:rPr b="1" lang="en-US" sz="2800">
                <a:solidFill>
                  <a:schemeClr val="dk2"/>
                </a:solidFill>
              </a:rPr>
              <a:t>How do we get T-storm development? </a:t>
            </a:r>
            <a:endParaRPr b="1" sz="2800">
              <a:solidFill>
                <a:schemeClr val="dk2"/>
              </a:solidFill>
            </a:endParaRPr>
          </a:p>
          <a:p>
            <a:pPr indent="0" lvl="0" marL="0" rtl="0" algn="ctr">
              <a:spcBef>
                <a:spcPts val="0"/>
              </a:spcBef>
              <a:spcAft>
                <a:spcPts val="0"/>
              </a:spcAft>
              <a:buNone/>
            </a:pPr>
            <a:r>
              <a:t/>
            </a:r>
            <a:endParaRPr b="1" sz="2800">
              <a:solidFill>
                <a:schemeClr val="dk2"/>
              </a:solidFill>
            </a:endParaRPr>
          </a:p>
          <a:p>
            <a:pPr indent="0" lvl="0" marL="0" rtl="0" algn="ctr">
              <a:spcBef>
                <a:spcPts val="0"/>
              </a:spcBef>
              <a:spcAft>
                <a:spcPts val="0"/>
              </a:spcAft>
              <a:buNone/>
            </a:pPr>
            <a:r>
              <a:rPr b="1" lang="en-US" sz="2000">
                <a:solidFill>
                  <a:schemeClr val="dk2"/>
                </a:solidFill>
              </a:rPr>
              <a:t>Low-level convergence acts to tighten moisture gradient.</a:t>
            </a:r>
            <a:endParaRPr b="1" sz="2000">
              <a:solidFill>
                <a:schemeClr val="dk2"/>
              </a:solidFill>
            </a:endParaRPr>
          </a:p>
          <a:p>
            <a:pPr indent="0" lvl="0" marL="0" rtl="0" algn="ctr">
              <a:spcBef>
                <a:spcPts val="0"/>
              </a:spcBef>
              <a:spcAft>
                <a:spcPts val="0"/>
              </a:spcAft>
              <a:buNone/>
            </a:pPr>
            <a:r>
              <a:rPr b="1" lang="en-US" sz="2000">
                <a:solidFill>
                  <a:schemeClr val="dk2"/>
                </a:solidFill>
              </a:rPr>
              <a:t>Dry air overruns the low-level moisture.</a:t>
            </a:r>
            <a:endParaRPr b="1" sz="2000">
              <a:solidFill>
                <a:schemeClr val="dk2"/>
              </a:solidFill>
            </a:endParaRPr>
          </a:p>
          <a:p>
            <a:pPr indent="0" lvl="0" marL="0" rtl="0" algn="ctr">
              <a:spcBef>
                <a:spcPts val="0"/>
              </a:spcBef>
              <a:spcAft>
                <a:spcPts val="0"/>
              </a:spcAft>
              <a:buClr>
                <a:schemeClr val="dk1"/>
              </a:buClr>
              <a:buSzPts val="1500"/>
              <a:buFont typeface="Arial"/>
              <a:buNone/>
            </a:pPr>
            <a:r>
              <a:rPr b="1" lang="en-US" sz="2000">
                <a:solidFill>
                  <a:schemeClr val="dk2"/>
                </a:solidFill>
              </a:rPr>
              <a:t>Parcels can not yet reach their LFC</a:t>
            </a:r>
            <a:endParaRPr b="1" sz="2000">
              <a:solidFill>
                <a:schemeClr val="dk2"/>
              </a:solidFill>
            </a:endParaRPr>
          </a:p>
        </p:txBody>
      </p:sp>
      <p:cxnSp>
        <p:nvCxnSpPr>
          <p:cNvPr id="272" name="Google Shape;272;g3c3540bacfd_0_199"/>
          <p:cNvCxnSpPr/>
          <p:nvPr/>
        </p:nvCxnSpPr>
        <p:spPr>
          <a:xfrm>
            <a:off x="2055167" y="5249600"/>
            <a:ext cx="8332500" cy="737100"/>
          </a:xfrm>
          <a:prstGeom prst="straightConnector1">
            <a:avLst/>
          </a:prstGeom>
          <a:noFill/>
          <a:ln cap="flat" cmpd="sng" w="57875">
            <a:solidFill>
              <a:schemeClr val="dk1"/>
            </a:solidFill>
            <a:prstDash val="solid"/>
            <a:round/>
            <a:headEnd len="med" w="med" type="none"/>
            <a:tailEnd len="med" w="med" type="none"/>
          </a:ln>
        </p:spPr>
      </p:cxnSp>
      <p:sp>
        <p:nvSpPr>
          <p:cNvPr id="273" name="Google Shape;273;g3c3540bacfd_0_199"/>
          <p:cNvSpPr/>
          <p:nvPr/>
        </p:nvSpPr>
        <p:spPr>
          <a:xfrm>
            <a:off x="5218933" y="2987167"/>
            <a:ext cx="5145525" cy="2552850"/>
          </a:xfrm>
          <a:custGeom>
            <a:rect b="b" l="l" r="r" t="t"/>
            <a:pathLst>
              <a:path extrusionOk="0" h="31331" w="60707">
                <a:moveTo>
                  <a:pt x="414" y="31331"/>
                </a:moveTo>
                <a:cubicBezTo>
                  <a:pt x="362" y="29466"/>
                  <a:pt x="104" y="23923"/>
                  <a:pt x="104" y="20142"/>
                </a:cubicBezTo>
                <a:cubicBezTo>
                  <a:pt x="104" y="16361"/>
                  <a:pt x="-259" y="11854"/>
                  <a:pt x="414" y="8643"/>
                </a:cubicBezTo>
                <a:cubicBezTo>
                  <a:pt x="1087" y="5432"/>
                  <a:pt x="2124" y="2169"/>
                  <a:pt x="4144" y="874"/>
                </a:cubicBezTo>
                <a:cubicBezTo>
                  <a:pt x="6164" y="-421"/>
                  <a:pt x="10152" y="-110"/>
                  <a:pt x="12535" y="874"/>
                </a:cubicBezTo>
                <a:cubicBezTo>
                  <a:pt x="14918" y="1858"/>
                  <a:pt x="16316" y="5070"/>
                  <a:pt x="18440" y="6779"/>
                </a:cubicBezTo>
                <a:cubicBezTo>
                  <a:pt x="20564" y="8488"/>
                  <a:pt x="22221" y="9887"/>
                  <a:pt x="25277" y="11130"/>
                </a:cubicBezTo>
                <a:cubicBezTo>
                  <a:pt x="28333" y="12373"/>
                  <a:pt x="32114" y="13667"/>
                  <a:pt x="36776" y="14237"/>
                </a:cubicBezTo>
                <a:cubicBezTo>
                  <a:pt x="41438" y="14807"/>
                  <a:pt x="49260" y="14496"/>
                  <a:pt x="53248" y="14548"/>
                </a:cubicBezTo>
                <a:cubicBezTo>
                  <a:pt x="57237" y="14600"/>
                  <a:pt x="59464" y="14548"/>
                  <a:pt x="60707" y="14548"/>
                </a:cubicBezTo>
              </a:path>
            </a:pathLst>
          </a:custGeom>
          <a:noFill/>
          <a:ln cap="flat" cmpd="sng" w="19300">
            <a:solidFill>
              <a:srgbClr val="FFE599"/>
            </a:solidFill>
            <a:prstDash val="solid"/>
            <a:round/>
            <a:headEnd len="med" w="med" type="none"/>
            <a:tailEnd len="med" w="med" type="none"/>
          </a:ln>
        </p:spPr>
      </p:sp>
      <p:sp>
        <p:nvSpPr>
          <p:cNvPr id="274" name="Google Shape;274;g3c3540bacfd_0_199"/>
          <p:cNvSpPr/>
          <p:nvPr/>
        </p:nvSpPr>
        <p:spPr>
          <a:xfrm>
            <a:off x="5592800" y="3404000"/>
            <a:ext cx="4776650" cy="2136061"/>
          </a:xfrm>
          <a:custGeom>
            <a:rect b="b" l="l" r="r" t="t"/>
            <a:pathLst>
              <a:path extrusionOk="0" h="26170" w="56355">
                <a:moveTo>
                  <a:pt x="104" y="26171"/>
                </a:moveTo>
                <a:cubicBezTo>
                  <a:pt x="104" y="23840"/>
                  <a:pt x="1" y="16071"/>
                  <a:pt x="104" y="12186"/>
                </a:cubicBezTo>
                <a:cubicBezTo>
                  <a:pt x="208" y="8301"/>
                  <a:pt x="52" y="4882"/>
                  <a:pt x="725" y="2862"/>
                </a:cubicBezTo>
                <a:cubicBezTo>
                  <a:pt x="1398" y="842"/>
                  <a:pt x="2124" y="-194"/>
                  <a:pt x="4144" y="65"/>
                </a:cubicBezTo>
                <a:cubicBezTo>
                  <a:pt x="6164" y="324"/>
                  <a:pt x="10360" y="2759"/>
                  <a:pt x="12846" y="4416"/>
                </a:cubicBezTo>
                <a:cubicBezTo>
                  <a:pt x="15332" y="6074"/>
                  <a:pt x="16160" y="8560"/>
                  <a:pt x="19061" y="10010"/>
                </a:cubicBezTo>
                <a:cubicBezTo>
                  <a:pt x="21962" y="11460"/>
                  <a:pt x="26054" y="12238"/>
                  <a:pt x="30250" y="13118"/>
                </a:cubicBezTo>
                <a:cubicBezTo>
                  <a:pt x="34446" y="13999"/>
                  <a:pt x="39884" y="15086"/>
                  <a:pt x="44235" y="15293"/>
                </a:cubicBezTo>
                <a:cubicBezTo>
                  <a:pt x="48586" y="15500"/>
                  <a:pt x="54336" y="14516"/>
                  <a:pt x="56356" y="14361"/>
                </a:cubicBezTo>
              </a:path>
            </a:pathLst>
          </a:custGeom>
          <a:noFill/>
          <a:ln cap="flat" cmpd="sng" w="19300">
            <a:solidFill>
              <a:srgbClr val="B6D7A8"/>
            </a:solidFill>
            <a:prstDash val="solid"/>
            <a:round/>
            <a:headEnd len="med" w="med" type="none"/>
            <a:tailEnd len="med" w="med" type="none"/>
          </a:ln>
        </p:spPr>
      </p:sp>
      <p:sp>
        <p:nvSpPr>
          <p:cNvPr id="275" name="Google Shape;275;g3c3540bacfd_0_199"/>
          <p:cNvSpPr/>
          <p:nvPr/>
        </p:nvSpPr>
        <p:spPr>
          <a:xfrm>
            <a:off x="5916067" y="3774666"/>
            <a:ext cx="4396840" cy="1825451"/>
          </a:xfrm>
          <a:custGeom>
            <a:rect b="b" l="l" r="r" t="t"/>
            <a:pathLst>
              <a:path extrusionOk="0" h="22169" w="51874">
                <a:moveTo>
                  <a:pt x="906" y="22170"/>
                </a:moveTo>
                <a:cubicBezTo>
                  <a:pt x="803" y="19684"/>
                  <a:pt x="389" y="10619"/>
                  <a:pt x="285" y="7252"/>
                </a:cubicBezTo>
                <a:cubicBezTo>
                  <a:pt x="182" y="3885"/>
                  <a:pt x="-233" y="3160"/>
                  <a:pt x="285" y="1969"/>
                </a:cubicBezTo>
                <a:cubicBezTo>
                  <a:pt x="803" y="778"/>
                  <a:pt x="2150" y="-103"/>
                  <a:pt x="3393" y="104"/>
                </a:cubicBezTo>
                <a:cubicBezTo>
                  <a:pt x="4636" y="311"/>
                  <a:pt x="6294" y="2073"/>
                  <a:pt x="7744" y="3212"/>
                </a:cubicBezTo>
                <a:cubicBezTo>
                  <a:pt x="9194" y="4352"/>
                  <a:pt x="9971" y="5646"/>
                  <a:pt x="12095" y="6941"/>
                </a:cubicBezTo>
                <a:cubicBezTo>
                  <a:pt x="14219" y="8236"/>
                  <a:pt x="16187" y="9686"/>
                  <a:pt x="20486" y="10981"/>
                </a:cubicBezTo>
                <a:cubicBezTo>
                  <a:pt x="24785" y="12276"/>
                  <a:pt x="32659" y="14038"/>
                  <a:pt x="37890" y="14711"/>
                </a:cubicBezTo>
                <a:cubicBezTo>
                  <a:pt x="43122" y="15385"/>
                  <a:pt x="49544" y="14970"/>
                  <a:pt x="51875" y="15022"/>
                </a:cubicBezTo>
              </a:path>
            </a:pathLst>
          </a:custGeom>
          <a:noFill/>
          <a:ln cap="flat" cmpd="sng" w="19300">
            <a:solidFill>
              <a:srgbClr val="6AA84F"/>
            </a:solidFill>
            <a:prstDash val="solid"/>
            <a:round/>
            <a:headEnd len="med" w="med" type="none"/>
            <a:tailEnd len="med" w="med" type="none"/>
          </a:ln>
        </p:spPr>
      </p:sp>
      <p:sp>
        <p:nvSpPr>
          <p:cNvPr id="276" name="Google Shape;276;g3c3540bacfd_0_199"/>
          <p:cNvSpPr/>
          <p:nvPr/>
        </p:nvSpPr>
        <p:spPr>
          <a:xfrm>
            <a:off x="6290184" y="4322312"/>
            <a:ext cx="4379105" cy="1277839"/>
          </a:xfrm>
          <a:custGeom>
            <a:rect b="b" l="l" r="r" t="t"/>
            <a:pathLst>
              <a:path extrusionOk="0" h="25245" w="77496">
                <a:moveTo>
                  <a:pt x="1199" y="25245"/>
                </a:moveTo>
                <a:cubicBezTo>
                  <a:pt x="1044" y="22694"/>
                  <a:pt x="344" y="13987"/>
                  <a:pt x="266" y="9941"/>
                </a:cubicBezTo>
                <a:cubicBezTo>
                  <a:pt x="188" y="5895"/>
                  <a:pt x="-511" y="2376"/>
                  <a:pt x="732" y="968"/>
                </a:cubicBezTo>
                <a:cubicBezTo>
                  <a:pt x="1975" y="-439"/>
                  <a:pt x="5006" y="-351"/>
                  <a:pt x="7725" y="1496"/>
                </a:cubicBezTo>
                <a:cubicBezTo>
                  <a:pt x="10444" y="3343"/>
                  <a:pt x="13345" y="9659"/>
                  <a:pt x="17048" y="12052"/>
                </a:cubicBezTo>
                <a:cubicBezTo>
                  <a:pt x="20752" y="14446"/>
                  <a:pt x="25466" y="14860"/>
                  <a:pt x="29946" y="15857"/>
                </a:cubicBezTo>
                <a:cubicBezTo>
                  <a:pt x="34427" y="16854"/>
                  <a:pt x="38855" y="17308"/>
                  <a:pt x="43931" y="18033"/>
                </a:cubicBezTo>
                <a:cubicBezTo>
                  <a:pt x="49007" y="18758"/>
                  <a:pt x="54809" y="19897"/>
                  <a:pt x="60403" y="20208"/>
                </a:cubicBezTo>
                <a:cubicBezTo>
                  <a:pt x="65997" y="20519"/>
                  <a:pt x="74647" y="19950"/>
                  <a:pt x="77496" y="19898"/>
                </a:cubicBezTo>
              </a:path>
            </a:pathLst>
          </a:custGeom>
          <a:noFill/>
          <a:ln cap="flat" cmpd="sng" w="19300">
            <a:solidFill>
              <a:srgbClr val="8E7CC3"/>
            </a:solidFill>
            <a:prstDash val="solid"/>
            <a:round/>
            <a:headEnd len="med" w="med" type="none"/>
            <a:tailEnd len="med" w="med" type="none"/>
          </a:ln>
        </p:spPr>
      </p:sp>
      <p:sp>
        <p:nvSpPr>
          <p:cNvPr id="277" name="Google Shape;277;g3c3540bacfd_0_199"/>
          <p:cNvSpPr/>
          <p:nvPr/>
        </p:nvSpPr>
        <p:spPr>
          <a:xfrm>
            <a:off x="4832000" y="2623701"/>
            <a:ext cx="5176208" cy="2853020"/>
          </a:xfrm>
          <a:custGeom>
            <a:rect b="b" l="l" r="r" t="t"/>
            <a:pathLst>
              <a:path extrusionOk="0" h="35869" w="61069">
                <a:moveTo>
                  <a:pt x="776" y="35870"/>
                </a:moveTo>
                <a:cubicBezTo>
                  <a:pt x="724" y="33954"/>
                  <a:pt x="569" y="28567"/>
                  <a:pt x="465" y="24371"/>
                </a:cubicBezTo>
                <a:cubicBezTo>
                  <a:pt x="362" y="20176"/>
                  <a:pt x="-156" y="14219"/>
                  <a:pt x="155" y="10697"/>
                </a:cubicBezTo>
                <a:cubicBezTo>
                  <a:pt x="466" y="7175"/>
                  <a:pt x="828" y="4999"/>
                  <a:pt x="2330" y="3238"/>
                </a:cubicBezTo>
                <a:cubicBezTo>
                  <a:pt x="3832" y="1477"/>
                  <a:pt x="6318" y="389"/>
                  <a:pt x="9167" y="130"/>
                </a:cubicBezTo>
                <a:cubicBezTo>
                  <a:pt x="12016" y="-129"/>
                  <a:pt x="16108" y="752"/>
                  <a:pt x="19423" y="1684"/>
                </a:cubicBezTo>
                <a:cubicBezTo>
                  <a:pt x="22738" y="2616"/>
                  <a:pt x="24344" y="4895"/>
                  <a:pt x="29058" y="5724"/>
                </a:cubicBezTo>
                <a:cubicBezTo>
                  <a:pt x="33772" y="6553"/>
                  <a:pt x="42370" y="6812"/>
                  <a:pt x="47705" y="6657"/>
                </a:cubicBezTo>
                <a:cubicBezTo>
                  <a:pt x="53040" y="6502"/>
                  <a:pt x="58842" y="5103"/>
                  <a:pt x="61069" y="4792"/>
                </a:cubicBezTo>
              </a:path>
            </a:pathLst>
          </a:custGeom>
          <a:noFill/>
          <a:ln cap="flat" cmpd="sng" w="19300">
            <a:solidFill>
              <a:srgbClr val="F9CB9C"/>
            </a:solidFill>
            <a:prstDash val="solid"/>
            <a:round/>
            <a:headEnd len="med" w="med" type="none"/>
            <a:tailEnd len="med" w="med" type="none"/>
          </a:ln>
        </p:spPr>
      </p:sp>
      <p:sp>
        <p:nvSpPr>
          <p:cNvPr id="278" name="Google Shape;278;g3c3540bacfd_0_199"/>
          <p:cNvSpPr/>
          <p:nvPr/>
        </p:nvSpPr>
        <p:spPr>
          <a:xfrm>
            <a:off x="3417633" y="2608700"/>
            <a:ext cx="1167841" cy="2853110"/>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9300">
            <a:solidFill>
              <a:srgbClr val="E06666"/>
            </a:solidFill>
            <a:prstDash val="solid"/>
            <a:round/>
            <a:headEnd len="med" w="med" type="none"/>
            <a:tailEnd len="med" w="med" type="none"/>
          </a:ln>
        </p:spPr>
      </p:sp>
      <p:sp>
        <p:nvSpPr>
          <p:cNvPr id="279" name="Google Shape;279;g3c3540bacfd_0_199"/>
          <p:cNvSpPr txBox="1"/>
          <p:nvPr/>
        </p:nvSpPr>
        <p:spPr>
          <a:xfrm>
            <a:off x="1096281" y="4322290"/>
            <a:ext cx="1804500" cy="4719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3600">
                <a:solidFill>
                  <a:schemeClr val="dk2"/>
                </a:solidFill>
              </a:rPr>
              <a:t>Dry Air</a:t>
            </a:r>
            <a:endParaRPr sz="3600">
              <a:solidFill>
                <a:schemeClr val="dk2"/>
              </a:solidFill>
            </a:endParaRPr>
          </a:p>
        </p:txBody>
      </p:sp>
      <p:sp>
        <p:nvSpPr>
          <p:cNvPr id="280" name="Google Shape;280;g3c3540bacfd_0_199"/>
          <p:cNvSpPr txBox="1"/>
          <p:nvPr/>
        </p:nvSpPr>
        <p:spPr>
          <a:xfrm>
            <a:off x="8820009" y="5147911"/>
            <a:ext cx="2498700" cy="471900"/>
          </a:xfrm>
          <a:prstGeom prst="rect">
            <a:avLst/>
          </a:prstGeom>
          <a:noFill/>
          <a:ln>
            <a:noFill/>
          </a:ln>
        </p:spPr>
        <p:txBody>
          <a:bodyPr anchorCtr="0" anchor="t" bIns="185100" lIns="185100" spcFirstLastPara="1" rIns="185100" wrap="square" tIns="185100">
            <a:noAutofit/>
          </a:bodyPr>
          <a:lstStyle/>
          <a:p>
            <a:pPr indent="0" lvl="0" marL="0" rtl="0" algn="l">
              <a:spcBef>
                <a:spcPts val="0"/>
              </a:spcBef>
              <a:spcAft>
                <a:spcPts val="0"/>
              </a:spcAft>
              <a:buNone/>
            </a:pPr>
            <a:r>
              <a:rPr lang="en-US" sz="3600">
                <a:solidFill>
                  <a:schemeClr val="dk2"/>
                </a:solidFill>
              </a:rPr>
              <a:t>Moist Air</a:t>
            </a:r>
            <a:endParaRPr sz="3600">
              <a:solidFill>
                <a:schemeClr val="dk2"/>
              </a:solidFill>
            </a:endParaRPr>
          </a:p>
        </p:txBody>
      </p:sp>
      <p:sp>
        <p:nvSpPr>
          <p:cNvPr id="281" name="Google Shape;281;g3c3540bacfd_0_199"/>
          <p:cNvSpPr/>
          <p:nvPr/>
        </p:nvSpPr>
        <p:spPr>
          <a:xfrm>
            <a:off x="2900668" y="2888167"/>
            <a:ext cx="1379987" cy="2552960"/>
          </a:xfrm>
          <a:custGeom>
            <a:rect b="b" l="l" r="r" t="t"/>
            <a:pathLst>
              <a:path extrusionOk="0" h="61506" w="20667">
                <a:moveTo>
                  <a:pt x="20667" y="61506"/>
                </a:moveTo>
                <a:cubicBezTo>
                  <a:pt x="20512" y="57548"/>
                  <a:pt x="20383" y="46453"/>
                  <a:pt x="19736" y="37756"/>
                </a:cubicBezTo>
                <a:cubicBezTo>
                  <a:pt x="19089" y="29059"/>
                  <a:pt x="20072" y="15617"/>
                  <a:pt x="16783" y="9324"/>
                </a:cubicBezTo>
                <a:cubicBezTo>
                  <a:pt x="13494" y="3031"/>
                  <a:pt x="2797" y="1554"/>
                  <a:pt x="0" y="0"/>
                </a:cubicBezTo>
              </a:path>
            </a:pathLst>
          </a:custGeom>
          <a:noFill/>
          <a:ln cap="flat" cmpd="sng" w="19300">
            <a:solidFill>
              <a:srgbClr val="E06666"/>
            </a:solidFill>
            <a:prstDash val="solid"/>
            <a:round/>
            <a:headEnd len="med" w="med" type="none"/>
            <a:tailEnd len="med" w="med" type="none"/>
          </a:ln>
        </p:spPr>
      </p:sp>
      <p:sp>
        <p:nvSpPr>
          <p:cNvPr id="282" name="Google Shape;282;g3c3540bacfd_0_199"/>
          <p:cNvSpPr/>
          <p:nvPr/>
        </p:nvSpPr>
        <p:spPr>
          <a:xfrm>
            <a:off x="6578300" y="5096867"/>
            <a:ext cx="2206512" cy="578419"/>
          </a:xfrm>
          <a:custGeom>
            <a:rect b="b" l="l" r="r" t="t"/>
            <a:pathLst>
              <a:path extrusionOk="0" h="17353" w="66197">
                <a:moveTo>
                  <a:pt x="66197" y="17094"/>
                </a:moveTo>
                <a:cubicBezTo>
                  <a:pt x="65109" y="17094"/>
                  <a:pt x="65472" y="17612"/>
                  <a:pt x="59671" y="17094"/>
                </a:cubicBezTo>
                <a:cubicBezTo>
                  <a:pt x="53870" y="16576"/>
                  <a:pt x="39729" y="15540"/>
                  <a:pt x="31389" y="13986"/>
                </a:cubicBezTo>
                <a:cubicBezTo>
                  <a:pt x="23050" y="12432"/>
                  <a:pt x="14866" y="10101"/>
                  <a:pt x="9634" y="7770"/>
                </a:cubicBezTo>
                <a:cubicBezTo>
                  <a:pt x="4403" y="5439"/>
                  <a:pt x="1606" y="1295"/>
                  <a:pt x="0" y="0"/>
                </a:cubicBezTo>
              </a:path>
            </a:pathLst>
          </a:custGeom>
          <a:noFill/>
          <a:ln cap="flat" cmpd="sng" w="12700">
            <a:solidFill>
              <a:schemeClr val="dk2"/>
            </a:solidFill>
            <a:prstDash val="solid"/>
            <a:round/>
            <a:headEnd len="med" w="med" type="none"/>
            <a:tailEnd len="med" w="med" type="triangle"/>
          </a:ln>
        </p:spPr>
      </p:sp>
      <p:sp>
        <p:nvSpPr>
          <p:cNvPr id="283" name="Google Shape;283;g3c3540bacfd_0_199"/>
          <p:cNvSpPr/>
          <p:nvPr/>
        </p:nvSpPr>
        <p:spPr>
          <a:xfrm>
            <a:off x="701006" y="4393740"/>
            <a:ext cx="3587710" cy="264027"/>
          </a:xfrm>
          <a:custGeom>
            <a:rect b="b" l="l" r="r" t="t"/>
            <a:pathLst>
              <a:path extrusionOk="0" h="7921" w="107634">
                <a:moveTo>
                  <a:pt x="1036" y="272"/>
                </a:moveTo>
                <a:cubicBezTo>
                  <a:pt x="1554" y="324"/>
                  <a:pt x="-2849" y="-453"/>
                  <a:pt x="4144" y="583"/>
                </a:cubicBezTo>
                <a:cubicBezTo>
                  <a:pt x="11137" y="1619"/>
                  <a:pt x="29784" y="5349"/>
                  <a:pt x="42992" y="6488"/>
                </a:cubicBezTo>
                <a:cubicBezTo>
                  <a:pt x="56200" y="7628"/>
                  <a:pt x="72620" y="8456"/>
                  <a:pt x="83394" y="7420"/>
                </a:cubicBezTo>
                <a:cubicBezTo>
                  <a:pt x="94168" y="6384"/>
                  <a:pt x="103595" y="1463"/>
                  <a:pt x="107635" y="272"/>
                </a:cubicBezTo>
              </a:path>
            </a:pathLst>
          </a:custGeom>
          <a:noFill/>
          <a:ln cap="flat" cmpd="sng" w="12700">
            <a:solidFill>
              <a:schemeClr val="dk2"/>
            </a:solidFill>
            <a:prstDash val="solid"/>
            <a:round/>
            <a:headEnd len="med" w="med" type="none"/>
            <a:tailEnd len="med" w="med" type="triangle"/>
          </a:ln>
        </p:spPr>
      </p:sp>
      <p:sp>
        <p:nvSpPr>
          <p:cNvPr id="284" name="Google Shape;284;g3c3540bacfd_0_199"/>
          <p:cNvSpPr/>
          <p:nvPr/>
        </p:nvSpPr>
        <p:spPr>
          <a:xfrm>
            <a:off x="3470433" y="4723933"/>
            <a:ext cx="1149871" cy="476521"/>
          </a:xfrm>
          <a:custGeom>
            <a:rect b="b" l="l" r="r" t="t"/>
            <a:pathLst>
              <a:path extrusionOk="0" h="14296" w="34497">
                <a:moveTo>
                  <a:pt x="0" y="14296"/>
                </a:moveTo>
                <a:cubicBezTo>
                  <a:pt x="3626" y="13364"/>
                  <a:pt x="16006" y="11085"/>
                  <a:pt x="21755" y="8702"/>
                </a:cubicBezTo>
                <a:cubicBezTo>
                  <a:pt x="27505" y="6319"/>
                  <a:pt x="32373" y="1450"/>
                  <a:pt x="34497" y="0"/>
                </a:cubicBezTo>
              </a:path>
            </a:pathLst>
          </a:custGeom>
          <a:noFill/>
          <a:ln cap="flat" cmpd="sng" w="12700">
            <a:solidFill>
              <a:schemeClr val="dk2"/>
            </a:solidFill>
            <a:prstDash val="solid"/>
            <a:round/>
            <a:headEnd len="med" w="med" type="none"/>
            <a:tailEnd len="med" w="med" type="triangle"/>
          </a:ln>
        </p:spPr>
      </p:sp>
      <p:sp>
        <p:nvSpPr>
          <p:cNvPr id="285" name="Google Shape;285;g3c3540bacfd_0_199"/>
          <p:cNvSpPr/>
          <p:nvPr/>
        </p:nvSpPr>
        <p:spPr>
          <a:xfrm>
            <a:off x="2061533" y="2869600"/>
            <a:ext cx="3781139" cy="972442"/>
          </a:xfrm>
          <a:custGeom>
            <a:rect b="b" l="l" r="r" t="t"/>
            <a:pathLst>
              <a:path extrusionOk="0" h="29174" w="113437">
                <a:moveTo>
                  <a:pt x="0" y="25795"/>
                </a:moveTo>
                <a:cubicBezTo>
                  <a:pt x="6837" y="26313"/>
                  <a:pt x="29629" y="29991"/>
                  <a:pt x="41024" y="28903"/>
                </a:cubicBezTo>
                <a:cubicBezTo>
                  <a:pt x="52420" y="27815"/>
                  <a:pt x="59930" y="22998"/>
                  <a:pt x="68373" y="19268"/>
                </a:cubicBezTo>
                <a:cubicBezTo>
                  <a:pt x="76816" y="15539"/>
                  <a:pt x="84171" y="9737"/>
                  <a:pt x="91682" y="6526"/>
                </a:cubicBezTo>
                <a:cubicBezTo>
                  <a:pt x="99193" y="3315"/>
                  <a:pt x="109811" y="1088"/>
                  <a:pt x="113437" y="0"/>
                </a:cubicBezTo>
              </a:path>
            </a:pathLst>
          </a:custGeom>
          <a:noFill/>
          <a:ln cap="flat" cmpd="sng" w="12700">
            <a:solidFill>
              <a:schemeClr val="dk2"/>
            </a:solidFill>
            <a:prstDash val="solid"/>
            <a:round/>
            <a:headEnd len="med" w="med" type="none"/>
            <a:tailEnd len="med" w="med" type="triangle"/>
          </a:ln>
        </p:spPr>
      </p:sp>
      <p:sp>
        <p:nvSpPr>
          <p:cNvPr id="286" name="Google Shape;286;g3c3540bacfd_0_199"/>
          <p:cNvSpPr/>
          <p:nvPr/>
        </p:nvSpPr>
        <p:spPr>
          <a:xfrm>
            <a:off x="1761133" y="2285984"/>
            <a:ext cx="7862670" cy="513221"/>
          </a:xfrm>
          <a:custGeom>
            <a:rect b="b" l="l" r="r" t="t"/>
            <a:pathLst>
              <a:path extrusionOk="0" h="15397" w="235886">
                <a:moveTo>
                  <a:pt x="0" y="10050"/>
                </a:moveTo>
                <a:cubicBezTo>
                  <a:pt x="6993" y="10464"/>
                  <a:pt x="29525" y="13054"/>
                  <a:pt x="41956" y="12536"/>
                </a:cubicBezTo>
                <a:cubicBezTo>
                  <a:pt x="54387" y="12018"/>
                  <a:pt x="63037" y="9014"/>
                  <a:pt x="74588" y="6942"/>
                </a:cubicBezTo>
                <a:cubicBezTo>
                  <a:pt x="86139" y="4870"/>
                  <a:pt x="100176" y="519"/>
                  <a:pt x="111261" y="104"/>
                </a:cubicBezTo>
                <a:cubicBezTo>
                  <a:pt x="122346" y="-310"/>
                  <a:pt x="131462" y="2435"/>
                  <a:pt x="141096" y="4455"/>
                </a:cubicBezTo>
                <a:cubicBezTo>
                  <a:pt x="150730" y="6475"/>
                  <a:pt x="158190" y="10412"/>
                  <a:pt x="169067" y="12225"/>
                </a:cubicBezTo>
                <a:cubicBezTo>
                  <a:pt x="179945" y="14038"/>
                  <a:pt x="195225" y="15074"/>
                  <a:pt x="206361" y="15333"/>
                </a:cubicBezTo>
                <a:cubicBezTo>
                  <a:pt x="217498" y="15592"/>
                  <a:pt x="230965" y="14038"/>
                  <a:pt x="235886" y="13779"/>
                </a:cubicBezTo>
              </a:path>
            </a:pathLst>
          </a:custGeom>
          <a:noFill/>
          <a:ln cap="flat" cmpd="sng" w="12700">
            <a:solidFill>
              <a:schemeClr val="dk2"/>
            </a:solidFill>
            <a:prstDash val="solid"/>
            <a:round/>
            <a:headEnd len="med" w="med" type="none"/>
            <a:tailEnd len="med" w="med" type="triangle"/>
          </a:ln>
        </p:spPr>
      </p:sp>
      <p:sp>
        <p:nvSpPr>
          <p:cNvPr id="287" name="Google Shape;287;g3c3540bacfd_0_199"/>
          <p:cNvSpPr/>
          <p:nvPr/>
        </p:nvSpPr>
        <p:spPr>
          <a:xfrm>
            <a:off x="6340033" y="2931733"/>
            <a:ext cx="3636076" cy="837379"/>
          </a:xfrm>
          <a:custGeom>
            <a:rect b="b" l="l" r="r" t="t"/>
            <a:pathLst>
              <a:path extrusionOk="0" h="25122" w="109085">
                <a:moveTo>
                  <a:pt x="0" y="0"/>
                </a:moveTo>
                <a:cubicBezTo>
                  <a:pt x="3781" y="1295"/>
                  <a:pt x="14503" y="4248"/>
                  <a:pt x="22687" y="7770"/>
                </a:cubicBezTo>
                <a:cubicBezTo>
                  <a:pt x="30871" y="11292"/>
                  <a:pt x="40143" y="18285"/>
                  <a:pt x="49104" y="21134"/>
                </a:cubicBezTo>
                <a:cubicBezTo>
                  <a:pt x="58065" y="23983"/>
                  <a:pt x="66456" y="24345"/>
                  <a:pt x="76453" y="24863"/>
                </a:cubicBezTo>
                <a:cubicBezTo>
                  <a:pt x="86450" y="25381"/>
                  <a:pt x="103646" y="24346"/>
                  <a:pt x="109085" y="24242"/>
                </a:cubicBezTo>
              </a:path>
            </a:pathLst>
          </a:custGeom>
          <a:noFill/>
          <a:ln cap="flat" cmpd="sng" w="12700">
            <a:solidFill>
              <a:schemeClr val="dk2"/>
            </a:solidFill>
            <a:prstDash val="solid"/>
            <a:round/>
            <a:headEnd len="med" w="med" type="none"/>
            <a:tailEnd len="med" w="med" type="triangle"/>
          </a:ln>
        </p:spPr>
      </p:sp>
      <p:sp>
        <p:nvSpPr>
          <p:cNvPr id="288" name="Google Shape;288;g3c3540bacfd_0_199"/>
          <p:cNvSpPr/>
          <p:nvPr/>
        </p:nvSpPr>
        <p:spPr>
          <a:xfrm>
            <a:off x="1004867" y="2828133"/>
            <a:ext cx="3024924" cy="273660"/>
          </a:xfrm>
          <a:custGeom>
            <a:rect b="b" l="l" r="r" t="t"/>
            <a:pathLst>
              <a:path extrusionOk="0" h="8210" w="90750">
                <a:moveTo>
                  <a:pt x="0" y="4973"/>
                </a:moveTo>
                <a:cubicBezTo>
                  <a:pt x="6527" y="5491"/>
                  <a:pt x="27297" y="7822"/>
                  <a:pt x="39159" y="8081"/>
                </a:cubicBezTo>
                <a:cubicBezTo>
                  <a:pt x="51021" y="8340"/>
                  <a:pt x="62572" y="7874"/>
                  <a:pt x="71170" y="6527"/>
                </a:cubicBezTo>
                <a:cubicBezTo>
                  <a:pt x="79769" y="5180"/>
                  <a:pt x="87487" y="1088"/>
                  <a:pt x="90750" y="0"/>
                </a:cubicBezTo>
              </a:path>
            </a:pathLst>
          </a:custGeom>
          <a:noFill/>
          <a:ln cap="flat" cmpd="sng" w="12700">
            <a:solidFill>
              <a:schemeClr val="dk2"/>
            </a:solidFill>
            <a:prstDash val="solid"/>
            <a:round/>
            <a:headEnd len="med" w="med" type="none"/>
            <a:tailEnd len="med" w="med" type="triangle"/>
          </a:ln>
        </p:spPr>
      </p:sp>
      <p:sp>
        <p:nvSpPr>
          <p:cNvPr id="289" name="Google Shape;289;g3c3540bacfd_0_199"/>
          <p:cNvSpPr/>
          <p:nvPr/>
        </p:nvSpPr>
        <p:spPr>
          <a:xfrm>
            <a:off x="2724567" y="2134067"/>
            <a:ext cx="7230753" cy="41432"/>
          </a:xfrm>
          <a:custGeom>
            <a:rect b="b" l="l" r="r" t="t"/>
            <a:pathLst>
              <a:path extrusionOk="0" h="1243" w="216928">
                <a:moveTo>
                  <a:pt x="0" y="1243"/>
                </a:moveTo>
                <a:cubicBezTo>
                  <a:pt x="36155" y="1036"/>
                  <a:pt x="180773" y="207"/>
                  <a:pt x="216928" y="0"/>
                </a:cubicBezTo>
              </a:path>
            </a:pathLst>
          </a:custGeom>
          <a:noFill/>
          <a:ln cap="flat" cmpd="sng" w="38100">
            <a:solidFill>
              <a:srgbClr val="0000FF"/>
            </a:solidFill>
            <a:prstDash val="solid"/>
            <a:round/>
            <a:headEnd len="med" w="med" type="none"/>
            <a:tailEnd len="med" w="med" type="none"/>
          </a:ln>
        </p:spPr>
      </p:sp>
      <p:sp>
        <p:nvSpPr>
          <p:cNvPr id="290" name="Google Shape;290;g3c3540bacfd_0_199"/>
          <p:cNvSpPr txBox="1"/>
          <p:nvPr/>
        </p:nvSpPr>
        <p:spPr>
          <a:xfrm>
            <a:off x="10079800" y="1833583"/>
            <a:ext cx="1450500" cy="642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LFC</a:t>
            </a:r>
            <a:endParaRPr sz="24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2021-01-31T21:27:21Z</dcterms:created>
  <dc:creator>Galarneau, Thomas J.</dc:creator>
</cp:coreProperties>
</file>