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5143500" cx="9144000"/>
  <p:notesSz cx="6858000" cy="9144000"/>
  <p:embeddedFontLst>
    <p:embeddedFont>
      <p:font typeface="Century Gothic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CenturyGothic-boldItalic.fntdata"/><Relationship Id="rId61" Type="http://schemas.openxmlformats.org/officeDocument/2006/relationships/font" Target="fonts/CenturyGothic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enturyGothic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CenturyGothic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b16f4fd9d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b16f4fd9d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b16f4fd9d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ab16f4fd9d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b16f4fd9d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ab16f4fd9d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ab16f4fd9d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ab16f4fd9d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b16f4fd9d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ab16f4fd9d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ab16f4fd9d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ab16f4fd9d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ab16f4fd9d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ab16f4fd9d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ab16f4fd9d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ab16f4fd9d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ab16f4fd9d_0_10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ab16f4fd9d_0_1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ab16f4fd9d_0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ab16f4fd9d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b16f4fd9d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ab16f4fd9d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b16f4fd9d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ab16f4fd9d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230fe647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230fe647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ab16f4fd9d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ab16f4fd9d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ab16f4fd9d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ab16f4fd9d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ab16f4fd9d_0_9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ab16f4fd9d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ab16f4fd9d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ab16f4fd9d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ab16f4fd9d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ab16f4fd9d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2dff1b9d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2dff1b9d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ab16f4fd9d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ab16f4fd9d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2dff1b9d8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2dff1b9d8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2dff1b9d8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2dff1b9d8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ab16f4fd9d_0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ab16f4fd9d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ab16f4fd9d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2ab16f4fd9d_0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ab16f4fd9d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2ab16f4fd9d_0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ab16f4fd9d_0_1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ab16f4fd9d_0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ab16f4fd9d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ab16f4fd9d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ab16f4fd9d_0_1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ab16f4fd9d_0_1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ab16f4fd9d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2ab16f4fd9d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ab16f4fd9d_0_3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g2ab16f4fd9d_0_3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ab16f4fd9d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ab16f4fd9d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ab16f4fd9d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2ab16f4fd9d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66e30575c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266e30575c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b16f4fd9d_0_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b16f4fd9d_0_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ab16f4fd9d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ab16f4fd9d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ab16f4fd9d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ab16f4fd9d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ab16f4fd9d_0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ab16f4fd9d_0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ab16f4fd9d_0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g2ab16f4fd9d_0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2dff1b9d8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2dff1b9d8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ab16f4fd9d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ab16f4fd9d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ab16f4fd9d_0_12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ab16f4fd9d_0_1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2ab16f4fd9d_0_1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ab16f4fd9d_0_1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ab16f4fd9d_0_1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g2ab16f4fd9d_0_130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ab16f4fd9d_0_1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2ab16f4fd9d_0_1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g2ab16f4fd9d_0_13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ab16f4fd9d_0_1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ab16f4fd9d_0_1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g2ab16f4fd9d_0_13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b16f4fd9d_0_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b16f4fd9d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ab16f4fd9d_0_13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ab16f4fd9d_0_1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g2ab16f4fd9d_0_13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ab16f4fd9d_0_13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ab16f4fd9d_0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g2ab16f4fd9d_0_13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ab16f4fd9d_0_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g2ab16f4fd9d_0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2dff1b9d8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32dff1b9d8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b16f4fd9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2ab16f4fd9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b16f4fd9d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ab16f4fd9d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b16f4fd9d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ab16f4fd9d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ab16f4fd9d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ab16f4fd9d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5" Type="http://schemas.openxmlformats.org/officeDocument/2006/relationships/image" Target="../media/image27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.png"/><Relationship Id="rId5" Type="http://schemas.openxmlformats.org/officeDocument/2006/relationships/image" Target="../media/image27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30.png"/><Relationship Id="rId7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43.png"/><Relationship Id="rId6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43.png"/><Relationship Id="rId6" Type="http://schemas.openxmlformats.org/officeDocument/2006/relationships/image" Target="../media/image34.png"/><Relationship Id="rId7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gif"/><Relationship Id="rId4" Type="http://schemas.openxmlformats.org/officeDocument/2006/relationships/image" Target="../media/image38.png"/><Relationship Id="rId5" Type="http://schemas.openxmlformats.org/officeDocument/2006/relationships/image" Target="../media/image39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gif"/><Relationship Id="rId4" Type="http://schemas.openxmlformats.org/officeDocument/2006/relationships/image" Target="../media/image38.png"/><Relationship Id="rId5" Type="http://schemas.openxmlformats.org/officeDocument/2006/relationships/image" Target="../media/image39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gif"/><Relationship Id="rId4" Type="http://schemas.openxmlformats.org/officeDocument/2006/relationships/image" Target="../media/image40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Relationship Id="rId4" Type="http://schemas.openxmlformats.org/officeDocument/2006/relationships/image" Target="../media/image7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Relationship Id="rId4" Type="http://schemas.openxmlformats.org/officeDocument/2006/relationships/image" Target="../media/image5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png"/><Relationship Id="rId4" Type="http://schemas.openxmlformats.org/officeDocument/2006/relationships/image" Target="../media/image55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Relationship Id="rId4" Type="http://schemas.openxmlformats.org/officeDocument/2006/relationships/image" Target="../media/image57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Relationship Id="rId4" Type="http://schemas.openxmlformats.org/officeDocument/2006/relationships/image" Target="../media/image60.png"/><Relationship Id="rId5" Type="http://schemas.openxmlformats.org/officeDocument/2006/relationships/image" Target="../media/image5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Relationship Id="rId4" Type="http://schemas.openxmlformats.org/officeDocument/2006/relationships/image" Target="../media/image60.png"/><Relationship Id="rId5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6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Relationship Id="rId4" Type="http://schemas.openxmlformats.org/officeDocument/2006/relationships/image" Target="../media/image67.png"/><Relationship Id="rId5" Type="http://schemas.openxmlformats.org/officeDocument/2006/relationships/image" Target="../media/image6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Relationship Id="rId4" Type="http://schemas.openxmlformats.org/officeDocument/2006/relationships/image" Target="../media/image55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png"/><Relationship Id="rId4" Type="http://schemas.openxmlformats.org/officeDocument/2006/relationships/image" Target="../media/image55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9.png"/><Relationship Id="rId4" Type="http://schemas.openxmlformats.org/officeDocument/2006/relationships/image" Target="../media/image57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png"/><Relationship Id="rId4" Type="http://schemas.openxmlformats.org/officeDocument/2006/relationships/image" Target="../media/image7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1.png"/><Relationship Id="rId4" Type="http://schemas.openxmlformats.org/officeDocument/2006/relationships/image" Target="../media/image6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 amt="37000"/>
          </a:blip>
          <a:srcRect b="26685" l="0" r="49612" t="2266"/>
          <a:stretch/>
        </p:blipFill>
        <p:spPr>
          <a:xfrm>
            <a:off x="25050" y="-359475"/>
            <a:ext cx="3579126" cy="488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680375" y="970475"/>
            <a:ext cx="543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990000"/>
                </a:solidFill>
              </a:rPr>
              <a:t>Lapse Rate Tendency</a:t>
            </a:r>
            <a:endParaRPr b="1" sz="4000">
              <a:solidFill>
                <a:srgbClr val="990000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606625" y="4355525"/>
            <a:ext cx="40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Material by Rich Thompson, Ariel Cohen, Andrew Moore, Tom Galarneau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5400" y="4820400"/>
            <a:ext cx="281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Photo by Andrew Moore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42" name="Google Shape;242;p23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43" name="Google Shape;243;p23"/>
          <p:cNvSpPr txBox="1"/>
          <p:nvPr/>
        </p:nvSpPr>
        <p:spPr>
          <a:xfrm>
            <a:off x="364076" y="2714575"/>
            <a:ext cx="7726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44" name="Google Shape;244;p23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5" name="Google Shape;245;p23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6" name="Google Shape;246;p23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7" name="Google Shape;247;p23"/>
          <p:cNvSpPr txBox="1"/>
          <p:nvPr/>
        </p:nvSpPr>
        <p:spPr>
          <a:xfrm>
            <a:off x="364067" y="4281888"/>
            <a:ext cx="7317300" cy="328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85703" l="-519" r="-1169" t="-117132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8" name="Google Shape;248;p23"/>
          <p:cNvSpPr txBox="1"/>
          <p:nvPr/>
        </p:nvSpPr>
        <p:spPr>
          <a:xfrm>
            <a:off x="800100" y="4594119"/>
            <a:ext cx="4345800" cy="453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9" name="Google Shape;249;p23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51" name="Google Shape;251;p23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2" name="Google Shape;252;p23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3" name="Google Shape;253;p23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54" name="Google Shape;254;p23"/>
          <p:cNvSpPr txBox="1"/>
          <p:nvPr/>
        </p:nvSpPr>
        <p:spPr>
          <a:xfrm>
            <a:off x="7966047" y="3580184"/>
            <a:ext cx="1105200" cy="6009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4689" l="-3419" r="-2559" t="-311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55" name="Google Shape;255;p23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56" name="Google Shape;256;p23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57" name="Google Shape;257;p23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58" name="Google Shape;258;p23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59" name="Google Shape;259;p23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60" name="Google Shape;260;p23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61" name="Google Shape;261;p23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62" name="Google Shape;262;p23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3" name="Google Shape;263;p23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4" name="Google Shape;264;p23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5" name="Google Shape;265;p23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6" name="Google Shape;266;p23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7" name="Google Shape;267;p23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68" name="Google Shape;268;p23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74" name="Google Shape;274;p24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364077" y="2714575"/>
            <a:ext cx="7886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76" name="Google Shape;276;p24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7" name="Google Shape;277;p24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8" name="Google Shape;278;p24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79" name="Google Shape;279;p24"/>
          <p:cNvSpPr txBox="1"/>
          <p:nvPr/>
        </p:nvSpPr>
        <p:spPr>
          <a:xfrm>
            <a:off x="364067" y="4281888"/>
            <a:ext cx="7317300" cy="328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85703" l="-519" r="-1169" t="-117132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0" name="Google Shape;280;p24"/>
          <p:cNvSpPr txBox="1"/>
          <p:nvPr/>
        </p:nvSpPr>
        <p:spPr>
          <a:xfrm>
            <a:off x="800100" y="4594119"/>
            <a:ext cx="4345800" cy="453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1" name="Google Shape;281;p24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83" name="Google Shape;283;p24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4" name="Google Shape;284;p24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5" name="Google Shape;285;p24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86" name="Google Shape;286;p24"/>
          <p:cNvSpPr/>
          <p:nvPr/>
        </p:nvSpPr>
        <p:spPr>
          <a:xfrm>
            <a:off x="775448" y="4594119"/>
            <a:ext cx="43707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5146000" y="4708775"/>
            <a:ext cx="3104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Lapse rate tendency equation</a:t>
            </a:r>
            <a:endParaRPr sz="1100"/>
          </a:p>
        </p:txBody>
      </p:sp>
      <p:sp>
        <p:nvSpPr>
          <p:cNvPr id="288" name="Google Shape;288;p24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89" name="Google Shape;289;p24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90" name="Google Shape;290;p24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91" name="Google Shape;291;p24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92" name="Google Shape;292;p24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93" name="Google Shape;293;p24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94" name="Google Shape;294;p24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95" name="Google Shape;295;p24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6" name="Google Shape;296;p24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7" name="Google Shape;297;p24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8" name="Google Shape;298;p24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9" name="Google Shape;299;p24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0" name="Google Shape;300;p24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1" name="Google Shape;301;p24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07" name="Google Shape;307;p25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08" name="Google Shape;308;p25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09" name="Google Shape;309;p25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10" name="Google Shape;310;p25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11" name="Google Shape;311;p25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12" name="Google Shape;312;p25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13" name="Google Shape;313;p25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14" name="Google Shape;314;p25"/>
          <p:cNvSpPr txBox="1"/>
          <p:nvPr/>
        </p:nvSpPr>
        <p:spPr>
          <a:xfrm>
            <a:off x="1901550" y="2074650"/>
            <a:ext cx="5340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We’ll work through each term to understand the physical mechanisms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20" name="Google Shape;320;p26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21" name="Google Shape;321;p26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22" name="Google Shape;322;p26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23" name="Google Shape;323;p26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24" name="Google Shape;324;p26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25" name="Google Shape;325;p26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26" name="Google Shape;326;p26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27" name="Google Shape;327;p26"/>
          <p:cNvSpPr txBox="1"/>
          <p:nvPr/>
        </p:nvSpPr>
        <p:spPr>
          <a:xfrm>
            <a:off x="216426" y="2396075"/>
            <a:ext cx="4631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A: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time rate of change of environment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3" id="328" name="Google Shape;328;p26"/>
          <p:cNvPicPr preferRelativeResize="0"/>
          <p:nvPr/>
        </p:nvPicPr>
        <p:blipFill rotWithShape="1">
          <a:blip r:embed="rId4">
            <a:alphaModFix/>
          </a:blip>
          <a:srcRect b="49499" l="13995" r="13297" t="1480"/>
          <a:stretch/>
        </p:blipFill>
        <p:spPr>
          <a:xfrm>
            <a:off x="4669149" y="2140297"/>
            <a:ext cx="3750735" cy="18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/>
          <p:nvPr/>
        </p:nvSpPr>
        <p:spPr>
          <a:xfrm>
            <a:off x="5690753" y="3944500"/>
            <a:ext cx="2224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7.3)</a:t>
            </a:r>
            <a:endParaRPr sz="1100"/>
          </a:p>
        </p:txBody>
      </p:sp>
      <p:sp>
        <p:nvSpPr>
          <p:cNvPr id="330" name="Google Shape;330;p26"/>
          <p:cNvSpPr/>
          <p:nvPr/>
        </p:nvSpPr>
        <p:spPr>
          <a:xfrm>
            <a:off x="2210521" y="882888"/>
            <a:ext cx="277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37" name="Google Shape;337;p27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38" name="Google Shape;338;p27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39" name="Google Shape;339;p27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40" name="Google Shape;340;p27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41" name="Google Shape;341;p27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42" name="Google Shape;342;p27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43" name="Google Shape;343;p27"/>
          <p:cNvSpPr txBox="1"/>
          <p:nvPr/>
        </p:nvSpPr>
        <p:spPr>
          <a:xfrm>
            <a:off x="216425" y="2396075"/>
            <a:ext cx="4506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A: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time rate of change of environment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3" id="344" name="Google Shape;344;p27"/>
          <p:cNvPicPr preferRelativeResize="0"/>
          <p:nvPr/>
        </p:nvPicPr>
        <p:blipFill rotWithShape="1">
          <a:blip r:embed="rId4">
            <a:alphaModFix/>
          </a:blip>
          <a:srcRect b="49499" l="13995" r="13297" t="1480"/>
          <a:stretch/>
        </p:blipFill>
        <p:spPr>
          <a:xfrm>
            <a:off x="4669149" y="2140297"/>
            <a:ext cx="3750735" cy="18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7"/>
          <p:cNvSpPr/>
          <p:nvPr/>
        </p:nvSpPr>
        <p:spPr>
          <a:xfrm>
            <a:off x="5690752" y="3944500"/>
            <a:ext cx="214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7.3)</a:t>
            </a:r>
            <a:endParaRPr sz="1100"/>
          </a:p>
        </p:txBody>
      </p:sp>
      <p:sp>
        <p:nvSpPr>
          <p:cNvPr id="346" name="Google Shape;346;p27"/>
          <p:cNvSpPr/>
          <p:nvPr/>
        </p:nvSpPr>
        <p:spPr>
          <a:xfrm>
            <a:off x="2210521" y="882888"/>
            <a:ext cx="277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7188199" y="2861733"/>
            <a:ext cx="84600" cy="768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7564965" y="2861733"/>
            <a:ext cx="84600" cy="7686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7"/>
          <p:cNvSpPr txBox="1"/>
          <p:nvPr/>
        </p:nvSpPr>
        <p:spPr>
          <a:xfrm>
            <a:off x="7272867" y="3165141"/>
            <a:ext cx="315600" cy="138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2499" l="-8818" r="-882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0" name="Google Shape;350;p27"/>
          <p:cNvSpPr txBox="1"/>
          <p:nvPr/>
        </p:nvSpPr>
        <p:spPr>
          <a:xfrm>
            <a:off x="7672958" y="3159326"/>
            <a:ext cx="402000" cy="13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2499" l="-4649" r="-697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1" name="Google Shape;351;p27"/>
          <p:cNvSpPr txBox="1"/>
          <p:nvPr/>
        </p:nvSpPr>
        <p:spPr>
          <a:xfrm>
            <a:off x="284105" y="3048574"/>
            <a:ext cx="554100" cy="3951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4289" l="-6779" r="-6779" t="-475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52" name="Google Shape;352;p27"/>
          <p:cNvSpPr txBox="1"/>
          <p:nvPr/>
        </p:nvSpPr>
        <p:spPr>
          <a:xfrm>
            <a:off x="883899" y="3035675"/>
            <a:ext cx="2450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lapse rate increasing at PIT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warming below 600 mb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3" name="Google Shape;353;p27"/>
          <p:cNvCxnSpPr/>
          <p:nvPr/>
        </p:nvCxnSpPr>
        <p:spPr>
          <a:xfrm>
            <a:off x="3041050" y="3296350"/>
            <a:ext cx="3719400" cy="19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359" name="Google Shape;359;p28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60" name="Google Shape;360;p28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361" name="Google Shape;361;p28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362" name="Google Shape;362;p28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363" name="Google Shape;363;p28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364" name="Google Shape;364;p28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365" name="Google Shape;365;p28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366" name="Google Shape;366;p28"/>
          <p:cNvSpPr/>
          <p:nvPr/>
        </p:nvSpPr>
        <p:spPr>
          <a:xfrm>
            <a:off x="2659256" y="882888"/>
            <a:ext cx="753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7f004" id="367" name="Google Shape;367;p28"/>
          <p:cNvPicPr preferRelativeResize="0"/>
          <p:nvPr/>
        </p:nvPicPr>
        <p:blipFill rotWithShape="1">
          <a:blip r:embed="rId4">
            <a:alphaModFix/>
          </a:blip>
          <a:srcRect b="6170" l="0" r="0" t="7406"/>
          <a:stretch/>
        </p:blipFill>
        <p:spPr>
          <a:xfrm>
            <a:off x="3527277" y="1651058"/>
            <a:ext cx="5134121" cy="332305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7.4)</a:t>
            </a:r>
            <a:endParaRPr sz="1100"/>
          </a:p>
        </p:txBody>
      </p:sp>
      <p:sp>
        <p:nvSpPr>
          <p:cNvPr id="369" name="Google Shape;369;p28"/>
          <p:cNvSpPr txBox="1"/>
          <p:nvPr/>
        </p:nvSpPr>
        <p:spPr>
          <a:xfrm>
            <a:off x="216427" y="2396075"/>
            <a:ext cx="3522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B: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horizontal lapse rate advection - this one is very important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Let’s take a closer look!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9"/>
          <p:cNvPicPr preferRelativeResize="0"/>
          <p:nvPr/>
        </p:nvPicPr>
        <p:blipFill rotWithShape="1">
          <a:blip r:embed="rId3">
            <a:alphaModFix/>
          </a:blip>
          <a:srcRect b="0" l="12365" r="0" t="0"/>
          <a:stretch/>
        </p:blipFill>
        <p:spPr>
          <a:xfrm>
            <a:off x="830126" y="0"/>
            <a:ext cx="75050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29"/>
          <p:cNvCxnSpPr/>
          <p:nvPr/>
        </p:nvCxnSpPr>
        <p:spPr>
          <a:xfrm flipH="1" rot="10800000">
            <a:off x="8449625" y="288902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6" name="Google Shape;376;p29"/>
          <p:cNvSpPr txBox="1"/>
          <p:nvPr/>
        </p:nvSpPr>
        <p:spPr>
          <a:xfrm>
            <a:off x="995900" y="45075"/>
            <a:ext cx="3041100" cy="683400"/>
          </a:xfrm>
          <a:prstGeom prst="rect">
            <a:avLst/>
          </a:prstGeom>
          <a:solidFill>
            <a:srgbClr val="FFFFFF">
              <a:alpha val="4747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700-500 mb lapse rates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700-500 mb mean wind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77" name="Google Shape;377;p29"/>
          <p:cNvCxnSpPr/>
          <p:nvPr/>
        </p:nvCxnSpPr>
        <p:spPr>
          <a:xfrm flipH="1" rot="10800000">
            <a:off x="3398700" y="2628175"/>
            <a:ext cx="1141200" cy="420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8" name="Google Shape;378;p29"/>
          <p:cNvCxnSpPr/>
          <p:nvPr/>
        </p:nvCxnSpPr>
        <p:spPr>
          <a:xfrm flipH="1" rot="10800000">
            <a:off x="3150900" y="2575175"/>
            <a:ext cx="648000" cy="214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9" name="Google Shape;379;p29"/>
          <p:cNvCxnSpPr/>
          <p:nvPr/>
        </p:nvCxnSpPr>
        <p:spPr>
          <a:xfrm flipH="1" rot="10800000">
            <a:off x="3620675" y="2985775"/>
            <a:ext cx="1114500" cy="400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0" name="Google Shape;380;p29"/>
          <p:cNvSpPr/>
          <p:nvPr/>
        </p:nvSpPr>
        <p:spPr>
          <a:xfrm>
            <a:off x="4652650" y="2703150"/>
            <a:ext cx="165300" cy="142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9"/>
          <p:cNvSpPr txBox="1"/>
          <p:nvPr/>
        </p:nvSpPr>
        <p:spPr>
          <a:xfrm>
            <a:off x="4870400" y="2537950"/>
            <a:ext cx="7266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LZK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82" name="Google Shape;382;p29"/>
          <p:cNvSpPr txBox="1"/>
          <p:nvPr/>
        </p:nvSpPr>
        <p:spPr>
          <a:xfrm>
            <a:off x="4772775" y="825950"/>
            <a:ext cx="3356400" cy="108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Given these wind vectors, what do you expect to happen to the lapse rates at LZK?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97675"/>
            <a:ext cx="4362150" cy="2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/>
          <p:cNvPicPr preferRelativeResize="0"/>
          <p:nvPr/>
        </p:nvPicPr>
        <p:blipFill rotWithShape="1">
          <a:blip r:embed="rId4">
            <a:alphaModFix/>
          </a:blip>
          <a:srcRect b="0" l="744" r="0" t="0"/>
          <a:stretch/>
        </p:blipFill>
        <p:spPr>
          <a:xfrm>
            <a:off x="4646894" y="2258100"/>
            <a:ext cx="4344705" cy="28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450" y="0"/>
            <a:ext cx="4362150" cy="28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0"/>
            <a:ext cx="4362151" cy="28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0"/>
          <p:cNvSpPr/>
          <p:nvPr/>
        </p:nvSpPr>
        <p:spPr>
          <a:xfrm rot="2296464">
            <a:off x="20123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0"/>
          <p:cNvSpPr/>
          <p:nvPr/>
        </p:nvSpPr>
        <p:spPr>
          <a:xfrm rot="2296464">
            <a:off x="22411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0"/>
          <p:cNvSpPr/>
          <p:nvPr/>
        </p:nvSpPr>
        <p:spPr>
          <a:xfrm rot="5401527">
            <a:off x="21081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0"/>
          <p:cNvSpPr/>
          <p:nvPr/>
        </p:nvSpPr>
        <p:spPr>
          <a:xfrm rot="5401966">
            <a:off x="2658625" y="3085452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0"/>
          <p:cNvSpPr/>
          <p:nvPr/>
        </p:nvSpPr>
        <p:spPr>
          <a:xfrm rot="5401966">
            <a:off x="7045975" y="3012577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0"/>
          <p:cNvSpPr/>
          <p:nvPr/>
        </p:nvSpPr>
        <p:spPr>
          <a:xfrm rot="2296464">
            <a:off x="64319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0"/>
          <p:cNvSpPr/>
          <p:nvPr/>
        </p:nvSpPr>
        <p:spPr>
          <a:xfrm rot="2296464">
            <a:off x="66607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0"/>
          <p:cNvSpPr/>
          <p:nvPr/>
        </p:nvSpPr>
        <p:spPr>
          <a:xfrm rot="5401527">
            <a:off x="65277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0"/>
          <p:cNvSpPr txBox="1"/>
          <p:nvPr/>
        </p:nvSpPr>
        <p:spPr>
          <a:xfrm>
            <a:off x="2748200" y="45050"/>
            <a:ext cx="3731700" cy="675900"/>
          </a:xfrm>
          <a:prstGeom prst="rect">
            <a:avLst/>
          </a:prstGeom>
          <a:solidFill>
            <a:srgbClr val="FCFCFC">
              <a:alpha val="462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Example from March 31, 2023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Tornado Outbreak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97675"/>
            <a:ext cx="4362150" cy="2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 b="0" l="744" r="0" t="0"/>
          <a:stretch/>
        </p:blipFill>
        <p:spPr>
          <a:xfrm>
            <a:off x="4646894" y="2258100"/>
            <a:ext cx="4344705" cy="28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450" y="0"/>
            <a:ext cx="4362150" cy="28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0"/>
            <a:ext cx="4362151" cy="28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1"/>
          <p:cNvSpPr/>
          <p:nvPr/>
        </p:nvSpPr>
        <p:spPr>
          <a:xfrm rot="2296464">
            <a:off x="20123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1"/>
          <p:cNvSpPr/>
          <p:nvPr/>
        </p:nvSpPr>
        <p:spPr>
          <a:xfrm rot="2296464">
            <a:off x="22411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1"/>
          <p:cNvSpPr/>
          <p:nvPr/>
        </p:nvSpPr>
        <p:spPr>
          <a:xfrm rot="5401527">
            <a:off x="21081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1"/>
          <p:cNvSpPr/>
          <p:nvPr/>
        </p:nvSpPr>
        <p:spPr>
          <a:xfrm rot="5401966">
            <a:off x="2658625" y="3085452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1"/>
          <p:cNvSpPr/>
          <p:nvPr/>
        </p:nvSpPr>
        <p:spPr>
          <a:xfrm rot="5401966">
            <a:off x="7045975" y="3012577"/>
            <a:ext cx="524700" cy="691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1"/>
          <p:cNvSpPr/>
          <p:nvPr/>
        </p:nvSpPr>
        <p:spPr>
          <a:xfrm rot="2296464">
            <a:off x="6431985" y="1629477"/>
            <a:ext cx="675623" cy="97618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1"/>
          <p:cNvSpPr/>
          <p:nvPr/>
        </p:nvSpPr>
        <p:spPr>
          <a:xfrm rot="2296464">
            <a:off x="6660764" y="3932120"/>
            <a:ext cx="675623" cy="115006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"/>
          <p:cNvSpPr/>
          <p:nvPr/>
        </p:nvSpPr>
        <p:spPr>
          <a:xfrm rot="5401527">
            <a:off x="6527719" y="590209"/>
            <a:ext cx="675600" cy="9762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1"/>
          <p:cNvSpPr txBox="1"/>
          <p:nvPr/>
        </p:nvSpPr>
        <p:spPr>
          <a:xfrm>
            <a:off x="2748200" y="45050"/>
            <a:ext cx="3731700" cy="675900"/>
          </a:xfrm>
          <a:prstGeom prst="rect">
            <a:avLst/>
          </a:prstGeom>
          <a:solidFill>
            <a:srgbClr val="FCFCFC">
              <a:alpha val="462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Example from March 31, 2023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Tornado Outbreak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17" name="Google Shape;417;p31"/>
          <p:cNvSpPr txBox="1"/>
          <p:nvPr/>
        </p:nvSpPr>
        <p:spPr>
          <a:xfrm>
            <a:off x="484350" y="1836625"/>
            <a:ext cx="3731700" cy="1025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Just like moisture, lapse rates can be tracked days ahead of a severe weather outbreak!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418" name="Google Shape;41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79538"/>
            <a:ext cx="3731701" cy="49844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2"/>
          <p:cNvPicPr preferRelativeResize="0"/>
          <p:nvPr/>
        </p:nvPicPr>
        <p:blipFill rotWithShape="1">
          <a:blip r:embed="rId3">
            <a:alphaModFix/>
          </a:blip>
          <a:srcRect b="25322" l="0" r="49660" t="0"/>
          <a:stretch/>
        </p:blipFill>
        <p:spPr>
          <a:xfrm>
            <a:off x="341600" y="0"/>
            <a:ext cx="5252115" cy="514349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4" name="Google Shape;424;p32"/>
          <p:cNvSpPr txBox="1"/>
          <p:nvPr/>
        </p:nvSpPr>
        <p:spPr>
          <a:xfrm>
            <a:off x="341600" y="406702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Upstream AMA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sounding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32"/>
          <p:cNvSpPr txBox="1"/>
          <p:nvPr/>
        </p:nvSpPr>
        <p:spPr>
          <a:xfrm>
            <a:off x="3097075" y="230782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Downstream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OUN sounding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32"/>
          <p:cNvSpPr txBox="1"/>
          <p:nvPr/>
        </p:nvSpPr>
        <p:spPr>
          <a:xfrm>
            <a:off x="3203450" y="3447475"/>
            <a:ext cx="1938000" cy="46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Notice westerly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 at AMA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7" name="Google Shape;427;p32"/>
          <p:cNvCxnSpPr/>
          <p:nvPr/>
        </p:nvCxnSpPr>
        <p:spPr>
          <a:xfrm flipH="1">
            <a:off x="3278475" y="2808275"/>
            <a:ext cx="500100" cy="510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32"/>
          <p:cNvCxnSpPr/>
          <p:nvPr/>
        </p:nvCxnSpPr>
        <p:spPr>
          <a:xfrm flipH="1" rot="10800000">
            <a:off x="4584300" y="3737525"/>
            <a:ext cx="362100" cy="5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32"/>
          <p:cNvCxnSpPr>
            <a:endCxn id="424" idx="3"/>
          </p:cNvCxnSpPr>
          <p:nvPr/>
        </p:nvCxnSpPr>
        <p:spPr>
          <a:xfrm flipH="1" rot="10800000">
            <a:off x="1839800" y="4297875"/>
            <a:ext cx="439800" cy="59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0" name="Google Shape;430;p32"/>
          <p:cNvSpPr txBox="1"/>
          <p:nvPr/>
        </p:nvSpPr>
        <p:spPr>
          <a:xfrm>
            <a:off x="5699150" y="660775"/>
            <a:ext cx="3266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Here’s another example.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Notice the steeper lapse rates upstream at AMA.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Given westerly winds, what do you think will happen to the lapse rates at OUN?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4294967295" type="title"/>
          </p:nvPr>
        </p:nvSpPr>
        <p:spPr>
          <a:xfrm>
            <a:off x="4762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Why do we care about lapse rates?</a:t>
            </a:r>
            <a:endParaRPr/>
          </a:p>
        </p:txBody>
      </p:sp>
      <p:sp>
        <p:nvSpPr>
          <p:cNvPr id="70" name="Google Shape;70;p15"/>
          <p:cNvSpPr txBox="1"/>
          <p:nvPr>
            <p:ph idx="4294967295" type="title"/>
          </p:nvPr>
        </p:nvSpPr>
        <p:spPr>
          <a:xfrm>
            <a:off x="171450" y="16793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Char char="●"/>
            </a:pPr>
            <a:r>
              <a:rPr lang="en" sz="2400"/>
              <a:t>Helps generate buoyancy (influences T-storm intensity)</a:t>
            </a:r>
            <a:endParaRPr sz="24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657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Influences convective </a:t>
            </a:r>
            <a:r>
              <a:rPr lang="en" sz="2400"/>
              <a:t>initiation</a:t>
            </a:r>
            <a:r>
              <a:rPr lang="en" sz="2400"/>
              <a:t> (Houston and Niyogi 2007)</a:t>
            </a:r>
            <a:endParaRPr sz="24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657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Influence precipitation intensity (Takemi 2009)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Break! Will resume on Friday!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2882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5" y="76200"/>
            <a:ext cx="703375" cy="50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4"/>
          <p:cNvSpPr txBox="1"/>
          <p:nvPr/>
        </p:nvSpPr>
        <p:spPr>
          <a:xfrm>
            <a:off x="1809600" y="135150"/>
            <a:ext cx="53613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Consider the terrain!</a:t>
            </a:r>
            <a:endParaRPr b="1" sz="3000">
              <a:solidFill>
                <a:schemeClr val="dk1"/>
              </a:solidFill>
            </a:endParaRPr>
          </a:p>
        </p:txBody>
      </p:sp>
      <p:cxnSp>
        <p:nvCxnSpPr>
          <p:cNvPr id="443" name="Google Shape;443;p34"/>
          <p:cNvCxnSpPr/>
          <p:nvPr/>
        </p:nvCxnSpPr>
        <p:spPr>
          <a:xfrm flipH="1" rot="10800000">
            <a:off x="1118800" y="1637050"/>
            <a:ext cx="5586600" cy="12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44" name="Google Shape;444;p34"/>
          <p:cNvSpPr txBox="1"/>
          <p:nvPr/>
        </p:nvSpPr>
        <p:spPr>
          <a:xfrm>
            <a:off x="2011225" y="1948950"/>
            <a:ext cx="4580400" cy="143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Elevation</a:t>
            </a:r>
            <a:r>
              <a:rPr lang="en" sz="1800">
                <a:solidFill>
                  <a:schemeClr val="dk1"/>
                </a:solidFill>
              </a:rPr>
              <a:t> generally increases as you go west towards the mountains. What would happen if we advected a surface parcel from ABQ to OUN?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45" name="Google Shape;445;p34"/>
          <p:cNvPicPr preferRelativeResize="0"/>
          <p:nvPr/>
        </p:nvPicPr>
        <p:blipFill rotWithShape="1">
          <a:blip r:embed="rId5">
            <a:alphaModFix/>
          </a:blip>
          <a:srcRect b="5429" l="3910" r="0" t="10909"/>
          <a:stretch/>
        </p:blipFill>
        <p:spPr>
          <a:xfrm flipH="1">
            <a:off x="1118802" y="3566650"/>
            <a:ext cx="5586599" cy="15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4"/>
          <p:cNvSpPr txBox="1"/>
          <p:nvPr/>
        </p:nvSpPr>
        <p:spPr>
          <a:xfrm>
            <a:off x="1191328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34"/>
          <p:cNvSpPr txBox="1"/>
          <p:nvPr/>
        </p:nvSpPr>
        <p:spPr>
          <a:xfrm>
            <a:off x="6069664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34"/>
          <p:cNvSpPr txBox="1"/>
          <p:nvPr/>
        </p:nvSpPr>
        <p:spPr>
          <a:xfrm>
            <a:off x="5919284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34"/>
          <p:cNvSpPr txBox="1"/>
          <p:nvPr/>
        </p:nvSpPr>
        <p:spPr>
          <a:xfrm>
            <a:off x="1191328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2882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625" y="76200"/>
            <a:ext cx="703375" cy="50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5"/>
          <p:cNvSpPr txBox="1"/>
          <p:nvPr/>
        </p:nvSpPr>
        <p:spPr>
          <a:xfrm>
            <a:off x="1809600" y="135150"/>
            <a:ext cx="53613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Consider the terrain!</a:t>
            </a:r>
            <a:endParaRPr b="1" sz="3000">
              <a:solidFill>
                <a:schemeClr val="dk1"/>
              </a:solidFill>
            </a:endParaRPr>
          </a:p>
        </p:txBody>
      </p:sp>
      <p:cxnSp>
        <p:nvCxnSpPr>
          <p:cNvPr id="457" name="Google Shape;457;p35"/>
          <p:cNvCxnSpPr/>
          <p:nvPr/>
        </p:nvCxnSpPr>
        <p:spPr>
          <a:xfrm flipH="1" rot="10800000">
            <a:off x="1118800" y="1637050"/>
            <a:ext cx="5586600" cy="12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458" name="Google Shape;458;p35"/>
          <p:cNvPicPr preferRelativeResize="0"/>
          <p:nvPr/>
        </p:nvPicPr>
        <p:blipFill rotWithShape="1">
          <a:blip r:embed="rId5">
            <a:alphaModFix/>
          </a:blip>
          <a:srcRect b="5429" l="3910" r="0" t="10909"/>
          <a:stretch/>
        </p:blipFill>
        <p:spPr>
          <a:xfrm flipH="1">
            <a:off x="1118802" y="3566650"/>
            <a:ext cx="5586599" cy="15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5"/>
          <p:cNvSpPr txBox="1"/>
          <p:nvPr/>
        </p:nvSpPr>
        <p:spPr>
          <a:xfrm>
            <a:off x="1191328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35"/>
          <p:cNvSpPr txBox="1"/>
          <p:nvPr/>
        </p:nvSpPr>
        <p:spPr>
          <a:xfrm>
            <a:off x="6069664" y="4207478"/>
            <a:ext cx="6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35"/>
          <p:cNvSpPr txBox="1"/>
          <p:nvPr/>
        </p:nvSpPr>
        <p:spPr>
          <a:xfrm>
            <a:off x="5919284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35"/>
          <p:cNvSpPr txBox="1"/>
          <p:nvPr/>
        </p:nvSpPr>
        <p:spPr>
          <a:xfrm>
            <a:off x="1191328" y="4386932"/>
            <a:ext cx="81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3" name="Google Shape;463;p35"/>
          <p:cNvSpPr/>
          <p:nvPr/>
        </p:nvSpPr>
        <p:spPr>
          <a:xfrm>
            <a:off x="1036200" y="356665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1036200" y="163705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5" name="Google Shape;465;p35"/>
          <p:cNvSpPr txBox="1"/>
          <p:nvPr/>
        </p:nvSpPr>
        <p:spPr>
          <a:xfrm>
            <a:off x="2011225" y="1948950"/>
            <a:ext cx="4580400" cy="143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Elevation generally increases as you go west towards the mountains. What would happen if we advected a surface parcel from ABQ to OUN?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66" name="Google Shape;466;p35"/>
          <p:cNvCxnSpPr/>
          <p:nvPr/>
        </p:nvCxnSpPr>
        <p:spPr>
          <a:xfrm flipH="1" rot="10800000">
            <a:off x="1479225" y="3641800"/>
            <a:ext cx="4737900" cy="450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7" name="Google Shape;467;p35"/>
          <p:cNvSpPr/>
          <p:nvPr/>
        </p:nvSpPr>
        <p:spPr>
          <a:xfrm>
            <a:off x="6374850" y="3508800"/>
            <a:ext cx="285300" cy="247800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35"/>
          <p:cNvSpPr txBox="1"/>
          <p:nvPr/>
        </p:nvSpPr>
        <p:spPr>
          <a:xfrm>
            <a:off x="2343375" y="3748650"/>
            <a:ext cx="3726300" cy="51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Parcel is now at a higher altitude AGL!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"/>
          <p:cNvSpPr/>
          <p:nvPr/>
        </p:nvSpPr>
        <p:spPr>
          <a:xfrm>
            <a:off x="174750" y="720125"/>
            <a:ext cx="2552400" cy="261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4" name="Google Shape;474;p36"/>
          <p:cNvCxnSpPr/>
          <p:nvPr/>
        </p:nvCxnSpPr>
        <p:spPr>
          <a:xfrm flipH="1" rot="10800000">
            <a:off x="8251125" y="149687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75" name="Google Shape;475;p36"/>
          <p:cNvPicPr preferRelativeResize="0"/>
          <p:nvPr/>
        </p:nvPicPr>
        <p:blipFill rotWithShape="1">
          <a:blip r:embed="rId3">
            <a:alphaModFix/>
          </a:blip>
          <a:srcRect b="33426" l="0" r="49789" t="0"/>
          <a:stretch/>
        </p:blipFill>
        <p:spPr>
          <a:xfrm>
            <a:off x="174725" y="720125"/>
            <a:ext cx="2552263" cy="26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6"/>
          <p:cNvPicPr preferRelativeResize="0"/>
          <p:nvPr/>
        </p:nvPicPr>
        <p:blipFill rotWithShape="1">
          <a:blip r:embed="rId4">
            <a:alphaModFix/>
          </a:blip>
          <a:srcRect b="5429" l="3910" r="0" t="10909"/>
          <a:stretch/>
        </p:blipFill>
        <p:spPr>
          <a:xfrm flipH="1">
            <a:off x="152375" y="3314875"/>
            <a:ext cx="8786525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6"/>
          <p:cNvSpPr txBox="1"/>
          <p:nvPr/>
        </p:nvSpPr>
        <p:spPr>
          <a:xfrm>
            <a:off x="2320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36"/>
          <p:cNvSpPr txBox="1"/>
          <p:nvPr/>
        </p:nvSpPr>
        <p:spPr>
          <a:xfrm>
            <a:off x="83854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p36"/>
          <p:cNvSpPr txBox="1"/>
          <p:nvPr/>
        </p:nvSpPr>
        <p:spPr>
          <a:xfrm>
            <a:off x="3751275" y="3499350"/>
            <a:ext cx="22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OUN-ABQ Terrain Profile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36"/>
          <p:cNvSpPr/>
          <p:nvPr/>
        </p:nvSpPr>
        <p:spPr>
          <a:xfrm>
            <a:off x="6331200" y="680525"/>
            <a:ext cx="2628600" cy="263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1" name="Google Shape;481;p36"/>
          <p:cNvPicPr preferRelativeResize="0"/>
          <p:nvPr/>
        </p:nvPicPr>
        <p:blipFill rotWithShape="1">
          <a:blip r:embed="rId5">
            <a:alphaModFix/>
          </a:blip>
          <a:srcRect b="34249" l="0" r="51155" t="0"/>
          <a:stretch/>
        </p:blipFill>
        <p:spPr>
          <a:xfrm>
            <a:off x="6407400" y="675064"/>
            <a:ext cx="2552401" cy="263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6"/>
          <p:cNvSpPr/>
          <p:nvPr/>
        </p:nvSpPr>
        <p:spPr>
          <a:xfrm>
            <a:off x="28696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"/>
          <p:cNvSpPr txBox="1"/>
          <p:nvPr/>
        </p:nvSpPr>
        <p:spPr>
          <a:xfrm>
            <a:off x="2764300" y="88700"/>
            <a:ext cx="3567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last slide was a slight </a:t>
            </a:r>
            <a:r>
              <a:rPr lang="en">
                <a:solidFill>
                  <a:schemeClr val="dk1"/>
                </a:solidFill>
              </a:rPr>
              <a:t>exaggeration</a:t>
            </a:r>
            <a:r>
              <a:rPr lang="en">
                <a:solidFill>
                  <a:schemeClr val="dk1"/>
                </a:solidFill>
              </a:rPr>
              <a:t> of what occurs (parcels can descend in altitude), but illustrates an important point.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deep, well-mixed boundary layer over the southern Rockies can be advected east over the plains…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becomes an </a:t>
            </a:r>
            <a:r>
              <a:rPr b="1" lang="en">
                <a:solidFill>
                  <a:schemeClr val="dk1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levated </a:t>
            </a:r>
            <a:r>
              <a:rPr b="1" lang="en">
                <a:solidFill>
                  <a:schemeClr val="dk1"/>
                </a:solidFill>
              </a:rPr>
              <a:t>M</a:t>
            </a:r>
            <a:r>
              <a:rPr lang="en">
                <a:solidFill>
                  <a:schemeClr val="dk1"/>
                </a:solidFill>
              </a:rPr>
              <a:t>ixed </a:t>
            </a:r>
            <a:r>
              <a:rPr b="1" lang="en">
                <a:solidFill>
                  <a:schemeClr val="dk1"/>
                </a:solidFill>
              </a:rPr>
              <a:t>L</a:t>
            </a:r>
            <a:r>
              <a:rPr lang="en">
                <a:solidFill>
                  <a:schemeClr val="dk1"/>
                </a:solidFill>
              </a:rPr>
              <a:t>ayer!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36"/>
          <p:cNvSpPr txBox="1"/>
          <p:nvPr/>
        </p:nvSpPr>
        <p:spPr>
          <a:xfrm>
            <a:off x="8224575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232050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36"/>
          <p:cNvSpPr/>
          <p:nvPr/>
        </p:nvSpPr>
        <p:spPr>
          <a:xfrm>
            <a:off x="40888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6"/>
          <p:cNvSpPr/>
          <p:nvPr/>
        </p:nvSpPr>
        <p:spPr>
          <a:xfrm>
            <a:off x="53842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8" name="Google Shape;488;p36"/>
          <p:cNvCxnSpPr/>
          <p:nvPr/>
        </p:nvCxnSpPr>
        <p:spPr>
          <a:xfrm>
            <a:off x="1596450" y="2599425"/>
            <a:ext cx="6586800" cy="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9" name="Google Shape;489;p36"/>
          <p:cNvCxnSpPr/>
          <p:nvPr/>
        </p:nvCxnSpPr>
        <p:spPr>
          <a:xfrm flipH="1" rot="10800000">
            <a:off x="1847200" y="3013150"/>
            <a:ext cx="6443100" cy="4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/>
          <p:nvPr/>
        </p:nvSpPr>
        <p:spPr>
          <a:xfrm>
            <a:off x="174750" y="720125"/>
            <a:ext cx="2552400" cy="261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5" name="Google Shape;495;p37"/>
          <p:cNvCxnSpPr/>
          <p:nvPr/>
        </p:nvCxnSpPr>
        <p:spPr>
          <a:xfrm flipH="1" rot="10800000">
            <a:off x="8251125" y="1496875"/>
            <a:ext cx="362100" cy="5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96" name="Google Shape;496;p37"/>
          <p:cNvPicPr preferRelativeResize="0"/>
          <p:nvPr/>
        </p:nvPicPr>
        <p:blipFill rotWithShape="1">
          <a:blip r:embed="rId3">
            <a:alphaModFix/>
          </a:blip>
          <a:srcRect b="33426" l="0" r="49789" t="0"/>
          <a:stretch/>
        </p:blipFill>
        <p:spPr>
          <a:xfrm>
            <a:off x="174725" y="720125"/>
            <a:ext cx="2552263" cy="260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7"/>
          <p:cNvPicPr preferRelativeResize="0"/>
          <p:nvPr/>
        </p:nvPicPr>
        <p:blipFill rotWithShape="1">
          <a:blip r:embed="rId4">
            <a:alphaModFix/>
          </a:blip>
          <a:srcRect b="5429" l="3910" r="0" t="10909"/>
          <a:stretch/>
        </p:blipFill>
        <p:spPr>
          <a:xfrm flipH="1">
            <a:off x="152375" y="3314875"/>
            <a:ext cx="8786525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7"/>
          <p:cNvSpPr txBox="1"/>
          <p:nvPr/>
        </p:nvSpPr>
        <p:spPr>
          <a:xfrm>
            <a:off x="2320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ABQ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9" name="Google Shape;499;p37"/>
          <p:cNvSpPr txBox="1"/>
          <p:nvPr/>
        </p:nvSpPr>
        <p:spPr>
          <a:xfrm>
            <a:off x="8385450" y="4060675"/>
            <a:ext cx="6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0" name="Google Shape;500;p37"/>
          <p:cNvSpPr txBox="1"/>
          <p:nvPr/>
        </p:nvSpPr>
        <p:spPr>
          <a:xfrm>
            <a:off x="3751275" y="3499350"/>
            <a:ext cx="22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OUN-ABQ Terrain Profile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1" name="Google Shape;501;p37"/>
          <p:cNvSpPr/>
          <p:nvPr/>
        </p:nvSpPr>
        <p:spPr>
          <a:xfrm>
            <a:off x="6331200" y="680525"/>
            <a:ext cx="2628600" cy="263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p37"/>
          <p:cNvPicPr preferRelativeResize="0"/>
          <p:nvPr/>
        </p:nvPicPr>
        <p:blipFill rotWithShape="1">
          <a:blip r:embed="rId5">
            <a:alphaModFix/>
          </a:blip>
          <a:srcRect b="34249" l="0" r="51155" t="0"/>
          <a:stretch/>
        </p:blipFill>
        <p:spPr>
          <a:xfrm>
            <a:off x="6407400" y="675064"/>
            <a:ext cx="2552401" cy="2639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3" name="Google Shape;503;p37"/>
          <p:cNvCxnSpPr/>
          <p:nvPr/>
        </p:nvCxnSpPr>
        <p:spPr>
          <a:xfrm>
            <a:off x="1596450" y="2599425"/>
            <a:ext cx="6586800" cy="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4" name="Google Shape;504;p37"/>
          <p:cNvCxnSpPr/>
          <p:nvPr/>
        </p:nvCxnSpPr>
        <p:spPr>
          <a:xfrm flipH="1" rot="10800000">
            <a:off x="1847200" y="3013150"/>
            <a:ext cx="6443100" cy="4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5" name="Google Shape;505;p37"/>
          <p:cNvSpPr/>
          <p:nvPr/>
        </p:nvSpPr>
        <p:spPr>
          <a:xfrm>
            <a:off x="28696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7"/>
          <p:cNvSpPr txBox="1"/>
          <p:nvPr/>
        </p:nvSpPr>
        <p:spPr>
          <a:xfrm>
            <a:off x="2764300" y="774500"/>
            <a:ext cx="356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is an important process for generating steep lapse rates over the Plains, which in turn support large CAPE values.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7" name="Google Shape;507;p37"/>
          <p:cNvSpPr txBox="1"/>
          <p:nvPr/>
        </p:nvSpPr>
        <p:spPr>
          <a:xfrm>
            <a:off x="8224575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1238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37"/>
          <p:cNvSpPr txBox="1"/>
          <p:nvPr/>
        </p:nvSpPr>
        <p:spPr>
          <a:xfrm>
            <a:off x="232050" y="4269525"/>
            <a:ext cx="872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Century Gothic"/>
                <a:ea typeface="Century Gothic"/>
                <a:cs typeface="Century Gothic"/>
                <a:sym typeface="Century Gothic"/>
              </a:rPr>
              <a:t>5309 ft MSL</a:t>
            </a:r>
            <a:endParaRPr b="1"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9" name="Google Shape;509;p37"/>
          <p:cNvSpPr/>
          <p:nvPr/>
        </p:nvSpPr>
        <p:spPr>
          <a:xfrm>
            <a:off x="40888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7"/>
          <p:cNvSpPr/>
          <p:nvPr/>
        </p:nvSpPr>
        <p:spPr>
          <a:xfrm>
            <a:off x="5384250" y="2640313"/>
            <a:ext cx="804300" cy="3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8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373274" y="14999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8"/>
          <p:cNvSpPr txBox="1"/>
          <p:nvPr/>
        </p:nvSpPr>
        <p:spPr>
          <a:xfrm>
            <a:off x="6063000" y="1551375"/>
            <a:ext cx="27972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Nearly neutral layer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above boundary layer in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Norman noon sounding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Notice the southwesterly flow in this layer - it likely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originated from New Mexico plateau!</a:t>
            </a:r>
            <a:endParaRPr sz="1100"/>
          </a:p>
        </p:txBody>
      </p:sp>
      <p:cxnSp>
        <p:nvCxnSpPr>
          <p:cNvPr id="517" name="Google Shape;517;p38"/>
          <p:cNvCxnSpPr/>
          <p:nvPr/>
        </p:nvCxnSpPr>
        <p:spPr>
          <a:xfrm flipH="1">
            <a:off x="3761950" y="2034875"/>
            <a:ext cx="2620500" cy="201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8" name="Google Shape;518;p38"/>
          <p:cNvCxnSpPr/>
          <p:nvPr/>
        </p:nvCxnSpPr>
        <p:spPr>
          <a:xfrm flipH="1">
            <a:off x="5421250" y="2883375"/>
            <a:ext cx="713400" cy="503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19" name="Google Shape;519;p38"/>
          <p:cNvSpPr/>
          <p:nvPr/>
        </p:nvSpPr>
        <p:spPr>
          <a:xfrm>
            <a:off x="5038375" y="3529125"/>
            <a:ext cx="399300" cy="976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39"/>
          <p:cNvPicPr preferRelativeResize="0"/>
          <p:nvPr/>
        </p:nvPicPr>
        <p:blipFill rotWithShape="1">
          <a:blip r:embed="rId3">
            <a:alphaModFix/>
          </a:blip>
          <a:srcRect b="34249" l="0" r="51155" t="0"/>
          <a:stretch/>
        </p:blipFill>
        <p:spPr>
          <a:xfrm>
            <a:off x="4170793" y="10"/>
            <a:ext cx="497320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5" name="Google Shape;525;p39"/>
          <p:cNvCxnSpPr/>
          <p:nvPr/>
        </p:nvCxnSpPr>
        <p:spPr>
          <a:xfrm flipH="1" rot="10800000">
            <a:off x="6530275" y="3632600"/>
            <a:ext cx="134700" cy="858900"/>
          </a:xfrm>
          <a:prstGeom prst="straightConnector1">
            <a:avLst/>
          </a:prstGeom>
          <a:noFill/>
          <a:ln cap="flat" cmpd="sng" w="1143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39"/>
          <p:cNvCxnSpPr/>
          <p:nvPr/>
        </p:nvCxnSpPr>
        <p:spPr>
          <a:xfrm rot="10800000">
            <a:off x="6747650" y="3611750"/>
            <a:ext cx="1148700" cy="10971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7" name="Google Shape;527;p39"/>
          <p:cNvPicPr preferRelativeResize="0"/>
          <p:nvPr/>
        </p:nvPicPr>
        <p:blipFill rotWithShape="1">
          <a:blip r:embed="rId4">
            <a:alphaModFix/>
          </a:blip>
          <a:srcRect b="33426" l="0" r="49789" t="0"/>
          <a:stretch/>
        </p:blipFill>
        <p:spPr>
          <a:xfrm>
            <a:off x="-324409" y="0"/>
            <a:ext cx="504879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39"/>
          <p:cNvCxnSpPr/>
          <p:nvPr/>
        </p:nvCxnSpPr>
        <p:spPr>
          <a:xfrm flipH="1" rot="10800000">
            <a:off x="1889525" y="3705050"/>
            <a:ext cx="134700" cy="858900"/>
          </a:xfrm>
          <a:prstGeom prst="straightConnector1">
            <a:avLst/>
          </a:prstGeom>
          <a:noFill/>
          <a:ln cap="flat" cmpd="sng" w="1143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39"/>
          <p:cNvCxnSpPr/>
          <p:nvPr/>
        </p:nvCxnSpPr>
        <p:spPr>
          <a:xfrm rot="10800000">
            <a:off x="2106950" y="3684200"/>
            <a:ext cx="852900" cy="8694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2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0"/>
          <p:cNvSpPr txBox="1"/>
          <p:nvPr/>
        </p:nvSpPr>
        <p:spPr>
          <a:xfrm>
            <a:off x="2744700" y="266225"/>
            <a:ext cx="36546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Lapse Rate Tendency</a:t>
            </a:r>
            <a:endParaRPr b="1" sz="2200">
              <a:solidFill>
                <a:srgbClr val="FFD966"/>
              </a:solidFill>
            </a:endParaRPr>
          </a:p>
        </p:txBody>
      </p:sp>
      <p:sp>
        <p:nvSpPr>
          <p:cNvPr id="535" name="Google Shape;535;p40"/>
          <p:cNvSpPr txBox="1"/>
          <p:nvPr/>
        </p:nvSpPr>
        <p:spPr>
          <a:xfrm>
            <a:off x="3056850" y="799725"/>
            <a:ext cx="303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Horizontal lapse rate advection</a:t>
            </a:r>
            <a:endParaRPr b="1">
              <a:solidFill>
                <a:srgbClr val="FFD9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6" name="Google Shape;536;p40"/>
          <p:cNvPicPr preferRelativeResize="0"/>
          <p:nvPr/>
        </p:nvPicPr>
        <p:blipFill rotWithShape="1">
          <a:blip r:embed="rId3">
            <a:alphaModFix/>
          </a:blip>
          <a:srcRect b="32000" l="109" r="50000" t="2996"/>
          <a:stretch/>
        </p:blipFill>
        <p:spPr>
          <a:xfrm>
            <a:off x="194850" y="66800"/>
            <a:ext cx="4094100" cy="495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7" name="Google Shape;537;p40"/>
          <p:cNvCxnSpPr/>
          <p:nvPr/>
        </p:nvCxnSpPr>
        <p:spPr>
          <a:xfrm rot="10800000">
            <a:off x="2380100" y="35904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8" name="Google Shape;538;p40"/>
          <p:cNvSpPr txBox="1"/>
          <p:nvPr/>
        </p:nvSpPr>
        <p:spPr>
          <a:xfrm>
            <a:off x="1023063" y="3770350"/>
            <a:ext cx="159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APR</a:t>
            </a:r>
            <a:endParaRPr sz="1000"/>
          </a:p>
        </p:txBody>
      </p:sp>
      <p:sp>
        <p:nvSpPr>
          <p:cNvPr id="539" name="Google Shape;539;p40"/>
          <p:cNvSpPr txBox="1"/>
          <p:nvPr/>
        </p:nvSpPr>
        <p:spPr>
          <a:xfrm>
            <a:off x="2380091" y="2889938"/>
            <a:ext cx="133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MAY</a:t>
            </a:r>
            <a:endParaRPr sz="1000"/>
          </a:p>
        </p:txBody>
      </p:sp>
      <p:sp>
        <p:nvSpPr>
          <p:cNvPr id="540" name="Google Shape;540;p40"/>
          <p:cNvSpPr txBox="1"/>
          <p:nvPr/>
        </p:nvSpPr>
        <p:spPr>
          <a:xfrm>
            <a:off x="3056849" y="3493450"/>
            <a:ext cx="986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JUNE</a:t>
            </a:r>
            <a:endParaRPr sz="800"/>
          </a:p>
        </p:txBody>
      </p:sp>
      <p:cxnSp>
        <p:nvCxnSpPr>
          <p:cNvPr id="541" name="Google Shape;541;p40"/>
          <p:cNvCxnSpPr/>
          <p:nvPr/>
        </p:nvCxnSpPr>
        <p:spPr>
          <a:xfrm flipH="1" rot="10800000">
            <a:off x="1840000" y="3844300"/>
            <a:ext cx="379800" cy="58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42" name="Google Shape;542;p40"/>
          <p:cNvCxnSpPr/>
          <p:nvPr/>
        </p:nvCxnSpPr>
        <p:spPr>
          <a:xfrm flipH="1">
            <a:off x="2470975" y="3181300"/>
            <a:ext cx="68100" cy="392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43" name="Google Shape;543;p40"/>
          <p:cNvCxnSpPr/>
          <p:nvPr/>
        </p:nvCxnSpPr>
        <p:spPr>
          <a:xfrm flipH="1">
            <a:off x="3164249" y="3770354"/>
            <a:ext cx="208200" cy="206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44" name="Google Shape;544;p40"/>
          <p:cNvCxnSpPr/>
          <p:nvPr/>
        </p:nvCxnSpPr>
        <p:spPr>
          <a:xfrm rot="10800000">
            <a:off x="2123300" y="35904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5" name="Google Shape;545;p40"/>
          <p:cNvCxnSpPr/>
          <p:nvPr/>
        </p:nvCxnSpPr>
        <p:spPr>
          <a:xfrm rot="10800000">
            <a:off x="2637250" y="3548725"/>
            <a:ext cx="869400" cy="954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age8image21501216" id="546" name="Google Shape;546;p40"/>
          <p:cNvPicPr preferRelativeResize="0"/>
          <p:nvPr/>
        </p:nvPicPr>
        <p:blipFill rotWithShape="1">
          <a:blip r:embed="rId4">
            <a:alphaModFix/>
          </a:blip>
          <a:srcRect b="62516" l="13415" r="56700" t="9746"/>
          <a:stretch/>
        </p:blipFill>
        <p:spPr>
          <a:xfrm>
            <a:off x="4288950" y="66800"/>
            <a:ext cx="2066398" cy="2597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47" name="Google Shape;547;p40"/>
          <p:cNvPicPr preferRelativeResize="0"/>
          <p:nvPr/>
        </p:nvPicPr>
        <p:blipFill rotWithShape="1">
          <a:blip r:embed="rId4">
            <a:alphaModFix/>
          </a:blip>
          <a:srcRect b="34181" l="13415" r="56700" t="37492"/>
          <a:stretch/>
        </p:blipFill>
        <p:spPr>
          <a:xfrm>
            <a:off x="6355350" y="66800"/>
            <a:ext cx="1951434" cy="2504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48" name="Google Shape;548;p40"/>
          <p:cNvPicPr preferRelativeResize="0"/>
          <p:nvPr/>
        </p:nvPicPr>
        <p:blipFill rotWithShape="1">
          <a:blip r:embed="rId4">
            <a:alphaModFix/>
          </a:blip>
          <a:srcRect b="6622" l="13415" r="56700" t="65818"/>
          <a:stretch/>
        </p:blipFill>
        <p:spPr>
          <a:xfrm>
            <a:off x="4288951" y="2583350"/>
            <a:ext cx="2066398" cy="25807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8image21501216" id="549" name="Google Shape;549;p40"/>
          <p:cNvPicPr preferRelativeResize="0"/>
          <p:nvPr/>
        </p:nvPicPr>
        <p:blipFill rotWithShape="1">
          <a:blip r:embed="rId4">
            <a:alphaModFix/>
          </a:blip>
          <a:srcRect b="6622" l="49969" r="9355" t="87075"/>
          <a:stretch/>
        </p:blipFill>
        <p:spPr>
          <a:xfrm>
            <a:off x="6355350" y="2583350"/>
            <a:ext cx="2788650" cy="585153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0"/>
          <p:cNvSpPr txBox="1"/>
          <p:nvPr/>
        </p:nvSpPr>
        <p:spPr>
          <a:xfrm>
            <a:off x="6355345" y="3267518"/>
            <a:ext cx="2643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Climatology of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theta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(and EML)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Lanicci and Warner (1991)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7878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820" y="0"/>
            <a:ext cx="28831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7815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8150" y="0"/>
            <a:ext cx="30891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2"/>
          <p:cNvSpPr txBox="1"/>
          <p:nvPr/>
        </p:nvSpPr>
        <p:spPr>
          <a:xfrm>
            <a:off x="5182500" y="0"/>
            <a:ext cx="3961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Source: Climatology of the Elevated Mixed Layer over the Contiguous United States and Northern Mexico Using ERA5: 1979–2021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Andrews et., al 2024 JOC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3649300" y="-1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/>
          <p:nvPr/>
        </p:nvSpPr>
        <p:spPr>
          <a:xfrm>
            <a:off x="3921175" y="217325"/>
            <a:ext cx="3284800" cy="4262725"/>
          </a:xfrm>
          <a:custGeom>
            <a:rect b="b" l="l" r="r" t="t"/>
            <a:pathLst>
              <a:path extrusionOk="0" h="170509" w="131392">
                <a:moveTo>
                  <a:pt x="131392" y="170509"/>
                </a:moveTo>
                <a:cubicBezTo>
                  <a:pt x="129720" y="168726"/>
                  <a:pt x="126043" y="164436"/>
                  <a:pt x="121362" y="159811"/>
                </a:cubicBezTo>
                <a:cubicBezTo>
                  <a:pt x="116681" y="155186"/>
                  <a:pt x="110552" y="149837"/>
                  <a:pt x="103308" y="142760"/>
                </a:cubicBezTo>
                <a:cubicBezTo>
                  <a:pt x="96064" y="135683"/>
                  <a:pt x="86759" y="127157"/>
                  <a:pt x="77899" y="117350"/>
                </a:cubicBezTo>
                <a:cubicBezTo>
                  <a:pt x="69039" y="107543"/>
                  <a:pt x="58453" y="94783"/>
                  <a:pt x="50150" y="83917"/>
                </a:cubicBezTo>
                <a:cubicBezTo>
                  <a:pt x="41848" y="73051"/>
                  <a:pt x="33824" y="60904"/>
                  <a:pt x="28084" y="52156"/>
                </a:cubicBezTo>
                <a:cubicBezTo>
                  <a:pt x="22345" y="43408"/>
                  <a:pt x="20394" y="40120"/>
                  <a:pt x="15713" y="31427"/>
                </a:cubicBezTo>
                <a:cubicBezTo>
                  <a:pt x="11032" y="22734"/>
                  <a:pt x="2619" y="5238"/>
                  <a:pt x="0" y="0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Google Shape;77;p16"/>
          <p:cNvSpPr/>
          <p:nvPr/>
        </p:nvSpPr>
        <p:spPr>
          <a:xfrm>
            <a:off x="5123650" y="208950"/>
            <a:ext cx="3594075" cy="4246025"/>
          </a:xfrm>
          <a:custGeom>
            <a:rect b="b" l="l" r="r" t="t"/>
            <a:pathLst>
              <a:path extrusionOk="0" h="169841" w="143763">
                <a:moveTo>
                  <a:pt x="0" y="0"/>
                </a:moveTo>
                <a:lnTo>
                  <a:pt x="143763" y="335"/>
                </a:lnTo>
                <a:lnTo>
                  <a:pt x="143763" y="169841"/>
                </a:lnTo>
                <a:lnTo>
                  <a:pt x="83917" y="169841"/>
                </a:lnTo>
                <a:lnTo>
                  <a:pt x="81911" y="156802"/>
                </a:lnTo>
                <a:lnTo>
                  <a:pt x="75893" y="134068"/>
                </a:lnTo>
                <a:lnTo>
                  <a:pt x="69875" y="117351"/>
                </a:lnTo>
                <a:lnTo>
                  <a:pt x="63189" y="99966"/>
                </a:lnTo>
                <a:lnTo>
                  <a:pt x="52825" y="82246"/>
                </a:lnTo>
                <a:lnTo>
                  <a:pt x="41792" y="65530"/>
                </a:lnTo>
                <a:lnTo>
                  <a:pt x="19057" y="32096"/>
                </a:lnTo>
                <a:lnTo>
                  <a:pt x="1003" y="5350"/>
                </a:lnTo>
                <a:close/>
              </a:path>
            </a:pathLst>
          </a:custGeom>
          <a:solidFill>
            <a:srgbClr val="454EFF">
              <a:alpha val="37970"/>
            </a:srgbClr>
          </a:solidFill>
          <a:ln>
            <a:noFill/>
          </a:ln>
        </p:spPr>
      </p:sp>
      <p:sp>
        <p:nvSpPr>
          <p:cNvPr id="78" name="Google Shape;78;p16"/>
          <p:cNvSpPr/>
          <p:nvPr/>
        </p:nvSpPr>
        <p:spPr>
          <a:xfrm>
            <a:off x="5124775" y="275825"/>
            <a:ext cx="2089575" cy="4187525"/>
          </a:xfrm>
          <a:custGeom>
            <a:rect b="b" l="l" r="r" t="t"/>
            <a:pathLst>
              <a:path extrusionOk="0" h="167501" w="83583">
                <a:moveTo>
                  <a:pt x="83583" y="167501"/>
                </a:moveTo>
                <a:cubicBezTo>
                  <a:pt x="83026" y="163991"/>
                  <a:pt x="81911" y="153626"/>
                  <a:pt x="80239" y="146438"/>
                </a:cubicBezTo>
                <a:cubicBezTo>
                  <a:pt x="78567" y="139250"/>
                  <a:pt x="76785" y="133343"/>
                  <a:pt x="73553" y="124372"/>
                </a:cubicBezTo>
                <a:cubicBezTo>
                  <a:pt x="70321" y="115401"/>
                  <a:pt x="66086" y="102584"/>
                  <a:pt x="60848" y="92610"/>
                </a:cubicBezTo>
                <a:cubicBezTo>
                  <a:pt x="55610" y="82636"/>
                  <a:pt x="48255" y="73887"/>
                  <a:pt x="42125" y="64526"/>
                </a:cubicBezTo>
                <a:cubicBezTo>
                  <a:pt x="35996" y="55165"/>
                  <a:pt x="31092" y="47196"/>
                  <a:pt x="24071" y="36442"/>
                </a:cubicBezTo>
                <a:cubicBezTo>
                  <a:pt x="17050" y="25688"/>
                  <a:pt x="4012" y="6074"/>
                  <a:pt x="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Google Shape;79;p16"/>
          <p:cNvSpPr/>
          <p:nvPr/>
        </p:nvSpPr>
        <p:spPr>
          <a:xfrm>
            <a:off x="3920050" y="217325"/>
            <a:ext cx="3301525" cy="4229300"/>
          </a:xfrm>
          <a:custGeom>
            <a:rect b="b" l="l" r="r" t="t"/>
            <a:pathLst>
              <a:path extrusionOk="0" h="169172" w="132061">
                <a:moveTo>
                  <a:pt x="0" y="334"/>
                </a:moveTo>
                <a:lnTo>
                  <a:pt x="47475" y="0"/>
                </a:lnTo>
                <a:lnTo>
                  <a:pt x="61852" y="23403"/>
                </a:lnTo>
                <a:lnTo>
                  <a:pt x="79237" y="49147"/>
                </a:lnTo>
                <a:lnTo>
                  <a:pt x="95619" y="74556"/>
                </a:lnTo>
                <a:lnTo>
                  <a:pt x="101303" y="82580"/>
                </a:lnTo>
                <a:lnTo>
                  <a:pt x="110664" y="98962"/>
                </a:lnTo>
                <a:lnTo>
                  <a:pt x="119357" y="118688"/>
                </a:lnTo>
                <a:lnTo>
                  <a:pt x="127715" y="145769"/>
                </a:lnTo>
                <a:lnTo>
                  <a:pt x="132061" y="169172"/>
                </a:lnTo>
                <a:lnTo>
                  <a:pt x="128718" y="168169"/>
                </a:lnTo>
                <a:lnTo>
                  <a:pt x="123703" y="162485"/>
                </a:lnTo>
                <a:lnTo>
                  <a:pt x="102306" y="141422"/>
                </a:lnTo>
                <a:lnTo>
                  <a:pt x="93613" y="134067"/>
                </a:lnTo>
                <a:lnTo>
                  <a:pt x="79571" y="118353"/>
                </a:lnTo>
                <a:lnTo>
                  <a:pt x="67201" y="105649"/>
                </a:lnTo>
                <a:lnTo>
                  <a:pt x="57171" y="92610"/>
                </a:lnTo>
                <a:lnTo>
                  <a:pt x="46138" y="77899"/>
                </a:lnTo>
                <a:lnTo>
                  <a:pt x="30759" y="56836"/>
                </a:lnTo>
                <a:lnTo>
                  <a:pt x="19726" y="38782"/>
                </a:lnTo>
                <a:close/>
              </a:path>
            </a:pathLst>
          </a:custGeom>
          <a:solidFill>
            <a:srgbClr val="3FFF49">
              <a:alpha val="21520"/>
            </a:srgbClr>
          </a:solidFill>
          <a:ln>
            <a:noFill/>
          </a:ln>
        </p:spPr>
      </p:sp>
      <p:sp>
        <p:nvSpPr>
          <p:cNvPr id="80" name="Google Shape;80;p16"/>
          <p:cNvSpPr/>
          <p:nvPr/>
        </p:nvSpPr>
        <p:spPr>
          <a:xfrm>
            <a:off x="3844825" y="217325"/>
            <a:ext cx="3393475" cy="4287800"/>
          </a:xfrm>
          <a:custGeom>
            <a:rect b="b" l="l" r="r" t="t"/>
            <a:pathLst>
              <a:path extrusionOk="0" h="171512" w="135739">
                <a:moveTo>
                  <a:pt x="669" y="0"/>
                </a:moveTo>
                <a:lnTo>
                  <a:pt x="15714" y="25743"/>
                </a:lnTo>
                <a:lnTo>
                  <a:pt x="28753" y="48144"/>
                </a:lnTo>
                <a:lnTo>
                  <a:pt x="36108" y="58842"/>
                </a:lnTo>
                <a:lnTo>
                  <a:pt x="44132" y="71547"/>
                </a:lnTo>
                <a:lnTo>
                  <a:pt x="54496" y="85923"/>
                </a:lnTo>
                <a:lnTo>
                  <a:pt x="64192" y="98628"/>
                </a:lnTo>
                <a:lnTo>
                  <a:pt x="74891" y="110329"/>
                </a:lnTo>
                <a:lnTo>
                  <a:pt x="85255" y="122365"/>
                </a:lnTo>
                <a:lnTo>
                  <a:pt x="107321" y="142760"/>
                </a:lnTo>
                <a:lnTo>
                  <a:pt x="127715" y="162820"/>
                </a:lnTo>
                <a:lnTo>
                  <a:pt x="135739" y="170844"/>
                </a:lnTo>
                <a:lnTo>
                  <a:pt x="0" y="171512"/>
                </a:lnTo>
                <a:close/>
              </a:path>
            </a:pathLst>
          </a:custGeom>
          <a:solidFill>
            <a:srgbClr val="F93131">
              <a:alpha val="24680"/>
            </a:srgbClr>
          </a:solidFill>
          <a:ln>
            <a:noFill/>
          </a:ln>
        </p:spPr>
      </p:sp>
      <p:sp>
        <p:nvSpPr>
          <p:cNvPr id="81" name="Google Shape;81;p16"/>
          <p:cNvSpPr txBox="1"/>
          <p:nvPr/>
        </p:nvSpPr>
        <p:spPr>
          <a:xfrm>
            <a:off x="6068150" y="84420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</a:rPr>
              <a:t>Absolutely Stable</a:t>
            </a:r>
            <a:endParaRPr sz="1800">
              <a:solidFill>
                <a:srgbClr val="00FFFF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988875" y="361275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Absolutely Unstable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 rot="3254935">
            <a:off x="4384514" y="1918876"/>
            <a:ext cx="2790172" cy="5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</a:rPr>
              <a:t>Conditionally </a:t>
            </a:r>
            <a:r>
              <a:rPr lang="en" sz="1800">
                <a:solidFill>
                  <a:srgbClr val="00FF00"/>
                </a:solidFill>
              </a:rPr>
              <a:t>Unstable</a:t>
            </a:r>
            <a:endParaRPr sz="1800">
              <a:solidFill>
                <a:srgbClr val="00FF00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 rot="3161185">
            <a:off x="4414895" y="2780681"/>
            <a:ext cx="2231527" cy="5182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Dry Adiabat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 rot="3384876">
            <a:off x="5405457" y="1942536"/>
            <a:ext cx="2231646" cy="5181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Moist </a:t>
            </a:r>
            <a:r>
              <a:rPr lang="en" sz="1300">
                <a:solidFill>
                  <a:srgbClr val="00FFFF"/>
                </a:solidFill>
              </a:rPr>
              <a:t>Adiabat</a:t>
            </a:r>
            <a:endParaRPr sz="1300">
              <a:solidFill>
                <a:srgbClr val="00FFFF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158800" y="651950"/>
            <a:ext cx="3490500" cy="31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Lapse rates in most T-storm environments will be conditionally unstable…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other words, between the dry adiabatic lapse rate (9.8 C/km) and the moist adiabatic lapse rate.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7100600" y="4362925"/>
            <a:ext cx="166800" cy="1422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7267400" y="4170850"/>
            <a:ext cx="76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LFC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3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569" name="Google Shape;569;p43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570" name="Google Shape;570;p43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571" name="Google Shape;571;p43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572" name="Google Shape;572;p43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573" name="Google Shape;573;p43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574" name="Google Shape;574;p43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575" name="Google Shape;575;p43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576" name="Google Shape;576;p43"/>
          <p:cNvSpPr txBox="1"/>
          <p:nvPr/>
        </p:nvSpPr>
        <p:spPr>
          <a:xfrm>
            <a:off x="216427" y="2396075"/>
            <a:ext cx="307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C: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lapse rate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3"/>
          <p:cNvSpPr/>
          <p:nvPr/>
        </p:nvSpPr>
        <p:spPr>
          <a:xfrm>
            <a:off x="3445934" y="882888"/>
            <a:ext cx="541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43"/>
          <p:cNvPicPr preferRelativeResize="0"/>
          <p:nvPr/>
        </p:nvPicPr>
        <p:blipFill rotWithShape="1">
          <a:blip r:embed="rId4">
            <a:alphaModFix/>
          </a:blip>
          <a:srcRect b="4321" l="0" r="0" t="5091"/>
          <a:stretch/>
        </p:blipFill>
        <p:spPr>
          <a:xfrm>
            <a:off x="3730480" y="1646603"/>
            <a:ext cx="5049457" cy="343074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3"/>
          <p:cNvSpPr/>
          <p:nvPr/>
        </p:nvSpPr>
        <p:spPr>
          <a:xfrm>
            <a:off x="5626326" y="4966450"/>
            <a:ext cx="2358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7.5)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4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585" name="Google Shape;585;p44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586" name="Google Shape;586;p44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587" name="Google Shape;587;p44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588" name="Google Shape;588;p44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589" name="Google Shape;589;p44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590" name="Google Shape;590;p44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591" name="Google Shape;591;p44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592" name="Google Shape;592;p44"/>
          <p:cNvSpPr txBox="1"/>
          <p:nvPr/>
        </p:nvSpPr>
        <p:spPr>
          <a:xfrm>
            <a:off x="216427" y="2396075"/>
            <a:ext cx="3275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C: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lapse rate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4"/>
          <p:cNvSpPr/>
          <p:nvPr/>
        </p:nvSpPr>
        <p:spPr>
          <a:xfrm>
            <a:off x="3445934" y="882888"/>
            <a:ext cx="5418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44"/>
          <p:cNvPicPr preferRelativeResize="0"/>
          <p:nvPr/>
        </p:nvPicPr>
        <p:blipFill rotWithShape="1">
          <a:blip r:embed="rId4">
            <a:alphaModFix/>
          </a:blip>
          <a:srcRect b="4321" l="0" r="0" t="5091"/>
          <a:stretch/>
        </p:blipFill>
        <p:spPr>
          <a:xfrm>
            <a:off x="3730480" y="1640791"/>
            <a:ext cx="5049457" cy="3430742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4"/>
          <p:cNvSpPr txBox="1"/>
          <p:nvPr/>
        </p:nvSpPr>
        <p:spPr>
          <a:xfrm>
            <a:off x="137876" y="2757575"/>
            <a:ext cx="42474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lapse rate advection will contribute to increasing lapse rates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lapse rates at level z1 increase as steeper lapse rates from below are advected upward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4"/>
          <p:cNvSpPr txBox="1"/>
          <p:nvPr/>
        </p:nvSpPr>
        <p:spPr>
          <a:xfrm>
            <a:off x="216419" y="4207282"/>
            <a:ext cx="34098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mesoscale features might this be important for?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4"/>
          <p:cNvSpPr/>
          <p:nvPr/>
        </p:nvSpPr>
        <p:spPr>
          <a:xfrm>
            <a:off x="5626326" y="4966450"/>
            <a:ext cx="2358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7.5)</a:t>
            </a:r>
            <a:endParaRPr sz="1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45"/>
          <p:cNvPicPr preferRelativeResize="0"/>
          <p:nvPr/>
        </p:nvPicPr>
        <p:blipFill rotWithShape="1">
          <a:blip r:embed="rId3">
            <a:alphaModFix/>
          </a:blip>
          <a:srcRect b="32499" l="109" r="50000" t="2502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5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45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606" name="Google Shape;606;p45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p45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8" name="Google Shape;608;p45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45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10" name="Google Shape;610;p45"/>
          <p:cNvCxnSpPr/>
          <p:nvPr/>
        </p:nvCxnSpPr>
        <p:spPr>
          <a:xfrm flipH="1" rot="10800000">
            <a:off x="2748200" y="4355125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1" name="Google Shape;611;p45"/>
          <p:cNvCxnSpPr/>
          <p:nvPr/>
        </p:nvCxnSpPr>
        <p:spPr>
          <a:xfrm flipH="1" rot="10800000">
            <a:off x="2348925" y="358200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2" name="Google Shape;612;p45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6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50" y="2057400"/>
            <a:ext cx="3665350" cy="274901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46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6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621" name="Google Shape;621;p46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p46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3" name="Google Shape;623;p46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46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25" name="Google Shape;625;p46"/>
          <p:cNvCxnSpPr/>
          <p:nvPr/>
        </p:nvCxnSpPr>
        <p:spPr>
          <a:xfrm flipH="1" rot="10800000">
            <a:off x="2701550" y="42162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6" name="Google Shape;626;p46"/>
          <p:cNvCxnSpPr/>
          <p:nvPr/>
        </p:nvCxnSpPr>
        <p:spPr>
          <a:xfrm flipH="1" rot="10800000">
            <a:off x="2266325" y="34131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7" name="Google Shape;627;p46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47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7"/>
          <p:cNvSpPr txBox="1"/>
          <p:nvPr/>
        </p:nvSpPr>
        <p:spPr>
          <a:xfrm>
            <a:off x="2632250" y="955950"/>
            <a:ext cx="25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lift/stretching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4" name="Google Shape;63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7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47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637" name="Google Shape;637;p47"/>
          <p:cNvSpPr txBox="1"/>
          <p:nvPr/>
        </p:nvSpPr>
        <p:spPr>
          <a:xfrm>
            <a:off x="3605175" y="40548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p47"/>
          <p:cNvSpPr/>
          <p:nvPr/>
        </p:nvSpPr>
        <p:spPr>
          <a:xfrm rot="10800000">
            <a:off x="3524100" y="4054850"/>
            <a:ext cx="202800" cy="360300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9" name="Google Shape;639;p47"/>
          <p:cNvSpPr txBox="1"/>
          <p:nvPr/>
        </p:nvSpPr>
        <p:spPr>
          <a:xfrm>
            <a:off x="3056700" y="2659350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L.R. steepens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p47"/>
          <p:cNvSpPr/>
          <p:nvPr/>
        </p:nvSpPr>
        <p:spPr>
          <a:xfrm rot="9692380">
            <a:off x="2926664" y="2588862"/>
            <a:ext cx="214118" cy="693583"/>
          </a:xfrm>
          <a:prstGeom prst="leftBrace">
            <a:avLst>
              <a:gd fmla="val 50000" name="adj1"/>
              <a:gd fmla="val 49496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641" name="Google Shape;641;p47"/>
          <p:cNvCxnSpPr/>
          <p:nvPr/>
        </p:nvCxnSpPr>
        <p:spPr>
          <a:xfrm flipH="1" rot="10800000">
            <a:off x="2632250" y="41395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2" name="Google Shape;642;p47"/>
          <p:cNvCxnSpPr/>
          <p:nvPr/>
        </p:nvCxnSpPr>
        <p:spPr>
          <a:xfrm flipH="1" rot="10800000">
            <a:off x="2018550" y="3059550"/>
            <a:ext cx="5556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8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648" name="Google Shape;648;p48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49" name="Google Shape;649;p48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650" name="Google Shape;650;p48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651" name="Google Shape;651;p48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652" name="Google Shape;652;p48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653" name="Google Shape;653;p48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654" name="Google Shape;654;p48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655" name="Google Shape;655;p48"/>
          <p:cNvSpPr/>
          <p:nvPr/>
        </p:nvSpPr>
        <p:spPr>
          <a:xfrm>
            <a:off x="3996266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6" name="Google Shape;656;p48"/>
          <p:cNvPicPr preferRelativeResize="0"/>
          <p:nvPr/>
        </p:nvPicPr>
        <p:blipFill rotWithShape="1">
          <a:blip r:embed="rId4">
            <a:alphaModFix/>
          </a:blip>
          <a:srcRect b="19686" l="3548" r="5235" t="15256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48"/>
          <p:cNvSpPr txBox="1"/>
          <p:nvPr/>
        </p:nvSpPr>
        <p:spPr>
          <a:xfrm>
            <a:off x="386278" y="2346356"/>
            <a:ext cx="3076500" cy="395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69" l="-1229" r="0" t="-237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58" name="Google Shape;658;p48"/>
          <p:cNvSpPr/>
          <p:nvPr/>
        </p:nvSpPr>
        <p:spPr>
          <a:xfrm>
            <a:off x="2151647" y="2323313"/>
            <a:ext cx="1311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8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7.6)</a:t>
            </a:r>
            <a:endParaRPr sz="1100"/>
          </a:p>
        </p:txBody>
      </p:sp>
      <p:sp>
        <p:nvSpPr>
          <p:cNvPr id="660" name="Google Shape;660;p48"/>
          <p:cNvSpPr txBox="1"/>
          <p:nvPr/>
        </p:nvSpPr>
        <p:spPr>
          <a:xfrm>
            <a:off x="174075" y="1811875"/>
            <a:ext cx="4894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D: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combined with term B, this term represents differential temperature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9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666" name="Google Shape;666;p49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67" name="Google Shape;667;p49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668" name="Google Shape;668;p49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669" name="Google Shape;669;p49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670" name="Google Shape;670;p49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671" name="Google Shape;671;p49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672" name="Google Shape;672;p49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673" name="Google Shape;673;p49"/>
          <p:cNvSpPr/>
          <p:nvPr/>
        </p:nvSpPr>
        <p:spPr>
          <a:xfrm>
            <a:off x="3996266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9"/>
          <p:cNvPicPr preferRelativeResize="0"/>
          <p:nvPr/>
        </p:nvPicPr>
        <p:blipFill rotWithShape="1">
          <a:blip r:embed="rId4">
            <a:alphaModFix/>
          </a:blip>
          <a:srcRect b="19686" l="3548" r="5235" t="15256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9"/>
          <p:cNvSpPr txBox="1"/>
          <p:nvPr/>
        </p:nvSpPr>
        <p:spPr>
          <a:xfrm>
            <a:off x="137869" y="2757575"/>
            <a:ext cx="37482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Lapse rates will increase in situations where cold advection is increasing with height or warm advection is decreasing with height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lapse rates at level z1 increase in response to cold air advection increasing with height</a:t>
            </a:r>
            <a:endParaRPr sz="1100"/>
          </a:p>
        </p:txBody>
      </p:sp>
      <p:sp>
        <p:nvSpPr>
          <p:cNvPr id="676" name="Google Shape;676;p49"/>
          <p:cNvSpPr txBox="1"/>
          <p:nvPr/>
        </p:nvSpPr>
        <p:spPr>
          <a:xfrm>
            <a:off x="386278" y="2346356"/>
            <a:ext cx="3076500" cy="395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6669" l="-1229" r="0" t="-237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677" name="Google Shape;677;p49"/>
          <p:cNvSpPr/>
          <p:nvPr/>
        </p:nvSpPr>
        <p:spPr>
          <a:xfrm>
            <a:off x="2151647" y="2323313"/>
            <a:ext cx="1311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9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7.6)</a:t>
            </a:r>
            <a:endParaRPr sz="1100"/>
          </a:p>
        </p:txBody>
      </p:sp>
      <p:sp>
        <p:nvSpPr>
          <p:cNvPr id="679" name="Google Shape;679;p49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680" name="Google Shape;680;p49"/>
          <p:cNvSpPr txBox="1"/>
          <p:nvPr/>
        </p:nvSpPr>
        <p:spPr>
          <a:xfrm>
            <a:off x="174073" y="1811875"/>
            <a:ext cx="46014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D: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combined with term B, this term represents differential temperature advection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8625"/>
            <a:ext cx="5586525" cy="38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0"/>
          <p:cNvSpPr txBox="1"/>
          <p:nvPr/>
        </p:nvSpPr>
        <p:spPr>
          <a:xfrm>
            <a:off x="2809025" y="78875"/>
            <a:ext cx="412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Differential Thermal Advection</a:t>
            </a:r>
            <a:endParaRPr b="1" sz="2100">
              <a:solidFill>
                <a:schemeClr val="dk1"/>
              </a:solidFill>
            </a:endParaRPr>
          </a:p>
        </p:txBody>
      </p:sp>
      <p:sp>
        <p:nvSpPr>
          <p:cNvPr id="687" name="Google Shape;687;p50"/>
          <p:cNvSpPr/>
          <p:nvPr/>
        </p:nvSpPr>
        <p:spPr>
          <a:xfrm>
            <a:off x="3145750" y="2376325"/>
            <a:ext cx="154200" cy="14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8" name="Google Shape;688;p50"/>
          <p:cNvPicPr preferRelativeResize="0"/>
          <p:nvPr/>
        </p:nvPicPr>
        <p:blipFill rotWithShape="1">
          <a:blip r:embed="rId4">
            <a:alphaModFix/>
          </a:blip>
          <a:srcRect b="0" l="0" r="49924" t="0"/>
          <a:stretch/>
        </p:blipFill>
        <p:spPr>
          <a:xfrm>
            <a:off x="5687566" y="586775"/>
            <a:ext cx="3456432" cy="45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51"/>
          <p:cNvGrpSpPr/>
          <p:nvPr/>
        </p:nvGrpSpPr>
        <p:grpSpPr>
          <a:xfrm>
            <a:off x="-33691" y="1038568"/>
            <a:ext cx="5792842" cy="3892240"/>
            <a:chOff x="2385625" y="1373975"/>
            <a:chExt cx="4870800" cy="3665700"/>
          </a:xfrm>
        </p:grpSpPr>
        <p:sp>
          <p:nvSpPr>
            <p:cNvPr id="694" name="Google Shape;694;p51"/>
            <p:cNvSpPr/>
            <p:nvPr/>
          </p:nvSpPr>
          <p:spPr>
            <a:xfrm>
              <a:off x="2385625" y="1373975"/>
              <a:ext cx="4870800" cy="3665700"/>
            </a:xfrm>
            <a:prstGeom prst="rect">
              <a:avLst/>
            </a:prstGeom>
            <a:solidFill>
              <a:srgbClr val="EBEBEB"/>
            </a:solidFill>
            <a:ln cap="flat" cmpd="sng" w="9525">
              <a:solidFill>
                <a:srgbClr val="363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5" name="Google Shape;695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7350" y="1386425"/>
              <a:ext cx="4851700" cy="3638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6" name="Google Shape;696;p51"/>
          <p:cNvSpPr/>
          <p:nvPr/>
        </p:nvSpPr>
        <p:spPr>
          <a:xfrm>
            <a:off x="3205800" y="2423850"/>
            <a:ext cx="154200" cy="1479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7" name="Google Shape;697;p51"/>
          <p:cNvPicPr preferRelativeResize="0"/>
          <p:nvPr/>
        </p:nvPicPr>
        <p:blipFill rotWithShape="1">
          <a:blip r:embed="rId4">
            <a:alphaModFix/>
          </a:blip>
          <a:srcRect b="0" l="0" r="49924" t="0"/>
          <a:stretch/>
        </p:blipFill>
        <p:spPr>
          <a:xfrm>
            <a:off x="5816102" y="1279525"/>
            <a:ext cx="2720449" cy="35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51"/>
          <p:cNvPicPr preferRelativeResize="0"/>
          <p:nvPr/>
        </p:nvPicPr>
        <p:blipFill rotWithShape="1">
          <a:blip r:embed="rId5">
            <a:alphaModFix/>
          </a:blip>
          <a:srcRect b="0" l="0" r="49924" t="0"/>
          <a:stretch/>
        </p:blipFill>
        <p:spPr>
          <a:xfrm>
            <a:off x="5687566" y="586775"/>
            <a:ext cx="3456432" cy="45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1"/>
          <p:cNvSpPr txBox="1"/>
          <p:nvPr/>
        </p:nvSpPr>
        <p:spPr>
          <a:xfrm>
            <a:off x="7248975" y="2627388"/>
            <a:ext cx="1165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Cooling aloft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0" name="Google Shape;700;p51"/>
          <p:cNvSpPr txBox="1"/>
          <p:nvPr/>
        </p:nvSpPr>
        <p:spPr>
          <a:xfrm>
            <a:off x="7710850" y="3124375"/>
            <a:ext cx="116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Warming 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 low</a:t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01" name="Google Shape;701;p51"/>
          <p:cNvCxnSpPr/>
          <p:nvPr/>
        </p:nvCxnSpPr>
        <p:spPr>
          <a:xfrm flipH="1">
            <a:off x="7854025" y="3517450"/>
            <a:ext cx="265500" cy="17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2" name="Google Shape;702;p51"/>
          <p:cNvSpPr txBox="1"/>
          <p:nvPr/>
        </p:nvSpPr>
        <p:spPr>
          <a:xfrm>
            <a:off x="2809025" y="78875"/>
            <a:ext cx="412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Differential Thermal Advection</a:t>
            </a:r>
            <a:endParaRPr b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2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708" name="Google Shape;708;p52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09" name="Google Shape;709;p52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710" name="Google Shape;710;p52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711" name="Google Shape;711;p52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712" name="Google Shape;712;p52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713" name="Google Shape;713;p52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714" name="Google Shape;714;p52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715" name="Google Shape;715;p52"/>
          <p:cNvSpPr txBox="1"/>
          <p:nvPr/>
        </p:nvSpPr>
        <p:spPr>
          <a:xfrm>
            <a:off x="174081" y="1811866"/>
            <a:ext cx="343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E: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stretching effect on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52"/>
          <p:cNvSpPr/>
          <p:nvPr/>
        </p:nvSpPr>
        <p:spPr>
          <a:xfrm>
            <a:off x="5071534" y="882888"/>
            <a:ext cx="9144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52"/>
          <p:cNvPicPr preferRelativeResize="0"/>
          <p:nvPr/>
        </p:nvPicPr>
        <p:blipFill rotWithShape="1">
          <a:blip r:embed="rId4">
            <a:alphaModFix/>
          </a:blip>
          <a:srcRect b="14342" l="0" r="0" t="14335"/>
          <a:stretch/>
        </p:blipFill>
        <p:spPr>
          <a:xfrm>
            <a:off x="3583799" y="1811867"/>
            <a:ext cx="5555462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52"/>
          <p:cNvSpPr txBox="1"/>
          <p:nvPr/>
        </p:nvSpPr>
        <p:spPr>
          <a:xfrm>
            <a:off x="137869" y="2757575"/>
            <a:ext cx="3748200" cy="1621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169" l="-1009" r="0" t="-1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19" name="Google Shape;719;p52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7.7)</a:t>
            </a:r>
            <a:endParaRPr sz="1100"/>
          </a:p>
        </p:txBody>
      </p:sp>
      <p:sp>
        <p:nvSpPr>
          <p:cNvPr id="720" name="Google Shape;720;p52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  <p:sp>
        <p:nvSpPr>
          <p:cNvPr id="721" name="Google Shape;721;p52"/>
          <p:cNvSpPr txBox="1"/>
          <p:nvPr/>
        </p:nvSpPr>
        <p:spPr>
          <a:xfrm>
            <a:off x="7104875" y="1871850"/>
            <a:ext cx="1961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Stronger ascent = cools faster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22" name="Google Shape;722;p52"/>
          <p:cNvSpPr txBox="1"/>
          <p:nvPr/>
        </p:nvSpPr>
        <p:spPr>
          <a:xfrm>
            <a:off x="3717050" y="3326400"/>
            <a:ext cx="1961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Weaker</a:t>
            </a:r>
            <a:r>
              <a:rPr lang="en">
                <a:solidFill>
                  <a:schemeClr val="dk2"/>
                </a:solidFill>
              </a:rPr>
              <a:t> ascent = cools slower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723" name="Google Shape;723;p52"/>
          <p:cNvCxnSpPr/>
          <p:nvPr/>
        </p:nvCxnSpPr>
        <p:spPr>
          <a:xfrm flipH="1" rot="10800000">
            <a:off x="5460900" y="3304175"/>
            <a:ext cx="984900" cy="30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4" name="Google Shape;724;p52"/>
          <p:cNvCxnSpPr/>
          <p:nvPr/>
        </p:nvCxnSpPr>
        <p:spPr>
          <a:xfrm flipH="1">
            <a:off x="6722275" y="2498500"/>
            <a:ext cx="9360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3649300" y="-1"/>
            <a:ext cx="50643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3921175" y="217325"/>
            <a:ext cx="3284800" cy="4262725"/>
          </a:xfrm>
          <a:custGeom>
            <a:rect b="b" l="l" r="r" t="t"/>
            <a:pathLst>
              <a:path extrusionOk="0" h="170509" w="131392">
                <a:moveTo>
                  <a:pt x="131392" y="170509"/>
                </a:moveTo>
                <a:cubicBezTo>
                  <a:pt x="129720" y="168726"/>
                  <a:pt x="126043" y="164436"/>
                  <a:pt x="121362" y="159811"/>
                </a:cubicBezTo>
                <a:cubicBezTo>
                  <a:pt x="116681" y="155186"/>
                  <a:pt x="110552" y="149837"/>
                  <a:pt x="103308" y="142760"/>
                </a:cubicBezTo>
                <a:cubicBezTo>
                  <a:pt x="96064" y="135683"/>
                  <a:pt x="86759" y="127157"/>
                  <a:pt x="77899" y="117350"/>
                </a:cubicBezTo>
                <a:cubicBezTo>
                  <a:pt x="69039" y="107543"/>
                  <a:pt x="58453" y="94783"/>
                  <a:pt x="50150" y="83917"/>
                </a:cubicBezTo>
                <a:cubicBezTo>
                  <a:pt x="41848" y="73051"/>
                  <a:pt x="33824" y="60904"/>
                  <a:pt x="28084" y="52156"/>
                </a:cubicBezTo>
                <a:cubicBezTo>
                  <a:pt x="22345" y="43408"/>
                  <a:pt x="20394" y="40120"/>
                  <a:pt x="15713" y="31427"/>
                </a:cubicBezTo>
                <a:cubicBezTo>
                  <a:pt x="11032" y="22734"/>
                  <a:pt x="2619" y="5238"/>
                  <a:pt x="0" y="0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Google Shape;95;p17"/>
          <p:cNvSpPr/>
          <p:nvPr/>
        </p:nvSpPr>
        <p:spPr>
          <a:xfrm>
            <a:off x="5123650" y="208950"/>
            <a:ext cx="3594075" cy="4246025"/>
          </a:xfrm>
          <a:custGeom>
            <a:rect b="b" l="l" r="r" t="t"/>
            <a:pathLst>
              <a:path extrusionOk="0" h="169841" w="143763">
                <a:moveTo>
                  <a:pt x="0" y="0"/>
                </a:moveTo>
                <a:lnTo>
                  <a:pt x="143763" y="335"/>
                </a:lnTo>
                <a:lnTo>
                  <a:pt x="143763" y="169841"/>
                </a:lnTo>
                <a:lnTo>
                  <a:pt x="83917" y="169841"/>
                </a:lnTo>
                <a:lnTo>
                  <a:pt x="81911" y="156802"/>
                </a:lnTo>
                <a:lnTo>
                  <a:pt x="75893" y="134068"/>
                </a:lnTo>
                <a:lnTo>
                  <a:pt x="69875" y="117351"/>
                </a:lnTo>
                <a:lnTo>
                  <a:pt x="63189" y="99966"/>
                </a:lnTo>
                <a:lnTo>
                  <a:pt x="52825" y="82246"/>
                </a:lnTo>
                <a:lnTo>
                  <a:pt x="41792" y="65530"/>
                </a:lnTo>
                <a:lnTo>
                  <a:pt x="19057" y="32096"/>
                </a:lnTo>
                <a:lnTo>
                  <a:pt x="1003" y="5350"/>
                </a:lnTo>
                <a:close/>
              </a:path>
            </a:pathLst>
          </a:custGeom>
          <a:solidFill>
            <a:srgbClr val="454EFF">
              <a:alpha val="37970"/>
            </a:srgbClr>
          </a:solidFill>
          <a:ln>
            <a:noFill/>
          </a:ln>
        </p:spPr>
      </p:sp>
      <p:sp>
        <p:nvSpPr>
          <p:cNvPr id="96" name="Google Shape;96;p17"/>
          <p:cNvSpPr/>
          <p:nvPr/>
        </p:nvSpPr>
        <p:spPr>
          <a:xfrm>
            <a:off x="5124775" y="275825"/>
            <a:ext cx="2089575" cy="4187525"/>
          </a:xfrm>
          <a:custGeom>
            <a:rect b="b" l="l" r="r" t="t"/>
            <a:pathLst>
              <a:path extrusionOk="0" h="167501" w="83583">
                <a:moveTo>
                  <a:pt x="83583" y="167501"/>
                </a:moveTo>
                <a:cubicBezTo>
                  <a:pt x="83026" y="163991"/>
                  <a:pt x="81911" y="153626"/>
                  <a:pt x="80239" y="146438"/>
                </a:cubicBezTo>
                <a:cubicBezTo>
                  <a:pt x="78567" y="139250"/>
                  <a:pt x="76785" y="133343"/>
                  <a:pt x="73553" y="124372"/>
                </a:cubicBezTo>
                <a:cubicBezTo>
                  <a:pt x="70321" y="115401"/>
                  <a:pt x="66086" y="102584"/>
                  <a:pt x="60848" y="92610"/>
                </a:cubicBezTo>
                <a:cubicBezTo>
                  <a:pt x="55610" y="82636"/>
                  <a:pt x="48255" y="73887"/>
                  <a:pt x="42125" y="64526"/>
                </a:cubicBezTo>
                <a:cubicBezTo>
                  <a:pt x="35996" y="55165"/>
                  <a:pt x="31092" y="47196"/>
                  <a:pt x="24071" y="36442"/>
                </a:cubicBezTo>
                <a:cubicBezTo>
                  <a:pt x="17050" y="25688"/>
                  <a:pt x="4012" y="6074"/>
                  <a:pt x="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" name="Google Shape;97;p17"/>
          <p:cNvSpPr/>
          <p:nvPr/>
        </p:nvSpPr>
        <p:spPr>
          <a:xfrm>
            <a:off x="3920050" y="217325"/>
            <a:ext cx="3301525" cy="4229300"/>
          </a:xfrm>
          <a:custGeom>
            <a:rect b="b" l="l" r="r" t="t"/>
            <a:pathLst>
              <a:path extrusionOk="0" h="169172" w="132061">
                <a:moveTo>
                  <a:pt x="0" y="334"/>
                </a:moveTo>
                <a:lnTo>
                  <a:pt x="47475" y="0"/>
                </a:lnTo>
                <a:lnTo>
                  <a:pt x="61852" y="23403"/>
                </a:lnTo>
                <a:lnTo>
                  <a:pt x="79237" y="49147"/>
                </a:lnTo>
                <a:lnTo>
                  <a:pt x="95619" y="74556"/>
                </a:lnTo>
                <a:lnTo>
                  <a:pt x="101303" y="82580"/>
                </a:lnTo>
                <a:lnTo>
                  <a:pt x="110664" y="98962"/>
                </a:lnTo>
                <a:lnTo>
                  <a:pt x="119357" y="118688"/>
                </a:lnTo>
                <a:lnTo>
                  <a:pt x="127715" y="145769"/>
                </a:lnTo>
                <a:lnTo>
                  <a:pt x="132061" y="169172"/>
                </a:lnTo>
                <a:lnTo>
                  <a:pt x="128718" y="168169"/>
                </a:lnTo>
                <a:lnTo>
                  <a:pt x="123703" y="162485"/>
                </a:lnTo>
                <a:lnTo>
                  <a:pt x="102306" y="141422"/>
                </a:lnTo>
                <a:lnTo>
                  <a:pt x="93613" y="134067"/>
                </a:lnTo>
                <a:lnTo>
                  <a:pt x="79571" y="118353"/>
                </a:lnTo>
                <a:lnTo>
                  <a:pt x="67201" y="105649"/>
                </a:lnTo>
                <a:lnTo>
                  <a:pt x="57171" y="92610"/>
                </a:lnTo>
                <a:lnTo>
                  <a:pt x="46138" y="77899"/>
                </a:lnTo>
                <a:lnTo>
                  <a:pt x="30759" y="56836"/>
                </a:lnTo>
                <a:lnTo>
                  <a:pt x="19726" y="38782"/>
                </a:lnTo>
                <a:close/>
              </a:path>
            </a:pathLst>
          </a:custGeom>
          <a:solidFill>
            <a:srgbClr val="3FFF49">
              <a:alpha val="21520"/>
            </a:srgbClr>
          </a:solidFill>
          <a:ln>
            <a:noFill/>
          </a:ln>
        </p:spPr>
      </p:sp>
      <p:sp>
        <p:nvSpPr>
          <p:cNvPr id="98" name="Google Shape;98;p17"/>
          <p:cNvSpPr/>
          <p:nvPr/>
        </p:nvSpPr>
        <p:spPr>
          <a:xfrm>
            <a:off x="3844825" y="217325"/>
            <a:ext cx="3393475" cy="4287800"/>
          </a:xfrm>
          <a:custGeom>
            <a:rect b="b" l="l" r="r" t="t"/>
            <a:pathLst>
              <a:path extrusionOk="0" h="171512" w="135739">
                <a:moveTo>
                  <a:pt x="669" y="0"/>
                </a:moveTo>
                <a:lnTo>
                  <a:pt x="15714" y="25743"/>
                </a:lnTo>
                <a:lnTo>
                  <a:pt x="28753" y="48144"/>
                </a:lnTo>
                <a:lnTo>
                  <a:pt x="36108" y="58842"/>
                </a:lnTo>
                <a:lnTo>
                  <a:pt x="44132" y="71547"/>
                </a:lnTo>
                <a:lnTo>
                  <a:pt x="54496" y="85923"/>
                </a:lnTo>
                <a:lnTo>
                  <a:pt x="64192" y="98628"/>
                </a:lnTo>
                <a:lnTo>
                  <a:pt x="74891" y="110329"/>
                </a:lnTo>
                <a:lnTo>
                  <a:pt x="85255" y="122365"/>
                </a:lnTo>
                <a:lnTo>
                  <a:pt x="107321" y="142760"/>
                </a:lnTo>
                <a:lnTo>
                  <a:pt x="127715" y="162820"/>
                </a:lnTo>
                <a:lnTo>
                  <a:pt x="135739" y="170844"/>
                </a:lnTo>
                <a:lnTo>
                  <a:pt x="0" y="171512"/>
                </a:lnTo>
                <a:close/>
              </a:path>
            </a:pathLst>
          </a:custGeom>
          <a:solidFill>
            <a:srgbClr val="F93131">
              <a:alpha val="24680"/>
            </a:srgbClr>
          </a:solidFill>
          <a:ln>
            <a:noFill/>
          </a:ln>
        </p:spPr>
      </p:sp>
      <p:sp>
        <p:nvSpPr>
          <p:cNvPr id="99" name="Google Shape;99;p17"/>
          <p:cNvSpPr txBox="1"/>
          <p:nvPr/>
        </p:nvSpPr>
        <p:spPr>
          <a:xfrm>
            <a:off x="6068150" y="84420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</a:rPr>
              <a:t>Absolutely Stable</a:t>
            </a:r>
            <a:endParaRPr sz="1800">
              <a:solidFill>
                <a:srgbClr val="00FFFF"/>
              </a:solidFill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3988875" y="3612750"/>
            <a:ext cx="2231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Absolutely Unstable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158800" y="651950"/>
            <a:ext cx="3490500" cy="31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Lapse rates in most T-storm environments will be conditionally unstable…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other words, between the dry adiabatic lapse rate (9.8 C/km) and the moist adiabatic lapse rate.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Compare the CAPE profiles for these three environmental lapse rates. What are the implications for updraft acceleration?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(Recall: Wmax = sqrt(2*CAPE))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7100600" y="4362925"/>
            <a:ext cx="166800" cy="1422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7267400" y="4170850"/>
            <a:ext cx="76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LFC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4985911" y="309250"/>
            <a:ext cx="2227325" cy="4162450"/>
          </a:xfrm>
          <a:custGeom>
            <a:rect b="b" l="l" r="r" t="t"/>
            <a:pathLst>
              <a:path extrusionOk="0" h="166498" w="89093">
                <a:moveTo>
                  <a:pt x="89093" y="166498"/>
                </a:moveTo>
                <a:cubicBezTo>
                  <a:pt x="84190" y="161650"/>
                  <a:pt x="68810" y="146382"/>
                  <a:pt x="59672" y="137411"/>
                </a:cubicBezTo>
                <a:cubicBezTo>
                  <a:pt x="50534" y="128440"/>
                  <a:pt x="40950" y="119858"/>
                  <a:pt x="34263" y="112670"/>
                </a:cubicBezTo>
                <a:cubicBezTo>
                  <a:pt x="27576" y="105482"/>
                  <a:pt x="24010" y="99799"/>
                  <a:pt x="19552" y="94282"/>
                </a:cubicBezTo>
                <a:cubicBezTo>
                  <a:pt x="15094" y="88766"/>
                  <a:pt x="10692" y="83917"/>
                  <a:pt x="7516" y="79571"/>
                </a:cubicBezTo>
                <a:cubicBezTo>
                  <a:pt x="4340" y="75225"/>
                  <a:pt x="829" y="72160"/>
                  <a:pt x="495" y="68204"/>
                </a:cubicBezTo>
                <a:cubicBezTo>
                  <a:pt x="161" y="64248"/>
                  <a:pt x="-1622" y="67201"/>
                  <a:pt x="5510" y="55834"/>
                </a:cubicBezTo>
                <a:cubicBezTo>
                  <a:pt x="12643" y="44467"/>
                  <a:pt x="36993" y="9306"/>
                  <a:pt x="43290" y="0"/>
                </a:cubicBezTo>
              </a:path>
            </a:pathLst>
          </a:cu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Google Shape;105;p17"/>
          <p:cNvSpPr/>
          <p:nvPr/>
        </p:nvSpPr>
        <p:spPr>
          <a:xfrm>
            <a:off x="5401743" y="367775"/>
            <a:ext cx="1778050" cy="4053775"/>
          </a:xfrm>
          <a:custGeom>
            <a:rect b="b" l="l" r="r" t="t"/>
            <a:pathLst>
              <a:path extrusionOk="0" h="162151" w="71122">
                <a:moveTo>
                  <a:pt x="71122" y="162151"/>
                </a:moveTo>
                <a:cubicBezTo>
                  <a:pt x="67110" y="156412"/>
                  <a:pt x="55854" y="139528"/>
                  <a:pt x="47050" y="127715"/>
                </a:cubicBezTo>
                <a:cubicBezTo>
                  <a:pt x="38246" y="115902"/>
                  <a:pt x="25597" y="101859"/>
                  <a:pt x="18297" y="91272"/>
                </a:cubicBezTo>
                <a:cubicBezTo>
                  <a:pt x="10997" y="80685"/>
                  <a:pt x="6205" y="71269"/>
                  <a:pt x="3252" y="64192"/>
                </a:cubicBezTo>
                <a:cubicBezTo>
                  <a:pt x="299" y="57115"/>
                  <a:pt x="-704" y="54329"/>
                  <a:pt x="578" y="48812"/>
                </a:cubicBezTo>
                <a:cubicBezTo>
                  <a:pt x="1860" y="43296"/>
                  <a:pt x="6261" y="39228"/>
                  <a:pt x="10942" y="31093"/>
                </a:cubicBezTo>
                <a:cubicBezTo>
                  <a:pt x="15623" y="22958"/>
                  <a:pt x="25709" y="5182"/>
                  <a:pt x="28662" y="0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Google Shape;106;p17"/>
          <p:cNvSpPr/>
          <p:nvPr/>
        </p:nvSpPr>
        <p:spPr>
          <a:xfrm>
            <a:off x="5676353" y="409550"/>
            <a:ext cx="1511800" cy="4003650"/>
          </a:xfrm>
          <a:custGeom>
            <a:rect b="b" l="l" r="r" t="t"/>
            <a:pathLst>
              <a:path extrusionOk="0" h="160146" w="60472">
                <a:moveTo>
                  <a:pt x="60472" y="160146"/>
                </a:moveTo>
                <a:cubicBezTo>
                  <a:pt x="58800" y="155354"/>
                  <a:pt x="55401" y="143262"/>
                  <a:pt x="50442" y="131393"/>
                </a:cubicBezTo>
                <a:cubicBezTo>
                  <a:pt x="45483" y="119524"/>
                  <a:pt x="37849" y="102418"/>
                  <a:pt x="30717" y="88933"/>
                </a:cubicBezTo>
                <a:cubicBezTo>
                  <a:pt x="23585" y="75448"/>
                  <a:pt x="12663" y="59401"/>
                  <a:pt x="7648" y="50485"/>
                </a:cubicBezTo>
                <a:cubicBezTo>
                  <a:pt x="2633" y="41570"/>
                  <a:pt x="-1379" y="43854"/>
                  <a:pt x="627" y="35440"/>
                </a:cubicBezTo>
                <a:cubicBezTo>
                  <a:pt x="2633" y="27026"/>
                  <a:pt x="16508" y="5907"/>
                  <a:pt x="1968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Google Shape;107;p17"/>
          <p:cNvSpPr/>
          <p:nvPr/>
        </p:nvSpPr>
        <p:spPr>
          <a:xfrm>
            <a:off x="5157075" y="334325"/>
            <a:ext cx="2064500" cy="4053800"/>
          </a:xfrm>
          <a:custGeom>
            <a:rect b="b" l="l" r="r" t="t"/>
            <a:pathLst>
              <a:path extrusionOk="0" h="162152" w="82580">
                <a:moveTo>
                  <a:pt x="82580" y="162152"/>
                </a:moveTo>
                <a:cubicBezTo>
                  <a:pt x="81800" y="158809"/>
                  <a:pt x="80798" y="151676"/>
                  <a:pt x="77900" y="142092"/>
                </a:cubicBezTo>
                <a:cubicBezTo>
                  <a:pt x="75003" y="132508"/>
                  <a:pt x="69764" y="115512"/>
                  <a:pt x="65195" y="104646"/>
                </a:cubicBezTo>
                <a:cubicBezTo>
                  <a:pt x="60626" y="93780"/>
                  <a:pt x="56057" y="86314"/>
                  <a:pt x="50485" y="76897"/>
                </a:cubicBezTo>
                <a:cubicBezTo>
                  <a:pt x="44913" y="67480"/>
                  <a:pt x="37056" y="56001"/>
                  <a:pt x="31762" y="48144"/>
                </a:cubicBezTo>
                <a:cubicBezTo>
                  <a:pt x="26468" y="40287"/>
                  <a:pt x="24017" y="37780"/>
                  <a:pt x="18723" y="29756"/>
                </a:cubicBezTo>
                <a:cubicBezTo>
                  <a:pt x="13429" y="21732"/>
                  <a:pt x="3121" y="4959"/>
                  <a:pt x="0" y="0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3"/>
          <p:cNvPicPr preferRelativeResize="0"/>
          <p:nvPr/>
        </p:nvPicPr>
        <p:blipFill rotWithShape="1">
          <a:blip r:embed="rId3">
            <a:alphaModFix/>
          </a:blip>
          <a:srcRect b="32499" l="109" r="50000" t="2502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3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1" name="Google Shape;73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53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53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34" name="Google Shape;734;p53"/>
          <p:cNvCxnSpPr>
            <a:stCxn id="733" idx="2"/>
          </p:cNvCxnSpPr>
          <p:nvPr/>
        </p:nvCxnSpPr>
        <p:spPr>
          <a:xfrm flipH="1">
            <a:off x="3524100" y="3261175"/>
            <a:ext cx="414900" cy="7134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5" name="Google Shape;735;p53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54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4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2" name="Google Shape;74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50" y="2057400"/>
            <a:ext cx="3665350" cy="2749013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4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54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45" name="Google Shape;745;p54"/>
          <p:cNvCxnSpPr>
            <a:stCxn id="744" idx="2"/>
          </p:cNvCxnSpPr>
          <p:nvPr/>
        </p:nvCxnSpPr>
        <p:spPr>
          <a:xfrm flipH="1">
            <a:off x="3515700" y="3261175"/>
            <a:ext cx="423300" cy="5922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6" name="Google Shape;746;p54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55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784860" y="342900"/>
            <a:ext cx="4389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5"/>
          <p:cNvSpPr txBox="1"/>
          <p:nvPr/>
        </p:nvSpPr>
        <p:spPr>
          <a:xfrm>
            <a:off x="2632250" y="955950"/>
            <a:ext cx="2541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persistent lift/cooling</a:t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3" name="Google Shape;75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260" y="2057400"/>
            <a:ext cx="3665340" cy="274900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5"/>
          <p:cNvSpPr/>
          <p:nvPr/>
        </p:nvSpPr>
        <p:spPr>
          <a:xfrm>
            <a:off x="7429500" y="3619500"/>
            <a:ext cx="103800" cy="7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55"/>
          <p:cNvSpPr txBox="1"/>
          <p:nvPr/>
        </p:nvSpPr>
        <p:spPr>
          <a:xfrm>
            <a:off x="3181350" y="2860975"/>
            <a:ext cx="15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Lift erodes cap</a:t>
            </a:r>
            <a:endParaRPr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56" name="Google Shape;756;p55"/>
          <p:cNvCxnSpPr>
            <a:stCxn id="755" idx="2"/>
          </p:cNvCxnSpPr>
          <p:nvPr/>
        </p:nvCxnSpPr>
        <p:spPr>
          <a:xfrm flipH="1">
            <a:off x="3467100" y="3261175"/>
            <a:ext cx="471900" cy="457200"/>
          </a:xfrm>
          <a:prstGeom prst="straightConnector1">
            <a:avLst/>
          </a:prstGeom>
          <a:noFill/>
          <a:ln cap="flat" cmpd="sng" w="19050">
            <a:solidFill>
              <a:srgbClr val="CF71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7" name="Google Shape;757;p55"/>
          <p:cNvSpPr txBox="1"/>
          <p:nvPr/>
        </p:nvSpPr>
        <p:spPr>
          <a:xfrm>
            <a:off x="5606225" y="678125"/>
            <a:ext cx="3030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Influence of Lift/Stretching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6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 Equation</a:t>
            </a:r>
            <a:endParaRPr/>
          </a:p>
        </p:txBody>
      </p:sp>
      <p:sp>
        <p:nvSpPr>
          <p:cNvPr id="763" name="Google Shape;763;p56"/>
          <p:cNvSpPr txBox="1"/>
          <p:nvPr/>
        </p:nvSpPr>
        <p:spPr>
          <a:xfrm>
            <a:off x="2239433" y="894185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764" name="Google Shape;764;p56"/>
          <p:cNvSpPr txBox="1"/>
          <p:nvPr/>
        </p:nvSpPr>
        <p:spPr>
          <a:xfrm>
            <a:off x="2214033" y="1304813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00"/>
          </a:p>
        </p:txBody>
      </p:sp>
      <p:sp>
        <p:nvSpPr>
          <p:cNvPr id="765" name="Google Shape;765;p56"/>
          <p:cNvSpPr txBox="1"/>
          <p:nvPr/>
        </p:nvSpPr>
        <p:spPr>
          <a:xfrm>
            <a:off x="2929466" y="1304812"/>
            <a:ext cx="27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00"/>
          </a:p>
        </p:txBody>
      </p:sp>
      <p:sp>
        <p:nvSpPr>
          <p:cNvPr id="766" name="Google Shape;766;p56"/>
          <p:cNvSpPr txBox="1"/>
          <p:nvPr/>
        </p:nvSpPr>
        <p:spPr>
          <a:xfrm>
            <a:off x="3648412" y="1304812"/>
            <a:ext cx="26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100"/>
          </a:p>
        </p:txBody>
      </p:sp>
      <p:sp>
        <p:nvSpPr>
          <p:cNvPr id="767" name="Google Shape;767;p56"/>
          <p:cNvSpPr txBox="1"/>
          <p:nvPr/>
        </p:nvSpPr>
        <p:spPr>
          <a:xfrm>
            <a:off x="4385177" y="1304811"/>
            <a:ext cx="2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100"/>
          </a:p>
        </p:txBody>
      </p:sp>
      <p:sp>
        <p:nvSpPr>
          <p:cNvPr id="768" name="Google Shape;768;p56"/>
          <p:cNvSpPr txBox="1"/>
          <p:nvPr/>
        </p:nvSpPr>
        <p:spPr>
          <a:xfrm>
            <a:off x="5271965" y="1304810"/>
            <a:ext cx="251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100"/>
          </a:p>
        </p:txBody>
      </p:sp>
      <p:sp>
        <p:nvSpPr>
          <p:cNvPr id="769" name="Google Shape;769;p56"/>
          <p:cNvSpPr txBox="1"/>
          <p:nvPr/>
        </p:nvSpPr>
        <p:spPr>
          <a:xfrm>
            <a:off x="6210524" y="1304809"/>
            <a:ext cx="24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</p:txBody>
      </p:sp>
      <p:sp>
        <p:nvSpPr>
          <p:cNvPr id="770" name="Google Shape;770;p56"/>
          <p:cNvSpPr txBox="1"/>
          <p:nvPr/>
        </p:nvSpPr>
        <p:spPr>
          <a:xfrm>
            <a:off x="174081" y="1811866"/>
            <a:ext cx="34320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F: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diabatic heating effect on lapse rate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56"/>
          <p:cNvSpPr/>
          <p:nvPr/>
        </p:nvSpPr>
        <p:spPr>
          <a:xfrm>
            <a:off x="5985934" y="882888"/>
            <a:ext cx="666000" cy="4641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2" name="Google Shape;772;p56"/>
          <p:cNvPicPr preferRelativeResize="0"/>
          <p:nvPr/>
        </p:nvPicPr>
        <p:blipFill rotWithShape="1">
          <a:blip r:embed="rId4">
            <a:alphaModFix/>
          </a:blip>
          <a:srcRect b="10546" l="0" r="0" t="14339"/>
          <a:stretch/>
        </p:blipFill>
        <p:spPr>
          <a:xfrm>
            <a:off x="3583799" y="1811867"/>
            <a:ext cx="5230001" cy="2946402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56"/>
          <p:cNvSpPr txBox="1"/>
          <p:nvPr/>
        </p:nvSpPr>
        <p:spPr>
          <a:xfrm>
            <a:off x="137869" y="2757575"/>
            <a:ext cx="37482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case, in response to a diabatic heating maximum at level z1, lapse rates increase above and decrease below level z1.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does most diabatic heating occur?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56"/>
          <p:cNvSpPr/>
          <p:nvPr/>
        </p:nvSpPr>
        <p:spPr>
          <a:xfrm>
            <a:off x="5397721" y="49241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7.8)</a:t>
            </a:r>
            <a:endParaRPr sz="1100"/>
          </a:p>
        </p:txBody>
      </p:sp>
      <p:sp>
        <p:nvSpPr>
          <p:cNvPr id="775" name="Google Shape;775;p56"/>
          <p:cNvSpPr txBox="1"/>
          <p:nvPr/>
        </p:nvSpPr>
        <p:spPr>
          <a:xfrm>
            <a:off x="137869" y="4470082"/>
            <a:ext cx="3409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order of magnitude larger than term B on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mesoscale</a:t>
            </a:r>
            <a:endParaRPr sz="11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7"/>
          <p:cNvSpPr/>
          <p:nvPr/>
        </p:nvSpPr>
        <p:spPr>
          <a:xfrm>
            <a:off x="-62100" y="4822675"/>
            <a:ext cx="9237300" cy="362100"/>
          </a:xfrm>
          <a:prstGeom prst="rect">
            <a:avLst/>
          </a:prstGeom>
          <a:solidFill>
            <a:srgbClr val="783F0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1" name="Google Shape;781;p57"/>
          <p:cNvCxnSpPr/>
          <p:nvPr/>
        </p:nvCxnSpPr>
        <p:spPr>
          <a:xfrm flipH="1">
            <a:off x="2302588" y="10350"/>
            <a:ext cx="10500" cy="480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2" name="Google Shape;782;p57"/>
          <p:cNvCxnSpPr/>
          <p:nvPr/>
        </p:nvCxnSpPr>
        <p:spPr>
          <a:xfrm flipH="1">
            <a:off x="4951963" y="10350"/>
            <a:ext cx="10500" cy="480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3" name="Google Shape;783;p57"/>
          <p:cNvSpPr txBox="1"/>
          <p:nvPr/>
        </p:nvSpPr>
        <p:spPr>
          <a:xfrm>
            <a:off x="558850" y="10350"/>
            <a:ext cx="596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T=morning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Maximum in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diabatic cooling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4" name="Google Shape;784;p57"/>
          <p:cNvSpPr txBox="1"/>
          <p:nvPr/>
        </p:nvSpPr>
        <p:spPr>
          <a:xfrm>
            <a:off x="2463075" y="10350"/>
            <a:ext cx="5961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T=mid day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Radiation has reversed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sun warming the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ground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5" name="Google Shape;785;p57"/>
          <p:cNvSpPr/>
          <p:nvPr/>
        </p:nvSpPr>
        <p:spPr>
          <a:xfrm>
            <a:off x="372575" y="1541975"/>
            <a:ext cx="1034900" cy="3259725"/>
          </a:xfrm>
          <a:custGeom>
            <a:rect b="b" l="l" r="r" t="t"/>
            <a:pathLst>
              <a:path extrusionOk="0" h="168483" w="41396">
                <a:moveTo>
                  <a:pt x="8693" y="168483"/>
                </a:moveTo>
                <a:lnTo>
                  <a:pt x="26493" y="159790"/>
                </a:lnTo>
                <a:lnTo>
                  <a:pt x="37256" y="153167"/>
                </a:lnTo>
                <a:lnTo>
                  <a:pt x="41396" y="148199"/>
                </a:lnTo>
                <a:lnTo>
                  <a:pt x="41396" y="139506"/>
                </a:lnTo>
                <a:lnTo>
                  <a:pt x="40154" y="115082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6" name="Google Shape;786;p57"/>
          <p:cNvSpPr/>
          <p:nvPr/>
        </p:nvSpPr>
        <p:spPr>
          <a:xfrm>
            <a:off x="-10350" y="1541926"/>
            <a:ext cx="1272950" cy="3229313"/>
          </a:xfrm>
          <a:custGeom>
            <a:rect b="b" l="l" r="r" t="t"/>
            <a:pathLst>
              <a:path extrusionOk="0" h="158962" w="50918">
                <a:moveTo>
                  <a:pt x="23182" y="158962"/>
                </a:moveTo>
                <a:lnTo>
                  <a:pt x="38499" y="147785"/>
                </a:lnTo>
                <a:lnTo>
                  <a:pt x="50918" y="139092"/>
                </a:lnTo>
                <a:lnTo>
                  <a:pt x="49262" y="129571"/>
                </a:lnTo>
                <a:lnTo>
                  <a:pt x="46778" y="115910"/>
                </a:lnTo>
                <a:lnTo>
                  <a:pt x="30633" y="105561"/>
                </a:lnTo>
                <a:lnTo>
                  <a:pt x="21526" y="94798"/>
                </a:lnTo>
                <a:lnTo>
                  <a:pt x="11177" y="70374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7" name="Google Shape;787;p57"/>
          <p:cNvSpPr/>
          <p:nvPr/>
        </p:nvSpPr>
        <p:spPr>
          <a:xfrm>
            <a:off x="-165575" y="4253475"/>
            <a:ext cx="2577000" cy="631200"/>
          </a:xfrm>
          <a:prstGeom prst="ellipse">
            <a:avLst/>
          </a:prstGeom>
          <a:solidFill>
            <a:srgbClr val="00B0F0">
              <a:alpha val="25600"/>
            </a:srgbClr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8" name="Google Shape;788;p57"/>
          <p:cNvCxnSpPr/>
          <p:nvPr/>
        </p:nvCxnSpPr>
        <p:spPr>
          <a:xfrm rot="10800000">
            <a:off x="2142400" y="4025875"/>
            <a:ext cx="10200" cy="9210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89" name="Google Shape;789;p57"/>
          <p:cNvCxnSpPr/>
          <p:nvPr/>
        </p:nvCxnSpPr>
        <p:spPr>
          <a:xfrm rot="10800000">
            <a:off x="131825" y="4025875"/>
            <a:ext cx="10200" cy="9210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0" name="Google Shape;790;p57"/>
          <p:cNvSpPr/>
          <p:nvPr/>
        </p:nvSpPr>
        <p:spPr>
          <a:xfrm>
            <a:off x="2667250" y="1541925"/>
            <a:ext cx="1210830" cy="3259913"/>
          </a:xfrm>
          <a:custGeom>
            <a:rect b="b" l="l" r="r" t="t"/>
            <a:pathLst>
              <a:path extrusionOk="0" h="158962" w="50918">
                <a:moveTo>
                  <a:pt x="23182" y="158962"/>
                </a:moveTo>
                <a:lnTo>
                  <a:pt x="38499" y="147785"/>
                </a:lnTo>
                <a:lnTo>
                  <a:pt x="50918" y="139092"/>
                </a:lnTo>
                <a:lnTo>
                  <a:pt x="49262" y="129571"/>
                </a:lnTo>
                <a:lnTo>
                  <a:pt x="46778" y="115910"/>
                </a:lnTo>
                <a:lnTo>
                  <a:pt x="30633" y="105561"/>
                </a:lnTo>
                <a:lnTo>
                  <a:pt x="21526" y="94798"/>
                </a:lnTo>
                <a:lnTo>
                  <a:pt x="11177" y="70374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1" name="Google Shape;791;p57"/>
          <p:cNvSpPr/>
          <p:nvPr/>
        </p:nvSpPr>
        <p:spPr>
          <a:xfrm>
            <a:off x="3112250" y="1541925"/>
            <a:ext cx="1034900" cy="3322150"/>
          </a:xfrm>
          <a:custGeom>
            <a:rect b="b" l="l" r="r" t="t"/>
            <a:pathLst>
              <a:path extrusionOk="0" h="132886" w="41396">
                <a:moveTo>
                  <a:pt x="40268" y="132886"/>
                </a:moveTo>
                <a:lnTo>
                  <a:pt x="35714" y="125021"/>
                </a:lnTo>
                <a:lnTo>
                  <a:pt x="34886" y="117569"/>
                </a:lnTo>
                <a:lnTo>
                  <a:pt x="40268" y="114672"/>
                </a:lnTo>
                <a:lnTo>
                  <a:pt x="41396" y="110893"/>
                </a:lnTo>
                <a:lnTo>
                  <a:pt x="40154" y="91479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92" name="Google Shape;792;p57"/>
          <p:cNvCxnSpPr/>
          <p:nvPr/>
        </p:nvCxnSpPr>
        <p:spPr>
          <a:xfrm flipH="1">
            <a:off x="7223738" y="10350"/>
            <a:ext cx="10500" cy="480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3" name="Google Shape;793;p57"/>
          <p:cNvSpPr/>
          <p:nvPr/>
        </p:nvSpPr>
        <p:spPr>
          <a:xfrm>
            <a:off x="2463075" y="4253475"/>
            <a:ext cx="2577000" cy="631200"/>
          </a:xfrm>
          <a:prstGeom prst="ellipse">
            <a:avLst/>
          </a:prstGeom>
          <a:solidFill>
            <a:srgbClr val="FFD966">
              <a:alpha val="4810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94" name="Google Shape;794;p57"/>
          <p:cNvCxnSpPr>
            <a:endCxn id="793" idx="5"/>
          </p:cNvCxnSpPr>
          <p:nvPr/>
        </p:nvCxnSpPr>
        <p:spPr>
          <a:xfrm flipH="1">
            <a:off x="4662682" y="4191338"/>
            <a:ext cx="51000" cy="6009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5" name="Google Shape;795;p57"/>
          <p:cNvCxnSpPr/>
          <p:nvPr/>
        </p:nvCxnSpPr>
        <p:spPr>
          <a:xfrm flipH="1">
            <a:off x="2937132" y="4170338"/>
            <a:ext cx="51000" cy="6009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6" name="Google Shape;796;p57"/>
          <p:cNvSpPr/>
          <p:nvPr/>
        </p:nvSpPr>
        <p:spPr>
          <a:xfrm>
            <a:off x="5107050" y="1510750"/>
            <a:ext cx="1112375" cy="3259925"/>
          </a:xfrm>
          <a:custGeom>
            <a:rect b="b" l="l" r="r" t="t"/>
            <a:pathLst>
              <a:path extrusionOk="0" h="130397" w="44495">
                <a:moveTo>
                  <a:pt x="22051" y="130397"/>
                </a:moveTo>
                <a:lnTo>
                  <a:pt x="30849" y="123370"/>
                </a:lnTo>
                <a:lnTo>
                  <a:pt x="37887" y="115091"/>
                </a:lnTo>
                <a:lnTo>
                  <a:pt x="41199" y="106811"/>
                </a:lnTo>
                <a:lnTo>
                  <a:pt x="44495" y="95081"/>
                </a:lnTo>
                <a:lnTo>
                  <a:pt x="29138" y="86592"/>
                </a:lnTo>
                <a:lnTo>
                  <a:pt x="20476" y="77763"/>
                </a:lnTo>
                <a:lnTo>
                  <a:pt x="10632" y="57728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7" name="Google Shape;797;p57"/>
          <p:cNvSpPr/>
          <p:nvPr/>
        </p:nvSpPr>
        <p:spPr>
          <a:xfrm>
            <a:off x="5552050" y="1510750"/>
            <a:ext cx="1319750" cy="3332625"/>
          </a:xfrm>
          <a:custGeom>
            <a:rect b="b" l="l" r="r" t="t"/>
            <a:pathLst>
              <a:path extrusionOk="0" h="133305" w="52790">
                <a:moveTo>
                  <a:pt x="52790" y="133305"/>
                </a:moveTo>
                <a:lnTo>
                  <a:pt x="46580" y="127510"/>
                </a:lnTo>
                <a:lnTo>
                  <a:pt x="42855" y="122956"/>
                </a:lnTo>
                <a:lnTo>
                  <a:pt x="39129" y="114677"/>
                </a:lnTo>
                <a:lnTo>
                  <a:pt x="36231" y="105156"/>
                </a:lnTo>
                <a:lnTo>
                  <a:pt x="34162" y="91909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8" name="Google Shape;798;p57"/>
          <p:cNvSpPr/>
          <p:nvPr/>
        </p:nvSpPr>
        <p:spPr>
          <a:xfrm>
            <a:off x="4847975" y="4217763"/>
            <a:ext cx="2577000" cy="631200"/>
          </a:xfrm>
          <a:prstGeom prst="ellipse">
            <a:avLst/>
          </a:prstGeom>
          <a:solidFill>
            <a:srgbClr val="F93131">
              <a:alpha val="2468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99" name="Google Shape;799;p57"/>
          <p:cNvCxnSpPr>
            <a:endCxn id="798" idx="5"/>
          </p:cNvCxnSpPr>
          <p:nvPr/>
        </p:nvCxnSpPr>
        <p:spPr>
          <a:xfrm flipH="1">
            <a:off x="7047582" y="4155625"/>
            <a:ext cx="51000" cy="600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0" name="Google Shape;800;p57"/>
          <p:cNvCxnSpPr/>
          <p:nvPr/>
        </p:nvCxnSpPr>
        <p:spPr>
          <a:xfrm flipH="1">
            <a:off x="5322032" y="4134625"/>
            <a:ext cx="51000" cy="600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1" name="Google Shape;801;p57"/>
          <p:cNvSpPr txBox="1"/>
          <p:nvPr/>
        </p:nvSpPr>
        <p:spPr>
          <a:xfrm>
            <a:off x="4951975" y="10350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T= afternoon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Maximum solar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heating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02" name="Google Shape;802;p57"/>
          <p:cNvSpPr txBox="1"/>
          <p:nvPr/>
        </p:nvSpPr>
        <p:spPr>
          <a:xfrm>
            <a:off x="7285775" y="41400"/>
            <a:ext cx="18582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Solar/terrestrial </a:t>
            </a:r>
            <a:r>
              <a:rPr lang="en" sz="1800">
                <a:solidFill>
                  <a:schemeClr val="dk2"/>
                </a:solidFill>
              </a:rPr>
              <a:t>radiation</a:t>
            </a:r>
            <a:r>
              <a:rPr lang="en" sz="1800">
                <a:solidFill>
                  <a:schemeClr val="dk2"/>
                </a:solidFill>
              </a:rPr>
              <a:t> of near surface air is a primary driver of low-level lapse rates.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Increases lapse rates </a:t>
            </a:r>
            <a:r>
              <a:rPr lang="en" sz="1800">
                <a:solidFill>
                  <a:schemeClr val="dk2"/>
                </a:solidFill>
              </a:rPr>
              <a:t>near</a:t>
            </a:r>
            <a:r>
              <a:rPr lang="en" sz="1800">
                <a:solidFill>
                  <a:schemeClr val="dk2"/>
                </a:solidFill>
              </a:rPr>
              <a:t> the ground when heated.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Heating is a very important part of convective development.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950" y="16550"/>
            <a:ext cx="9197399" cy="49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8"/>
          <p:cNvSpPr/>
          <p:nvPr/>
        </p:nvSpPr>
        <p:spPr>
          <a:xfrm>
            <a:off x="-45950" y="0"/>
            <a:ext cx="9197400" cy="4977900"/>
          </a:xfrm>
          <a:prstGeom prst="rect">
            <a:avLst/>
          </a:prstGeom>
          <a:solidFill>
            <a:srgbClr val="EEEEEE">
              <a:alpha val="841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58"/>
          <p:cNvSpPr/>
          <p:nvPr/>
        </p:nvSpPr>
        <p:spPr>
          <a:xfrm>
            <a:off x="7444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0" name="Google Shape;810;p58"/>
          <p:cNvSpPr/>
          <p:nvPr/>
        </p:nvSpPr>
        <p:spPr>
          <a:xfrm>
            <a:off x="3324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1" name="Google Shape;811;p58"/>
          <p:cNvSpPr/>
          <p:nvPr/>
        </p:nvSpPr>
        <p:spPr>
          <a:xfrm>
            <a:off x="3297401" y="1892200"/>
            <a:ext cx="1006344" cy="16950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58"/>
          <p:cNvSpPr/>
          <p:nvPr/>
        </p:nvSpPr>
        <p:spPr>
          <a:xfrm>
            <a:off x="3453330" y="1056800"/>
            <a:ext cx="1573925" cy="3874500"/>
          </a:xfrm>
          <a:custGeom>
            <a:rect b="b" l="l" r="r" t="t"/>
            <a:pathLst>
              <a:path extrusionOk="0" h="154980" w="62957">
                <a:moveTo>
                  <a:pt x="62957" y="154980"/>
                </a:moveTo>
                <a:cubicBezTo>
                  <a:pt x="59153" y="150775"/>
                  <a:pt x="46789" y="137710"/>
                  <a:pt x="40131" y="129751"/>
                </a:cubicBezTo>
                <a:cubicBezTo>
                  <a:pt x="33473" y="121792"/>
                  <a:pt x="27242" y="114771"/>
                  <a:pt x="23011" y="107225"/>
                </a:cubicBezTo>
                <a:cubicBezTo>
                  <a:pt x="18780" y="99679"/>
                  <a:pt x="17274" y="92172"/>
                  <a:pt x="14745" y="84476"/>
                </a:cubicBezTo>
                <a:cubicBezTo>
                  <a:pt x="12216" y="76780"/>
                  <a:pt x="10014" y="68721"/>
                  <a:pt x="7837" y="61049"/>
                </a:cubicBezTo>
                <a:cubicBezTo>
                  <a:pt x="5661" y="53377"/>
                  <a:pt x="-3796" y="48619"/>
                  <a:pt x="1686" y="38444"/>
                </a:cubicBezTo>
                <a:cubicBezTo>
                  <a:pt x="7168" y="28269"/>
                  <a:pt x="34224" y="6407"/>
                  <a:pt x="40731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3" name="Google Shape;813;p58"/>
          <p:cNvSpPr/>
          <p:nvPr/>
        </p:nvSpPr>
        <p:spPr>
          <a:xfrm>
            <a:off x="3036595" y="1079325"/>
            <a:ext cx="812650" cy="3904550"/>
          </a:xfrm>
          <a:custGeom>
            <a:rect b="b" l="l" r="r" t="t"/>
            <a:pathLst>
              <a:path extrusionOk="0" h="156182" w="32506">
                <a:moveTo>
                  <a:pt x="1535" y="156182"/>
                </a:moveTo>
                <a:cubicBezTo>
                  <a:pt x="3988" y="152378"/>
                  <a:pt x="11897" y="140363"/>
                  <a:pt x="16252" y="133355"/>
                </a:cubicBezTo>
                <a:cubicBezTo>
                  <a:pt x="20607" y="126347"/>
                  <a:pt x="24963" y="118688"/>
                  <a:pt x="27666" y="114133"/>
                </a:cubicBezTo>
                <a:cubicBezTo>
                  <a:pt x="30369" y="109578"/>
                  <a:pt x="32147" y="110215"/>
                  <a:pt x="32471" y="106023"/>
                </a:cubicBezTo>
                <a:cubicBezTo>
                  <a:pt x="32795" y="101831"/>
                  <a:pt x="30789" y="94024"/>
                  <a:pt x="29612" y="88981"/>
                </a:cubicBezTo>
                <a:cubicBezTo>
                  <a:pt x="28435" y="83938"/>
                  <a:pt x="26759" y="80421"/>
                  <a:pt x="25407" y="75766"/>
                </a:cubicBezTo>
                <a:cubicBezTo>
                  <a:pt x="24056" y="71111"/>
                  <a:pt x="23555" y="65554"/>
                  <a:pt x="21503" y="61049"/>
                </a:cubicBezTo>
                <a:cubicBezTo>
                  <a:pt x="19451" y="56544"/>
                  <a:pt x="16671" y="53302"/>
                  <a:pt x="13093" y="48734"/>
                </a:cubicBezTo>
                <a:cubicBezTo>
                  <a:pt x="9515" y="44166"/>
                  <a:pt x="658" y="41761"/>
                  <a:pt x="33" y="33639"/>
                </a:cubicBezTo>
                <a:cubicBezTo>
                  <a:pt x="-592" y="25517"/>
                  <a:pt x="7792" y="5607"/>
                  <a:pt x="9344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4" name="Google Shape;814;p58"/>
          <p:cNvSpPr/>
          <p:nvPr/>
        </p:nvSpPr>
        <p:spPr>
          <a:xfrm>
            <a:off x="8710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15" name="Google Shape;815;p58"/>
          <p:cNvSpPr/>
          <p:nvPr/>
        </p:nvSpPr>
        <p:spPr>
          <a:xfrm>
            <a:off x="35380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16" name="Google Shape;816;p58"/>
          <p:cNvSpPr/>
          <p:nvPr/>
        </p:nvSpPr>
        <p:spPr>
          <a:xfrm rot="-4175208">
            <a:off x="3710068" y="3716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58"/>
          <p:cNvSpPr/>
          <p:nvPr/>
        </p:nvSpPr>
        <p:spPr>
          <a:xfrm rot="-4175208">
            <a:off x="3938668" y="3640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58"/>
          <p:cNvSpPr/>
          <p:nvPr/>
        </p:nvSpPr>
        <p:spPr>
          <a:xfrm rot="-4175208">
            <a:off x="3938668" y="3869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8"/>
          <p:cNvSpPr/>
          <p:nvPr/>
        </p:nvSpPr>
        <p:spPr>
          <a:xfrm rot="-4175208">
            <a:off x="3786268" y="3945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58"/>
          <p:cNvSpPr/>
          <p:nvPr/>
        </p:nvSpPr>
        <p:spPr>
          <a:xfrm rot="-4175208">
            <a:off x="3710068" y="4250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58"/>
          <p:cNvSpPr/>
          <p:nvPr/>
        </p:nvSpPr>
        <p:spPr>
          <a:xfrm rot="-4175208">
            <a:off x="3938668" y="4174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58"/>
          <p:cNvSpPr/>
          <p:nvPr/>
        </p:nvSpPr>
        <p:spPr>
          <a:xfrm rot="-4175208">
            <a:off x="3938668" y="4402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58"/>
          <p:cNvSpPr/>
          <p:nvPr/>
        </p:nvSpPr>
        <p:spPr>
          <a:xfrm rot="-4175208">
            <a:off x="3786268" y="4478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58"/>
          <p:cNvSpPr/>
          <p:nvPr/>
        </p:nvSpPr>
        <p:spPr>
          <a:xfrm rot="-4175208">
            <a:off x="4014868" y="3488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58"/>
          <p:cNvSpPr/>
          <p:nvPr/>
        </p:nvSpPr>
        <p:spPr>
          <a:xfrm rot="-4175208">
            <a:off x="4243468" y="3412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58"/>
          <p:cNvSpPr/>
          <p:nvPr/>
        </p:nvSpPr>
        <p:spPr>
          <a:xfrm rot="-4175208">
            <a:off x="4243468" y="3640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58"/>
          <p:cNvSpPr/>
          <p:nvPr/>
        </p:nvSpPr>
        <p:spPr>
          <a:xfrm rot="-4175208">
            <a:off x="4091068" y="40217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58"/>
          <p:cNvSpPr/>
          <p:nvPr/>
        </p:nvSpPr>
        <p:spPr>
          <a:xfrm rot="-4175208">
            <a:off x="4319668" y="3945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58"/>
          <p:cNvSpPr/>
          <p:nvPr/>
        </p:nvSpPr>
        <p:spPr>
          <a:xfrm rot="-4175208">
            <a:off x="4319668" y="4174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58"/>
          <p:cNvSpPr/>
          <p:nvPr/>
        </p:nvSpPr>
        <p:spPr>
          <a:xfrm rot="-4175208">
            <a:off x="4167268" y="42503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58"/>
          <p:cNvSpPr/>
          <p:nvPr/>
        </p:nvSpPr>
        <p:spPr>
          <a:xfrm rot="-4175208">
            <a:off x="4091068" y="3716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58"/>
          <p:cNvSpPr/>
          <p:nvPr/>
        </p:nvSpPr>
        <p:spPr>
          <a:xfrm rot="-4175208">
            <a:off x="4091068" y="45551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58"/>
          <p:cNvSpPr/>
          <p:nvPr/>
        </p:nvSpPr>
        <p:spPr>
          <a:xfrm rot="-4175208">
            <a:off x="4319668" y="44789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58"/>
          <p:cNvSpPr/>
          <p:nvPr/>
        </p:nvSpPr>
        <p:spPr>
          <a:xfrm rot="-4175208">
            <a:off x="4319668" y="4707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58"/>
          <p:cNvSpPr/>
          <p:nvPr/>
        </p:nvSpPr>
        <p:spPr>
          <a:xfrm rot="-4175208">
            <a:off x="3938668" y="4707555"/>
            <a:ext cx="112676" cy="112395"/>
          </a:xfrm>
          <a:prstGeom prst="teardrop">
            <a:avLst>
              <a:gd fmla="val 178507" name="adj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58"/>
          <p:cNvSpPr/>
          <p:nvPr/>
        </p:nvSpPr>
        <p:spPr>
          <a:xfrm>
            <a:off x="6946793" y="1056800"/>
            <a:ext cx="1004975" cy="3891475"/>
          </a:xfrm>
          <a:custGeom>
            <a:rect b="b" l="l" r="r" t="t"/>
            <a:pathLst>
              <a:path extrusionOk="0" h="155659" w="40199">
                <a:moveTo>
                  <a:pt x="40199" y="155659"/>
                </a:moveTo>
                <a:cubicBezTo>
                  <a:pt x="37696" y="151805"/>
                  <a:pt x="28985" y="140604"/>
                  <a:pt x="25182" y="132532"/>
                </a:cubicBezTo>
                <a:cubicBezTo>
                  <a:pt x="21380" y="124460"/>
                  <a:pt x="19687" y="115184"/>
                  <a:pt x="17384" y="107225"/>
                </a:cubicBezTo>
                <a:cubicBezTo>
                  <a:pt x="15081" y="99266"/>
                  <a:pt x="13369" y="92472"/>
                  <a:pt x="11365" y="84776"/>
                </a:cubicBezTo>
                <a:cubicBezTo>
                  <a:pt x="9361" y="77080"/>
                  <a:pt x="6960" y="68458"/>
                  <a:pt x="5358" y="61049"/>
                </a:cubicBezTo>
                <a:cubicBezTo>
                  <a:pt x="3756" y="53640"/>
                  <a:pt x="-3204" y="50499"/>
                  <a:pt x="1754" y="40324"/>
                </a:cubicBezTo>
                <a:cubicBezTo>
                  <a:pt x="6712" y="30149"/>
                  <a:pt x="29546" y="6721"/>
                  <a:pt x="35104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7" name="Google Shape;837;p58"/>
          <p:cNvSpPr/>
          <p:nvPr/>
        </p:nvSpPr>
        <p:spPr>
          <a:xfrm>
            <a:off x="6387047" y="1079325"/>
            <a:ext cx="939075" cy="3898975"/>
          </a:xfrm>
          <a:custGeom>
            <a:rect b="b" l="l" r="r" t="t"/>
            <a:pathLst>
              <a:path extrusionOk="0" h="155959" w="37563">
                <a:moveTo>
                  <a:pt x="23243" y="155959"/>
                </a:moveTo>
                <a:cubicBezTo>
                  <a:pt x="24745" y="153306"/>
                  <a:pt x="29901" y="145097"/>
                  <a:pt x="32254" y="140041"/>
                </a:cubicBezTo>
                <a:cubicBezTo>
                  <a:pt x="34607" y="134985"/>
                  <a:pt x="36709" y="130880"/>
                  <a:pt x="37360" y="125624"/>
                </a:cubicBezTo>
                <a:cubicBezTo>
                  <a:pt x="38011" y="120368"/>
                  <a:pt x="36959" y="114461"/>
                  <a:pt x="36158" y="108504"/>
                </a:cubicBezTo>
                <a:cubicBezTo>
                  <a:pt x="35357" y="102547"/>
                  <a:pt x="33755" y="95338"/>
                  <a:pt x="32554" y="89882"/>
                </a:cubicBezTo>
                <a:cubicBezTo>
                  <a:pt x="31353" y="84426"/>
                  <a:pt x="30402" y="80872"/>
                  <a:pt x="28950" y="75766"/>
                </a:cubicBezTo>
                <a:cubicBezTo>
                  <a:pt x="27498" y="70660"/>
                  <a:pt x="25796" y="63851"/>
                  <a:pt x="23844" y="59246"/>
                </a:cubicBezTo>
                <a:cubicBezTo>
                  <a:pt x="21892" y="54641"/>
                  <a:pt x="21189" y="52402"/>
                  <a:pt x="17236" y="48134"/>
                </a:cubicBezTo>
                <a:cubicBezTo>
                  <a:pt x="13283" y="43866"/>
                  <a:pt x="1427" y="41661"/>
                  <a:pt x="127" y="33639"/>
                </a:cubicBezTo>
                <a:cubicBezTo>
                  <a:pt x="-1173" y="25617"/>
                  <a:pt x="7886" y="5607"/>
                  <a:pt x="9438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8" name="Google Shape;838;p58"/>
          <p:cNvSpPr/>
          <p:nvPr/>
        </p:nvSpPr>
        <p:spPr>
          <a:xfrm>
            <a:off x="6890825" y="2062950"/>
            <a:ext cx="456775" cy="1599375"/>
          </a:xfrm>
          <a:custGeom>
            <a:rect b="b" l="l" r="r" t="t"/>
            <a:pathLst>
              <a:path extrusionOk="0" h="63975" w="18271">
                <a:moveTo>
                  <a:pt x="18021" y="63975"/>
                </a:moveTo>
                <a:cubicBezTo>
                  <a:pt x="18021" y="62323"/>
                  <a:pt x="18522" y="58469"/>
                  <a:pt x="18021" y="54064"/>
                </a:cubicBezTo>
                <a:cubicBezTo>
                  <a:pt x="17520" y="49659"/>
                  <a:pt x="16569" y="43902"/>
                  <a:pt x="15017" y="37544"/>
                </a:cubicBezTo>
                <a:cubicBezTo>
                  <a:pt x="13465" y="31187"/>
                  <a:pt x="11213" y="22176"/>
                  <a:pt x="8710" y="15919"/>
                </a:cubicBezTo>
                <a:cubicBezTo>
                  <a:pt x="6207" y="9662"/>
                  <a:pt x="1452" y="2653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39" name="Google Shape;839;p58"/>
          <p:cNvSpPr txBox="1"/>
          <p:nvPr/>
        </p:nvSpPr>
        <p:spPr>
          <a:xfrm>
            <a:off x="255300" y="473050"/>
            <a:ext cx="19674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Initial Profile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0" name="Google Shape;840;p58"/>
          <p:cNvSpPr txBox="1"/>
          <p:nvPr/>
        </p:nvSpPr>
        <p:spPr>
          <a:xfrm>
            <a:off x="2953175" y="473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Convection Occurs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1" name="Google Shape;841;p58"/>
          <p:cNvSpPr txBox="1"/>
          <p:nvPr/>
        </p:nvSpPr>
        <p:spPr>
          <a:xfrm>
            <a:off x="4389488" y="2230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Latent heat release warms temperatures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42" name="Google Shape;842;p58"/>
          <p:cNvSpPr txBox="1"/>
          <p:nvPr/>
        </p:nvSpPr>
        <p:spPr>
          <a:xfrm>
            <a:off x="4744638" y="384560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Evaporative cooling lowers temperatures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43" name="Google Shape;843;p58"/>
          <p:cNvSpPr/>
          <p:nvPr/>
        </p:nvSpPr>
        <p:spPr>
          <a:xfrm>
            <a:off x="15025" y="4970800"/>
            <a:ext cx="9144000" cy="144900"/>
          </a:xfrm>
          <a:prstGeom prst="rect">
            <a:avLst/>
          </a:prstGeom>
          <a:solidFill>
            <a:srgbClr val="CF71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58"/>
          <p:cNvSpPr txBox="1"/>
          <p:nvPr/>
        </p:nvSpPr>
        <p:spPr>
          <a:xfrm>
            <a:off x="6292900" y="473050"/>
            <a:ext cx="24156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Final Profile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5" name="Google Shape;845;p58"/>
          <p:cNvSpPr/>
          <p:nvPr/>
        </p:nvSpPr>
        <p:spPr>
          <a:xfrm>
            <a:off x="29994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46" name="Google Shape;846;p58"/>
          <p:cNvSpPr/>
          <p:nvPr/>
        </p:nvSpPr>
        <p:spPr>
          <a:xfrm>
            <a:off x="6352266" y="1079325"/>
            <a:ext cx="851425" cy="3904550"/>
          </a:xfrm>
          <a:custGeom>
            <a:rect b="b" l="l" r="r" t="t"/>
            <a:pathLst>
              <a:path extrusionOk="0" h="156182" w="34057">
                <a:moveTo>
                  <a:pt x="3020" y="156182"/>
                </a:moveTo>
                <a:cubicBezTo>
                  <a:pt x="5473" y="152378"/>
                  <a:pt x="13382" y="140363"/>
                  <a:pt x="17737" y="133355"/>
                </a:cubicBezTo>
                <a:cubicBezTo>
                  <a:pt x="22092" y="126347"/>
                  <a:pt x="26448" y="118688"/>
                  <a:pt x="29151" y="114133"/>
                </a:cubicBezTo>
                <a:cubicBezTo>
                  <a:pt x="31854" y="109578"/>
                  <a:pt x="34357" y="110228"/>
                  <a:pt x="33956" y="106023"/>
                </a:cubicBezTo>
                <a:cubicBezTo>
                  <a:pt x="33556" y="101818"/>
                  <a:pt x="30553" y="93508"/>
                  <a:pt x="26748" y="88903"/>
                </a:cubicBezTo>
                <a:cubicBezTo>
                  <a:pt x="22944" y="84298"/>
                  <a:pt x="15434" y="82496"/>
                  <a:pt x="11129" y="78391"/>
                </a:cubicBezTo>
                <a:cubicBezTo>
                  <a:pt x="6824" y="74286"/>
                  <a:pt x="2670" y="68981"/>
                  <a:pt x="918" y="64275"/>
                </a:cubicBezTo>
                <a:cubicBezTo>
                  <a:pt x="-834" y="59570"/>
                  <a:pt x="517" y="55264"/>
                  <a:pt x="617" y="50158"/>
                </a:cubicBezTo>
                <a:cubicBezTo>
                  <a:pt x="717" y="45052"/>
                  <a:pt x="-184" y="41999"/>
                  <a:pt x="1518" y="33639"/>
                </a:cubicBezTo>
                <a:cubicBezTo>
                  <a:pt x="3220" y="25279"/>
                  <a:pt x="9277" y="5607"/>
                  <a:pt x="10829" y="0"/>
                </a:cubicBezTo>
              </a:path>
            </a:pathLst>
          </a:custGeom>
          <a:noFill/>
          <a:ln cap="flat" cmpd="sng" w="19050">
            <a:solidFill>
              <a:srgbClr val="009F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47" name="Google Shape;847;p58"/>
          <p:cNvSpPr/>
          <p:nvPr/>
        </p:nvSpPr>
        <p:spPr>
          <a:xfrm>
            <a:off x="34114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48" name="Google Shape;848;p58"/>
          <p:cNvSpPr/>
          <p:nvPr/>
        </p:nvSpPr>
        <p:spPr>
          <a:xfrm>
            <a:off x="6764245" y="1056800"/>
            <a:ext cx="1615800" cy="3874500"/>
          </a:xfrm>
          <a:custGeom>
            <a:rect b="b" l="l" r="r" t="t"/>
            <a:pathLst>
              <a:path extrusionOk="0" h="154980" w="64632">
                <a:moveTo>
                  <a:pt x="64632" y="154980"/>
                </a:moveTo>
                <a:cubicBezTo>
                  <a:pt x="60828" y="150775"/>
                  <a:pt x="48464" y="137710"/>
                  <a:pt x="41806" y="129751"/>
                </a:cubicBezTo>
                <a:cubicBezTo>
                  <a:pt x="35148" y="121792"/>
                  <a:pt x="29642" y="114734"/>
                  <a:pt x="24686" y="107225"/>
                </a:cubicBezTo>
                <a:cubicBezTo>
                  <a:pt x="19730" y="99716"/>
                  <a:pt x="15675" y="92157"/>
                  <a:pt x="12071" y="84698"/>
                </a:cubicBezTo>
                <a:cubicBezTo>
                  <a:pt x="8467" y="77239"/>
                  <a:pt x="4512" y="70181"/>
                  <a:pt x="3060" y="62472"/>
                </a:cubicBezTo>
                <a:cubicBezTo>
                  <a:pt x="1608" y="54763"/>
                  <a:pt x="-3197" y="48856"/>
                  <a:pt x="3361" y="38444"/>
                </a:cubicBezTo>
                <a:cubicBezTo>
                  <a:pt x="9919" y="28032"/>
                  <a:pt x="35899" y="6407"/>
                  <a:pt x="4240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9"/>
          <p:cNvSpPr/>
          <p:nvPr/>
        </p:nvSpPr>
        <p:spPr>
          <a:xfrm>
            <a:off x="3853325" y="4355525"/>
            <a:ext cx="519480" cy="47628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59"/>
          <p:cNvSpPr/>
          <p:nvPr/>
        </p:nvSpPr>
        <p:spPr>
          <a:xfrm>
            <a:off x="1729570" y="259775"/>
            <a:ext cx="1933225" cy="4684575"/>
          </a:xfrm>
          <a:custGeom>
            <a:rect b="b" l="l" r="r" t="t"/>
            <a:pathLst>
              <a:path extrusionOk="0" h="187383" w="77329">
                <a:moveTo>
                  <a:pt x="77329" y="187383"/>
                </a:moveTo>
                <a:cubicBezTo>
                  <a:pt x="76117" y="186690"/>
                  <a:pt x="71960" y="184958"/>
                  <a:pt x="70055" y="183226"/>
                </a:cubicBezTo>
                <a:cubicBezTo>
                  <a:pt x="68150" y="181494"/>
                  <a:pt x="66996" y="178724"/>
                  <a:pt x="65899" y="176992"/>
                </a:cubicBezTo>
                <a:cubicBezTo>
                  <a:pt x="64802" y="175260"/>
                  <a:pt x="62320" y="173586"/>
                  <a:pt x="63474" y="172835"/>
                </a:cubicBezTo>
                <a:cubicBezTo>
                  <a:pt x="64629" y="172085"/>
                  <a:pt x="71267" y="173239"/>
                  <a:pt x="72826" y="172489"/>
                </a:cubicBezTo>
                <a:cubicBezTo>
                  <a:pt x="74385" y="171739"/>
                  <a:pt x="77271" y="173702"/>
                  <a:pt x="72826" y="168333"/>
                </a:cubicBezTo>
                <a:cubicBezTo>
                  <a:pt x="68381" y="162964"/>
                  <a:pt x="53949" y="150149"/>
                  <a:pt x="46156" y="140277"/>
                </a:cubicBezTo>
                <a:cubicBezTo>
                  <a:pt x="38363" y="130406"/>
                  <a:pt x="32879" y="121054"/>
                  <a:pt x="26067" y="109104"/>
                </a:cubicBezTo>
                <a:cubicBezTo>
                  <a:pt x="19255" y="97155"/>
                  <a:pt x="9326" y="77585"/>
                  <a:pt x="5285" y="68580"/>
                </a:cubicBezTo>
                <a:cubicBezTo>
                  <a:pt x="1244" y="59575"/>
                  <a:pt x="-2219" y="66502"/>
                  <a:pt x="1822" y="55072"/>
                </a:cubicBezTo>
                <a:cubicBezTo>
                  <a:pt x="5863" y="43642"/>
                  <a:pt x="24913" y="9179"/>
                  <a:pt x="29531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6" name="Google Shape;856;p59"/>
          <p:cNvSpPr/>
          <p:nvPr/>
        </p:nvSpPr>
        <p:spPr>
          <a:xfrm>
            <a:off x="893598" y="337700"/>
            <a:ext cx="2535400" cy="4606650"/>
          </a:xfrm>
          <a:custGeom>
            <a:rect b="b" l="l" r="r" t="t"/>
            <a:pathLst>
              <a:path extrusionOk="0" h="184266" w="101416">
                <a:moveTo>
                  <a:pt x="101416" y="184266"/>
                </a:moveTo>
                <a:cubicBezTo>
                  <a:pt x="100897" y="183400"/>
                  <a:pt x="99511" y="181437"/>
                  <a:pt x="98299" y="179070"/>
                </a:cubicBezTo>
                <a:cubicBezTo>
                  <a:pt x="97087" y="176703"/>
                  <a:pt x="96855" y="171797"/>
                  <a:pt x="94142" y="170065"/>
                </a:cubicBezTo>
                <a:cubicBezTo>
                  <a:pt x="91429" y="168333"/>
                  <a:pt x="85310" y="169314"/>
                  <a:pt x="82020" y="168679"/>
                </a:cubicBezTo>
                <a:cubicBezTo>
                  <a:pt x="78730" y="168044"/>
                  <a:pt x="76767" y="167929"/>
                  <a:pt x="74400" y="166255"/>
                </a:cubicBezTo>
                <a:cubicBezTo>
                  <a:pt x="72033" y="164581"/>
                  <a:pt x="69897" y="161348"/>
                  <a:pt x="67819" y="158635"/>
                </a:cubicBezTo>
                <a:cubicBezTo>
                  <a:pt x="65741" y="155922"/>
                  <a:pt x="63086" y="153728"/>
                  <a:pt x="61931" y="149976"/>
                </a:cubicBezTo>
                <a:cubicBezTo>
                  <a:pt x="60776" y="146224"/>
                  <a:pt x="62681" y="139469"/>
                  <a:pt x="60891" y="136121"/>
                </a:cubicBezTo>
                <a:cubicBezTo>
                  <a:pt x="59101" y="132773"/>
                  <a:pt x="57139" y="136410"/>
                  <a:pt x="51193" y="129887"/>
                </a:cubicBezTo>
                <a:cubicBezTo>
                  <a:pt x="45247" y="123364"/>
                  <a:pt x="33471" y="106334"/>
                  <a:pt x="25216" y="96982"/>
                </a:cubicBezTo>
                <a:cubicBezTo>
                  <a:pt x="16961" y="87630"/>
                  <a:pt x="4896" y="81338"/>
                  <a:pt x="1663" y="73776"/>
                </a:cubicBezTo>
                <a:cubicBezTo>
                  <a:pt x="-1570" y="66214"/>
                  <a:pt x="394" y="63904"/>
                  <a:pt x="5820" y="51608"/>
                </a:cubicBezTo>
                <a:cubicBezTo>
                  <a:pt x="11246" y="39312"/>
                  <a:pt x="29488" y="8601"/>
                  <a:pt x="34221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857" name="Google Shape;857;p59"/>
          <p:cNvCxnSpPr>
            <a:stCxn id="854" idx="3"/>
          </p:cNvCxnSpPr>
          <p:nvPr/>
        </p:nvCxnSpPr>
        <p:spPr>
          <a:xfrm flipH="1" rot="10800000">
            <a:off x="4113065" y="3991857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8" name="Google Shape;858;p59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59" name="Google Shape;859;p59"/>
          <p:cNvSpPr txBox="1"/>
          <p:nvPr>
            <p:ph type="title"/>
          </p:nvPr>
        </p:nvSpPr>
        <p:spPr>
          <a:xfrm>
            <a:off x="2591179" y="2597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60" name="Google Shape;860;p59"/>
          <p:cNvSpPr txBox="1"/>
          <p:nvPr/>
        </p:nvSpPr>
        <p:spPr>
          <a:xfrm>
            <a:off x="4647075" y="3549450"/>
            <a:ext cx="327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ascent supports an initial, isolated updraft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p59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59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59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59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59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59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0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73" name="Google Shape;873;p60"/>
          <p:cNvSpPr/>
          <p:nvPr/>
        </p:nvSpPr>
        <p:spPr>
          <a:xfrm>
            <a:off x="3792675" y="4095750"/>
            <a:ext cx="181872" cy="658152"/>
          </a:xfrm>
          <a:prstGeom prst="cloud">
            <a:avLst/>
          </a:prstGeom>
          <a:solidFill>
            <a:srgbClr val="EBEBEB">
              <a:alpha val="910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60"/>
          <p:cNvSpPr/>
          <p:nvPr/>
        </p:nvSpPr>
        <p:spPr>
          <a:xfrm>
            <a:off x="1729570" y="259775"/>
            <a:ext cx="1933225" cy="4684575"/>
          </a:xfrm>
          <a:custGeom>
            <a:rect b="b" l="l" r="r" t="t"/>
            <a:pathLst>
              <a:path extrusionOk="0" h="187383" w="77329">
                <a:moveTo>
                  <a:pt x="77329" y="187383"/>
                </a:moveTo>
                <a:cubicBezTo>
                  <a:pt x="76117" y="186690"/>
                  <a:pt x="71960" y="184958"/>
                  <a:pt x="70055" y="183226"/>
                </a:cubicBezTo>
                <a:cubicBezTo>
                  <a:pt x="68150" y="181494"/>
                  <a:pt x="66996" y="178724"/>
                  <a:pt x="65899" y="176992"/>
                </a:cubicBezTo>
                <a:cubicBezTo>
                  <a:pt x="64802" y="175260"/>
                  <a:pt x="62320" y="173586"/>
                  <a:pt x="63474" y="172835"/>
                </a:cubicBezTo>
                <a:cubicBezTo>
                  <a:pt x="64629" y="172085"/>
                  <a:pt x="71267" y="173239"/>
                  <a:pt x="72826" y="172489"/>
                </a:cubicBezTo>
                <a:cubicBezTo>
                  <a:pt x="74385" y="171739"/>
                  <a:pt x="77271" y="173702"/>
                  <a:pt x="72826" y="168333"/>
                </a:cubicBezTo>
                <a:cubicBezTo>
                  <a:pt x="68381" y="162964"/>
                  <a:pt x="53949" y="150149"/>
                  <a:pt x="46156" y="140277"/>
                </a:cubicBezTo>
                <a:cubicBezTo>
                  <a:pt x="38363" y="130406"/>
                  <a:pt x="32879" y="121054"/>
                  <a:pt x="26067" y="109104"/>
                </a:cubicBezTo>
                <a:cubicBezTo>
                  <a:pt x="19255" y="97155"/>
                  <a:pt x="9326" y="77585"/>
                  <a:pt x="5285" y="68580"/>
                </a:cubicBezTo>
                <a:cubicBezTo>
                  <a:pt x="1244" y="59575"/>
                  <a:pt x="-2219" y="66502"/>
                  <a:pt x="1822" y="55072"/>
                </a:cubicBezTo>
                <a:cubicBezTo>
                  <a:pt x="5863" y="43642"/>
                  <a:pt x="24913" y="9179"/>
                  <a:pt x="29531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5" name="Google Shape;875;p60"/>
          <p:cNvSpPr/>
          <p:nvPr/>
        </p:nvSpPr>
        <p:spPr>
          <a:xfrm>
            <a:off x="893598" y="337700"/>
            <a:ext cx="2535400" cy="4606650"/>
          </a:xfrm>
          <a:custGeom>
            <a:rect b="b" l="l" r="r" t="t"/>
            <a:pathLst>
              <a:path extrusionOk="0" h="184266" w="101416">
                <a:moveTo>
                  <a:pt x="101416" y="184266"/>
                </a:moveTo>
                <a:cubicBezTo>
                  <a:pt x="100897" y="183400"/>
                  <a:pt x="99511" y="181437"/>
                  <a:pt x="98299" y="179070"/>
                </a:cubicBezTo>
                <a:cubicBezTo>
                  <a:pt x="97087" y="176703"/>
                  <a:pt x="96855" y="171797"/>
                  <a:pt x="94142" y="170065"/>
                </a:cubicBezTo>
                <a:cubicBezTo>
                  <a:pt x="91429" y="168333"/>
                  <a:pt x="85310" y="169314"/>
                  <a:pt x="82020" y="168679"/>
                </a:cubicBezTo>
                <a:cubicBezTo>
                  <a:pt x="78730" y="168044"/>
                  <a:pt x="76767" y="167929"/>
                  <a:pt x="74400" y="166255"/>
                </a:cubicBezTo>
                <a:cubicBezTo>
                  <a:pt x="72033" y="164581"/>
                  <a:pt x="69897" y="161348"/>
                  <a:pt x="67819" y="158635"/>
                </a:cubicBezTo>
                <a:cubicBezTo>
                  <a:pt x="65741" y="155922"/>
                  <a:pt x="63086" y="153728"/>
                  <a:pt x="61931" y="149976"/>
                </a:cubicBezTo>
                <a:cubicBezTo>
                  <a:pt x="60776" y="146224"/>
                  <a:pt x="62681" y="139469"/>
                  <a:pt x="60891" y="136121"/>
                </a:cubicBezTo>
                <a:cubicBezTo>
                  <a:pt x="59101" y="132773"/>
                  <a:pt x="57139" y="136410"/>
                  <a:pt x="51193" y="129887"/>
                </a:cubicBezTo>
                <a:cubicBezTo>
                  <a:pt x="45247" y="123364"/>
                  <a:pt x="33471" y="106334"/>
                  <a:pt x="25216" y="96982"/>
                </a:cubicBezTo>
                <a:cubicBezTo>
                  <a:pt x="16961" y="87630"/>
                  <a:pt x="4896" y="81338"/>
                  <a:pt x="1663" y="73776"/>
                </a:cubicBezTo>
                <a:cubicBezTo>
                  <a:pt x="-1570" y="66214"/>
                  <a:pt x="394" y="63904"/>
                  <a:pt x="5820" y="51608"/>
                </a:cubicBezTo>
                <a:cubicBezTo>
                  <a:pt x="11246" y="39312"/>
                  <a:pt x="29488" y="8601"/>
                  <a:pt x="34221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6" name="Google Shape;876;p60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877" name="Google Shape;877;p60"/>
          <p:cNvSpPr txBox="1"/>
          <p:nvPr/>
        </p:nvSpPr>
        <p:spPr>
          <a:xfrm>
            <a:off x="4808375" y="1671200"/>
            <a:ext cx="3273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air entrainment near the capping inversion erodes the updraft.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Updraft may reach LFC, but residual updraft/pressure perturbation is too weak to support further development (turkey tower).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Convective initiation has failed.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p60"/>
          <p:cNvSpPr/>
          <p:nvPr/>
        </p:nvSpPr>
        <p:spPr>
          <a:xfrm rot="5400000">
            <a:off x="4116095" y="4346124"/>
            <a:ext cx="37232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79" name="Google Shape;879;p60"/>
          <p:cNvSpPr/>
          <p:nvPr/>
        </p:nvSpPr>
        <p:spPr>
          <a:xfrm rot="-5400000">
            <a:off x="3936879" y="4346141"/>
            <a:ext cx="37232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0" name="Google Shape;880;p60"/>
          <p:cNvSpPr/>
          <p:nvPr/>
        </p:nvSpPr>
        <p:spPr>
          <a:xfrm flipH="1" rot="5400000">
            <a:off x="3408915" y="4333422"/>
            <a:ext cx="41508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1" name="Google Shape;881;p60"/>
          <p:cNvSpPr/>
          <p:nvPr/>
        </p:nvSpPr>
        <p:spPr>
          <a:xfrm flipH="1" rot="-5400000">
            <a:off x="3229699" y="4333383"/>
            <a:ext cx="415086" cy="157384"/>
          </a:xfrm>
          <a:custGeom>
            <a:rect b="b" l="l" r="r" t="t"/>
            <a:pathLst>
              <a:path extrusionOk="0" h="13259" w="20435">
                <a:moveTo>
                  <a:pt x="0" y="13259"/>
                </a:moveTo>
                <a:cubicBezTo>
                  <a:pt x="289" y="11874"/>
                  <a:pt x="231" y="7140"/>
                  <a:pt x="1732" y="4946"/>
                </a:cubicBezTo>
                <a:cubicBezTo>
                  <a:pt x="3233" y="2752"/>
                  <a:pt x="6292" y="501"/>
                  <a:pt x="9005" y="97"/>
                </a:cubicBezTo>
                <a:cubicBezTo>
                  <a:pt x="11718" y="-307"/>
                  <a:pt x="16106" y="558"/>
                  <a:pt x="18011" y="2521"/>
                </a:cubicBezTo>
                <a:cubicBezTo>
                  <a:pt x="19916" y="4484"/>
                  <a:pt x="20031" y="10314"/>
                  <a:pt x="20435" y="11873"/>
                </a:cubicBezTo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82" name="Google Shape;882;p60"/>
          <p:cNvSpPr/>
          <p:nvPr/>
        </p:nvSpPr>
        <p:spPr>
          <a:xfrm>
            <a:off x="3719063" y="3080925"/>
            <a:ext cx="329076" cy="658152"/>
          </a:xfrm>
          <a:prstGeom prst="cloud">
            <a:avLst/>
          </a:prstGeom>
          <a:solidFill>
            <a:srgbClr val="EBEBEB">
              <a:alpha val="47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3" name="Google Shape;883;p60"/>
          <p:cNvCxnSpPr/>
          <p:nvPr/>
        </p:nvCxnSpPr>
        <p:spPr>
          <a:xfrm flipH="1" rot="10800000">
            <a:off x="3879253" y="38152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4" name="Google Shape;884;p60"/>
          <p:cNvSpPr/>
          <p:nvPr/>
        </p:nvSpPr>
        <p:spPr>
          <a:xfrm>
            <a:off x="3537783" y="1986400"/>
            <a:ext cx="988416" cy="658152"/>
          </a:xfrm>
          <a:prstGeom prst="cloud">
            <a:avLst/>
          </a:prstGeom>
          <a:solidFill>
            <a:srgbClr val="EBEBEB">
              <a:alpha val="297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5" name="Google Shape;885;p60"/>
          <p:cNvCxnSpPr/>
          <p:nvPr/>
        </p:nvCxnSpPr>
        <p:spPr>
          <a:xfrm flipH="1" rot="10800000">
            <a:off x="3879265" y="269003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6" name="Google Shape;886;p60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60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60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60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60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60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1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898" name="Google Shape;898;p61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9" name="Google Shape;899;p61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0" name="Google Shape;900;p61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01" name="Google Shape;901;p61"/>
          <p:cNvSpPr txBox="1"/>
          <p:nvPr/>
        </p:nvSpPr>
        <p:spPr>
          <a:xfrm>
            <a:off x="4848100" y="2362025"/>
            <a:ext cx="3765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Condensation leads to 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vaporative cooling in the path of the failed updraft cools/moistens the column.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leads to a localized reduction in CIN by cooling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temperatures.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Latent heat release can also locally steepen lapse rates above failed CI. 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2" name="Google Shape;902;p61"/>
          <p:cNvSpPr/>
          <p:nvPr/>
        </p:nvSpPr>
        <p:spPr>
          <a:xfrm>
            <a:off x="2926775" y="4133850"/>
            <a:ext cx="736020" cy="658152"/>
          </a:xfrm>
          <a:prstGeom prst="cloud">
            <a:avLst/>
          </a:prstGeom>
          <a:solidFill>
            <a:srgbClr val="00B0F0">
              <a:alpha val="25600"/>
            </a:srgbClr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61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61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61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61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61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61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61"/>
          <p:cNvSpPr/>
          <p:nvPr/>
        </p:nvSpPr>
        <p:spPr>
          <a:xfrm>
            <a:off x="3801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0" name="Google Shape;910;p61"/>
          <p:cNvCxnSpPr/>
          <p:nvPr/>
        </p:nvCxnSpPr>
        <p:spPr>
          <a:xfrm flipH="1">
            <a:off x="3732550" y="3408625"/>
            <a:ext cx="1045800" cy="881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1" name="Google Shape;911;p61"/>
          <p:cNvSpPr txBox="1"/>
          <p:nvPr/>
        </p:nvSpPr>
        <p:spPr>
          <a:xfrm>
            <a:off x="4254998" y="1117025"/>
            <a:ext cx="4782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0000"/>
                </a:solidFill>
              </a:rPr>
              <a:t>Major assumption:</a:t>
            </a:r>
            <a:r>
              <a:rPr b="1" lang="en">
                <a:solidFill>
                  <a:schemeClr val="dk2"/>
                </a:solidFill>
              </a:rPr>
              <a:t> On the mesoscale, the effects of evaporative cooling and mixing in a small layer (dz ~ 0) are larger than the amount of diabatic (latent heat) release from these small convective updrafts. This also assumes lift effects are not dominating.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912" name="Google Shape;912;p61"/>
          <p:cNvSpPr txBox="1"/>
          <p:nvPr/>
        </p:nvSpPr>
        <p:spPr>
          <a:xfrm>
            <a:off x="276425" y="3287500"/>
            <a:ext cx="15105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2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919" name="Google Shape;919;p62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0" name="Google Shape;920;p62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1" name="Google Shape;921;p62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22" name="Google Shape;922;p62"/>
          <p:cNvSpPr txBox="1"/>
          <p:nvPr/>
        </p:nvSpPr>
        <p:spPr>
          <a:xfrm>
            <a:off x="4998075" y="2363925"/>
            <a:ext cx="3765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mesoscale lift continues in this localized area of reduced CIN, subsequent attempts at convective initiation have a higher probability of success! 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3" name="Google Shape;923;p62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62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62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62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62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62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62"/>
          <p:cNvSpPr/>
          <p:nvPr/>
        </p:nvSpPr>
        <p:spPr>
          <a:xfrm>
            <a:off x="3744675" y="4026472"/>
            <a:ext cx="652320" cy="69789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30" name="Google Shape;930;p62"/>
          <p:cNvCxnSpPr/>
          <p:nvPr/>
        </p:nvCxnSpPr>
        <p:spPr>
          <a:xfrm flipH="1" rot="10800000">
            <a:off x="4066490" y="36355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1" name="Google Shape;931;p62"/>
          <p:cNvSpPr/>
          <p:nvPr/>
        </p:nvSpPr>
        <p:spPr>
          <a:xfrm>
            <a:off x="3589814" y="1983375"/>
            <a:ext cx="962064" cy="16235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idx="4294967295" type="title"/>
          </p:nvPr>
        </p:nvSpPr>
        <p:spPr>
          <a:xfrm>
            <a:off x="476250" y="-1256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How do lapse rates change?</a:t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0" y="2548325"/>
            <a:ext cx="433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 change in lapse rate = 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302288" y="1374150"/>
            <a:ext cx="48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Horizontal lapse rate advection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302288" y="2068600"/>
            <a:ext cx="482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Influence of lift/stretching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302288" y="2804300"/>
            <a:ext cx="478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Differential Thermal Advection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4302288" y="3447875"/>
            <a:ext cx="303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Diabatic Heating</a:t>
            </a:r>
            <a:endParaRPr b="1"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3963725" y="1588075"/>
            <a:ext cx="210300" cy="213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3"/>
          <p:cNvSpPr txBox="1"/>
          <p:nvPr>
            <p:ph type="title"/>
          </p:nvPr>
        </p:nvSpPr>
        <p:spPr>
          <a:xfrm>
            <a:off x="2516104" y="86575"/>
            <a:ext cx="411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INFLUENCE OF FAILED CONVECTION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5000"/>
              <a:buFont typeface="Century Gothic"/>
              <a:buNone/>
            </a:pPr>
            <a:r>
              <a:rPr lang="en" sz="2000"/>
              <a:t>ON THE THERMODYNAMIC PROFILE</a:t>
            </a:r>
            <a:endParaRPr sz="2000"/>
          </a:p>
        </p:txBody>
      </p:sp>
      <p:sp>
        <p:nvSpPr>
          <p:cNvPr id="938" name="Google Shape;938;p63"/>
          <p:cNvSpPr/>
          <p:nvPr/>
        </p:nvSpPr>
        <p:spPr>
          <a:xfrm>
            <a:off x="1730089" y="259775"/>
            <a:ext cx="1932700" cy="4684575"/>
          </a:xfrm>
          <a:custGeom>
            <a:rect b="b" l="l" r="r" t="t"/>
            <a:pathLst>
              <a:path extrusionOk="0" h="187383" w="77308">
                <a:moveTo>
                  <a:pt x="77308" y="187383"/>
                </a:moveTo>
                <a:cubicBezTo>
                  <a:pt x="76096" y="186690"/>
                  <a:pt x="71939" y="184958"/>
                  <a:pt x="70034" y="183226"/>
                </a:cubicBezTo>
                <a:cubicBezTo>
                  <a:pt x="68129" y="181494"/>
                  <a:pt x="66975" y="178724"/>
                  <a:pt x="65878" y="176992"/>
                </a:cubicBezTo>
                <a:cubicBezTo>
                  <a:pt x="64781" y="175260"/>
                  <a:pt x="63280" y="173816"/>
                  <a:pt x="63453" y="172835"/>
                </a:cubicBezTo>
                <a:cubicBezTo>
                  <a:pt x="63626" y="171854"/>
                  <a:pt x="66686" y="172201"/>
                  <a:pt x="66917" y="171104"/>
                </a:cubicBezTo>
                <a:cubicBezTo>
                  <a:pt x="67148" y="170007"/>
                  <a:pt x="68303" y="171392"/>
                  <a:pt x="64839" y="166254"/>
                </a:cubicBezTo>
                <a:cubicBezTo>
                  <a:pt x="61375" y="161116"/>
                  <a:pt x="52601" y="149802"/>
                  <a:pt x="46135" y="140277"/>
                </a:cubicBezTo>
                <a:cubicBezTo>
                  <a:pt x="39670" y="130752"/>
                  <a:pt x="32858" y="121054"/>
                  <a:pt x="26046" y="109104"/>
                </a:cubicBezTo>
                <a:cubicBezTo>
                  <a:pt x="19234" y="97155"/>
                  <a:pt x="9305" y="77585"/>
                  <a:pt x="5264" y="68580"/>
                </a:cubicBezTo>
                <a:cubicBezTo>
                  <a:pt x="1223" y="59575"/>
                  <a:pt x="-2240" y="66502"/>
                  <a:pt x="1801" y="55072"/>
                </a:cubicBezTo>
                <a:cubicBezTo>
                  <a:pt x="5842" y="43642"/>
                  <a:pt x="24892" y="9179"/>
                  <a:pt x="2951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9" name="Google Shape;939;p63"/>
          <p:cNvSpPr/>
          <p:nvPr/>
        </p:nvSpPr>
        <p:spPr>
          <a:xfrm>
            <a:off x="896048" y="337700"/>
            <a:ext cx="2532950" cy="4606650"/>
          </a:xfrm>
          <a:custGeom>
            <a:rect b="b" l="l" r="r" t="t"/>
            <a:pathLst>
              <a:path extrusionOk="0" h="184266" w="101318">
                <a:moveTo>
                  <a:pt x="101318" y="184266"/>
                </a:moveTo>
                <a:cubicBezTo>
                  <a:pt x="100799" y="183400"/>
                  <a:pt x="99413" y="181437"/>
                  <a:pt x="98201" y="179070"/>
                </a:cubicBezTo>
                <a:cubicBezTo>
                  <a:pt x="96989" y="176703"/>
                  <a:pt x="95718" y="172259"/>
                  <a:pt x="94044" y="170065"/>
                </a:cubicBezTo>
                <a:cubicBezTo>
                  <a:pt x="92370" y="167871"/>
                  <a:pt x="90523" y="167005"/>
                  <a:pt x="88156" y="165908"/>
                </a:cubicBezTo>
                <a:cubicBezTo>
                  <a:pt x="85789" y="164811"/>
                  <a:pt x="83249" y="164696"/>
                  <a:pt x="79843" y="163484"/>
                </a:cubicBezTo>
                <a:cubicBezTo>
                  <a:pt x="76437" y="162272"/>
                  <a:pt x="70723" y="160886"/>
                  <a:pt x="67721" y="158635"/>
                </a:cubicBezTo>
                <a:cubicBezTo>
                  <a:pt x="64719" y="156384"/>
                  <a:pt x="62988" y="153728"/>
                  <a:pt x="61833" y="149976"/>
                </a:cubicBezTo>
                <a:cubicBezTo>
                  <a:pt x="60678" y="146224"/>
                  <a:pt x="62583" y="139469"/>
                  <a:pt x="60793" y="136121"/>
                </a:cubicBezTo>
                <a:cubicBezTo>
                  <a:pt x="59003" y="132773"/>
                  <a:pt x="57041" y="136410"/>
                  <a:pt x="51095" y="129887"/>
                </a:cubicBezTo>
                <a:cubicBezTo>
                  <a:pt x="45149" y="123364"/>
                  <a:pt x="33373" y="106334"/>
                  <a:pt x="25118" y="96982"/>
                </a:cubicBezTo>
                <a:cubicBezTo>
                  <a:pt x="16863" y="87630"/>
                  <a:pt x="4798" y="81338"/>
                  <a:pt x="1565" y="73776"/>
                </a:cubicBezTo>
                <a:cubicBezTo>
                  <a:pt x="-1668" y="66214"/>
                  <a:pt x="296" y="63904"/>
                  <a:pt x="5722" y="51608"/>
                </a:cubicBezTo>
                <a:cubicBezTo>
                  <a:pt x="11148" y="39312"/>
                  <a:pt x="29390" y="8601"/>
                  <a:pt x="34123" y="0"/>
                </a:cubicBezTo>
              </a:path>
            </a:pathLst>
          </a:custGeom>
          <a:noFill/>
          <a:ln cap="flat" cmpd="sng" w="28575">
            <a:solidFill>
              <a:srgbClr val="009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0" name="Google Shape;940;p63"/>
          <p:cNvSpPr/>
          <p:nvPr/>
        </p:nvSpPr>
        <p:spPr>
          <a:xfrm>
            <a:off x="2008900" y="1117025"/>
            <a:ext cx="1783775" cy="3818650"/>
          </a:xfrm>
          <a:custGeom>
            <a:rect b="b" l="l" r="r" t="t"/>
            <a:pathLst>
              <a:path extrusionOk="0" h="152746" w="71351">
                <a:moveTo>
                  <a:pt x="71351" y="152746"/>
                </a:moveTo>
                <a:cubicBezTo>
                  <a:pt x="69850" y="151765"/>
                  <a:pt x="64655" y="149456"/>
                  <a:pt x="62346" y="146858"/>
                </a:cubicBezTo>
                <a:cubicBezTo>
                  <a:pt x="60037" y="144260"/>
                  <a:pt x="58594" y="140566"/>
                  <a:pt x="57497" y="137160"/>
                </a:cubicBezTo>
                <a:cubicBezTo>
                  <a:pt x="56400" y="133754"/>
                  <a:pt x="57093" y="134736"/>
                  <a:pt x="55765" y="126423"/>
                </a:cubicBezTo>
                <a:cubicBezTo>
                  <a:pt x="54437" y="118110"/>
                  <a:pt x="52474" y="98483"/>
                  <a:pt x="49530" y="87284"/>
                </a:cubicBezTo>
                <a:cubicBezTo>
                  <a:pt x="46586" y="76085"/>
                  <a:pt x="44796" y="71582"/>
                  <a:pt x="38100" y="59228"/>
                </a:cubicBezTo>
                <a:cubicBezTo>
                  <a:pt x="31404" y="46874"/>
                  <a:pt x="15702" y="23033"/>
                  <a:pt x="9352" y="13162"/>
                </a:cubicBezTo>
                <a:cubicBezTo>
                  <a:pt x="3002" y="3291"/>
                  <a:pt x="1559" y="2194"/>
                  <a:pt x="0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941" name="Google Shape;941;p63"/>
          <p:cNvSpPr txBox="1"/>
          <p:nvPr/>
        </p:nvSpPr>
        <p:spPr>
          <a:xfrm>
            <a:off x="4712700" y="1147925"/>
            <a:ext cx="4258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Additional Considerations: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may take multiple attempts at CI to sufficiently reduce CIN.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 time of day (is this occurring at 20 UTC (additional diurnal heating expected) or at 00 UTC (peak diurnal heating)?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forcing for ascent can reduce CIN via lift/cooling and/or overcoming cap by lifting parcels to LFC (i.e. is the depth of the lift greater than the LFC?)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Watching satellite trends is vital!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2" name="Google Shape;942;p63"/>
          <p:cNvSpPr/>
          <p:nvPr/>
        </p:nvSpPr>
        <p:spPr>
          <a:xfrm>
            <a:off x="45633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63"/>
          <p:cNvSpPr/>
          <p:nvPr/>
        </p:nvSpPr>
        <p:spPr>
          <a:xfrm>
            <a:off x="52491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63"/>
          <p:cNvSpPr/>
          <p:nvPr/>
        </p:nvSpPr>
        <p:spPr>
          <a:xfrm>
            <a:off x="5934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63"/>
          <p:cNvSpPr/>
          <p:nvPr/>
        </p:nvSpPr>
        <p:spPr>
          <a:xfrm>
            <a:off x="25059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63"/>
          <p:cNvSpPr/>
          <p:nvPr/>
        </p:nvSpPr>
        <p:spPr>
          <a:xfrm>
            <a:off x="15915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63"/>
          <p:cNvSpPr/>
          <p:nvPr/>
        </p:nvSpPr>
        <p:spPr>
          <a:xfrm>
            <a:off x="905725" y="4589352"/>
            <a:ext cx="519480" cy="24246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63"/>
          <p:cNvSpPr/>
          <p:nvPr/>
        </p:nvSpPr>
        <p:spPr>
          <a:xfrm>
            <a:off x="3744675" y="4026472"/>
            <a:ext cx="652320" cy="69789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9" name="Google Shape;949;p63"/>
          <p:cNvCxnSpPr/>
          <p:nvPr/>
        </p:nvCxnSpPr>
        <p:spPr>
          <a:xfrm flipH="1" rot="10800000">
            <a:off x="4066490" y="3635582"/>
            <a:ext cx="8700" cy="3909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50" name="Google Shape;950;p63"/>
          <p:cNvSpPr/>
          <p:nvPr/>
        </p:nvSpPr>
        <p:spPr>
          <a:xfrm>
            <a:off x="3589814" y="1983375"/>
            <a:ext cx="962064" cy="16235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64"/>
          <p:cNvPicPr preferRelativeResize="0"/>
          <p:nvPr/>
        </p:nvPicPr>
        <p:blipFill rotWithShape="1">
          <a:blip r:embed="rId3">
            <a:alphaModFix/>
          </a:blip>
          <a:srcRect b="0" l="0" r="0" t="2572"/>
          <a:stretch/>
        </p:blipFill>
        <p:spPr>
          <a:xfrm>
            <a:off x="413825" y="271400"/>
            <a:ext cx="3947575" cy="471402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7" name="Google Shape;957;p64"/>
          <p:cNvSpPr txBox="1"/>
          <p:nvPr/>
        </p:nvSpPr>
        <p:spPr>
          <a:xfrm>
            <a:off x="1733050" y="271400"/>
            <a:ext cx="14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April 29, 2022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8" name="Google Shape;958;p64"/>
          <p:cNvSpPr txBox="1"/>
          <p:nvPr/>
        </p:nvSpPr>
        <p:spPr>
          <a:xfrm>
            <a:off x="4408925" y="607975"/>
            <a:ext cx="44331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this loop, watch for: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 attempts at CI along dryline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Successful CI following the failed attempts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➢"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Maturation of tornadic supercells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65"/>
          <p:cNvSpPr txBox="1"/>
          <p:nvPr>
            <p:ph type="title"/>
          </p:nvPr>
        </p:nvSpPr>
        <p:spPr>
          <a:xfrm>
            <a:off x="338669" y="2908"/>
            <a:ext cx="8456100" cy="994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None/>
            </a:pPr>
            <a:r>
              <a:rPr lang="en"/>
              <a:t> </a:t>
            </a:r>
            <a:endParaRPr/>
          </a:p>
        </p:txBody>
      </p:sp>
      <p:sp>
        <p:nvSpPr>
          <p:cNvPr id="964" name="Google Shape;964;p65"/>
          <p:cNvSpPr txBox="1"/>
          <p:nvPr>
            <p:ph idx="1" type="body"/>
          </p:nvPr>
        </p:nvSpPr>
        <p:spPr>
          <a:xfrm>
            <a:off x="628650" y="734219"/>
            <a:ext cx="7886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CIN can be reduced and/or CAPE increased by:</a:t>
            </a:r>
            <a:endParaRPr/>
          </a:p>
        </p:txBody>
      </p:sp>
      <p:pic>
        <p:nvPicPr>
          <p:cNvPr descr="c07f009" id="965" name="Google Shape;965;p65"/>
          <p:cNvPicPr preferRelativeResize="0"/>
          <p:nvPr/>
        </p:nvPicPr>
        <p:blipFill rotWithShape="1">
          <a:blip r:embed="rId4">
            <a:alphaModFix/>
          </a:blip>
          <a:srcRect b="4527" l="0" r="0" t="3459"/>
          <a:stretch/>
        </p:blipFill>
        <p:spPr>
          <a:xfrm>
            <a:off x="1845732" y="1274893"/>
            <a:ext cx="5576925" cy="3848766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65"/>
          <p:cNvSpPr/>
          <p:nvPr/>
        </p:nvSpPr>
        <p:spPr>
          <a:xfrm>
            <a:off x="4940519" y="4974917"/>
            <a:ext cx="1789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(Markowski and Richardson 2010, Fig. 7.9)</a:t>
            </a:r>
            <a:endParaRPr sz="1100"/>
          </a:p>
        </p:txBody>
      </p:sp>
      <p:sp>
        <p:nvSpPr>
          <p:cNvPr id="967" name="Google Shape;967;p65"/>
          <p:cNvSpPr txBox="1"/>
          <p:nvPr/>
        </p:nvSpPr>
        <p:spPr>
          <a:xfrm>
            <a:off x="2194973" y="1060725"/>
            <a:ext cx="1379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Rising motion</a:t>
            </a:r>
            <a:endParaRPr sz="1100"/>
          </a:p>
        </p:txBody>
      </p:sp>
      <p:sp>
        <p:nvSpPr>
          <p:cNvPr id="968" name="Google Shape;968;p65"/>
          <p:cNvSpPr txBox="1"/>
          <p:nvPr/>
        </p:nvSpPr>
        <p:spPr>
          <a:xfrm>
            <a:off x="3777301" y="1059750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Moistening</a:t>
            </a:r>
            <a:endParaRPr sz="1100"/>
          </a:p>
        </p:txBody>
      </p:sp>
      <p:sp>
        <p:nvSpPr>
          <p:cNvPr id="969" name="Google Shape;969;p65"/>
          <p:cNvSpPr txBox="1"/>
          <p:nvPr/>
        </p:nvSpPr>
        <p:spPr>
          <a:xfrm>
            <a:off x="5614297" y="1058650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Low-Level Warming</a:t>
            </a:r>
            <a:endParaRPr sz="11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66"/>
          <p:cNvSpPr txBox="1"/>
          <p:nvPr>
            <p:ph type="title"/>
          </p:nvPr>
        </p:nvSpPr>
        <p:spPr>
          <a:xfrm>
            <a:off x="628650" y="-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reality a combination of processes change </a:t>
            </a:r>
            <a:r>
              <a:rPr lang="en"/>
              <a:t>𝝲</a:t>
            </a:r>
            <a:r>
              <a:rPr lang="en"/>
              <a:t> </a:t>
            </a:r>
            <a:endParaRPr/>
          </a:p>
        </p:txBody>
      </p:sp>
      <p:sp>
        <p:nvSpPr>
          <p:cNvPr id="975" name="Google Shape;975;p66"/>
          <p:cNvSpPr txBox="1"/>
          <p:nvPr/>
        </p:nvSpPr>
        <p:spPr>
          <a:xfrm>
            <a:off x="8" y="737110"/>
            <a:ext cx="4345800" cy="453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0409" l="-1089" r="-1099" t="-41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grpSp>
        <p:nvGrpSpPr>
          <p:cNvPr id="976" name="Google Shape;976;p66"/>
          <p:cNvGrpSpPr/>
          <p:nvPr/>
        </p:nvGrpSpPr>
        <p:grpSpPr>
          <a:xfrm>
            <a:off x="2183715" y="1190147"/>
            <a:ext cx="6859061" cy="4077725"/>
            <a:chOff x="2385625" y="1373975"/>
            <a:chExt cx="4870800" cy="3665700"/>
          </a:xfrm>
        </p:grpSpPr>
        <p:sp>
          <p:nvSpPr>
            <p:cNvPr id="977" name="Google Shape;977;p66"/>
            <p:cNvSpPr/>
            <p:nvPr/>
          </p:nvSpPr>
          <p:spPr>
            <a:xfrm>
              <a:off x="2385625" y="1373975"/>
              <a:ext cx="4870800" cy="3665700"/>
            </a:xfrm>
            <a:prstGeom prst="rect">
              <a:avLst/>
            </a:prstGeom>
            <a:solidFill>
              <a:srgbClr val="EBEBEB"/>
            </a:solidFill>
            <a:ln cap="flat" cmpd="sng" w="9525">
              <a:solidFill>
                <a:srgbClr val="363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78" name="Google Shape;978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97350" y="1386425"/>
              <a:ext cx="4851700" cy="36387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79" name="Google Shape;979;p66"/>
          <p:cNvCxnSpPr/>
          <p:nvPr/>
        </p:nvCxnSpPr>
        <p:spPr>
          <a:xfrm flipH="1" rot="10800000">
            <a:off x="5671300" y="2525200"/>
            <a:ext cx="2111100" cy="13764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0" name="Google Shape;980;p66"/>
          <p:cNvCxnSpPr/>
          <p:nvPr/>
        </p:nvCxnSpPr>
        <p:spPr>
          <a:xfrm rot="10800000">
            <a:off x="7730725" y="2949450"/>
            <a:ext cx="621000" cy="205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1" name="Google Shape;981;p66"/>
          <p:cNvSpPr/>
          <p:nvPr/>
        </p:nvSpPr>
        <p:spPr>
          <a:xfrm rot="990248">
            <a:off x="6209446" y="1873214"/>
            <a:ext cx="2624220" cy="1397065"/>
          </a:xfrm>
          <a:prstGeom prst="ellipse">
            <a:avLst/>
          </a:prstGeom>
          <a:solidFill>
            <a:srgbClr val="F01DBD">
              <a:alpha val="645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2" name="Google Shape;982;p66"/>
          <p:cNvCxnSpPr/>
          <p:nvPr/>
        </p:nvCxnSpPr>
        <p:spPr>
          <a:xfrm flipH="1" rot="10800000">
            <a:off x="6375050" y="3022050"/>
            <a:ext cx="1179900" cy="20076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3" name="Google Shape;983;p66"/>
          <p:cNvSpPr/>
          <p:nvPr/>
        </p:nvSpPr>
        <p:spPr>
          <a:xfrm rot="857198">
            <a:off x="6652374" y="2390674"/>
            <a:ext cx="1531773" cy="2876839"/>
          </a:xfrm>
          <a:prstGeom prst="ellipse">
            <a:avLst/>
          </a:prstGeom>
          <a:solidFill>
            <a:srgbClr val="FFD966">
              <a:alpha val="481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66"/>
          <p:cNvSpPr txBox="1"/>
          <p:nvPr/>
        </p:nvSpPr>
        <p:spPr>
          <a:xfrm>
            <a:off x="0" y="1262575"/>
            <a:ext cx="2784000" cy="35289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800"/>
              <a:buChar char="●"/>
            </a:pPr>
            <a:r>
              <a:rPr b="1" lang="en" sz="1800">
                <a:solidFill>
                  <a:srgbClr val="E69138"/>
                </a:solidFill>
              </a:rPr>
              <a:t>Horizontal lapse rate advection</a:t>
            </a:r>
            <a:endParaRPr b="1" sz="1800">
              <a:solidFill>
                <a:srgbClr val="E69138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b="1" lang="en" sz="1800">
                <a:solidFill>
                  <a:srgbClr val="0000FF"/>
                </a:solidFill>
              </a:rPr>
              <a:t>Differential thermal advection</a:t>
            </a:r>
            <a:endParaRPr b="1" sz="1800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800"/>
              <a:buChar char="●"/>
            </a:pPr>
            <a:r>
              <a:rPr b="1" lang="en" sz="1800">
                <a:solidFill>
                  <a:srgbClr val="FF00FF"/>
                </a:solidFill>
              </a:rPr>
              <a:t>Ascent stretching/vertical advection</a:t>
            </a:r>
            <a:endParaRPr b="1" sz="1800">
              <a:solidFill>
                <a:srgbClr val="FF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b="1" lang="en" sz="1800">
                <a:solidFill>
                  <a:srgbClr val="FFFF00"/>
                </a:solidFill>
              </a:rPr>
              <a:t>Low-level diabatic heating</a:t>
            </a:r>
            <a:endParaRPr b="1" sz="1800">
              <a:solidFill>
                <a:srgbClr val="FF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9F00"/>
              </a:buClr>
              <a:buSzPts val="1800"/>
              <a:buChar char="●"/>
            </a:pPr>
            <a:r>
              <a:rPr b="1" lang="en" sz="1800">
                <a:solidFill>
                  <a:srgbClr val="009F00"/>
                </a:solidFill>
              </a:rPr>
              <a:t>Net Effect: S</a:t>
            </a:r>
            <a:r>
              <a:rPr b="1" lang="en" sz="1800">
                <a:solidFill>
                  <a:srgbClr val="009F00"/>
                </a:solidFill>
              </a:rPr>
              <a:t>teep</a:t>
            </a:r>
            <a:r>
              <a:rPr b="1" lang="en" sz="1800">
                <a:solidFill>
                  <a:srgbClr val="009F00"/>
                </a:solidFill>
              </a:rPr>
              <a:t> lapse rates!</a:t>
            </a:r>
            <a:endParaRPr b="1" sz="1800">
              <a:solidFill>
                <a:srgbClr val="009F00"/>
              </a:solidFill>
            </a:endParaRPr>
          </a:p>
        </p:txBody>
      </p:sp>
      <p:sp>
        <p:nvSpPr>
          <p:cNvPr id="985" name="Google Shape;985;p66"/>
          <p:cNvSpPr/>
          <p:nvPr/>
        </p:nvSpPr>
        <p:spPr>
          <a:xfrm rot="-1954098">
            <a:off x="6437151" y="2256136"/>
            <a:ext cx="2307801" cy="1252310"/>
          </a:xfrm>
          <a:prstGeom prst="ellipse">
            <a:avLst/>
          </a:prstGeom>
          <a:solidFill>
            <a:srgbClr val="3FFF49">
              <a:alpha val="21520"/>
            </a:srgbClr>
          </a:solidFill>
          <a:ln cap="flat" cmpd="sng" w="38100">
            <a:solidFill>
              <a:srgbClr val="009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25" name="Google Shape;125;p19"/>
          <p:cNvSpPr txBox="1"/>
          <p:nvPr/>
        </p:nvSpPr>
        <p:spPr>
          <a:xfrm>
            <a:off x="723900" y="1969352"/>
            <a:ext cx="1326300" cy="394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26" name="Google Shape;126;p19"/>
          <p:cNvSpPr txBox="1"/>
          <p:nvPr/>
        </p:nvSpPr>
        <p:spPr>
          <a:xfrm>
            <a:off x="1931642" y="17554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27" name="Google Shape;127;p19"/>
          <p:cNvSpPr txBox="1"/>
          <p:nvPr/>
        </p:nvSpPr>
        <p:spPr>
          <a:xfrm>
            <a:off x="2050177" y="23958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28" name="Google Shape;128;p19"/>
          <p:cNvSpPr txBox="1"/>
          <p:nvPr/>
        </p:nvSpPr>
        <p:spPr>
          <a:xfrm>
            <a:off x="1292626" y="16794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29" name="Google Shape;129;p19"/>
          <p:cNvSpPr txBox="1"/>
          <p:nvPr/>
        </p:nvSpPr>
        <p:spPr>
          <a:xfrm>
            <a:off x="787566" y="24713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30" name="Google Shape;130;p19"/>
          <p:cNvSpPr txBox="1"/>
          <p:nvPr/>
        </p:nvSpPr>
        <p:spPr>
          <a:xfrm>
            <a:off x="207749" y="22317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31" name="Google Shape;131;p19"/>
          <p:cNvSpPr txBox="1"/>
          <p:nvPr/>
        </p:nvSpPr>
        <p:spPr>
          <a:xfrm>
            <a:off x="1402833" y="2475926"/>
            <a:ext cx="638700" cy="42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32" name="Google Shape;132;p19"/>
          <p:cNvCxnSpPr/>
          <p:nvPr/>
        </p:nvCxnSpPr>
        <p:spPr>
          <a:xfrm flipH="1">
            <a:off x="1438067" y="18570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3" name="Google Shape;133;p19"/>
          <p:cNvCxnSpPr/>
          <p:nvPr/>
        </p:nvCxnSpPr>
        <p:spPr>
          <a:xfrm flipH="1">
            <a:off x="2001102" y="19120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4" name="Google Shape;134;p19"/>
          <p:cNvCxnSpPr/>
          <p:nvPr/>
        </p:nvCxnSpPr>
        <p:spPr>
          <a:xfrm rot="10800000">
            <a:off x="2000944" y="23452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5" name="Google Shape;135;p19"/>
          <p:cNvCxnSpPr/>
          <p:nvPr/>
        </p:nvCxnSpPr>
        <p:spPr>
          <a:xfrm flipH="1" rot="10800000">
            <a:off x="1632133" y="22572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6" name="Google Shape;136;p19"/>
          <p:cNvCxnSpPr/>
          <p:nvPr/>
        </p:nvCxnSpPr>
        <p:spPr>
          <a:xfrm flipH="1" rot="10800000">
            <a:off x="1027200" y="22709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7" name="Google Shape;137;p19"/>
          <p:cNvCxnSpPr/>
          <p:nvPr/>
        </p:nvCxnSpPr>
        <p:spPr>
          <a:xfrm flipH="1" rot="10800000">
            <a:off x="645713" y="22622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8" name="Google Shape;138;p19"/>
          <p:cNvSpPr txBox="1"/>
          <p:nvPr/>
        </p:nvSpPr>
        <p:spPr>
          <a:xfrm>
            <a:off x="287878" y="1284700"/>
            <a:ext cx="4008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sp>
        <p:nvSpPr>
          <p:cNvPr id="139" name="Google Shape;139;p19"/>
          <p:cNvSpPr txBox="1"/>
          <p:nvPr/>
        </p:nvSpPr>
        <p:spPr>
          <a:xfrm>
            <a:off x="4139850" y="1370775"/>
            <a:ext cx="48120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is an important point!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Our ability to anticipate changes in lapse rate derives directly from the first law of thermodynamics!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47" name="Google Shape;147;p20"/>
          <p:cNvSpPr txBox="1"/>
          <p:nvPr/>
        </p:nvSpPr>
        <p:spPr>
          <a:xfrm>
            <a:off x="2007842" y="1603010"/>
            <a:ext cx="542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48" name="Google Shape;148;p20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49" name="Google Shape;149;p20"/>
          <p:cNvSpPr txBox="1"/>
          <p:nvPr/>
        </p:nvSpPr>
        <p:spPr>
          <a:xfrm>
            <a:off x="1368826" y="1527020"/>
            <a:ext cx="729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50" name="Google Shape;150;p20"/>
          <p:cNvSpPr txBox="1"/>
          <p:nvPr/>
        </p:nvSpPr>
        <p:spPr>
          <a:xfrm>
            <a:off x="863766" y="2318971"/>
            <a:ext cx="514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51" name="Google Shape;151;p20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52" name="Google Shape;152;p20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53" name="Google Shape;153;p20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4" name="Google Shape;154;p20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5" name="Google Shape;155;p20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6" name="Google Shape;156;p20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7" name="Google Shape;157;p20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8" name="Google Shape;158;p20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9" name="Google Shape;159;p20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sp>
        <p:nvSpPr>
          <p:cNvPr id="160" name="Google Shape;160;p20"/>
          <p:cNvSpPr txBox="1"/>
          <p:nvPr/>
        </p:nvSpPr>
        <p:spPr>
          <a:xfrm>
            <a:off x="364077" y="2714575"/>
            <a:ext cx="8061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161" name="Google Shape;161;p20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62" name="Google Shape;162;p20"/>
          <p:cNvSpPr txBox="1"/>
          <p:nvPr/>
        </p:nvSpPr>
        <p:spPr>
          <a:xfrm>
            <a:off x="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Local change in temperature with time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14300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Horizontal temperature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2209800" y="3840625"/>
            <a:ext cx="1287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Vertical temperature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32766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Local change in pressure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42672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Horizontal pressure advection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5257800" y="3840625"/>
            <a:ext cx="11283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Vertical pressure advection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68" name="Google Shape;168;p20"/>
          <p:cNvCxnSpPr/>
          <p:nvPr/>
        </p:nvCxnSpPr>
        <p:spPr>
          <a:xfrm flipH="1" rot="10800000">
            <a:off x="877625" y="3460350"/>
            <a:ext cx="618600" cy="41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0"/>
          <p:cNvCxnSpPr>
            <a:stCxn id="163" idx="0"/>
          </p:cNvCxnSpPr>
          <p:nvPr/>
        </p:nvCxnSpPr>
        <p:spPr>
          <a:xfrm flipH="1" rot="10800000">
            <a:off x="1786650" y="3385225"/>
            <a:ext cx="386400" cy="45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0"/>
          <p:cNvCxnSpPr>
            <a:stCxn id="164" idx="0"/>
          </p:cNvCxnSpPr>
          <p:nvPr/>
        </p:nvCxnSpPr>
        <p:spPr>
          <a:xfrm flipH="1" rot="10800000">
            <a:off x="2853450" y="3468625"/>
            <a:ext cx="636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0"/>
          <p:cNvCxnSpPr>
            <a:stCxn id="165" idx="0"/>
          </p:cNvCxnSpPr>
          <p:nvPr/>
        </p:nvCxnSpPr>
        <p:spPr>
          <a:xfrm rot="10800000">
            <a:off x="3778050" y="3435325"/>
            <a:ext cx="62700" cy="40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0"/>
          <p:cNvCxnSpPr>
            <a:stCxn id="166" idx="0"/>
            <a:endCxn id="161" idx="2"/>
          </p:cNvCxnSpPr>
          <p:nvPr/>
        </p:nvCxnSpPr>
        <p:spPr>
          <a:xfrm rot="10800000">
            <a:off x="4414950" y="3438925"/>
            <a:ext cx="416400" cy="40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0"/>
          <p:cNvCxnSpPr>
            <a:stCxn id="167" idx="0"/>
          </p:cNvCxnSpPr>
          <p:nvPr/>
        </p:nvCxnSpPr>
        <p:spPr>
          <a:xfrm rot="10800000">
            <a:off x="5224050" y="3468625"/>
            <a:ext cx="5979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20"/>
          <p:cNvSpPr/>
          <p:nvPr/>
        </p:nvSpPr>
        <p:spPr>
          <a:xfrm>
            <a:off x="5332600" y="3038925"/>
            <a:ext cx="2633700" cy="40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180" name="Google Shape;180;p21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364076" y="2714575"/>
            <a:ext cx="7484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182" name="Google Shape;182;p21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83" name="Google Shape;183;p21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4772600" y="3902950"/>
            <a:ext cx="894300" cy="394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/>
          </a:p>
        </p:txBody>
      </p:sp>
      <p:cxnSp>
        <p:nvCxnSpPr>
          <p:cNvPr id="185" name="Google Shape;185;p21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" name="Google Shape;186;p21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7" name="Google Shape;187;p21"/>
          <p:cNvSpPr txBox="1"/>
          <p:nvPr/>
        </p:nvSpPr>
        <p:spPr>
          <a:xfrm>
            <a:off x="2442301" y="3902950"/>
            <a:ext cx="19125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</a:t>
            </a:r>
            <a:endParaRPr sz="1600"/>
          </a:p>
        </p:txBody>
      </p:sp>
      <p:sp>
        <p:nvSpPr>
          <p:cNvPr id="188" name="Google Shape;188;p21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189" name="Google Shape;189;p21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190" name="Google Shape;190;p21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191" name="Google Shape;191;p21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92" name="Google Shape;192;p21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193" name="Google Shape;193;p21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194" name="Google Shape;194;p21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195" name="Google Shape;195;p21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6" name="Google Shape;196;p21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7" name="Google Shape;197;p21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8" name="Google Shape;198;p21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9" name="Google Shape;199;p21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0" name="Google Shape;200;p21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1" name="Google Shape;201;p21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  <p:cxnSp>
        <p:nvCxnSpPr>
          <p:cNvPr id="202" name="Google Shape;202;p21"/>
          <p:cNvCxnSpPr>
            <a:stCxn id="187" idx="0"/>
          </p:cNvCxnSpPr>
          <p:nvPr/>
        </p:nvCxnSpPr>
        <p:spPr>
          <a:xfrm flipH="1" rot="10800000">
            <a:off x="3398551" y="3569050"/>
            <a:ext cx="238800" cy="33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1"/>
          <p:cNvCxnSpPr/>
          <p:nvPr/>
        </p:nvCxnSpPr>
        <p:spPr>
          <a:xfrm flipH="1" rot="10800000">
            <a:off x="3388778" y="3560650"/>
            <a:ext cx="782100" cy="342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1"/>
          <p:cNvCxnSpPr>
            <a:endCxn id="183" idx="2"/>
          </p:cNvCxnSpPr>
          <p:nvPr/>
        </p:nvCxnSpPr>
        <p:spPr>
          <a:xfrm flipH="1" rot="10800000">
            <a:off x="5095848" y="3474083"/>
            <a:ext cx="5700" cy="480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1"/>
          <p:cNvSpPr txBox="1"/>
          <p:nvPr/>
        </p:nvSpPr>
        <p:spPr>
          <a:xfrm>
            <a:off x="4263501" y="4297450"/>
            <a:ext cx="19125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that the hydrostatic approx applies</a:t>
            </a:r>
            <a:endParaRPr sz="1600"/>
          </a:p>
        </p:txBody>
      </p:sp>
      <p:sp>
        <p:nvSpPr>
          <p:cNvPr id="206" name="Google Shape;206;p21"/>
          <p:cNvSpPr/>
          <p:nvPr/>
        </p:nvSpPr>
        <p:spPr>
          <a:xfrm rot="-5400000">
            <a:off x="4359150" y="3801000"/>
            <a:ext cx="210300" cy="213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4480050" y="3477050"/>
            <a:ext cx="3293175" cy="1634400"/>
          </a:xfrm>
          <a:custGeom>
            <a:rect b="b" l="l" r="r" t="t"/>
            <a:pathLst>
              <a:path extrusionOk="0" h="65376" w="131727">
                <a:moveTo>
                  <a:pt x="0" y="63189"/>
                </a:moveTo>
                <a:cubicBezTo>
                  <a:pt x="2229" y="63523"/>
                  <a:pt x="4904" y="65139"/>
                  <a:pt x="13374" y="65195"/>
                </a:cubicBezTo>
                <a:cubicBezTo>
                  <a:pt x="21844" y="65251"/>
                  <a:pt x="38226" y="65809"/>
                  <a:pt x="50819" y="63524"/>
                </a:cubicBezTo>
                <a:cubicBezTo>
                  <a:pt x="63412" y="61240"/>
                  <a:pt x="77231" y="57618"/>
                  <a:pt x="88933" y="51488"/>
                </a:cubicBezTo>
                <a:cubicBezTo>
                  <a:pt x="100635" y="45359"/>
                  <a:pt x="113897" y="35328"/>
                  <a:pt x="121029" y="26747"/>
                </a:cubicBezTo>
                <a:cubicBezTo>
                  <a:pt x="128161" y="18166"/>
                  <a:pt x="129944" y="4458"/>
                  <a:pt x="131727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type="title"/>
          </p:nvPr>
        </p:nvSpPr>
        <p:spPr>
          <a:xfrm>
            <a:off x="628650" y="29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Lapse Rate Tendency</a:t>
            </a:r>
            <a:endParaRPr/>
          </a:p>
        </p:txBody>
      </p:sp>
      <p:sp>
        <p:nvSpPr>
          <p:cNvPr id="213" name="Google Shape;213;p22"/>
          <p:cNvSpPr txBox="1"/>
          <p:nvPr>
            <p:ph idx="1" type="body"/>
          </p:nvPr>
        </p:nvSpPr>
        <p:spPr>
          <a:xfrm>
            <a:off x="628650" y="827745"/>
            <a:ext cx="78867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What physical processes alter the environment lapse rate?</a:t>
            </a:r>
            <a:endParaRPr/>
          </a:p>
        </p:txBody>
      </p:sp>
      <p:sp>
        <p:nvSpPr>
          <p:cNvPr id="214" name="Google Shape;214;p22"/>
          <p:cNvSpPr txBox="1"/>
          <p:nvPr/>
        </p:nvSpPr>
        <p:spPr>
          <a:xfrm>
            <a:off x="364076" y="2714575"/>
            <a:ext cx="7459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Expand full derivatives and assume hydrostatic conditions (OK for synoptic and mesoscale)</a:t>
            </a:r>
            <a:endParaRPr sz="1100"/>
          </a:p>
        </p:txBody>
      </p:sp>
      <p:sp>
        <p:nvSpPr>
          <p:cNvPr id="215" name="Google Shape;215;p22"/>
          <p:cNvSpPr txBox="1"/>
          <p:nvPr/>
        </p:nvSpPr>
        <p:spPr>
          <a:xfrm>
            <a:off x="863766" y="3008600"/>
            <a:ext cx="7102500" cy="43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5209" l="-129" r="0" t="-434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6" name="Google Shape;216;p22"/>
          <p:cNvSpPr txBox="1"/>
          <p:nvPr/>
        </p:nvSpPr>
        <p:spPr>
          <a:xfrm>
            <a:off x="364067" y="3482464"/>
            <a:ext cx="2429400" cy="276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658" l="-1559" r="0" t="-66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7" name="Google Shape;217;p22"/>
          <p:cNvSpPr txBox="1"/>
          <p:nvPr/>
        </p:nvSpPr>
        <p:spPr>
          <a:xfrm>
            <a:off x="778954" y="3780431"/>
            <a:ext cx="6215400" cy="400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3948" l="0" r="-60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18" name="Google Shape;218;p22"/>
          <p:cNvSpPr/>
          <p:nvPr/>
        </p:nvSpPr>
        <p:spPr>
          <a:xfrm>
            <a:off x="4979148" y="2983883"/>
            <a:ext cx="244800" cy="490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4916803" y="3491277"/>
            <a:ext cx="369600" cy="13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25000" l="-2558" r="-7689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20" name="Google Shape;220;p22"/>
          <p:cNvCxnSpPr/>
          <p:nvPr/>
        </p:nvCxnSpPr>
        <p:spPr>
          <a:xfrm flipH="1" rot="10800000">
            <a:off x="3606800" y="3017032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1" name="Google Shape;221;p22"/>
          <p:cNvCxnSpPr/>
          <p:nvPr/>
        </p:nvCxnSpPr>
        <p:spPr>
          <a:xfrm flipH="1" rot="10800000">
            <a:off x="4194773" y="3005931"/>
            <a:ext cx="220200" cy="43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2" name="Google Shape;222;p22"/>
          <p:cNvSpPr txBox="1"/>
          <p:nvPr/>
        </p:nvSpPr>
        <p:spPr>
          <a:xfrm>
            <a:off x="3603271" y="3400067"/>
            <a:ext cx="894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Relatively small,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assume hydrostatic</a:t>
            </a:r>
            <a:endParaRPr sz="1100"/>
          </a:p>
        </p:txBody>
      </p:sp>
      <p:sp>
        <p:nvSpPr>
          <p:cNvPr id="223" name="Google Shape;223;p22"/>
          <p:cNvSpPr txBox="1"/>
          <p:nvPr/>
        </p:nvSpPr>
        <p:spPr>
          <a:xfrm>
            <a:off x="800100" y="1816952"/>
            <a:ext cx="1326300" cy="394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3948" l="-2859" r="-3569" t="-23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24" name="Google Shape;224;p22"/>
          <p:cNvSpPr txBox="1"/>
          <p:nvPr/>
        </p:nvSpPr>
        <p:spPr>
          <a:xfrm>
            <a:off x="2007842" y="1603010"/>
            <a:ext cx="542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</p:txBody>
      </p:sp>
      <p:sp>
        <p:nvSpPr>
          <p:cNvPr id="225" name="Google Shape;225;p22"/>
          <p:cNvSpPr txBox="1"/>
          <p:nvPr/>
        </p:nvSpPr>
        <p:spPr>
          <a:xfrm>
            <a:off x="2126377" y="2243456"/>
            <a:ext cx="353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100"/>
          </a:p>
        </p:txBody>
      </p:sp>
      <p:sp>
        <p:nvSpPr>
          <p:cNvPr id="226" name="Google Shape;226;p22"/>
          <p:cNvSpPr txBox="1"/>
          <p:nvPr/>
        </p:nvSpPr>
        <p:spPr>
          <a:xfrm>
            <a:off x="1368826" y="1527020"/>
            <a:ext cx="7299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227" name="Google Shape;227;p22"/>
          <p:cNvSpPr txBox="1"/>
          <p:nvPr/>
        </p:nvSpPr>
        <p:spPr>
          <a:xfrm>
            <a:off x="863766" y="2318971"/>
            <a:ext cx="51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specific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 sz="1100"/>
          </a:p>
        </p:txBody>
      </p:sp>
      <p:sp>
        <p:nvSpPr>
          <p:cNvPr id="228" name="Google Shape;228;p22"/>
          <p:cNvSpPr txBox="1"/>
          <p:nvPr/>
        </p:nvSpPr>
        <p:spPr>
          <a:xfrm>
            <a:off x="283949" y="2079355"/>
            <a:ext cx="51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heating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rate</a:t>
            </a:r>
            <a:endParaRPr sz="1100"/>
          </a:p>
        </p:txBody>
      </p:sp>
      <p:sp>
        <p:nvSpPr>
          <p:cNvPr id="229" name="Google Shape;229;p22"/>
          <p:cNvSpPr txBox="1"/>
          <p:nvPr/>
        </p:nvSpPr>
        <p:spPr>
          <a:xfrm>
            <a:off x="1479033" y="2323526"/>
            <a:ext cx="638700" cy="4209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cxnSp>
        <p:nvCxnSpPr>
          <p:cNvPr id="230" name="Google Shape;230;p22"/>
          <p:cNvCxnSpPr/>
          <p:nvPr/>
        </p:nvCxnSpPr>
        <p:spPr>
          <a:xfrm flipH="1">
            <a:off x="1514267" y="1704611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1" name="Google Shape;231;p22"/>
          <p:cNvCxnSpPr/>
          <p:nvPr/>
        </p:nvCxnSpPr>
        <p:spPr>
          <a:xfrm flipH="1">
            <a:off x="2077302" y="1759643"/>
            <a:ext cx="57900" cy="1041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2" name="Google Shape;232;p22"/>
          <p:cNvCxnSpPr/>
          <p:nvPr/>
        </p:nvCxnSpPr>
        <p:spPr>
          <a:xfrm rot="10800000">
            <a:off x="2077144" y="2192813"/>
            <a:ext cx="83100" cy="1020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3" name="Google Shape;233;p22"/>
          <p:cNvCxnSpPr/>
          <p:nvPr/>
        </p:nvCxnSpPr>
        <p:spPr>
          <a:xfrm flipH="1" rot="10800000">
            <a:off x="1708333" y="2104832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22"/>
          <p:cNvCxnSpPr/>
          <p:nvPr/>
        </p:nvCxnSpPr>
        <p:spPr>
          <a:xfrm flipH="1" rot="10800000">
            <a:off x="1103400" y="2118567"/>
            <a:ext cx="107100" cy="2679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22"/>
          <p:cNvCxnSpPr/>
          <p:nvPr/>
        </p:nvCxnSpPr>
        <p:spPr>
          <a:xfrm flipH="1" rot="10800000">
            <a:off x="721913" y="2109807"/>
            <a:ext cx="107100" cy="7470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6" name="Google Shape;236;p22"/>
          <p:cNvSpPr txBox="1"/>
          <p:nvPr/>
        </p:nvSpPr>
        <p:spPr>
          <a:xfrm>
            <a:off x="364078" y="1227675"/>
            <a:ext cx="3932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Start with 1</a:t>
            </a:r>
            <a:r>
              <a:rPr b="1" baseline="30000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lang="en" sz="1400" u="sng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 Law of Thermodynamics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