
<file path=[Content_Types].xml><?xml version="1.0" encoding="utf-8"?>
<Types xmlns="http://schemas.openxmlformats.org/package/2006/content-types">
  <Default Extension="gif" ContentType="image/gif"/>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2"/>
  </p:notesMasterIdLst>
  <p:sldIdLst>
    <p:sldId id="256" r:id="rId2"/>
    <p:sldId id="321" r:id="rId3"/>
    <p:sldId id="322" r:id="rId4"/>
    <p:sldId id="332" r:id="rId5"/>
    <p:sldId id="296" r:id="rId6"/>
    <p:sldId id="316" r:id="rId7"/>
    <p:sldId id="317" r:id="rId8"/>
    <p:sldId id="319" r:id="rId9"/>
    <p:sldId id="320" r:id="rId10"/>
    <p:sldId id="318" r:id="rId11"/>
    <p:sldId id="298" r:id="rId12"/>
    <p:sldId id="302" r:id="rId13"/>
    <p:sldId id="304" r:id="rId14"/>
    <p:sldId id="308" r:id="rId15"/>
    <p:sldId id="309" r:id="rId16"/>
    <p:sldId id="323" r:id="rId17"/>
    <p:sldId id="324" r:id="rId18"/>
    <p:sldId id="310" r:id="rId19"/>
    <p:sldId id="312" r:id="rId20"/>
    <p:sldId id="314" r:id="rId21"/>
    <p:sldId id="327" r:id="rId22"/>
    <p:sldId id="326" r:id="rId23"/>
    <p:sldId id="328" r:id="rId24"/>
    <p:sldId id="325" r:id="rId25"/>
    <p:sldId id="333" r:id="rId26"/>
    <p:sldId id="334" r:id="rId27"/>
    <p:sldId id="330" r:id="rId28"/>
    <p:sldId id="335" r:id="rId29"/>
    <p:sldId id="331" r:id="rId30"/>
    <p:sldId id="336" r:id="rId3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E0C445-8A2A-4257-AB6B-81C979E5E30E}">
  <a:tblStyle styleId="{12E0C445-8A2A-4257-AB6B-81C979E5E30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32"/>
    <p:restoredTop sz="76528"/>
  </p:normalViewPr>
  <p:slideViewPr>
    <p:cSldViewPr snapToGrid="0">
      <p:cViewPr varScale="1">
        <p:scale>
          <a:sx n="145" d="100"/>
          <a:sy n="145" d="100"/>
        </p:scale>
        <p:origin x="257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pt-BR"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27c4c4b1f3_0_5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g127c4c4b1f3_0_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39664e12073_0_12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9" name="Google Shape;459;g39664e12073_0_1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6</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12352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9</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11417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39664e12073_0_43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478" name="Google Shape;478;g39664e12073_0_4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
        <p:cNvGrpSpPr/>
        <p:nvPr/>
      </p:nvGrpSpPr>
      <p:grpSpPr>
        <a:xfrm>
          <a:off x="0" y="0"/>
          <a:ext cx="0" cy="0"/>
          <a:chOff x="0" y="0"/>
          <a:chExt cx="0" cy="0"/>
        </a:xfrm>
      </p:grpSpPr>
      <p:sp>
        <p:nvSpPr>
          <p:cNvPr id="527" name="Google Shape;527;g34439161d95_0_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8" name="Google Shape;528;g34439161d95_0_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8"/>
        <p:cNvGrpSpPr/>
        <p:nvPr/>
      </p:nvGrpSpPr>
      <p:grpSpPr>
        <a:xfrm>
          <a:off x="0" y="0"/>
          <a:ext cx="0" cy="0"/>
          <a:chOff x="0" y="0"/>
          <a:chExt cx="0" cy="0"/>
        </a:xfrm>
      </p:grpSpPr>
      <p:sp>
        <p:nvSpPr>
          <p:cNvPr id="539" name="Google Shape;539;g39664e12073_0_47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0" name="Google Shape;540;g39664e12073_0_47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gf550efb7bc_0_11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8" name="Google Shape;578;gf550efb7bc_0_1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g34439161d95_1_1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7" name="Google Shape;587;g34439161d95_1_1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Volume-rendered plots of 3D vorticity magnitude (|</a:t>
            </a:r>
            <a:r>
              <a:rPr lang="el-GR" dirty="0"/>
              <a:t>ω|), </a:t>
            </a:r>
            <a:r>
              <a:rPr lang="en-US" dirty="0"/>
              <a:t>where |</a:t>
            </a:r>
            <a:r>
              <a:rPr lang="el-GR" dirty="0"/>
              <a:t>ω| &gt; 0.2 </a:t>
            </a:r>
            <a:r>
              <a:rPr lang="en-US" dirty="0"/>
              <a:t>s−1 at (a) 9,500, (b) 9,550, (c) 9,600, (d) 9,650, (e) 9,700, and (f) 9,800 s. The orange dashed line indicates the approximate axis of the trailing HV structure. The red dashed line subjectively denotes the tornado axis. Large and small orange arrows indicate, respectively, the trailing HV and the downward-bending tails of the trailing HV similar to the observed small spiral vortices shown in Figs. 6–8. The anticyclonic character of the spiral vortices is highlighted in the inset in (f), where </a:t>
            </a:r>
            <a:r>
              <a:rPr lang="el-GR" dirty="0"/>
              <a:t>ζ &lt; −0.1 </a:t>
            </a:r>
            <a:r>
              <a:rPr lang="en-US" dirty="0"/>
              <a:t>s−1 is shown in blue. The camera points to the southwest.</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16</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04527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 view of volume-rendered 3D vorticity magnitude (|</a:t>
            </a:r>
            <a:r>
              <a:rPr lang="el-GR" dirty="0"/>
              <a:t>ω|) </a:t>
            </a:r>
            <a:r>
              <a:rPr lang="en-US" dirty="0"/>
              <a:t>where |</a:t>
            </a:r>
            <a:r>
              <a:rPr lang="el-GR" dirty="0"/>
              <a:t>ω| &gt; 0.2 </a:t>
            </a:r>
            <a:r>
              <a:rPr lang="en-US" dirty="0"/>
              <a:t>s−1 at (a) 9,500, (b) 9,550, (c) 9,600, and (d) 9,650 s. The vorticity field is rendered only between the surface and 1 km AGL to avoid contamination by other intervening structures. The red dashed line subjectively denotes the tornado axis, with the red circle representing the base of the tornado; similarly, the orange dashed line denotes the main axis of the trailing HV structure. The camera is located at 5 km AGL.</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17</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0675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Google Shape;593;g39664e12073_0_49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4" name="Google Shape;594;g39664e12073_0_49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g39664e12073_0_53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Conceptual model for the evolution of the trailing HV and spiraling vortices as related to surrounding storm-scale features. (top) Top views of the 3D vorticity magnitude field. (middle) The 3D vorticity magnitude field viewed from the northeast. (bottom) Cloud field consistent with the visual observations viewed from the southeast. In all panels, time advances from the left to the right. All relevant symbols are defined in the bottom section of the figure. At t0 , predominantly crosswise horizontal vorticity, which is produced in the rear-flank outflow, evolves into coherent HVs that align and accumulate in the vicinity of an internal boundary east-southeast of the tornado. As large and small HVs interact in that zone, their self-induced wind fields initiate an entangling process. By t0 + </a:t>
            </a:r>
            <a:r>
              <a:rPr lang="el-GR" dirty="0"/>
              <a:t>Δ</a:t>
            </a:r>
            <a:r>
              <a:rPr lang="en-US" dirty="0"/>
              <a:t>t, the HVs have fully intertwined and grown into a complex vortex entanglement, visually observed as a large helical HV. As the entangling continues, some smaller HVs as well as the tails of the larger HVs may bend downward, producing small spiraling anticyclonic vortices in the outer edge of the HV. By t0 + 2</a:t>
            </a:r>
            <a:r>
              <a:rPr lang="el-GR" dirty="0"/>
              <a:t>Δ</a:t>
            </a:r>
            <a:r>
              <a:rPr lang="en-US" dirty="0"/>
              <a:t>t, the entangling begins to disorganize, as seen by the increasingly distortion larger vortices composing the trailing HVs. Spiral vortices continue to occur during this stage.</a:t>
            </a:r>
            <a:endParaRPr dirty="0"/>
          </a:p>
        </p:txBody>
      </p:sp>
      <p:sp>
        <p:nvSpPr>
          <p:cNvPr id="610" name="Google Shape;610;g39664e12073_0_5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6"/>
        <p:cNvGrpSpPr/>
        <p:nvPr/>
      </p:nvGrpSpPr>
      <p:grpSpPr>
        <a:xfrm>
          <a:off x="0" y="0"/>
          <a:ext cx="0" cy="0"/>
          <a:chOff x="0" y="0"/>
          <a:chExt cx="0" cy="0"/>
        </a:xfrm>
      </p:grpSpPr>
      <p:sp>
        <p:nvSpPr>
          <p:cNvPr id="627" name="Google Shape;627;gf550efb7bc_0_12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8" name="Google Shape;628;gf550efb7bc_0_1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22</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64307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23</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07721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25</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754940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7633A-5809-1FBD-F745-9810BE7E91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B35962-F811-76FC-6AF5-A915D3EEA0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593E40-A638-C9CB-3C75-D7455B9A7D3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571F72-1A25-1686-4FC3-1632A73DCAB5}"/>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26</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471527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27</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23273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b="0" i="0" u="none" strike="noStrike" cap="none" dirty="0">
                <a:solidFill>
                  <a:schemeClr val="dk1"/>
                </a:solidFill>
                <a:effectLst/>
                <a:latin typeface="Calibri"/>
                <a:ea typeface="Calibri"/>
                <a:cs typeface="Calibri"/>
                <a:sym typeface="Calibri"/>
              </a:rPr>
              <a:t> Segment of the tornado track simulated in Oliveira et al. (2022) during the period when a large near-surface horizontal vortex interacts with the tornado. The tracks are displayed as accumulated swaths of (a) ground-relative horizontal winds (</a:t>
            </a:r>
            <a:r>
              <a:rPr lang="en-US" sz="1200" b="0" i="1" u="none" strike="noStrike" cap="none" dirty="0" err="1">
                <a:solidFill>
                  <a:schemeClr val="dk1"/>
                </a:solidFill>
                <a:effectLst/>
                <a:latin typeface="Calibri"/>
                <a:ea typeface="Calibri"/>
                <a:cs typeface="Calibri"/>
                <a:sym typeface="Calibri"/>
              </a:rPr>
              <a:t>V</a:t>
            </a:r>
            <a:r>
              <a:rPr lang="en-US" sz="1200" b="0" i="0" u="none" strike="noStrike" cap="none" baseline="-25000" dirty="0" err="1">
                <a:solidFill>
                  <a:schemeClr val="dk1"/>
                </a:solidFill>
                <a:effectLst/>
                <a:latin typeface="Calibri"/>
                <a:ea typeface="Calibri"/>
                <a:cs typeface="Calibri"/>
                <a:sym typeface="Calibri"/>
              </a:rPr>
              <a:t>h</a:t>
            </a:r>
            <a:r>
              <a:rPr lang="en-US" sz="1200" b="0" i="0" u="none" strike="noStrike" cap="none" dirty="0">
                <a:solidFill>
                  <a:schemeClr val="dk1"/>
                </a:solidFill>
                <a:effectLst/>
                <a:latin typeface="Calibri"/>
                <a:ea typeface="Calibri"/>
                <a:cs typeface="Calibri"/>
                <a:sym typeface="Calibri"/>
              </a:rPr>
              <a:t>; m s</a:t>
            </a:r>
            <a:r>
              <a:rPr lang="en-US" sz="1200" b="0" i="0" u="none" strike="noStrike" cap="none" baseline="30000" dirty="0">
                <a:solidFill>
                  <a:schemeClr val="dk1"/>
                </a:solidFill>
                <a:effectLst/>
                <a:latin typeface="Calibri"/>
                <a:ea typeface="Calibri"/>
                <a:cs typeface="Calibri"/>
                <a:sym typeface="Calibri"/>
              </a:rPr>
              <a:t>-1</a:t>
            </a:r>
            <a:r>
              <a:rPr lang="en-US" sz="1200" b="0" i="0" u="none" strike="noStrike" cap="none" dirty="0">
                <a:solidFill>
                  <a:schemeClr val="dk1"/>
                </a:solidFill>
                <a:effectLst/>
                <a:latin typeface="Calibri"/>
                <a:ea typeface="Calibri"/>
                <a:cs typeface="Calibri"/>
                <a:sym typeface="Calibri"/>
              </a:rPr>
              <a:t>) at </a:t>
            </a:r>
            <a:r>
              <a:rPr lang="en-US" sz="1200" b="0" i="1" u="none" strike="noStrike" cap="none" dirty="0">
                <a:solidFill>
                  <a:schemeClr val="dk1"/>
                </a:solidFill>
                <a:effectLst/>
                <a:latin typeface="Calibri"/>
                <a:ea typeface="Calibri"/>
                <a:cs typeface="Calibri"/>
                <a:sym typeface="Calibri"/>
              </a:rPr>
              <a:t>z</a:t>
            </a:r>
            <a:r>
              <a:rPr lang="en-US" sz="1200" b="0" i="0" u="none" strike="noStrike" cap="none" dirty="0">
                <a:solidFill>
                  <a:schemeClr val="dk1"/>
                </a:solidFill>
                <a:effectLst/>
                <a:latin typeface="Calibri"/>
                <a:ea typeface="Calibri"/>
                <a:cs typeface="Calibri"/>
                <a:sym typeface="Calibri"/>
              </a:rPr>
              <a:t> = 16 m AGL, vertical vorticity (</a:t>
            </a:r>
            <a:r>
              <a:rPr lang="en-US" sz="1200" b="0" i="1" u="none" strike="noStrike" cap="none" dirty="0" err="1">
                <a:solidFill>
                  <a:schemeClr val="dk1"/>
                </a:solidFill>
                <a:effectLst/>
                <a:latin typeface="Calibri"/>
                <a:ea typeface="Calibri"/>
                <a:cs typeface="Calibri"/>
                <a:sym typeface="Calibri"/>
              </a:rPr>
              <a:t>ζ</a:t>
            </a:r>
            <a:r>
              <a:rPr lang="en-US" sz="1200" b="0" i="0" u="none" strike="noStrike" cap="none" dirty="0">
                <a:solidFill>
                  <a:schemeClr val="dk1"/>
                </a:solidFill>
                <a:effectLst/>
                <a:latin typeface="Calibri"/>
                <a:ea typeface="Calibri"/>
                <a:cs typeface="Calibri"/>
                <a:sym typeface="Calibri"/>
              </a:rPr>
              <a:t>; s</a:t>
            </a:r>
            <a:r>
              <a:rPr lang="en-US" sz="1200" b="0" i="0" u="none" strike="noStrike" cap="none" baseline="30000" dirty="0">
                <a:solidFill>
                  <a:schemeClr val="dk1"/>
                </a:solidFill>
                <a:effectLst/>
                <a:latin typeface="Calibri"/>
                <a:ea typeface="Calibri"/>
                <a:cs typeface="Calibri"/>
                <a:sym typeface="Calibri"/>
              </a:rPr>
              <a:t>-1</a:t>
            </a:r>
            <a:r>
              <a:rPr lang="en-US" sz="1200" b="0" i="0" u="none" strike="noStrike" cap="none" dirty="0">
                <a:solidFill>
                  <a:schemeClr val="dk1"/>
                </a:solidFill>
                <a:effectLst/>
                <a:latin typeface="Calibri"/>
                <a:ea typeface="Calibri"/>
                <a:cs typeface="Calibri"/>
                <a:sym typeface="Calibri"/>
              </a:rPr>
              <a:t>) at </a:t>
            </a:r>
            <a:r>
              <a:rPr lang="en-US" sz="1200" b="0" i="1" u="none" strike="noStrike" cap="none" dirty="0">
                <a:solidFill>
                  <a:schemeClr val="dk1"/>
                </a:solidFill>
                <a:effectLst/>
                <a:latin typeface="Calibri"/>
                <a:ea typeface="Calibri"/>
                <a:cs typeface="Calibri"/>
                <a:sym typeface="Calibri"/>
              </a:rPr>
              <a:t>z</a:t>
            </a:r>
            <a:r>
              <a:rPr lang="en-US" sz="1200" b="0" i="0" u="none" strike="noStrike" cap="none" dirty="0">
                <a:solidFill>
                  <a:schemeClr val="dk1"/>
                </a:solidFill>
                <a:effectLst/>
                <a:latin typeface="Calibri"/>
                <a:ea typeface="Calibri"/>
                <a:cs typeface="Calibri"/>
                <a:sym typeface="Calibri"/>
              </a:rPr>
              <a:t> = 16 m AGL, and (c) horizontal streamwise vorticity at </a:t>
            </a:r>
            <a:r>
              <a:rPr lang="en-US" sz="1200" b="0" i="1" u="none" strike="noStrike" cap="none" dirty="0">
                <a:solidFill>
                  <a:schemeClr val="dk1"/>
                </a:solidFill>
                <a:effectLst/>
                <a:latin typeface="Calibri"/>
                <a:ea typeface="Calibri"/>
                <a:cs typeface="Calibri"/>
                <a:sym typeface="Calibri"/>
              </a:rPr>
              <a:t>z</a:t>
            </a:r>
            <a:r>
              <a:rPr lang="en-US" sz="1200" b="0" i="0" u="none" strike="noStrike" cap="none" dirty="0">
                <a:solidFill>
                  <a:schemeClr val="dk1"/>
                </a:solidFill>
                <a:effectLst/>
                <a:latin typeface="Calibri"/>
                <a:ea typeface="Calibri"/>
                <a:cs typeface="Calibri"/>
                <a:sym typeface="Calibri"/>
              </a:rPr>
              <a:t> = 154 m AGL (</a:t>
            </a:r>
            <a:r>
              <a:rPr lang="en-US" sz="1200" b="0" i="1" u="none" strike="noStrike" cap="none" dirty="0" err="1">
                <a:solidFill>
                  <a:schemeClr val="dk1"/>
                </a:solidFill>
                <a:effectLst/>
                <a:latin typeface="Calibri"/>
                <a:ea typeface="Calibri"/>
                <a:cs typeface="Calibri"/>
                <a:sym typeface="Calibri"/>
              </a:rPr>
              <a:t>ω</a:t>
            </a:r>
            <a:r>
              <a:rPr lang="en-US" sz="1200" b="0" i="0" u="none" strike="noStrike" cap="none" baseline="-25000" dirty="0" err="1">
                <a:solidFill>
                  <a:schemeClr val="dk1"/>
                </a:solidFill>
                <a:effectLst/>
                <a:latin typeface="Calibri"/>
                <a:ea typeface="Calibri"/>
                <a:cs typeface="Calibri"/>
                <a:sym typeface="Calibri"/>
              </a:rPr>
              <a:t>hs</a:t>
            </a:r>
            <a:r>
              <a:rPr lang="en-US" sz="1200" b="0" i="0" u="none" strike="noStrike" cap="none" dirty="0">
                <a:solidFill>
                  <a:schemeClr val="dk1"/>
                </a:solidFill>
                <a:effectLst/>
                <a:latin typeface="Calibri"/>
                <a:ea typeface="Calibri"/>
                <a:cs typeface="Calibri"/>
                <a:sym typeface="Calibri"/>
              </a:rPr>
              <a:t>; s</a:t>
            </a:r>
            <a:r>
              <a:rPr lang="en-US" sz="1200" b="0" i="0" u="none" strike="noStrike" cap="none" baseline="30000" dirty="0">
                <a:solidFill>
                  <a:schemeClr val="dk1"/>
                </a:solidFill>
                <a:effectLst/>
                <a:latin typeface="Calibri"/>
                <a:ea typeface="Calibri"/>
                <a:cs typeface="Calibri"/>
                <a:sym typeface="Calibri"/>
              </a:rPr>
              <a:t>-1</a:t>
            </a:r>
            <a:r>
              <a:rPr lang="en-US" sz="1200" b="0" i="0" u="none" strike="noStrike" cap="none" dirty="0">
                <a:solidFill>
                  <a:schemeClr val="dk1"/>
                </a:solidFill>
                <a:effectLst/>
                <a:latin typeface="Calibri"/>
                <a:ea typeface="Calibri"/>
                <a:cs typeface="Calibri"/>
                <a:sym typeface="Calibri"/>
              </a:rPr>
              <a:t>). The swaths were constructed by shifting the simulation grid using the constant storm motion of (</a:t>
            </a:r>
            <a:r>
              <a:rPr lang="en-US" sz="1200" b="0" i="1" u="none" strike="noStrike" cap="none" dirty="0">
                <a:solidFill>
                  <a:schemeClr val="dk1"/>
                </a:solidFill>
                <a:effectLst/>
                <a:latin typeface="Calibri"/>
                <a:ea typeface="Calibri"/>
                <a:cs typeface="Calibri"/>
                <a:sym typeface="Calibri"/>
              </a:rPr>
              <a:t>u</a:t>
            </a:r>
            <a:r>
              <a:rPr lang="en-US" sz="1200" b="0" i="0" u="none" strike="noStrike" cap="none" dirty="0">
                <a:solidFill>
                  <a:schemeClr val="dk1"/>
                </a:solidFill>
                <a:effectLst/>
                <a:latin typeface="Calibri"/>
                <a:ea typeface="Calibri"/>
                <a:cs typeface="Calibri"/>
                <a:sym typeface="Calibri"/>
              </a:rPr>
              <a:t> = 11 m s</a:t>
            </a:r>
            <a:r>
              <a:rPr lang="en-US" sz="1200" b="0" i="0" u="none" strike="noStrike" cap="none" baseline="30000" dirty="0">
                <a:solidFill>
                  <a:schemeClr val="dk1"/>
                </a:solidFill>
                <a:effectLst/>
                <a:latin typeface="Calibri"/>
                <a:ea typeface="Calibri"/>
                <a:cs typeface="Calibri"/>
                <a:sym typeface="Calibri"/>
              </a:rPr>
              <a:t>-1</a:t>
            </a:r>
            <a:r>
              <a:rPr lang="en-US" sz="1200" b="0" i="0" u="none" strike="noStrike" cap="none" dirty="0">
                <a:solidFill>
                  <a:schemeClr val="dk1"/>
                </a:solidFill>
                <a:effectLst/>
                <a:latin typeface="Calibri"/>
                <a:ea typeface="Calibri"/>
                <a:cs typeface="Calibri"/>
                <a:sym typeface="Calibri"/>
              </a:rPr>
              <a:t>, </a:t>
            </a:r>
            <a:r>
              <a:rPr lang="en-US" sz="1200" b="0" i="1" u="none" strike="noStrike" cap="none" dirty="0">
                <a:solidFill>
                  <a:schemeClr val="dk1"/>
                </a:solidFill>
                <a:effectLst/>
                <a:latin typeface="Calibri"/>
                <a:ea typeface="Calibri"/>
                <a:cs typeface="Calibri"/>
                <a:sym typeface="Calibri"/>
              </a:rPr>
              <a:t>v</a:t>
            </a:r>
            <a:r>
              <a:rPr lang="en-US" sz="1200" b="0" i="0" u="none" strike="noStrike" cap="none" dirty="0">
                <a:solidFill>
                  <a:schemeClr val="dk1"/>
                </a:solidFill>
                <a:effectLst/>
                <a:latin typeface="Calibri"/>
                <a:ea typeface="Calibri"/>
                <a:cs typeface="Calibri"/>
                <a:sym typeface="Calibri"/>
              </a:rPr>
              <a:t> = 17 m s</a:t>
            </a:r>
            <a:r>
              <a:rPr lang="en-US" sz="1200" b="0" i="0" u="none" strike="noStrike" cap="none" baseline="30000" dirty="0">
                <a:solidFill>
                  <a:schemeClr val="dk1"/>
                </a:solidFill>
                <a:effectLst/>
                <a:latin typeface="Calibri"/>
                <a:ea typeface="Calibri"/>
                <a:cs typeface="Calibri"/>
                <a:sym typeface="Calibri"/>
              </a:rPr>
              <a:t>-1</a:t>
            </a:r>
            <a:r>
              <a:rPr lang="en-US" sz="1200" b="0" i="0" u="none" strike="noStrike" cap="none" dirty="0">
                <a:solidFill>
                  <a:schemeClr val="dk1"/>
                </a:solidFill>
                <a:effectLst/>
                <a:latin typeface="Calibri"/>
                <a:ea typeface="Calibri"/>
                <a:cs typeface="Calibri"/>
                <a:sym typeface="Calibri"/>
              </a:rPr>
              <a:t>) from </a:t>
            </a:r>
            <a:r>
              <a:rPr lang="en-US" sz="1200" b="0" i="1" u="none" strike="noStrike" cap="none" dirty="0">
                <a:solidFill>
                  <a:schemeClr val="dk1"/>
                </a:solidFill>
                <a:effectLst/>
                <a:latin typeface="Calibri"/>
                <a:ea typeface="Calibri"/>
                <a:cs typeface="Calibri"/>
                <a:sym typeface="Calibri"/>
              </a:rPr>
              <a:t>t</a:t>
            </a:r>
            <a:r>
              <a:rPr lang="en-US" sz="1200" b="0" i="0" u="none" strike="noStrike" cap="none" dirty="0">
                <a:solidFill>
                  <a:schemeClr val="dk1"/>
                </a:solidFill>
                <a:effectLst/>
                <a:latin typeface="Calibri"/>
                <a:ea typeface="Calibri"/>
                <a:cs typeface="Calibri"/>
                <a:sym typeface="Calibri"/>
              </a:rPr>
              <a:t> = 9,400 to 10,100 s. The nonoverlapping swath segments of </a:t>
            </a:r>
            <a:r>
              <a:rPr lang="en-US" sz="1200" b="0" i="1" u="none" strike="noStrike" cap="none" dirty="0" err="1">
                <a:solidFill>
                  <a:schemeClr val="dk1"/>
                </a:solidFill>
                <a:effectLst/>
                <a:latin typeface="Calibri"/>
                <a:ea typeface="Calibri"/>
                <a:cs typeface="Calibri"/>
                <a:sym typeface="Calibri"/>
              </a:rPr>
              <a:t>ζ</a:t>
            </a:r>
            <a:r>
              <a:rPr lang="en-US" sz="1200" b="0" i="0" u="none" strike="noStrike" cap="none" dirty="0">
                <a:solidFill>
                  <a:schemeClr val="dk1"/>
                </a:solidFill>
                <a:effectLst/>
                <a:latin typeface="Calibri"/>
                <a:ea typeface="Calibri"/>
                <a:cs typeface="Calibri"/>
                <a:sym typeface="Calibri"/>
              </a:rPr>
              <a:t> and </a:t>
            </a:r>
            <a:r>
              <a:rPr lang="en-US" sz="1200" b="0" i="1" u="none" strike="noStrike" cap="none" dirty="0" err="1">
                <a:solidFill>
                  <a:schemeClr val="dk1"/>
                </a:solidFill>
                <a:effectLst/>
                <a:latin typeface="Calibri"/>
                <a:ea typeface="Calibri"/>
                <a:cs typeface="Calibri"/>
                <a:sym typeface="Calibri"/>
              </a:rPr>
              <a:t>ω</a:t>
            </a:r>
            <a:r>
              <a:rPr lang="en-US" sz="1200" b="0" i="0" u="none" strike="noStrike" cap="none" baseline="-25000" dirty="0" err="1">
                <a:solidFill>
                  <a:schemeClr val="dk1"/>
                </a:solidFill>
                <a:effectLst/>
                <a:latin typeface="Calibri"/>
                <a:ea typeface="Calibri"/>
                <a:cs typeface="Calibri"/>
                <a:sym typeface="Calibri"/>
              </a:rPr>
              <a:t>hs</a:t>
            </a:r>
            <a:r>
              <a:rPr lang="en-US" sz="1200" b="0" i="0" u="none" strike="noStrike" cap="none" dirty="0">
                <a:solidFill>
                  <a:schemeClr val="dk1"/>
                </a:solidFill>
                <a:effectLst/>
                <a:latin typeface="Calibri"/>
                <a:ea typeface="Calibri"/>
                <a:cs typeface="Calibri"/>
                <a:sym typeface="Calibri"/>
              </a:rPr>
              <a:t> clearly distinguish the footprints of strong </a:t>
            </a:r>
            <a:r>
              <a:rPr lang="en-US" sz="1200" b="0" i="1" u="none" strike="noStrike" cap="none" dirty="0" err="1">
                <a:solidFill>
                  <a:schemeClr val="dk1"/>
                </a:solidFill>
                <a:effectLst/>
                <a:latin typeface="Calibri"/>
                <a:ea typeface="Calibri"/>
                <a:cs typeface="Calibri"/>
                <a:sym typeface="Calibri"/>
              </a:rPr>
              <a:t>V</a:t>
            </a:r>
            <a:r>
              <a:rPr lang="en-US" sz="1200" b="0" i="0" u="none" strike="noStrike" cap="none" baseline="-25000" dirty="0" err="1">
                <a:solidFill>
                  <a:schemeClr val="dk1"/>
                </a:solidFill>
                <a:effectLst/>
                <a:latin typeface="Calibri"/>
                <a:ea typeface="Calibri"/>
                <a:cs typeface="Calibri"/>
                <a:sym typeface="Calibri"/>
              </a:rPr>
              <a:t>h</a:t>
            </a:r>
            <a:r>
              <a:rPr lang="en-US" sz="1200" b="0" i="0" u="none" strike="noStrike" cap="none" dirty="0">
                <a:solidFill>
                  <a:schemeClr val="dk1"/>
                </a:solidFill>
                <a:effectLst/>
                <a:latin typeface="Calibri"/>
                <a:ea typeface="Calibri"/>
                <a:cs typeface="Calibri"/>
                <a:sym typeface="Calibri"/>
              </a:rPr>
              <a:t> caused by the tornado itself and the by horizontal vortex separately.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pt-BR" sz="1200" b="0" i="0" u="none" strike="noStrike" cap="none" smtClean="0">
                <a:solidFill>
                  <a:schemeClr val="dk1"/>
                </a:solidFill>
                <a:latin typeface="Calibri"/>
                <a:ea typeface="Calibri"/>
                <a:cs typeface="Calibri"/>
                <a:sym typeface="Calibri"/>
              </a:rPr>
              <a:t>29</a:t>
            </a:fld>
            <a:endParaRPr lang="pt-B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21188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de Título" type="title">
  <p:cSld name="TITLE">
    <p:bg>
      <p:bgPr>
        <a:solidFill>
          <a:srgbClr val="D8E2F3"/>
        </a:solidFill>
        <a:effectLst/>
      </p:bgPr>
    </p:bg>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ítulo e Conteúdo" type="obj">
  <p:cSld name="OBJECT">
    <p:bg>
      <p:bgPr>
        <a:solidFill>
          <a:srgbClr val="D8E2F3"/>
        </a:solidFill>
        <a:effectLst/>
      </p:bgPr>
    </p:bg>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abeçalho da Seção" type="secHead">
  <p:cSld name="SECTION_HEADER">
    <p:bg>
      <p:bgPr>
        <a:solidFill>
          <a:srgbClr val="D8E2F3"/>
        </a:solidFill>
        <a:effectLst/>
      </p:bgPr>
    </p:bg>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Duas Partes de Conteúdo" type="twoObj">
  <p:cSld name="TWO_OBJECTS">
    <p:bg>
      <p:bgPr>
        <a:solidFill>
          <a:srgbClr val="D8E2F3"/>
        </a:solidFill>
        <a:effectLst/>
      </p:bgPr>
    </p:bg>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ação" type="twoTxTwoObj">
  <p:cSld name="TWO_OBJECTS_WITH_TEXT">
    <p:bg>
      <p:bgPr>
        <a:solidFill>
          <a:srgbClr val="D8E2F3"/>
        </a:solidFill>
        <a:effectLst/>
      </p:bgPr>
    </p:bg>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omente Título" type="titleOnly">
  <p:cSld name="TITLE_ONLY">
    <p:bg>
      <p:bgPr>
        <a:solidFill>
          <a:srgbClr val="D8E2F3"/>
        </a:solidFill>
        <a:effectLst/>
      </p:bgPr>
    </p:bg>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Em Branco" type="blank">
  <p:cSld name="BLANK">
    <p:bg>
      <p:bgPr>
        <a:solidFill>
          <a:srgbClr val="D8E2F3"/>
        </a:solidFill>
        <a:effectLst/>
      </p:bgPr>
    </p:bg>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údo com Legenda" type="objTx">
  <p:cSld name="OBJECT_WITH_CAPTION_TEXT">
    <p:bg>
      <p:bgPr>
        <a:solidFill>
          <a:srgbClr val="D8E2F3"/>
        </a:solidFill>
        <a:effectLst/>
      </p:bgPr>
    </p:bg>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Imagem com Legenda" type="picTx">
  <p:cSld name="PICTURE_WITH_CAPTION_TEXT">
    <p:bg>
      <p:bgPr>
        <a:solidFill>
          <a:srgbClr val="D8E2F3"/>
        </a:solidFill>
        <a:effectLst/>
      </p:bgPr>
    </p:bg>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ítulo e Texto Vertical" type="vertTx">
  <p:cSld name="VERTICAL_TEXT">
    <p:bg>
      <p:bgPr>
        <a:solidFill>
          <a:srgbClr val="D8E2F3"/>
        </a:solidFill>
        <a:effectLst/>
      </p:bgPr>
    </p:bg>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exto e Título Vertical" type="vertTitleAndTx">
  <p:cSld name="VERTICAL_TITLE_AND_VERTICAL_TEXT">
    <p:bg>
      <p:bgPr>
        <a:solidFill>
          <a:srgbClr val="D8E2F3"/>
        </a:solidFill>
        <a:effectLst/>
      </p:bgPr>
    </p:bg>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8E2F3"/>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pt-B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youtu.be/69CRSzAdbUk&amp;list=PLIEtFaotYYRjtf8KHyT_KOcNAriUzO8Y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doi.org/10.3390/atmos10110716"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gif"/><Relationship Id="rId7" Type="http://schemas.openxmlformats.org/officeDocument/2006/relationships/hyperlink" Target="https://doi.org/10.1175/BAMS-D-20-0251.1"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gif"/><Relationship Id="rId4" Type="http://schemas.openxmlformats.org/officeDocument/2006/relationships/image" Target="../media/image14.gif"/></Relationships>
</file>

<file path=ppt/slides/_rels/slide12.xml.rels><?xml version="1.0" encoding="UTF-8" standalone="yes"?>
<Relationships xmlns="http://schemas.openxmlformats.org/package/2006/relationships"><Relationship Id="rId3" Type="http://schemas.openxmlformats.org/officeDocument/2006/relationships/hyperlink" Target="http://drive.google.com/file/d/1FmaDK-8hibtC8nLKsTUBIutbKsSprQwl/view"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0.gif"/></Relationships>
</file>

<file path=ppt/slides/_rels/slide1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1.jpg"/><Relationship Id="rId4" Type="http://schemas.openxmlformats.org/officeDocument/2006/relationships/hyperlink" Target="http://drive.google.com/file/d/1D-J65NUQ2q4Mf7K1UIQ_CaADmkunNSYf/vie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4.jpg"/></Relationships>
</file>

<file path=ppt/slides/_rels/slide1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cardinalwxservice.com/?s=1965+palm+sunday+tornado+outbreak" TargetMode="External"/><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en.wikipedia.org/wiki/1965_Palm_Sunday_tornado_outbrea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youtu.be/69CRSzAdbUk&amp;list=PLIEtFaotYYRjtf8KHyT_KOcNAriUzO8Yd"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251010" y="1690343"/>
            <a:ext cx="11727300" cy="1209579"/>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3200"/>
              <a:buFont typeface="Calibri"/>
              <a:buNone/>
            </a:pPr>
            <a:endParaRPr sz="1100" b="1" dirty="0">
              <a:solidFill>
                <a:srgbClr val="FFFF00"/>
              </a:solidFill>
              <a:latin typeface="Times New Roman"/>
              <a:ea typeface="Times New Roman"/>
              <a:cs typeface="Times New Roman"/>
              <a:sym typeface="Times New Roman"/>
            </a:endParaRPr>
          </a:p>
          <a:p>
            <a:pPr lvl="0">
              <a:buSzPts val="3200"/>
            </a:pPr>
            <a:r>
              <a:rPr lang="en-US" sz="4000" dirty="0">
                <a:solidFill>
                  <a:srgbClr val="FFFF00"/>
                </a:solidFill>
              </a:rPr>
              <a:t>Trailing Horizontal Vortices in Observed and Numerically Simulated Tornadoes</a:t>
            </a:r>
            <a:endParaRPr sz="1800" b="1" i="1" dirty="0">
              <a:solidFill>
                <a:srgbClr val="FFFF00"/>
              </a:solidFill>
              <a:latin typeface="Times New Roman"/>
              <a:ea typeface="Times New Roman"/>
              <a:cs typeface="Times New Roman"/>
              <a:sym typeface="Times New Roman"/>
            </a:endParaRPr>
          </a:p>
        </p:txBody>
      </p:sp>
      <p:sp>
        <p:nvSpPr>
          <p:cNvPr id="96" name="Google Shape;96;p13"/>
          <p:cNvSpPr txBox="1">
            <a:spLocks noGrp="1"/>
          </p:cNvSpPr>
          <p:nvPr>
            <p:ph type="ctrTitle"/>
          </p:nvPr>
        </p:nvSpPr>
        <p:spPr>
          <a:xfrm>
            <a:off x="3269700" y="3273696"/>
            <a:ext cx="5652600" cy="97800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2000"/>
              <a:buFont typeface="Arial"/>
              <a:buNone/>
            </a:pPr>
            <a:r>
              <a:rPr lang="pt-BR" sz="2100" b="1" dirty="0">
                <a:solidFill>
                  <a:schemeClr val="lt1"/>
                </a:solidFill>
              </a:rPr>
              <a:t>Maurício I. Oliveira</a:t>
            </a:r>
            <a:r>
              <a:rPr lang="pt-BR" sz="2100" b="1" baseline="30000" dirty="0">
                <a:solidFill>
                  <a:schemeClr val="lt1"/>
                </a:solidFill>
              </a:rPr>
              <a:t>1,2,</a:t>
            </a:r>
            <a:r>
              <a:rPr lang="pt-BR" sz="2100" b="1" dirty="0">
                <a:solidFill>
                  <a:schemeClr val="lt1"/>
                </a:solidFill>
              </a:rPr>
              <a:t>*</a:t>
            </a:r>
            <a:endParaRPr sz="2100" b="1" dirty="0">
              <a:solidFill>
                <a:schemeClr val="lt1"/>
              </a:solidFill>
            </a:endParaRPr>
          </a:p>
          <a:p>
            <a:pPr marL="0" lvl="0" indent="0" algn="ctr" rtl="0">
              <a:spcBef>
                <a:spcPts val="0"/>
              </a:spcBef>
              <a:spcAft>
                <a:spcPts val="0"/>
              </a:spcAft>
              <a:buClr>
                <a:schemeClr val="dk1"/>
              </a:buClr>
              <a:buSzPts val="2000"/>
              <a:buFont typeface="Arial"/>
              <a:buNone/>
            </a:pPr>
            <a:endParaRPr sz="100" b="1" dirty="0">
              <a:solidFill>
                <a:schemeClr val="lt1"/>
              </a:solidFill>
            </a:endParaRPr>
          </a:p>
          <a:p>
            <a:pPr marL="0" lvl="0" indent="0" algn="ctr" rtl="0">
              <a:lnSpc>
                <a:spcPct val="90000"/>
              </a:lnSpc>
              <a:spcBef>
                <a:spcPts val="0"/>
              </a:spcBef>
              <a:spcAft>
                <a:spcPts val="0"/>
              </a:spcAft>
              <a:buClr>
                <a:schemeClr val="dk1"/>
              </a:buClr>
              <a:buSzPts val="3200"/>
              <a:buFont typeface="Calibri"/>
              <a:buNone/>
            </a:pPr>
            <a:r>
              <a:rPr lang="pt-BR" sz="1200" b="1" i="1" baseline="30000" dirty="0">
                <a:solidFill>
                  <a:schemeClr val="lt1"/>
                </a:solidFill>
              </a:rPr>
              <a:t>1 </a:t>
            </a:r>
            <a:r>
              <a:rPr lang="pt-BR" sz="1200" b="1" i="1" dirty="0">
                <a:solidFill>
                  <a:schemeClr val="lt1"/>
                </a:solidFill>
              </a:rPr>
              <a:t>Instituto Nacional de Pesquisas da Amazônia (INPA) &amp; </a:t>
            </a:r>
            <a:endParaRPr sz="1200" b="1" i="1" dirty="0">
              <a:solidFill>
                <a:schemeClr val="lt1"/>
              </a:solidFill>
            </a:endParaRPr>
          </a:p>
          <a:p>
            <a:pPr marL="0" lvl="0" indent="0" algn="ctr" rtl="0">
              <a:lnSpc>
                <a:spcPct val="90000"/>
              </a:lnSpc>
              <a:spcBef>
                <a:spcPts val="0"/>
              </a:spcBef>
              <a:spcAft>
                <a:spcPts val="0"/>
              </a:spcAft>
              <a:buClr>
                <a:schemeClr val="dk1"/>
              </a:buClr>
              <a:buSzPts val="3200"/>
              <a:buFont typeface="Calibri"/>
              <a:buNone/>
            </a:pPr>
            <a:r>
              <a:rPr lang="pt-BR" sz="1200" b="1" i="1" baseline="30000" dirty="0">
                <a:solidFill>
                  <a:schemeClr val="lt1"/>
                </a:solidFill>
              </a:rPr>
              <a:t>2 </a:t>
            </a:r>
            <a:r>
              <a:rPr lang="pt-BR" sz="1200" b="1" i="1" dirty="0">
                <a:solidFill>
                  <a:schemeClr val="lt1"/>
                </a:solidFill>
              </a:rPr>
              <a:t>PPG Meteorologia/Universidade Federal de Santa Maria</a:t>
            </a:r>
            <a:br>
              <a:rPr lang="pt-BR" sz="1200" b="1" i="1" dirty="0">
                <a:solidFill>
                  <a:schemeClr val="lt1"/>
                </a:solidFill>
              </a:rPr>
            </a:br>
            <a:br>
              <a:rPr lang="pt-BR" sz="1200" b="1" i="1" dirty="0">
                <a:solidFill>
                  <a:schemeClr val="lt1"/>
                </a:solidFill>
              </a:rPr>
            </a:br>
            <a:r>
              <a:rPr lang="pt-BR" sz="1600" b="1" i="1" dirty="0">
                <a:solidFill>
                  <a:schemeClr val="lt1"/>
                </a:solidFill>
              </a:rPr>
              <a:t>Ming Xue, </a:t>
            </a:r>
            <a:r>
              <a:rPr lang="pt-BR" sz="1600" b="1" i="1" dirty="0" err="1">
                <a:solidFill>
                  <a:schemeClr val="lt1"/>
                </a:solidFill>
              </a:rPr>
              <a:t>University</a:t>
            </a:r>
            <a:r>
              <a:rPr lang="pt-BR" sz="1600" b="1" i="1" dirty="0">
                <a:solidFill>
                  <a:schemeClr val="lt1"/>
                </a:solidFill>
              </a:rPr>
              <a:t> </a:t>
            </a:r>
            <a:r>
              <a:rPr lang="pt-BR" sz="1600" b="1" i="1" dirty="0" err="1">
                <a:solidFill>
                  <a:schemeClr val="lt1"/>
                </a:solidFill>
              </a:rPr>
              <a:t>of</a:t>
            </a:r>
            <a:r>
              <a:rPr lang="pt-BR" sz="1600" b="1" i="1" dirty="0">
                <a:solidFill>
                  <a:schemeClr val="lt1"/>
                </a:solidFill>
              </a:rPr>
              <a:t> Oklahoma</a:t>
            </a:r>
            <a:endParaRPr sz="1700" b="1" dirty="0">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F8B8-C36D-829C-5B9A-821AA71A8112}"/>
              </a:ext>
            </a:extLst>
          </p:cNvPr>
          <p:cNvSpPr>
            <a:spLocks noGrp="1"/>
          </p:cNvSpPr>
          <p:nvPr>
            <p:ph type="title"/>
          </p:nvPr>
        </p:nvSpPr>
        <p:spPr>
          <a:xfrm>
            <a:off x="1207033" y="349646"/>
            <a:ext cx="10515600" cy="662781"/>
          </a:xfrm>
        </p:spPr>
        <p:txBody>
          <a:bodyPr>
            <a:noAutofit/>
          </a:bodyPr>
          <a:lstStyle/>
          <a:p>
            <a:r>
              <a:rPr lang="en-US" sz="3200" dirty="0"/>
              <a:t>10/04/2015 Typhoon </a:t>
            </a:r>
            <a:r>
              <a:rPr lang="en-US" sz="3200" dirty="0" err="1"/>
              <a:t>Mujige</a:t>
            </a:r>
            <a:r>
              <a:rPr lang="en-US" sz="3200" dirty="0"/>
              <a:t> Tornado in Southern China</a:t>
            </a:r>
          </a:p>
        </p:txBody>
      </p:sp>
      <p:sp>
        <p:nvSpPr>
          <p:cNvPr id="3" name="Text Placeholder 2">
            <a:extLst>
              <a:ext uri="{FF2B5EF4-FFF2-40B4-BE49-F238E27FC236}">
                <a16:creationId xmlns:a16="http://schemas.microsoft.com/office/drawing/2014/main" id="{F694893A-931F-B402-1F93-2B81EA465B13}"/>
              </a:ext>
            </a:extLst>
          </p:cNvPr>
          <p:cNvSpPr>
            <a:spLocks noGrp="1"/>
          </p:cNvSpPr>
          <p:nvPr>
            <p:ph type="body" idx="1"/>
          </p:nvPr>
        </p:nvSpPr>
        <p:spPr/>
        <p:txBody>
          <a:bodyPr/>
          <a:lstStyle/>
          <a:p>
            <a:endParaRPr lang="en-US"/>
          </a:p>
        </p:txBody>
      </p:sp>
      <p:pic>
        <p:nvPicPr>
          <p:cNvPr id="4" name="彩虹台风未走，顺德偶遇百年龙卷风 犹如灾难大片_高清">
            <a:hlinkClick r:id="" action="ppaction://media"/>
            <a:extLst>
              <a:ext uri="{FF2B5EF4-FFF2-40B4-BE49-F238E27FC236}">
                <a16:creationId xmlns:a16="http://schemas.microsoft.com/office/drawing/2014/main" id="{D88A7A76-2F67-E231-6E13-3457CD851B5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39798" y="1027906"/>
            <a:ext cx="9614391" cy="5409543"/>
          </a:xfrm>
          <a:prstGeom prst="rect">
            <a:avLst/>
          </a:prstGeom>
          <a:noFill/>
          <a:ln>
            <a:noFill/>
          </a:ln>
        </p:spPr>
      </p:pic>
      <p:sp>
        <p:nvSpPr>
          <p:cNvPr id="5" name="TextBox 4">
            <a:extLst>
              <a:ext uri="{FF2B5EF4-FFF2-40B4-BE49-F238E27FC236}">
                <a16:creationId xmlns:a16="http://schemas.microsoft.com/office/drawing/2014/main" id="{7FC45BC6-43F8-D88B-1D6A-096A027623AA}"/>
              </a:ext>
            </a:extLst>
          </p:cNvPr>
          <p:cNvSpPr txBox="1"/>
          <p:nvPr/>
        </p:nvSpPr>
        <p:spPr>
          <a:xfrm>
            <a:off x="5124964" y="6508354"/>
            <a:ext cx="1667444" cy="307777"/>
          </a:xfrm>
          <a:prstGeom prst="rect">
            <a:avLst/>
          </a:prstGeom>
          <a:noFill/>
        </p:spPr>
        <p:txBody>
          <a:bodyPr wrap="none" rtlCol="0">
            <a:spAutoFit/>
          </a:bodyPr>
          <a:lstStyle/>
          <a:p>
            <a:r>
              <a:rPr lang="en-US" dirty="0"/>
              <a:t>HV starting at 1:27</a:t>
            </a:r>
          </a:p>
        </p:txBody>
      </p:sp>
    </p:spTree>
    <p:extLst>
      <p:ext uri="{BB962C8B-B14F-4D97-AF65-F5344CB8AC3E}">
        <p14:creationId xmlns:p14="http://schemas.microsoft.com/office/powerpoint/2010/main" val="42350169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F0966-6E49-F0C8-E81D-EBBDB8CC3819}"/>
              </a:ext>
            </a:extLst>
          </p:cNvPr>
          <p:cNvSpPr>
            <a:spLocks noGrp="1"/>
          </p:cNvSpPr>
          <p:nvPr>
            <p:ph type="title"/>
          </p:nvPr>
        </p:nvSpPr>
        <p:spPr>
          <a:xfrm>
            <a:off x="838200" y="365125"/>
            <a:ext cx="10515600" cy="556959"/>
          </a:xfrm>
        </p:spPr>
        <p:txBody>
          <a:bodyPr>
            <a:normAutofit fontScale="90000"/>
          </a:bodyPr>
          <a:lstStyle/>
          <a:p>
            <a:r>
              <a:rPr lang="en-US" b="1" dirty="0"/>
              <a:t>27 April 2011 Tuscaloosa, Alabama tornado</a:t>
            </a:r>
            <a:endParaRPr lang="en-US" dirty="0"/>
          </a:p>
        </p:txBody>
      </p:sp>
      <p:sp>
        <p:nvSpPr>
          <p:cNvPr id="5" name="TextBox 4">
            <a:extLst>
              <a:ext uri="{FF2B5EF4-FFF2-40B4-BE49-F238E27FC236}">
                <a16:creationId xmlns:a16="http://schemas.microsoft.com/office/drawing/2014/main" id="{3911B022-C70B-7C4A-2DC9-C7F15DF47ACA}"/>
              </a:ext>
            </a:extLst>
          </p:cNvPr>
          <p:cNvSpPr txBox="1"/>
          <p:nvPr/>
        </p:nvSpPr>
        <p:spPr>
          <a:xfrm>
            <a:off x="1758363" y="5827833"/>
            <a:ext cx="8675274" cy="307777"/>
          </a:xfrm>
          <a:prstGeom prst="rect">
            <a:avLst/>
          </a:prstGeom>
          <a:noFill/>
        </p:spPr>
        <p:txBody>
          <a:bodyPr wrap="square">
            <a:spAutoFit/>
          </a:bodyPr>
          <a:lstStyle/>
          <a:p>
            <a:r>
              <a:rPr lang="en-US" sz="1400" dirty="0">
                <a:effectLst/>
                <a:latin typeface="Times New Roman" panose="02020603050405020304" pitchFamily="18" charset="0"/>
                <a:ea typeface="Times New Roman" panose="02020603050405020304" pitchFamily="18" charset="0"/>
              </a:rPr>
              <a:t>Horizontal vorticity in </a:t>
            </a:r>
            <a:r>
              <a:rPr lang="en-US" sz="1400" u="none" strike="noStrike" dirty="0">
                <a:solidFill>
                  <a:srgbClr val="0B57D0"/>
                </a:solidFill>
                <a:effectLst/>
                <a:latin typeface="Times New Roman" panose="02020603050405020304" pitchFamily="18" charset="0"/>
                <a:ea typeface="Times New Roman" panose="02020603050405020304" pitchFamily="18" charset="0"/>
                <a:hlinkClick r:id="rId2"/>
              </a:rPr>
              <a:t>youtu.be/69CRSzAdbUk&amp;list=PLIEtFaotYYRjtf8KHyT_KOcNAriUzO8Yd</a:t>
            </a:r>
            <a:r>
              <a:rPr lang="en-US" sz="1400" u="none" strike="noStrike" dirty="0">
                <a:solidFill>
                  <a:srgbClr val="0B57D0"/>
                </a:solidFill>
                <a:effectLst/>
                <a:latin typeface="Times New Roman" panose="02020603050405020304" pitchFamily="18" charset="0"/>
                <a:ea typeface="Times New Roman" panose="02020603050405020304" pitchFamily="18" charset="0"/>
              </a:rPr>
              <a:t> (1:58, </a:t>
            </a:r>
            <a:r>
              <a:rPr lang="en-US" dirty="0">
                <a:latin typeface="Times New Roman" panose="02020603050405020304" pitchFamily="18" charset="0"/>
                <a:ea typeface="Times New Roman" panose="02020603050405020304" pitchFamily="18" charset="0"/>
              </a:rPr>
              <a:t>2:11–2:15).</a:t>
            </a:r>
            <a:r>
              <a:rPr lang="en-US" dirty="0">
                <a:effectLst/>
              </a:rPr>
              <a:t> </a:t>
            </a:r>
            <a:endParaRPr lang="en-US" dirty="0"/>
          </a:p>
        </p:txBody>
      </p:sp>
      <p:pic>
        <p:nvPicPr>
          <p:cNvPr id="7" name="Picture 6">
            <a:extLst>
              <a:ext uri="{FF2B5EF4-FFF2-40B4-BE49-F238E27FC236}">
                <a16:creationId xmlns:a16="http://schemas.microsoft.com/office/drawing/2014/main" id="{6BCD90BF-B2A1-B04C-B052-1962A1214A80}"/>
              </a:ext>
            </a:extLst>
          </p:cNvPr>
          <p:cNvPicPr>
            <a:picLocks noChangeAspect="1"/>
          </p:cNvPicPr>
          <p:nvPr/>
        </p:nvPicPr>
        <p:blipFill>
          <a:blip r:embed="rId3"/>
          <a:stretch>
            <a:fillRect/>
          </a:stretch>
        </p:blipFill>
        <p:spPr>
          <a:xfrm>
            <a:off x="1900518" y="1134996"/>
            <a:ext cx="7772400" cy="4479925"/>
          </a:xfrm>
          <a:prstGeom prst="rect">
            <a:avLst/>
          </a:prstGeom>
        </p:spPr>
      </p:pic>
    </p:spTree>
    <p:extLst>
      <p:ext uri="{BB962C8B-B14F-4D97-AF65-F5344CB8AC3E}">
        <p14:creationId xmlns:p14="http://schemas.microsoft.com/office/powerpoint/2010/main" val="2489174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B1042-52D7-AE23-C228-D1D7177BF4E5}"/>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9129A253-227A-EA0A-6D5F-2B4061CD897C}"/>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28C5AB60-8649-46C2-7C42-9C87D0D768B5}"/>
              </a:ext>
            </a:extLst>
          </p:cNvPr>
          <p:cNvPicPr>
            <a:picLocks noChangeAspect="1"/>
          </p:cNvPicPr>
          <p:nvPr/>
        </p:nvPicPr>
        <p:blipFill>
          <a:blip r:embed="rId2"/>
          <a:stretch>
            <a:fillRect/>
          </a:stretch>
        </p:blipFill>
        <p:spPr>
          <a:xfrm>
            <a:off x="1251559" y="0"/>
            <a:ext cx="9457483" cy="6750424"/>
          </a:xfrm>
          <a:prstGeom prst="rect">
            <a:avLst/>
          </a:prstGeom>
        </p:spPr>
      </p:pic>
    </p:spTree>
    <p:extLst>
      <p:ext uri="{BB962C8B-B14F-4D97-AF65-F5344CB8AC3E}">
        <p14:creationId xmlns:p14="http://schemas.microsoft.com/office/powerpoint/2010/main" val="945952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pic>
        <p:nvPicPr>
          <p:cNvPr id="461" name="Google Shape;461;p53"/>
          <p:cNvPicPr preferRelativeResize="0"/>
          <p:nvPr/>
        </p:nvPicPr>
        <p:blipFill rotWithShape="1">
          <a:blip r:embed="rId3">
            <a:alphaModFix/>
          </a:blip>
          <a:srcRect l="6253" t="4519" r="3380" b="4190"/>
          <a:stretch/>
        </p:blipFill>
        <p:spPr>
          <a:xfrm>
            <a:off x="6980260" y="1092064"/>
            <a:ext cx="3647752" cy="4892475"/>
          </a:xfrm>
          <a:prstGeom prst="rect">
            <a:avLst/>
          </a:prstGeom>
          <a:noFill/>
          <a:ln>
            <a:noFill/>
          </a:ln>
        </p:spPr>
      </p:pic>
      <p:pic>
        <p:nvPicPr>
          <p:cNvPr id="462" name="Google Shape;462;p53"/>
          <p:cNvPicPr preferRelativeResize="0"/>
          <p:nvPr/>
        </p:nvPicPr>
        <p:blipFill>
          <a:blip r:embed="rId4">
            <a:alphaModFix/>
          </a:blip>
          <a:stretch>
            <a:fillRect/>
          </a:stretch>
        </p:blipFill>
        <p:spPr>
          <a:xfrm>
            <a:off x="1820660" y="1167827"/>
            <a:ext cx="4192524" cy="4892477"/>
          </a:xfrm>
          <a:prstGeom prst="rect">
            <a:avLst/>
          </a:prstGeom>
          <a:noFill/>
          <a:ln>
            <a:noFill/>
          </a:ln>
        </p:spPr>
      </p:pic>
      <p:sp>
        <p:nvSpPr>
          <p:cNvPr id="463" name="Google Shape;463;p53"/>
          <p:cNvSpPr/>
          <p:nvPr/>
        </p:nvSpPr>
        <p:spPr>
          <a:xfrm>
            <a:off x="6230185" y="2986302"/>
            <a:ext cx="652200" cy="552000"/>
          </a:xfrm>
          <a:prstGeom prst="rightArrow">
            <a:avLst>
              <a:gd name="adj1" fmla="val 50000"/>
              <a:gd name="adj2" fmla="val 50000"/>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53"/>
          <p:cNvSpPr txBox="1">
            <a:spLocks noGrp="1"/>
          </p:cNvSpPr>
          <p:nvPr>
            <p:ph type="ctrTitle"/>
          </p:nvPr>
        </p:nvSpPr>
        <p:spPr>
          <a:xfrm>
            <a:off x="2175310" y="805452"/>
            <a:ext cx="3662700" cy="35340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400"/>
              <a:buFont typeface="Calibri"/>
              <a:buNone/>
            </a:pPr>
            <a:r>
              <a:rPr lang="pt-BR" sz="1800" b="1" i="1" dirty="0" err="1"/>
              <a:t>Sounding</a:t>
            </a:r>
            <a:r>
              <a:rPr lang="pt-BR" sz="1800" b="1" i="1" dirty="0"/>
              <a:t> </a:t>
            </a:r>
            <a:r>
              <a:rPr lang="pt-BR" sz="1800" b="1" i="1" dirty="0" err="1"/>
              <a:t>used</a:t>
            </a:r>
            <a:endParaRPr sz="1800" b="1" i="1" dirty="0"/>
          </a:p>
        </p:txBody>
      </p:sp>
      <p:sp>
        <p:nvSpPr>
          <p:cNvPr id="465" name="Google Shape;465;p53"/>
          <p:cNvSpPr txBox="1">
            <a:spLocks noGrp="1"/>
          </p:cNvSpPr>
          <p:nvPr>
            <p:ph type="ctrTitle"/>
          </p:nvPr>
        </p:nvSpPr>
        <p:spPr>
          <a:xfrm>
            <a:off x="2315591" y="260893"/>
            <a:ext cx="7975547" cy="353400"/>
          </a:xfrm>
          <a:prstGeom prst="rect">
            <a:avLst/>
          </a:prstGeom>
          <a:noFill/>
          <a:ln>
            <a:noFill/>
          </a:ln>
        </p:spPr>
        <p:txBody>
          <a:bodyPr spcFirstLastPara="1" wrap="square" lIns="91425" tIns="45700" rIns="91425" bIns="45700" anchor="b" anchorCtr="0">
            <a:noAutofit/>
          </a:bodyPr>
          <a:lstStyle/>
          <a:p>
            <a:pPr lvl="0">
              <a:buSzPts val="4400"/>
            </a:pPr>
            <a:r>
              <a:rPr lang="en-US" sz="1800" b="1" dirty="0"/>
              <a:t>Simulation of the 27 April 2011 Tuscaloosa, Alabama tornado</a:t>
            </a:r>
            <a:endParaRPr sz="1800" b="1" i="1" dirty="0"/>
          </a:p>
        </p:txBody>
      </p:sp>
      <p:sp>
        <p:nvSpPr>
          <p:cNvPr id="2" name="TextBox 1">
            <a:extLst>
              <a:ext uri="{FF2B5EF4-FFF2-40B4-BE49-F238E27FC236}">
                <a16:creationId xmlns:a16="http://schemas.microsoft.com/office/drawing/2014/main" id="{72A860B1-2540-81F8-7414-95155AA52A30}"/>
              </a:ext>
            </a:extLst>
          </p:cNvPr>
          <p:cNvSpPr txBox="1"/>
          <p:nvPr/>
        </p:nvSpPr>
        <p:spPr>
          <a:xfrm>
            <a:off x="8184204" y="5984539"/>
            <a:ext cx="1104790" cy="307777"/>
          </a:xfrm>
          <a:prstGeom prst="rect">
            <a:avLst/>
          </a:prstGeom>
          <a:noFill/>
        </p:spPr>
        <p:txBody>
          <a:bodyPr wrap="none" rtlCol="0">
            <a:spAutoFit/>
          </a:bodyPr>
          <a:lstStyle/>
          <a:p>
            <a:r>
              <a:rPr lang="en-US" dirty="0"/>
              <a:t>Dx = 100 m</a:t>
            </a:r>
          </a:p>
        </p:txBody>
      </p:sp>
      <p:sp>
        <p:nvSpPr>
          <p:cNvPr id="6" name="TextBox 5">
            <a:extLst>
              <a:ext uri="{FF2B5EF4-FFF2-40B4-BE49-F238E27FC236}">
                <a16:creationId xmlns:a16="http://schemas.microsoft.com/office/drawing/2014/main" id="{4885303C-ADDE-D93B-234A-67BB51DB5340}"/>
              </a:ext>
            </a:extLst>
          </p:cNvPr>
          <p:cNvSpPr txBox="1"/>
          <p:nvPr/>
        </p:nvSpPr>
        <p:spPr>
          <a:xfrm>
            <a:off x="2315592" y="6335497"/>
            <a:ext cx="7820630" cy="523220"/>
          </a:xfrm>
          <a:prstGeom prst="rect">
            <a:avLst/>
          </a:prstGeom>
          <a:noFill/>
        </p:spPr>
        <p:txBody>
          <a:bodyPr wrap="square">
            <a:spAutoFit/>
          </a:bodyPr>
          <a:lstStyle/>
          <a:p>
            <a:pPr algn="l"/>
            <a:r>
              <a:rPr lang="en-US" b="0" i="0" dirty="0">
                <a:solidFill>
                  <a:srgbClr val="000000"/>
                </a:solidFill>
                <a:effectLst/>
                <a:latin typeface="Times"/>
              </a:rPr>
              <a:t>Oliveira, M. I., M. Xue, B. Roberts, and L. J. Wicker , 2019: Horizontal vortex tubes near tornadoes: three-dimensional structure and dynamics. Atmosphere, 10, 716. </a:t>
            </a:r>
            <a:r>
              <a:rPr lang="en-US" b="0" i="0" dirty="0">
                <a:solidFill>
                  <a:srgbClr val="000000"/>
                </a:solidFill>
                <a:effectLst/>
                <a:latin typeface="Times"/>
                <a:hlinkClick r:id="rId5"/>
              </a:rPr>
              <a:t>https://doi.org/10.3390/atmos10110716</a:t>
            </a:r>
            <a:r>
              <a:rPr lang="en-US" b="0" i="0" dirty="0">
                <a:solidFill>
                  <a:srgbClr val="000000"/>
                </a:solidFill>
                <a:effectLst/>
                <a:latin typeface="Times"/>
              </a:rPr>
              <a:t>.</a:t>
            </a:r>
          </a:p>
        </p:txBody>
      </p:sp>
      <p:sp>
        <p:nvSpPr>
          <p:cNvPr id="7" name="Google Shape;465;p53">
            <a:extLst>
              <a:ext uri="{FF2B5EF4-FFF2-40B4-BE49-F238E27FC236}">
                <a16:creationId xmlns:a16="http://schemas.microsoft.com/office/drawing/2014/main" id="{A72405AC-39AC-BFBE-744D-32EA70477C61}"/>
              </a:ext>
            </a:extLst>
          </p:cNvPr>
          <p:cNvSpPr txBox="1">
            <a:spLocks/>
          </p:cNvSpPr>
          <p:nvPr/>
        </p:nvSpPr>
        <p:spPr>
          <a:xfrm>
            <a:off x="5073410" y="724332"/>
            <a:ext cx="7975547" cy="353400"/>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buSzPts val="4400"/>
            </a:pPr>
            <a:r>
              <a:rPr lang="en-US" sz="1800" b="1" i="1" dirty="0"/>
              <a:t>Storm-scale model - ARPS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5AC2AA-019B-E255-F414-B7A1FCA98179}"/>
              </a:ext>
            </a:extLst>
          </p:cNvPr>
          <p:cNvPicPr>
            <a:picLocks noChangeAspect="1"/>
          </p:cNvPicPr>
          <p:nvPr/>
        </p:nvPicPr>
        <p:blipFill>
          <a:blip r:embed="rId3"/>
          <a:srcRect b="18431"/>
          <a:stretch>
            <a:fillRect/>
          </a:stretch>
        </p:blipFill>
        <p:spPr>
          <a:xfrm>
            <a:off x="231160" y="239253"/>
            <a:ext cx="6915061" cy="6379494"/>
          </a:xfrm>
          <a:prstGeom prst="rect">
            <a:avLst/>
          </a:prstGeom>
        </p:spPr>
      </p:pic>
      <p:sp>
        <p:nvSpPr>
          <p:cNvPr id="7" name="TextBox 6">
            <a:extLst>
              <a:ext uri="{FF2B5EF4-FFF2-40B4-BE49-F238E27FC236}">
                <a16:creationId xmlns:a16="http://schemas.microsoft.com/office/drawing/2014/main" id="{CC11CC10-EC2A-1B95-9DFC-B5DE915D928E}"/>
              </a:ext>
            </a:extLst>
          </p:cNvPr>
          <p:cNvSpPr txBox="1"/>
          <p:nvPr/>
        </p:nvSpPr>
        <p:spPr>
          <a:xfrm>
            <a:off x="7361306" y="365125"/>
            <a:ext cx="4756415" cy="6186309"/>
          </a:xfrm>
          <a:prstGeom prst="rect">
            <a:avLst/>
          </a:prstGeom>
          <a:noFill/>
        </p:spPr>
        <p:txBody>
          <a:bodyPr wrap="square" rtlCol="0">
            <a:spAutoFit/>
          </a:bodyPr>
          <a:lstStyle/>
          <a:p>
            <a:r>
              <a:rPr lang="en-US" sz="1800" dirty="0"/>
              <a:t>(a)–(f) </a:t>
            </a:r>
            <a:r>
              <a:rPr lang="en-US" sz="1800" dirty="0">
                <a:solidFill>
                  <a:srgbClr val="C00000"/>
                </a:solidFill>
              </a:rPr>
              <a:t>Volume rendering of vertical vorticity</a:t>
            </a:r>
            <a:r>
              <a:rPr lang="en-US" sz="1800" dirty="0"/>
              <a:t> with values greater (less) than 0.075 s−1 (−0.075 s−1) indicating regions of </a:t>
            </a:r>
            <a:r>
              <a:rPr lang="en-US" sz="1800" dirty="0">
                <a:solidFill>
                  <a:srgbClr val="C00000"/>
                </a:solidFill>
              </a:rPr>
              <a:t>cyclonic (anticyclonic) rotation in yellow (blue). </a:t>
            </a:r>
          </a:p>
          <a:p>
            <a:endParaRPr lang="en-US" sz="1800" dirty="0"/>
          </a:p>
          <a:p>
            <a:r>
              <a:rPr lang="en-US" sz="1800" dirty="0"/>
              <a:t>Buoyancy (B; in m s−1) is displayed at 1 m AGL, with positively or neutrally (negatively) buoyant air in green (blue). </a:t>
            </a:r>
          </a:p>
          <a:p>
            <a:endParaRPr lang="en-US" sz="1800" dirty="0"/>
          </a:p>
          <a:p>
            <a:r>
              <a:rPr lang="en-US" sz="1800" dirty="0"/>
              <a:t>The life cycle of the </a:t>
            </a:r>
            <a:r>
              <a:rPr lang="en-US" sz="1800" dirty="0">
                <a:solidFill>
                  <a:srgbClr val="C00000"/>
                </a:solidFill>
              </a:rPr>
              <a:t>first tornado</a:t>
            </a:r>
            <a:r>
              <a:rPr lang="en-US" sz="1800" dirty="0"/>
              <a:t> is shown at (a) 11,888.775 s (</a:t>
            </a:r>
            <a:r>
              <a:rPr lang="en-US" sz="1800" dirty="0" err="1"/>
              <a:t>tornadogenesis</a:t>
            </a:r>
            <a:r>
              <a:rPr lang="en-US" sz="1800" dirty="0"/>
              <a:t>), (b) 12,032.550 s (peak stage), and (c) 12,929.625 s (demise). </a:t>
            </a:r>
          </a:p>
          <a:p>
            <a:endParaRPr lang="en-US" sz="1800" dirty="0"/>
          </a:p>
          <a:p>
            <a:r>
              <a:rPr lang="en-US" sz="1800" dirty="0"/>
              <a:t>(d)–(f) Same as in (a)–(c), </a:t>
            </a:r>
            <a:r>
              <a:rPr lang="en-US" sz="1800" dirty="0">
                <a:solidFill>
                  <a:srgbClr val="C00000"/>
                </a:solidFill>
              </a:rPr>
              <a:t>but for the second tornado </a:t>
            </a:r>
            <a:r>
              <a:rPr lang="en-US" sz="1800" dirty="0"/>
              <a:t>at (d) 13,950.225 s, (e) 14,274.000 s, and (f) 14,608.000 s. </a:t>
            </a:r>
          </a:p>
          <a:p>
            <a:endParaRPr lang="en-US" sz="1800" dirty="0"/>
          </a:p>
          <a:p>
            <a:r>
              <a:rPr lang="en-US" sz="1800" dirty="0"/>
              <a:t>(g)–(</a:t>
            </a:r>
            <a:r>
              <a:rPr lang="en-US" sz="1800" dirty="0" err="1"/>
              <a:t>i</a:t>
            </a:r>
            <a:r>
              <a:rPr lang="en-US" sz="1800" dirty="0"/>
              <a:t>) The cloud field (sum of cloud water and cloud ice mixing ratios; in g kg−1) corresponding to the second tornado in (d)–(f). All nonzero values are displayed.</a:t>
            </a:r>
          </a:p>
        </p:txBody>
      </p:sp>
    </p:spTree>
    <p:extLst>
      <p:ext uri="{BB962C8B-B14F-4D97-AF65-F5344CB8AC3E}">
        <p14:creationId xmlns:p14="http://schemas.microsoft.com/office/powerpoint/2010/main" val="743856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24F-8D3D-EA9E-D1B5-C02AB4FFC4DB}"/>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9407F063-A534-3E2E-5E49-2BB4A3DC2808}"/>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502E343B-8D2C-007B-466E-F24AE714C8E8}"/>
              </a:ext>
            </a:extLst>
          </p:cNvPr>
          <p:cNvPicPr>
            <a:picLocks noChangeAspect="1"/>
          </p:cNvPicPr>
          <p:nvPr/>
        </p:nvPicPr>
        <p:blipFill>
          <a:blip r:embed="rId2"/>
          <a:stretch>
            <a:fillRect/>
          </a:stretch>
        </p:blipFill>
        <p:spPr>
          <a:xfrm>
            <a:off x="2153663" y="79882"/>
            <a:ext cx="9250613" cy="5721563"/>
          </a:xfrm>
          <a:prstGeom prst="rect">
            <a:avLst/>
          </a:prstGeom>
        </p:spPr>
      </p:pic>
      <p:pic>
        <p:nvPicPr>
          <p:cNvPr id="7" name="Picture 6">
            <a:extLst>
              <a:ext uri="{FF2B5EF4-FFF2-40B4-BE49-F238E27FC236}">
                <a16:creationId xmlns:a16="http://schemas.microsoft.com/office/drawing/2014/main" id="{EC435B6C-DD75-1821-4A2F-9219D54D43D7}"/>
              </a:ext>
            </a:extLst>
          </p:cNvPr>
          <p:cNvPicPr>
            <a:picLocks noChangeAspect="1"/>
          </p:cNvPicPr>
          <p:nvPr/>
        </p:nvPicPr>
        <p:blipFill>
          <a:blip r:embed="rId3"/>
          <a:stretch>
            <a:fillRect/>
          </a:stretch>
        </p:blipFill>
        <p:spPr>
          <a:xfrm>
            <a:off x="2153662" y="5474853"/>
            <a:ext cx="8277547" cy="1210255"/>
          </a:xfrm>
          <a:prstGeom prst="rect">
            <a:avLst/>
          </a:prstGeom>
        </p:spPr>
      </p:pic>
    </p:spTree>
    <p:extLst>
      <p:ext uri="{BB962C8B-B14F-4D97-AF65-F5344CB8AC3E}">
        <p14:creationId xmlns:p14="http://schemas.microsoft.com/office/powerpoint/2010/main" val="4124027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FDAA-9497-0719-80E6-F2443C578F06}"/>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3B3FB78B-1F6A-D0FA-3572-8AB26E8ABDA8}"/>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50A83DC7-0D58-3B19-04C1-3D64E446E696}"/>
              </a:ext>
            </a:extLst>
          </p:cNvPr>
          <p:cNvPicPr>
            <a:picLocks noChangeAspect="1"/>
          </p:cNvPicPr>
          <p:nvPr/>
        </p:nvPicPr>
        <p:blipFill>
          <a:blip r:embed="rId2"/>
          <a:stretch>
            <a:fillRect/>
          </a:stretch>
        </p:blipFill>
        <p:spPr>
          <a:xfrm>
            <a:off x="2370199" y="0"/>
            <a:ext cx="7451602" cy="6858000"/>
          </a:xfrm>
          <a:prstGeom prst="rect">
            <a:avLst/>
          </a:prstGeom>
        </p:spPr>
      </p:pic>
    </p:spTree>
    <p:extLst>
      <p:ext uri="{BB962C8B-B14F-4D97-AF65-F5344CB8AC3E}">
        <p14:creationId xmlns:p14="http://schemas.microsoft.com/office/powerpoint/2010/main" val="524838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EF078-A056-C032-1A8E-484EFC323ACE}"/>
              </a:ext>
            </a:extLst>
          </p:cNvPr>
          <p:cNvSpPr>
            <a:spLocks noGrp="1"/>
          </p:cNvSpPr>
          <p:nvPr>
            <p:ph type="title"/>
          </p:nvPr>
        </p:nvSpPr>
        <p:spPr>
          <a:xfrm>
            <a:off x="6992471" y="357441"/>
            <a:ext cx="4616200" cy="1325563"/>
          </a:xfrm>
        </p:spPr>
        <p:txBody>
          <a:bodyPr/>
          <a:lstStyle/>
          <a:p>
            <a:r>
              <a:rPr lang="en-US" dirty="0"/>
              <a:t>Conceptual model of evolution of HVs</a:t>
            </a:r>
          </a:p>
        </p:txBody>
      </p:sp>
      <p:pic>
        <p:nvPicPr>
          <p:cNvPr id="9" name="Picture 8">
            <a:extLst>
              <a:ext uri="{FF2B5EF4-FFF2-40B4-BE49-F238E27FC236}">
                <a16:creationId xmlns:a16="http://schemas.microsoft.com/office/drawing/2014/main" id="{305C3C83-AC05-CFAD-1DF6-45A0D2F9F626}"/>
              </a:ext>
            </a:extLst>
          </p:cNvPr>
          <p:cNvPicPr>
            <a:picLocks noChangeAspect="1"/>
          </p:cNvPicPr>
          <p:nvPr/>
        </p:nvPicPr>
        <p:blipFill>
          <a:blip r:embed="rId3"/>
          <a:stretch>
            <a:fillRect/>
          </a:stretch>
        </p:blipFill>
        <p:spPr>
          <a:xfrm>
            <a:off x="106311" y="0"/>
            <a:ext cx="6631289" cy="6858000"/>
          </a:xfrm>
          <a:prstGeom prst="rect">
            <a:avLst/>
          </a:prstGeom>
        </p:spPr>
      </p:pic>
      <p:sp>
        <p:nvSpPr>
          <p:cNvPr id="10" name="TextBox 9">
            <a:extLst>
              <a:ext uri="{FF2B5EF4-FFF2-40B4-BE49-F238E27FC236}">
                <a16:creationId xmlns:a16="http://schemas.microsoft.com/office/drawing/2014/main" id="{6671EFD9-2079-111E-8A8C-EAD79D2BF546}"/>
              </a:ext>
            </a:extLst>
          </p:cNvPr>
          <p:cNvSpPr txBox="1"/>
          <p:nvPr/>
        </p:nvSpPr>
        <p:spPr>
          <a:xfrm>
            <a:off x="6930925" y="1683004"/>
            <a:ext cx="5093218" cy="5047536"/>
          </a:xfrm>
          <a:prstGeom prst="rect">
            <a:avLst/>
          </a:prstGeom>
          <a:noFill/>
        </p:spPr>
        <p:txBody>
          <a:bodyPr wrap="square" rtlCol="0">
            <a:spAutoFit/>
          </a:bodyPr>
          <a:lstStyle/>
          <a:p>
            <a:r>
              <a:rPr lang="en-US" dirty="0"/>
              <a:t>Conceptual model of evolution of HVs in the simulation from initial time t0 through t0 + 2∆t, at ∆t time increments.</a:t>
            </a:r>
          </a:p>
          <a:p>
            <a:r>
              <a:rPr lang="en-US" dirty="0"/>
              <a:t> </a:t>
            </a:r>
          </a:p>
          <a:p>
            <a:r>
              <a:rPr lang="en-US" dirty="0"/>
              <a:t>Left column: 3D vorticity magnitude </a:t>
            </a:r>
            <a:r>
              <a:rPr lang="en-US" dirty="0" err="1"/>
              <a:t>isosurfaces</a:t>
            </a:r>
            <a:r>
              <a:rPr lang="en-US" dirty="0"/>
              <a:t> shaded in blue. The vertically oriented vortex represents an intensifying or mature tornado while slantwise, detached vortex tubes represent more horizontally-oriented vortices in the periphery of the tornado. </a:t>
            </a:r>
          </a:p>
          <a:p>
            <a:endParaRPr lang="en-US" dirty="0"/>
          </a:p>
          <a:p>
            <a:r>
              <a:rPr lang="en-US" dirty="0"/>
              <a:t>Regions of enhanced frictional generation of horizontal vorticity in strong, near-ground horizontal wind embedded in the RFD outflow are shaded in purple. Magenta arrows in the middle panel show the tilted circulation on the forward side of the tornado. Representative vortex lines associated with the HVs are displayed in light orange, with circular arrows indicating their sense of rotation. Strong surface RFD flow is indicated by the curved black arrows. </a:t>
            </a:r>
          </a:p>
          <a:p>
            <a:endParaRPr lang="en-US" dirty="0"/>
          </a:p>
          <a:p>
            <a:r>
              <a:rPr lang="en-US" dirty="0"/>
              <a:t>Right column: The cloud field associated with a tornado producing HVs consistent with the vorticity field displayed in the left column and visual observations. The RFD-related clear slot is annotated. The storm is moving to the northeast, as indicated by the red arrow the upper panel.  </a:t>
            </a:r>
          </a:p>
        </p:txBody>
      </p:sp>
    </p:spTree>
    <p:extLst>
      <p:ext uri="{BB962C8B-B14F-4D97-AF65-F5344CB8AC3E}">
        <p14:creationId xmlns:p14="http://schemas.microsoft.com/office/powerpoint/2010/main" val="1017665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08823F-CA82-1BDF-C2E5-6882C034ED53}"/>
              </a:ext>
            </a:extLst>
          </p:cNvPr>
          <p:cNvPicPr>
            <a:picLocks noChangeAspect="1"/>
          </p:cNvPicPr>
          <p:nvPr/>
        </p:nvPicPr>
        <p:blipFill>
          <a:blip r:embed="rId2"/>
          <a:stretch>
            <a:fillRect/>
          </a:stretch>
        </p:blipFill>
        <p:spPr>
          <a:xfrm>
            <a:off x="1987336" y="81084"/>
            <a:ext cx="8009591" cy="6515365"/>
          </a:xfrm>
          <a:prstGeom prst="rect">
            <a:avLst/>
          </a:prstGeom>
        </p:spPr>
      </p:pic>
    </p:spTree>
    <p:extLst>
      <p:ext uri="{BB962C8B-B14F-4D97-AF65-F5344CB8AC3E}">
        <p14:creationId xmlns:p14="http://schemas.microsoft.com/office/powerpoint/2010/main" val="2298368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79"/>
        <p:cNvGrpSpPr/>
        <p:nvPr/>
      </p:nvGrpSpPr>
      <p:grpSpPr>
        <a:xfrm>
          <a:off x="0" y="0"/>
          <a:ext cx="0" cy="0"/>
          <a:chOff x="0" y="0"/>
          <a:chExt cx="0" cy="0"/>
        </a:xfrm>
      </p:grpSpPr>
      <p:pic>
        <p:nvPicPr>
          <p:cNvPr id="480" name="Google Shape;480;p55"/>
          <p:cNvPicPr preferRelativeResize="0"/>
          <p:nvPr/>
        </p:nvPicPr>
        <p:blipFill>
          <a:blip r:embed="rId3">
            <a:alphaModFix/>
          </a:blip>
          <a:stretch>
            <a:fillRect/>
          </a:stretch>
        </p:blipFill>
        <p:spPr>
          <a:xfrm>
            <a:off x="1795499" y="937776"/>
            <a:ext cx="7529475" cy="3593425"/>
          </a:xfrm>
          <a:prstGeom prst="rect">
            <a:avLst/>
          </a:prstGeom>
          <a:noFill/>
          <a:ln>
            <a:noFill/>
          </a:ln>
        </p:spPr>
      </p:pic>
      <p:pic>
        <p:nvPicPr>
          <p:cNvPr id="481" name="Google Shape;481;p55" title="output.gif"/>
          <p:cNvPicPr preferRelativeResize="0"/>
          <p:nvPr/>
        </p:nvPicPr>
        <p:blipFill>
          <a:blip r:embed="rId4">
            <a:alphaModFix/>
          </a:blip>
          <a:stretch>
            <a:fillRect/>
          </a:stretch>
        </p:blipFill>
        <p:spPr>
          <a:xfrm>
            <a:off x="1805248" y="3990975"/>
            <a:ext cx="3239050" cy="2822026"/>
          </a:xfrm>
          <a:prstGeom prst="rect">
            <a:avLst/>
          </a:prstGeom>
          <a:noFill/>
          <a:ln>
            <a:noFill/>
          </a:ln>
        </p:spPr>
      </p:pic>
      <p:pic>
        <p:nvPicPr>
          <p:cNvPr id="482" name="Google Shape;482;p55"/>
          <p:cNvPicPr preferRelativeResize="0"/>
          <p:nvPr/>
        </p:nvPicPr>
        <p:blipFill>
          <a:blip r:embed="rId5">
            <a:alphaModFix/>
          </a:blip>
          <a:stretch>
            <a:fillRect/>
          </a:stretch>
        </p:blipFill>
        <p:spPr>
          <a:xfrm>
            <a:off x="5100898" y="3990975"/>
            <a:ext cx="3762686" cy="2822025"/>
          </a:xfrm>
          <a:prstGeom prst="rect">
            <a:avLst/>
          </a:prstGeom>
          <a:noFill/>
          <a:ln>
            <a:noFill/>
          </a:ln>
        </p:spPr>
      </p:pic>
      <p:sp>
        <p:nvSpPr>
          <p:cNvPr id="483" name="Google Shape;483;p55"/>
          <p:cNvSpPr txBox="1"/>
          <p:nvPr/>
        </p:nvSpPr>
        <p:spPr>
          <a:xfrm>
            <a:off x="3456075" y="6294900"/>
            <a:ext cx="1902000" cy="518100"/>
          </a:xfrm>
          <a:prstGeom prst="rect">
            <a:avLst/>
          </a:prstGeom>
          <a:noFill/>
          <a:ln>
            <a:noFill/>
          </a:ln>
        </p:spPr>
        <p:txBody>
          <a:bodyPr spcFirstLastPara="1" wrap="square" lIns="91675" tIns="45825" rIns="91675" bIns="45825" anchor="t" anchorCtr="0">
            <a:spAutoFit/>
          </a:bodyPr>
          <a:lstStyle/>
          <a:p>
            <a:pPr marL="0" lvl="0" indent="0" algn="ctr" rtl="0">
              <a:lnSpc>
                <a:spcPct val="90000"/>
              </a:lnSpc>
              <a:spcBef>
                <a:spcPts val="0"/>
              </a:spcBef>
              <a:spcAft>
                <a:spcPts val="0"/>
              </a:spcAft>
              <a:buNone/>
            </a:pPr>
            <a:r>
              <a:rPr lang="pt-BR" sz="1535" b="1">
                <a:solidFill>
                  <a:schemeClr val="dk1"/>
                </a:solidFill>
                <a:latin typeface="Calibri"/>
                <a:ea typeface="Calibri"/>
                <a:cs typeface="Calibri"/>
                <a:sym typeface="Calibri"/>
              </a:rPr>
              <a:t>© Oliveira et al. (2022; BAMS)</a:t>
            </a:r>
            <a:endParaRPr sz="1535" b="1">
              <a:solidFill>
                <a:schemeClr val="dk1"/>
              </a:solidFill>
              <a:latin typeface="Calibri"/>
              <a:ea typeface="Calibri"/>
              <a:cs typeface="Calibri"/>
              <a:sym typeface="Calibri"/>
            </a:endParaRPr>
          </a:p>
        </p:txBody>
      </p:sp>
      <p:pic>
        <p:nvPicPr>
          <p:cNvPr id="485" name="Google Shape;485;p55"/>
          <p:cNvPicPr preferRelativeResize="0"/>
          <p:nvPr/>
        </p:nvPicPr>
        <p:blipFill>
          <a:blip r:embed="rId6">
            <a:alphaModFix/>
          </a:blip>
          <a:stretch>
            <a:fillRect/>
          </a:stretch>
        </p:blipFill>
        <p:spPr>
          <a:xfrm>
            <a:off x="9430151" y="913900"/>
            <a:ext cx="2725575" cy="1494225"/>
          </a:xfrm>
          <a:prstGeom prst="rect">
            <a:avLst/>
          </a:prstGeom>
          <a:noFill/>
          <a:ln>
            <a:noFill/>
          </a:ln>
        </p:spPr>
      </p:pic>
      <p:sp>
        <p:nvSpPr>
          <p:cNvPr id="486" name="Google Shape;486;p55"/>
          <p:cNvSpPr txBox="1"/>
          <p:nvPr/>
        </p:nvSpPr>
        <p:spPr>
          <a:xfrm>
            <a:off x="9355950" y="2484325"/>
            <a:ext cx="2836200" cy="618600"/>
          </a:xfrm>
          <a:prstGeom prst="rect">
            <a:avLst/>
          </a:prstGeom>
          <a:noFill/>
          <a:ln>
            <a:noFill/>
          </a:ln>
        </p:spPr>
        <p:txBody>
          <a:bodyPr spcFirstLastPara="1" wrap="square" lIns="91425" tIns="45700" rIns="91425" bIns="45700" anchor="t" anchorCtr="0">
            <a:spAutoFit/>
          </a:bodyPr>
          <a:lstStyle/>
          <a:p>
            <a:pPr marL="0" lvl="0" indent="0" algn="ctr" rtl="0">
              <a:lnSpc>
                <a:spcPct val="90000"/>
              </a:lnSpc>
              <a:spcBef>
                <a:spcPts val="0"/>
              </a:spcBef>
              <a:spcAft>
                <a:spcPts val="0"/>
              </a:spcAft>
              <a:buNone/>
            </a:pPr>
            <a:r>
              <a:rPr lang="pt-BR" sz="1200">
                <a:solidFill>
                  <a:schemeClr val="dk1"/>
                </a:solidFill>
                <a:latin typeface="Calibri"/>
                <a:ea typeface="Calibri"/>
                <a:cs typeface="Calibri"/>
                <a:sym typeface="Calibri"/>
              </a:rPr>
              <a:t>O “real” tornado de Tuscaloosa (27/04/2011)</a:t>
            </a:r>
            <a:r>
              <a:rPr lang="pt-BR">
                <a:solidFill>
                  <a:schemeClr val="dk1"/>
                </a:solidFill>
                <a:latin typeface="Calibri"/>
                <a:ea typeface="Calibri"/>
                <a:cs typeface="Calibri"/>
                <a:sym typeface="Calibri"/>
              </a:rPr>
              <a:t>.</a:t>
            </a:r>
            <a:endParaRPr>
              <a:solidFill>
                <a:schemeClr val="dk1"/>
              </a:solidFill>
              <a:latin typeface="Calibri"/>
              <a:ea typeface="Calibri"/>
              <a:cs typeface="Calibri"/>
              <a:sym typeface="Calibri"/>
            </a:endParaRPr>
          </a:p>
          <a:p>
            <a:pPr marL="0" lvl="0" indent="0" algn="ctr" rtl="0">
              <a:lnSpc>
                <a:spcPct val="90000"/>
              </a:lnSpc>
              <a:spcBef>
                <a:spcPts val="0"/>
              </a:spcBef>
              <a:spcAft>
                <a:spcPts val="0"/>
              </a:spcAft>
              <a:buNone/>
            </a:pPr>
            <a:r>
              <a:rPr lang="pt-BR" sz="1200" b="1">
                <a:solidFill>
                  <a:schemeClr val="dk1"/>
                </a:solidFill>
                <a:latin typeface="Calibri"/>
                <a:ea typeface="Calibri"/>
                <a:cs typeface="Calibri"/>
                <a:sym typeface="Calibri"/>
              </a:rPr>
              <a:t>Fonte</a:t>
            </a:r>
            <a:r>
              <a:rPr lang="pt-BR" sz="1200">
                <a:solidFill>
                  <a:schemeClr val="dk1"/>
                </a:solidFill>
                <a:latin typeface="Calibri"/>
                <a:ea typeface="Calibri"/>
                <a:cs typeface="Calibri"/>
                <a:sym typeface="Calibri"/>
              </a:rPr>
              <a:t>: Jason Rosolowski </a:t>
            </a:r>
            <a:endParaRPr sz="1200">
              <a:solidFill>
                <a:schemeClr val="dk1"/>
              </a:solidFill>
              <a:latin typeface="Calibri"/>
              <a:ea typeface="Calibri"/>
              <a:cs typeface="Calibri"/>
              <a:sym typeface="Calibri"/>
            </a:endParaRPr>
          </a:p>
        </p:txBody>
      </p:sp>
      <p:sp>
        <p:nvSpPr>
          <p:cNvPr id="487" name="Google Shape;487;p55"/>
          <p:cNvSpPr/>
          <p:nvPr/>
        </p:nvSpPr>
        <p:spPr>
          <a:xfrm rot="-1360407">
            <a:off x="6858566" y="2248781"/>
            <a:ext cx="2862417" cy="358246"/>
          </a:xfrm>
          <a:prstGeom prst="rightArrow">
            <a:avLst>
              <a:gd name="adj1" fmla="val 50000"/>
              <a:gd name="adj2" fmla="val 50000"/>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6438AB36-03D8-3C26-844A-F37162B6ECF9}"/>
              </a:ext>
            </a:extLst>
          </p:cNvPr>
          <p:cNvSpPr txBox="1"/>
          <p:nvPr/>
        </p:nvSpPr>
        <p:spPr>
          <a:xfrm>
            <a:off x="2916829" y="91685"/>
            <a:ext cx="6097280" cy="646331"/>
          </a:xfrm>
          <a:prstGeom prst="rect">
            <a:avLst/>
          </a:prstGeom>
          <a:noFill/>
        </p:spPr>
        <p:txBody>
          <a:bodyPr wrap="square">
            <a:spAutoFit/>
          </a:bodyPr>
          <a:lstStyle/>
          <a:p>
            <a:pPr algn="ctr"/>
            <a:r>
              <a:rPr lang="en-US" sz="1800" b="1" dirty="0"/>
              <a:t>In Oliveira et al. (2022 BAMS), the Tuscaloosa tornado was re-simulated using 30 m grid spacing</a:t>
            </a:r>
            <a:endParaRPr lang="en-US" sz="1800" dirty="0"/>
          </a:p>
        </p:txBody>
      </p:sp>
      <p:sp>
        <p:nvSpPr>
          <p:cNvPr id="5" name="Title 2">
            <a:extLst>
              <a:ext uri="{FF2B5EF4-FFF2-40B4-BE49-F238E27FC236}">
                <a16:creationId xmlns:a16="http://schemas.microsoft.com/office/drawing/2014/main" id="{4D73E4D1-55EC-D666-3508-655781E88BA6}"/>
              </a:ext>
            </a:extLst>
          </p:cNvPr>
          <p:cNvSpPr>
            <a:spLocks noGrp="1"/>
          </p:cNvSpPr>
          <p:nvPr>
            <p:ph type="ctrTitle"/>
          </p:nvPr>
        </p:nvSpPr>
        <p:spPr>
          <a:xfrm>
            <a:off x="8920184" y="5662603"/>
            <a:ext cx="3362945" cy="891347"/>
          </a:xfrm>
        </p:spPr>
        <p:txBody>
          <a:bodyPr>
            <a:noAutofit/>
          </a:bodyPr>
          <a:lstStyle/>
          <a:p>
            <a:r>
              <a:rPr lang="en-US" sz="1400" dirty="0">
                <a:latin typeface="Times New Roman" panose="02020603050405020304" pitchFamily="18" charset="0"/>
                <a:cs typeface="Times New Roman" panose="02020603050405020304" pitchFamily="18" charset="0"/>
              </a:rPr>
              <a:t>Oliveira, M. I., M. Xue, and B. Roberts, 2022: Trailing Horizontal Vortices in Observed and Numerically Simulated Tornadoes. Bull. Amer. Meteor. Soc., 103, E2768-E2790. </a:t>
            </a:r>
            <a:r>
              <a:rPr lang="en-US" sz="1400" dirty="0">
                <a:latin typeface="Times New Roman" panose="02020603050405020304" pitchFamily="18" charset="0"/>
                <a:cs typeface="Times New Roman" panose="02020603050405020304" pitchFamily="18" charset="0"/>
                <a:hlinkClick r:id="rId7"/>
              </a:rPr>
              <a:t>https://doi.org/10.1175/BAMS-D-20-0251.1</a:t>
            </a:r>
            <a:r>
              <a:rPr lang="en-US" sz="1400"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Shape 529"/>
        <p:cNvGrpSpPr/>
        <p:nvPr/>
      </p:nvGrpSpPr>
      <p:grpSpPr>
        <a:xfrm>
          <a:off x="0" y="0"/>
          <a:ext cx="0" cy="0"/>
          <a:chOff x="0" y="0"/>
          <a:chExt cx="0" cy="0"/>
        </a:xfrm>
      </p:grpSpPr>
      <p:pic>
        <p:nvPicPr>
          <p:cNvPr id="530" name="Google Shape;530;p59" title="pprt-totalrefl_angle1_6602-16200s.mp4">
            <a:hlinkClick r:id="rId3"/>
          </p:cNvPr>
          <p:cNvPicPr preferRelativeResize="0"/>
          <p:nvPr/>
        </p:nvPicPr>
        <p:blipFill>
          <a:blip r:embed="rId4">
            <a:alphaModFix/>
          </a:blip>
          <a:stretch>
            <a:fillRect/>
          </a:stretch>
        </p:blipFill>
        <p:spPr>
          <a:xfrm>
            <a:off x="1905000" y="895375"/>
            <a:ext cx="8010526" cy="5815326"/>
          </a:xfrm>
          <a:prstGeom prst="rect">
            <a:avLst/>
          </a:prstGeom>
          <a:noFill/>
          <a:ln>
            <a:noFill/>
          </a:ln>
        </p:spPr>
      </p:pic>
      <p:sp>
        <p:nvSpPr>
          <p:cNvPr id="531" name="Google Shape;531;p59"/>
          <p:cNvSpPr txBox="1">
            <a:spLocks noGrp="1"/>
          </p:cNvSpPr>
          <p:nvPr>
            <p:ph type="ctrTitle"/>
          </p:nvPr>
        </p:nvSpPr>
        <p:spPr>
          <a:xfrm>
            <a:off x="0" y="202925"/>
            <a:ext cx="12192000" cy="61860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4400"/>
              <a:buFont typeface="Calibri"/>
              <a:buNone/>
            </a:pPr>
            <a:r>
              <a:rPr lang="pt-BR" sz="2500" b="1" i="1" dirty="0" err="1"/>
              <a:t>Let’s</a:t>
            </a:r>
            <a:r>
              <a:rPr lang="pt-BR" sz="2500" b="1" i="1" dirty="0"/>
              <a:t> </a:t>
            </a:r>
            <a:r>
              <a:rPr lang="pt-BR" sz="2500" b="1" i="1" dirty="0" err="1"/>
              <a:t>discuss</a:t>
            </a:r>
            <a:r>
              <a:rPr lang="pt-BR" sz="2500" b="1" i="1" dirty="0"/>
              <a:t> </a:t>
            </a:r>
            <a:r>
              <a:rPr lang="pt-BR" sz="2500" b="1" i="1" dirty="0" err="1"/>
              <a:t>the</a:t>
            </a:r>
            <a:r>
              <a:rPr lang="pt-BR" sz="2500" b="1" i="1" dirty="0"/>
              <a:t> </a:t>
            </a:r>
            <a:r>
              <a:rPr lang="pt-BR" sz="2500" b="1" i="1" dirty="0" err="1"/>
              <a:t>strongest</a:t>
            </a:r>
            <a:r>
              <a:rPr lang="pt-BR" sz="2500" b="1" i="1" dirty="0"/>
              <a:t> </a:t>
            </a:r>
            <a:r>
              <a:rPr lang="pt-BR" sz="2500" b="1" i="1" dirty="0" err="1"/>
              <a:t>simulated</a:t>
            </a:r>
            <a:r>
              <a:rPr lang="pt-BR" sz="2500" b="1" i="1" dirty="0"/>
              <a:t> tornado…</a:t>
            </a:r>
            <a:endParaRPr sz="2500" b="1"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30"/>
                                        </p:tgtEl>
                                        <p:attrNameLst>
                                          <p:attrName>style.visibility</p:attrName>
                                        </p:attrNameLst>
                                      </p:cBhvr>
                                      <p:to>
                                        <p:strVal val="visible"/>
                                      </p:to>
                                    </p:set>
                                    <p:animEffect transition="in" filter="fade">
                                      <p:cBhvr>
                                        <p:cTn id="7" dur="1000"/>
                                        <p:tgtEl>
                                          <p:spTgt spid="5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pic>
        <p:nvPicPr>
          <p:cNvPr id="542" name="Google Shape;542;p61"/>
          <p:cNvPicPr preferRelativeResize="0"/>
          <p:nvPr/>
        </p:nvPicPr>
        <p:blipFill>
          <a:blip r:embed="rId3">
            <a:alphaModFix/>
          </a:blip>
          <a:stretch>
            <a:fillRect/>
          </a:stretch>
        </p:blipFill>
        <p:spPr>
          <a:xfrm>
            <a:off x="76200" y="933450"/>
            <a:ext cx="7864351" cy="5848350"/>
          </a:xfrm>
          <a:prstGeom prst="rect">
            <a:avLst/>
          </a:prstGeom>
          <a:noFill/>
          <a:ln>
            <a:noFill/>
          </a:ln>
        </p:spPr>
      </p:pic>
      <p:sp>
        <p:nvSpPr>
          <p:cNvPr id="543" name="Google Shape;543;p61"/>
          <p:cNvSpPr txBox="1"/>
          <p:nvPr/>
        </p:nvSpPr>
        <p:spPr>
          <a:xfrm>
            <a:off x="8365150" y="694425"/>
            <a:ext cx="3826800" cy="4930540"/>
          </a:xfrm>
          <a:prstGeom prst="rect">
            <a:avLst/>
          </a:prstGeom>
          <a:noFill/>
          <a:ln>
            <a:noFill/>
          </a:ln>
        </p:spPr>
        <p:txBody>
          <a:bodyPr spcFirstLastPara="1" wrap="square" lIns="91425" tIns="45700" rIns="91425" bIns="45700" anchor="t" anchorCtr="0">
            <a:spAutoFit/>
          </a:bodyPr>
          <a:lstStyle/>
          <a:p>
            <a:pPr marL="457200" marR="0" lvl="0" indent="-444500" algn="l" rtl="0">
              <a:spcBef>
                <a:spcPts val="0"/>
              </a:spcBef>
              <a:spcAft>
                <a:spcPts val="0"/>
              </a:spcAft>
              <a:buClr>
                <a:schemeClr val="dk1"/>
              </a:buClr>
              <a:buSzPts val="2600"/>
              <a:buChar char="•"/>
            </a:pPr>
            <a:r>
              <a:rPr lang="pt-BR" sz="2100" i="1" dirty="0" err="1">
                <a:solidFill>
                  <a:schemeClr val="dk1"/>
                </a:solidFill>
                <a:latin typeface="Calibri"/>
                <a:ea typeface="Calibri"/>
                <a:cs typeface="Calibri"/>
                <a:sym typeface="Calibri"/>
              </a:rPr>
              <a:t>max</a:t>
            </a:r>
            <a:r>
              <a:rPr lang="pt-BR" sz="2100" i="1" dirty="0">
                <a:solidFill>
                  <a:schemeClr val="dk1"/>
                </a:solidFill>
                <a:latin typeface="Calibri"/>
                <a:ea typeface="Calibri"/>
                <a:cs typeface="Calibri"/>
                <a:sym typeface="Calibri"/>
              </a:rPr>
              <a:t> </a:t>
            </a:r>
            <a:r>
              <a:rPr lang="pt-BR" sz="2100" i="1" dirty="0" err="1">
                <a:solidFill>
                  <a:schemeClr val="dk1"/>
                </a:solidFill>
                <a:latin typeface="Calibri"/>
                <a:ea typeface="Calibri"/>
                <a:cs typeface="Calibri"/>
                <a:sym typeface="Calibri"/>
              </a:rPr>
              <a:t>winds</a:t>
            </a:r>
            <a:r>
              <a:rPr lang="pt-BR" sz="2100" dirty="0">
                <a:solidFill>
                  <a:schemeClr val="dk1"/>
                </a:solidFill>
                <a:latin typeface="Calibri"/>
                <a:ea typeface="Calibri"/>
                <a:cs typeface="Calibri"/>
                <a:sym typeface="Calibri"/>
              </a:rPr>
              <a:t> &gt; </a:t>
            </a:r>
            <a:r>
              <a:rPr lang="pt-BR" sz="2100" b="1" dirty="0">
                <a:solidFill>
                  <a:schemeClr val="dk1"/>
                </a:solidFill>
                <a:latin typeface="Calibri"/>
                <a:ea typeface="Calibri"/>
                <a:cs typeface="Calibri"/>
                <a:sym typeface="Calibri"/>
              </a:rPr>
              <a:t>430 km/</a:t>
            </a:r>
            <a:r>
              <a:rPr lang="pt-BR" sz="2100" b="1" dirty="0" err="1">
                <a:solidFill>
                  <a:schemeClr val="dk1"/>
                </a:solidFill>
                <a:latin typeface="Calibri"/>
                <a:ea typeface="Calibri"/>
                <a:cs typeface="Calibri"/>
                <a:sym typeface="Calibri"/>
              </a:rPr>
              <a:t>h</a:t>
            </a:r>
            <a:r>
              <a:rPr lang="pt-BR" sz="2100" dirty="0">
                <a:solidFill>
                  <a:schemeClr val="dk1"/>
                </a:solidFill>
                <a:latin typeface="Calibri"/>
                <a:ea typeface="Calibri"/>
                <a:cs typeface="Calibri"/>
                <a:sym typeface="Calibri"/>
              </a:rPr>
              <a:t>! </a:t>
            </a:r>
            <a:endParaRPr sz="2100" dirty="0">
              <a:solidFill>
                <a:schemeClr val="dk1"/>
              </a:solidFill>
              <a:latin typeface="Calibri"/>
              <a:ea typeface="Calibri"/>
              <a:cs typeface="Calibri"/>
              <a:sym typeface="Calibri"/>
            </a:endParaRPr>
          </a:p>
          <a:p>
            <a:pPr marL="45720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45720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45720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45720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457200" marR="0" lvl="0" indent="0" algn="l" rtl="0">
              <a:spcBef>
                <a:spcPts val="0"/>
              </a:spcBef>
              <a:spcAft>
                <a:spcPts val="0"/>
              </a:spcAft>
              <a:buNone/>
            </a:pPr>
            <a:endParaRPr sz="2100" dirty="0">
              <a:solidFill>
                <a:schemeClr val="dk1"/>
              </a:solidFill>
              <a:latin typeface="Calibri"/>
              <a:ea typeface="Calibri"/>
              <a:cs typeface="Calibri"/>
              <a:sym typeface="Calibri"/>
            </a:endParaRPr>
          </a:p>
          <a:p>
            <a:pPr marL="457200" lvl="0" indent="-361950" algn="l" rtl="0">
              <a:lnSpc>
                <a:spcPct val="90000"/>
              </a:lnSpc>
              <a:spcBef>
                <a:spcPts val="0"/>
              </a:spcBef>
              <a:spcAft>
                <a:spcPts val="0"/>
              </a:spcAft>
              <a:buClr>
                <a:schemeClr val="dk1"/>
              </a:buClr>
              <a:buSzPts val="2100"/>
              <a:buFont typeface="Calibri"/>
              <a:buChar char="•"/>
            </a:pPr>
            <a:r>
              <a:rPr lang="pt-BR" sz="2100" i="1" dirty="0" err="1">
                <a:solidFill>
                  <a:schemeClr val="dk1"/>
                </a:solidFill>
                <a:latin typeface="Calibri"/>
                <a:ea typeface="Calibri"/>
                <a:cs typeface="Calibri"/>
                <a:sym typeface="Calibri"/>
              </a:rPr>
              <a:t>pressure</a:t>
            </a:r>
            <a:r>
              <a:rPr lang="pt-BR" sz="2100" i="1" dirty="0">
                <a:solidFill>
                  <a:schemeClr val="dk1"/>
                </a:solidFill>
                <a:latin typeface="Calibri"/>
                <a:ea typeface="Calibri"/>
                <a:cs typeface="Calibri"/>
                <a:sym typeface="Calibri"/>
              </a:rPr>
              <a:t> </a:t>
            </a:r>
            <a:r>
              <a:rPr lang="pt-BR" sz="2100" i="1" dirty="0" err="1">
                <a:solidFill>
                  <a:schemeClr val="dk1"/>
                </a:solidFill>
                <a:latin typeface="Calibri"/>
                <a:ea typeface="Calibri"/>
                <a:cs typeface="Calibri"/>
                <a:sym typeface="Calibri"/>
              </a:rPr>
              <a:t>drop</a:t>
            </a:r>
            <a:r>
              <a:rPr lang="pt-BR" sz="2100" dirty="0">
                <a:solidFill>
                  <a:schemeClr val="dk1"/>
                </a:solidFill>
                <a:latin typeface="Calibri"/>
                <a:ea typeface="Calibri"/>
                <a:cs typeface="Calibri"/>
                <a:sym typeface="Calibri"/>
              </a:rPr>
              <a:t> &gt; </a:t>
            </a:r>
            <a:r>
              <a:rPr lang="pt-BR" sz="2100" b="1" dirty="0">
                <a:solidFill>
                  <a:schemeClr val="dk1"/>
                </a:solidFill>
                <a:latin typeface="Calibri"/>
                <a:ea typeface="Calibri"/>
                <a:cs typeface="Calibri"/>
                <a:sym typeface="Calibri"/>
              </a:rPr>
              <a:t>100 </a:t>
            </a:r>
            <a:r>
              <a:rPr lang="pt-BR" sz="2100" b="1" dirty="0" err="1">
                <a:solidFill>
                  <a:schemeClr val="dk1"/>
                </a:solidFill>
                <a:latin typeface="Calibri"/>
                <a:ea typeface="Calibri"/>
                <a:cs typeface="Calibri"/>
                <a:sym typeface="Calibri"/>
              </a:rPr>
              <a:t>hPa</a:t>
            </a:r>
            <a:r>
              <a:rPr lang="pt-BR" sz="2100" b="1" dirty="0">
                <a:solidFill>
                  <a:schemeClr val="dk1"/>
                </a:solidFill>
                <a:latin typeface="Calibri"/>
                <a:ea typeface="Calibri"/>
                <a:cs typeface="Calibri"/>
                <a:sym typeface="Calibri"/>
              </a:rPr>
              <a:t>!</a:t>
            </a:r>
            <a:endParaRPr sz="2100" dirty="0">
              <a:solidFill>
                <a:schemeClr val="dk1"/>
              </a:solidFill>
              <a:latin typeface="Calibri"/>
              <a:ea typeface="Calibri"/>
              <a:cs typeface="Calibri"/>
              <a:sym typeface="Calibri"/>
            </a:endParaRPr>
          </a:p>
          <a:p>
            <a:pPr marL="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100"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r>
              <a:rPr lang="pt-BR" sz="1800" i="1" dirty="0" err="1">
                <a:solidFill>
                  <a:schemeClr val="dk1"/>
                </a:solidFill>
                <a:latin typeface="Calibri"/>
                <a:ea typeface="Calibri"/>
                <a:cs typeface="Calibri"/>
                <a:sym typeface="Calibri"/>
              </a:rPr>
              <a:t>Lasts</a:t>
            </a:r>
            <a:r>
              <a:rPr lang="pt-BR" sz="1800" i="1" dirty="0">
                <a:solidFill>
                  <a:schemeClr val="dk1"/>
                </a:solidFill>
                <a:latin typeface="Calibri"/>
                <a:ea typeface="Calibri"/>
                <a:cs typeface="Calibri"/>
                <a:sym typeface="Calibri"/>
              </a:rPr>
              <a:t> for 45 min</a:t>
            </a:r>
            <a:endParaRPr sz="1800" i="1" dirty="0">
              <a:solidFill>
                <a:schemeClr val="dk1"/>
              </a:solidFill>
              <a:latin typeface="Calibri"/>
              <a:ea typeface="Calibri"/>
              <a:cs typeface="Calibri"/>
              <a:sym typeface="Calibri"/>
            </a:endParaRPr>
          </a:p>
        </p:txBody>
      </p:sp>
      <p:cxnSp>
        <p:nvCxnSpPr>
          <p:cNvPr id="544" name="Google Shape;544;p61"/>
          <p:cNvCxnSpPr/>
          <p:nvPr/>
        </p:nvCxnSpPr>
        <p:spPr>
          <a:xfrm flipH="1">
            <a:off x="2705025" y="974150"/>
            <a:ext cx="5779800" cy="654600"/>
          </a:xfrm>
          <a:prstGeom prst="straightConnector1">
            <a:avLst/>
          </a:prstGeom>
          <a:noFill/>
          <a:ln w="38100" cap="flat" cmpd="sng">
            <a:solidFill>
              <a:srgbClr val="FF0000"/>
            </a:solidFill>
            <a:prstDash val="solid"/>
            <a:round/>
            <a:headEnd type="none" w="med" len="med"/>
            <a:tailEnd type="triangle" w="med" len="med"/>
          </a:ln>
        </p:spPr>
      </p:cxnSp>
      <p:cxnSp>
        <p:nvCxnSpPr>
          <p:cNvPr id="545" name="Google Shape;545;p61"/>
          <p:cNvCxnSpPr/>
          <p:nvPr/>
        </p:nvCxnSpPr>
        <p:spPr>
          <a:xfrm flipH="1">
            <a:off x="2628900" y="3562350"/>
            <a:ext cx="5905500" cy="2429100"/>
          </a:xfrm>
          <a:prstGeom prst="straightConnector1">
            <a:avLst/>
          </a:prstGeom>
          <a:noFill/>
          <a:ln w="38100" cap="flat" cmpd="sng">
            <a:solidFill>
              <a:srgbClr val="FF0000"/>
            </a:solidFill>
            <a:prstDash val="solid"/>
            <a:round/>
            <a:headEnd type="none" w="med" len="med"/>
            <a:tailEnd type="triangle" w="med" len="med"/>
          </a:ln>
        </p:spPr>
      </p:cxnSp>
      <p:sp>
        <p:nvSpPr>
          <p:cNvPr id="546" name="Google Shape;546;p61"/>
          <p:cNvSpPr txBox="1">
            <a:spLocks noGrp="1"/>
          </p:cNvSpPr>
          <p:nvPr>
            <p:ph type="ctrTitle"/>
          </p:nvPr>
        </p:nvSpPr>
        <p:spPr>
          <a:xfrm>
            <a:off x="0" y="228600"/>
            <a:ext cx="12065700" cy="617700"/>
          </a:xfrm>
          <a:prstGeom prst="rect">
            <a:avLst/>
          </a:prstGeom>
          <a:noFill/>
          <a:ln>
            <a:noFill/>
          </a:ln>
        </p:spPr>
        <p:txBody>
          <a:bodyPr spcFirstLastPara="1" wrap="square" lIns="91425" tIns="45700" rIns="91425" bIns="45700" anchor="b" anchorCtr="0">
            <a:noAutofit/>
          </a:bodyPr>
          <a:lstStyle/>
          <a:p>
            <a:pPr marL="457200" lvl="0" indent="0" algn="ctr" rtl="0">
              <a:spcBef>
                <a:spcPts val="0"/>
              </a:spcBef>
              <a:spcAft>
                <a:spcPts val="0"/>
              </a:spcAft>
              <a:buClr>
                <a:schemeClr val="dk1"/>
              </a:buClr>
              <a:buSzPts val="1100"/>
              <a:buFont typeface="Arial"/>
              <a:buNone/>
            </a:pPr>
            <a:r>
              <a:rPr lang="pt-BR" sz="2500" b="1" i="1" dirty="0"/>
              <a:t>High-</a:t>
            </a:r>
            <a:r>
              <a:rPr lang="pt-BR" sz="2500" b="1" i="1" dirty="0" err="1"/>
              <a:t>intensity</a:t>
            </a:r>
            <a:r>
              <a:rPr lang="pt-BR" sz="2500" b="1" i="1" dirty="0"/>
              <a:t> tornado (EF5)</a:t>
            </a:r>
            <a:endParaRPr sz="2500" b="1" i="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Shape 579"/>
        <p:cNvGrpSpPr/>
        <p:nvPr/>
      </p:nvGrpSpPr>
      <p:grpSpPr>
        <a:xfrm>
          <a:off x="0" y="0"/>
          <a:ext cx="0" cy="0"/>
          <a:chOff x="0" y="0"/>
          <a:chExt cx="0" cy="0"/>
        </a:xfrm>
      </p:grpSpPr>
      <p:sp>
        <p:nvSpPr>
          <p:cNvPr id="580" name="Google Shape;580;p65"/>
          <p:cNvSpPr txBox="1"/>
          <p:nvPr/>
        </p:nvSpPr>
        <p:spPr>
          <a:xfrm>
            <a:off x="-152550" y="1986050"/>
            <a:ext cx="12192000" cy="729000"/>
          </a:xfrm>
          <a:prstGeom prst="rect">
            <a:avLst/>
          </a:prstGeom>
          <a:noFill/>
          <a:ln>
            <a:noFill/>
          </a:ln>
        </p:spPr>
        <p:txBody>
          <a:bodyPr spcFirstLastPara="1" wrap="square" lIns="91425" tIns="45700" rIns="91425" bIns="45700" anchor="b" anchorCtr="0">
            <a:noAutofit/>
          </a:bodyPr>
          <a:lstStyle/>
          <a:p>
            <a:pPr marL="457200" lvl="0" indent="0" algn="ctr" rtl="0">
              <a:lnSpc>
                <a:spcPct val="90000"/>
              </a:lnSpc>
              <a:spcBef>
                <a:spcPts val="0"/>
              </a:spcBef>
              <a:spcAft>
                <a:spcPts val="0"/>
              </a:spcAft>
              <a:buNone/>
            </a:pPr>
            <a:r>
              <a:rPr lang="pt-BR" sz="2500" b="1" i="1" dirty="0">
                <a:solidFill>
                  <a:schemeClr val="dk1"/>
                </a:solidFill>
                <a:latin typeface="Calibri"/>
                <a:ea typeface="Calibri"/>
                <a:cs typeface="Calibri"/>
                <a:sym typeface="Calibri"/>
              </a:rPr>
              <a:t>Intense </a:t>
            </a:r>
            <a:r>
              <a:rPr lang="pt-BR" sz="2500" b="1" i="1" dirty="0" err="1">
                <a:solidFill>
                  <a:schemeClr val="dk1"/>
                </a:solidFill>
                <a:latin typeface="Calibri"/>
                <a:ea typeface="Calibri"/>
                <a:cs typeface="Calibri"/>
                <a:sym typeface="Calibri"/>
              </a:rPr>
              <a:t>tornadoes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can</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also</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interact</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with</a:t>
            </a:r>
            <a:r>
              <a:rPr lang="pt-BR" sz="2500" b="1" i="1" dirty="0">
                <a:solidFill>
                  <a:schemeClr val="dk1"/>
                </a:solidFill>
                <a:latin typeface="Calibri"/>
                <a:ea typeface="Calibri"/>
                <a:cs typeface="Calibri"/>
                <a:sym typeface="Calibri"/>
              </a:rPr>
              <a:t> horizontal </a:t>
            </a:r>
            <a:r>
              <a:rPr lang="pt-BR" sz="2500" b="1" i="1" dirty="0" err="1">
                <a:solidFill>
                  <a:schemeClr val="dk1"/>
                </a:solidFill>
                <a:latin typeface="Calibri"/>
                <a:ea typeface="Calibri"/>
                <a:cs typeface="Calibri"/>
                <a:sym typeface="Calibri"/>
              </a:rPr>
              <a:t>vortices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nearby</a:t>
            </a:r>
            <a:endParaRPr sz="2500" b="1" i="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a:p>
            <a:pPr marL="457200" marR="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p:txBody>
      </p:sp>
      <p:pic>
        <p:nvPicPr>
          <p:cNvPr id="581" name="Google Shape;581;p65"/>
          <p:cNvPicPr preferRelativeResize="0"/>
          <p:nvPr/>
        </p:nvPicPr>
        <p:blipFill>
          <a:blip r:embed="rId3">
            <a:alphaModFix/>
          </a:blip>
          <a:stretch>
            <a:fillRect/>
          </a:stretch>
        </p:blipFill>
        <p:spPr>
          <a:xfrm>
            <a:off x="97400" y="1891050"/>
            <a:ext cx="5479150" cy="3086851"/>
          </a:xfrm>
          <a:prstGeom prst="rect">
            <a:avLst/>
          </a:prstGeom>
          <a:noFill/>
          <a:ln>
            <a:noFill/>
          </a:ln>
        </p:spPr>
      </p:pic>
      <p:pic>
        <p:nvPicPr>
          <p:cNvPr id="582" name="Google Shape;582;p65" title="VHM.gif"/>
          <p:cNvPicPr preferRelativeResize="0"/>
          <p:nvPr/>
        </p:nvPicPr>
        <p:blipFill>
          <a:blip r:embed="rId4">
            <a:alphaModFix/>
          </a:blip>
          <a:stretch>
            <a:fillRect/>
          </a:stretch>
        </p:blipFill>
        <p:spPr>
          <a:xfrm>
            <a:off x="5747475" y="1197025"/>
            <a:ext cx="6244300" cy="4692550"/>
          </a:xfrm>
          <a:prstGeom prst="rect">
            <a:avLst/>
          </a:prstGeom>
          <a:noFill/>
          <a:ln>
            <a:noFill/>
          </a:ln>
        </p:spPr>
      </p:pic>
      <p:sp>
        <p:nvSpPr>
          <p:cNvPr id="583" name="Google Shape;583;p65"/>
          <p:cNvSpPr txBox="1"/>
          <p:nvPr/>
        </p:nvSpPr>
        <p:spPr>
          <a:xfrm>
            <a:off x="675275" y="4977900"/>
            <a:ext cx="3815400" cy="615600"/>
          </a:xfrm>
          <a:prstGeom prst="rect">
            <a:avLst/>
          </a:prstGeom>
          <a:solidFill>
            <a:srgbClr val="FFFFFF">
              <a:alpha val="29800"/>
            </a:srgbClr>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pt-BR" b="1">
                <a:latin typeface="Calibri"/>
                <a:ea typeface="Calibri"/>
                <a:cs typeface="Calibri"/>
                <a:sym typeface="Calibri"/>
              </a:rPr>
              <a:t>© J. Brown, cortesia de K. Hartman (SevereStudios.com)</a:t>
            </a:r>
            <a:endParaRPr b="1">
              <a:latin typeface="Calibri"/>
              <a:ea typeface="Calibri"/>
              <a:cs typeface="Calibri"/>
              <a:sym typeface="Calibri"/>
            </a:endParaRPr>
          </a:p>
        </p:txBody>
      </p:sp>
      <p:sp>
        <p:nvSpPr>
          <p:cNvPr id="584" name="Google Shape;584;p65"/>
          <p:cNvSpPr txBox="1"/>
          <p:nvPr/>
        </p:nvSpPr>
        <p:spPr>
          <a:xfrm>
            <a:off x="7738875" y="5889575"/>
            <a:ext cx="2836200" cy="341700"/>
          </a:xfrm>
          <a:prstGeom prst="rect">
            <a:avLst/>
          </a:prstGeom>
          <a:noFill/>
          <a:ln>
            <a:noFill/>
          </a:ln>
        </p:spPr>
        <p:txBody>
          <a:bodyPr spcFirstLastPara="1" wrap="square" lIns="91425" tIns="45700" rIns="91425" bIns="45700" anchor="t" anchorCtr="0">
            <a:spAutoFit/>
          </a:bodyPr>
          <a:lstStyle/>
          <a:p>
            <a:pPr marL="0" lvl="0" indent="0" algn="ctr" rtl="0">
              <a:lnSpc>
                <a:spcPct val="90000"/>
              </a:lnSpc>
              <a:spcBef>
                <a:spcPts val="0"/>
              </a:spcBef>
              <a:spcAft>
                <a:spcPts val="0"/>
              </a:spcAft>
              <a:buNone/>
            </a:pPr>
            <a:r>
              <a:rPr lang="pt-BR" sz="1800" b="1">
                <a:solidFill>
                  <a:schemeClr val="dk1"/>
                </a:solidFill>
                <a:latin typeface="Calibri"/>
                <a:ea typeface="Calibri"/>
                <a:cs typeface="Calibri"/>
                <a:sym typeface="Calibri"/>
              </a:rPr>
              <a:t>Fonte</a:t>
            </a:r>
            <a:r>
              <a:rPr lang="pt-BR" sz="1800">
                <a:solidFill>
                  <a:schemeClr val="dk1"/>
                </a:solidFill>
                <a:latin typeface="Calibri"/>
                <a:ea typeface="Calibri"/>
                <a:cs typeface="Calibri"/>
                <a:sym typeface="Calibri"/>
              </a:rPr>
              <a:t>: Jason Rosolowski </a:t>
            </a:r>
            <a:endParaRPr sz="1800">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pic>
        <p:nvPicPr>
          <p:cNvPr id="589" name="Google Shape;589;p66"/>
          <p:cNvPicPr preferRelativeResize="0"/>
          <p:nvPr/>
        </p:nvPicPr>
        <p:blipFill>
          <a:blip r:embed="rId3">
            <a:alphaModFix/>
          </a:blip>
          <a:stretch>
            <a:fillRect/>
          </a:stretch>
        </p:blipFill>
        <p:spPr>
          <a:xfrm>
            <a:off x="0" y="2336913"/>
            <a:ext cx="4147426" cy="2336575"/>
          </a:xfrm>
          <a:prstGeom prst="rect">
            <a:avLst/>
          </a:prstGeom>
          <a:noFill/>
          <a:ln>
            <a:noFill/>
          </a:ln>
        </p:spPr>
      </p:pic>
      <p:sp>
        <p:nvSpPr>
          <p:cNvPr id="590" name="Google Shape;590;p66"/>
          <p:cNvSpPr txBox="1"/>
          <p:nvPr/>
        </p:nvSpPr>
        <p:spPr>
          <a:xfrm>
            <a:off x="-152550" y="1986050"/>
            <a:ext cx="12192000" cy="729000"/>
          </a:xfrm>
          <a:prstGeom prst="rect">
            <a:avLst/>
          </a:prstGeom>
          <a:noFill/>
          <a:ln>
            <a:noFill/>
          </a:ln>
        </p:spPr>
        <p:txBody>
          <a:bodyPr spcFirstLastPara="1" wrap="square" lIns="91425" tIns="45700" rIns="91425" bIns="45700" anchor="b" anchorCtr="0">
            <a:noAutofit/>
          </a:bodyPr>
          <a:lstStyle/>
          <a:p>
            <a:pPr marL="457200" lvl="0" indent="0" algn="ctr" rtl="0">
              <a:lnSpc>
                <a:spcPct val="90000"/>
              </a:lnSpc>
              <a:spcBef>
                <a:spcPts val="0"/>
              </a:spcBef>
              <a:spcAft>
                <a:spcPts val="0"/>
              </a:spcAft>
              <a:buNone/>
            </a:pPr>
            <a:r>
              <a:rPr lang="pt-BR" sz="2500" b="1" i="1" dirty="0">
                <a:solidFill>
                  <a:schemeClr val="dk1"/>
                </a:solidFill>
                <a:latin typeface="Calibri"/>
                <a:ea typeface="Calibri"/>
                <a:cs typeface="Calibri"/>
                <a:sym typeface="Calibri"/>
              </a:rPr>
              <a:t>Intense </a:t>
            </a:r>
            <a:r>
              <a:rPr lang="pt-BR" sz="2500" b="1" i="1" dirty="0" err="1">
                <a:solidFill>
                  <a:schemeClr val="dk1"/>
                </a:solidFill>
                <a:latin typeface="Calibri"/>
                <a:ea typeface="Calibri"/>
                <a:cs typeface="Calibri"/>
                <a:sym typeface="Calibri"/>
              </a:rPr>
              <a:t>tornadoes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can</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also</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interact</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with</a:t>
            </a:r>
            <a:r>
              <a:rPr lang="pt-BR" sz="2500" b="1" i="1" dirty="0">
                <a:solidFill>
                  <a:schemeClr val="dk1"/>
                </a:solidFill>
                <a:latin typeface="Calibri"/>
                <a:ea typeface="Calibri"/>
                <a:cs typeface="Calibri"/>
                <a:sym typeface="Calibri"/>
              </a:rPr>
              <a:t> horizontal </a:t>
            </a:r>
            <a:r>
              <a:rPr lang="pt-BR" sz="2500" b="1" i="1" dirty="0" err="1">
                <a:solidFill>
                  <a:schemeClr val="dk1"/>
                </a:solidFill>
                <a:latin typeface="Calibri"/>
                <a:ea typeface="Calibri"/>
                <a:cs typeface="Calibri"/>
                <a:sym typeface="Calibri"/>
              </a:rPr>
              <a:t>vortices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nearby</a:t>
            </a:r>
            <a:endParaRPr sz="2500" b="1" i="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a:p>
            <a:pPr marL="457200" marR="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p:txBody>
      </p:sp>
      <p:pic>
        <p:nvPicPr>
          <p:cNvPr id="591" name="Google Shape;591;p66" title="vortmag-angle1_6602-9600s.mp4">
            <a:hlinkClick r:id="rId4"/>
          </p:cNvPr>
          <p:cNvPicPr preferRelativeResize="0"/>
          <p:nvPr/>
        </p:nvPicPr>
        <p:blipFill>
          <a:blip r:embed="rId5">
            <a:alphaModFix/>
          </a:blip>
          <a:stretch>
            <a:fillRect/>
          </a:stretch>
        </p:blipFill>
        <p:spPr>
          <a:xfrm>
            <a:off x="4395074" y="1200575"/>
            <a:ext cx="7596200" cy="5514549"/>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91"/>
                                        </p:tgtEl>
                                        <p:attrNameLst>
                                          <p:attrName>style.visibility</p:attrName>
                                        </p:attrNameLst>
                                      </p:cBhvr>
                                      <p:to>
                                        <p:strVal val="visible"/>
                                      </p:to>
                                    </p:set>
                                    <p:animEffect transition="in" filter="fade">
                                      <p:cBhvr>
                                        <p:cTn id="7" dur="1000"/>
                                        <p:tgtEl>
                                          <p:spTgt spid="5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EB40-E7D6-EAA4-2918-DF7022BFF4A6}"/>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C9F1DAD1-EE6B-30CC-3E12-43A1FC83ABFC}"/>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488BD335-051A-2326-F9F1-DD23C794C37B}"/>
              </a:ext>
            </a:extLst>
          </p:cNvPr>
          <p:cNvPicPr>
            <a:picLocks noChangeAspect="1"/>
          </p:cNvPicPr>
          <p:nvPr/>
        </p:nvPicPr>
        <p:blipFill>
          <a:blip r:embed="rId3"/>
          <a:stretch>
            <a:fillRect/>
          </a:stretch>
        </p:blipFill>
        <p:spPr>
          <a:xfrm>
            <a:off x="1992677" y="0"/>
            <a:ext cx="8227087" cy="6875083"/>
          </a:xfrm>
          <a:prstGeom prst="rect">
            <a:avLst/>
          </a:prstGeom>
        </p:spPr>
      </p:pic>
    </p:spTree>
    <p:extLst>
      <p:ext uri="{BB962C8B-B14F-4D97-AF65-F5344CB8AC3E}">
        <p14:creationId xmlns:p14="http://schemas.microsoft.com/office/powerpoint/2010/main" val="1983645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B5C3-0CD8-605B-9D3C-06403EE829B4}"/>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44A3218F-480A-B4D6-1AD9-831152921BDD}"/>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E8A8667D-5C14-EE7E-7AFB-B2CE3BE4677E}"/>
              </a:ext>
            </a:extLst>
          </p:cNvPr>
          <p:cNvPicPr>
            <a:picLocks noChangeAspect="1"/>
          </p:cNvPicPr>
          <p:nvPr/>
        </p:nvPicPr>
        <p:blipFill>
          <a:blip r:embed="rId3"/>
          <a:stretch>
            <a:fillRect/>
          </a:stretch>
        </p:blipFill>
        <p:spPr>
          <a:xfrm>
            <a:off x="1720717" y="0"/>
            <a:ext cx="8750565" cy="6858000"/>
          </a:xfrm>
          <a:prstGeom prst="rect">
            <a:avLst/>
          </a:prstGeom>
        </p:spPr>
      </p:pic>
    </p:spTree>
    <p:extLst>
      <p:ext uri="{BB962C8B-B14F-4D97-AF65-F5344CB8AC3E}">
        <p14:creationId xmlns:p14="http://schemas.microsoft.com/office/powerpoint/2010/main" val="1456578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Google Shape;596;p67"/>
          <p:cNvSpPr txBox="1"/>
          <p:nvPr/>
        </p:nvSpPr>
        <p:spPr>
          <a:xfrm>
            <a:off x="-152550" y="1986050"/>
            <a:ext cx="12192000" cy="729000"/>
          </a:xfrm>
          <a:prstGeom prst="rect">
            <a:avLst/>
          </a:prstGeom>
          <a:noFill/>
          <a:ln>
            <a:noFill/>
          </a:ln>
        </p:spPr>
        <p:txBody>
          <a:bodyPr spcFirstLastPara="1" wrap="square" lIns="91425" tIns="45700" rIns="91425" bIns="45700" anchor="b" anchorCtr="0">
            <a:noAutofit/>
          </a:bodyPr>
          <a:lstStyle/>
          <a:p>
            <a:pPr marL="457200" lvl="0" indent="0" algn="ctr" rtl="0">
              <a:lnSpc>
                <a:spcPct val="90000"/>
              </a:lnSpc>
              <a:spcBef>
                <a:spcPts val="0"/>
              </a:spcBef>
              <a:spcAft>
                <a:spcPts val="0"/>
              </a:spcAft>
              <a:buNone/>
            </a:pPr>
            <a:r>
              <a:rPr lang="pt-BR" sz="2500" b="1" i="1" dirty="0">
                <a:solidFill>
                  <a:schemeClr val="dk1"/>
                </a:solidFill>
                <a:latin typeface="Calibri"/>
                <a:ea typeface="Calibri"/>
                <a:cs typeface="Calibri"/>
                <a:sym typeface="Calibri"/>
              </a:rPr>
              <a:t>Intense </a:t>
            </a:r>
            <a:r>
              <a:rPr lang="pt-BR" sz="2500" b="1" i="1" dirty="0" err="1">
                <a:solidFill>
                  <a:schemeClr val="dk1"/>
                </a:solidFill>
                <a:latin typeface="Calibri"/>
                <a:ea typeface="Calibri"/>
                <a:cs typeface="Calibri"/>
                <a:sym typeface="Calibri"/>
              </a:rPr>
              <a:t>tornadoes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can</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also</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interact</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with</a:t>
            </a:r>
            <a:r>
              <a:rPr lang="pt-BR" sz="2500" b="1" i="1" dirty="0">
                <a:solidFill>
                  <a:schemeClr val="dk1"/>
                </a:solidFill>
                <a:latin typeface="Calibri"/>
                <a:ea typeface="Calibri"/>
                <a:cs typeface="Calibri"/>
                <a:sym typeface="Calibri"/>
              </a:rPr>
              <a:t> horizontal </a:t>
            </a:r>
            <a:r>
              <a:rPr lang="pt-BR" sz="2500" b="1" i="1" dirty="0" err="1">
                <a:solidFill>
                  <a:schemeClr val="dk1"/>
                </a:solidFill>
                <a:latin typeface="Calibri"/>
                <a:ea typeface="Calibri"/>
                <a:cs typeface="Calibri"/>
                <a:sym typeface="Calibri"/>
              </a:rPr>
              <a:t>vortices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nearby</a:t>
            </a:r>
            <a:endParaRPr sz="2500" b="1" i="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a:p>
            <a:pPr marL="457200" marR="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a:p>
            <a:pPr marL="0" lvl="0" indent="0" algn="ctr" rtl="0">
              <a:lnSpc>
                <a:spcPct val="90000"/>
              </a:lnSpc>
              <a:spcBef>
                <a:spcPts val="0"/>
              </a:spcBef>
              <a:spcAft>
                <a:spcPts val="0"/>
              </a:spcAft>
              <a:buClr>
                <a:schemeClr val="dk1"/>
              </a:buClr>
              <a:buSzPts val="2400"/>
              <a:buFont typeface="Calibri"/>
              <a:buNone/>
            </a:pPr>
            <a:endParaRPr sz="2400" b="1" dirty="0">
              <a:solidFill>
                <a:schemeClr val="dk1"/>
              </a:solidFill>
              <a:latin typeface="Calibri"/>
              <a:ea typeface="Calibri"/>
              <a:cs typeface="Calibri"/>
              <a:sym typeface="Calibri"/>
            </a:endParaRPr>
          </a:p>
        </p:txBody>
      </p:sp>
      <p:pic>
        <p:nvPicPr>
          <p:cNvPr id="597" name="Google Shape;597;p67" title="VHM.gif"/>
          <p:cNvPicPr preferRelativeResize="0"/>
          <p:nvPr/>
        </p:nvPicPr>
        <p:blipFill>
          <a:blip r:embed="rId3">
            <a:alphaModFix/>
          </a:blip>
          <a:stretch>
            <a:fillRect/>
          </a:stretch>
        </p:blipFill>
        <p:spPr>
          <a:xfrm>
            <a:off x="70575" y="1409700"/>
            <a:ext cx="5213475" cy="3917900"/>
          </a:xfrm>
          <a:prstGeom prst="rect">
            <a:avLst/>
          </a:prstGeom>
          <a:noFill/>
          <a:ln>
            <a:noFill/>
          </a:ln>
        </p:spPr>
      </p:pic>
      <p:sp>
        <p:nvSpPr>
          <p:cNvPr id="598" name="Google Shape;598;p67"/>
          <p:cNvSpPr txBox="1"/>
          <p:nvPr/>
        </p:nvSpPr>
        <p:spPr>
          <a:xfrm>
            <a:off x="1491197" y="5485875"/>
            <a:ext cx="2836200" cy="341700"/>
          </a:xfrm>
          <a:prstGeom prst="rect">
            <a:avLst/>
          </a:prstGeom>
          <a:noFill/>
          <a:ln>
            <a:noFill/>
          </a:ln>
        </p:spPr>
        <p:txBody>
          <a:bodyPr spcFirstLastPara="1" wrap="square" lIns="91425" tIns="45700" rIns="91425" bIns="45700" anchor="t" anchorCtr="0">
            <a:spAutoFit/>
          </a:bodyPr>
          <a:lstStyle/>
          <a:p>
            <a:pPr marL="0" lvl="0" indent="0" algn="ctr" rtl="0">
              <a:lnSpc>
                <a:spcPct val="90000"/>
              </a:lnSpc>
              <a:spcBef>
                <a:spcPts val="0"/>
              </a:spcBef>
              <a:spcAft>
                <a:spcPts val="0"/>
              </a:spcAft>
              <a:buNone/>
            </a:pPr>
            <a:r>
              <a:rPr lang="pt-BR" sz="1800" dirty="0" err="1">
                <a:solidFill>
                  <a:schemeClr val="dk1"/>
                </a:solidFill>
                <a:latin typeface="Calibri"/>
                <a:ea typeface="Calibri"/>
                <a:cs typeface="Calibri"/>
                <a:sym typeface="Calibri"/>
              </a:rPr>
              <a:t>From</a:t>
            </a:r>
            <a:r>
              <a:rPr lang="pt-BR" sz="1800" dirty="0">
                <a:solidFill>
                  <a:schemeClr val="dk1"/>
                </a:solidFill>
                <a:latin typeface="Calibri"/>
                <a:ea typeface="Calibri"/>
                <a:cs typeface="Calibri"/>
                <a:sym typeface="Calibri"/>
              </a:rPr>
              <a:t> Jason </a:t>
            </a:r>
            <a:r>
              <a:rPr lang="pt-BR" sz="1800" dirty="0" err="1">
                <a:solidFill>
                  <a:schemeClr val="dk1"/>
                </a:solidFill>
                <a:latin typeface="Calibri"/>
                <a:ea typeface="Calibri"/>
                <a:cs typeface="Calibri"/>
                <a:sym typeface="Calibri"/>
              </a:rPr>
              <a:t>Rosolowski</a:t>
            </a:r>
            <a:r>
              <a:rPr lang="pt-BR" sz="1800" dirty="0">
                <a:solidFill>
                  <a:schemeClr val="dk1"/>
                </a:solidFill>
                <a:latin typeface="Calibri"/>
                <a:ea typeface="Calibri"/>
                <a:cs typeface="Calibri"/>
                <a:sym typeface="Calibri"/>
              </a:rPr>
              <a:t> </a:t>
            </a:r>
            <a:endParaRPr sz="1800" dirty="0">
              <a:solidFill>
                <a:schemeClr val="dk1"/>
              </a:solidFill>
              <a:latin typeface="Calibri"/>
              <a:ea typeface="Calibri"/>
              <a:cs typeface="Calibri"/>
              <a:sym typeface="Calibri"/>
            </a:endParaRPr>
          </a:p>
        </p:txBody>
      </p:sp>
      <p:pic>
        <p:nvPicPr>
          <p:cNvPr id="599" name="Google Shape;599;p67" title="full-BAMS-D-20-0251.1-f8.jpg"/>
          <p:cNvPicPr preferRelativeResize="0"/>
          <p:nvPr/>
        </p:nvPicPr>
        <p:blipFill>
          <a:blip r:embed="rId4">
            <a:alphaModFix/>
          </a:blip>
          <a:stretch>
            <a:fillRect/>
          </a:stretch>
        </p:blipFill>
        <p:spPr>
          <a:xfrm>
            <a:off x="5524300" y="1409700"/>
            <a:ext cx="6277225" cy="3629025"/>
          </a:xfrm>
          <a:prstGeom prst="rect">
            <a:avLst/>
          </a:prstGeom>
          <a:noFill/>
          <a:ln>
            <a:noFill/>
          </a:ln>
        </p:spPr>
      </p:pic>
      <p:sp>
        <p:nvSpPr>
          <p:cNvPr id="600" name="Google Shape;600;p67"/>
          <p:cNvSpPr txBox="1"/>
          <p:nvPr/>
        </p:nvSpPr>
        <p:spPr>
          <a:xfrm>
            <a:off x="7523250" y="5180475"/>
            <a:ext cx="3030600" cy="305400"/>
          </a:xfrm>
          <a:prstGeom prst="rect">
            <a:avLst/>
          </a:prstGeom>
          <a:noFill/>
          <a:ln>
            <a:noFill/>
          </a:ln>
        </p:spPr>
        <p:txBody>
          <a:bodyPr spcFirstLastPara="1" wrap="square" lIns="91675" tIns="45825" rIns="91675" bIns="45825" anchor="t" anchorCtr="0">
            <a:spAutoFit/>
          </a:bodyPr>
          <a:lstStyle/>
          <a:p>
            <a:pPr marL="0" lvl="0" indent="0" algn="ctr" rtl="0">
              <a:lnSpc>
                <a:spcPct val="90000"/>
              </a:lnSpc>
              <a:spcBef>
                <a:spcPts val="0"/>
              </a:spcBef>
              <a:spcAft>
                <a:spcPts val="0"/>
              </a:spcAft>
              <a:buNone/>
            </a:pPr>
            <a:r>
              <a:rPr lang="pt-BR" sz="1535" b="1">
                <a:solidFill>
                  <a:schemeClr val="dk1"/>
                </a:solidFill>
                <a:latin typeface="Calibri"/>
                <a:ea typeface="Calibri"/>
                <a:cs typeface="Calibri"/>
                <a:sym typeface="Calibri"/>
              </a:rPr>
              <a:t>© Oliveira et al. (2022; BAMS)</a:t>
            </a:r>
            <a:endParaRPr sz="1535" b="1">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12" name="Google Shape;612;p69"/>
          <p:cNvSpPr txBox="1"/>
          <p:nvPr/>
        </p:nvSpPr>
        <p:spPr>
          <a:xfrm>
            <a:off x="0" y="1022600"/>
            <a:ext cx="12192000" cy="250004"/>
          </a:xfrm>
          <a:prstGeom prst="rect">
            <a:avLst/>
          </a:prstGeom>
          <a:noFill/>
          <a:ln>
            <a:noFill/>
          </a:ln>
        </p:spPr>
        <p:txBody>
          <a:bodyPr spcFirstLastPara="1" wrap="square" lIns="91425" tIns="45700" rIns="91425" bIns="45700" anchor="b" anchorCtr="0">
            <a:noAutofit/>
          </a:bodyPr>
          <a:lstStyle/>
          <a:p>
            <a:pPr marL="457200" lvl="0" indent="0" algn="ctr" rtl="0">
              <a:lnSpc>
                <a:spcPct val="90000"/>
              </a:lnSpc>
              <a:spcBef>
                <a:spcPts val="0"/>
              </a:spcBef>
              <a:spcAft>
                <a:spcPts val="0"/>
              </a:spcAft>
              <a:buNone/>
            </a:pPr>
            <a:r>
              <a:rPr lang="pt-BR" sz="2500" b="1" i="1" dirty="0">
                <a:solidFill>
                  <a:schemeClr val="dk1"/>
                </a:solidFill>
                <a:latin typeface="Calibri"/>
                <a:ea typeface="Calibri"/>
                <a:cs typeface="Calibri"/>
                <a:sym typeface="Calibri"/>
              </a:rPr>
              <a:t>Intense </a:t>
            </a:r>
            <a:r>
              <a:rPr lang="pt-BR" sz="2500" b="1" i="1" dirty="0" err="1">
                <a:solidFill>
                  <a:schemeClr val="dk1"/>
                </a:solidFill>
                <a:latin typeface="Calibri"/>
                <a:ea typeface="Calibri"/>
                <a:cs typeface="Calibri"/>
                <a:sym typeface="Calibri"/>
              </a:rPr>
              <a:t>tornadoes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can</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also</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interact</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with</a:t>
            </a:r>
            <a:r>
              <a:rPr lang="pt-BR" sz="2500" b="1" i="1" dirty="0">
                <a:solidFill>
                  <a:schemeClr val="dk1"/>
                </a:solidFill>
                <a:latin typeface="Calibri"/>
                <a:ea typeface="Calibri"/>
                <a:cs typeface="Calibri"/>
                <a:sym typeface="Calibri"/>
              </a:rPr>
              <a:t> horizontal </a:t>
            </a:r>
            <a:r>
              <a:rPr lang="pt-BR" sz="2500" b="1" i="1" dirty="0" err="1">
                <a:solidFill>
                  <a:schemeClr val="dk1"/>
                </a:solidFill>
                <a:latin typeface="Calibri"/>
                <a:ea typeface="Calibri"/>
                <a:cs typeface="Calibri"/>
                <a:sym typeface="Calibri"/>
              </a:rPr>
              <a:t>vortices</a:t>
            </a:r>
            <a:r>
              <a:rPr lang="pt-BR" sz="2500" b="1" i="1" dirty="0">
                <a:solidFill>
                  <a:schemeClr val="dk1"/>
                </a:solidFill>
                <a:latin typeface="Calibri"/>
                <a:ea typeface="Calibri"/>
                <a:cs typeface="Calibri"/>
                <a:sym typeface="Calibri"/>
              </a:rPr>
              <a:t> </a:t>
            </a:r>
            <a:r>
              <a:rPr lang="pt-BR" sz="2500" b="1" i="1" dirty="0" err="1">
                <a:solidFill>
                  <a:schemeClr val="dk1"/>
                </a:solidFill>
                <a:latin typeface="Calibri"/>
                <a:ea typeface="Calibri"/>
                <a:cs typeface="Calibri"/>
                <a:sym typeface="Calibri"/>
              </a:rPr>
              <a:t>nearby</a:t>
            </a:r>
            <a:endParaRPr sz="2400" b="1" dirty="0">
              <a:solidFill>
                <a:schemeClr val="dk1"/>
              </a:solidFill>
              <a:latin typeface="Calibri"/>
              <a:ea typeface="Calibri"/>
              <a:cs typeface="Calibri"/>
              <a:sym typeface="Calibri"/>
            </a:endParaRPr>
          </a:p>
          <a:p>
            <a:pPr marL="457200" lvl="0" indent="0" algn="l" rtl="0">
              <a:lnSpc>
                <a:spcPct val="90000"/>
              </a:lnSpc>
              <a:spcBef>
                <a:spcPts val="0"/>
              </a:spcBef>
              <a:spcAft>
                <a:spcPts val="0"/>
              </a:spcAft>
              <a:buNone/>
            </a:pPr>
            <a:endParaRPr sz="2400" b="1" dirty="0">
              <a:solidFill>
                <a:schemeClr val="dk1"/>
              </a:solidFill>
              <a:latin typeface="Calibri"/>
              <a:ea typeface="Calibri"/>
              <a:cs typeface="Calibri"/>
              <a:sym typeface="Calibri"/>
            </a:endParaRPr>
          </a:p>
        </p:txBody>
      </p:sp>
      <p:pic>
        <p:nvPicPr>
          <p:cNvPr id="615" name="Google Shape;615;p69" title="full-BAMS-D-20-0251.1-f14.jpg"/>
          <p:cNvPicPr preferRelativeResize="0"/>
          <p:nvPr/>
        </p:nvPicPr>
        <p:blipFill>
          <a:blip r:embed="rId3">
            <a:alphaModFix/>
          </a:blip>
          <a:stretch>
            <a:fillRect/>
          </a:stretch>
        </p:blipFill>
        <p:spPr>
          <a:xfrm>
            <a:off x="1576788" y="1147602"/>
            <a:ext cx="8858130" cy="5191726"/>
          </a:xfrm>
          <a:prstGeom prst="rect">
            <a:avLst/>
          </a:prstGeom>
          <a:noFill/>
          <a:ln>
            <a:noFill/>
          </a:ln>
        </p:spPr>
      </p:pic>
      <p:sp>
        <p:nvSpPr>
          <p:cNvPr id="616" name="Google Shape;616;p69"/>
          <p:cNvSpPr txBox="1"/>
          <p:nvPr/>
        </p:nvSpPr>
        <p:spPr>
          <a:xfrm>
            <a:off x="4428150" y="6522312"/>
            <a:ext cx="3030600" cy="305400"/>
          </a:xfrm>
          <a:prstGeom prst="rect">
            <a:avLst/>
          </a:prstGeom>
          <a:noFill/>
          <a:ln>
            <a:noFill/>
          </a:ln>
        </p:spPr>
        <p:txBody>
          <a:bodyPr spcFirstLastPara="1" wrap="square" lIns="91675" tIns="45825" rIns="91675" bIns="45825" anchor="t" anchorCtr="0">
            <a:spAutoFit/>
          </a:bodyPr>
          <a:lstStyle/>
          <a:p>
            <a:pPr marL="0" lvl="0" indent="0" algn="ctr" rtl="0">
              <a:lnSpc>
                <a:spcPct val="90000"/>
              </a:lnSpc>
              <a:spcBef>
                <a:spcPts val="0"/>
              </a:spcBef>
              <a:spcAft>
                <a:spcPts val="0"/>
              </a:spcAft>
              <a:buNone/>
            </a:pPr>
            <a:r>
              <a:rPr lang="pt-BR" sz="1535" b="1">
                <a:solidFill>
                  <a:schemeClr val="dk1"/>
                </a:solidFill>
                <a:latin typeface="Calibri"/>
                <a:ea typeface="Calibri"/>
                <a:cs typeface="Calibri"/>
                <a:sym typeface="Calibri"/>
              </a:rPr>
              <a:t>© Oliveira et al. (2022; BAMS)</a:t>
            </a:r>
            <a:endParaRPr sz="1535" b="1">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Shape 629"/>
        <p:cNvGrpSpPr/>
        <p:nvPr/>
      </p:nvGrpSpPr>
      <p:grpSpPr>
        <a:xfrm>
          <a:off x="0" y="0"/>
          <a:ext cx="0" cy="0"/>
          <a:chOff x="0" y="0"/>
          <a:chExt cx="0" cy="0"/>
        </a:xfrm>
      </p:grpSpPr>
      <p:sp>
        <p:nvSpPr>
          <p:cNvPr id="630" name="Google Shape;630;p71"/>
          <p:cNvSpPr txBox="1"/>
          <p:nvPr/>
        </p:nvSpPr>
        <p:spPr>
          <a:xfrm>
            <a:off x="8883895" y="5990350"/>
            <a:ext cx="3308100" cy="800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pt-BR" sz="2000" dirty="0">
                <a:latin typeface="Calibri"/>
                <a:ea typeface="Calibri"/>
                <a:cs typeface="Calibri"/>
                <a:sym typeface="Calibri"/>
              </a:rPr>
              <a:t>Oliveira et al. (2025); </a:t>
            </a:r>
            <a:r>
              <a:rPr lang="pt-BR" sz="2000" i="1" dirty="0" err="1">
                <a:latin typeface="Calibri"/>
                <a:ea typeface="Calibri"/>
                <a:cs typeface="Calibri"/>
                <a:sym typeface="Calibri"/>
              </a:rPr>
              <a:t>Atmospheric</a:t>
            </a:r>
            <a:r>
              <a:rPr lang="pt-BR" sz="2000" i="1" dirty="0">
                <a:latin typeface="Calibri"/>
                <a:ea typeface="Calibri"/>
                <a:cs typeface="Calibri"/>
                <a:sym typeface="Calibri"/>
              </a:rPr>
              <a:t> </a:t>
            </a:r>
            <a:r>
              <a:rPr lang="pt-BR" sz="2000" i="1" dirty="0" err="1">
                <a:latin typeface="Calibri"/>
                <a:ea typeface="Calibri"/>
                <a:cs typeface="Calibri"/>
                <a:sym typeface="Calibri"/>
              </a:rPr>
              <a:t>Research</a:t>
            </a:r>
            <a:endParaRPr sz="2000" i="1" dirty="0">
              <a:latin typeface="Calibri"/>
              <a:ea typeface="Calibri"/>
              <a:cs typeface="Calibri"/>
              <a:sym typeface="Calibri"/>
            </a:endParaRPr>
          </a:p>
        </p:txBody>
      </p:sp>
      <p:pic>
        <p:nvPicPr>
          <p:cNvPr id="631" name="Google Shape;631;p71" title="Fig_visual_tornado2-01.png"/>
          <p:cNvPicPr preferRelativeResize="0"/>
          <p:nvPr/>
        </p:nvPicPr>
        <p:blipFill>
          <a:blip r:embed="rId3">
            <a:alphaModFix/>
          </a:blip>
          <a:stretch>
            <a:fillRect/>
          </a:stretch>
        </p:blipFill>
        <p:spPr>
          <a:xfrm>
            <a:off x="536724" y="32144"/>
            <a:ext cx="8295977" cy="6858000"/>
          </a:xfrm>
          <a:prstGeom prst="rect">
            <a:avLst/>
          </a:prstGeom>
          <a:noFill/>
          <a:ln>
            <a:noFill/>
          </a:ln>
        </p:spPr>
      </p:pic>
      <p:sp>
        <p:nvSpPr>
          <p:cNvPr id="633" name="Google Shape;633;p71"/>
          <p:cNvSpPr txBox="1"/>
          <p:nvPr/>
        </p:nvSpPr>
        <p:spPr>
          <a:xfrm>
            <a:off x="8878187" y="1290953"/>
            <a:ext cx="3308100" cy="110796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pt-BR" sz="2000" i="1" dirty="0">
                <a:latin typeface="Calibri"/>
                <a:ea typeface="Calibri"/>
                <a:cs typeface="Calibri"/>
                <a:sym typeface="Calibri"/>
              </a:rPr>
              <a:t>South American </a:t>
            </a:r>
            <a:r>
              <a:rPr lang="pt-BR" sz="2000" i="1" dirty="0" err="1">
                <a:latin typeface="Calibri"/>
                <a:ea typeface="Calibri"/>
                <a:cs typeface="Calibri"/>
                <a:sym typeface="Calibri"/>
              </a:rPr>
              <a:t>example</a:t>
            </a:r>
            <a:r>
              <a:rPr lang="pt-BR" sz="2000" i="1" dirty="0">
                <a:latin typeface="Calibri"/>
                <a:ea typeface="Calibri"/>
                <a:cs typeface="Calibri"/>
                <a:sym typeface="Calibri"/>
              </a:rPr>
              <a:t>: </a:t>
            </a:r>
            <a:endParaRPr sz="2000" i="1" dirty="0">
              <a:latin typeface="Calibri"/>
              <a:ea typeface="Calibri"/>
              <a:cs typeface="Calibri"/>
              <a:sym typeface="Calibri"/>
            </a:endParaRPr>
          </a:p>
          <a:p>
            <a:pPr marL="0" lvl="0" indent="0" algn="ctr" rtl="0">
              <a:spcBef>
                <a:spcPts val="0"/>
              </a:spcBef>
              <a:spcAft>
                <a:spcPts val="0"/>
              </a:spcAft>
              <a:buNone/>
            </a:pPr>
            <a:r>
              <a:rPr lang="pt-BR" sz="2000" i="1" dirty="0">
                <a:latin typeface="Calibri"/>
                <a:ea typeface="Calibri"/>
                <a:cs typeface="Calibri"/>
                <a:sym typeface="Calibri"/>
              </a:rPr>
              <a:t>The Dolores, Uruguay tornado (04/15/2026)</a:t>
            </a:r>
            <a:endParaRPr sz="2000" i="1" dirty="0">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45C1-81CC-5EEF-9519-0F47E4605CE1}"/>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9D0CA4C3-275F-BE60-2D4F-34B525C28BF3}"/>
              </a:ext>
            </a:extLst>
          </p:cNvPr>
          <p:cNvSpPr>
            <a:spLocks noGrp="1"/>
          </p:cNvSpPr>
          <p:nvPr>
            <p:ph type="body" idx="1"/>
          </p:nvPr>
        </p:nvSpPr>
        <p:spPr/>
        <p:txBody>
          <a:bodyPr/>
          <a:lstStyle/>
          <a:p>
            <a:endParaRPr lang="en-US"/>
          </a:p>
        </p:txBody>
      </p:sp>
      <p:pic>
        <p:nvPicPr>
          <p:cNvPr id="7" name="Picture 6">
            <a:extLst>
              <a:ext uri="{FF2B5EF4-FFF2-40B4-BE49-F238E27FC236}">
                <a16:creationId xmlns:a16="http://schemas.microsoft.com/office/drawing/2014/main" id="{D0AF8836-B891-2F39-2724-027C1CD9A2FF}"/>
              </a:ext>
            </a:extLst>
          </p:cNvPr>
          <p:cNvPicPr>
            <a:picLocks noChangeAspect="1"/>
          </p:cNvPicPr>
          <p:nvPr/>
        </p:nvPicPr>
        <p:blipFill>
          <a:blip r:embed="rId2"/>
          <a:stretch>
            <a:fillRect/>
          </a:stretch>
        </p:blipFill>
        <p:spPr>
          <a:xfrm>
            <a:off x="649111" y="365125"/>
            <a:ext cx="11414822" cy="6420837"/>
          </a:xfrm>
          <a:prstGeom prst="rect">
            <a:avLst/>
          </a:prstGeom>
        </p:spPr>
      </p:pic>
      <p:sp>
        <p:nvSpPr>
          <p:cNvPr id="9" name="TextBox 8">
            <a:extLst>
              <a:ext uri="{FF2B5EF4-FFF2-40B4-BE49-F238E27FC236}">
                <a16:creationId xmlns:a16="http://schemas.microsoft.com/office/drawing/2014/main" id="{144B7AF2-0346-754E-DAEE-21D298B87313}"/>
              </a:ext>
            </a:extLst>
          </p:cNvPr>
          <p:cNvSpPr txBox="1"/>
          <p:nvPr/>
        </p:nvSpPr>
        <p:spPr>
          <a:xfrm>
            <a:off x="3996731" y="0"/>
            <a:ext cx="6097280" cy="369332"/>
          </a:xfrm>
          <a:prstGeom prst="rect">
            <a:avLst/>
          </a:prstGeom>
          <a:noFill/>
        </p:spPr>
        <p:txBody>
          <a:bodyPr wrap="square">
            <a:spAutoFit/>
          </a:bodyPr>
          <a:lstStyle/>
          <a:p>
            <a:r>
              <a:rPr lang="en-US" sz="1800" b="0" i="0" dirty="0">
                <a:solidFill>
                  <a:srgbClr val="202122"/>
                </a:solidFill>
                <a:effectLst/>
                <a:latin typeface="Arial" panose="020B0604020202020204" pitchFamily="34" charset="0"/>
              </a:rPr>
              <a:t>Color image of the 1965 Palm </a:t>
            </a:r>
            <a:r>
              <a:rPr lang="en-US" sz="1800" dirty="0">
                <a:solidFill>
                  <a:srgbClr val="202122"/>
                </a:solidFill>
                <a:latin typeface="Arial" panose="020B0604020202020204" pitchFamily="34" charset="0"/>
              </a:rPr>
              <a:t>S</a:t>
            </a:r>
            <a:r>
              <a:rPr lang="en-US" sz="1800" b="0" i="0" dirty="0">
                <a:solidFill>
                  <a:srgbClr val="202122"/>
                </a:solidFill>
                <a:effectLst/>
                <a:latin typeface="Arial" panose="020B0604020202020204" pitchFamily="34" charset="0"/>
              </a:rPr>
              <a:t>unday tornado outbreak</a:t>
            </a:r>
            <a:endParaRPr lang="en-US" sz="1800" dirty="0"/>
          </a:p>
        </p:txBody>
      </p:sp>
      <p:sp>
        <p:nvSpPr>
          <p:cNvPr id="11" name="TextBox 10">
            <a:extLst>
              <a:ext uri="{FF2B5EF4-FFF2-40B4-BE49-F238E27FC236}">
                <a16:creationId xmlns:a16="http://schemas.microsoft.com/office/drawing/2014/main" id="{7083FCE4-9D23-BAE3-9ED8-433D297FEE0C}"/>
              </a:ext>
            </a:extLst>
          </p:cNvPr>
          <p:cNvSpPr txBox="1"/>
          <p:nvPr/>
        </p:nvSpPr>
        <p:spPr>
          <a:xfrm>
            <a:off x="5638159" y="6338986"/>
            <a:ext cx="6097280" cy="307777"/>
          </a:xfrm>
          <a:prstGeom prst="rect">
            <a:avLst/>
          </a:prstGeom>
          <a:noFill/>
        </p:spPr>
        <p:txBody>
          <a:bodyPr wrap="square">
            <a:spAutoFit/>
          </a:bodyPr>
          <a:lstStyle/>
          <a:p>
            <a:r>
              <a:rPr lang="en-US" b="0" i="0" dirty="0">
                <a:solidFill>
                  <a:srgbClr val="FFFF00"/>
                </a:solidFill>
                <a:effectLst/>
                <a:latin typeface="Arial" panose="020B0604020202020204" pitchFamily="34" charset="0"/>
              </a:rPr>
              <a:t>Paul Huffman/The Elkhart Truth - </a:t>
            </a:r>
            <a:r>
              <a:rPr lang="en-US" b="0" i="0" u="none" strike="noStrike" dirty="0">
                <a:solidFill>
                  <a:srgbClr val="FFFF00"/>
                </a:solidFill>
                <a:effectLst/>
                <a:latin typeface="Arial" panose="020B0604020202020204" pitchFamily="34" charset="0"/>
                <a:hlinkClick r:id="rId3">
                  <a:extLst>
                    <a:ext uri="{A12FA001-AC4F-418D-AE19-62706E023703}">
                      <ahyp:hlinkClr xmlns:ahyp="http://schemas.microsoft.com/office/drawing/2018/hyperlinkcolor" val="tx"/>
                    </a:ext>
                  </a:extLst>
                </a:hlinkClick>
              </a:rPr>
              <a:t>Cardinal Weather Service</a:t>
            </a:r>
            <a:endParaRPr lang="en-US" dirty="0">
              <a:solidFill>
                <a:srgbClr val="FFFF00"/>
              </a:solidFill>
            </a:endParaRPr>
          </a:p>
        </p:txBody>
      </p:sp>
      <p:sp>
        <p:nvSpPr>
          <p:cNvPr id="12" name="TextBox 11">
            <a:extLst>
              <a:ext uri="{FF2B5EF4-FFF2-40B4-BE49-F238E27FC236}">
                <a16:creationId xmlns:a16="http://schemas.microsoft.com/office/drawing/2014/main" id="{93D4CB61-FB4F-17B6-F284-D9D8B79D451E}"/>
              </a:ext>
            </a:extLst>
          </p:cNvPr>
          <p:cNvSpPr txBox="1"/>
          <p:nvPr/>
        </p:nvSpPr>
        <p:spPr>
          <a:xfrm>
            <a:off x="5666628" y="5380812"/>
            <a:ext cx="2757486" cy="584775"/>
          </a:xfrm>
          <a:prstGeom prst="rect">
            <a:avLst/>
          </a:prstGeom>
          <a:noFill/>
        </p:spPr>
        <p:txBody>
          <a:bodyPr wrap="none" rtlCol="0">
            <a:spAutoFit/>
          </a:bodyPr>
          <a:lstStyle/>
          <a:p>
            <a:r>
              <a:rPr lang="en-US" sz="3200" dirty="0">
                <a:solidFill>
                  <a:srgbClr val="FFFF00"/>
                </a:solidFill>
              </a:rPr>
              <a:t>“Twin funnels”</a:t>
            </a:r>
          </a:p>
        </p:txBody>
      </p:sp>
      <p:sp>
        <p:nvSpPr>
          <p:cNvPr id="14" name="TextBox 13">
            <a:extLst>
              <a:ext uri="{FF2B5EF4-FFF2-40B4-BE49-F238E27FC236}">
                <a16:creationId xmlns:a16="http://schemas.microsoft.com/office/drawing/2014/main" id="{531DDC4D-16A8-3C74-7424-D14C031EEB51}"/>
              </a:ext>
            </a:extLst>
          </p:cNvPr>
          <p:cNvSpPr txBox="1"/>
          <p:nvPr/>
        </p:nvSpPr>
        <p:spPr>
          <a:xfrm>
            <a:off x="5321636" y="531355"/>
            <a:ext cx="6097280" cy="1200329"/>
          </a:xfrm>
          <a:prstGeom prst="rect">
            <a:avLst/>
          </a:prstGeom>
          <a:noFill/>
        </p:spPr>
        <p:txBody>
          <a:bodyPr wrap="square">
            <a:spAutoFit/>
          </a:bodyPr>
          <a:lstStyle/>
          <a:p>
            <a:r>
              <a:rPr lang="en-US" sz="1800" dirty="0">
                <a:solidFill>
                  <a:srgbClr val="FFFF00"/>
                </a:solidFill>
                <a:effectLst/>
                <a:latin typeface="Times New Roman" panose="02020603050405020304" pitchFamily="18" charset="0"/>
                <a:ea typeface="Times New Roman" panose="02020603050405020304" pitchFamily="18" charset="0"/>
              </a:rPr>
              <a:t>In the classic article of the Palm Sunday outbreak, Fujita et al. (1970) stated that “He (Mr. Huffman) took a total of six pictures in succession to show how a single funnel split into two and then reorganized into one after about a minute.”</a:t>
            </a:r>
            <a:r>
              <a:rPr lang="en-US" sz="1800" dirty="0">
                <a:solidFill>
                  <a:srgbClr val="FFFF00"/>
                </a:solidFill>
                <a:effectLst/>
              </a:rPr>
              <a:t> </a:t>
            </a:r>
            <a:endParaRPr lang="en-US" sz="1800" dirty="0">
              <a:solidFill>
                <a:srgbClr val="FFFF00"/>
              </a:solidFill>
            </a:endParaRPr>
          </a:p>
        </p:txBody>
      </p:sp>
    </p:spTree>
    <p:extLst>
      <p:ext uri="{BB962C8B-B14F-4D97-AF65-F5344CB8AC3E}">
        <p14:creationId xmlns:p14="http://schemas.microsoft.com/office/powerpoint/2010/main" val="4058978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6B4F-383F-5BB7-E6E0-616D63E1657B}"/>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CF0B89DA-5D03-C159-8014-C863D5368B0A}"/>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64A29BF2-D19E-A282-D126-9D21FDE5441D}"/>
              </a:ext>
            </a:extLst>
          </p:cNvPr>
          <p:cNvPicPr>
            <a:picLocks noChangeAspect="1"/>
          </p:cNvPicPr>
          <p:nvPr/>
        </p:nvPicPr>
        <p:blipFill>
          <a:blip r:embed="rId3"/>
          <a:stretch>
            <a:fillRect/>
          </a:stretch>
        </p:blipFill>
        <p:spPr>
          <a:xfrm>
            <a:off x="1770784" y="-1"/>
            <a:ext cx="8648766" cy="6856679"/>
          </a:xfrm>
          <a:prstGeom prst="rect">
            <a:avLst/>
          </a:prstGeom>
        </p:spPr>
      </p:pic>
      <p:sp>
        <p:nvSpPr>
          <p:cNvPr id="7" name="TextBox 6">
            <a:extLst>
              <a:ext uri="{FF2B5EF4-FFF2-40B4-BE49-F238E27FC236}">
                <a16:creationId xmlns:a16="http://schemas.microsoft.com/office/drawing/2014/main" id="{6F6DAAC5-D9FB-4A2F-DE3C-C7AB49C09E64}"/>
              </a:ext>
            </a:extLst>
          </p:cNvPr>
          <p:cNvSpPr txBox="1"/>
          <p:nvPr/>
        </p:nvSpPr>
        <p:spPr>
          <a:xfrm>
            <a:off x="3046527" y="527148"/>
            <a:ext cx="6097280" cy="307777"/>
          </a:xfrm>
          <a:prstGeom prst="rect">
            <a:avLst/>
          </a:prstGeom>
          <a:noFill/>
        </p:spPr>
        <p:txBody>
          <a:bodyPr wrap="square">
            <a:spAutoFit/>
          </a:bodyPr>
          <a:lstStyle/>
          <a:p>
            <a:r>
              <a:rPr lang="en-US" dirty="0">
                <a:hlinkClick r:id="rId4"/>
              </a:rPr>
              <a:t>https://</a:t>
            </a:r>
            <a:r>
              <a:rPr lang="en-US" dirty="0" err="1">
                <a:hlinkClick r:id="rId4"/>
              </a:rPr>
              <a:t>en.wikipedia.org</a:t>
            </a:r>
            <a:r>
              <a:rPr lang="en-US" dirty="0">
                <a:hlinkClick r:id="rId4"/>
              </a:rPr>
              <a:t>/wiki/1965_Palm_Sunday_tornado_outbreak</a:t>
            </a:r>
            <a:endParaRPr lang="en-US" dirty="0"/>
          </a:p>
        </p:txBody>
      </p:sp>
    </p:spTree>
    <p:extLst>
      <p:ext uri="{BB962C8B-B14F-4D97-AF65-F5344CB8AC3E}">
        <p14:creationId xmlns:p14="http://schemas.microsoft.com/office/powerpoint/2010/main" val="1372509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08101F0-31C5-973E-77ED-F9FDDFA546CF}"/>
              </a:ext>
            </a:extLst>
          </p:cNvPr>
          <p:cNvPicPr>
            <a:picLocks noChangeAspect="1"/>
          </p:cNvPicPr>
          <p:nvPr/>
        </p:nvPicPr>
        <p:blipFill>
          <a:blip r:embed="rId3"/>
          <a:stretch>
            <a:fillRect/>
          </a:stretch>
        </p:blipFill>
        <p:spPr>
          <a:xfrm>
            <a:off x="274413" y="0"/>
            <a:ext cx="5680364" cy="6858000"/>
          </a:xfrm>
          <a:prstGeom prst="rect">
            <a:avLst/>
          </a:prstGeom>
        </p:spPr>
      </p:pic>
      <p:pic>
        <p:nvPicPr>
          <p:cNvPr id="7" name="image4.jpg">
            <a:extLst>
              <a:ext uri="{FF2B5EF4-FFF2-40B4-BE49-F238E27FC236}">
                <a16:creationId xmlns:a16="http://schemas.microsoft.com/office/drawing/2014/main" id="{C9D2879B-C2B4-A7DF-448B-8847821E3A29}"/>
              </a:ext>
            </a:extLst>
          </p:cNvPr>
          <p:cNvPicPr/>
          <p:nvPr/>
        </p:nvPicPr>
        <p:blipFill>
          <a:blip r:embed="rId4"/>
          <a:srcRect/>
          <a:stretch>
            <a:fillRect/>
          </a:stretch>
        </p:blipFill>
        <p:spPr>
          <a:xfrm>
            <a:off x="6668671" y="1"/>
            <a:ext cx="4836181" cy="6858000"/>
          </a:xfrm>
          <a:prstGeom prst="rect">
            <a:avLst/>
          </a:prstGeom>
          <a:ln/>
        </p:spPr>
      </p:pic>
      <p:sp>
        <p:nvSpPr>
          <p:cNvPr id="8" name="TextBox 7">
            <a:extLst>
              <a:ext uri="{FF2B5EF4-FFF2-40B4-BE49-F238E27FC236}">
                <a16:creationId xmlns:a16="http://schemas.microsoft.com/office/drawing/2014/main" id="{AE5F2C40-BDC4-A5EB-0C3E-9A75EC22AE0D}"/>
              </a:ext>
            </a:extLst>
          </p:cNvPr>
          <p:cNvSpPr txBox="1"/>
          <p:nvPr/>
        </p:nvSpPr>
        <p:spPr>
          <a:xfrm>
            <a:off x="6738898" y="6477640"/>
            <a:ext cx="1625766" cy="307777"/>
          </a:xfrm>
          <a:prstGeom prst="rect">
            <a:avLst/>
          </a:prstGeom>
          <a:noFill/>
        </p:spPr>
        <p:txBody>
          <a:bodyPr wrap="none" rtlCol="0">
            <a:spAutoFit/>
          </a:bodyPr>
          <a:lstStyle/>
          <a:p>
            <a:r>
              <a:rPr lang="en-US" dirty="0">
                <a:solidFill>
                  <a:srgbClr val="C00000"/>
                </a:solidFill>
              </a:rPr>
              <a:t>Fujita et al. (1970)</a:t>
            </a:r>
          </a:p>
        </p:txBody>
      </p:sp>
      <p:sp>
        <p:nvSpPr>
          <p:cNvPr id="9" name="TextBox 8">
            <a:extLst>
              <a:ext uri="{FF2B5EF4-FFF2-40B4-BE49-F238E27FC236}">
                <a16:creationId xmlns:a16="http://schemas.microsoft.com/office/drawing/2014/main" id="{3DC674D7-6CA9-E707-2E2A-7BC457C4D398}"/>
              </a:ext>
            </a:extLst>
          </p:cNvPr>
          <p:cNvSpPr txBox="1"/>
          <p:nvPr/>
        </p:nvSpPr>
        <p:spPr>
          <a:xfrm>
            <a:off x="814861" y="4253973"/>
            <a:ext cx="4599467" cy="523220"/>
          </a:xfrm>
          <a:prstGeom prst="rect">
            <a:avLst/>
          </a:prstGeom>
          <a:solidFill>
            <a:schemeClr val="bg1"/>
          </a:solidFill>
        </p:spPr>
        <p:txBody>
          <a:bodyPr wrap="square">
            <a:spAutoFit/>
          </a:bodyPr>
          <a:lstStyle/>
          <a:p>
            <a:r>
              <a:rPr lang="en-US" sz="1400" dirty="0">
                <a:solidFill>
                  <a:srgbClr val="C00000"/>
                </a:solidFill>
                <a:effectLst/>
                <a:latin typeface="Times New Roman" panose="02020603050405020304" pitchFamily="18" charset="0"/>
                <a:ea typeface="Times New Roman" panose="02020603050405020304" pitchFamily="18" charset="0"/>
              </a:rPr>
              <a:t>“… six pictures ..to show how a single funnel split into two and then reorganized into one after about a minute.”</a:t>
            </a:r>
            <a:r>
              <a:rPr lang="en-US" dirty="0">
                <a:solidFill>
                  <a:srgbClr val="C00000"/>
                </a:solidFill>
                <a:effectLst/>
              </a:rPr>
              <a:t> </a:t>
            </a:r>
            <a:endParaRPr lang="en-US" dirty="0">
              <a:solidFill>
                <a:srgbClr val="C00000"/>
              </a:solidFill>
            </a:endParaRPr>
          </a:p>
        </p:txBody>
      </p:sp>
    </p:spTree>
    <p:extLst>
      <p:ext uri="{BB962C8B-B14F-4D97-AF65-F5344CB8AC3E}">
        <p14:creationId xmlns:p14="http://schemas.microsoft.com/office/powerpoint/2010/main" val="1523823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4938485-89E7-BA31-EE42-A9FA1951A665}"/>
              </a:ext>
            </a:extLst>
          </p:cNvPr>
          <p:cNvSpPr txBox="1"/>
          <p:nvPr/>
        </p:nvSpPr>
        <p:spPr>
          <a:xfrm>
            <a:off x="4260000" y="4272323"/>
            <a:ext cx="2605200" cy="307777"/>
          </a:xfrm>
          <a:prstGeom prst="rect">
            <a:avLst/>
          </a:prstGeom>
          <a:noFill/>
        </p:spPr>
        <p:txBody>
          <a:bodyPr wrap="none" rtlCol="0">
            <a:spAutoFit/>
          </a:bodyPr>
          <a:lstStyle/>
          <a:p>
            <a:r>
              <a:rPr lang="en-US" dirty="0"/>
              <a:t>Submitted to BAMS April 2026</a:t>
            </a:r>
          </a:p>
        </p:txBody>
      </p:sp>
      <p:sp>
        <p:nvSpPr>
          <p:cNvPr id="7" name="TextBox 6">
            <a:extLst>
              <a:ext uri="{FF2B5EF4-FFF2-40B4-BE49-F238E27FC236}">
                <a16:creationId xmlns:a16="http://schemas.microsoft.com/office/drawing/2014/main" id="{000A6F7D-904B-206D-80EB-C764ABD10CC1}"/>
              </a:ext>
            </a:extLst>
          </p:cNvPr>
          <p:cNvSpPr txBox="1"/>
          <p:nvPr/>
        </p:nvSpPr>
        <p:spPr>
          <a:xfrm>
            <a:off x="1751960" y="245889"/>
            <a:ext cx="8483173" cy="1200329"/>
          </a:xfrm>
          <a:prstGeom prst="rect">
            <a:avLst/>
          </a:prstGeom>
          <a:noFill/>
        </p:spPr>
        <p:txBody>
          <a:bodyPr wrap="square" rtlCol="0">
            <a:spAutoFit/>
          </a:bodyPr>
          <a:lstStyle/>
          <a:p>
            <a:r>
              <a:rPr lang="en-US" sz="1800" dirty="0"/>
              <a:t>In a later reassessment of the photograph sequence, Fujita (1992) decided that the vortices likely depicted an episode of simultaneous tornadoes going through a cyclic </a:t>
            </a:r>
            <a:r>
              <a:rPr lang="en-US" sz="1800" dirty="0" err="1"/>
              <a:t>tornadogenesis</a:t>
            </a:r>
            <a:r>
              <a:rPr lang="en-US" sz="1800" dirty="0"/>
              <a:t> process in the same storm, where a new tornado develops and intensifies in close proximity before a decaying tornado dissipates completely. </a:t>
            </a:r>
          </a:p>
        </p:txBody>
      </p:sp>
      <p:pic>
        <p:nvPicPr>
          <p:cNvPr id="9" name="Picture 8">
            <a:extLst>
              <a:ext uri="{FF2B5EF4-FFF2-40B4-BE49-F238E27FC236}">
                <a16:creationId xmlns:a16="http://schemas.microsoft.com/office/drawing/2014/main" id="{B5A613DD-E9DE-3E4C-FC21-C76264D9F723}"/>
              </a:ext>
            </a:extLst>
          </p:cNvPr>
          <p:cNvPicPr>
            <a:picLocks noChangeAspect="1"/>
          </p:cNvPicPr>
          <p:nvPr/>
        </p:nvPicPr>
        <p:blipFill>
          <a:blip r:embed="rId2"/>
          <a:stretch>
            <a:fillRect/>
          </a:stretch>
        </p:blipFill>
        <p:spPr>
          <a:xfrm>
            <a:off x="1859536" y="1515956"/>
            <a:ext cx="7881898" cy="5188364"/>
          </a:xfrm>
          <a:prstGeom prst="rect">
            <a:avLst/>
          </a:prstGeom>
        </p:spPr>
      </p:pic>
      <p:sp>
        <p:nvSpPr>
          <p:cNvPr id="10" name="TextBox 9">
            <a:extLst>
              <a:ext uri="{FF2B5EF4-FFF2-40B4-BE49-F238E27FC236}">
                <a16:creationId xmlns:a16="http://schemas.microsoft.com/office/drawing/2014/main" id="{BB0E3F3F-A7BF-2B02-184D-B3573052F46C}"/>
              </a:ext>
            </a:extLst>
          </p:cNvPr>
          <p:cNvSpPr txBox="1"/>
          <p:nvPr/>
        </p:nvSpPr>
        <p:spPr>
          <a:xfrm>
            <a:off x="8060552" y="6396542"/>
            <a:ext cx="1188146" cy="307777"/>
          </a:xfrm>
          <a:prstGeom prst="rect">
            <a:avLst/>
          </a:prstGeom>
          <a:noFill/>
        </p:spPr>
        <p:txBody>
          <a:bodyPr wrap="none" rtlCol="0">
            <a:spAutoFit/>
          </a:bodyPr>
          <a:lstStyle/>
          <a:p>
            <a:r>
              <a:rPr lang="en-US" dirty="0">
                <a:solidFill>
                  <a:srgbClr val="C00000"/>
                </a:solidFill>
              </a:rPr>
              <a:t>Fujita (1992)</a:t>
            </a:r>
          </a:p>
        </p:txBody>
      </p:sp>
    </p:spTree>
    <p:extLst>
      <p:ext uri="{BB962C8B-B14F-4D97-AF65-F5344CB8AC3E}">
        <p14:creationId xmlns:p14="http://schemas.microsoft.com/office/powerpoint/2010/main" val="3152939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CE4F-35E5-1B2E-51C1-A0CD74D43EF4}"/>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936A7F8D-C961-E45A-AC5E-20B123D03329}"/>
              </a:ext>
            </a:extLst>
          </p:cNvPr>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3562EA36-508B-5569-0989-F595392F6E89}"/>
              </a:ext>
            </a:extLst>
          </p:cNvPr>
          <p:cNvPicPr>
            <a:picLocks noChangeAspect="1"/>
          </p:cNvPicPr>
          <p:nvPr/>
        </p:nvPicPr>
        <p:blipFill>
          <a:blip r:embed="rId3"/>
          <a:stretch>
            <a:fillRect/>
          </a:stretch>
        </p:blipFill>
        <p:spPr>
          <a:xfrm>
            <a:off x="785886" y="0"/>
            <a:ext cx="10567913" cy="6824219"/>
          </a:xfrm>
          <a:prstGeom prst="rect">
            <a:avLst/>
          </a:prstGeom>
        </p:spPr>
      </p:pic>
      <p:sp>
        <p:nvSpPr>
          <p:cNvPr id="6" name="TextBox 5">
            <a:extLst>
              <a:ext uri="{FF2B5EF4-FFF2-40B4-BE49-F238E27FC236}">
                <a16:creationId xmlns:a16="http://schemas.microsoft.com/office/drawing/2014/main" id="{B6A50371-066E-BFCC-B760-A8C10EE2527B}"/>
              </a:ext>
            </a:extLst>
          </p:cNvPr>
          <p:cNvSpPr txBox="1"/>
          <p:nvPr/>
        </p:nvSpPr>
        <p:spPr>
          <a:xfrm>
            <a:off x="5785338" y="4422530"/>
            <a:ext cx="4783682" cy="400110"/>
          </a:xfrm>
          <a:prstGeom prst="rect">
            <a:avLst/>
          </a:prstGeom>
          <a:noFill/>
        </p:spPr>
        <p:txBody>
          <a:bodyPr wrap="none" rtlCol="0">
            <a:spAutoFit/>
          </a:bodyPr>
          <a:lstStyle/>
          <a:p>
            <a:r>
              <a:rPr lang="en-US" sz="2000" dirty="0">
                <a:solidFill>
                  <a:srgbClr val="FFFF00"/>
                </a:solidFill>
              </a:rPr>
              <a:t>What do you think you are seeing here?</a:t>
            </a:r>
          </a:p>
        </p:txBody>
      </p:sp>
      <p:sp>
        <p:nvSpPr>
          <p:cNvPr id="7" name="TextBox 6">
            <a:extLst>
              <a:ext uri="{FF2B5EF4-FFF2-40B4-BE49-F238E27FC236}">
                <a16:creationId xmlns:a16="http://schemas.microsoft.com/office/drawing/2014/main" id="{AB6B8CD5-53EF-3943-6FCC-3A24436F73A7}"/>
              </a:ext>
            </a:extLst>
          </p:cNvPr>
          <p:cNvSpPr txBox="1"/>
          <p:nvPr/>
        </p:nvSpPr>
        <p:spPr>
          <a:xfrm>
            <a:off x="3476582" y="148136"/>
            <a:ext cx="6692793" cy="646331"/>
          </a:xfrm>
          <a:prstGeom prst="rect">
            <a:avLst/>
          </a:prstGeom>
          <a:noFill/>
        </p:spPr>
        <p:txBody>
          <a:bodyPr wrap="square" rtlCol="0">
            <a:spAutoFit/>
          </a:bodyPr>
          <a:lstStyle/>
          <a:p>
            <a:r>
              <a:rPr lang="en-US" sz="3600" dirty="0">
                <a:solidFill>
                  <a:srgbClr val="FFFF00"/>
                </a:solidFill>
              </a:rPr>
              <a:t>Any other possibility?</a:t>
            </a:r>
          </a:p>
        </p:txBody>
      </p:sp>
    </p:spTree>
    <p:extLst>
      <p:ext uri="{BB962C8B-B14F-4D97-AF65-F5344CB8AC3E}">
        <p14:creationId xmlns:p14="http://schemas.microsoft.com/office/powerpoint/2010/main" val="2743472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B57BA-7F17-65F1-79E5-C4CFFC6FC135}"/>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9356D813-6329-5AE8-DBA2-A3F7E224E32E}"/>
              </a:ext>
            </a:extLst>
          </p:cNvPr>
          <p:cNvGrpSpPr/>
          <p:nvPr/>
        </p:nvGrpSpPr>
        <p:grpSpPr>
          <a:xfrm>
            <a:off x="1990165" y="2474259"/>
            <a:ext cx="8091287" cy="2528047"/>
            <a:chOff x="1990165" y="2474259"/>
            <a:chExt cx="8091287" cy="2528047"/>
          </a:xfrm>
        </p:grpSpPr>
        <p:sp>
          <p:nvSpPr>
            <p:cNvPr id="3" name="Rectangle 2">
              <a:extLst>
                <a:ext uri="{FF2B5EF4-FFF2-40B4-BE49-F238E27FC236}">
                  <a16:creationId xmlns:a16="http://schemas.microsoft.com/office/drawing/2014/main" id="{CDFE72BA-A7C6-CBC9-F816-9B87816725F8}"/>
                </a:ext>
              </a:extLst>
            </p:cNvPr>
            <p:cNvSpPr/>
            <p:nvPr/>
          </p:nvSpPr>
          <p:spPr>
            <a:xfrm>
              <a:off x="1990165" y="2474259"/>
              <a:ext cx="8091287" cy="252804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4016DDD-9906-B6BA-44A7-9D83B091900C}"/>
                </a:ext>
              </a:extLst>
            </p:cNvPr>
            <p:cNvPicPr>
              <a:picLocks noChangeAspect="1"/>
            </p:cNvPicPr>
            <p:nvPr/>
          </p:nvPicPr>
          <p:blipFill>
            <a:blip r:embed="rId3"/>
            <a:stretch>
              <a:fillRect/>
            </a:stretch>
          </p:blipFill>
          <p:spPr>
            <a:xfrm>
              <a:off x="2209800" y="2686575"/>
              <a:ext cx="7772400" cy="1585748"/>
            </a:xfrm>
            <a:prstGeom prst="rect">
              <a:avLst/>
            </a:prstGeom>
          </p:spPr>
        </p:pic>
        <p:sp>
          <p:nvSpPr>
            <p:cNvPr id="6" name="TextBox 5">
              <a:extLst>
                <a:ext uri="{FF2B5EF4-FFF2-40B4-BE49-F238E27FC236}">
                  <a16:creationId xmlns:a16="http://schemas.microsoft.com/office/drawing/2014/main" id="{FC87B3D5-1A9E-73A7-9B74-675D28077A2B}"/>
                </a:ext>
              </a:extLst>
            </p:cNvPr>
            <p:cNvSpPr txBox="1"/>
            <p:nvPr/>
          </p:nvSpPr>
          <p:spPr>
            <a:xfrm>
              <a:off x="4674938" y="4483426"/>
              <a:ext cx="2488182" cy="307777"/>
            </a:xfrm>
            <a:prstGeom prst="rect">
              <a:avLst/>
            </a:prstGeom>
            <a:noFill/>
          </p:spPr>
          <p:txBody>
            <a:bodyPr wrap="none" rtlCol="0">
              <a:spAutoFit/>
            </a:bodyPr>
            <a:lstStyle/>
            <a:p>
              <a:r>
                <a:rPr lang="en-US" dirty="0">
                  <a:latin typeface="Times New Roman" panose="02020603050405020304" pitchFamily="18" charset="0"/>
                  <a:cs typeface="Times New Roman" panose="02020603050405020304" pitchFamily="18" charset="0"/>
                </a:rPr>
                <a:t>Submitted to BAMS April 2026</a:t>
              </a:r>
            </a:p>
          </p:txBody>
        </p:sp>
      </p:grpSp>
    </p:spTree>
    <p:extLst>
      <p:ext uri="{BB962C8B-B14F-4D97-AF65-F5344CB8AC3E}">
        <p14:creationId xmlns:p14="http://schemas.microsoft.com/office/powerpoint/2010/main" val="2958751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971F0-BC73-BAF6-5A6B-689FBE8B3442}"/>
              </a:ext>
            </a:extLst>
          </p:cNvPr>
          <p:cNvSpPr>
            <a:spLocks noGrp="1"/>
          </p:cNvSpPr>
          <p:nvPr>
            <p:ph type="title"/>
          </p:nvPr>
        </p:nvSpPr>
        <p:spPr/>
        <p:txBody>
          <a:bodyPr/>
          <a:lstStyle/>
          <a:p>
            <a:endParaRPr lang="en-US"/>
          </a:p>
        </p:txBody>
      </p:sp>
      <p:pic>
        <p:nvPicPr>
          <p:cNvPr id="4" name="image3.png">
            <a:extLst>
              <a:ext uri="{FF2B5EF4-FFF2-40B4-BE49-F238E27FC236}">
                <a16:creationId xmlns:a16="http://schemas.microsoft.com/office/drawing/2014/main" id="{C12E946A-11B5-F97F-EBF3-1067FEF8E2EC}"/>
              </a:ext>
            </a:extLst>
          </p:cNvPr>
          <p:cNvPicPr/>
          <p:nvPr/>
        </p:nvPicPr>
        <p:blipFill>
          <a:blip r:embed="rId3"/>
          <a:srcRect/>
          <a:stretch>
            <a:fillRect/>
          </a:stretch>
        </p:blipFill>
        <p:spPr>
          <a:xfrm>
            <a:off x="687148" y="0"/>
            <a:ext cx="5252611" cy="6858000"/>
          </a:xfrm>
          <a:prstGeom prst="rect">
            <a:avLst/>
          </a:prstGeom>
          <a:ln/>
        </p:spPr>
      </p:pic>
      <p:pic>
        <p:nvPicPr>
          <p:cNvPr id="5" name="image2.png">
            <a:extLst>
              <a:ext uri="{FF2B5EF4-FFF2-40B4-BE49-F238E27FC236}">
                <a16:creationId xmlns:a16="http://schemas.microsoft.com/office/drawing/2014/main" id="{B4F68602-A1A2-4E75-18A4-225C4E55DEEA}"/>
              </a:ext>
            </a:extLst>
          </p:cNvPr>
          <p:cNvPicPr/>
          <p:nvPr/>
        </p:nvPicPr>
        <p:blipFill>
          <a:blip r:embed="rId4"/>
          <a:srcRect/>
          <a:stretch>
            <a:fillRect/>
          </a:stretch>
        </p:blipFill>
        <p:spPr>
          <a:xfrm>
            <a:off x="6173547" y="100807"/>
            <a:ext cx="5730875" cy="3314700"/>
          </a:xfrm>
          <a:prstGeom prst="rect">
            <a:avLst/>
          </a:prstGeom>
          <a:ln/>
        </p:spPr>
      </p:pic>
      <p:sp>
        <p:nvSpPr>
          <p:cNvPr id="8" name="TextBox 7">
            <a:extLst>
              <a:ext uri="{FF2B5EF4-FFF2-40B4-BE49-F238E27FC236}">
                <a16:creationId xmlns:a16="http://schemas.microsoft.com/office/drawing/2014/main" id="{46F132E7-A3C5-A7BE-06D4-D45CA852538D}"/>
              </a:ext>
            </a:extLst>
          </p:cNvPr>
          <p:cNvSpPr txBox="1"/>
          <p:nvPr/>
        </p:nvSpPr>
        <p:spPr>
          <a:xfrm>
            <a:off x="6173547" y="3725594"/>
            <a:ext cx="5730875" cy="3031599"/>
          </a:xfrm>
          <a:prstGeom prst="rect">
            <a:avLst/>
          </a:prstGeom>
          <a:noFill/>
        </p:spPr>
        <p:txBody>
          <a:bodyPr wrap="square">
            <a:spAutoFit/>
          </a:bodyPr>
          <a:lstStyle/>
          <a:p>
            <a:r>
              <a:rPr lang="en-US" sz="2000" dirty="0">
                <a:effectLst/>
                <a:latin typeface="Times New Roman" panose="02020603050405020304" pitchFamily="18" charset="0"/>
                <a:ea typeface="Times New Roman" panose="02020603050405020304" pitchFamily="18" charset="0"/>
              </a:rPr>
              <a:t>Our</a:t>
            </a:r>
            <a:r>
              <a:rPr lang="en-US" sz="2000" dirty="0">
                <a:solidFill>
                  <a:srgbClr val="000000"/>
                </a:solidFill>
                <a:effectLst/>
                <a:latin typeface="Times New Roman" panose="02020603050405020304" pitchFamily="18" charset="0"/>
                <a:ea typeface="Times New Roman" panose="02020603050405020304" pitchFamily="18" charset="0"/>
              </a:rPr>
              <a:t> re</a:t>
            </a:r>
            <a:r>
              <a:rPr lang="en-US" sz="2000" dirty="0">
                <a:effectLst/>
                <a:latin typeface="Times New Roman" panose="02020603050405020304" pitchFamily="18" charset="0"/>
                <a:ea typeface="Times New Roman" panose="02020603050405020304" pitchFamily="18" charset="0"/>
              </a:rPr>
              <a:t>-examination</a:t>
            </a:r>
            <a:r>
              <a:rPr lang="en-US" sz="2000" dirty="0">
                <a:solidFill>
                  <a:srgbClr val="000000"/>
                </a:solidFill>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the photograph sequence together with video footage and pictures of recent tornadoes indicates that </a:t>
            </a:r>
            <a:r>
              <a:rPr lang="en-US" sz="2000" dirty="0">
                <a:solidFill>
                  <a:srgbClr val="C00000"/>
                </a:solidFill>
                <a:effectLst/>
                <a:latin typeface="Times New Roman" panose="02020603050405020304" pitchFamily="18" charset="0"/>
                <a:ea typeface="Times New Roman" panose="02020603050405020304" pitchFamily="18" charset="0"/>
              </a:rPr>
              <a:t>one of the twin funnels is most likely a large horizontal vortex seen from a particular viewing angle</a:t>
            </a:r>
            <a:r>
              <a:rPr lang="en-US" sz="2000" dirty="0">
                <a:effectLst/>
                <a:latin typeface="Times New Roman" panose="02020603050405020304" pitchFamily="18" charset="0"/>
                <a:ea typeface="Times New Roman" panose="02020603050405020304" pitchFamily="18" charset="0"/>
              </a:rPr>
              <a:t>. </a:t>
            </a:r>
          </a:p>
          <a:p>
            <a:r>
              <a:rPr lang="en-US" sz="1100" dirty="0">
                <a:effectLst/>
                <a:latin typeface="Times New Roman" panose="02020603050405020304" pitchFamily="18" charset="0"/>
                <a:ea typeface="Times New Roman" panose="02020603050405020304" pitchFamily="18" charset="0"/>
              </a:rPr>
              <a:t> </a:t>
            </a:r>
          </a:p>
          <a:p>
            <a:r>
              <a:rPr lang="en-US" sz="2000" dirty="0">
                <a:effectLst/>
                <a:latin typeface="Times New Roman" panose="02020603050405020304" pitchFamily="18" charset="0"/>
                <a:ea typeface="Times New Roman" panose="02020603050405020304" pitchFamily="18" charset="0"/>
              </a:rPr>
              <a:t>Such an interpretation is consistent with a conceptual model of horizontal vortices, and horizontal vortices wrapping around an intense tornado can also cause significant ground-level damages.</a:t>
            </a:r>
            <a:r>
              <a:rPr lang="en-US" sz="2000" dirty="0">
                <a:effectLst/>
              </a:rPr>
              <a:t> </a:t>
            </a:r>
            <a:endParaRPr lang="en-US" sz="2000" dirty="0"/>
          </a:p>
        </p:txBody>
      </p:sp>
    </p:spTree>
    <p:extLst>
      <p:ext uri="{BB962C8B-B14F-4D97-AF65-F5344CB8AC3E}">
        <p14:creationId xmlns:p14="http://schemas.microsoft.com/office/powerpoint/2010/main" val="3593500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B7ACA-5E3E-8BC4-0E95-2B76B1F6C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0AF351-235C-5B0F-6330-736B4E392965}"/>
              </a:ext>
            </a:extLst>
          </p:cNvPr>
          <p:cNvSpPr>
            <a:spLocks noGrp="1"/>
          </p:cNvSpPr>
          <p:nvPr>
            <p:ph type="title"/>
          </p:nvPr>
        </p:nvSpPr>
        <p:spPr>
          <a:xfrm>
            <a:off x="838200" y="365125"/>
            <a:ext cx="10515600" cy="556959"/>
          </a:xfrm>
        </p:spPr>
        <p:txBody>
          <a:bodyPr>
            <a:normAutofit fontScale="90000"/>
          </a:bodyPr>
          <a:lstStyle/>
          <a:p>
            <a:r>
              <a:rPr lang="en-US" b="1" dirty="0"/>
              <a:t>27 April 2011 Tuscaloosa, Alabama tornado</a:t>
            </a:r>
            <a:endParaRPr lang="en-US" dirty="0"/>
          </a:p>
        </p:txBody>
      </p:sp>
      <p:sp>
        <p:nvSpPr>
          <p:cNvPr id="5" name="TextBox 4">
            <a:extLst>
              <a:ext uri="{FF2B5EF4-FFF2-40B4-BE49-F238E27FC236}">
                <a16:creationId xmlns:a16="http://schemas.microsoft.com/office/drawing/2014/main" id="{834AA225-ED2E-7C87-629C-97E414CDDB4A}"/>
              </a:ext>
            </a:extLst>
          </p:cNvPr>
          <p:cNvSpPr txBox="1"/>
          <p:nvPr/>
        </p:nvSpPr>
        <p:spPr>
          <a:xfrm>
            <a:off x="1758363" y="5827833"/>
            <a:ext cx="8675274" cy="307777"/>
          </a:xfrm>
          <a:prstGeom prst="rect">
            <a:avLst/>
          </a:prstGeom>
          <a:noFill/>
        </p:spPr>
        <p:txBody>
          <a:bodyPr wrap="square">
            <a:spAutoFit/>
          </a:bodyPr>
          <a:lstStyle/>
          <a:p>
            <a:r>
              <a:rPr lang="en-US" sz="1400" dirty="0">
                <a:effectLst/>
                <a:latin typeface="Times New Roman" panose="02020603050405020304" pitchFamily="18" charset="0"/>
                <a:ea typeface="Times New Roman" panose="02020603050405020304" pitchFamily="18" charset="0"/>
              </a:rPr>
              <a:t>Horizontal vorticity in </a:t>
            </a:r>
            <a:r>
              <a:rPr lang="en-US" sz="1400" u="none" strike="noStrike" dirty="0">
                <a:solidFill>
                  <a:srgbClr val="0B57D0"/>
                </a:solidFill>
                <a:effectLst/>
                <a:latin typeface="Times New Roman" panose="02020603050405020304" pitchFamily="18" charset="0"/>
                <a:ea typeface="Times New Roman" panose="02020603050405020304" pitchFamily="18" charset="0"/>
                <a:hlinkClick r:id="rId2"/>
              </a:rPr>
              <a:t>youtu.be/69CRSzAdbUk&amp;list=PLIEtFaotYYRjtf8KHyT_KOcNAriUzO8Yd</a:t>
            </a:r>
            <a:r>
              <a:rPr lang="en-US" sz="1400" u="none" strike="noStrike" dirty="0">
                <a:solidFill>
                  <a:srgbClr val="0B57D0"/>
                </a:solidFill>
                <a:effectLst/>
                <a:latin typeface="Times New Roman" panose="02020603050405020304" pitchFamily="18" charset="0"/>
                <a:ea typeface="Times New Roman" panose="02020603050405020304" pitchFamily="18" charset="0"/>
              </a:rPr>
              <a:t> (1:58, </a:t>
            </a:r>
            <a:r>
              <a:rPr lang="en-US" dirty="0">
                <a:latin typeface="Times New Roman" panose="02020603050405020304" pitchFamily="18" charset="0"/>
                <a:ea typeface="Times New Roman" panose="02020603050405020304" pitchFamily="18" charset="0"/>
              </a:rPr>
              <a:t>2:11–2:15).</a:t>
            </a:r>
            <a:r>
              <a:rPr lang="en-US" dirty="0">
                <a:effectLst/>
              </a:rPr>
              <a:t> </a:t>
            </a:r>
            <a:endParaRPr lang="en-US" dirty="0"/>
          </a:p>
        </p:txBody>
      </p:sp>
      <p:pic>
        <p:nvPicPr>
          <p:cNvPr id="7" name="Picture 6">
            <a:extLst>
              <a:ext uri="{FF2B5EF4-FFF2-40B4-BE49-F238E27FC236}">
                <a16:creationId xmlns:a16="http://schemas.microsoft.com/office/drawing/2014/main" id="{FFFA7746-4EAA-D762-BB3E-7FED7F994095}"/>
              </a:ext>
            </a:extLst>
          </p:cNvPr>
          <p:cNvPicPr>
            <a:picLocks noChangeAspect="1"/>
          </p:cNvPicPr>
          <p:nvPr/>
        </p:nvPicPr>
        <p:blipFill>
          <a:blip r:embed="rId3"/>
          <a:stretch>
            <a:fillRect/>
          </a:stretch>
        </p:blipFill>
        <p:spPr>
          <a:xfrm>
            <a:off x="1900518" y="1134996"/>
            <a:ext cx="7772400" cy="4479925"/>
          </a:xfrm>
          <a:prstGeom prst="rect">
            <a:avLst/>
          </a:prstGeom>
        </p:spPr>
      </p:pic>
    </p:spTree>
    <p:extLst>
      <p:ext uri="{BB962C8B-B14F-4D97-AF65-F5344CB8AC3E}">
        <p14:creationId xmlns:p14="http://schemas.microsoft.com/office/powerpoint/2010/main" val="535919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A2B94-968C-6B1C-AF38-C062A1E8C31C}"/>
              </a:ext>
            </a:extLst>
          </p:cNvPr>
          <p:cNvSpPr>
            <a:spLocks noGrp="1"/>
          </p:cNvSpPr>
          <p:nvPr>
            <p:ph type="title"/>
          </p:nvPr>
        </p:nvSpPr>
        <p:spPr/>
        <p:txBody>
          <a:bodyPr/>
          <a:lstStyle/>
          <a:p>
            <a:endParaRPr lang="en-US"/>
          </a:p>
        </p:txBody>
      </p:sp>
      <p:pic>
        <p:nvPicPr>
          <p:cNvPr id="4" name="image1.png">
            <a:extLst>
              <a:ext uri="{FF2B5EF4-FFF2-40B4-BE49-F238E27FC236}">
                <a16:creationId xmlns:a16="http://schemas.microsoft.com/office/drawing/2014/main" id="{C0835A57-57A7-3752-24FB-D407B8F6F6E9}"/>
              </a:ext>
            </a:extLst>
          </p:cNvPr>
          <p:cNvPicPr/>
          <p:nvPr/>
        </p:nvPicPr>
        <p:blipFill>
          <a:blip r:embed="rId3"/>
          <a:srcRect/>
          <a:stretch>
            <a:fillRect/>
          </a:stretch>
        </p:blipFill>
        <p:spPr>
          <a:xfrm>
            <a:off x="838200" y="296047"/>
            <a:ext cx="10234492" cy="5782023"/>
          </a:xfrm>
          <a:prstGeom prst="rect">
            <a:avLst/>
          </a:prstGeom>
          <a:ln/>
        </p:spPr>
      </p:pic>
      <p:sp>
        <p:nvSpPr>
          <p:cNvPr id="5" name="TextBox 4">
            <a:extLst>
              <a:ext uri="{FF2B5EF4-FFF2-40B4-BE49-F238E27FC236}">
                <a16:creationId xmlns:a16="http://schemas.microsoft.com/office/drawing/2014/main" id="{DFA743EF-B310-7CC0-4D6B-53B2FFA95F53}"/>
              </a:ext>
            </a:extLst>
          </p:cNvPr>
          <p:cNvSpPr txBox="1"/>
          <p:nvPr/>
        </p:nvSpPr>
        <p:spPr>
          <a:xfrm>
            <a:off x="2159214" y="6147148"/>
            <a:ext cx="7084678" cy="523220"/>
          </a:xfrm>
          <a:prstGeom prst="rect">
            <a:avLst/>
          </a:prstGeom>
          <a:noFill/>
        </p:spPr>
        <p:txBody>
          <a:bodyPr wrap="square" rtlCol="0">
            <a:spAutoFit/>
          </a:bodyPr>
          <a:lstStyle/>
          <a:p>
            <a:r>
              <a:rPr lang="en-US" dirty="0"/>
              <a:t>The nonoverlapping swath segments of </a:t>
            </a:r>
            <a:r>
              <a:rPr lang="en-US" i="1" dirty="0" err="1"/>
              <a:t>ζ</a:t>
            </a:r>
            <a:r>
              <a:rPr lang="en-US" dirty="0"/>
              <a:t> and </a:t>
            </a:r>
            <a:r>
              <a:rPr lang="en-US" i="1" dirty="0" err="1"/>
              <a:t>ω</a:t>
            </a:r>
            <a:r>
              <a:rPr lang="en-US" baseline="-25000" dirty="0" err="1"/>
              <a:t>hs</a:t>
            </a:r>
            <a:r>
              <a:rPr lang="en-US" dirty="0"/>
              <a:t> clearly distinguish the footprints of strong </a:t>
            </a:r>
            <a:r>
              <a:rPr lang="en-US" i="1" dirty="0" err="1"/>
              <a:t>V</a:t>
            </a:r>
            <a:r>
              <a:rPr lang="en-US" baseline="-25000" dirty="0" err="1"/>
              <a:t>h</a:t>
            </a:r>
            <a:r>
              <a:rPr lang="en-US" dirty="0"/>
              <a:t> caused by the tornado itself and the by horizontal vortex separately. </a:t>
            </a:r>
          </a:p>
        </p:txBody>
      </p:sp>
      <p:sp>
        <p:nvSpPr>
          <p:cNvPr id="3" name="TextBox 2">
            <a:extLst>
              <a:ext uri="{FF2B5EF4-FFF2-40B4-BE49-F238E27FC236}">
                <a16:creationId xmlns:a16="http://schemas.microsoft.com/office/drawing/2014/main" id="{8EF14FFF-1A5D-3FBC-4470-2DD18B0F7D9A}"/>
              </a:ext>
            </a:extLst>
          </p:cNvPr>
          <p:cNvSpPr txBox="1"/>
          <p:nvPr/>
        </p:nvSpPr>
        <p:spPr>
          <a:xfrm>
            <a:off x="1119308" y="2017507"/>
            <a:ext cx="1318846" cy="1169551"/>
          </a:xfrm>
          <a:prstGeom prst="rect">
            <a:avLst/>
          </a:prstGeom>
          <a:noFill/>
        </p:spPr>
        <p:txBody>
          <a:bodyPr wrap="square" rtlCol="0">
            <a:spAutoFit/>
          </a:bodyPr>
          <a:lstStyle/>
          <a:p>
            <a:r>
              <a:rPr lang="en-US" dirty="0">
                <a:solidFill>
                  <a:srgbClr val="FFFF00"/>
                </a:solidFill>
              </a:rPr>
              <a:t>Horizontal vortices can also cause significant wind damage</a:t>
            </a:r>
          </a:p>
        </p:txBody>
      </p:sp>
      <p:cxnSp>
        <p:nvCxnSpPr>
          <p:cNvPr id="7" name="Straight Arrow Connector 6">
            <a:extLst>
              <a:ext uri="{FF2B5EF4-FFF2-40B4-BE49-F238E27FC236}">
                <a16:creationId xmlns:a16="http://schemas.microsoft.com/office/drawing/2014/main" id="{28C3CC02-6089-8852-9C22-5214B50D557B}"/>
              </a:ext>
            </a:extLst>
          </p:cNvPr>
          <p:cNvCxnSpPr/>
          <p:nvPr/>
        </p:nvCxnSpPr>
        <p:spPr>
          <a:xfrm>
            <a:off x="2132838" y="2734408"/>
            <a:ext cx="715871" cy="316523"/>
          </a:xfrm>
          <a:prstGeom prst="straightConnector1">
            <a:avLst/>
          </a:prstGeom>
          <a:ln>
            <a:solidFill>
              <a:srgbClr val="FFFF00"/>
            </a:solidFill>
            <a:tailEnd type="triangle"/>
          </a:ln>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2588463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E9269-0DC2-12C0-BE4A-267F66EE43C6}"/>
              </a:ext>
            </a:extLst>
          </p:cNvPr>
          <p:cNvSpPr>
            <a:spLocks noGrp="1"/>
          </p:cNvSpPr>
          <p:nvPr>
            <p:ph type="title"/>
          </p:nvPr>
        </p:nvSpPr>
        <p:spPr>
          <a:xfrm>
            <a:off x="1084385" y="2103437"/>
            <a:ext cx="10515600" cy="1325563"/>
          </a:xfrm>
        </p:spPr>
        <p:txBody>
          <a:bodyPr/>
          <a:lstStyle/>
          <a:p>
            <a:pPr algn="ctr"/>
            <a:r>
              <a:rPr lang="en-US" dirty="0"/>
              <a:t>Questions?</a:t>
            </a:r>
          </a:p>
        </p:txBody>
      </p:sp>
    </p:spTree>
    <p:extLst>
      <p:ext uri="{BB962C8B-B14F-4D97-AF65-F5344CB8AC3E}">
        <p14:creationId xmlns:p14="http://schemas.microsoft.com/office/powerpoint/2010/main" val="2425774800"/>
      </p:ext>
    </p:extLst>
  </p:cSld>
  <p:clrMapOvr>
    <a:masterClrMapping/>
  </p:clrMapOvr>
</p:sld>
</file>

<file path=ppt/theme/theme1.xml><?xml version="1.0" encoding="utf-8"?>
<a:theme xmlns:a="http://schemas.openxmlformats.org/drawingml/2006/main" name="Tema do Office">
  <a:themeElements>
    <a:clrScheme name="Tema do 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TotalTime>
  <Words>1738</Words>
  <Application>Microsoft Macintosh PowerPoint</Application>
  <PresentationFormat>Widescreen</PresentationFormat>
  <Paragraphs>111</Paragraphs>
  <Slides>30</Slides>
  <Notes>20</Notes>
  <HiddenSlides>3</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Times</vt:lpstr>
      <vt:lpstr>Arial</vt:lpstr>
      <vt:lpstr>Calibri</vt:lpstr>
      <vt:lpstr>Times New Roman</vt:lpstr>
      <vt:lpstr>Tema do Office</vt:lpstr>
      <vt:lpstr> Trailing Horizontal Vortices in Observed and Numerically Simulated Tornadoes</vt:lpstr>
      <vt:lpstr>10/04/2015 Typhoon Mujige Tornado in Southern China</vt:lpstr>
      <vt:lpstr>27 April 2011 Tuscaloosa, Alabama tornado</vt:lpstr>
      <vt:lpstr>PowerPoint Presentation</vt:lpstr>
      <vt:lpstr>Sounding used</vt:lpstr>
      <vt:lpstr>PowerPoint Presentation</vt:lpstr>
      <vt:lpstr>PowerPoint Presentation</vt:lpstr>
      <vt:lpstr>PowerPoint Presentation</vt:lpstr>
      <vt:lpstr>Conceptual model of evolution of HVs</vt:lpstr>
      <vt:lpstr>PowerPoint Presentation</vt:lpstr>
      <vt:lpstr>Oliveira, M. I., M. Xue, and B. Roberts, 2022: Trailing Horizontal Vortices in Observed and Numerically Simulated Tornadoes. Bull. Amer. Meteor. Soc., 103, E2768-E2790. https://doi.org/10.1175/BAMS-D-20-0251.1.</vt:lpstr>
      <vt:lpstr>Let’s discuss the strongest simulated tornado…</vt:lpstr>
      <vt:lpstr>High-intensity tornado (EF5)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27 April 2011 Tuscaloosa, Alabama tornado</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Xue, Ming</cp:lastModifiedBy>
  <cp:revision>35</cp:revision>
  <dcterms:modified xsi:type="dcterms:W3CDTF">2026-05-04T15:25:03Z</dcterms:modified>
</cp:coreProperties>
</file>