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5"/>
  </p:notesMasterIdLst>
  <p:sldIdLst>
    <p:sldId id="273" r:id="rId2"/>
    <p:sldId id="1425" r:id="rId3"/>
    <p:sldId id="274" r:id="rId4"/>
    <p:sldId id="275" r:id="rId5"/>
    <p:sldId id="276" r:id="rId6"/>
    <p:sldId id="256" r:id="rId7"/>
    <p:sldId id="257" r:id="rId8"/>
    <p:sldId id="1268" r:id="rId9"/>
    <p:sldId id="258" r:id="rId10"/>
    <p:sldId id="1261" r:id="rId11"/>
    <p:sldId id="1269" r:id="rId12"/>
    <p:sldId id="1422" r:id="rId13"/>
    <p:sldId id="1423" r:id="rId14"/>
    <p:sldId id="1424" r:id="rId15"/>
    <p:sldId id="1314" r:id="rId16"/>
    <p:sldId id="1316" r:id="rId17"/>
    <p:sldId id="1318" r:id="rId18"/>
    <p:sldId id="260" r:id="rId19"/>
    <p:sldId id="261" r:id="rId20"/>
    <p:sldId id="262" r:id="rId21"/>
    <p:sldId id="263" r:id="rId22"/>
    <p:sldId id="1426" r:id="rId23"/>
    <p:sldId id="264" r:id="rId24"/>
    <p:sldId id="265" r:id="rId25"/>
    <p:sldId id="259" r:id="rId26"/>
    <p:sldId id="266" r:id="rId27"/>
    <p:sldId id="267" r:id="rId28"/>
    <p:sldId id="268" r:id="rId29"/>
    <p:sldId id="269" r:id="rId30"/>
    <p:sldId id="270" r:id="rId31"/>
    <p:sldId id="271" r:id="rId32"/>
    <p:sldId id="1427" r:id="rId33"/>
    <p:sldId id="272"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28"/>
    <p:restoredTop sz="85068"/>
  </p:normalViewPr>
  <p:slideViewPr>
    <p:cSldViewPr snapToGrid="0">
      <p:cViewPr varScale="1">
        <p:scale>
          <a:sx n="225" d="100"/>
          <a:sy n="225" d="100"/>
        </p:scale>
        <p:origin x="184" y="112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9872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c17b391a72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c17b391a7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c17b391a7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c17b391a7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1d7936ead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1d7936ead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c17b391a72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c17b391a7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c17b391a72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c17b391a7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39732a73f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39732a73f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39732a73f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39732a73f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39732a73f4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39732a73f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39732a73f4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39732a73f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39732a73f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39732a73f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39732a73f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39732a73f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39732a73f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39732a73f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1d7936ead7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1d7936ead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c17b391a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c17b391a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FEE585C8-65F1-4B5A-9ED9-518A9DD4A416}" type="slidenum">
              <a:rPr lang="en-US">
                <a:solidFill>
                  <a:prstClr val="black"/>
                </a:solidFill>
                <a:latin typeface="Arial" pitchFamily="34" charset="0"/>
              </a:rPr>
              <a:pPr/>
              <a:t>8</a:t>
            </a:fld>
            <a:endParaRPr lang="en-US">
              <a:solidFill>
                <a:prstClr val="black"/>
              </a:solidFill>
              <a:latin typeface="Arial" pitchFamily="34" charset="0"/>
            </a:endParaRPr>
          </a:p>
        </p:txBody>
      </p:sp>
      <p:sp>
        <p:nvSpPr>
          <p:cNvPr id="49155" name="Rectangle 2"/>
          <p:cNvSpPr>
            <a:spLocks noGrp="1" noRot="1" noChangeAspect="1" noChangeArrowheads="1" noTextEdit="1"/>
          </p:cNvSpPr>
          <p:nvPr>
            <p:ph type="sldImg"/>
          </p:nvPr>
        </p:nvSpPr>
        <p:spPr>
          <a:xfrm>
            <a:off x="381000" y="685800"/>
            <a:ext cx="6096000" cy="3429000"/>
          </a:xfrm>
          <a:ln/>
        </p:spPr>
      </p:sp>
      <p:sp>
        <p:nvSpPr>
          <p:cNvPr id="49156" name="Rectangle 3"/>
          <p:cNvSpPr>
            <a:spLocks noGrp="1" noChangeArrowheads="1"/>
          </p:cNvSpPr>
          <p:nvPr>
            <p:ph type="body" idx="1"/>
          </p:nvPr>
        </p:nvSpPr>
        <p:spPr>
          <a:noFill/>
          <a:ln/>
        </p:spPr>
        <p:txBody>
          <a:bodyPr/>
          <a:lstStyle/>
          <a:p>
            <a:endParaRPr lang="en-US"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c17b391a7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c17b391a7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 (a)  A preliminary (i.e., issued the morning of 24 May 2010) severe weather outlook valid for the 4-h period 2000 UTC 24 May – 0000 UTC 25 May 2010.  Contours for 5% (brown), 15% (yellow), 30% (red), and 45% (purple) probabilities of severe weather (i.e., tornadoes, hail size ≥ 1-inch, and wind gusts ≥ 50 knots) within 25 miles of a point are shown.  The hatching marks areas with 10% or greater probability of </a:t>
            </a:r>
            <a:r>
              <a:rPr lang="en-US" sz="1200" i="1" kern="1200" dirty="0">
                <a:solidFill>
                  <a:schemeClr val="tx1"/>
                </a:solidFill>
                <a:effectLst/>
                <a:latin typeface="Arial" charset="0"/>
                <a:ea typeface="+mn-ea"/>
                <a:cs typeface="+mn-cs"/>
              </a:rPr>
              <a:t>significant</a:t>
            </a:r>
            <a:r>
              <a:rPr lang="en-US" sz="1200" kern="1200" dirty="0">
                <a:solidFill>
                  <a:schemeClr val="tx1"/>
                </a:solidFill>
                <a:effectLst/>
                <a:latin typeface="Arial" charset="0"/>
                <a:ea typeface="+mn-ea"/>
                <a:cs typeface="+mn-cs"/>
              </a:rPr>
              <a:t> severe weather (i.e., EF2 or greater tornadoes, hail size ≥ 2-inch, and wind gusts ≥ 65 knots) within 25 miles of a point.  Locations of observed severe weather during the outlook period are marked (see legend in upper left). (b) A QPF outlook for 6-h accumulated precipitation greater than 0.5-inch for the period ending 0000 UTC 15 June 2010.  Contours for 25% (slight; white), 50% (moderate; yellow), and 75% (high; purple) probabilities are shown.  Areas where observed precipitation was greater than 0.5-inches during the outlook period are shaded (first shading level is for 0.5-in). (c) A preliminary aviation outlook for instantaneous reflectivity greater than 40 </a:t>
            </a:r>
            <a:r>
              <a:rPr lang="en-US" sz="1200" kern="1200" dirty="0" err="1">
                <a:solidFill>
                  <a:schemeClr val="tx1"/>
                </a:solidFill>
                <a:effectLst/>
                <a:latin typeface="Arial" charset="0"/>
                <a:ea typeface="+mn-ea"/>
                <a:cs typeface="+mn-cs"/>
              </a:rPr>
              <a:t>dBZ</a:t>
            </a:r>
            <a:r>
              <a:rPr lang="en-US" sz="1200" kern="1200" dirty="0">
                <a:solidFill>
                  <a:schemeClr val="tx1"/>
                </a:solidFill>
                <a:effectLst/>
                <a:latin typeface="Arial" charset="0"/>
                <a:ea typeface="+mn-ea"/>
                <a:cs typeface="+mn-cs"/>
              </a:rPr>
              <a:t> valid 2100 UTC 24 May 2010.  Contours for 25% (slight; green) and 50% (moderate; red) are shown.  Areas where observed reflectivity was greater than 40 </a:t>
            </a:r>
            <a:r>
              <a:rPr lang="en-US" sz="1200" kern="1200" dirty="0" err="1">
                <a:solidFill>
                  <a:schemeClr val="tx1"/>
                </a:solidFill>
                <a:effectLst/>
                <a:latin typeface="Arial" charset="0"/>
                <a:ea typeface="+mn-ea"/>
                <a:cs typeface="+mn-cs"/>
              </a:rPr>
              <a:t>dBZ</a:t>
            </a:r>
            <a:r>
              <a:rPr lang="en-US" sz="1200" kern="1200" dirty="0">
                <a:solidFill>
                  <a:schemeClr val="tx1"/>
                </a:solidFill>
                <a:effectLst/>
                <a:latin typeface="Arial" charset="0"/>
                <a:ea typeface="+mn-ea"/>
                <a:cs typeface="+mn-cs"/>
              </a:rPr>
              <a:t> at the valid time are shaded.  d) The accompanying severe component discussion.</a:t>
            </a:r>
          </a:p>
          <a:p>
            <a:endParaRPr lang="en-US" dirty="0"/>
          </a:p>
        </p:txBody>
      </p:sp>
      <p:sp>
        <p:nvSpPr>
          <p:cNvPr id="4" name="Slide Number Placeholder 3"/>
          <p:cNvSpPr>
            <a:spLocks noGrp="1"/>
          </p:cNvSpPr>
          <p:nvPr>
            <p:ph type="sldNum" sz="quarter" idx="10"/>
          </p:nvPr>
        </p:nvSpPr>
        <p:spPr/>
        <p:txBody>
          <a:bodyPr/>
          <a:lstStyle/>
          <a:p>
            <a:fld id="{375425AB-E62E-4DF7-8FE2-95594FCA9010}" type="slidenum">
              <a:rPr lang="en-US" altLang="zh-CN" smtClean="0">
                <a:solidFill>
                  <a:srgbClr val="000000"/>
                </a:solidFill>
              </a:rPr>
              <a:pPr/>
              <a:t>15</a:t>
            </a:fld>
            <a:endParaRPr lang="en-US" altLang="zh-CN">
              <a:solidFill>
                <a:srgbClr val="000000"/>
              </a:solidFill>
            </a:endParaRPr>
          </a:p>
        </p:txBody>
      </p:sp>
    </p:spTree>
    <p:extLst>
      <p:ext uri="{BB962C8B-B14F-4D97-AF65-F5344CB8AC3E}">
        <p14:creationId xmlns:p14="http://schemas.microsoft.com/office/powerpoint/2010/main" val="3424308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 (a) – (d) Simulated composite reflectivity from SSEF members with identical configurations except for microphysics schemes for 27-h forecasts initialized 0000 UTC 18 June 2010.  The microphysics schemes are (a) Thompson, (b) WDM6, (c) WSM6, and (d) Morrison.  (e) Same as (c), except simulated composite reflectivity forecasts are from 1-km grid-spacing CAPS run.  (f) Corresponding observations of composite reflectivity. </a:t>
            </a:r>
            <a:endParaRPr lang="en-US" dirty="0"/>
          </a:p>
        </p:txBody>
      </p:sp>
      <p:sp>
        <p:nvSpPr>
          <p:cNvPr id="4" name="Slide Number Placeholder 3"/>
          <p:cNvSpPr>
            <a:spLocks noGrp="1"/>
          </p:cNvSpPr>
          <p:nvPr>
            <p:ph type="sldNum" sz="quarter" idx="10"/>
          </p:nvPr>
        </p:nvSpPr>
        <p:spPr/>
        <p:txBody>
          <a:bodyPr/>
          <a:lstStyle/>
          <a:p>
            <a:fld id="{375425AB-E62E-4DF7-8FE2-95594FCA9010}" type="slidenum">
              <a:rPr lang="en-US" altLang="zh-CN" smtClean="0">
                <a:solidFill>
                  <a:srgbClr val="000000"/>
                </a:solidFill>
              </a:rPr>
              <a:pPr/>
              <a:t>16</a:t>
            </a:fld>
            <a:endParaRPr lang="en-US" altLang="zh-CN">
              <a:solidFill>
                <a:srgbClr val="000000"/>
              </a:solidFill>
            </a:endParaRPr>
          </a:p>
        </p:txBody>
      </p:sp>
    </p:spTree>
    <p:extLst>
      <p:ext uri="{BB962C8B-B14F-4D97-AF65-F5344CB8AC3E}">
        <p14:creationId xmlns:p14="http://schemas.microsoft.com/office/powerpoint/2010/main" val="420817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HMF updraft </a:t>
            </a:r>
            <a:r>
              <a:rPr lang="en-US" sz="1200" kern="1200" dirty="0" err="1">
                <a:solidFill>
                  <a:schemeClr val="tx1"/>
                </a:solidFill>
                <a:effectLst/>
                <a:latin typeface="Arial" charset="0"/>
                <a:ea typeface="+mn-ea"/>
                <a:cs typeface="+mn-cs"/>
              </a:rPr>
              <a:t>helicity</a:t>
            </a:r>
            <a:r>
              <a:rPr lang="en-US" sz="1200" kern="1200" dirty="0">
                <a:solidFill>
                  <a:schemeClr val="tx1"/>
                </a:solidFill>
                <a:effectLst/>
                <a:latin typeface="Arial" charset="0"/>
                <a:ea typeface="+mn-ea"/>
                <a:cs typeface="+mn-cs"/>
              </a:rPr>
              <a:t> (m</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s</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 from 25-h forecasts initialized 0000 UTC 10 May 2010 from (a) the ARW control member of the SSEF system, and (b) the 1-km grid-spacing CAPS run.  (c) Maximum HMF updraft </a:t>
            </a:r>
            <a:r>
              <a:rPr lang="en-US" sz="1200" kern="1200" dirty="0" err="1">
                <a:solidFill>
                  <a:schemeClr val="tx1"/>
                </a:solidFill>
                <a:effectLst/>
                <a:latin typeface="Arial" charset="0"/>
                <a:ea typeface="+mn-ea"/>
                <a:cs typeface="+mn-cs"/>
              </a:rPr>
              <a:t>helicity</a:t>
            </a:r>
            <a:r>
              <a:rPr lang="en-US" sz="1200" kern="1200" dirty="0">
                <a:solidFill>
                  <a:schemeClr val="tx1"/>
                </a:solidFill>
                <a:effectLst/>
                <a:latin typeface="Arial" charset="0"/>
                <a:ea typeface="+mn-ea"/>
                <a:cs typeface="+mn-cs"/>
              </a:rPr>
              <a:t> from any SSEF member, and (d) neighborhood probabilities for updraft </a:t>
            </a:r>
            <a:r>
              <a:rPr lang="en-US" sz="1200" kern="1200" dirty="0" err="1">
                <a:solidFill>
                  <a:schemeClr val="tx1"/>
                </a:solidFill>
                <a:effectLst/>
                <a:latin typeface="Arial" charset="0"/>
                <a:ea typeface="+mn-ea"/>
                <a:cs typeface="+mn-cs"/>
              </a:rPr>
              <a:t>helicity</a:t>
            </a:r>
            <a:r>
              <a:rPr lang="en-US" sz="1200" kern="1200" dirty="0">
                <a:solidFill>
                  <a:schemeClr val="tx1"/>
                </a:solidFill>
                <a:effectLst/>
                <a:latin typeface="Arial" charset="0"/>
                <a:ea typeface="+mn-ea"/>
                <a:cs typeface="+mn-cs"/>
              </a:rPr>
              <a:t> greater than 100 m</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s</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 and storm reports that occurred between 0000 and 0100 UTC 11 May (legend in upper-right). </a:t>
            </a:r>
          </a:p>
          <a:p>
            <a:r>
              <a:rPr lang="en-US" sz="1200" kern="1200" dirty="0">
                <a:solidFill>
                  <a:schemeClr val="tx1"/>
                </a:solidFill>
                <a:effectLst/>
                <a:latin typeface="Arial" charset="0"/>
                <a:ea typeface="+mn-ea"/>
                <a:cs typeface="+mn-cs"/>
              </a:rPr>
              <a:t>In the SSEF system, HMFs were computed for six diagnostic fields conceptually thought to be related to CAM storm attributes and potential severe convective hazards: 1) maximum updraft and 2) maximum downdraft velocities between 3- and 6-km AGL, which indicate the intensity of convective overturning, 3) simulated reflectivity at 1-km AGL, which should also be related to the intensity of convection, 4) updraft </a:t>
            </a:r>
            <a:r>
              <a:rPr lang="en-US" sz="1200" kern="1200" dirty="0" err="1">
                <a:solidFill>
                  <a:schemeClr val="tx1"/>
                </a:solidFill>
                <a:effectLst/>
                <a:latin typeface="Arial" charset="0"/>
                <a:ea typeface="+mn-ea"/>
                <a:cs typeface="+mn-cs"/>
              </a:rPr>
              <a:t>helicity</a:t>
            </a:r>
            <a:r>
              <a:rPr lang="en-US" sz="1200" kern="1200" dirty="0">
                <a:solidFill>
                  <a:schemeClr val="tx1"/>
                </a:solidFill>
                <a:effectLst/>
                <a:latin typeface="Arial" charset="0"/>
                <a:ea typeface="+mn-ea"/>
                <a:cs typeface="+mn-cs"/>
              </a:rPr>
              <a:t> (Kain et al. 2008) – the integral of vertical </a:t>
            </a:r>
            <a:r>
              <a:rPr lang="en-US" sz="1200" kern="1200" dirty="0" err="1">
                <a:solidFill>
                  <a:schemeClr val="tx1"/>
                </a:solidFill>
                <a:effectLst/>
                <a:latin typeface="Arial" charset="0"/>
                <a:ea typeface="+mn-ea"/>
                <a:cs typeface="+mn-cs"/>
              </a:rPr>
              <a:t>vorticity</a:t>
            </a:r>
            <a:r>
              <a:rPr lang="en-US" sz="1200" kern="1200" dirty="0">
                <a:solidFill>
                  <a:schemeClr val="tx1"/>
                </a:solidFill>
                <a:effectLst/>
                <a:latin typeface="Arial" charset="0"/>
                <a:ea typeface="+mn-ea"/>
                <a:cs typeface="+mn-cs"/>
              </a:rPr>
              <a:t> times updraft velocity between 2- and 5-km  AGL  – which is designed to detect </a:t>
            </a:r>
            <a:r>
              <a:rPr lang="en-US" sz="1200" kern="1200" dirty="0" err="1">
                <a:solidFill>
                  <a:schemeClr val="tx1"/>
                </a:solidFill>
                <a:effectLst/>
                <a:latin typeface="Arial" charset="0"/>
                <a:ea typeface="+mn-ea"/>
                <a:cs typeface="+mn-cs"/>
              </a:rPr>
              <a:t>mesocyclones</a:t>
            </a:r>
            <a:r>
              <a:rPr lang="en-US" sz="1200" kern="1200" dirty="0">
                <a:solidFill>
                  <a:schemeClr val="tx1"/>
                </a:solidFill>
                <a:effectLst/>
                <a:latin typeface="Arial" charset="0"/>
                <a:ea typeface="+mn-ea"/>
                <a:cs typeface="+mn-cs"/>
              </a:rPr>
              <a:t> in model simulated storms, 5) wind speeds at 10-m AGL, which was tested for predicting severe surface wind gusts, and 6) vertically integrated </a:t>
            </a:r>
            <a:r>
              <a:rPr lang="en-US" sz="1200" kern="1200" dirty="0" err="1">
                <a:solidFill>
                  <a:schemeClr val="tx1"/>
                </a:solidFill>
                <a:effectLst/>
                <a:latin typeface="Arial" charset="0"/>
                <a:ea typeface="+mn-ea"/>
                <a:cs typeface="+mn-cs"/>
              </a:rPr>
              <a:t>graupel</a:t>
            </a:r>
            <a:r>
              <a:rPr lang="en-US" sz="1200" kern="1200" dirty="0">
                <a:solidFill>
                  <a:schemeClr val="tx1"/>
                </a:solidFill>
                <a:effectLst/>
                <a:latin typeface="Arial" charset="0"/>
                <a:ea typeface="+mn-ea"/>
                <a:cs typeface="+mn-cs"/>
              </a:rPr>
              <a:t> (or depth of equivalent liquid in mm), which was tested for predicting large hail.  To complement HMF displays from single model forecasts, maximum values of HMFs from any SSEF member were displayed, which provided estimates of the potential peak storm intensity.  Additionally, neighborhood </a:t>
            </a:r>
            <a:r>
              <a:rPr lang="en-US" sz="1200" kern="1200" dirty="0" err="1">
                <a:solidFill>
                  <a:schemeClr val="tx1"/>
                </a:solidFill>
                <a:effectLst/>
                <a:latin typeface="Arial" charset="0"/>
                <a:ea typeface="+mn-ea"/>
                <a:cs typeface="+mn-cs"/>
              </a:rPr>
              <a:t>exceedance</a:t>
            </a:r>
            <a:r>
              <a:rPr lang="en-US" sz="1200" kern="1200" dirty="0">
                <a:solidFill>
                  <a:schemeClr val="tx1"/>
                </a:solidFill>
                <a:effectLst/>
                <a:latin typeface="Arial" charset="0"/>
                <a:ea typeface="+mn-ea"/>
                <a:cs typeface="+mn-cs"/>
              </a:rPr>
              <a:t> probabilities for selected HMF thresholds were computed, providing information on the likelihood of storm attributes reaching different intensity levels. </a:t>
            </a:r>
            <a:endParaRPr lang="en-US" dirty="0"/>
          </a:p>
        </p:txBody>
      </p:sp>
      <p:sp>
        <p:nvSpPr>
          <p:cNvPr id="4" name="Slide Number Placeholder 3"/>
          <p:cNvSpPr>
            <a:spLocks noGrp="1"/>
          </p:cNvSpPr>
          <p:nvPr>
            <p:ph type="sldNum" sz="quarter" idx="10"/>
          </p:nvPr>
        </p:nvSpPr>
        <p:spPr/>
        <p:txBody>
          <a:bodyPr/>
          <a:lstStyle/>
          <a:p>
            <a:fld id="{375425AB-E62E-4DF7-8FE2-95594FCA9010}" type="slidenum">
              <a:rPr lang="en-US" altLang="zh-CN" smtClean="0">
                <a:solidFill>
                  <a:srgbClr val="000000"/>
                </a:solidFill>
              </a:rPr>
              <a:pPr/>
              <a:t>17</a:t>
            </a:fld>
            <a:endParaRPr lang="en-US" altLang="zh-CN">
              <a:solidFill>
                <a:srgbClr val="000000"/>
              </a:solidFill>
            </a:endParaRPr>
          </a:p>
        </p:txBody>
      </p:sp>
    </p:spTree>
    <p:extLst>
      <p:ext uri="{BB962C8B-B14F-4D97-AF65-F5344CB8AC3E}">
        <p14:creationId xmlns:p14="http://schemas.microsoft.com/office/powerpoint/2010/main" val="3774425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c17b391a7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c17b391a7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BF0EBF-B435-486A-83CC-289730CCD565}" type="datetimeFigureOut">
              <a:rPr lang="en-US" smtClean="0">
                <a:solidFill>
                  <a:prstClr val="black">
                    <a:tint val="75000"/>
                  </a:prstClr>
                </a:solidFill>
              </a:rPr>
              <a:pPr/>
              <a:t>4/28/26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71375C-8185-4909-A965-CD96102237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475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D4E5F5"/>
            </a:gs>
            <a:gs pos="100000">
              <a:srgbClr val="70A4D5"/>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comref-2010061400_mosaic_SCP1.mov"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mpas-dev.github.io/"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175/BAMS-D-25-0214.1" TargetMode="External"/><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spc.noaa.gov/exper/href/"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12F18-C6DE-14A9-9C97-4C13AE563FA7}"/>
              </a:ext>
            </a:extLst>
          </p:cNvPr>
          <p:cNvSpPr>
            <a:spLocks noGrp="1"/>
          </p:cNvSpPr>
          <p:nvPr>
            <p:ph type="title"/>
          </p:nvPr>
        </p:nvSpPr>
        <p:spPr/>
        <p:txBody>
          <a:bodyPr>
            <a:normAutofit fontScale="90000"/>
          </a:bodyPr>
          <a:lstStyle/>
          <a:p>
            <a:r>
              <a:rPr lang="en-US" dirty="0"/>
              <a:t>The use of Convection-Allowing Models for Severe Weather Forecasting</a:t>
            </a:r>
          </a:p>
        </p:txBody>
      </p:sp>
    </p:spTree>
    <p:extLst>
      <p:ext uri="{BB962C8B-B14F-4D97-AF65-F5344CB8AC3E}">
        <p14:creationId xmlns:p14="http://schemas.microsoft.com/office/powerpoint/2010/main" val="2012597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358" y="268451"/>
            <a:ext cx="8520600" cy="572700"/>
          </a:xfrm>
        </p:spPr>
        <p:txBody>
          <a:bodyPr>
            <a:normAutofit fontScale="90000"/>
          </a:bodyPr>
          <a:lstStyle/>
          <a:p>
            <a:pPr algn="ctr"/>
            <a:r>
              <a:rPr lang="en-US" dirty="0"/>
              <a:t>Updraft Helicity (UH)</a:t>
            </a:r>
          </a:p>
        </p:txBody>
      </p:sp>
      <p:sp>
        <p:nvSpPr>
          <p:cNvPr id="3" name="Content Placeholder 2"/>
          <p:cNvSpPr>
            <a:spLocks noGrp="1"/>
          </p:cNvSpPr>
          <p:nvPr>
            <p:ph idx="1"/>
          </p:nvPr>
        </p:nvSpPr>
        <p:spPr>
          <a:xfrm>
            <a:off x="1536350" y="2523666"/>
            <a:ext cx="6882436" cy="2174458"/>
          </a:xfrm>
        </p:spPr>
        <p:txBody>
          <a:bodyPr>
            <a:normAutofit fontScale="92500" lnSpcReduction="10000"/>
          </a:bodyPr>
          <a:lstStyle/>
          <a:p>
            <a:r>
              <a:rPr lang="en-US" dirty="0"/>
              <a:t>For mid-level UH, used 1-6 km depth</a:t>
            </a:r>
          </a:p>
          <a:p>
            <a:r>
              <a:rPr lang="en-US" dirty="0"/>
              <a:t>For low-level UH, used 0-2 km depth</a:t>
            </a:r>
          </a:p>
          <a:p>
            <a:r>
              <a:rPr lang="en-US" dirty="0"/>
              <a:t>Look for positive values of UH, mid-level UH maximum accompanied by a low-level UH max</a:t>
            </a:r>
          </a:p>
          <a:p>
            <a:endParaRPr lang="en-US" dirty="0"/>
          </a:p>
          <a:p>
            <a:r>
              <a:rPr lang="en-US" dirty="0"/>
              <a:t>UH tracks have been shown to be one of the best forecast products/indicators for severe weather including tornado and hail</a:t>
            </a:r>
          </a:p>
        </p:txBody>
      </p:sp>
      <mc:AlternateContent xmlns:mc="http://schemas.openxmlformats.org/markup-compatibility/2006" xmlns:a14="http://schemas.microsoft.com/office/drawing/2010/main">
        <mc:Choice Requires="a14">
          <p:sp>
            <p:nvSpPr>
              <p:cNvPr id="4" name="TextBox 3"/>
              <p:cNvSpPr txBox="1"/>
              <p:nvPr/>
            </p:nvSpPr>
            <p:spPr>
              <a:xfrm>
                <a:off x="3543300" y="1390650"/>
                <a:ext cx="2054716" cy="8311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100" i="1">
                          <a:solidFill>
                            <a:prstClr val="black"/>
                          </a:solidFill>
                          <a:latin typeface="Cambria Math"/>
                        </a:rPr>
                        <m:t>𝑈𝐻</m:t>
                      </m:r>
                      <m:r>
                        <a:rPr lang="en-US" sz="2100" i="1">
                          <a:solidFill>
                            <a:prstClr val="black"/>
                          </a:solidFill>
                          <a:latin typeface="Cambria Math"/>
                        </a:rPr>
                        <m:t>= </m:t>
                      </m:r>
                      <m:nary>
                        <m:naryPr>
                          <m:ctrlPr>
                            <a:rPr lang="en-US" sz="2100" i="1">
                              <a:solidFill>
                                <a:prstClr val="black"/>
                              </a:solidFill>
                              <a:latin typeface="Cambria Math" panose="02040503050406030204" pitchFamily="18" charset="0"/>
                            </a:rPr>
                          </m:ctrlPr>
                        </m:naryPr>
                        <m:sub>
                          <m:sSub>
                            <m:sSubPr>
                              <m:ctrlPr>
                                <a:rPr lang="en-US" sz="2100" i="1">
                                  <a:solidFill>
                                    <a:prstClr val="black"/>
                                  </a:solidFill>
                                  <a:latin typeface="Cambria Math" panose="02040503050406030204" pitchFamily="18" charset="0"/>
                                </a:rPr>
                              </m:ctrlPr>
                            </m:sSubPr>
                            <m:e>
                              <m:r>
                                <a:rPr lang="en-US" sz="2100" i="1">
                                  <a:solidFill>
                                    <a:prstClr val="black"/>
                                  </a:solidFill>
                                  <a:latin typeface="Cambria Math"/>
                                </a:rPr>
                                <m:t>𝑧</m:t>
                              </m:r>
                            </m:e>
                            <m:sub>
                              <m:r>
                                <a:rPr lang="en-US" sz="2100" i="1">
                                  <a:solidFill>
                                    <a:prstClr val="black"/>
                                  </a:solidFill>
                                  <a:latin typeface="Cambria Math"/>
                                </a:rPr>
                                <m:t>𝑏</m:t>
                              </m:r>
                            </m:sub>
                          </m:sSub>
                        </m:sub>
                        <m:sup>
                          <m:sSub>
                            <m:sSubPr>
                              <m:ctrlPr>
                                <a:rPr lang="en-US" sz="2100" i="1">
                                  <a:solidFill>
                                    <a:prstClr val="black"/>
                                  </a:solidFill>
                                  <a:latin typeface="Cambria Math" panose="02040503050406030204" pitchFamily="18" charset="0"/>
                                </a:rPr>
                              </m:ctrlPr>
                            </m:sSubPr>
                            <m:e>
                              <m:r>
                                <a:rPr lang="en-US" sz="2100" i="1">
                                  <a:solidFill>
                                    <a:prstClr val="black"/>
                                  </a:solidFill>
                                  <a:latin typeface="Cambria Math"/>
                                </a:rPr>
                                <m:t>𝑧</m:t>
                              </m:r>
                            </m:e>
                            <m:sub>
                              <m:r>
                                <a:rPr lang="en-US" sz="2100" i="1">
                                  <a:solidFill>
                                    <a:prstClr val="black"/>
                                  </a:solidFill>
                                  <a:latin typeface="Cambria Math"/>
                                </a:rPr>
                                <m:t>𝑡</m:t>
                              </m:r>
                            </m:sub>
                          </m:sSub>
                        </m:sup>
                        <m:e>
                          <m:r>
                            <a:rPr lang="en-US" sz="2100" i="1">
                              <a:solidFill>
                                <a:prstClr val="black"/>
                              </a:solidFill>
                              <a:latin typeface="Cambria Math"/>
                            </a:rPr>
                            <m:t>𝑤</m:t>
                          </m:r>
                          <m:r>
                            <m:rPr>
                              <m:sty m:val="p"/>
                            </m:rPr>
                            <a:rPr lang="el-GR" sz="2100" i="1">
                              <a:solidFill>
                                <a:prstClr val="black"/>
                              </a:solidFill>
                              <a:latin typeface="Cambria Math"/>
                            </a:rPr>
                            <m:t>ζ</m:t>
                          </m:r>
                          <m:r>
                            <a:rPr lang="en-US" sz="2100" i="1">
                              <a:solidFill>
                                <a:prstClr val="black"/>
                              </a:solidFill>
                              <a:latin typeface="Cambria Math"/>
                            </a:rPr>
                            <m:t>𝑑𝑧</m:t>
                          </m:r>
                        </m:e>
                      </m:nary>
                    </m:oMath>
                  </m:oMathPara>
                </a14:m>
                <a:endParaRPr lang="en-US" sz="2100" dirty="0">
                  <a:solidFill>
                    <a:prstClr val="black"/>
                  </a:solidFill>
                  <a:latin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543300" y="1390650"/>
                <a:ext cx="2054716" cy="831190"/>
              </a:xfrm>
              <a:prstGeom prst="rect">
                <a:avLst/>
              </a:prstGeom>
              <a:blipFill>
                <a:blip r:embed="rId2"/>
                <a:stretch>
                  <a:fillRect l="-9816" t="-157576" r="-1227" b="-222727"/>
                </a:stretch>
              </a:blipFill>
            </p:spPr>
            <p:txBody>
              <a:bodyPr/>
              <a:lstStyle/>
              <a:p>
                <a:r>
                  <a:rPr lang="en-US">
                    <a:noFill/>
                  </a:rPr>
                  <a:t> </a:t>
                </a:r>
              </a:p>
            </p:txBody>
          </p:sp>
        </mc:Fallback>
      </mc:AlternateContent>
    </p:spTree>
    <p:extLst>
      <p:ext uri="{BB962C8B-B14F-4D97-AF65-F5344CB8AC3E}">
        <p14:creationId xmlns:p14="http://schemas.microsoft.com/office/powerpoint/2010/main" val="2378558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ref-2010061400_mosaic_spc1_anim.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37188" y="1265898"/>
            <a:ext cx="7818288" cy="3507900"/>
          </a:xfrm>
        </p:spPr>
      </p:pic>
      <p:sp>
        <p:nvSpPr>
          <p:cNvPr id="5" name="Title 1"/>
          <p:cNvSpPr>
            <a:spLocks noGrp="1"/>
          </p:cNvSpPr>
          <p:nvPr>
            <p:ph type="title"/>
          </p:nvPr>
        </p:nvSpPr>
        <p:spPr>
          <a:xfrm>
            <a:off x="1522810" y="160735"/>
            <a:ext cx="6234113" cy="461270"/>
          </a:xfrm>
        </p:spPr>
        <p:txBody>
          <a:bodyPr>
            <a:normAutofit fontScale="90000"/>
          </a:bodyPr>
          <a:lstStyle/>
          <a:p>
            <a:pPr algn="ctr"/>
            <a:r>
              <a:rPr lang="en-US" sz="2400" dirty="0">
                <a:solidFill>
                  <a:srgbClr val="FF0000"/>
                </a:solidFill>
              </a:rPr>
              <a:t>June 14, 2010 – Oklahoma City Flooding Case</a:t>
            </a:r>
            <a:endParaRPr lang="en-US" sz="2700" dirty="0">
              <a:solidFill>
                <a:srgbClr val="FF0000"/>
              </a:solidFill>
            </a:endParaRPr>
          </a:p>
        </p:txBody>
      </p:sp>
      <p:sp>
        <p:nvSpPr>
          <p:cNvPr id="6" name="TextBox 5"/>
          <p:cNvSpPr txBox="1"/>
          <p:nvPr/>
        </p:nvSpPr>
        <p:spPr>
          <a:xfrm>
            <a:off x="1796482" y="907342"/>
            <a:ext cx="6176691" cy="307777"/>
          </a:xfrm>
          <a:prstGeom prst="rect">
            <a:avLst/>
          </a:prstGeom>
          <a:noFill/>
        </p:spPr>
        <p:txBody>
          <a:bodyPr wrap="none" rtlCol="0">
            <a:spAutoFit/>
          </a:bodyPr>
          <a:lstStyle/>
          <a:p>
            <a:r>
              <a:rPr lang="en-US" dirty="0"/>
              <a:t>Radar reflectivity observation         1 km CAPS </a:t>
            </a:r>
            <a:r>
              <a:rPr lang="en-US" dirty="0" err="1"/>
              <a:t>realtime</a:t>
            </a:r>
            <a:r>
              <a:rPr lang="en-US" dirty="0"/>
              <a:t> forecast using WRF</a:t>
            </a:r>
          </a:p>
        </p:txBody>
      </p:sp>
      <p:sp>
        <p:nvSpPr>
          <p:cNvPr id="2" name="TextBox 1"/>
          <p:cNvSpPr txBox="1"/>
          <p:nvPr/>
        </p:nvSpPr>
        <p:spPr>
          <a:xfrm>
            <a:off x="3566160" y="4570661"/>
            <a:ext cx="545342" cy="253916"/>
          </a:xfrm>
          <a:prstGeom prst="rect">
            <a:avLst/>
          </a:prstGeom>
          <a:noFill/>
        </p:spPr>
        <p:txBody>
          <a:bodyPr wrap="none" rtlCol="0">
            <a:spAutoFit/>
          </a:bodyPr>
          <a:lstStyle/>
          <a:p>
            <a:r>
              <a:rPr lang="en-US" sz="1050" dirty="0">
                <a:hlinkClick r:id="rId5" action="ppaction://hlinkfile"/>
              </a:rPr>
              <a:t>Movie</a:t>
            </a:r>
            <a:endParaRPr lang="en-US" sz="1050" dirty="0"/>
          </a:p>
        </p:txBody>
      </p:sp>
    </p:spTree>
    <p:extLst>
      <p:ext uri="{BB962C8B-B14F-4D97-AF65-F5344CB8AC3E}">
        <p14:creationId xmlns:p14="http://schemas.microsoft.com/office/powerpoint/2010/main" val="1134852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34528"/>
            <a:ext cx="6172200" cy="489347"/>
          </a:xfrm>
        </p:spPr>
        <p:txBody>
          <a:bodyPr>
            <a:normAutofit fontScale="90000"/>
          </a:bodyPr>
          <a:lstStyle/>
          <a:p>
            <a:pPr algn="ctr"/>
            <a:r>
              <a:rPr lang="en-US" dirty="0"/>
              <a:t>June 14, 2010 – OKC Flooding Case</a:t>
            </a:r>
          </a:p>
        </p:txBody>
      </p:sp>
      <p:pic>
        <p:nvPicPr>
          <p:cNvPr id="35842" name="Picture 4"/>
          <p:cNvPicPr>
            <a:picLocks noChangeAspect="1" noChangeArrowheads="1"/>
          </p:cNvPicPr>
          <p:nvPr/>
        </p:nvPicPr>
        <p:blipFill>
          <a:blip r:embed="rId2">
            <a:extLst>
              <a:ext uri="{28A0092B-C50C-407E-A947-70E740481C1C}">
                <a14:useLocalDpi xmlns:a14="http://schemas.microsoft.com/office/drawing/2010/main" val="0"/>
              </a:ext>
            </a:extLst>
          </a:blip>
          <a:srcRect l="12210" t="26134" r="7889" b="26637"/>
          <a:stretch>
            <a:fillRect/>
          </a:stretch>
        </p:blipFill>
        <p:spPr bwMode="auto">
          <a:xfrm>
            <a:off x="1192400" y="628650"/>
            <a:ext cx="358464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7"/>
          <p:cNvPicPr>
            <a:picLocks noChangeAspect="1" noChangeArrowheads="1"/>
          </p:cNvPicPr>
          <p:nvPr/>
        </p:nvPicPr>
        <p:blipFill>
          <a:blip r:embed="rId3">
            <a:extLst>
              <a:ext uri="{28A0092B-C50C-407E-A947-70E740481C1C}">
                <a14:useLocalDpi xmlns:a14="http://schemas.microsoft.com/office/drawing/2010/main" val="0"/>
              </a:ext>
            </a:extLst>
          </a:blip>
          <a:srcRect l="2985" t="20395" b="8044"/>
          <a:stretch>
            <a:fillRect/>
          </a:stretch>
        </p:blipFill>
        <p:spPr bwMode="auto">
          <a:xfrm>
            <a:off x="4497575" y="628650"/>
            <a:ext cx="364641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p:cNvPicPr>
            <a:picLocks noChangeAspect="1" noChangeArrowheads="1"/>
          </p:cNvPicPr>
          <p:nvPr/>
        </p:nvPicPr>
        <p:blipFill>
          <a:blip r:embed="rId4">
            <a:extLst>
              <a:ext uri="{28A0092B-C50C-407E-A947-70E740481C1C}">
                <a14:useLocalDpi xmlns:a14="http://schemas.microsoft.com/office/drawing/2010/main" val="0"/>
              </a:ext>
            </a:extLst>
          </a:blip>
          <a:srcRect l="4338" b="14757"/>
          <a:stretch>
            <a:fillRect/>
          </a:stretch>
        </p:blipFill>
        <p:spPr bwMode="auto">
          <a:xfrm>
            <a:off x="1184409" y="2748587"/>
            <a:ext cx="36006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7"/>
          <p:cNvPicPr>
            <a:picLocks noChangeAspect="1" noChangeArrowheads="1"/>
          </p:cNvPicPr>
          <p:nvPr/>
        </p:nvPicPr>
        <p:blipFill>
          <a:blip r:embed="rId5">
            <a:extLst>
              <a:ext uri="{28A0092B-C50C-407E-A947-70E740481C1C}">
                <a14:useLocalDpi xmlns:a14="http://schemas.microsoft.com/office/drawing/2010/main" val="0"/>
              </a:ext>
            </a:extLst>
          </a:blip>
          <a:srcRect l="3281" b="14403"/>
          <a:stretch>
            <a:fillRect/>
          </a:stretch>
        </p:blipFill>
        <p:spPr bwMode="auto">
          <a:xfrm>
            <a:off x="4497576" y="2743200"/>
            <a:ext cx="360653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476376" y="3020048"/>
            <a:ext cx="992579" cy="253916"/>
          </a:xfrm>
          <a:prstGeom prst="rect">
            <a:avLst/>
          </a:prstGeom>
          <a:solidFill>
            <a:schemeClr val="bg1"/>
          </a:solidFill>
        </p:spPr>
        <p:txBody>
          <a:bodyPr wrap="none" rtlCol="0">
            <a:spAutoFit/>
          </a:bodyPr>
          <a:lstStyle/>
          <a:p>
            <a:r>
              <a:rPr lang="en-US" sz="1050" b="1" dirty="0">
                <a:solidFill>
                  <a:srgbClr val="FF0000"/>
                </a:solidFill>
              </a:rPr>
              <a:t>Max=125mm</a:t>
            </a:r>
          </a:p>
        </p:txBody>
      </p:sp>
      <p:sp>
        <p:nvSpPr>
          <p:cNvPr id="9" name="TextBox 8"/>
          <p:cNvSpPr txBox="1"/>
          <p:nvPr/>
        </p:nvSpPr>
        <p:spPr>
          <a:xfrm>
            <a:off x="4772121" y="3020048"/>
            <a:ext cx="797013" cy="253916"/>
          </a:xfrm>
          <a:prstGeom prst="rect">
            <a:avLst/>
          </a:prstGeom>
          <a:solidFill>
            <a:schemeClr val="bg1"/>
          </a:solidFill>
        </p:spPr>
        <p:txBody>
          <a:bodyPr wrap="none" rtlCol="0">
            <a:spAutoFit/>
          </a:bodyPr>
          <a:lstStyle/>
          <a:p>
            <a:r>
              <a:rPr lang="en-US" sz="1050" b="1" dirty="0">
                <a:solidFill>
                  <a:srgbClr val="FF0000"/>
                </a:solidFill>
              </a:rPr>
              <a:t>Max=71%</a:t>
            </a:r>
          </a:p>
        </p:txBody>
      </p:sp>
      <p:sp>
        <p:nvSpPr>
          <p:cNvPr id="4" name="TextBox 3"/>
          <p:cNvSpPr txBox="1"/>
          <p:nvPr/>
        </p:nvSpPr>
        <p:spPr>
          <a:xfrm>
            <a:off x="1426842" y="4369019"/>
            <a:ext cx="2084225" cy="415498"/>
          </a:xfrm>
          <a:prstGeom prst="rect">
            <a:avLst/>
          </a:prstGeom>
          <a:noFill/>
        </p:spPr>
        <p:txBody>
          <a:bodyPr wrap="none" rtlCol="0">
            <a:spAutoFit/>
          </a:bodyPr>
          <a:lstStyle/>
          <a:p>
            <a:r>
              <a:rPr lang="en-US" sz="1050" b="1" dirty="0">
                <a:solidFill>
                  <a:srgbClr val="FF0000"/>
                </a:solidFill>
              </a:rPr>
              <a:t>Probability-matched </a:t>
            </a:r>
          </a:p>
          <a:p>
            <a:r>
              <a:rPr lang="en-US" sz="1050" b="1" dirty="0">
                <a:solidFill>
                  <a:srgbClr val="FF0000"/>
                </a:solidFill>
              </a:rPr>
              <a:t>ensemble mean hourly </a:t>
            </a:r>
            <a:r>
              <a:rPr lang="en-US" sz="1050" b="1" dirty="0" err="1">
                <a:solidFill>
                  <a:srgbClr val="FF0000"/>
                </a:solidFill>
              </a:rPr>
              <a:t>precip</a:t>
            </a:r>
            <a:endParaRPr lang="en-US" sz="1050" b="1" dirty="0">
              <a:solidFill>
                <a:srgbClr val="FF0000"/>
              </a:solidFill>
            </a:endParaRPr>
          </a:p>
        </p:txBody>
      </p:sp>
      <p:sp>
        <p:nvSpPr>
          <p:cNvPr id="13" name="TextBox 12"/>
          <p:cNvSpPr txBox="1"/>
          <p:nvPr/>
        </p:nvSpPr>
        <p:spPr>
          <a:xfrm>
            <a:off x="4785487" y="4311566"/>
            <a:ext cx="1606530" cy="415498"/>
          </a:xfrm>
          <a:prstGeom prst="rect">
            <a:avLst/>
          </a:prstGeom>
          <a:solidFill>
            <a:schemeClr val="bg1"/>
          </a:solidFill>
        </p:spPr>
        <p:txBody>
          <a:bodyPr wrap="none" rtlCol="0">
            <a:spAutoFit/>
          </a:bodyPr>
          <a:lstStyle/>
          <a:p>
            <a:r>
              <a:rPr lang="en-US" sz="1050" b="1" dirty="0">
                <a:solidFill>
                  <a:srgbClr val="FF0000"/>
                </a:solidFill>
              </a:rPr>
              <a:t>probability of hourly </a:t>
            </a:r>
          </a:p>
          <a:p>
            <a:r>
              <a:rPr lang="en-US" sz="1050" b="1" dirty="0">
                <a:solidFill>
                  <a:srgbClr val="FF0000"/>
                </a:solidFill>
              </a:rPr>
              <a:t>precipitation &gt;0.5 inch</a:t>
            </a:r>
          </a:p>
        </p:txBody>
      </p:sp>
      <p:sp>
        <p:nvSpPr>
          <p:cNvPr id="14" name="TextBox 13"/>
          <p:cNvSpPr txBox="1"/>
          <p:nvPr/>
        </p:nvSpPr>
        <p:spPr>
          <a:xfrm>
            <a:off x="4786287" y="2343150"/>
            <a:ext cx="1518364" cy="253916"/>
          </a:xfrm>
          <a:prstGeom prst="rect">
            <a:avLst/>
          </a:prstGeom>
          <a:solidFill>
            <a:schemeClr val="bg1"/>
          </a:solidFill>
        </p:spPr>
        <p:txBody>
          <a:bodyPr wrap="none" rtlCol="0">
            <a:spAutoFit/>
          </a:bodyPr>
          <a:lstStyle/>
          <a:p>
            <a:r>
              <a:rPr lang="en-US" sz="1050" b="1" dirty="0">
                <a:solidFill>
                  <a:srgbClr val="FF0000"/>
                </a:solidFill>
              </a:rPr>
              <a:t>Observed reflectivity</a:t>
            </a:r>
          </a:p>
        </p:txBody>
      </p:sp>
      <p:sp>
        <p:nvSpPr>
          <p:cNvPr id="15" name="TextBox 14"/>
          <p:cNvSpPr txBox="1"/>
          <p:nvPr/>
        </p:nvSpPr>
        <p:spPr>
          <a:xfrm>
            <a:off x="1435455" y="2317556"/>
            <a:ext cx="1766830" cy="253916"/>
          </a:xfrm>
          <a:prstGeom prst="rect">
            <a:avLst/>
          </a:prstGeom>
          <a:solidFill>
            <a:schemeClr val="bg1"/>
          </a:solidFill>
        </p:spPr>
        <p:txBody>
          <a:bodyPr wrap="none" rtlCol="0">
            <a:spAutoFit/>
          </a:bodyPr>
          <a:lstStyle/>
          <a:p>
            <a:r>
              <a:rPr lang="en-US" sz="1050" b="1" dirty="0">
                <a:solidFill>
                  <a:srgbClr val="FF0000"/>
                </a:solidFill>
              </a:rPr>
              <a:t>1 km forecast reflectivity</a:t>
            </a:r>
          </a:p>
        </p:txBody>
      </p:sp>
    </p:spTree>
    <p:extLst>
      <p:ext uri="{BB962C8B-B14F-4D97-AF65-F5344CB8AC3E}">
        <p14:creationId xmlns:p14="http://schemas.microsoft.com/office/powerpoint/2010/main" val="1722090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371600" y="205979"/>
            <a:ext cx="6400800" cy="857250"/>
          </a:xfrm>
        </p:spPr>
        <p:txBody>
          <a:bodyPr>
            <a:normAutofit fontScale="90000"/>
          </a:bodyPr>
          <a:lstStyle/>
          <a:p>
            <a:pPr algn="ctr" eaLnBrk="1" hangingPunct="1"/>
            <a:r>
              <a:rPr lang="en-US" sz="2700"/>
              <a:t>12–18Z accumulated precipitation: 18h</a:t>
            </a:r>
            <a:br>
              <a:rPr lang="en-US" sz="2700"/>
            </a:br>
            <a:r>
              <a:rPr lang="en-US" sz="2700"/>
              <a:t>(June 14, 2010 – OKC Flood Day)</a:t>
            </a:r>
            <a:endParaRPr lang="en-US" sz="2400"/>
          </a:p>
        </p:txBody>
      </p:sp>
      <p:sp>
        <p:nvSpPr>
          <p:cNvPr id="30723" name="Text Box 3"/>
          <p:cNvSpPr txBox="1">
            <a:spLocks noChangeArrowheads="1"/>
          </p:cNvSpPr>
          <p:nvPr/>
        </p:nvSpPr>
        <p:spPr bwMode="auto">
          <a:xfrm>
            <a:off x="2114550" y="1085850"/>
            <a:ext cx="12001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a:solidFill>
                  <a:srgbClr val="000000"/>
                </a:solidFill>
                <a:latin typeface="Arial" pitchFamily="34" charset="0"/>
                <a:cs typeface="Arial" pitchFamily="34" charset="0"/>
              </a:rPr>
              <a:t>SSEF mean</a:t>
            </a:r>
          </a:p>
        </p:txBody>
      </p:sp>
      <p:sp>
        <p:nvSpPr>
          <p:cNvPr id="30724" name="Text Box 4"/>
          <p:cNvSpPr txBox="1">
            <a:spLocks noChangeArrowheads="1"/>
          </p:cNvSpPr>
          <p:nvPr/>
        </p:nvSpPr>
        <p:spPr bwMode="auto">
          <a:xfrm>
            <a:off x="3829050" y="1083469"/>
            <a:ext cx="1600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dirty="0">
                <a:solidFill>
                  <a:srgbClr val="FF0000"/>
                </a:solidFill>
                <a:latin typeface="Arial" pitchFamily="34" charset="0"/>
                <a:cs typeface="Arial" pitchFamily="34" charset="0"/>
              </a:rPr>
              <a:t>CAPS SSEF </a:t>
            </a:r>
            <a:r>
              <a:rPr lang="en-US" sz="1050" dirty="0" err="1">
                <a:solidFill>
                  <a:srgbClr val="FF0000"/>
                </a:solidFill>
                <a:latin typeface="Arial" pitchFamily="34" charset="0"/>
                <a:cs typeface="Arial" pitchFamily="34" charset="0"/>
              </a:rPr>
              <a:t>Prob</a:t>
            </a:r>
            <a:r>
              <a:rPr lang="en-US" sz="1050" dirty="0">
                <a:solidFill>
                  <a:srgbClr val="FF0000"/>
                </a:solidFill>
                <a:latin typeface="Arial" pitchFamily="34" charset="0"/>
                <a:cs typeface="Arial" pitchFamily="34" charset="0"/>
              </a:rPr>
              <a:t> </a:t>
            </a:r>
            <a:r>
              <a:rPr lang="en-US" sz="1050" dirty="0">
                <a:solidFill>
                  <a:srgbClr val="000000"/>
                </a:solidFill>
                <a:latin typeface="Arial" pitchFamily="34" charset="0"/>
                <a:cs typeface="Arial" pitchFamily="34" charset="0"/>
              </a:rPr>
              <a:t>match</a:t>
            </a:r>
          </a:p>
        </p:txBody>
      </p:sp>
      <p:sp>
        <p:nvSpPr>
          <p:cNvPr id="30725" name="Text Box 5"/>
          <p:cNvSpPr txBox="1">
            <a:spLocks noChangeArrowheads="1"/>
          </p:cNvSpPr>
          <p:nvPr/>
        </p:nvSpPr>
        <p:spPr bwMode="auto">
          <a:xfrm>
            <a:off x="2000250" y="2969419"/>
            <a:ext cx="12573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dirty="0">
                <a:solidFill>
                  <a:srgbClr val="000000"/>
                </a:solidFill>
                <a:latin typeface="Arial" pitchFamily="34" charset="0"/>
                <a:cs typeface="Arial" pitchFamily="34" charset="0"/>
              </a:rPr>
              <a:t>NCEP SREF mean</a:t>
            </a:r>
          </a:p>
        </p:txBody>
      </p:sp>
      <p:sp>
        <p:nvSpPr>
          <p:cNvPr id="30726" name="Text Box 6"/>
          <p:cNvSpPr txBox="1">
            <a:spLocks noChangeArrowheads="1"/>
          </p:cNvSpPr>
          <p:nvPr/>
        </p:nvSpPr>
        <p:spPr bwMode="auto">
          <a:xfrm>
            <a:off x="3829050" y="2971800"/>
            <a:ext cx="15430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dirty="0">
                <a:solidFill>
                  <a:srgbClr val="000000"/>
                </a:solidFill>
                <a:latin typeface="Arial" pitchFamily="34" charset="0"/>
                <a:cs typeface="Arial" pitchFamily="34" charset="0"/>
              </a:rPr>
              <a:t>NCEP SREF </a:t>
            </a:r>
            <a:r>
              <a:rPr lang="en-US" sz="1050" dirty="0" err="1">
                <a:solidFill>
                  <a:srgbClr val="000000"/>
                </a:solidFill>
                <a:latin typeface="Arial" pitchFamily="34" charset="0"/>
                <a:cs typeface="Arial" pitchFamily="34" charset="0"/>
              </a:rPr>
              <a:t>Prob</a:t>
            </a:r>
            <a:r>
              <a:rPr lang="en-US" sz="1050" dirty="0">
                <a:solidFill>
                  <a:srgbClr val="000000"/>
                </a:solidFill>
                <a:latin typeface="Arial" pitchFamily="34" charset="0"/>
                <a:cs typeface="Arial" pitchFamily="34" charset="0"/>
              </a:rPr>
              <a:t> match</a:t>
            </a:r>
          </a:p>
        </p:txBody>
      </p:sp>
      <p:sp>
        <p:nvSpPr>
          <p:cNvPr id="30727" name="Text Box 7"/>
          <p:cNvSpPr txBox="1">
            <a:spLocks noChangeArrowheads="1"/>
          </p:cNvSpPr>
          <p:nvPr/>
        </p:nvSpPr>
        <p:spPr bwMode="auto">
          <a:xfrm>
            <a:off x="6286500" y="1085850"/>
            <a:ext cx="10287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a:solidFill>
                  <a:srgbClr val="FF0000"/>
                </a:solidFill>
                <a:latin typeface="Arial" pitchFamily="34" charset="0"/>
                <a:cs typeface="Arial" pitchFamily="34" charset="0"/>
              </a:rPr>
              <a:t>QPE</a:t>
            </a:r>
          </a:p>
        </p:txBody>
      </p:sp>
      <p:sp>
        <p:nvSpPr>
          <p:cNvPr id="30728" name="Text Box 5"/>
          <p:cNvSpPr txBox="1">
            <a:spLocks noChangeArrowheads="1"/>
          </p:cNvSpPr>
          <p:nvPr/>
        </p:nvSpPr>
        <p:spPr bwMode="auto">
          <a:xfrm>
            <a:off x="5875020" y="2982516"/>
            <a:ext cx="14401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1050" dirty="0">
                <a:solidFill>
                  <a:srgbClr val="000000"/>
                </a:solidFill>
                <a:latin typeface="Arial" pitchFamily="34" charset="0"/>
                <a:cs typeface="Arial" pitchFamily="34" charset="0"/>
              </a:rPr>
              <a:t>NCEP 12 NAM</a:t>
            </a:r>
          </a:p>
        </p:txBody>
      </p:sp>
      <p:pic>
        <p:nvPicPr>
          <p:cNvPr id="307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371600"/>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7381" y="3257550"/>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2119" y="3246835"/>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14750" y="3246835"/>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12119" y="1371600"/>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06416" y="1371600"/>
            <a:ext cx="17145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74445" y="3362022"/>
            <a:ext cx="346249" cy="1499770"/>
          </a:xfrm>
          <a:prstGeom prst="rect">
            <a:avLst/>
          </a:prstGeom>
          <a:noFill/>
        </p:spPr>
        <p:txBody>
          <a:bodyPr vert="vert270" wrap="none" rtlCol="0">
            <a:spAutoFit/>
          </a:bodyPr>
          <a:lstStyle/>
          <a:p>
            <a:r>
              <a:rPr lang="en-US" sz="1050" dirty="0"/>
              <a:t>NWS Operational </a:t>
            </a:r>
            <a:r>
              <a:rPr lang="en-US" sz="1050" dirty="0" err="1"/>
              <a:t>Fcsts</a:t>
            </a:r>
            <a:endParaRPr lang="en-US" sz="1050" dirty="0"/>
          </a:p>
        </p:txBody>
      </p:sp>
    </p:spTree>
    <p:extLst>
      <p:ext uri="{BB962C8B-B14F-4D97-AF65-F5344CB8AC3E}">
        <p14:creationId xmlns:p14="http://schemas.microsoft.com/office/powerpoint/2010/main" val="410710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07020" y="755550"/>
            <a:ext cx="8173844" cy="1096566"/>
          </a:xfrm>
        </p:spPr>
        <p:txBody>
          <a:bodyPr>
            <a:noAutofit/>
          </a:bodyPr>
          <a:lstStyle/>
          <a:p>
            <a:pPr algn="ctr"/>
            <a:r>
              <a:rPr lang="en-US" sz="3200" dirty="0"/>
              <a:t>Experimental Forecast Products Produced and Evaluated during </a:t>
            </a:r>
            <a:r>
              <a:rPr lang="en-US" sz="3200" dirty="0" err="1"/>
              <a:t>Hazadous</a:t>
            </a:r>
            <a:r>
              <a:rPr lang="en-US" sz="3200" dirty="0"/>
              <a:t> Weather Testbed (HWT) Spring Experiments</a:t>
            </a:r>
          </a:p>
        </p:txBody>
      </p:sp>
      <p:pic>
        <p:nvPicPr>
          <p:cNvPr id="3" name="Picture 2">
            <a:extLst>
              <a:ext uri="{FF2B5EF4-FFF2-40B4-BE49-F238E27FC236}">
                <a16:creationId xmlns:a16="http://schemas.microsoft.com/office/drawing/2014/main" id="{552ACFC5-7BA2-F605-D88D-993C56BE493A}"/>
              </a:ext>
            </a:extLst>
          </p:cNvPr>
          <p:cNvPicPr>
            <a:picLocks noChangeAspect="1"/>
          </p:cNvPicPr>
          <p:nvPr/>
        </p:nvPicPr>
        <p:blipFill>
          <a:blip r:embed="rId2"/>
          <a:stretch>
            <a:fillRect/>
          </a:stretch>
        </p:blipFill>
        <p:spPr>
          <a:xfrm>
            <a:off x="685800" y="2028430"/>
            <a:ext cx="7772400" cy="3026192"/>
          </a:xfrm>
          <a:prstGeom prst="rect">
            <a:avLst/>
          </a:prstGeom>
        </p:spPr>
      </p:pic>
    </p:spTree>
    <p:extLst>
      <p:ext uri="{BB962C8B-B14F-4D97-AF65-F5344CB8AC3E}">
        <p14:creationId xmlns:p14="http://schemas.microsoft.com/office/powerpoint/2010/main" val="2021003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799" y="0"/>
            <a:ext cx="6669957" cy="532401"/>
          </a:xfrm>
        </p:spPr>
        <p:txBody>
          <a:bodyPr>
            <a:normAutofit fontScale="90000"/>
          </a:bodyPr>
          <a:lstStyle/>
          <a:p>
            <a:pPr algn="ctr"/>
            <a:r>
              <a:rPr lang="en-US" sz="2100" dirty="0"/>
              <a:t>Probabilistic Forecasts for Severe, QPF (&gt;0.5 inch/6h) and Aviation Weather (Z&gt;40dBZ) and Verifying Weather</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93136"/>
            <a:ext cx="5993704" cy="4465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1131" y="4848428"/>
            <a:ext cx="1675459" cy="253916"/>
          </a:xfrm>
          <a:prstGeom prst="rect">
            <a:avLst/>
          </a:prstGeom>
          <a:solidFill>
            <a:schemeClr val="bg1"/>
          </a:solidFill>
        </p:spPr>
        <p:txBody>
          <a:bodyPr wrap="none" rtlCol="0">
            <a:spAutoFit/>
          </a:bodyPr>
          <a:lstStyle/>
          <a:p>
            <a:r>
              <a:rPr lang="en-US" sz="1050" dirty="0">
                <a:solidFill>
                  <a:srgbClr val="FF0000"/>
                </a:solidFill>
              </a:rPr>
              <a:t>(Clark et al. 2012 BAMS)</a:t>
            </a:r>
          </a:p>
        </p:txBody>
      </p:sp>
    </p:spTree>
    <p:extLst>
      <p:ext uri="{BB962C8B-B14F-4D97-AF65-F5344CB8AC3E}">
        <p14:creationId xmlns:p14="http://schemas.microsoft.com/office/powerpoint/2010/main" val="3691093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810" y="160735"/>
            <a:ext cx="6234113" cy="525065"/>
          </a:xfrm>
        </p:spPr>
        <p:txBody>
          <a:bodyPr>
            <a:normAutofit fontScale="90000"/>
          </a:bodyPr>
          <a:lstStyle/>
          <a:p>
            <a:pPr algn="ctr"/>
            <a:r>
              <a:rPr lang="en-US" dirty="0"/>
              <a:t>Products – Simulated Reflectivity</a:t>
            </a:r>
          </a:p>
        </p:txBody>
      </p:sp>
      <p:pic>
        <p:nvPicPr>
          <p:cNvPr id="16386" name="Picture 2" descr="refl_microphysics_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515" y="707693"/>
            <a:ext cx="6472079" cy="377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86200" y="4082549"/>
            <a:ext cx="1157689" cy="253916"/>
          </a:xfrm>
          <a:prstGeom prst="rect">
            <a:avLst/>
          </a:prstGeom>
          <a:noFill/>
        </p:spPr>
        <p:txBody>
          <a:bodyPr wrap="none" rtlCol="0">
            <a:spAutoFit/>
          </a:bodyPr>
          <a:lstStyle/>
          <a:p>
            <a:r>
              <a:rPr lang="en-US" sz="1050" b="1" dirty="0">
                <a:solidFill>
                  <a:srgbClr val="FFFF00"/>
                </a:solidFill>
              </a:rPr>
              <a:t>CAPS 1 km run</a:t>
            </a:r>
          </a:p>
        </p:txBody>
      </p:sp>
      <p:sp>
        <p:nvSpPr>
          <p:cNvPr id="3" name="TextBox 2">
            <a:extLst>
              <a:ext uri="{FF2B5EF4-FFF2-40B4-BE49-F238E27FC236}">
                <a16:creationId xmlns:a16="http://schemas.microsoft.com/office/drawing/2014/main" id="{AE209E7D-0A3D-974A-9F9D-5774C8C7EF87}"/>
              </a:ext>
            </a:extLst>
          </p:cNvPr>
          <p:cNvSpPr txBox="1"/>
          <p:nvPr/>
        </p:nvSpPr>
        <p:spPr>
          <a:xfrm>
            <a:off x="3802136" y="4687402"/>
            <a:ext cx="1675459" cy="253916"/>
          </a:xfrm>
          <a:prstGeom prst="rect">
            <a:avLst/>
          </a:prstGeom>
          <a:solidFill>
            <a:schemeClr val="bg1"/>
          </a:solidFill>
        </p:spPr>
        <p:txBody>
          <a:bodyPr wrap="none" rtlCol="0">
            <a:spAutoFit/>
          </a:bodyPr>
          <a:lstStyle/>
          <a:p>
            <a:r>
              <a:rPr lang="en-US" sz="1050" dirty="0">
                <a:solidFill>
                  <a:srgbClr val="FF0000"/>
                </a:solidFill>
              </a:rPr>
              <a:t>(Clark et al. 2012 BAMS)</a:t>
            </a:r>
          </a:p>
        </p:txBody>
      </p:sp>
    </p:spTree>
    <p:extLst>
      <p:ext uri="{BB962C8B-B14F-4D97-AF65-F5344CB8AC3E}">
        <p14:creationId xmlns:p14="http://schemas.microsoft.com/office/powerpoint/2010/main" val="841602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810" y="160735"/>
            <a:ext cx="6234113" cy="525065"/>
          </a:xfrm>
        </p:spPr>
        <p:txBody>
          <a:bodyPr>
            <a:normAutofit fontScale="90000"/>
          </a:bodyPr>
          <a:lstStyle/>
          <a:p>
            <a:pPr algn="ctr"/>
            <a:r>
              <a:rPr lang="en-US" sz="2700" dirty="0"/>
              <a:t>Hourly Maximum Updraft </a:t>
            </a:r>
            <a:r>
              <a:rPr lang="en-US" sz="2700" dirty="0" err="1"/>
              <a:t>Helicity</a:t>
            </a:r>
            <a:r>
              <a:rPr lang="en-US" sz="2700" dirty="0"/>
              <a:t> (t=25h)</a:t>
            </a:r>
          </a:p>
        </p:txBody>
      </p:sp>
      <p:pic>
        <p:nvPicPr>
          <p:cNvPr id="18434" name="Picture 2" descr="UH_example"/>
          <p:cNvPicPr>
            <a:picLocks noChangeAspect="1" noChangeArrowheads="1"/>
          </p:cNvPicPr>
          <p:nvPr/>
        </p:nvPicPr>
        <p:blipFill rotWithShape="1">
          <a:blip r:embed="rId3">
            <a:extLst>
              <a:ext uri="{28A0092B-C50C-407E-A947-70E740481C1C}">
                <a14:useLocalDpi xmlns:a14="http://schemas.microsoft.com/office/drawing/2010/main" val="0"/>
              </a:ext>
            </a:extLst>
          </a:blip>
          <a:srcRect t="12781" b="29969"/>
          <a:stretch/>
        </p:blipFill>
        <p:spPr bwMode="auto">
          <a:xfrm>
            <a:off x="1685925" y="807244"/>
            <a:ext cx="5830618" cy="433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27397" y="2360418"/>
            <a:ext cx="2233304" cy="253916"/>
          </a:xfrm>
          <a:prstGeom prst="rect">
            <a:avLst/>
          </a:prstGeom>
        </p:spPr>
        <p:txBody>
          <a:bodyPr wrap="none">
            <a:spAutoFit/>
          </a:bodyPr>
          <a:lstStyle/>
          <a:p>
            <a:r>
              <a:rPr lang="en-US" sz="1050" b="1" dirty="0">
                <a:solidFill>
                  <a:srgbClr val="FFFF00"/>
                </a:solidFill>
                <a:latin typeface="Arial" charset="0"/>
              </a:rPr>
              <a:t> Updraft </a:t>
            </a:r>
            <a:r>
              <a:rPr lang="en-US" sz="1050" b="1" dirty="0" err="1">
                <a:solidFill>
                  <a:srgbClr val="FFFF00"/>
                </a:solidFill>
                <a:latin typeface="Arial" charset="0"/>
              </a:rPr>
              <a:t>helicity</a:t>
            </a:r>
            <a:r>
              <a:rPr lang="en-US" sz="1050" b="1" dirty="0">
                <a:solidFill>
                  <a:srgbClr val="FFFF00"/>
                </a:solidFill>
                <a:latin typeface="Arial" charset="0"/>
              </a:rPr>
              <a:t> CAPS 4km </a:t>
            </a:r>
            <a:r>
              <a:rPr lang="en-US" sz="1050" b="1" dirty="0" err="1">
                <a:solidFill>
                  <a:srgbClr val="FFFF00"/>
                </a:solidFill>
                <a:latin typeface="Arial" charset="0"/>
              </a:rPr>
              <a:t>cntl</a:t>
            </a:r>
            <a:r>
              <a:rPr lang="en-US" sz="1050" b="1" dirty="0">
                <a:solidFill>
                  <a:srgbClr val="FFFF00"/>
                </a:solidFill>
                <a:latin typeface="Arial" charset="0"/>
              </a:rPr>
              <a:t> </a:t>
            </a:r>
            <a:endParaRPr lang="en-US" sz="1050" b="1" dirty="0">
              <a:solidFill>
                <a:srgbClr val="FFFF00"/>
              </a:solidFill>
            </a:endParaRPr>
          </a:p>
        </p:txBody>
      </p:sp>
      <p:sp>
        <p:nvSpPr>
          <p:cNvPr id="7" name="Rectangle 6"/>
          <p:cNvSpPr/>
          <p:nvPr/>
        </p:nvSpPr>
        <p:spPr>
          <a:xfrm>
            <a:off x="4907077" y="2343126"/>
            <a:ext cx="1957587" cy="253916"/>
          </a:xfrm>
          <a:prstGeom prst="rect">
            <a:avLst/>
          </a:prstGeom>
        </p:spPr>
        <p:txBody>
          <a:bodyPr wrap="none">
            <a:spAutoFit/>
          </a:bodyPr>
          <a:lstStyle/>
          <a:p>
            <a:r>
              <a:rPr lang="en-US" sz="1050" b="1" dirty="0">
                <a:solidFill>
                  <a:srgbClr val="FFFF00"/>
                </a:solidFill>
                <a:latin typeface="Arial" charset="0"/>
              </a:rPr>
              <a:t> Updraft </a:t>
            </a:r>
            <a:r>
              <a:rPr lang="en-US" sz="1050" b="1" dirty="0" err="1">
                <a:solidFill>
                  <a:srgbClr val="FFFF00"/>
                </a:solidFill>
                <a:latin typeface="Arial" charset="0"/>
              </a:rPr>
              <a:t>helicity</a:t>
            </a:r>
            <a:r>
              <a:rPr lang="en-US" sz="1050" b="1" dirty="0">
                <a:solidFill>
                  <a:srgbClr val="FFFF00"/>
                </a:solidFill>
                <a:latin typeface="Arial" charset="0"/>
              </a:rPr>
              <a:t> CAPS 1 km</a:t>
            </a:r>
            <a:endParaRPr lang="en-US" sz="1050" b="1" dirty="0">
              <a:solidFill>
                <a:srgbClr val="FFFF00"/>
              </a:solidFill>
            </a:endParaRPr>
          </a:p>
        </p:txBody>
      </p:sp>
      <p:sp>
        <p:nvSpPr>
          <p:cNvPr id="8" name="Rectangle 7"/>
          <p:cNvSpPr/>
          <p:nvPr/>
        </p:nvSpPr>
        <p:spPr>
          <a:xfrm>
            <a:off x="2090135" y="4470581"/>
            <a:ext cx="1479892" cy="253916"/>
          </a:xfrm>
          <a:prstGeom prst="rect">
            <a:avLst/>
          </a:prstGeom>
        </p:spPr>
        <p:txBody>
          <a:bodyPr wrap="none">
            <a:spAutoFit/>
          </a:bodyPr>
          <a:lstStyle/>
          <a:p>
            <a:r>
              <a:rPr lang="en-US" sz="1050" b="1" dirty="0">
                <a:solidFill>
                  <a:srgbClr val="FFFF00"/>
                </a:solidFill>
                <a:latin typeface="Arial" charset="0"/>
              </a:rPr>
              <a:t> Max of any member</a:t>
            </a:r>
            <a:endParaRPr lang="en-US" sz="1050" b="1" dirty="0">
              <a:solidFill>
                <a:srgbClr val="FFFF00"/>
              </a:solidFill>
            </a:endParaRPr>
          </a:p>
        </p:txBody>
      </p:sp>
      <p:sp>
        <p:nvSpPr>
          <p:cNvPr id="5" name="Rectangle 4"/>
          <p:cNvSpPr/>
          <p:nvPr/>
        </p:nvSpPr>
        <p:spPr>
          <a:xfrm>
            <a:off x="4709575" y="3273909"/>
            <a:ext cx="982961" cy="253916"/>
          </a:xfrm>
          <a:prstGeom prst="rect">
            <a:avLst/>
          </a:prstGeom>
        </p:spPr>
        <p:txBody>
          <a:bodyPr wrap="none">
            <a:spAutoFit/>
          </a:bodyPr>
          <a:lstStyle/>
          <a:p>
            <a:r>
              <a:rPr lang="en-US" sz="1050" b="1" dirty="0" err="1">
                <a:solidFill>
                  <a:srgbClr val="FFFF00"/>
                </a:solidFill>
                <a:latin typeface="Arial" charset="0"/>
              </a:rPr>
              <a:t>Pn</a:t>
            </a:r>
            <a:r>
              <a:rPr lang="en-US" sz="1050" b="1" dirty="0">
                <a:solidFill>
                  <a:srgbClr val="FFFF00"/>
                </a:solidFill>
                <a:latin typeface="Arial" charset="0"/>
              </a:rPr>
              <a:t> (UH&gt;100)</a:t>
            </a:r>
            <a:endParaRPr lang="en-US" sz="1050" b="1" dirty="0">
              <a:solidFill>
                <a:srgbClr val="FFFF00"/>
              </a:solidFill>
            </a:endParaRPr>
          </a:p>
        </p:txBody>
      </p:sp>
      <p:sp>
        <p:nvSpPr>
          <p:cNvPr id="6" name="TextBox 5">
            <a:extLst>
              <a:ext uri="{FF2B5EF4-FFF2-40B4-BE49-F238E27FC236}">
                <a16:creationId xmlns:a16="http://schemas.microsoft.com/office/drawing/2014/main" id="{910EE199-A9B0-E5A1-BA01-15578B5C3AAC}"/>
              </a:ext>
            </a:extLst>
          </p:cNvPr>
          <p:cNvSpPr txBox="1"/>
          <p:nvPr/>
        </p:nvSpPr>
        <p:spPr>
          <a:xfrm>
            <a:off x="189186" y="1582858"/>
            <a:ext cx="1393672" cy="954107"/>
          </a:xfrm>
          <a:prstGeom prst="rect">
            <a:avLst/>
          </a:prstGeom>
          <a:noFill/>
        </p:spPr>
        <p:txBody>
          <a:bodyPr wrap="square" rtlCol="0">
            <a:spAutoFit/>
          </a:bodyPr>
          <a:lstStyle/>
          <a:p>
            <a:r>
              <a:rPr lang="en-US" dirty="0"/>
              <a:t>24h forecast</a:t>
            </a:r>
          </a:p>
          <a:p>
            <a:r>
              <a:rPr lang="en-US" dirty="0"/>
              <a:t>Valid at 00-01 UTC May 11, 2010.</a:t>
            </a:r>
          </a:p>
        </p:txBody>
      </p:sp>
      <p:sp>
        <p:nvSpPr>
          <p:cNvPr id="3" name="TextBox 2">
            <a:extLst>
              <a:ext uri="{FF2B5EF4-FFF2-40B4-BE49-F238E27FC236}">
                <a16:creationId xmlns:a16="http://schemas.microsoft.com/office/drawing/2014/main" id="{3F76D6D5-3638-3262-BCAA-24B208DFB311}"/>
              </a:ext>
            </a:extLst>
          </p:cNvPr>
          <p:cNvSpPr txBox="1"/>
          <p:nvPr/>
        </p:nvSpPr>
        <p:spPr>
          <a:xfrm>
            <a:off x="101131" y="4848428"/>
            <a:ext cx="1675459" cy="253916"/>
          </a:xfrm>
          <a:prstGeom prst="rect">
            <a:avLst/>
          </a:prstGeom>
          <a:solidFill>
            <a:schemeClr val="bg1"/>
          </a:solidFill>
        </p:spPr>
        <p:txBody>
          <a:bodyPr wrap="none" rtlCol="0">
            <a:spAutoFit/>
          </a:bodyPr>
          <a:lstStyle/>
          <a:p>
            <a:r>
              <a:rPr lang="en-US" sz="1050" dirty="0">
                <a:solidFill>
                  <a:srgbClr val="FF0000"/>
                </a:solidFill>
              </a:rPr>
              <a:t>(Clark et al. 2012 BAMS)</a:t>
            </a:r>
          </a:p>
        </p:txBody>
      </p:sp>
    </p:spTree>
    <p:extLst>
      <p:ext uri="{BB962C8B-B14F-4D97-AF65-F5344CB8AC3E}">
        <p14:creationId xmlns:p14="http://schemas.microsoft.com/office/powerpoint/2010/main" val="3291563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CAMS: WRF</a:t>
            </a:r>
            <a:endParaRPr/>
          </a:p>
        </p:txBody>
      </p:sp>
      <p:sp>
        <p:nvSpPr>
          <p:cNvPr id="84" name="Google Shape;84;p17"/>
          <p:cNvSpPr txBox="1">
            <a:spLocks noGrp="1"/>
          </p:cNvSpPr>
          <p:nvPr>
            <p:ph type="body" idx="1"/>
          </p:nvPr>
        </p:nvSpPr>
        <p:spPr>
          <a:xfrm>
            <a:off x="0" y="572700"/>
            <a:ext cx="60306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Weather Research and Forecasting model (WRF)</a:t>
            </a:r>
            <a:endParaRPr dirty="0"/>
          </a:p>
          <a:p>
            <a:pPr marL="914400" lvl="1" indent="-317500" algn="l" rtl="0">
              <a:spcBef>
                <a:spcPts val="0"/>
              </a:spcBef>
              <a:spcAft>
                <a:spcPts val="0"/>
              </a:spcAft>
              <a:buSzPts val="1400"/>
              <a:buChar char="○"/>
            </a:pPr>
            <a:r>
              <a:rPr lang="en" dirty="0"/>
              <a:t>One of the most well known and important CAM/model frameworks. </a:t>
            </a:r>
            <a:endParaRPr dirty="0"/>
          </a:p>
          <a:p>
            <a:pPr marL="914400" lvl="1" indent="-317500" algn="l" rtl="0">
              <a:spcBef>
                <a:spcPts val="0"/>
              </a:spcBef>
              <a:spcAft>
                <a:spcPts val="0"/>
              </a:spcAft>
              <a:buSzPts val="1400"/>
              <a:buChar char="○"/>
            </a:pPr>
            <a:r>
              <a:rPr lang="en" dirty="0"/>
              <a:t>“A state of the art mesoscale numerical weather prediction system designed for both atmospheric research and operational forecasting applications.”</a:t>
            </a:r>
            <a:endParaRPr dirty="0"/>
          </a:p>
          <a:p>
            <a:pPr marL="914400" lvl="1" indent="-317500" algn="l" rtl="0">
              <a:spcBef>
                <a:spcPts val="0"/>
              </a:spcBef>
              <a:spcAft>
                <a:spcPts val="0"/>
              </a:spcAft>
              <a:buSzPts val="1400"/>
              <a:buChar char="○"/>
            </a:pPr>
            <a:r>
              <a:rPr lang="en" dirty="0"/>
              <a:t>Developed by NCAR in the mid 2000s - it is widely used. </a:t>
            </a:r>
            <a:endParaRPr dirty="0"/>
          </a:p>
          <a:p>
            <a:pPr marL="457200" lvl="0" indent="-342900" algn="l" rtl="0">
              <a:spcBef>
                <a:spcPts val="0"/>
              </a:spcBef>
              <a:spcAft>
                <a:spcPts val="0"/>
              </a:spcAft>
              <a:buSzPts val="1800"/>
              <a:buChar char="●"/>
            </a:pPr>
            <a:r>
              <a:rPr lang="en" dirty="0"/>
              <a:t>Multiple Flavors with own Biases</a:t>
            </a:r>
            <a:endParaRPr dirty="0"/>
          </a:p>
          <a:p>
            <a:pPr marL="914400" lvl="1" indent="-317500" algn="l" rtl="0">
              <a:spcBef>
                <a:spcPts val="0"/>
              </a:spcBef>
              <a:spcAft>
                <a:spcPts val="0"/>
              </a:spcAft>
              <a:buSzPts val="1400"/>
              <a:buChar char="○"/>
            </a:pPr>
            <a:r>
              <a:rPr lang="en" dirty="0"/>
              <a:t>NSSL (cool and moist PBL)</a:t>
            </a:r>
            <a:endParaRPr dirty="0"/>
          </a:p>
          <a:p>
            <a:pPr marL="914400" lvl="1" indent="-317500" algn="l" rtl="0">
              <a:spcBef>
                <a:spcPts val="0"/>
              </a:spcBef>
              <a:spcAft>
                <a:spcPts val="0"/>
              </a:spcAft>
              <a:buSzPts val="1400"/>
              <a:buChar char="○"/>
            </a:pPr>
            <a:r>
              <a:rPr lang="en" dirty="0"/>
              <a:t>ARW (Formerly EMC) (Dry and overmixing)</a:t>
            </a:r>
            <a:endParaRPr dirty="0"/>
          </a:p>
          <a:p>
            <a:pPr marL="914400" lvl="1" indent="-317500" algn="l" rtl="0">
              <a:spcBef>
                <a:spcPts val="0"/>
              </a:spcBef>
              <a:spcAft>
                <a:spcPts val="0"/>
              </a:spcAft>
              <a:buSzPts val="1400"/>
              <a:buChar char="○"/>
            </a:pPr>
            <a:r>
              <a:rPr lang="en" dirty="0"/>
              <a:t>NNMB (Moist Boundary layer Buoyancy too high )</a:t>
            </a:r>
            <a:endParaRPr dirty="0"/>
          </a:p>
          <a:p>
            <a:pPr marL="457200" lvl="0" indent="-342900" algn="l" rtl="0">
              <a:spcBef>
                <a:spcPts val="0"/>
              </a:spcBef>
              <a:spcAft>
                <a:spcPts val="0"/>
              </a:spcAft>
              <a:buSzPts val="1800"/>
              <a:buChar char="●"/>
            </a:pPr>
            <a:r>
              <a:rPr lang="en" dirty="0"/>
              <a:t>Variable grid spacing and microphysics schemes.</a:t>
            </a:r>
            <a:endParaRPr dirty="0"/>
          </a:p>
          <a:p>
            <a:pPr marL="457200" lvl="0" indent="-342900" algn="l" rtl="0">
              <a:spcBef>
                <a:spcPts val="0"/>
              </a:spcBef>
              <a:spcAft>
                <a:spcPts val="0"/>
              </a:spcAft>
              <a:buSzPts val="1800"/>
              <a:buChar char="●"/>
            </a:pPr>
            <a:r>
              <a:rPr lang="en" dirty="0"/>
              <a:t>Multiple cores and schemes allow for dispersive ensembles.</a:t>
            </a:r>
            <a:endParaRPr dirty="0"/>
          </a:p>
        </p:txBody>
      </p:sp>
      <p:pic>
        <p:nvPicPr>
          <p:cNvPr id="85" name="Google Shape;85;p17"/>
          <p:cNvPicPr preferRelativeResize="0"/>
          <p:nvPr/>
        </p:nvPicPr>
        <p:blipFill rotWithShape="1">
          <a:blip r:embed="rId3">
            <a:alphaModFix/>
          </a:blip>
          <a:srcRect t="3203"/>
          <a:stretch/>
        </p:blipFill>
        <p:spPr>
          <a:xfrm>
            <a:off x="5665225" y="0"/>
            <a:ext cx="3038475" cy="1465925"/>
          </a:xfrm>
          <a:prstGeom prst="rect">
            <a:avLst/>
          </a:prstGeom>
          <a:noFill/>
          <a:ln>
            <a:noFill/>
          </a:ln>
        </p:spPr>
      </p:pic>
      <p:pic>
        <p:nvPicPr>
          <p:cNvPr id="86" name="Google Shape;86;p17"/>
          <p:cNvPicPr preferRelativeResize="0"/>
          <p:nvPr/>
        </p:nvPicPr>
        <p:blipFill>
          <a:blip r:embed="rId4">
            <a:alphaModFix/>
          </a:blip>
          <a:stretch>
            <a:fillRect/>
          </a:stretch>
        </p:blipFill>
        <p:spPr>
          <a:xfrm>
            <a:off x="6735275" y="1420950"/>
            <a:ext cx="2408725" cy="1861275"/>
          </a:xfrm>
          <a:prstGeom prst="rect">
            <a:avLst/>
          </a:prstGeom>
          <a:noFill/>
          <a:ln>
            <a:noFill/>
          </a:ln>
        </p:spPr>
      </p:pic>
      <p:pic>
        <p:nvPicPr>
          <p:cNvPr id="87" name="Google Shape;87;p17"/>
          <p:cNvPicPr preferRelativeResize="0"/>
          <p:nvPr/>
        </p:nvPicPr>
        <p:blipFill>
          <a:blip r:embed="rId5">
            <a:alphaModFix/>
          </a:blip>
          <a:stretch>
            <a:fillRect/>
          </a:stretch>
        </p:blipFill>
        <p:spPr>
          <a:xfrm>
            <a:off x="5936700" y="3282225"/>
            <a:ext cx="2408700" cy="1861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CAMS: NAM Nest</a:t>
            </a:r>
            <a:endParaRPr/>
          </a:p>
        </p:txBody>
      </p:sp>
      <p:sp>
        <p:nvSpPr>
          <p:cNvPr id="93" name="Google Shape;93;p18"/>
          <p:cNvSpPr txBox="1">
            <a:spLocks noGrp="1"/>
          </p:cNvSpPr>
          <p:nvPr>
            <p:ph type="body" idx="1"/>
          </p:nvPr>
        </p:nvSpPr>
        <p:spPr>
          <a:xfrm>
            <a:off x="0" y="572700"/>
            <a:ext cx="43647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Nested North American Model (NAM Nest/NAM 3/4k)</a:t>
            </a:r>
            <a:endParaRPr/>
          </a:p>
          <a:p>
            <a:pPr marL="914400" lvl="1" indent="-317500" algn="l" rtl="0">
              <a:spcBef>
                <a:spcPts val="0"/>
              </a:spcBef>
              <a:spcAft>
                <a:spcPts val="0"/>
              </a:spcAft>
              <a:buSzPts val="1400"/>
              <a:buChar char="○"/>
            </a:pPr>
            <a:r>
              <a:rPr lang="en"/>
              <a:t>Nested subgrid version of the North American Model. </a:t>
            </a:r>
            <a:endParaRPr/>
          </a:p>
          <a:p>
            <a:pPr marL="914400" lvl="1" indent="-317500" algn="l" rtl="0">
              <a:spcBef>
                <a:spcPts val="0"/>
              </a:spcBef>
              <a:spcAft>
                <a:spcPts val="0"/>
              </a:spcAft>
              <a:buSzPts val="1400"/>
              <a:buChar char="○"/>
            </a:pPr>
            <a:r>
              <a:rPr lang="en"/>
              <a:t>12 km NAM for used boundary conditions</a:t>
            </a:r>
            <a:endParaRPr/>
          </a:p>
          <a:p>
            <a:pPr marL="914400" lvl="1" indent="-317500" algn="l" rtl="0">
              <a:spcBef>
                <a:spcPts val="0"/>
              </a:spcBef>
              <a:spcAft>
                <a:spcPts val="0"/>
              </a:spcAft>
              <a:buSzPts val="1400"/>
              <a:buChar char="○"/>
            </a:pPr>
            <a:r>
              <a:rPr lang="en"/>
              <a:t>1 km nested fire-weather domain</a:t>
            </a:r>
            <a:endParaRPr/>
          </a:p>
          <a:p>
            <a:pPr marL="457200" lvl="0" indent="-342900" algn="l" rtl="0">
              <a:spcBef>
                <a:spcPts val="0"/>
              </a:spcBef>
              <a:spcAft>
                <a:spcPts val="0"/>
              </a:spcAft>
              <a:buSzPts val="1800"/>
              <a:buChar char="●"/>
            </a:pPr>
            <a:r>
              <a:rPr lang="en"/>
              <a:t>Hybrid Ensemble 3DVAR data assimilation scheme.</a:t>
            </a:r>
            <a:endParaRPr/>
          </a:p>
          <a:p>
            <a:pPr marL="457200" lvl="0" indent="-342900" algn="l" rtl="0">
              <a:spcBef>
                <a:spcPts val="0"/>
              </a:spcBef>
              <a:spcAft>
                <a:spcPts val="0"/>
              </a:spcAft>
              <a:buSzPts val="1800"/>
              <a:buChar char="●"/>
            </a:pPr>
            <a:r>
              <a:rPr lang="en"/>
              <a:t>Known Biases:</a:t>
            </a:r>
            <a:endParaRPr/>
          </a:p>
          <a:p>
            <a:pPr marL="914400" lvl="1" indent="-317500" algn="l" rtl="0">
              <a:spcBef>
                <a:spcPts val="0"/>
              </a:spcBef>
              <a:spcAft>
                <a:spcPts val="0"/>
              </a:spcAft>
              <a:buSzPts val="1400"/>
              <a:buChar char="○"/>
            </a:pPr>
            <a:r>
              <a:rPr lang="en"/>
              <a:t>Cool and moist bias often found at the surface with overdone buoyancy.</a:t>
            </a:r>
            <a:endParaRPr/>
          </a:p>
          <a:p>
            <a:pPr marL="914400" lvl="1" indent="-317500" algn="l" rtl="0">
              <a:spcBef>
                <a:spcPts val="0"/>
              </a:spcBef>
              <a:spcAft>
                <a:spcPts val="0"/>
              </a:spcAft>
              <a:buSzPts val="1400"/>
              <a:buChar char="○"/>
            </a:pPr>
            <a:r>
              <a:rPr lang="en"/>
              <a:t>Cold pool overdevelopment can lead to erroneous convection, rapid upscale growth or lack of storms entirely.</a:t>
            </a:r>
            <a:endParaRPr/>
          </a:p>
          <a:p>
            <a:pPr marL="914400" lvl="1" indent="-317500" algn="l" rtl="0">
              <a:spcBef>
                <a:spcPts val="0"/>
              </a:spcBef>
              <a:spcAft>
                <a:spcPts val="0"/>
              </a:spcAft>
              <a:buSzPts val="1400"/>
              <a:buChar char="○"/>
            </a:pPr>
            <a:r>
              <a:rPr lang="en" b="1" u="sng"/>
              <a:t>Significantly Overdeepens TCs </a:t>
            </a:r>
            <a:endParaRPr/>
          </a:p>
        </p:txBody>
      </p:sp>
      <p:pic>
        <p:nvPicPr>
          <p:cNvPr id="94" name="Google Shape;94;p18"/>
          <p:cNvPicPr preferRelativeResize="0"/>
          <p:nvPr/>
        </p:nvPicPr>
        <p:blipFill>
          <a:blip r:embed="rId3">
            <a:alphaModFix/>
          </a:blip>
          <a:stretch>
            <a:fillRect/>
          </a:stretch>
        </p:blipFill>
        <p:spPr>
          <a:xfrm>
            <a:off x="4911875" y="0"/>
            <a:ext cx="4092201" cy="3162150"/>
          </a:xfrm>
          <a:prstGeom prst="rect">
            <a:avLst/>
          </a:prstGeom>
          <a:noFill/>
          <a:ln>
            <a:noFill/>
          </a:ln>
        </p:spPr>
      </p:pic>
      <p:pic>
        <p:nvPicPr>
          <p:cNvPr id="95" name="Google Shape;95;p18"/>
          <p:cNvPicPr preferRelativeResize="0"/>
          <p:nvPr/>
        </p:nvPicPr>
        <p:blipFill>
          <a:blip r:embed="rId4">
            <a:alphaModFix/>
          </a:blip>
          <a:stretch>
            <a:fillRect/>
          </a:stretch>
        </p:blipFill>
        <p:spPr>
          <a:xfrm>
            <a:off x="4137535" y="2964325"/>
            <a:ext cx="2641418" cy="2039099"/>
          </a:xfrm>
          <a:prstGeom prst="rect">
            <a:avLst/>
          </a:prstGeom>
          <a:noFill/>
          <a:ln>
            <a:noFill/>
          </a:ln>
        </p:spPr>
      </p:pic>
      <p:pic>
        <p:nvPicPr>
          <p:cNvPr id="96" name="Google Shape;96;p18"/>
          <p:cNvPicPr preferRelativeResize="0"/>
          <p:nvPr/>
        </p:nvPicPr>
        <p:blipFill>
          <a:blip r:embed="rId5">
            <a:alphaModFix/>
          </a:blip>
          <a:stretch>
            <a:fillRect/>
          </a:stretch>
        </p:blipFill>
        <p:spPr>
          <a:xfrm>
            <a:off x="6778950" y="3015862"/>
            <a:ext cx="2365200" cy="1936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D5678-7811-23AB-E9F7-AC686A926349}"/>
              </a:ext>
            </a:extLst>
          </p:cNvPr>
          <p:cNvSpPr>
            <a:spLocks noGrp="1"/>
          </p:cNvSpPr>
          <p:nvPr>
            <p:ph type="title"/>
          </p:nvPr>
        </p:nvSpPr>
        <p:spPr/>
        <p:txBody>
          <a:bodyPr>
            <a:normAutofit fontScale="90000"/>
          </a:bodyPr>
          <a:lstStyle/>
          <a:p>
            <a:r>
              <a:rPr lang="en-US" dirty="0"/>
              <a:t>What is Convection-Allowing Model (CAM)?</a:t>
            </a:r>
          </a:p>
        </p:txBody>
      </p:sp>
      <p:sp>
        <p:nvSpPr>
          <p:cNvPr id="3" name="Text Placeholder 2">
            <a:extLst>
              <a:ext uri="{FF2B5EF4-FFF2-40B4-BE49-F238E27FC236}">
                <a16:creationId xmlns:a16="http://schemas.microsoft.com/office/drawing/2014/main" id="{245A097F-A756-9135-DAFF-B7D1ECA61004}"/>
              </a:ext>
            </a:extLst>
          </p:cNvPr>
          <p:cNvSpPr>
            <a:spLocks noGrp="1"/>
          </p:cNvSpPr>
          <p:nvPr>
            <p:ph type="body" idx="1"/>
          </p:nvPr>
        </p:nvSpPr>
        <p:spPr>
          <a:xfrm>
            <a:off x="311700" y="1152475"/>
            <a:ext cx="8233989" cy="3416400"/>
          </a:xfrm>
        </p:spPr>
        <p:txBody>
          <a:bodyPr/>
          <a:lstStyle/>
          <a:p>
            <a:r>
              <a:rPr lang="en-US" sz="1800" dirty="0"/>
              <a:t>CAM means NWP models running at 1-4 km grid spacings so that convection is allowed to explicitly develop and evolve in the model, rather than relying on cumulus parameterization.</a:t>
            </a:r>
          </a:p>
          <a:p>
            <a:r>
              <a:rPr lang="en-US" dirty="0"/>
              <a:t>If convective storms are adequately resolved, the model can be called convection-resolving – believed to require sub-km grid spacings. </a:t>
            </a:r>
            <a:endParaRPr lang="en-US" sz="1800" dirty="0"/>
          </a:p>
          <a:p>
            <a:r>
              <a:rPr lang="en-US" sz="1800" dirty="0"/>
              <a:t>If CAM model can accurately predict the initiation and later evolution of convective storms, we will need to rely less on subjective projection based on environmental conditions.</a:t>
            </a:r>
            <a:endParaRPr lang="en-US" dirty="0"/>
          </a:p>
        </p:txBody>
      </p:sp>
    </p:spTree>
    <p:extLst>
      <p:ext uri="{BB962C8B-B14F-4D97-AF65-F5344CB8AC3E}">
        <p14:creationId xmlns:p14="http://schemas.microsoft.com/office/powerpoint/2010/main" val="3437035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Current CAMS HRRR</a:t>
            </a:r>
            <a:endParaRPr/>
          </a:p>
        </p:txBody>
      </p:sp>
      <p:sp>
        <p:nvSpPr>
          <p:cNvPr id="102" name="Google Shape;102;p19"/>
          <p:cNvSpPr txBox="1">
            <a:spLocks noGrp="1"/>
          </p:cNvSpPr>
          <p:nvPr>
            <p:ph type="body" idx="1"/>
          </p:nvPr>
        </p:nvSpPr>
        <p:spPr>
          <a:xfrm>
            <a:off x="0" y="572700"/>
            <a:ext cx="5743800" cy="45708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Char char="●"/>
            </a:pPr>
            <a:r>
              <a:rPr lang="en" dirty="0"/>
              <a:t>High Resolution Rapid Refresh developed by EMC 30th of Sept 2014. Also has an ensemble version HRRR(E)</a:t>
            </a:r>
            <a:endParaRPr dirty="0"/>
          </a:p>
          <a:p>
            <a:pPr marL="457200" lvl="0" indent="-342900" algn="l" rtl="0">
              <a:spcBef>
                <a:spcPts val="0"/>
              </a:spcBef>
              <a:spcAft>
                <a:spcPts val="0"/>
              </a:spcAft>
              <a:buSzPts val="1800"/>
              <a:buChar char="●"/>
            </a:pPr>
            <a:r>
              <a:rPr lang="en" dirty="0"/>
              <a:t>Will be replaced by FV3-based RRFS (Rapid Refresh Forecast System) in 2026.</a:t>
            </a:r>
            <a:endParaRPr dirty="0"/>
          </a:p>
          <a:p>
            <a:pPr marL="457200" lvl="0" indent="-342900" algn="l" rtl="0">
              <a:spcBef>
                <a:spcPts val="0"/>
              </a:spcBef>
              <a:spcAft>
                <a:spcPts val="0"/>
              </a:spcAft>
              <a:buSzPts val="1800"/>
              <a:buChar char="●"/>
            </a:pPr>
            <a:r>
              <a:rPr lang="en" dirty="0"/>
              <a:t>3 km Rapid Updating (hourly and 15 minute) </a:t>
            </a:r>
            <a:endParaRPr dirty="0"/>
          </a:p>
          <a:p>
            <a:pPr marL="457200" lvl="0" indent="-342900" algn="l" rtl="0">
              <a:spcBef>
                <a:spcPts val="0"/>
              </a:spcBef>
              <a:spcAft>
                <a:spcPts val="0"/>
              </a:spcAft>
              <a:buSzPts val="1800"/>
              <a:buChar char="●"/>
            </a:pPr>
            <a:r>
              <a:rPr lang="en" dirty="0"/>
              <a:t>RAP 13km forecasts as boundary conditions and assimilates radar data using </a:t>
            </a:r>
            <a:r>
              <a:rPr lang="en" dirty="0" err="1"/>
              <a:t>EnVar</a:t>
            </a:r>
            <a:r>
              <a:rPr lang="en" dirty="0"/>
              <a:t>.</a:t>
            </a:r>
            <a:endParaRPr dirty="0"/>
          </a:p>
          <a:p>
            <a:pPr marL="457200" lvl="0" indent="-342900" algn="l" rtl="0">
              <a:spcBef>
                <a:spcPts val="0"/>
              </a:spcBef>
              <a:spcAft>
                <a:spcPts val="0"/>
              </a:spcAft>
              <a:buSzPts val="1800"/>
              <a:buChar char="●"/>
            </a:pPr>
            <a:r>
              <a:rPr lang="en" dirty="0"/>
              <a:t>Thompson microphysics and MYNN PBL scheme</a:t>
            </a:r>
            <a:endParaRPr dirty="0"/>
          </a:p>
          <a:p>
            <a:pPr marL="457200" lvl="0" indent="-342900" algn="l" rtl="0">
              <a:spcBef>
                <a:spcPts val="0"/>
              </a:spcBef>
              <a:spcAft>
                <a:spcPts val="0"/>
              </a:spcAft>
              <a:buSzPts val="1800"/>
              <a:buChar char="●"/>
            </a:pPr>
            <a:r>
              <a:rPr lang="en" dirty="0"/>
              <a:t>Known Biases include:</a:t>
            </a:r>
            <a:endParaRPr dirty="0"/>
          </a:p>
          <a:p>
            <a:pPr marL="914400" lvl="1" indent="-317500" algn="l" rtl="0">
              <a:spcBef>
                <a:spcPts val="0"/>
              </a:spcBef>
              <a:spcAft>
                <a:spcPts val="0"/>
              </a:spcAft>
              <a:buSzPts val="1400"/>
              <a:buChar char="○"/>
            </a:pPr>
            <a:r>
              <a:rPr lang="en" dirty="0"/>
              <a:t>Significant over mixing bias in warm season boundary layers</a:t>
            </a:r>
            <a:endParaRPr dirty="0"/>
          </a:p>
          <a:p>
            <a:pPr marL="1371600" lvl="2" indent="-317500" algn="l" rtl="0">
              <a:spcBef>
                <a:spcPts val="0"/>
              </a:spcBef>
              <a:spcAft>
                <a:spcPts val="0"/>
              </a:spcAft>
              <a:buSzPts val="1400"/>
              <a:buChar char="■"/>
            </a:pPr>
            <a:r>
              <a:rPr lang="en" dirty="0"/>
              <a:t>Pushes dryline too far east</a:t>
            </a:r>
            <a:endParaRPr dirty="0"/>
          </a:p>
          <a:p>
            <a:pPr marL="1371600" lvl="2" indent="-317500" algn="l" rtl="0">
              <a:spcBef>
                <a:spcPts val="0"/>
              </a:spcBef>
              <a:spcAft>
                <a:spcPts val="0"/>
              </a:spcAft>
              <a:buSzPts val="1400"/>
              <a:buChar char="■"/>
            </a:pPr>
            <a:r>
              <a:rPr lang="en" dirty="0"/>
              <a:t>Lowers dew points and buoyancy.</a:t>
            </a:r>
            <a:endParaRPr dirty="0"/>
          </a:p>
          <a:p>
            <a:pPr marL="914400" lvl="1" indent="-317500" algn="l" rtl="0">
              <a:spcBef>
                <a:spcPts val="0"/>
              </a:spcBef>
              <a:spcAft>
                <a:spcPts val="0"/>
              </a:spcAft>
              <a:buSzPts val="1400"/>
              <a:buChar char="○"/>
            </a:pPr>
            <a:r>
              <a:rPr lang="en" dirty="0"/>
              <a:t>Overdevelopment of surface cold pools</a:t>
            </a:r>
            <a:endParaRPr dirty="0"/>
          </a:p>
          <a:p>
            <a:pPr marL="1371600" lvl="2" indent="-317500" algn="l" rtl="0">
              <a:spcBef>
                <a:spcPts val="0"/>
              </a:spcBef>
              <a:spcAft>
                <a:spcPts val="0"/>
              </a:spcAft>
              <a:buSzPts val="1400"/>
              <a:buChar char="■"/>
            </a:pPr>
            <a:r>
              <a:rPr lang="en" dirty="0"/>
              <a:t>Upscale growth too fast.</a:t>
            </a:r>
            <a:endParaRPr dirty="0"/>
          </a:p>
          <a:p>
            <a:pPr marL="914400" lvl="1" indent="-317500" algn="l" rtl="0">
              <a:spcBef>
                <a:spcPts val="0"/>
              </a:spcBef>
              <a:spcAft>
                <a:spcPts val="0"/>
              </a:spcAft>
              <a:buSzPts val="1400"/>
              <a:buChar char="○"/>
            </a:pPr>
            <a:r>
              <a:rPr lang="en" dirty="0"/>
              <a:t>Fails to produce convection in weak forcing cases.</a:t>
            </a:r>
            <a:endParaRPr dirty="0"/>
          </a:p>
        </p:txBody>
      </p:sp>
      <p:pic>
        <p:nvPicPr>
          <p:cNvPr id="103" name="Google Shape;103;p19"/>
          <p:cNvPicPr preferRelativeResize="0"/>
          <p:nvPr/>
        </p:nvPicPr>
        <p:blipFill>
          <a:blip r:embed="rId3">
            <a:alphaModFix/>
          </a:blip>
          <a:stretch>
            <a:fillRect/>
          </a:stretch>
        </p:blipFill>
        <p:spPr>
          <a:xfrm>
            <a:off x="5966250" y="104675"/>
            <a:ext cx="3095400" cy="2351983"/>
          </a:xfrm>
          <a:prstGeom prst="rect">
            <a:avLst/>
          </a:prstGeom>
          <a:noFill/>
          <a:ln>
            <a:noFill/>
          </a:ln>
        </p:spPr>
      </p:pic>
      <p:pic>
        <p:nvPicPr>
          <p:cNvPr id="104" name="Google Shape;104;p19"/>
          <p:cNvPicPr preferRelativeResize="0"/>
          <p:nvPr/>
        </p:nvPicPr>
        <p:blipFill>
          <a:blip r:embed="rId4">
            <a:alphaModFix/>
          </a:blip>
          <a:stretch>
            <a:fillRect/>
          </a:stretch>
        </p:blipFill>
        <p:spPr>
          <a:xfrm>
            <a:off x="5896200" y="2609058"/>
            <a:ext cx="2930239" cy="238204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Current CAMS: Hi-Res FV3, RRFSv1</a:t>
            </a:r>
            <a:endParaRPr dirty="0"/>
          </a:p>
        </p:txBody>
      </p:sp>
      <p:sp>
        <p:nvSpPr>
          <p:cNvPr id="110" name="Google Shape;110;p20"/>
          <p:cNvSpPr txBox="1">
            <a:spLocks noGrp="1"/>
          </p:cNvSpPr>
          <p:nvPr>
            <p:ph type="body" idx="1"/>
          </p:nvPr>
        </p:nvSpPr>
        <p:spPr>
          <a:xfrm>
            <a:off x="0" y="484413"/>
            <a:ext cx="5132400" cy="4570800"/>
          </a:xfrm>
          <a:prstGeom prst="rect">
            <a:avLst/>
          </a:prstGeom>
        </p:spPr>
        <p:txBody>
          <a:bodyPr spcFirstLastPara="1" wrap="square" lIns="91425" tIns="91425" rIns="91425" bIns="91425" anchor="t" anchorCtr="0">
            <a:normAutofit fontScale="85000" lnSpcReduction="10000"/>
          </a:bodyPr>
          <a:lstStyle/>
          <a:p>
            <a:pPr marL="457200" lvl="0" indent="-342900" algn="l" rtl="0">
              <a:spcBef>
                <a:spcPts val="0"/>
              </a:spcBef>
              <a:spcAft>
                <a:spcPts val="0"/>
              </a:spcAft>
              <a:buSzPts val="1800"/>
              <a:buChar char="●"/>
            </a:pPr>
            <a:r>
              <a:rPr lang="en" dirty="0"/>
              <a:t>High Resolution Finite­ Volume Cubed-Sphere dynamical core (FV3)</a:t>
            </a:r>
            <a:endParaRPr dirty="0"/>
          </a:p>
          <a:p>
            <a:pPr marL="457200" lvl="0" indent="-342900" algn="l" rtl="0">
              <a:spcBef>
                <a:spcPts val="0"/>
              </a:spcBef>
              <a:spcAft>
                <a:spcPts val="0"/>
              </a:spcAft>
              <a:buSzPts val="1800"/>
              <a:buChar char="●"/>
            </a:pPr>
            <a:r>
              <a:rPr lang="en" dirty="0"/>
              <a:t>Part of NOAA's next generation unified forecasting system (UFS) </a:t>
            </a:r>
            <a:endParaRPr dirty="0"/>
          </a:p>
          <a:p>
            <a:pPr marL="457200" lvl="0" indent="-342900" algn="l" rtl="0">
              <a:spcBef>
                <a:spcPts val="0"/>
              </a:spcBef>
              <a:spcAft>
                <a:spcPts val="0"/>
              </a:spcAft>
              <a:buSzPts val="1800"/>
              <a:buChar char="●"/>
            </a:pPr>
            <a:r>
              <a:rPr lang="en" dirty="0"/>
              <a:t>Same dynamical core as the GFS used to provide boundary conditions.</a:t>
            </a:r>
            <a:endParaRPr dirty="0"/>
          </a:p>
          <a:p>
            <a:pPr marL="457200" lvl="0" indent="-342900" algn="l" rtl="0">
              <a:spcBef>
                <a:spcPts val="0"/>
              </a:spcBef>
              <a:spcAft>
                <a:spcPts val="0"/>
              </a:spcAft>
              <a:buSzPts val="1800"/>
              <a:buChar char="●"/>
            </a:pPr>
            <a:r>
              <a:rPr lang="en" dirty="0" err="1"/>
              <a:t>EnVar-EnKF</a:t>
            </a:r>
            <a:r>
              <a:rPr lang="en" dirty="0"/>
              <a:t> combination for data assimilation.</a:t>
            </a:r>
            <a:endParaRPr dirty="0"/>
          </a:p>
          <a:p>
            <a:pPr marL="457200" lvl="0" indent="-342900" algn="l" rtl="0">
              <a:spcBef>
                <a:spcPts val="0"/>
              </a:spcBef>
              <a:spcAft>
                <a:spcPts val="0"/>
              </a:spcAft>
              <a:buSzPts val="1800"/>
              <a:buChar char="●"/>
            </a:pPr>
            <a:r>
              <a:rPr lang="en" dirty="0"/>
              <a:t>Known Biases:</a:t>
            </a:r>
            <a:endParaRPr dirty="0"/>
          </a:p>
          <a:p>
            <a:pPr marL="914400" lvl="1" indent="-317500" algn="l" rtl="0">
              <a:spcBef>
                <a:spcPts val="0"/>
              </a:spcBef>
              <a:spcAft>
                <a:spcPts val="0"/>
              </a:spcAft>
              <a:buSzPts val="1400"/>
              <a:buChar char="○"/>
            </a:pPr>
            <a:r>
              <a:rPr lang="en" dirty="0"/>
              <a:t>Overmixing and dry bias</a:t>
            </a:r>
            <a:endParaRPr dirty="0"/>
          </a:p>
          <a:p>
            <a:pPr marL="914400" lvl="1" indent="-317500" algn="l" rtl="0">
              <a:spcBef>
                <a:spcPts val="0"/>
              </a:spcBef>
              <a:spcAft>
                <a:spcPts val="0"/>
              </a:spcAft>
              <a:buSzPts val="1400"/>
              <a:buChar char="○"/>
            </a:pPr>
            <a:r>
              <a:rPr lang="en" dirty="0"/>
              <a:t>Lower buoyancy</a:t>
            </a:r>
            <a:endParaRPr dirty="0"/>
          </a:p>
          <a:p>
            <a:pPr marL="914400" lvl="1" indent="-317500" algn="l" rtl="0">
              <a:spcBef>
                <a:spcPts val="0"/>
              </a:spcBef>
              <a:spcAft>
                <a:spcPts val="0"/>
              </a:spcAft>
              <a:buSzPts val="1400"/>
              <a:buChar char="○"/>
            </a:pPr>
            <a:r>
              <a:rPr lang="en" dirty="0"/>
              <a:t>Over convective within weak forcing.</a:t>
            </a:r>
            <a:endParaRPr dirty="0"/>
          </a:p>
          <a:p>
            <a:pPr marL="914400" lvl="1" indent="-317500" algn="l" rtl="0">
              <a:spcBef>
                <a:spcPts val="0"/>
              </a:spcBef>
              <a:spcAft>
                <a:spcPts val="0"/>
              </a:spcAft>
              <a:buSzPts val="1400"/>
              <a:buChar char="○"/>
            </a:pPr>
            <a:r>
              <a:rPr lang="en" dirty="0"/>
              <a:t>Much higher updraft helicity due to grid spacing and calculations</a:t>
            </a:r>
            <a:endParaRPr b="1" u="sng" dirty="0"/>
          </a:p>
          <a:p>
            <a:pPr marL="457200" lvl="0" indent="-342900" algn="l" rtl="0">
              <a:spcBef>
                <a:spcPts val="0"/>
              </a:spcBef>
              <a:spcAft>
                <a:spcPts val="0"/>
              </a:spcAft>
              <a:buSzPts val="1800"/>
              <a:buChar char="●"/>
            </a:pPr>
            <a:r>
              <a:rPr lang="en" dirty="0"/>
              <a:t>Can handle certain boundary layer cases better than other models with a “middle ground” </a:t>
            </a:r>
          </a:p>
          <a:p>
            <a:pPr marL="457200" lvl="0" indent="-342900" algn="l" rtl="0">
              <a:spcBef>
                <a:spcPts val="0"/>
              </a:spcBef>
              <a:spcAft>
                <a:spcPts val="0"/>
              </a:spcAft>
              <a:buSzPts val="1800"/>
              <a:buChar char="●"/>
            </a:pPr>
            <a:r>
              <a:rPr lang="en" dirty="0"/>
              <a:t>RRFS (Rapid Refresh Forecasting System) V1 is going through rigorous pre-implementation evaluations, and is expected to become operational in 2026.</a:t>
            </a:r>
            <a:endParaRPr dirty="0"/>
          </a:p>
        </p:txBody>
      </p:sp>
      <p:pic>
        <p:nvPicPr>
          <p:cNvPr id="111" name="Google Shape;111;p20"/>
          <p:cNvPicPr preferRelativeResize="0"/>
          <p:nvPr/>
        </p:nvPicPr>
        <p:blipFill>
          <a:blip r:embed="rId3">
            <a:alphaModFix/>
          </a:blip>
          <a:stretch>
            <a:fillRect/>
          </a:stretch>
        </p:blipFill>
        <p:spPr>
          <a:xfrm>
            <a:off x="5437200" y="0"/>
            <a:ext cx="3706802" cy="2864347"/>
          </a:xfrm>
          <a:prstGeom prst="rect">
            <a:avLst/>
          </a:prstGeom>
          <a:noFill/>
          <a:ln>
            <a:noFill/>
          </a:ln>
        </p:spPr>
      </p:pic>
      <p:pic>
        <p:nvPicPr>
          <p:cNvPr id="112" name="Google Shape;112;p20"/>
          <p:cNvPicPr preferRelativeResize="0"/>
          <p:nvPr/>
        </p:nvPicPr>
        <p:blipFill>
          <a:blip r:embed="rId4">
            <a:alphaModFix/>
          </a:blip>
          <a:stretch>
            <a:fillRect/>
          </a:stretch>
        </p:blipFill>
        <p:spPr>
          <a:xfrm>
            <a:off x="6023739" y="2864350"/>
            <a:ext cx="3120261" cy="2279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419EF-578E-13AA-F6FF-36D9EEFB1063}"/>
              </a:ext>
            </a:extLst>
          </p:cNvPr>
          <p:cNvSpPr>
            <a:spLocks noGrp="1"/>
          </p:cNvSpPr>
          <p:nvPr>
            <p:ph type="title"/>
          </p:nvPr>
        </p:nvSpPr>
        <p:spPr>
          <a:xfrm>
            <a:off x="311700" y="346413"/>
            <a:ext cx="8520600" cy="572700"/>
          </a:xfrm>
        </p:spPr>
        <p:txBody>
          <a:bodyPr>
            <a:normAutofit fontScale="90000"/>
          </a:bodyPr>
          <a:lstStyle/>
          <a:p>
            <a:r>
              <a:rPr lang="en-US" dirty="0"/>
              <a:t>RRFS v2 will be based on MPAS developed by NCAR </a:t>
            </a:r>
          </a:p>
        </p:txBody>
      </p:sp>
      <p:sp>
        <p:nvSpPr>
          <p:cNvPr id="3" name="Text Placeholder 2">
            <a:extLst>
              <a:ext uri="{FF2B5EF4-FFF2-40B4-BE49-F238E27FC236}">
                <a16:creationId xmlns:a16="http://schemas.microsoft.com/office/drawing/2014/main" id="{2B9CB5B6-F1DE-881B-0734-28C9DBF1D571}"/>
              </a:ext>
            </a:extLst>
          </p:cNvPr>
          <p:cNvSpPr>
            <a:spLocks noGrp="1"/>
          </p:cNvSpPr>
          <p:nvPr>
            <p:ph type="body" idx="1"/>
          </p:nvPr>
        </p:nvSpPr>
        <p:spPr>
          <a:xfrm>
            <a:off x="212523" y="1017725"/>
            <a:ext cx="4999910" cy="3991025"/>
          </a:xfrm>
        </p:spPr>
        <p:txBody>
          <a:bodyPr>
            <a:normAutofit fontScale="62500" lnSpcReduction="20000"/>
          </a:bodyPr>
          <a:lstStyle/>
          <a:p>
            <a:r>
              <a:rPr lang="en-US" sz="2600" dirty="0"/>
              <a:t>MPAS – Model for Prediction Across Scales (</a:t>
            </a:r>
            <a:r>
              <a:rPr lang="en-US" sz="2600" dirty="0">
                <a:hlinkClick r:id="rId2"/>
              </a:rPr>
              <a:t>https://mpas-dev.github.io/</a:t>
            </a:r>
            <a:r>
              <a:rPr lang="en-US" sz="2600" dirty="0"/>
              <a:t>)</a:t>
            </a:r>
          </a:p>
          <a:p>
            <a:r>
              <a:rPr lang="en-US" sz="2600" b="0" i="0" dirty="0">
                <a:solidFill>
                  <a:srgbClr val="4D4D4D"/>
                </a:solidFill>
                <a:effectLst/>
                <a:latin typeface="+mn-lt"/>
              </a:rPr>
              <a:t>The atmospheric component of MPAS uses an unstructured centroidal Voronoi mesh (grid) and C-grid staggering for horizontal discretization. </a:t>
            </a:r>
          </a:p>
          <a:p>
            <a:r>
              <a:rPr lang="en-US" sz="2600" b="0" i="0" dirty="0">
                <a:solidFill>
                  <a:srgbClr val="4D4D4D"/>
                </a:solidFill>
                <a:effectLst/>
                <a:latin typeface="+mn-lt"/>
              </a:rPr>
              <a:t>The unstructured variable resolution meshes allows for smoothly-varying mesh transitions</a:t>
            </a:r>
          </a:p>
          <a:p>
            <a:r>
              <a:rPr lang="en-US" sz="2600" b="0" i="0" dirty="0">
                <a:solidFill>
                  <a:srgbClr val="4D4D4D"/>
                </a:solidFill>
                <a:effectLst/>
                <a:latin typeface="+mn-lt"/>
              </a:rPr>
              <a:t>The flexibility allows for applications in high-resolution NWP and regional climate, in addition to global uniform-resolution NWP and climate applications.</a:t>
            </a:r>
          </a:p>
          <a:p>
            <a:r>
              <a:rPr lang="en-US" sz="2600" dirty="0">
                <a:solidFill>
                  <a:srgbClr val="4D4D4D"/>
                </a:solidFill>
                <a:latin typeface="+mn-lt"/>
              </a:rPr>
              <a:t>Can be configured for a stand-alone regional domain also.</a:t>
            </a:r>
          </a:p>
          <a:p>
            <a:r>
              <a:rPr lang="en-US" sz="2600" dirty="0">
                <a:solidFill>
                  <a:srgbClr val="4D4D4D"/>
                </a:solidFill>
                <a:latin typeface="+mn-lt"/>
              </a:rPr>
              <a:t>The current plan is to use MPAS instead of FV3 in RRFSv2. RRFS will replace all regional forecasting systems run at NCEP.</a:t>
            </a:r>
          </a:p>
          <a:p>
            <a:endParaRPr lang="en-US" dirty="0"/>
          </a:p>
        </p:txBody>
      </p:sp>
      <p:pic>
        <p:nvPicPr>
          <p:cNvPr id="5" name="Picture 4" descr="A map of the earth&#10;&#10;AI-generated content may be incorrect.">
            <a:extLst>
              <a:ext uri="{FF2B5EF4-FFF2-40B4-BE49-F238E27FC236}">
                <a16:creationId xmlns:a16="http://schemas.microsoft.com/office/drawing/2014/main" id="{DEE99163-D7CE-14CD-473C-0CFDE8B8D478}"/>
              </a:ext>
            </a:extLst>
          </p:cNvPr>
          <p:cNvPicPr>
            <a:picLocks noChangeAspect="1"/>
          </p:cNvPicPr>
          <p:nvPr/>
        </p:nvPicPr>
        <p:blipFill>
          <a:blip r:embed="rId3"/>
          <a:stretch>
            <a:fillRect/>
          </a:stretch>
        </p:blipFill>
        <p:spPr>
          <a:xfrm>
            <a:off x="5337274" y="1152474"/>
            <a:ext cx="3621098" cy="3347807"/>
          </a:xfrm>
          <a:prstGeom prst="rect">
            <a:avLst/>
          </a:prstGeom>
        </p:spPr>
      </p:pic>
    </p:spTree>
    <p:extLst>
      <p:ext uri="{BB962C8B-B14F-4D97-AF65-F5344CB8AC3E}">
        <p14:creationId xmlns:p14="http://schemas.microsoft.com/office/powerpoint/2010/main" val="1052533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 Ensembles: HREF</a:t>
            </a:r>
            <a:endParaRPr/>
          </a:p>
        </p:txBody>
      </p:sp>
      <p:sp>
        <p:nvSpPr>
          <p:cNvPr id="118" name="Google Shape;118;p21"/>
          <p:cNvSpPr txBox="1">
            <a:spLocks noGrp="1"/>
          </p:cNvSpPr>
          <p:nvPr>
            <p:ph type="body" idx="1"/>
          </p:nvPr>
        </p:nvSpPr>
        <p:spPr>
          <a:xfrm>
            <a:off x="0" y="572700"/>
            <a:ext cx="46911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High Resolution Ensemble Forecast System</a:t>
            </a:r>
            <a:endParaRPr/>
          </a:p>
          <a:p>
            <a:pPr marL="457200" lvl="0" indent="-342900" algn="l" rtl="0">
              <a:spcBef>
                <a:spcPts val="0"/>
              </a:spcBef>
              <a:spcAft>
                <a:spcPts val="0"/>
              </a:spcAft>
              <a:buSzPts val="1800"/>
              <a:buChar char="●"/>
            </a:pPr>
            <a:r>
              <a:rPr lang="en"/>
              <a:t>Began in the mid 2010s as the Storm Scale Ensemble of Opportunity (SSEO) at SPC.</a:t>
            </a:r>
            <a:endParaRPr/>
          </a:p>
          <a:p>
            <a:pPr marL="457200" lvl="0" indent="-342900" algn="l" rtl="0">
              <a:spcBef>
                <a:spcPts val="0"/>
              </a:spcBef>
              <a:spcAft>
                <a:spcPts val="0"/>
              </a:spcAft>
              <a:buSzPts val="1800"/>
              <a:buChar char="●"/>
            </a:pPr>
            <a:r>
              <a:rPr lang="en"/>
              <a:t>HREF is a 48 hour 10 member ensemble of operation convection allowing models.</a:t>
            </a:r>
            <a:endParaRPr/>
          </a:p>
          <a:p>
            <a:pPr marL="914400" lvl="1" indent="-317500" algn="l" rtl="0">
              <a:spcBef>
                <a:spcPts val="0"/>
              </a:spcBef>
              <a:spcAft>
                <a:spcPts val="0"/>
              </a:spcAft>
              <a:buSzPts val="1400"/>
              <a:buChar char="○"/>
            </a:pPr>
            <a:r>
              <a:rPr lang="en"/>
              <a:t>5 Model cores </a:t>
            </a:r>
            <a:endParaRPr/>
          </a:p>
          <a:p>
            <a:pPr marL="914400" lvl="1" indent="-317500" algn="l" rtl="0">
              <a:spcBef>
                <a:spcPts val="0"/>
              </a:spcBef>
              <a:spcAft>
                <a:spcPts val="0"/>
              </a:spcAft>
              <a:buSzPts val="1400"/>
              <a:buChar char="○"/>
            </a:pPr>
            <a:r>
              <a:rPr lang="en"/>
              <a:t>5 time lagged members</a:t>
            </a:r>
            <a:endParaRPr/>
          </a:p>
          <a:p>
            <a:pPr marL="457200" lvl="0" indent="-342900" algn="l" rtl="0">
              <a:spcBef>
                <a:spcPts val="0"/>
              </a:spcBef>
              <a:spcAft>
                <a:spcPts val="0"/>
              </a:spcAft>
              <a:buSzPts val="1800"/>
              <a:buChar char="●"/>
            </a:pPr>
            <a:r>
              <a:rPr lang="en"/>
              <a:t>Produces a number of different hourly max and ensemble products.</a:t>
            </a:r>
            <a:endParaRPr/>
          </a:p>
          <a:p>
            <a:pPr marL="457200" lvl="0" indent="-342900" algn="l" rtl="0">
              <a:spcBef>
                <a:spcPts val="0"/>
              </a:spcBef>
              <a:spcAft>
                <a:spcPts val="0"/>
              </a:spcAft>
              <a:buSzPts val="1800"/>
              <a:buChar char="●"/>
            </a:pPr>
            <a:r>
              <a:rPr lang="en"/>
              <a:t>Serves as a good basis for nearly all types of forecasts.</a:t>
            </a:r>
            <a:endParaRPr/>
          </a:p>
        </p:txBody>
      </p:sp>
      <p:pic>
        <p:nvPicPr>
          <p:cNvPr id="119" name="Google Shape;119;p21"/>
          <p:cNvPicPr preferRelativeResize="0"/>
          <p:nvPr/>
        </p:nvPicPr>
        <p:blipFill>
          <a:blip r:embed="rId3">
            <a:alphaModFix/>
          </a:blip>
          <a:stretch>
            <a:fillRect/>
          </a:stretch>
        </p:blipFill>
        <p:spPr>
          <a:xfrm>
            <a:off x="4572000" y="7"/>
            <a:ext cx="4572000" cy="1922918"/>
          </a:xfrm>
          <a:prstGeom prst="rect">
            <a:avLst/>
          </a:prstGeom>
          <a:noFill/>
          <a:ln>
            <a:noFill/>
          </a:ln>
        </p:spPr>
      </p:pic>
      <p:pic>
        <p:nvPicPr>
          <p:cNvPr id="120" name="Google Shape;120;p21"/>
          <p:cNvPicPr preferRelativeResize="0"/>
          <p:nvPr/>
        </p:nvPicPr>
        <p:blipFill>
          <a:blip r:embed="rId4">
            <a:alphaModFix/>
          </a:blip>
          <a:stretch>
            <a:fillRect/>
          </a:stretch>
        </p:blipFill>
        <p:spPr>
          <a:xfrm>
            <a:off x="4979459" y="1922925"/>
            <a:ext cx="4164542" cy="32205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 Ensembles: WOFS</a:t>
            </a:r>
            <a:endParaRPr/>
          </a:p>
        </p:txBody>
      </p:sp>
      <p:sp>
        <p:nvSpPr>
          <p:cNvPr id="126" name="Google Shape;126;p22"/>
          <p:cNvSpPr txBox="1">
            <a:spLocks noGrp="1"/>
          </p:cNvSpPr>
          <p:nvPr>
            <p:ph type="body" idx="1"/>
          </p:nvPr>
        </p:nvSpPr>
        <p:spPr>
          <a:xfrm>
            <a:off x="0" y="459188"/>
            <a:ext cx="91440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WARN On Forecast System (WOFS) is experimental CAM ensemble run by NSSL.</a:t>
            </a:r>
            <a:endParaRPr dirty="0"/>
          </a:p>
          <a:p>
            <a:pPr marL="457200" lvl="0" indent="-342900" algn="l" rtl="0">
              <a:spcBef>
                <a:spcPts val="0"/>
              </a:spcBef>
              <a:spcAft>
                <a:spcPts val="0"/>
              </a:spcAft>
              <a:buSzPts val="1800"/>
              <a:buChar char="●"/>
            </a:pPr>
            <a:r>
              <a:rPr lang="en" dirty="0"/>
              <a:t>Runs during the Spring Forecast Experiment Hazardous Weather Testbed (HWT) and on certain extra days. </a:t>
            </a:r>
            <a:endParaRPr dirty="0"/>
          </a:p>
          <a:p>
            <a:pPr marL="457200" lvl="0" indent="-342900" algn="l" rtl="0">
              <a:spcBef>
                <a:spcPts val="0"/>
              </a:spcBef>
              <a:spcAft>
                <a:spcPts val="0"/>
              </a:spcAft>
              <a:buSzPts val="1800"/>
              <a:buChar char="●"/>
            </a:pPr>
            <a:r>
              <a:rPr lang="en" dirty="0"/>
              <a:t>3 km ensemble forecasts</a:t>
            </a:r>
            <a:endParaRPr dirty="0"/>
          </a:p>
          <a:p>
            <a:pPr marL="457200" lvl="0" indent="-342900" algn="l" rtl="0">
              <a:spcBef>
                <a:spcPts val="0"/>
              </a:spcBef>
              <a:spcAft>
                <a:spcPts val="0"/>
              </a:spcAft>
              <a:buSzPts val="1800"/>
              <a:buChar char="●"/>
            </a:pPr>
            <a:r>
              <a:rPr lang="en" dirty="0"/>
              <a:t>High Spatial and temporal frequency (hourly and 15 min runs out to 6 hours)</a:t>
            </a:r>
          </a:p>
          <a:p>
            <a:pPr marL="457200" lvl="0" indent="-342900" algn="l" rtl="0">
              <a:spcBef>
                <a:spcPts val="0"/>
              </a:spcBef>
              <a:spcAft>
                <a:spcPts val="0"/>
              </a:spcAft>
              <a:buSzPts val="1800"/>
              <a:buChar char="●"/>
            </a:pPr>
            <a:r>
              <a:rPr lang="en" dirty="0"/>
              <a:t>Will become quasi-operational in near future</a:t>
            </a:r>
            <a:endParaRPr dirty="0"/>
          </a:p>
        </p:txBody>
      </p:sp>
      <p:pic>
        <p:nvPicPr>
          <p:cNvPr id="127" name="Google Shape;127;p22"/>
          <p:cNvPicPr preferRelativeResize="0"/>
          <p:nvPr/>
        </p:nvPicPr>
        <p:blipFill>
          <a:blip r:embed="rId3">
            <a:alphaModFix/>
          </a:blip>
          <a:stretch>
            <a:fillRect/>
          </a:stretch>
        </p:blipFill>
        <p:spPr>
          <a:xfrm>
            <a:off x="4316625" y="2622350"/>
            <a:ext cx="4827375" cy="2521150"/>
          </a:xfrm>
          <a:prstGeom prst="rect">
            <a:avLst/>
          </a:prstGeom>
          <a:noFill/>
          <a:ln>
            <a:noFill/>
          </a:ln>
        </p:spPr>
      </p:pic>
      <p:pic>
        <p:nvPicPr>
          <p:cNvPr id="128" name="Google Shape;128;p22"/>
          <p:cNvPicPr preferRelativeResize="0"/>
          <p:nvPr/>
        </p:nvPicPr>
        <p:blipFill>
          <a:blip r:embed="rId4">
            <a:alphaModFix/>
          </a:blip>
          <a:stretch>
            <a:fillRect/>
          </a:stretch>
        </p:blipFill>
        <p:spPr>
          <a:xfrm>
            <a:off x="0" y="2571746"/>
            <a:ext cx="4572000" cy="2571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2062130" y="0"/>
            <a:ext cx="645847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Common CAM Problems</a:t>
            </a:r>
            <a:endParaRPr dirty="0"/>
          </a:p>
        </p:txBody>
      </p:sp>
      <p:sp>
        <p:nvSpPr>
          <p:cNvPr id="77" name="Google Shape;77;p16"/>
          <p:cNvSpPr txBox="1">
            <a:spLocks noGrp="1"/>
          </p:cNvSpPr>
          <p:nvPr>
            <p:ph type="body" idx="1"/>
          </p:nvPr>
        </p:nvSpPr>
        <p:spPr>
          <a:xfrm>
            <a:off x="111512" y="511367"/>
            <a:ext cx="6604500" cy="4841217"/>
          </a:xfrm>
          <a:prstGeom prst="rect">
            <a:avLst/>
          </a:prstGeom>
        </p:spPr>
        <p:txBody>
          <a:bodyPr spcFirstLastPara="1" wrap="square" lIns="91425" tIns="91425" rIns="91425" bIns="91425" anchor="t" anchorCtr="0">
            <a:normAutofit fontScale="92500" lnSpcReduction="20000"/>
          </a:bodyPr>
          <a:lstStyle/>
          <a:p>
            <a:pPr marL="457200" lvl="0" indent="0" algn="ctr" rtl="0">
              <a:spcBef>
                <a:spcPts val="0"/>
              </a:spcBef>
              <a:spcAft>
                <a:spcPts val="0"/>
              </a:spcAft>
              <a:buNone/>
            </a:pPr>
            <a:r>
              <a:rPr lang="en" b="1" i="1" dirty="0"/>
              <a:t>CAM forecasts have additional issues</a:t>
            </a:r>
            <a:endParaRPr b="1" i="1" dirty="0"/>
          </a:p>
          <a:p>
            <a:pPr marL="457200" lvl="0" indent="-342900" algn="l" rtl="0">
              <a:spcBef>
                <a:spcPts val="1200"/>
              </a:spcBef>
              <a:spcAft>
                <a:spcPts val="0"/>
              </a:spcAft>
              <a:buSzPts val="1800"/>
              <a:buChar char="●"/>
            </a:pPr>
            <a:r>
              <a:rPr lang="en" dirty="0"/>
              <a:t>Longer range forecasts depends on accuracy of global model forecasts that are used as lateral boundary </a:t>
            </a:r>
            <a:r>
              <a:rPr lang="en" dirty="0" err="1"/>
              <a:t>condit</a:t>
            </a:r>
            <a:r>
              <a:rPr lang="en-US" dirty="0"/>
              <a:t>io</a:t>
            </a:r>
            <a:r>
              <a:rPr lang="en" dirty="0"/>
              <a:t>ns.</a:t>
            </a:r>
          </a:p>
          <a:p>
            <a:pPr marL="457200" lvl="0" indent="-342900" algn="l" rtl="0">
              <a:spcBef>
                <a:spcPts val="1200"/>
              </a:spcBef>
              <a:spcAft>
                <a:spcPts val="0"/>
              </a:spcAft>
              <a:buSzPts val="1800"/>
              <a:buChar char="●"/>
            </a:pPr>
            <a:r>
              <a:rPr lang="en" dirty="0"/>
              <a:t>CAM models try to prediction small/convective scale phenomena that are not well observed, even with the WSR-88D radar network.</a:t>
            </a:r>
          </a:p>
          <a:p>
            <a:pPr marL="457200" lvl="0" indent="-342900" algn="l" rtl="0">
              <a:spcBef>
                <a:spcPts val="1200"/>
              </a:spcBef>
              <a:spcAft>
                <a:spcPts val="0"/>
              </a:spcAft>
              <a:buSzPts val="1800"/>
              <a:buChar char="●"/>
            </a:pPr>
            <a:r>
              <a:rPr lang="en" dirty="0"/>
              <a:t>Data assimilation at CAM scales is more difficult due to incomplete observations. Convective scale errors grow much faster.</a:t>
            </a:r>
          </a:p>
          <a:p>
            <a:pPr marL="457200" lvl="0" indent="-342900" algn="l" rtl="0">
              <a:spcBef>
                <a:spcPts val="1200"/>
              </a:spcBef>
              <a:spcAft>
                <a:spcPts val="0"/>
              </a:spcAft>
              <a:buSzPts val="1800"/>
              <a:buChar char="●"/>
            </a:pPr>
            <a:r>
              <a:rPr lang="en" dirty="0"/>
              <a:t>“Spin Up Time”</a:t>
            </a:r>
            <a:r>
              <a:rPr lang="en-US" dirty="0"/>
              <a:t>: When precipitation systems are not properly presented in IC, significant time is needed to “spin up” the precipitation</a:t>
            </a:r>
            <a:endParaRPr dirty="0"/>
          </a:p>
          <a:p>
            <a:pPr marL="457200" lvl="0" indent="-342900" algn="l" rtl="0">
              <a:spcBef>
                <a:spcPts val="0"/>
              </a:spcBef>
              <a:spcAft>
                <a:spcPts val="0"/>
              </a:spcAft>
              <a:buSzPts val="1800"/>
              <a:buChar char="●"/>
            </a:pPr>
            <a:r>
              <a:rPr lang="en" dirty="0"/>
              <a:t>Weak forcing can be difficult to initiate storms in the model.</a:t>
            </a:r>
            <a:endParaRPr dirty="0"/>
          </a:p>
          <a:p>
            <a:pPr marL="914400" lvl="1" indent="-317500" algn="l" rtl="0">
              <a:spcBef>
                <a:spcPts val="0"/>
              </a:spcBef>
              <a:spcAft>
                <a:spcPts val="0"/>
              </a:spcAft>
              <a:buSzPts val="1400"/>
              <a:buChar char="○"/>
            </a:pPr>
            <a:r>
              <a:rPr lang="en" dirty="0"/>
              <a:t>Very common along drylines.</a:t>
            </a:r>
            <a:endParaRPr dirty="0"/>
          </a:p>
          <a:p>
            <a:pPr marL="914400" lvl="1" indent="-317500" algn="l" rtl="0">
              <a:spcBef>
                <a:spcPts val="0"/>
              </a:spcBef>
              <a:spcAft>
                <a:spcPts val="0"/>
              </a:spcAft>
              <a:buSzPts val="1400"/>
              <a:buChar char="○"/>
            </a:pPr>
            <a:r>
              <a:rPr lang="en" dirty="0"/>
              <a:t>Inverse is true for strong forcing along cold fronts or other boundaries. Models develop too many storms or rapid upscale growth can happen</a:t>
            </a:r>
            <a:endParaRPr dirty="0"/>
          </a:p>
        </p:txBody>
      </p:sp>
      <p:pic>
        <p:nvPicPr>
          <p:cNvPr id="78" name="Google Shape;78;p16"/>
          <p:cNvPicPr preferRelativeResize="0"/>
          <p:nvPr/>
        </p:nvPicPr>
        <p:blipFill>
          <a:blip r:embed="rId3">
            <a:alphaModFix/>
          </a:blip>
          <a:stretch>
            <a:fillRect/>
          </a:stretch>
        </p:blipFill>
        <p:spPr>
          <a:xfrm>
            <a:off x="6499175" y="-1"/>
            <a:ext cx="2644826" cy="1706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to use CAMS: Environment</a:t>
            </a:r>
            <a:endParaRPr/>
          </a:p>
        </p:txBody>
      </p:sp>
      <p:sp>
        <p:nvSpPr>
          <p:cNvPr id="134" name="Google Shape;134;p23"/>
          <p:cNvSpPr txBox="1">
            <a:spLocks noGrp="1"/>
          </p:cNvSpPr>
          <p:nvPr>
            <p:ph type="body" idx="1"/>
          </p:nvPr>
        </p:nvSpPr>
        <p:spPr>
          <a:xfrm>
            <a:off x="0" y="623500"/>
            <a:ext cx="5502600" cy="4520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CAMs can provide useful information when interrogating small but potential favorable environments for severe weather.</a:t>
            </a:r>
            <a:endParaRPr dirty="0"/>
          </a:p>
          <a:p>
            <a:pPr marL="457200" lvl="0" indent="-342900" algn="l" rtl="0">
              <a:spcBef>
                <a:spcPts val="0"/>
              </a:spcBef>
              <a:spcAft>
                <a:spcPts val="0"/>
              </a:spcAft>
              <a:buSzPts val="1800"/>
              <a:buChar char="●"/>
            </a:pPr>
            <a:r>
              <a:rPr lang="en" dirty="0"/>
              <a:t>They can also provide greater resolution and more information in cases where regional or global model (much more coarse) spacing misses important attributes.</a:t>
            </a:r>
            <a:endParaRPr dirty="0"/>
          </a:p>
          <a:p>
            <a:pPr marL="914400" lvl="1" indent="-317500" algn="l" rtl="0">
              <a:spcBef>
                <a:spcPts val="0"/>
              </a:spcBef>
              <a:spcAft>
                <a:spcPts val="0"/>
              </a:spcAft>
              <a:buSzPts val="1400"/>
              <a:buChar char="○"/>
            </a:pPr>
            <a:r>
              <a:rPr lang="en" dirty="0"/>
              <a:t>Near outflow boundaries.</a:t>
            </a:r>
            <a:endParaRPr dirty="0"/>
          </a:p>
          <a:p>
            <a:pPr marL="914400" lvl="1" indent="-317500" algn="l" rtl="0">
              <a:spcBef>
                <a:spcPts val="0"/>
              </a:spcBef>
              <a:spcAft>
                <a:spcPts val="0"/>
              </a:spcAft>
              <a:buSzPts val="1400"/>
              <a:buChar char="○"/>
            </a:pPr>
            <a:r>
              <a:rPr lang="en" dirty="0"/>
              <a:t>Complex terrain.</a:t>
            </a:r>
            <a:endParaRPr dirty="0"/>
          </a:p>
          <a:p>
            <a:pPr marL="914400" lvl="1" indent="-317500" algn="l" rtl="0">
              <a:spcBef>
                <a:spcPts val="0"/>
              </a:spcBef>
              <a:spcAft>
                <a:spcPts val="0"/>
              </a:spcAft>
              <a:buSzPts val="1400"/>
              <a:buChar char="○"/>
            </a:pPr>
            <a:r>
              <a:rPr lang="en" dirty="0"/>
              <a:t>Ongoing convection.</a:t>
            </a:r>
            <a:endParaRPr dirty="0"/>
          </a:p>
          <a:p>
            <a:pPr marL="914400" lvl="1" indent="-317500" algn="l" rtl="0">
              <a:spcBef>
                <a:spcPts val="0"/>
              </a:spcBef>
              <a:spcAft>
                <a:spcPts val="0"/>
              </a:spcAft>
              <a:buSzPts val="1400"/>
              <a:buChar char="○"/>
            </a:pPr>
            <a:r>
              <a:rPr lang="en" dirty="0"/>
              <a:t>Land ocean interfaces</a:t>
            </a:r>
            <a:endParaRPr dirty="0"/>
          </a:p>
          <a:p>
            <a:pPr marL="457200" lvl="0" indent="-342900" algn="l" rtl="0">
              <a:spcBef>
                <a:spcPts val="0"/>
              </a:spcBef>
              <a:spcAft>
                <a:spcPts val="0"/>
              </a:spcAft>
              <a:buSzPts val="1800"/>
              <a:buChar char="●"/>
            </a:pPr>
            <a:r>
              <a:rPr lang="en" dirty="0"/>
              <a:t>Compare how models initialize but also check back as they can “catch up” if run frequently.</a:t>
            </a:r>
            <a:endParaRPr dirty="0"/>
          </a:p>
          <a:p>
            <a:pPr marL="0" lvl="0" indent="0" algn="l" rtl="0">
              <a:spcBef>
                <a:spcPts val="1200"/>
              </a:spcBef>
              <a:spcAft>
                <a:spcPts val="1200"/>
              </a:spcAft>
              <a:buNone/>
            </a:pPr>
            <a:endParaRPr dirty="0"/>
          </a:p>
        </p:txBody>
      </p:sp>
      <p:pic>
        <p:nvPicPr>
          <p:cNvPr id="135" name="Google Shape;135;p23"/>
          <p:cNvPicPr preferRelativeResize="0"/>
          <p:nvPr/>
        </p:nvPicPr>
        <p:blipFill>
          <a:blip r:embed="rId3">
            <a:alphaModFix/>
          </a:blip>
          <a:stretch>
            <a:fillRect/>
          </a:stretch>
        </p:blipFill>
        <p:spPr>
          <a:xfrm>
            <a:off x="5502700" y="0"/>
            <a:ext cx="3641300" cy="2813725"/>
          </a:xfrm>
          <a:prstGeom prst="rect">
            <a:avLst/>
          </a:prstGeom>
          <a:noFill/>
          <a:ln>
            <a:noFill/>
          </a:ln>
        </p:spPr>
      </p:pic>
      <p:pic>
        <p:nvPicPr>
          <p:cNvPr id="136" name="Google Shape;136;p23"/>
          <p:cNvPicPr preferRelativeResize="0"/>
          <p:nvPr/>
        </p:nvPicPr>
        <p:blipFill>
          <a:blip r:embed="rId4">
            <a:alphaModFix/>
          </a:blip>
          <a:stretch>
            <a:fillRect/>
          </a:stretch>
        </p:blipFill>
        <p:spPr>
          <a:xfrm>
            <a:off x="6128977" y="2813725"/>
            <a:ext cx="3015023" cy="23297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to use CAMS: Soundings</a:t>
            </a:r>
            <a:endParaRPr/>
          </a:p>
        </p:txBody>
      </p:sp>
      <p:sp>
        <p:nvSpPr>
          <p:cNvPr id="142" name="Google Shape;142;p24"/>
          <p:cNvSpPr txBox="1">
            <a:spLocks noGrp="1"/>
          </p:cNvSpPr>
          <p:nvPr>
            <p:ph type="body" idx="1"/>
          </p:nvPr>
        </p:nvSpPr>
        <p:spPr>
          <a:xfrm>
            <a:off x="0" y="724800"/>
            <a:ext cx="5244900" cy="44187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Soundings are a great way to visualize pre-convective environment using CAMS.</a:t>
            </a:r>
            <a:endParaRPr/>
          </a:p>
          <a:p>
            <a:pPr marL="457200" lvl="0" indent="-342900" algn="l" rtl="0">
              <a:spcBef>
                <a:spcPts val="0"/>
              </a:spcBef>
              <a:spcAft>
                <a:spcPts val="0"/>
              </a:spcAft>
              <a:buSzPts val="1800"/>
              <a:buChar char="●"/>
            </a:pPr>
            <a:r>
              <a:rPr lang="en"/>
              <a:t>Tighter grid spacing (Horizontal and vertical) allows more useful sounding locations with less interpolation.</a:t>
            </a:r>
            <a:endParaRPr/>
          </a:p>
          <a:p>
            <a:pPr marL="457200" lvl="0" indent="-342900" algn="l" rtl="0">
              <a:spcBef>
                <a:spcPts val="0"/>
              </a:spcBef>
              <a:spcAft>
                <a:spcPts val="0"/>
              </a:spcAft>
              <a:buSzPts val="1800"/>
              <a:buChar char="●"/>
            </a:pPr>
            <a:r>
              <a:rPr lang="en"/>
              <a:t>Often can catch subtle features such as shortwave troughs with weak forcing for warm season storms. </a:t>
            </a:r>
            <a:endParaRPr/>
          </a:p>
          <a:p>
            <a:pPr marL="457200" lvl="0" indent="-342900" algn="l" rtl="0">
              <a:spcBef>
                <a:spcPts val="0"/>
              </a:spcBef>
              <a:spcAft>
                <a:spcPts val="0"/>
              </a:spcAft>
              <a:buSzPts val="1800"/>
              <a:buChar char="●"/>
            </a:pPr>
            <a:r>
              <a:rPr lang="en" b="1" u="sng"/>
              <a:t>CAUTION</a:t>
            </a:r>
            <a:endParaRPr b="1" u="sng"/>
          </a:p>
          <a:p>
            <a:pPr marL="914400" lvl="1" indent="-317500" algn="l" rtl="0">
              <a:spcBef>
                <a:spcPts val="0"/>
              </a:spcBef>
              <a:spcAft>
                <a:spcPts val="0"/>
              </a:spcAft>
              <a:buSzPts val="1400"/>
              <a:buChar char="○"/>
            </a:pPr>
            <a:r>
              <a:rPr lang="en"/>
              <a:t>Best practice is to only use for pre-convective environment. </a:t>
            </a:r>
            <a:endParaRPr/>
          </a:p>
          <a:p>
            <a:pPr marL="914400" lvl="1" indent="-317500" algn="l" rtl="0">
              <a:spcBef>
                <a:spcPts val="0"/>
              </a:spcBef>
              <a:spcAft>
                <a:spcPts val="0"/>
              </a:spcAft>
              <a:buSzPts val="1400"/>
              <a:buChar char="○"/>
            </a:pPr>
            <a:r>
              <a:rPr lang="en"/>
              <a:t>Soundings can be “contaminated” by ongoing storms resulting in unrealistic environment. </a:t>
            </a:r>
            <a:endParaRPr/>
          </a:p>
          <a:p>
            <a:pPr marL="914400" lvl="1" indent="-317500" algn="l" rtl="0">
              <a:spcBef>
                <a:spcPts val="0"/>
              </a:spcBef>
              <a:spcAft>
                <a:spcPts val="0"/>
              </a:spcAft>
              <a:buSzPts val="1400"/>
              <a:buChar char="○"/>
            </a:pPr>
            <a:r>
              <a:rPr lang="en"/>
              <a:t>Compare and modify soundings to real world observations as much as possible.</a:t>
            </a:r>
            <a:endParaRPr/>
          </a:p>
        </p:txBody>
      </p:sp>
      <p:pic>
        <p:nvPicPr>
          <p:cNvPr id="143" name="Google Shape;143;p24"/>
          <p:cNvPicPr preferRelativeResize="0"/>
          <p:nvPr/>
        </p:nvPicPr>
        <p:blipFill>
          <a:blip r:embed="rId3">
            <a:alphaModFix/>
          </a:blip>
          <a:stretch>
            <a:fillRect/>
          </a:stretch>
        </p:blipFill>
        <p:spPr>
          <a:xfrm>
            <a:off x="5350688" y="0"/>
            <a:ext cx="3793311" cy="2571750"/>
          </a:xfrm>
          <a:prstGeom prst="rect">
            <a:avLst/>
          </a:prstGeom>
          <a:noFill/>
          <a:ln>
            <a:noFill/>
          </a:ln>
        </p:spPr>
      </p:pic>
      <p:pic>
        <p:nvPicPr>
          <p:cNvPr id="144" name="Google Shape;144;p24"/>
          <p:cNvPicPr preferRelativeResize="0"/>
          <p:nvPr/>
        </p:nvPicPr>
        <p:blipFill>
          <a:blip r:embed="rId4">
            <a:alphaModFix/>
          </a:blip>
          <a:stretch>
            <a:fillRect/>
          </a:stretch>
        </p:blipFill>
        <p:spPr>
          <a:xfrm>
            <a:off x="5350700" y="2571750"/>
            <a:ext cx="3793299" cy="257173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How to use CAMS: Hourly Output</a:t>
            </a:r>
            <a:endParaRPr dirty="0"/>
          </a:p>
        </p:txBody>
      </p:sp>
      <p:sp>
        <p:nvSpPr>
          <p:cNvPr id="150" name="Google Shape;150;p25"/>
          <p:cNvSpPr txBox="1">
            <a:spLocks noGrp="1"/>
          </p:cNvSpPr>
          <p:nvPr>
            <p:ph type="body" idx="1"/>
          </p:nvPr>
        </p:nvSpPr>
        <p:spPr>
          <a:xfrm>
            <a:off x="0" y="634750"/>
            <a:ext cx="5222400" cy="4508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Summation of output over 1-24 hours.</a:t>
            </a:r>
            <a:endParaRPr dirty="0"/>
          </a:p>
          <a:p>
            <a:pPr marL="914400" lvl="1" indent="-317500" algn="l" rtl="0">
              <a:spcBef>
                <a:spcPts val="0"/>
              </a:spcBef>
              <a:spcAft>
                <a:spcPts val="0"/>
              </a:spcAft>
              <a:buSzPts val="1400"/>
              <a:buChar char="○"/>
            </a:pPr>
            <a:r>
              <a:rPr lang="en" dirty="0"/>
              <a:t>Updraft helicity</a:t>
            </a:r>
            <a:endParaRPr dirty="0"/>
          </a:p>
          <a:p>
            <a:pPr marL="914400" lvl="1" indent="-317500" algn="l" rtl="0">
              <a:spcBef>
                <a:spcPts val="0"/>
              </a:spcBef>
              <a:spcAft>
                <a:spcPts val="0"/>
              </a:spcAft>
              <a:buSzPts val="1400"/>
              <a:buChar char="○"/>
            </a:pPr>
            <a:r>
              <a:rPr lang="en" dirty="0"/>
              <a:t>Updraft velocity</a:t>
            </a:r>
            <a:endParaRPr dirty="0"/>
          </a:p>
          <a:p>
            <a:pPr marL="914400" lvl="1" indent="-317500" algn="l" rtl="0">
              <a:spcBef>
                <a:spcPts val="0"/>
              </a:spcBef>
              <a:spcAft>
                <a:spcPts val="0"/>
              </a:spcAft>
              <a:buSzPts val="1400"/>
              <a:buChar char="○"/>
            </a:pPr>
            <a:r>
              <a:rPr lang="en" dirty="0"/>
              <a:t>Simulated reflectivity</a:t>
            </a:r>
            <a:endParaRPr dirty="0"/>
          </a:p>
          <a:p>
            <a:pPr marL="914400" lvl="1" indent="-317500" algn="l" rtl="0">
              <a:spcBef>
                <a:spcPts val="0"/>
              </a:spcBef>
              <a:spcAft>
                <a:spcPts val="0"/>
              </a:spcAft>
              <a:buSzPts val="1400"/>
              <a:buChar char="○"/>
            </a:pPr>
            <a:r>
              <a:rPr lang="en" dirty="0"/>
              <a:t>Max Wind gust</a:t>
            </a:r>
            <a:endParaRPr dirty="0"/>
          </a:p>
          <a:p>
            <a:pPr marL="457200" lvl="0" indent="-342900" algn="l" rtl="0">
              <a:spcBef>
                <a:spcPts val="0"/>
              </a:spcBef>
              <a:spcAft>
                <a:spcPts val="0"/>
              </a:spcAft>
              <a:buSzPts val="1800"/>
              <a:buChar char="●"/>
            </a:pPr>
            <a:r>
              <a:rPr lang="en" dirty="0"/>
              <a:t>Can be very useful for quick estimation of storm intensity.</a:t>
            </a:r>
            <a:endParaRPr dirty="0"/>
          </a:p>
          <a:p>
            <a:pPr marL="914400" lvl="1" indent="-317500" algn="l" rtl="0">
              <a:spcBef>
                <a:spcPts val="0"/>
              </a:spcBef>
              <a:spcAft>
                <a:spcPts val="0"/>
              </a:spcAft>
              <a:buSzPts val="1400"/>
              <a:buChar char="○"/>
            </a:pPr>
            <a:r>
              <a:rPr lang="en" dirty="0"/>
              <a:t>Severe weather is correlated with higher updraft helicity but with many caveats. </a:t>
            </a:r>
            <a:endParaRPr dirty="0"/>
          </a:p>
          <a:p>
            <a:pPr marL="457200" lvl="0" indent="-342900" algn="l" rtl="0">
              <a:spcBef>
                <a:spcPts val="0"/>
              </a:spcBef>
              <a:spcAft>
                <a:spcPts val="0"/>
              </a:spcAft>
              <a:buSzPts val="1800"/>
              <a:buChar char="●"/>
            </a:pPr>
            <a:r>
              <a:rPr lang="en" b="1" u="sng" dirty="0"/>
              <a:t>Caution:</a:t>
            </a:r>
            <a:endParaRPr b="1" u="sng" dirty="0"/>
          </a:p>
          <a:p>
            <a:pPr marL="914400" lvl="1" indent="-317500" algn="l" rtl="0">
              <a:spcBef>
                <a:spcPts val="0"/>
              </a:spcBef>
              <a:spcAft>
                <a:spcPts val="0"/>
              </a:spcAft>
              <a:buSzPts val="1400"/>
              <a:buChar char="○"/>
            </a:pPr>
            <a:r>
              <a:rPr lang="en" dirty="0"/>
              <a:t>Updraft helicity is usually estimated at 2-5 km (mid-levels) tells you nothing about potential storms low-level updraft or tornadoes only supercells.</a:t>
            </a:r>
            <a:endParaRPr dirty="0"/>
          </a:p>
          <a:p>
            <a:pPr marL="914400" lvl="1" indent="-317500" algn="l" rtl="0">
              <a:spcBef>
                <a:spcPts val="0"/>
              </a:spcBef>
              <a:spcAft>
                <a:spcPts val="0"/>
              </a:spcAft>
              <a:buSzPts val="1400"/>
              <a:buChar char="○"/>
            </a:pPr>
            <a:r>
              <a:rPr lang="en" dirty="0"/>
              <a:t>Can be elevated above the surface with more of a hail threat</a:t>
            </a:r>
            <a:endParaRPr dirty="0"/>
          </a:p>
          <a:p>
            <a:pPr marL="914400" lvl="1" indent="-317500" algn="l" rtl="0">
              <a:spcBef>
                <a:spcPts val="0"/>
              </a:spcBef>
              <a:spcAft>
                <a:spcPts val="0"/>
              </a:spcAft>
              <a:buSzPts val="1400"/>
              <a:buChar char="○"/>
            </a:pPr>
            <a:r>
              <a:rPr lang="en" dirty="0"/>
              <a:t>Looks cool and scary</a:t>
            </a:r>
            <a:endParaRPr dirty="0"/>
          </a:p>
        </p:txBody>
      </p:sp>
      <p:pic>
        <p:nvPicPr>
          <p:cNvPr id="151" name="Google Shape;151;p25"/>
          <p:cNvPicPr preferRelativeResize="0"/>
          <p:nvPr/>
        </p:nvPicPr>
        <p:blipFill>
          <a:blip r:embed="rId3">
            <a:alphaModFix/>
          </a:blip>
          <a:stretch>
            <a:fillRect/>
          </a:stretch>
        </p:blipFill>
        <p:spPr>
          <a:xfrm>
            <a:off x="5257074" y="0"/>
            <a:ext cx="3852251" cy="1579850"/>
          </a:xfrm>
          <a:prstGeom prst="rect">
            <a:avLst/>
          </a:prstGeom>
          <a:noFill/>
          <a:ln>
            <a:noFill/>
          </a:ln>
        </p:spPr>
      </p:pic>
      <p:pic>
        <p:nvPicPr>
          <p:cNvPr id="152" name="Google Shape;152;p25"/>
          <p:cNvPicPr preferRelativeResize="0"/>
          <p:nvPr/>
        </p:nvPicPr>
        <p:blipFill>
          <a:blip r:embed="rId4">
            <a:alphaModFix/>
          </a:blip>
          <a:stretch>
            <a:fillRect/>
          </a:stretch>
        </p:blipFill>
        <p:spPr>
          <a:xfrm>
            <a:off x="5257075" y="1579850"/>
            <a:ext cx="3886924" cy="30058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0" y="0"/>
            <a:ext cx="4839600" cy="572700"/>
          </a:xfrm>
          <a:prstGeom prst="rect">
            <a:avLst/>
          </a:prstGeom>
          <a:solidFill>
            <a:srgbClr val="FF0000"/>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a:t>
            </a:r>
            <a:r>
              <a:rPr lang="en" b="1" u="sng"/>
              <a:t>NOT</a:t>
            </a:r>
            <a:r>
              <a:rPr lang="en"/>
              <a:t> to use CAMS</a:t>
            </a:r>
            <a:endParaRPr/>
          </a:p>
        </p:txBody>
      </p:sp>
      <p:sp>
        <p:nvSpPr>
          <p:cNvPr id="158" name="Google Shape;158;p26"/>
          <p:cNvSpPr txBox="1">
            <a:spLocks noGrp="1"/>
          </p:cNvSpPr>
          <p:nvPr>
            <p:ph type="body" idx="1"/>
          </p:nvPr>
        </p:nvSpPr>
        <p:spPr>
          <a:xfrm>
            <a:off x="0" y="572700"/>
            <a:ext cx="4839600" cy="4570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 dirty="0">
                <a:solidFill>
                  <a:schemeClr val="dk1"/>
                </a:solidFill>
              </a:rPr>
              <a:t>The higher resolution the model the more realistic it can appear. It’s tempting to fully trust CAM output, but that is rarely how the atmosphere works.</a:t>
            </a:r>
            <a:endParaRPr dirty="0">
              <a:solidFill>
                <a:schemeClr val="dk1"/>
              </a:solidFill>
            </a:endParaRPr>
          </a:p>
          <a:p>
            <a:pPr marL="457200" lvl="0" indent="-342900" algn="l" rtl="0">
              <a:spcBef>
                <a:spcPts val="0"/>
              </a:spcBef>
              <a:spcAft>
                <a:spcPts val="0"/>
              </a:spcAft>
              <a:buClr>
                <a:schemeClr val="dk1"/>
              </a:buClr>
              <a:buSzPts val="1800"/>
              <a:buChar char="●"/>
            </a:pPr>
            <a:r>
              <a:rPr lang="en" dirty="0">
                <a:solidFill>
                  <a:schemeClr val="dk1"/>
                </a:solidFill>
              </a:rPr>
              <a:t>Avoid looking only at CAMS, know the background state of the atmosphere from observations.</a:t>
            </a:r>
            <a:endParaRPr dirty="0">
              <a:solidFill>
                <a:schemeClr val="dk1"/>
              </a:solidFill>
            </a:endParaRPr>
          </a:p>
          <a:p>
            <a:pPr marL="457200" lvl="0" indent="-342900" algn="l" rtl="0">
              <a:spcBef>
                <a:spcPts val="0"/>
              </a:spcBef>
              <a:spcAft>
                <a:spcPts val="0"/>
              </a:spcAft>
              <a:buClr>
                <a:schemeClr val="dk1"/>
              </a:buClr>
              <a:buSzPts val="1800"/>
              <a:buChar char="●"/>
            </a:pPr>
            <a:r>
              <a:rPr lang="en" dirty="0">
                <a:solidFill>
                  <a:schemeClr val="dk1"/>
                </a:solidFill>
              </a:rPr>
              <a:t>Don’t “cherry pick” by looking at one or two flashy parameters or output from one or two models.</a:t>
            </a:r>
            <a:endParaRPr dirty="0">
              <a:solidFill>
                <a:schemeClr val="dk1"/>
              </a:solidFill>
            </a:endParaRPr>
          </a:p>
          <a:p>
            <a:pPr marL="914400" lvl="1" indent="-317500" algn="l" rtl="0">
              <a:spcBef>
                <a:spcPts val="0"/>
              </a:spcBef>
              <a:spcAft>
                <a:spcPts val="0"/>
              </a:spcAft>
              <a:buClr>
                <a:schemeClr val="dk1"/>
              </a:buClr>
              <a:buSzPts val="1400"/>
              <a:buChar char="○"/>
            </a:pPr>
            <a:r>
              <a:rPr lang="en" dirty="0">
                <a:solidFill>
                  <a:schemeClr val="dk1"/>
                </a:solidFill>
              </a:rPr>
              <a:t>Ensembles can give you a much better idea of the range of outcomes.</a:t>
            </a:r>
            <a:endParaRPr dirty="0">
              <a:solidFill>
                <a:schemeClr val="dk1"/>
              </a:solidFill>
            </a:endParaRPr>
          </a:p>
          <a:p>
            <a:pPr marL="457200" lvl="0" indent="-342900" algn="l" rtl="0">
              <a:spcBef>
                <a:spcPts val="0"/>
              </a:spcBef>
              <a:spcAft>
                <a:spcPts val="0"/>
              </a:spcAft>
              <a:buClr>
                <a:schemeClr val="dk1"/>
              </a:buClr>
              <a:buSzPts val="1800"/>
              <a:buChar char="●"/>
            </a:pPr>
            <a:r>
              <a:rPr lang="en" dirty="0">
                <a:solidFill>
                  <a:schemeClr val="dk1"/>
                </a:solidFill>
              </a:rPr>
              <a:t>Do not rely on CAM output as the root of your forecast and know their biases.</a:t>
            </a:r>
            <a:endParaRPr dirty="0">
              <a:solidFill>
                <a:schemeClr val="dk1"/>
              </a:solidFill>
            </a:endParaRPr>
          </a:p>
        </p:txBody>
      </p:sp>
      <p:pic>
        <p:nvPicPr>
          <p:cNvPr id="159" name="Google Shape;159;p26"/>
          <p:cNvPicPr preferRelativeResize="0"/>
          <p:nvPr/>
        </p:nvPicPr>
        <p:blipFill rotWithShape="1">
          <a:blip r:embed="rId3">
            <a:alphaModFix/>
          </a:blip>
          <a:srcRect r="1351" b="14886"/>
          <a:stretch/>
        </p:blipFill>
        <p:spPr>
          <a:xfrm>
            <a:off x="4839600" y="0"/>
            <a:ext cx="4304399" cy="2544401"/>
          </a:xfrm>
          <a:prstGeom prst="rect">
            <a:avLst/>
          </a:prstGeom>
          <a:noFill/>
          <a:ln>
            <a:noFill/>
          </a:ln>
        </p:spPr>
      </p:pic>
      <p:pic>
        <p:nvPicPr>
          <p:cNvPr id="160" name="Google Shape;160;p26"/>
          <p:cNvPicPr preferRelativeResize="0"/>
          <p:nvPr/>
        </p:nvPicPr>
        <p:blipFill>
          <a:blip r:embed="rId4">
            <a:alphaModFix/>
          </a:blip>
          <a:stretch>
            <a:fillRect/>
          </a:stretch>
        </p:blipFill>
        <p:spPr>
          <a:xfrm>
            <a:off x="5327311" y="2544400"/>
            <a:ext cx="3816688" cy="2599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AA1A-D6F1-D99D-6DD4-7B928BC263B9}"/>
              </a:ext>
            </a:extLst>
          </p:cNvPr>
          <p:cNvSpPr>
            <a:spLocks noGrp="1"/>
          </p:cNvSpPr>
          <p:nvPr>
            <p:ph type="title"/>
          </p:nvPr>
        </p:nvSpPr>
        <p:spPr>
          <a:xfrm>
            <a:off x="311700" y="191396"/>
            <a:ext cx="8520600" cy="572700"/>
          </a:xfrm>
        </p:spPr>
        <p:txBody>
          <a:bodyPr>
            <a:normAutofit fontScale="90000"/>
          </a:bodyPr>
          <a:lstStyle/>
          <a:p>
            <a:pPr algn="ctr"/>
            <a:r>
              <a:rPr lang="en-US" dirty="0"/>
              <a:t>History of Numerical Weather Prediction (NWP)</a:t>
            </a:r>
          </a:p>
        </p:txBody>
      </p:sp>
      <p:sp>
        <p:nvSpPr>
          <p:cNvPr id="3" name="Text Placeholder 2">
            <a:extLst>
              <a:ext uri="{FF2B5EF4-FFF2-40B4-BE49-F238E27FC236}">
                <a16:creationId xmlns:a16="http://schemas.microsoft.com/office/drawing/2014/main" id="{6D4788D9-E7DE-AA4A-7530-0F3CDDC4D51B}"/>
              </a:ext>
            </a:extLst>
          </p:cNvPr>
          <p:cNvSpPr>
            <a:spLocks noGrp="1"/>
          </p:cNvSpPr>
          <p:nvPr>
            <p:ph type="body" idx="1"/>
          </p:nvPr>
        </p:nvSpPr>
        <p:spPr>
          <a:xfrm>
            <a:off x="311700" y="764096"/>
            <a:ext cx="8520600" cy="3416400"/>
          </a:xfrm>
        </p:spPr>
        <p:txBody>
          <a:bodyPr/>
          <a:lstStyle/>
          <a:p>
            <a:r>
              <a:rPr lang="en-US" dirty="0">
                <a:solidFill>
                  <a:srgbClr val="202122"/>
                </a:solidFill>
                <a:latin typeface="Arial" panose="020B0604020202020204" pitchFamily="34" charset="0"/>
              </a:rPr>
              <a:t>NWP </a:t>
            </a:r>
            <a:r>
              <a:rPr lang="en-US" b="0" i="0" dirty="0">
                <a:solidFill>
                  <a:srgbClr val="202122"/>
                </a:solidFill>
                <a:effectLst/>
                <a:latin typeface="Arial" panose="020B0604020202020204" pitchFamily="34" charset="0"/>
              </a:rPr>
              <a:t>began in the 1920s through the efforts of </a:t>
            </a:r>
            <a:r>
              <a:rPr lang="en-US" b="0" i="0" u="none" strike="noStrike" dirty="0">
                <a:solidFill>
                  <a:srgbClr val="3366CC"/>
                </a:solidFill>
                <a:effectLst/>
                <a:latin typeface="Arial" panose="020B0604020202020204" pitchFamily="34" charset="0"/>
              </a:rPr>
              <a:t>Lewis Richardson, a British scientist</a:t>
            </a:r>
            <a:r>
              <a:rPr lang="en-US" b="0" i="0" dirty="0">
                <a:solidFill>
                  <a:srgbClr val="202122"/>
                </a:solidFill>
                <a:effectLst/>
                <a:latin typeface="Arial" panose="020B0604020202020204" pitchFamily="34" charset="0"/>
              </a:rPr>
              <a:t>, who produced a six-hour forecast by hand for the atmosphere over two points in central Europe, taking at least six weeks to do so, but the forecast was a failure because it was unknown that small enough time step size had to be used to ensure stable time integration.</a:t>
            </a:r>
          </a:p>
        </p:txBody>
      </p:sp>
      <p:pic>
        <p:nvPicPr>
          <p:cNvPr id="4" name="Picture 11" descr="eniac5">
            <a:extLst>
              <a:ext uri="{FF2B5EF4-FFF2-40B4-BE49-F238E27FC236}">
                <a16:creationId xmlns:a16="http://schemas.microsoft.com/office/drawing/2014/main" id="{52BEB1A3-8F84-53F2-B2E1-89E700780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927949" y="2472297"/>
            <a:ext cx="2904352" cy="232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Placeholder 2">
            <a:extLst>
              <a:ext uri="{FF2B5EF4-FFF2-40B4-BE49-F238E27FC236}">
                <a16:creationId xmlns:a16="http://schemas.microsoft.com/office/drawing/2014/main" id="{EA1CBC53-E539-0F68-1519-C9015EBADD2F}"/>
              </a:ext>
            </a:extLst>
          </p:cNvPr>
          <p:cNvSpPr txBox="1">
            <a:spLocks/>
          </p:cNvSpPr>
          <p:nvPr/>
        </p:nvSpPr>
        <p:spPr>
          <a:xfrm>
            <a:off x="311700" y="2472296"/>
            <a:ext cx="5695306" cy="258026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dirty="0">
                <a:solidFill>
                  <a:srgbClr val="202122"/>
                </a:solidFill>
                <a:latin typeface="Arial" panose="020B0604020202020204" pitchFamily="34" charset="0"/>
              </a:rPr>
              <a:t>NWP wasn’t practical until electronic computers were invented that made numerical integration faster than the weather evolution.</a:t>
            </a:r>
          </a:p>
          <a:p>
            <a:r>
              <a:rPr lang="en-US" dirty="0">
                <a:solidFill>
                  <a:srgbClr val="202122"/>
                </a:solidFill>
                <a:latin typeface="Arial" panose="020B0604020202020204" pitchFamily="34" charset="0"/>
              </a:rPr>
              <a:t>First useful NWP was made in 1950 on ENIAC using a 2D barotropic vorticity equation – can capture large scale Rossby waves </a:t>
            </a:r>
          </a:p>
          <a:p>
            <a:r>
              <a:rPr lang="en-US" dirty="0">
                <a:solidFill>
                  <a:srgbClr val="202122"/>
                </a:solidFill>
                <a:latin typeface="Arial" panose="020B0604020202020204" pitchFamily="34" charset="0"/>
              </a:rPr>
              <a:t>Operational NWP started in the U.S. in 1955</a:t>
            </a:r>
          </a:p>
          <a:p>
            <a:endParaRPr lang="en-US" dirty="0">
              <a:solidFill>
                <a:srgbClr val="202122"/>
              </a:solidFill>
              <a:latin typeface="Arial" panose="020B0604020202020204" pitchFamily="34" charset="0"/>
            </a:endParaRPr>
          </a:p>
          <a:p>
            <a:endParaRPr lang="en-US" dirty="0">
              <a:solidFill>
                <a:srgbClr val="202122"/>
              </a:solidFill>
              <a:latin typeface="Arial" panose="020B0604020202020204" pitchFamily="34" charset="0"/>
            </a:endParaRPr>
          </a:p>
        </p:txBody>
      </p:sp>
      <p:sp>
        <p:nvSpPr>
          <p:cNvPr id="6" name="TextBox 5">
            <a:extLst>
              <a:ext uri="{FF2B5EF4-FFF2-40B4-BE49-F238E27FC236}">
                <a16:creationId xmlns:a16="http://schemas.microsoft.com/office/drawing/2014/main" id="{1392CFE2-ED64-0FF8-AE5B-4224F958ED49}"/>
              </a:ext>
            </a:extLst>
          </p:cNvPr>
          <p:cNvSpPr txBox="1"/>
          <p:nvPr/>
        </p:nvSpPr>
        <p:spPr>
          <a:xfrm>
            <a:off x="6102626" y="4781828"/>
            <a:ext cx="2634054" cy="307777"/>
          </a:xfrm>
          <a:prstGeom prst="rect">
            <a:avLst/>
          </a:prstGeom>
          <a:noFill/>
        </p:spPr>
        <p:txBody>
          <a:bodyPr wrap="none" rtlCol="0">
            <a:spAutoFit/>
          </a:bodyPr>
          <a:lstStyle/>
          <a:p>
            <a:r>
              <a:rPr lang="en-US" dirty="0"/>
              <a:t>1st electronic computer ENIAC</a:t>
            </a:r>
          </a:p>
        </p:txBody>
      </p:sp>
    </p:spTree>
    <p:extLst>
      <p:ext uri="{BB962C8B-B14F-4D97-AF65-F5344CB8AC3E}">
        <p14:creationId xmlns:p14="http://schemas.microsoft.com/office/powerpoint/2010/main" val="1465021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CAMS Extras: Post Processed Calibrated Guidance/Probability</a:t>
            </a:r>
            <a:endParaRPr dirty="0"/>
          </a:p>
        </p:txBody>
      </p:sp>
      <p:sp>
        <p:nvSpPr>
          <p:cNvPr id="166" name="Google Shape;166;p27"/>
          <p:cNvSpPr txBox="1">
            <a:spLocks noGrp="1"/>
          </p:cNvSpPr>
          <p:nvPr>
            <p:ph type="body" idx="1"/>
          </p:nvPr>
        </p:nvSpPr>
        <p:spPr>
          <a:xfrm>
            <a:off x="4310625" y="572700"/>
            <a:ext cx="4833300" cy="3681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Relatively new area of research focusing on applying statistical models to CAM output.</a:t>
            </a:r>
            <a:endParaRPr/>
          </a:p>
          <a:p>
            <a:pPr marL="457200" lvl="0" indent="-342900" algn="l" rtl="0">
              <a:spcBef>
                <a:spcPts val="0"/>
              </a:spcBef>
              <a:spcAft>
                <a:spcPts val="0"/>
              </a:spcAft>
              <a:buSzPts val="1800"/>
              <a:buChar char="●"/>
            </a:pPr>
            <a:r>
              <a:rPr lang="en"/>
              <a:t>Can create probability distributions for events when correlated with storm reports. </a:t>
            </a:r>
            <a:endParaRPr/>
          </a:p>
          <a:p>
            <a:pPr marL="457200" lvl="0" indent="-342900" algn="l" rtl="0">
              <a:spcBef>
                <a:spcPts val="0"/>
              </a:spcBef>
              <a:spcAft>
                <a:spcPts val="0"/>
              </a:spcAft>
              <a:buSzPts val="1800"/>
              <a:buChar char="●"/>
            </a:pPr>
            <a:r>
              <a:rPr lang="en"/>
              <a:t>Often look very close to human forecasts.</a:t>
            </a:r>
            <a:endParaRPr/>
          </a:p>
          <a:p>
            <a:pPr marL="457200" lvl="0" indent="-342900" algn="l" rtl="0">
              <a:spcBef>
                <a:spcPts val="0"/>
              </a:spcBef>
              <a:spcAft>
                <a:spcPts val="0"/>
              </a:spcAft>
              <a:buSzPts val="1800"/>
              <a:buChar char="●"/>
            </a:pPr>
            <a:r>
              <a:rPr lang="en"/>
              <a:t>Use caution when interpreting them as the same biases with CAMS apply to the output.  </a:t>
            </a:r>
            <a:endParaRPr/>
          </a:p>
        </p:txBody>
      </p:sp>
      <p:pic>
        <p:nvPicPr>
          <p:cNvPr id="167" name="Google Shape;167;p27"/>
          <p:cNvPicPr preferRelativeResize="0"/>
          <p:nvPr/>
        </p:nvPicPr>
        <p:blipFill>
          <a:blip r:embed="rId3">
            <a:alphaModFix/>
          </a:blip>
          <a:stretch>
            <a:fillRect/>
          </a:stretch>
        </p:blipFill>
        <p:spPr>
          <a:xfrm>
            <a:off x="55756" y="1002022"/>
            <a:ext cx="4310625" cy="333356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462776"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Future: Combining Machine learning with CAM output</a:t>
            </a:r>
            <a:endParaRPr dirty="0"/>
          </a:p>
        </p:txBody>
      </p:sp>
      <p:sp>
        <p:nvSpPr>
          <p:cNvPr id="173" name="Google Shape;173;p28"/>
          <p:cNvSpPr txBox="1">
            <a:spLocks noGrp="1"/>
          </p:cNvSpPr>
          <p:nvPr>
            <p:ph type="body" idx="1"/>
          </p:nvPr>
        </p:nvSpPr>
        <p:spPr>
          <a:xfrm>
            <a:off x="0" y="593415"/>
            <a:ext cx="4512000" cy="4627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Calibrated guidance using machine learning and storm reports.</a:t>
            </a:r>
            <a:endParaRPr dirty="0"/>
          </a:p>
          <a:p>
            <a:pPr marL="457200" lvl="0" indent="-342900" algn="l" rtl="0">
              <a:spcBef>
                <a:spcPts val="0"/>
              </a:spcBef>
              <a:spcAft>
                <a:spcPts val="0"/>
              </a:spcAft>
              <a:buSzPts val="1800"/>
              <a:buChar char="●"/>
            </a:pPr>
            <a:r>
              <a:rPr lang="en" dirty="0"/>
              <a:t>Output often looks very similar to human forecasts but can differ a great deal.</a:t>
            </a:r>
            <a:endParaRPr dirty="0"/>
          </a:p>
          <a:p>
            <a:pPr marL="457200" lvl="0" indent="-342900" algn="l" rtl="0">
              <a:spcBef>
                <a:spcPts val="0"/>
              </a:spcBef>
              <a:spcAft>
                <a:spcPts val="0"/>
              </a:spcAft>
              <a:buSzPts val="1800"/>
              <a:buChar char="●"/>
            </a:pPr>
            <a:r>
              <a:rPr lang="en" dirty="0"/>
              <a:t>Not well understood given the complexity of machine learning. </a:t>
            </a:r>
            <a:endParaRPr dirty="0"/>
          </a:p>
          <a:p>
            <a:pPr marL="457200" lvl="0" indent="-342900" algn="l" rtl="0">
              <a:spcBef>
                <a:spcPts val="0"/>
              </a:spcBef>
              <a:spcAft>
                <a:spcPts val="0"/>
              </a:spcAft>
              <a:buSzPts val="1800"/>
              <a:buChar char="●"/>
            </a:pPr>
            <a:r>
              <a:rPr lang="en" dirty="0"/>
              <a:t>Do not always rely on the same predictors humans use to make their forecasts. </a:t>
            </a:r>
            <a:endParaRPr dirty="0"/>
          </a:p>
          <a:p>
            <a:pPr marL="457200" lvl="0" indent="-342900" algn="l" rtl="0">
              <a:spcBef>
                <a:spcPts val="0"/>
              </a:spcBef>
              <a:spcAft>
                <a:spcPts val="0"/>
              </a:spcAft>
              <a:buSzPts val="1800"/>
              <a:buChar char="●"/>
            </a:pPr>
            <a:r>
              <a:rPr lang="en" dirty="0"/>
              <a:t>Subject to biases also</a:t>
            </a:r>
            <a:endParaRPr dirty="0"/>
          </a:p>
          <a:p>
            <a:pPr marL="457200" lvl="0" indent="-342900" algn="l" rtl="0">
              <a:spcBef>
                <a:spcPts val="0"/>
              </a:spcBef>
              <a:spcAft>
                <a:spcPts val="0"/>
              </a:spcAft>
              <a:buSzPts val="1800"/>
              <a:buChar char="●"/>
            </a:pPr>
            <a:r>
              <a:rPr lang="en" dirty="0"/>
              <a:t>Emerging area of research.</a:t>
            </a:r>
            <a:endParaRPr dirty="0"/>
          </a:p>
        </p:txBody>
      </p:sp>
      <p:pic>
        <p:nvPicPr>
          <p:cNvPr id="174" name="Google Shape;174;p28"/>
          <p:cNvPicPr preferRelativeResize="0"/>
          <p:nvPr/>
        </p:nvPicPr>
        <p:blipFill>
          <a:blip r:embed="rId3">
            <a:alphaModFix/>
          </a:blip>
          <a:stretch>
            <a:fillRect/>
          </a:stretch>
        </p:blipFill>
        <p:spPr>
          <a:xfrm>
            <a:off x="4439441" y="957974"/>
            <a:ext cx="4632077" cy="36128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0D8A-774D-3705-9547-FBA089233F60}"/>
              </a:ext>
            </a:extLst>
          </p:cNvPr>
          <p:cNvSpPr>
            <a:spLocks noGrp="1"/>
          </p:cNvSpPr>
          <p:nvPr>
            <p:ph type="title"/>
          </p:nvPr>
        </p:nvSpPr>
        <p:spPr/>
        <p:txBody>
          <a:bodyPr>
            <a:normAutofit fontScale="90000"/>
          </a:bodyPr>
          <a:lstStyle/>
          <a:p>
            <a:r>
              <a:rPr lang="en-US" dirty="0"/>
              <a:t>Is AI/ML going to replace physics models/NWP?</a:t>
            </a:r>
          </a:p>
        </p:txBody>
      </p:sp>
      <p:sp>
        <p:nvSpPr>
          <p:cNvPr id="3" name="Text Placeholder 2">
            <a:extLst>
              <a:ext uri="{FF2B5EF4-FFF2-40B4-BE49-F238E27FC236}">
                <a16:creationId xmlns:a16="http://schemas.microsoft.com/office/drawing/2014/main" id="{5B79C207-AD52-9432-EC78-328203C32897}"/>
              </a:ext>
            </a:extLst>
          </p:cNvPr>
          <p:cNvSpPr>
            <a:spLocks noGrp="1"/>
          </p:cNvSpPr>
          <p:nvPr>
            <p:ph type="body" idx="1"/>
          </p:nvPr>
        </p:nvSpPr>
        <p:spPr/>
        <p:txBody>
          <a:bodyPr/>
          <a:lstStyle/>
          <a:p>
            <a:r>
              <a:rPr lang="en-US" dirty="0"/>
              <a:t>Read the following paper:</a:t>
            </a:r>
          </a:p>
        </p:txBody>
      </p:sp>
      <p:pic>
        <p:nvPicPr>
          <p:cNvPr id="5" name="Picture 4">
            <a:extLst>
              <a:ext uri="{FF2B5EF4-FFF2-40B4-BE49-F238E27FC236}">
                <a16:creationId xmlns:a16="http://schemas.microsoft.com/office/drawing/2014/main" id="{D246EC54-6C7C-ED0E-4E21-FF6DFF8A2BD4}"/>
              </a:ext>
            </a:extLst>
          </p:cNvPr>
          <p:cNvPicPr>
            <a:picLocks noChangeAspect="1"/>
          </p:cNvPicPr>
          <p:nvPr/>
        </p:nvPicPr>
        <p:blipFill>
          <a:blip r:embed="rId2"/>
          <a:stretch>
            <a:fillRect/>
          </a:stretch>
        </p:blipFill>
        <p:spPr>
          <a:xfrm>
            <a:off x="769434" y="1952837"/>
            <a:ext cx="7772400" cy="1237826"/>
          </a:xfrm>
          <a:prstGeom prst="rect">
            <a:avLst/>
          </a:prstGeom>
        </p:spPr>
      </p:pic>
      <p:sp>
        <p:nvSpPr>
          <p:cNvPr id="7" name="TextBox 6">
            <a:extLst>
              <a:ext uri="{FF2B5EF4-FFF2-40B4-BE49-F238E27FC236}">
                <a16:creationId xmlns:a16="http://schemas.microsoft.com/office/drawing/2014/main" id="{79580C49-960D-3F39-1990-85B1CEE4243C}"/>
              </a:ext>
            </a:extLst>
          </p:cNvPr>
          <p:cNvSpPr txBox="1"/>
          <p:nvPr/>
        </p:nvSpPr>
        <p:spPr>
          <a:xfrm>
            <a:off x="2754352" y="3266749"/>
            <a:ext cx="4572000" cy="307777"/>
          </a:xfrm>
          <a:prstGeom prst="rect">
            <a:avLst/>
          </a:prstGeom>
          <a:noFill/>
        </p:spPr>
        <p:txBody>
          <a:bodyPr wrap="square">
            <a:spAutoFit/>
          </a:bodyPr>
          <a:lstStyle/>
          <a:p>
            <a:r>
              <a:rPr lang="en-US" b="0" i="0" u="sng" dirty="0">
                <a:solidFill>
                  <a:srgbClr val="894403"/>
                </a:solidFill>
                <a:effectLst/>
                <a:latin typeface="PT Sans" panose="020B0503020203020204" pitchFamily="34" charset="77"/>
                <a:hlinkClick r:id="rId3"/>
              </a:rPr>
              <a:t>https://doi.org/10.1175/BAMS-D-25-0214.1</a:t>
            </a:r>
            <a:endParaRPr lang="en-US" dirty="0"/>
          </a:p>
        </p:txBody>
      </p:sp>
      <p:sp>
        <p:nvSpPr>
          <p:cNvPr id="9" name="TextBox 8">
            <a:extLst>
              <a:ext uri="{FF2B5EF4-FFF2-40B4-BE49-F238E27FC236}">
                <a16:creationId xmlns:a16="http://schemas.microsoft.com/office/drawing/2014/main" id="{4DE16B5F-26D0-1F73-EA90-3444C0A88E85}"/>
              </a:ext>
            </a:extLst>
          </p:cNvPr>
          <p:cNvSpPr txBox="1"/>
          <p:nvPr/>
        </p:nvSpPr>
        <p:spPr>
          <a:xfrm>
            <a:off x="1165646" y="3868254"/>
            <a:ext cx="6812708" cy="738664"/>
          </a:xfrm>
          <a:prstGeom prst="rect">
            <a:avLst/>
          </a:prstGeom>
          <a:noFill/>
        </p:spPr>
        <p:txBody>
          <a:bodyPr wrap="square">
            <a:spAutoFit/>
          </a:bodyPr>
          <a:lstStyle/>
          <a:p>
            <a:pPr algn="ctr"/>
            <a:r>
              <a:rPr lang="en-US" b="0" i="0" dirty="0">
                <a:effectLst/>
                <a:latin typeface="Arial" panose="020B0604020202020204" pitchFamily="34" charset="0"/>
              </a:rPr>
              <a:t>Abstract</a:t>
            </a:r>
          </a:p>
          <a:p>
            <a:r>
              <a:rPr lang="en-US" b="0" i="0" dirty="0">
                <a:effectLst/>
                <a:latin typeface="Arial" panose="020B0604020202020204" pitchFamily="34" charset="0"/>
              </a:rPr>
              <a:t>The case is made that machine-learning statistical estimation neither can nor should be expected to supplant physics-based simulation for weather forecasting.</a:t>
            </a:r>
            <a:endParaRPr lang="en-US" dirty="0"/>
          </a:p>
        </p:txBody>
      </p:sp>
    </p:spTree>
    <p:extLst>
      <p:ext uri="{BB962C8B-B14F-4D97-AF65-F5344CB8AC3E}">
        <p14:creationId xmlns:p14="http://schemas.microsoft.com/office/powerpoint/2010/main" val="1440248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a:off x="311700" y="309458"/>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Now let’s look at the Cams for Today!</a:t>
            </a:r>
            <a:endParaRPr dirty="0"/>
          </a:p>
        </p:txBody>
      </p:sp>
      <p:sp>
        <p:nvSpPr>
          <p:cNvPr id="180" name="Google Shape;180;p29"/>
          <p:cNvSpPr txBox="1">
            <a:spLocks noGrp="1"/>
          </p:cNvSpPr>
          <p:nvPr>
            <p:ph type="body" idx="1"/>
          </p:nvPr>
        </p:nvSpPr>
        <p:spPr>
          <a:xfrm>
            <a:off x="1286934" y="1131292"/>
            <a:ext cx="7313944" cy="3416400"/>
          </a:xfrm>
          <a:prstGeom prst="rect">
            <a:avLst/>
          </a:prstGeom>
        </p:spPr>
        <p:txBody>
          <a:bodyPr spcFirstLastPara="1" wrap="square" lIns="91425" tIns="91425" rIns="91425" bIns="91425" anchor="t" anchorCtr="0">
            <a:normAutofit/>
          </a:bodyPr>
          <a:lstStyle/>
          <a:p>
            <a:r>
              <a:rPr lang="en-US" dirty="0">
                <a:hlinkClick r:id="rId3"/>
              </a:rPr>
              <a:t>https://www.spc.noaa.gov/exper/href/</a:t>
            </a:r>
            <a:r>
              <a:rPr lang="en-US" dirty="0"/>
              <a:t> for HREF products</a:t>
            </a:r>
            <a:endParaRPr lang="en-US" sz="3200" b="1" dirty="0"/>
          </a:p>
          <a:p>
            <a:pPr marL="457200" lvl="0" indent="-342900" algn="l" rtl="0">
              <a:spcBef>
                <a:spcPts val="0"/>
              </a:spcBef>
              <a:spcAft>
                <a:spcPts val="0"/>
              </a:spcAft>
              <a:buSzPts val="1800"/>
              <a:buChar char="●"/>
            </a:pPr>
            <a:r>
              <a:rPr lang="en" dirty="0"/>
              <a:t>Look at each different model.</a:t>
            </a:r>
            <a:endParaRPr dirty="0"/>
          </a:p>
          <a:p>
            <a:pPr marL="914400" lvl="1" indent="-317500" algn="l" rtl="0">
              <a:spcBef>
                <a:spcPts val="0"/>
              </a:spcBef>
              <a:spcAft>
                <a:spcPts val="0"/>
              </a:spcAft>
              <a:buSzPts val="1400"/>
              <a:buChar char="○"/>
            </a:pPr>
            <a:r>
              <a:rPr lang="en" dirty="0"/>
              <a:t>HRRR</a:t>
            </a:r>
            <a:endParaRPr dirty="0"/>
          </a:p>
          <a:p>
            <a:pPr marL="914400" lvl="1" indent="-317500" algn="l" rtl="0">
              <a:spcBef>
                <a:spcPts val="0"/>
              </a:spcBef>
              <a:spcAft>
                <a:spcPts val="0"/>
              </a:spcAft>
              <a:buSzPts val="1400"/>
              <a:buChar char="○"/>
            </a:pPr>
            <a:r>
              <a:rPr lang="en" dirty="0"/>
              <a:t>FV3</a:t>
            </a:r>
            <a:endParaRPr dirty="0"/>
          </a:p>
          <a:p>
            <a:pPr marL="914400" lvl="1" indent="-317500" algn="l" rtl="0">
              <a:spcBef>
                <a:spcPts val="0"/>
              </a:spcBef>
              <a:spcAft>
                <a:spcPts val="0"/>
              </a:spcAft>
              <a:buSzPts val="1400"/>
              <a:buChar char="○"/>
            </a:pPr>
            <a:r>
              <a:rPr lang="en" dirty="0"/>
              <a:t>NAM3k</a:t>
            </a:r>
            <a:endParaRPr dirty="0"/>
          </a:p>
          <a:p>
            <a:pPr marL="914400" lvl="1" indent="-317500" algn="l" rtl="0">
              <a:spcBef>
                <a:spcPts val="0"/>
              </a:spcBef>
              <a:spcAft>
                <a:spcPts val="0"/>
              </a:spcAft>
              <a:buSzPts val="1400"/>
              <a:buChar char="○"/>
            </a:pPr>
            <a:r>
              <a:rPr lang="en" dirty="0"/>
              <a:t>NSSL WRF</a:t>
            </a:r>
            <a:endParaRPr dirty="0"/>
          </a:p>
          <a:p>
            <a:pPr marL="0" lvl="0" indent="0" algn="l" rtl="0">
              <a:spcBef>
                <a:spcPts val="1200"/>
              </a:spcBef>
              <a:spcAft>
                <a:spcPts val="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AA1A-D6F1-D99D-6DD4-7B928BC263B9}"/>
              </a:ext>
            </a:extLst>
          </p:cNvPr>
          <p:cNvSpPr>
            <a:spLocks noGrp="1"/>
          </p:cNvSpPr>
          <p:nvPr>
            <p:ph type="title"/>
          </p:nvPr>
        </p:nvSpPr>
        <p:spPr>
          <a:xfrm>
            <a:off x="311700" y="191396"/>
            <a:ext cx="8520600" cy="572700"/>
          </a:xfrm>
        </p:spPr>
        <p:txBody>
          <a:bodyPr>
            <a:normAutofit fontScale="90000"/>
          </a:bodyPr>
          <a:lstStyle/>
          <a:p>
            <a:pPr algn="ctr"/>
            <a:r>
              <a:rPr lang="en-US" dirty="0"/>
              <a:t>History of Numerical Weather Prediction (NWP)</a:t>
            </a:r>
          </a:p>
        </p:txBody>
      </p:sp>
      <p:sp>
        <p:nvSpPr>
          <p:cNvPr id="3" name="Text Placeholder 2">
            <a:extLst>
              <a:ext uri="{FF2B5EF4-FFF2-40B4-BE49-F238E27FC236}">
                <a16:creationId xmlns:a16="http://schemas.microsoft.com/office/drawing/2014/main" id="{6D4788D9-E7DE-AA4A-7530-0F3CDDC4D51B}"/>
              </a:ext>
            </a:extLst>
          </p:cNvPr>
          <p:cNvSpPr>
            <a:spLocks noGrp="1"/>
          </p:cNvSpPr>
          <p:nvPr>
            <p:ph type="body" idx="1"/>
          </p:nvPr>
        </p:nvSpPr>
        <p:spPr>
          <a:xfrm>
            <a:off x="311700" y="764096"/>
            <a:ext cx="8520600" cy="4379404"/>
          </a:xfrm>
        </p:spPr>
        <p:txBody>
          <a:bodyPr>
            <a:normAutofit/>
          </a:bodyPr>
          <a:lstStyle/>
          <a:p>
            <a:r>
              <a:rPr lang="en-US" dirty="0">
                <a:solidFill>
                  <a:srgbClr val="202122"/>
                </a:solidFill>
                <a:latin typeface="Arial" panose="020B0604020202020204" pitchFamily="34" charset="0"/>
              </a:rPr>
              <a:t>Earlier NWP models all made the hydrostatic assumptions, with horizontal grid spacings of tens to hundreds of kilometers. </a:t>
            </a:r>
          </a:p>
          <a:p>
            <a:r>
              <a:rPr lang="en-US" b="0" i="0" dirty="0">
                <a:solidFill>
                  <a:srgbClr val="202122"/>
                </a:solidFill>
                <a:effectLst/>
                <a:latin typeface="Arial" panose="020B0604020202020204" pitchFamily="34" charset="0"/>
              </a:rPr>
              <a:t>Vertical velocity is diagnosed, not predicted by vertical momentum equation.</a:t>
            </a:r>
          </a:p>
          <a:p>
            <a:r>
              <a:rPr lang="en-US" dirty="0">
                <a:solidFill>
                  <a:srgbClr val="202122"/>
                </a:solidFill>
                <a:latin typeface="Arial" panose="020B0604020202020204" pitchFamily="34" charset="0"/>
              </a:rPr>
              <a:t>The horizontal grid spacings of hydrostatic models are too coarse to explicitly revolve/present convective storms. Convection is parameterized with cumulus schemes and only the bulk effects (latent heating, removal of instability, precipitation falling to ground) of convection is modeled.</a:t>
            </a:r>
          </a:p>
          <a:p>
            <a:r>
              <a:rPr lang="en-US" b="0" i="0" dirty="0">
                <a:solidFill>
                  <a:srgbClr val="202122"/>
                </a:solidFill>
                <a:effectLst/>
                <a:latin typeface="Arial" panose="020B0604020202020204" pitchFamily="34" charset="0"/>
              </a:rPr>
              <a:t>To explicitly represent/resolve convection, grid spacings of few km are needed, and vertical velocity (which is </a:t>
            </a:r>
            <a:r>
              <a:rPr lang="en-US" dirty="0">
                <a:solidFill>
                  <a:srgbClr val="202122"/>
                </a:solidFill>
                <a:latin typeface="Arial" panose="020B0604020202020204" pitchFamily="34" charset="0"/>
              </a:rPr>
              <a:t>directly responsible for convection) </a:t>
            </a:r>
            <a:r>
              <a:rPr lang="en-US" b="0" i="0" dirty="0">
                <a:solidFill>
                  <a:srgbClr val="202122"/>
                </a:solidFill>
                <a:effectLst/>
                <a:latin typeface="Arial" panose="020B0604020202020204" pitchFamily="34" charset="0"/>
              </a:rPr>
              <a:t>should be directly predicted.</a:t>
            </a:r>
          </a:p>
          <a:p>
            <a:r>
              <a:rPr lang="en-US" dirty="0">
                <a:solidFill>
                  <a:srgbClr val="202122"/>
                </a:solidFill>
                <a:latin typeface="Arial" panose="020B0604020202020204" pitchFamily="34" charset="0"/>
              </a:rPr>
              <a:t>Idealized three-dimensional thunderstorm simulations started in mid-1970’s.</a:t>
            </a:r>
          </a:p>
          <a:p>
            <a:pPr lvl="1"/>
            <a:r>
              <a:rPr lang="en-US" dirty="0">
                <a:solidFill>
                  <a:srgbClr val="202122"/>
                </a:solidFill>
                <a:latin typeface="Arial" panose="020B0604020202020204" pitchFamily="34" charset="0"/>
              </a:rPr>
              <a:t>A lot was learned on supercell storm and squall line dynamics </a:t>
            </a:r>
          </a:p>
          <a:p>
            <a:r>
              <a:rPr lang="en-US" b="0" i="0" dirty="0">
                <a:solidFill>
                  <a:srgbClr val="202122"/>
                </a:solidFill>
                <a:effectLst/>
                <a:latin typeface="Arial" panose="020B0604020202020204" pitchFamily="34" charset="0"/>
              </a:rPr>
              <a:t>Numerical prediction of thunderstorms did not begin until early 1990’s. </a:t>
            </a:r>
          </a:p>
          <a:p>
            <a:endParaRPr lang="en-US" dirty="0">
              <a:solidFill>
                <a:srgbClr val="202122"/>
              </a:solidFill>
              <a:latin typeface="Arial" panose="020B0604020202020204" pitchFamily="34" charset="0"/>
            </a:endParaRPr>
          </a:p>
          <a:p>
            <a:endParaRPr lang="en-US"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4179717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AA1A-D6F1-D99D-6DD4-7B928BC263B9}"/>
              </a:ext>
            </a:extLst>
          </p:cNvPr>
          <p:cNvSpPr>
            <a:spLocks noGrp="1"/>
          </p:cNvSpPr>
          <p:nvPr>
            <p:ph type="title"/>
          </p:nvPr>
        </p:nvSpPr>
        <p:spPr>
          <a:xfrm>
            <a:off x="311700" y="2096"/>
            <a:ext cx="8520600" cy="572700"/>
          </a:xfrm>
        </p:spPr>
        <p:txBody>
          <a:bodyPr>
            <a:normAutofit fontScale="90000"/>
          </a:bodyPr>
          <a:lstStyle/>
          <a:p>
            <a:pPr algn="ctr"/>
            <a:r>
              <a:rPr lang="en-US" dirty="0"/>
              <a:t>History of Numerical Weather Prediction (NWP)</a:t>
            </a:r>
          </a:p>
        </p:txBody>
      </p:sp>
      <p:sp>
        <p:nvSpPr>
          <p:cNvPr id="3" name="Text Placeholder 2">
            <a:extLst>
              <a:ext uri="{FF2B5EF4-FFF2-40B4-BE49-F238E27FC236}">
                <a16:creationId xmlns:a16="http://schemas.microsoft.com/office/drawing/2014/main" id="{6D4788D9-E7DE-AA4A-7530-0F3CDDC4D51B}"/>
              </a:ext>
            </a:extLst>
          </p:cNvPr>
          <p:cNvSpPr>
            <a:spLocks noGrp="1"/>
          </p:cNvSpPr>
          <p:nvPr>
            <p:ph type="body" idx="1"/>
          </p:nvPr>
        </p:nvSpPr>
        <p:spPr>
          <a:xfrm>
            <a:off x="311700" y="574796"/>
            <a:ext cx="8520600" cy="4379404"/>
          </a:xfrm>
        </p:spPr>
        <p:txBody>
          <a:bodyPr>
            <a:normAutofit fontScale="85000" lnSpcReduction="10000"/>
          </a:bodyPr>
          <a:lstStyle/>
          <a:p>
            <a:r>
              <a:rPr lang="en-US" b="0" i="0" dirty="0">
                <a:solidFill>
                  <a:srgbClr val="202122"/>
                </a:solidFill>
                <a:effectLst/>
                <a:latin typeface="Arial" panose="020B0604020202020204" pitchFamily="34" charset="0"/>
              </a:rPr>
              <a:t>Actually, the Center for Analysis and Prediction of Storms (CAPS) of OU was established as an NSF Science and Technology Center to tackle the exact problem of numerical prediction of thunderstorms.</a:t>
            </a:r>
          </a:p>
          <a:p>
            <a:r>
              <a:rPr lang="en-US" altLang="en-US" dirty="0">
                <a:solidFill>
                  <a:srgbClr val="202122"/>
                </a:solidFill>
                <a:latin typeface="Arial" panose="020B0604020202020204" pitchFamily="34" charset="0"/>
              </a:rPr>
              <a:t>“Lilly, D. K., 1990: Numerical prediction of thunderstorms - Has its time come? </a:t>
            </a:r>
            <a:br>
              <a:rPr lang="en-US" altLang="en-US" dirty="0">
                <a:solidFill>
                  <a:srgbClr val="202122"/>
                </a:solidFill>
                <a:latin typeface="Arial" panose="020B0604020202020204" pitchFamily="34" charset="0"/>
              </a:rPr>
            </a:br>
            <a:r>
              <a:rPr lang="en-US" altLang="en-US" dirty="0">
                <a:solidFill>
                  <a:srgbClr val="202122"/>
                </a:solidFill>
                <a:latin typeface="Arial" panose="020B0604020202020204" pitchFamily="34" charset="0"/>
              </a:rPr>
              <a:t>QJRMS” discusses the vision of convective-scale NWP.</a:t>
            </a:r>
          </a:p>
          <a:p>
            <a:pPr lvl="1"/>
            <a:r>
              <a:rPr lang="en-US" altLang="en-US" dirty="0">
                <a:solidFill>
                  <a:srgbClr val="202122"/>
                </a:solidFill>
                <a:latin typeface="Arial" panose="020B0604020202020204" pitchFamily="34" charset="0"/>
              </a:rPr>
              <a:t>Operational WSR-88D radar network, advent of massively parallel supercomputers, advanced data assimilation methods such as 4DVar, development of non-hydrostatic models made it possible.</a:t>
            </a:r>
          </a:p>
          <a:p>
            <a:r>
              <a:rPr lang="en-US" altLang="en-US" dirty="0">
                <a:solidFill>
                  <a:srgbClr val="202122"/>
                </a:solidFill>
                <a:latin typeface="Arial" panose="020B0604020202020204" pitchFamily="34" charset="0"/>
              </a:rPr>
              <a:t>Nonhydrostatic mesoscale models they were widely used for research and operational forecasting:</a:t>
            </a:r>
          </a:p>
          <a:p>
            <a:pPr lvl="1"/>
            <a:r>
              <a:rPr lang="en-US" altLang="en-US" dirty="0">
                <a:solidFill>
                  <a:srgbClr val="202122"/>
                </a:solidFill>
                <a:latin typeface="Arial" panose="020B0604020202020204" pitchFamily="34" charset="0"/>
              </a:rPr>
              <a:t>Reginal Atmospheric Modeling System (RAMS) of CSU</a:t>
            </a:r>
          </a:p>
          <a:p>
            <a:pPr lvl="1"/>
            <a:r>
              <a:rPr lang="en-US" altLang="en-US" dirty="0">
                <a:solidFill>
                  <a:srgbClr val="202122"/>
                </a:solidFill>
                <a:latin typeface="Arial" panose="020B0604020202020204" pitchFamily="34" charset="0"/>
              </a:rPr>
              <a:t>Advanced Regional Prediction System (ARPS) of OU</a:t>
            </a:r>
          </a:p>
          <a:p>
            <a:pPr lvl="1"/>
            <a:r>
              <a:rPr lang="en-US" altLang="en-US" dirty="0">
                <a:solidFill>
                  <a:srgbClr val="202122"/>
                </a:solidFill>
                <a:latin typeface="Arial" panose="020B0604020202020204" pitchFamily="34" charset="0"/>
              </a:rPr>
              <a:t>Mesoscale Model version 5 (MM5) of Penn-State/NCAR</a:t>
            </a:r>
          </a:p>
          <a:p>
            <a:pPr lvl="1"/>
            <a:r>
              <a:rPr lang="en-US" altLang="en-US" dirty="0">
                <a:solidFill>
                  <a:srgbClr val="202122"/>
                </a:solidFill>
                <a:latin typeface="Arial" panose="020B0604020202020204" pitchFamily="34" charset="0"/>
              </a:rPr>
              <a:t>Weather Research and Forecasting (WRF) model with 2 dynamic cores developed by NCAR and EMC/NCEP</a:t>
            </a:r>
          </a:p>
          <a:p>
            <a:r>
              <a:rPr lang="en-US" altLang="en-US" dirty="0">
                <a:solidFill>
                  <a:srgbClr val="202122"/>
                </a:solidFill>
                <a:latin typeface="Arial" panose="020B0604020202020204" pitchFamily="34" charset="0"/>
              </a:rPr>
              <a:t>The two dynamic cores of WRF have been used for regional operational forecasting at NCEP (WRF-ARW for RAP and HRRR, WRF-NMM/NMMB for NAM and NAM hi-res windows, and for hurricane forecasting)</a:t>
            </a:r>
          </a:p>
          <a:p>
            <a:r>
              <a:rPr lang="en-US" altLang="en-US" dirty="0">
                <a:solidFill>
                  <a:srgbClr val="202122"/>
                </a:solidFill>
                <a:latin typeface="Arial" panose="020B0604020202020204" pitchFamily="34" charset="0"/>
              </a:rPr>
              <a:t>The next version of regional model, Rapid Refresh Forecasting System (RRFS) will use the FV3 dynamics core, that is already used by GFS.</a:t>
            </a:r>
          </a:p>
          <a:p>
            <a:pPr lvl="1"/>
            <a:endParaRPr lang="en-US" altLang="en-US" dirty="0">
              <a:solidFill>
                <a:srgbClr val="202122"/>
              </a:solidFill>
              <a:latin typeface="Arial" panose="020B0604020202020204" pitchFamily="34" charset="0"/>
            </a:endParaRPr>
          </a:p>
          <a:p>
            <a:endParaRPr lang="en-US" altLang="en-US" dirty="0">
              <a:solidFill>
                <a:srgbClr val="202122"/>
              </a:solidFill>
              <a:latin typeface="Arial" panose="020B0604020202020204" pitchFamily="34" charset="0"/>
            </a:endParaRPr>
          </a:p>
          <a:p>
            <a:endParaRPr lang="en-US" b="0" i="0" dirty="0">
              <a:solidFill>
                <a:srgbClr val="202122"/>
              </a:solidFill>
              <a:effectLst/>
              <a:latin typeface="Arial" panose="020B0604020202020204" pitchFamily="34" charset="0"/>
            </a:endParaRPr>
          </a:p>
          <a:p>
            <a:endParaRPr lang="en-US" dirty="0">
              <a:solidFill>
                <a:srgbClr val="202122"/>
              </a:solidFill>
              <a:latin typeface="Arial" panose="020B0604020202020204" pitchFamily="34" charset="0"/>
            </a:endParaRPr>
          </a:p>
          <a:p>
            <a:endParaRPr lang="en-US"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2610065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r="1351" b="14886"/>
          <a:stretch/>
        </p:blipFill>
        <p:spPr>
          <a:xfrm>
            <a:off x="1696368" y="863949"/>
            <a:ext cx="6211615" cy="4241712"/>
          </a:xfrm>
          <a:prstGeom prst="rect">
            <a:avLst/>
          </a:prstGeom>
          <a:noFill/>
          <a:ln>
            <a:noFill/>
          </a:ln>
        </p:spPr>
      </p:pic>
      <p:sp>
        <p:nvSpPr>
          <p:cNvPr id="55" name="Google Shape;55;p13"/>
          <p:cNvSpPr txBox="1">
            <a:spLocks noGrp="1"/>
          </p:cNvSpPr>
          <p:nvPr>
            <p:ph type="ctrTitle"/>
          </p:nvPr>
        </p:nvSpPr>
        <p:spPr>
          <a:xfrm>
            <a:off x="-1" y="-160751"/>
            <a:ext cx="9144000" cy="980558"/>
          </a:xfrm>
          <a:prstGeom prst="rect">
            <a:avLst/>
          </a:prstGeom>
          <a:solidFill>
            <a:srgbClr val="F3F3F3"/>
          </a:solidFill>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3200" b="1" dirty="0"/>
              <a:t>CAMS –Convection-Allowing Models</a:t>
            </a:r>
            <a:endParaRPr sz="3200" b="1" dirty="0"/>
          </a:p>
          <a:p>
            <a:pPr marL="0" lvl="0" indent="0" algn="ctr" rtl="0">
              <a:spcBef>
                <a:spcPts val="0"/>
              </a:spcBef>
              <a:spcAft>
                <a:spcPts val="0"/>
              </a:spcAft>
              <a:buNone/>
            </a:pPr>
            <a:r>
              <a:rPr lang="en" sz="2044" i="1" dirty="0"/>
              <a:t>Forecast Applications and their Consequences</a:t>
            </a:r>
            <a:endParaRPr sz="2044" i="1" dirty="0"/>
          </a:p>
        </p:txBody>
      </p:sp>
      <p:sp>
        <p:nvSpPr>
          <p:cNvPr id="2" name="TextBox 1">
            <a:extLst>
              <a:ext uri="{FF2B5EF4-FFF2-40B4-BE49-F238E27FC236}">
                <a16:creationId xmlns:a16="http://schemas.microsoft.com/office/drawing/2014/main" id="{EAEE5A8A-9671-A8F3-72D9-1CC9BD357DF0}"/>
              </a:ext>
            </a:extLst>
          </p:cNvPr>
          <p:cNvSpPr txBox="1"/>
          <p:nvPr/>
        </p:nvSpPr>
        <p:spPr>
          <a:xfrm>
            <a:off x="60512" y="1485899"/>
            <a:ext cx="1758815" cy="954107"/>
          </a:xfrm>
          <a:prstGeom prst="rect">
            <a:avLst/>
          </a:prstGeom>
          <a:noFill/>
        </p:spPr>
        <p:txBody>
          <a:bodyPr wrap="none" rtlCol="0">
            <a:spAutoFit/>
          </a:bodyPr>
          <a:lstStyle/>
          <a:p>
            <a:r>
              <a:rPr lang="en-US" dirty="0"/>
              <a:t>UH: Updraft Helicity</a:t>
            </a:r>
          </a:p>
          <a:p>
            <a:endParaRPr lang="en-US" dirty="0"/>
          </a:p>
          <a:p>
            <a:r>
              <a:rPr lang="en-US" dirty="0"/>
              <a:t>2-5 km integral of </a:t>
            </a:r>
          </a:p>
          <a:p>
            <a:r>
              <a:rPr lang="en-US" dirty="0"/>
              <a:t>w * </a:t>
            </a:r>
            <a:r>
              <a:rPr lang="en-US" dirty="0">
                <a:latin typeface="Symbol" pitchFamily="2" charset="2"/>
              </a:rPr>
              <a:t>z</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115018" y="0"/>
            <a:ext cx="8405581"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History and background:</a:t>
            </a:r>
            <a:endParaRPr dirty="0"/>
          </a:p>
        </p:txBody>
      </p:sp>
      <p:sp>
        <p:nvSpPr>
          <p:cNvPr id="61" name="Google Shape;61;p14"/>
          <p:cNvSpPr txBox="1">
            <a:spLocks noGrp="1"/>
          </p:cNvSpPr>
          <p:nvPr>
            <p:ph type="body" idx="1"/>
          </p:nvPr>
        </p:nvSpPr>
        <p:spPr>
          <a:xfrm>
            <a:off x="0" y="572700"/>
            <a:ext cx="6015487" cy="45708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dirty="0"/>
              <a:t>Convection-Allowing or Convection-Permitting Models (CAMS) are high-res NWP models capable of explicitly representing convective scale processes.</a:t>
            </a:r>
            <a:endParaRPr dirty="0"/>
          </a:p>
          <a:p>
            <a:pPr marL="914400" lvl="1" indent="-317500" algn="l" rtl="0">
              <a:spcBef>
                <a:spcPts val="0"/>
              </a:spcBef>
              <a:spcAft>
                <a:spcPts val="0"/>
              </a:spcAft>
              <a:buSzPts val="1400"/>
              <a:buChar char="○"/>
            </a:pPr>
            <a:r>
              <a:rPr lang="en" dirty="0"/>
              <a:t>Small horizontal and vertical grid spacing (1-4 km) </a:t>
            </a:r>
            <a:endParaRPr dirty="0"/>
          </a:p>
          <a:p>
            <a:pPr marL="1371600" lvl="2" indent="-317500" algn="l" rtl="0">
              <a:spcBef>
                <a:spcPts val="0"/>
              </a:spcBef>
              <a:spcAft>
                <a:spcPts val="0"/>
              </a:spcAft>
              <a:buSzPts val="1400"/>
              <a:buChar char="■"/>
            </a:pPr>
            <a:r>
              <a:rPr lang="en-US" dirty="0"/>
              <a:t>Event higher-resolutions qualify as convection-resolving</a:t>
            </a:r>
            <a:endParaRPr dirty="0"/>
          </a:p>
          <a:p>
            <a:pPr marL="914400" lvl="1" indent="-317500" algn="l" rtl="0">
              <a:spcBef>
                <a:spcPts val="0"/>
              </a:spcBef>
              <a:spcAft>
                <a:spcPts val="0"/>
              </a:spcAft>
              <a:buSzPts val="1400"/>
              <a:buChar char="○"/>
            </a:pPr>
            <a:r>
              <a:rPr lang="en-US" dirty="0"/>
              <a:t>Captures fast evolution of storms.</a:t>
            </a:r>
          </a:p>
          <a:p>
            <a:pPr marL="914400" lvl="1" indent="-317500" algn="l" rtl="0">
              <a:spcBef>
                <a:spcPts val="0"/>
              </a:spcBef>
              <a:spcAft>
                <a:spcPts val="0"/>
              </a:spcAft>
              <a:buSzPts val="1400"/>
              <a:buChar char="○"/>
            </a:pPr>
            <a:r>
              <a:rPr lang="en-US" dirty="0"/>
              <a:t>Need to assimilate convective-scale observations</a:t>
            </a:r>
          </a:p>
          <a:p>
            <a:pPr marL="914400" lvl="1" indent="-317500" algn="l" rtl="0">
              <a:spcBef>
                <a:spcPts val="0"/>
              </a:spcBef>
              <a:spcAft>
                <a:spcPts val="0"/>
              </a:spcAft>
              <a:buSzPts val="1400"/>
              <a:buChar char="○"/>
            </a:pPr>
            <a:r>
              <a:rPr lang="en-US" dirty="0"/>
              <a:t>CAPS started </a:t>
            </a:r>
            <a:r>
              <a:rPr lang="en-US" dirty="0" err="1"/>
              <a:t>realtime</a:t>
            </a:r>
            <a:r>
              <a:rPr lang="en-US" dirty="0"/>
              <a:t> testing at ~3 km grids in mid-1990’s</a:t>
            </a:r>
            <a:endParaRPr dirty="0"/>
          </a:p>
          <a:p>
            <a:pPr marL="457200" lvl="0" indent="-342900" algn="l" rtl="0">
              <a:spcBef>
                <a:spcPts val="0"/>
              </a:spcBef>
              <a:spcAft>
                <a:spcPts val="0"/>
              </a:spcAft>
              <a:buSzPts val="1800"/>
              <a:buChar char="●"/>
            </a:pPr>
            <a:r>
              <a:rPr lang="en" dirty="0"/>
              <a:t>First CONUS-scale Experimental CAM (3-4km)</a:t>
            </a:r>
            <a:br>
              <a:rPr lang="en" dirty="0"/>
            </a:br>
            <a:r>
              <a:rPr lang="en" dirty="0"/>
              <a:t>forecasts in early 2000s</a:t>
            </a:r>
            <a:endParaRPr dirty="0"/>
          </a:p>
          <a:p>
            <a:pPr marL="914400" lvl="1" indent="-317500" algn="l" rtl="0">
              <a:spcBef>
                <a:spcPts val="0"/>
              </a:spcBef>
              <a:spcAft>
                <a:spcPts val="0"/>
              </a:spcAft>
              <a:buSzPts val="1400"/>
              <a:buChar char="○"/>
            </a:pPr>
            <a:r>
              <a:rPr lang="en" dirty="0"/>
              <a:t>OU CAPS </a:t>
            </a:r>
            <a:endParaRPr dirty="0"/>
          </a:p>
          <a:p>
            <a:pPr marL="914400" lvl="1" indent="-317500" algn="l" rtl="0">
              <a:spcBef>
                <a:spcPts val="0"/>
              </a:spcBef>
              <a:spcAft>
                <a:spcPts val="0"/>
              </a:spcAft>
              <a:buSzPts val="1400"/>
              <a:buChar char="○"/>
            </a:pPr>
            <a:r>
              <a:rPr lang="en" dirty="0"/>
              <a:t>NSSL</a:t>
            </a:r>
            <a:endParaRPr dirty="0"/>
          </a:p>
          <a:p>
            <a:pPr marL="914400" lvl="1" indent="-317500" algn="l" rtl="0">
              <a:spcBef>
                <a:spcPts val="0"/>
              </a:spcBef>
              <a:spcAft>
                <a:spcPts val="0"/>
              </a:spcAft>
              <a:buSzPts val="1400"/>
              <a:buChar char="○"/>
            </a:pPr>
            <a:r>
              <a:rPr lang="en" dirty="0"/>
              <a:t>NCAR</a:t>
            </a:r>
            <a:endParaRPr dirty="0"/>
          </a:p>
          <a:p>
            <a:r>
              <a:rPr lang="en" dirty="0"/>
              <a:t>Operational Models started in the mid 2000s </a:t>
            </a:r>
            <a:br>
              <a:rPr lang="en" dirty="0"/>
            </a:br>
            <a:r>
              <a:rPr lang="en" dirty="0"/>
              <a:t>HRRR, NAM Hi-Res windows. </a:t>
            </a:r>
            <a:endParaRPr dirty="0"/>
          </a:p>
          <a:p>
            <a:pPr marL="457200" lvl="0" indent="-342900" algn="l" rtl="0">
              <a:spcBef>
                <a:spcPts val="1200"/>
              </a:spcBef>
              <a:spcAft>
                <a:spcPts val="0"/>
              </a:spcAft>
              <a:buSzPts val="1800"/>
              <a:buChar char="●"/>
            </a:pPr>
            <a:r>
              <a:rPr lang="en" dirty="0"/>
              <a:t>Still under active research in CAM forecasts, including model improvement, DA and ensemble forecasting.</a:t>
            </a:r>
            <a:endParaRPr dirty="0"/>
          </a:p>
        </p:txBody>
      </p:sp>
      <p:pic>
        <p:nvPicPr>
          <p:cNvPr id="62" name="Google Shape;62;p14"/>
          <p:cNvPicPr preferRelativeResize="0"/>
          <p:nvPr/>
        </p:nvPicPr>
        <p:blipFill>
          <a:blip r:embed="rId3">
            <a:alphaModFix/>
          </a:blip>
          <a:stretch>
            <a:fillRect/>
          </a:stretch>
        </p:blipFill>
        <p:spPr>
          <a:xfrm>
            <a:off x="5878101" y="122326"/>
            <a:ext cx="3265899" cy="2449424"/>
          </a:xfrm>
          <a:prstGeom prst="rect">
            <a:avLst/>
          </a:prstGeom>
          <a:noFill/>
          <a:ln>
            <a:noFill/>
          </a:ln>
        </p:spPr>
      </p:pic>
      <p:pic>
        <p:nvPicPr>
          <p:cNvPr id="63" name="Google Shape;63;p14"/>
          <p:cNvPicPr preferRelativeResize="0"/>
          <p:nvPr/>
        </p:nvPicPr>
        <p:blipFill>
          <a:blip r:embed="rId4">
            <a:alphaModFix/>
          </a:blip>
          <a:stretch>
            <a:fillRect/>
          </a:stretch>
        </p:blipFill>
        <p:spPr>
          <a:xfrm>
            <a:off x="5878101" y="2571751"/>
            <a:ext cx="3364509" cy="2571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txBox="1">
            <a:spLocks noChangeArrowheads="1"/>
          </p:cNvSpPr>
          <p:nvPr/>
        </p:nvSpPr>
        <p:spPr bwMode="auto">
          <a:xfrm>
            <a:off x="1635919" y="0"/>
            <a:ext cx="5829300" cy="857250"/>
          </a:xfrm>
          <a:prstGeom prst="rect">
            <a:avLst/>
          </a:prstGeom>
          <a:noFill/>
          <a:ln w="9525">
            <a:noFill/>
            <a:miter lim="800000"/>
            <a:headEnd/>
            <a:tailEnd/>
          </a:ln>
        </p:spPr>
        <p:txBody>
          <a:bodyPr anchor="ctr"/>
          <a:lstStyle/>
          <a:p>
            <a:pPr algn="ctr"/>
            <a:r>
              <a:rPr lang="en-US" sz="2700" dirty="0">
                <a:ea typeface="MS PGothic" pitchFamily="34" charset="-128"/>
              </a:rPr>
              <a:t>Vision: Warn-on-Forecast</a:t>
            </a:r>
          </a:p>
        </p:txBody>
      </p:sp>
      <p:pic>
        <p:nvPicPr>
          <p:cNvPr id="25604" name="Picture 4" descr="WoF_1"/>
          <p:cNvPicPr>
            <a:picLocks noChangeAspect="1" noChangeArrowheads="1"/>
          </p:cNvPicPr>
          <p:nvPr/>
        </p:nvPicPr>
        <p:blipFill>
          <a:blip r:embed="rId3" cstate="print"/>
          <a:srcRect/>
          <a:stretch>
            <a:fillRect/>
          </a:stretch>
        </p:blipFill>
        <p:spPr bwMode="auto">
          <a:xfrm>
            <a:off x="1529954" y="1042988"/>
            <a:ext cx="6025753" cy="3146822"/>
          </a:xfrm>
          <a:prstGeom prst="rect">
            <a:avLst/>
          </a:prstGeom>
          <a:solidFill>
            <a:schemeClr val="bg2"/>
          </a:solidFill>
          <a:ln w="12700">
            <a:noFill/>
            <a:prstDash val="dash"/>
            <a:miter lim="800000"/>
            <a:headEnd/>
            <a:tailEnd/>
          </a:ln>
        </p:spPr>
      </p:pic>
      <p:pic>
        <p:nvPicPr>
          <p:cNvPr id="25605" name="Picture 5" descr="Probabilistic_Tornado_Path"/>
          <p:cNvPicPr>
            <a:picLocks noChangeAspect="1" noChangeArrowheads="1"/>
          </p:cNvPicPr>
          <p:nvPr/>
        </p:nvPicPr>
        <p:blipFill>
          <a:blip r:embed="rId4" cstate="print"/>
          <a:srcRect/>
          <a:stretch>
            <a:fillRect/>
          </a:stretch>
        </p:blipFill>
        <p:spPr bwMode="auto">
          <a:xfrm rot="407899">
            <a:off x="5759054" y="2165748"/>
            <a:ext cx="1257300" cy="1106090"/>
          </a:xfrm>
          <a:prstGeom prst="rect">
            <a:avLst/>
          </a:prstGeom>
          <a:noFill/>
          <a:ln w="9525">
            <a:noFill/>
            <a:miter lim="800000"/>
            <a:headEnd/>
            <a:tailEnd/>
          </a:ln>
        </p:spPr>
      </p:pic>
      <p:pic>
        <p:nvPicPr>
          <p:cNvPr id="25606" name="Picture 6" descr="Storm_trans"/>
          <p:cNvPicPr>
            <a:picLocks noChangeAspect="1" noChangeArrowheads="1"/>
          </p:cNvPicPr>
          <p:nvPr/>
        </p:nvPicPr>
        <p:blipFill>
          <a:blip r:embed="rId5" cstate="print">
            <a:lum contrast="18000"/>
          </a:blip>
          <a:srcRect/>
          <a:stretch>
            <a:fillRect/>
          </a:stretch>
        </p:blipFill>
        <p:spPr bwMode="auto">
          <a:xfrm rot="-900558">
            <a:off x="5759053" y="2300288"/>
            <a:ext cx="900113" cy="770335"/>
          </a:xfrm>
          <a:prstGeom prst="rect">
            <a:avLst/>
          </a:prstGeom>
          <a:noFill/>
          <a:ln w="9525">
            <a:noFill/>
            <a:miter lim="800000"/>
            <a:headEnd/>
            <a:tailEnd/>
          </a:ln>
        </p:spPr>
      </p:pic>
      <p:sp>
        <p:nvSpPr>
          <p:cNvPr id="25607" name="Text Box 7"/>
          <p:cNvSpPr txBox="1">
            <a:spLocks noChangeArrowheads="1"/>
          </p:cNvSpPr>
          <p:nvPr/>
        </p:nvSpPr>
        <p:spPr bwMode="auto">
          <a:xfrm>
            <a:off x="4823222" y="1401366"/>
            <a:ext cx="2457450" cy="738664"/>
          </a:xfrm>
          <a:prstGeom prst="rect">
            <a:avLst/>
          </a:prstGeom>
          <a:solidFill>
            <a:srgbClr val="CCCCCC"/>
          </a:solidFill>
          <a:ln w="9525">
            <a:noFill/>
            <a:miter lim="800000"/>
            <a:headEnd/>
            <a:tailEnd/>
          </a:ln>
        </p:spPr>
        <p:txBody>
          <a:bodyPr>
            <a:spAutoFit/>
          </a:bodyPr>
          <a:lstStyle/>
          <a:p>
            <a:pPr defTabSz="342900">
              <a:spcBef>
                <a:spcPct val="50000"/>
              </a:spcBef>
            </a:pPr>
            <a:r>
              <a:rPr lang="en-US" sz="1050" i="1" dirty="0">
                <a:latin typeface="Calibri" pitchFamily="34" charset="0"/>
                <a:ea typeface="MS PGothic" pitchFamily="34" charset="-128"/>
              </a:rPr>
              <a:t>The warning issued based on the computer model forecast(s) includes detailed information on the expected event</a:t>
            </a:r>
            <a:endParaRPr lang="en-US" sz="1050" dirty="0">
              <a:latin typeface="Calibri" pitchFamily="34" charset="0"/>
              <a:ea typeface="MS PGothic" pitchFamily="34" charset="-128"/>
            </a:endParaRPr>
          </a:p>
        </p:txBody>
      </p:sp>
      <p:sp>
        <p:nvSpPr>
          <p:cNvPr id="25608" name="Text Box 8"/>
          <p:cNvSpPr txBox="1">
            <a:spLocks noChangeArrowheads="1"/>
          </p:cNvSpPr>
          <p:nvPr/>
        </p:nvSpPr>
        <p:spPr bwMode="auto">
          <a:xfrm>
            <a:off x="1850231" y="757238"/>
            <a:ext cx="2514600" cy="253916"/>
          </a:xfrm>
          <a:prstGeom prst="rect">
            <a:avLst/>
          </a:prstGeom>
          <a:solidFill>
            <a:schemeClr val="tx1"/>
          </a:solidFill>
          <a:ln w="9525">
            <a:noFill/>
            <a:miter lim="800000"/>
            <a:headEnd/>
            <a:tailEnd/>
          </a:ln>
        </p:spPr>
        <p:txBody>
          <a:bodyPr>
            <a:spAutoFit/>
          </a:bodyPr>
          <a:lstStyle/>
          <a:p>
            <a:pPr defTabSz="342900">
              <a:spcBef>
                <a:spcPct val="50000"/>
              </a:spcBef>
            </a:pPr>
            <a:r>
              <a:rPr lang="en-US" sz="1050">
                <a:solidFill>
                  <a:srgbClr val="FF0000"/>
                </a:solidFill>
                <a:latin typeface="Calibri" pitchFamily="34" charset="0"/>
                <a:ea typeface="MS PGothic" pitchFamily="34" charset="-128"/>
              </a:rPr>
              <a:t>Radar and Initial Forecast at 2100 CST</a:t>
            </a:r>
            <a:endParaRPr lang="en-US" sz="1050">
              <a:solidFill>
                <a:srgbClr val="CC0066"/>
              </a:solidFill>
              <a:latin typeface="Calibri" pitchFamily="34" charset="0"/>
              <a:ea typeface="MS PGothic" pitchFamily="34" charset="-128"/>
            </a:endParaRPr>
          </a:p>
        </p:txBody>
      </p:sp>
      <p:sp>
        <p:nvSpPr>
          <p:cNvPr id="25609" name="Text Box 9"/>
          <p:cNvSpPr txBox="1">
            <a:spLocks noChangeArrowheads="1"/>
          </p:cNvSpPr>
          <p:nvPr/>
        </p:nvSpPr>
        <p:spPr bwMode="auto">
          <a:xfrm>
            <a:off x="4707731" y="757238"/>
            <a:ext cx="2720579" cy="253916"/>
          </a:xfrm>
          <a:prstGeom prst="rect">
            <a:avLst/>
          </a:prstGeom>
          <a:solidFill>
            <a:schemeClr val="tx1"/>
          </a:solidFill>
          <a:ln w="9525">
            <a:noFill/>
            <a:miter lim="800000"/>
            <a:headEnd/>
            <a:tailEnd/>
          </a:ln>
        </p:spPr>
        <p:txBody>
          <a:bodyPr>
            <a:spAutoFit/>
          </a:bodyPr>
          <a:lstStyle/>
          <a:p>
            <a:pPr defTabSz="342900">
              <a:spcBef>
                <a:spcPct val="50000"/>
              </a:spcBef>
            </a:pPr>
            <a:r>
              <a:rPr lang="en-US" sz="1050">
                <a:solidFill>
                  <a:srgbClr val="FF0000"/>
                </a:solidFill>
                <a:latin typeface="Calibri" pitchFamily="34" charset="0"/>
                <a:ea typeface="MS PGothic" pitchFamily="34" charset="-128"/>
              </a:rPr>
              <a:t>Radar at 2130 CST:  Accurate Forecast</a:t>
            </a:r>
            <a:endParaRPr lang="en-US" sz="1050">
              <a:solidFill>
                <a:srgbClr val="CC0066"/>
              </a:solidFill>
              <a:latin typeface="Calibri" pitchFamily="34" charset="0"/>
              <a:ea typeface="MS PGothic" pitchFamily="34" charset="-128"/>
            </a:endParaRPr>
          </a:p>
        </p:txBody>
      </p:sp>
      <p:sp>
        <p:nvSpPr>
          <p:cNvPr id="25610" name="Rectangle 10"/>
          <p:cNvSpPr>
            <a:spLocks noChangeArrowheads="1"/>
          </p:cNvSpPr>
          <p:nvPr/>
        </p:nvSpPr>
        <p:spPr bwMode="auto">
          <a:xfrm>
            <a:off x="7016354" y="2071687"/>
            <a:ext cx="516488" cy="553998"/>
          </a:xfrm>
          <a:prstGeom prst="rect">
            <a:avLst/>
          </a:prstGeom>
          <a:noFill/>
          <a:ln w="9525">
            <a:noFill/>
            <a:miter lim="800000"/>
            <a:headEnd/>
            <a:tailEnd/>
          </a:ln>
        </p:spPr>
        <p:txBody>
          <a:bodyPr wrap="none">
            <a:spAutoFit/>
          </a:bodyPr>
          <a:lstStyle/>
          <a:p>
            <a:pPr defTabSz="342900"/>
            <a:r>
              <a:rPr lang="en-US" sz="750">
                <a:solidFill>
                  <a:srgbClr val="FF0000"/>
                </a:solidFill>
                <a:latin typeface="Calibri" pitchFamily="34" charset="0"/>
                <a:ea typeface="MS PGothic" pitchFamily="34" charset="-128"/>
              </a:rPr>
              <a:t>Most</a:t>
            </a:r>
          </a:p>
          <a:p>
            <a:pPr defTabSz="342900"/>
            <a:r>
              <a:rPr lang="en-US" sz="750">
                <a:solidFill>
                  <a:srgbClr val="FF0000"/>
                </a:solidFill>
                <a:latin typeface="Calibri" pitchFamily="34" charset="0"/>
                <a:ea typeface="MS PGothic" pitchFamily="34" charset="-128"/>
              </a:rPr>
              <a:t>Likely</a:t>
            </a:r>
          </a:p>
          <a:p>
            <a:pPr defTabSz="342900"/>
            <a:r>
              <a:rPr lang="en-US" sz="750">
                <a:solidFill>
                  <a:srgbClr val="FF0000"/>
                </a:solidFill>
                <a:latin typeface="Calibri" pitchFamily="34" charset="0"/>
                <a:ea typeface="MS PGothic" pitchFamily="34" charset="-128"/>
              </a:rPr>
              <a:t>Tornado</a:t>
            </a:r>
          </a:p>
          <a:p>
            <a:pPr defTabSz="342900"/>
            <a:r>
              <a:rPr lang="en-US" sz="750">
                <a:solidFill>
                  <a:srgbClr val="FF0000"/>
                </a:solidFill>
                <a:latin typeface="Calibri" pitchFamily="34" charset="0"/>
                <a:ea typeface="MS PGothic" pitchFamily="34" charset="-128"/>
              </a:rPr>
              <a:t>Path</a:t>
            </a:r>
            <a:endParaRPr lang="en-US" sz="1050">
              <a:latin typeface="Calibri" pitchFamily="34" charset="0"/>
              <a:ea typeface="MS PGothic" pitchFamily="34" charset="-128"/>
            </a:endParaRPr>
          </a:p>
        </p:txBody>
      </p:sp>
      <p:sp>
        <p:nvSpPr>
          <p:cNvPr id="25611" name="Freeform 11"/>
          <p:cNvSpPr>
            <a:spLocks/>
          </p:cNvSpPr>
          <p:nvPr/>
        </p:nvSpPr>
        <p:spPr bwMode="auto">
          <a:xfrm>
            <a:off x="5526881" y="2925366"/>
            <a:ext cx="400050" cy="5143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12" name="Freeform 12"/>
          <p:cNvSpPr>
            <a:spLocks/>
          </p:cNvSpPr>
          <p:nvPr/>
        </p:nvSpPr>
        <p:spPr bwMode="auto">
          <a:xfrm>
            <a:off x="5755482" y="2811066"/>
            <a:ext cx="489347" cy="6286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13" name="Freeform 13"/>
          <p:cNvSpPr>
            <a:spLocks/>
          </p:cNvSpPr>
          <p:nvPr/>
        </p:nvSpPr>
        <p:spPr bwMode="auto">
          <a:xfrm>
            <a:off x="6041232" y="2696766"/>
            <a:ext cx="489347" cy="6286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14" name="Freeform 14"/>
          <p:cNvSpPr>
            <a:spLocks/>
          </p:cNvSpPr>
          <p:nvPr/>
        </p:nvSpPr>
        <p:spPr bwMode="auto">
          <a:xfrm>
            <a:off x="6237685" y="2468166"/>
            <a:ext cx="578644" cy="7429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15" name="Text Box 15"/>
          <p:cNvSpPr txBox="1">
            <a:spLocks noChangeArrowheads="1"/>
          </p:cNvSpPr>
          <p:nvPr/>
        </p:nvSpPr>
        <p:spPr bwMode="auto">
          <a:xfrm>
            <a:off x="5564981" y="3500438"/>
            <a:ext cx="590226"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T=2120 CST</a:t>
            </a:r>
          </a:p>
        </p:txBody>
      </p:sp>
      <p:sp>
        <p:nvSpPr>
          <p:cNvPr id="25616" name="Text Box 16"/>
          <p:cNvSpPr txBox="1">
            <a:spLocks noChangeArrowheads="1"/>
          </p:cNvSpPr>
          <p:nvPr/>
        </p:nvSpPr>
        <p:spPr bwMode="auto">
          <a:xfrm>
            <a:off x="6672262" y="3184922"/>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T=2150</a:t>
            </a:r>
          </a:p>
        </p:txBody>
      </p:sp>
      <p:sp>
        <p:nvSpPr>
          <p:cNvPr id="25617" name="Text Box 17"/>
          <p:cNvSpPr txBox="1">
            <a:spLocks noChangeArrowheads="1"/>
          </p:cNvSpPr>
          <p:nvPr/>
        </p:nvSpPr>
        <p:spPr bwMode="auto">
          <a:xfrm>
            <a:off x="6079331" y="3409950"/>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T=2130</a:t>
            </a:r>
          </a:p>
        </p:txBody>
      </p:sp>
      <p:sp>
        <p:nvSpPr>
          <p:cNvPr id="25618" name="Text Box 18"/>
          <p:cNvSpPr txBox="1">
            <a:spLocks noChangeArrowheads="1"/>
          </p:cNvSpPr>
          <p:nvPr/>
        </p:nvSpPr>
        <p:spPr bwMode="auto">
          <a:xfrm>
            <a:off x="6372225" y="3296841"/>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T=2140</a:t>
            </a:r>
          </a:p>
        </p:txBody>
      </p:sp>
      <p:sp>
        <p:nvSpPr>
          <p:cNvPr id="25619" name="Rectangle 19"/>
          <p:cNvSpPr>
            <a:spLocks noChangeArrowheads="1"/>
          </p:cNvSpPr>
          <p:nvPr/>
        </p:nvSpPr>
        <p:spPr bwMode="auto">
          <a:xfrm>
            <a:off x="6262688" y="2758678"/>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70%</a:t>
            </a:r>
          </a:p>
        </p:txBody>
      </p:sp>
      <p:sp>
        <p:nvSpPr>
          <p:cNvPr id="25620" name="Rectangle 20"/>
          <p:cNvSpPr>
            <a:spLocks noChangeArrowheads="1"/>
          </p:cNvSpPr>
          <p:nvPr/>
        </p:nvSpPr>
        <p:spPr bwMode="auto">
          <a:xfrm>
            <a:off x="6502004" y="2528887"/>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50%</a:t>
            </a:r>
          </a:p>
        </p:txBody>
      </p:sp>
      <p:sp>
        <p:nvSpPr>
          <p:cNvPr id="25621" name="Rectangle 21"/>
          <p:cNvSpPr>
            <a:spLocks noChangeArrowheads="1"/>
          </p:cNvSpPr>
          <p:nvPr/>
        </p:nvSpPr>
        <p:spPr bwMode="auto">
          <a:xfrm>
            <a:off x="6616304" y="2300287"/>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30%</a:t>
            </a:r>
          </a:p>
        </p:txBody>
      </p:sp>
      <p:sp>
        <p:nvSpPr>
          <p:cNvPr id="25622" name="Freeform 22"/>
          <p:cNvSpPr>
            <a:spLocks/>
          </p:cNvSpPr>
          <p:nvPr/>
        </p:nvSpPr>
        <p:spPr bwMode="auto">
          <a:xfrm>
            <a:off x="6502004" y="2300288"/>
            <a:ext cx="578644" cy="7429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23" name="Text Box 23"/>
          <p:cNvSpPr txBox="1">
            <a:spLocks noChangeArrowheads="1"/>
          </p:cNvSpPr>
          <p:nvPr/>
        </p:nvSpPr>
        <p:spPr bwMode="auto">
          <a:xfrm>
            <a:off x="6927056" y="3019425"/>
            <a:ext cx="590226"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T=2200 CST</a:t>
            </a:r>
          </a:p>
        </p:txBody>
      </p:sp>
      <p:sp>
        <p:nvSpPr>
          <p:cNvPr id="25624" name="Rectangle 24"/>
          <p:cNvSpPr>
            <a:spLocks noChangeArrowheads="1"/>
          </p:cNvSpPr>
          <p:nvPr/>
        </p:nvSpPr>
        <p:spPr bwMode="auto">
          <a:xfrm>
            <a:off x="1644254" y="2185988"/>
            <a:ext cx="877163" cy="369332"/>
          </a:xfrm>
          <a:prstGeom prst="rect">
            <a:avLst/>
          </a:prstGeom>
          <a:solidFill>
            <a:schemeClr val="bg1">
              <a:alpha val="60001"/>
            </a:schemeClr>
          </a:solidFill>
          <a:ln w="9525">
            <a:noFill/>
            <a:miter lim="800000"/>
            <a:headEnd/>
            <a:tailEnd/>
          </a:ln>
        </p:spPr>
        <p:txBody>
          <a:bodyPr wrap="none">
            <a:spAutoFit/>
          </a:bodyPr>
          <a:lstStyle/>
          <a:p>
            <a:pPr defTabSz="342900"/>
            <a:r>
              <a:rPr lang="en-US" sz="900" b="1">
                <a:latin typeface="Calibri" pitchFamily="34" charset="0"/>
                <a:ea typeface="MS PGothic" pitchFamily="34" charset="-128"/>
              </a:rPr>
              <a:t>Developing </a:t>
            </a:r>
          </a:p>
          <a:p>
            <a:pPr defTabSz="342900"/>
            <a:r>
              <a:rPr lang="en-US" sz="900" b="1">
                <a:latin typeface="Calibri" pitchFamily="34" charset="0"/>
                <a:ea typeface="MS PGothic" pitchFamily="34" charset="-128"/>
              </a:rPr>
              <a:t>Thunderstorm</a:t>
            </a:r>
          </a:p>
        </p:txBody>
      </p:sp>
      <p:cxnSp>
        <p:nvCxnSpPr>
          <p:cNvPr id="25625" name="AutoShape 25"/>
          <p:cNvCxnSpPr>
            <a:cxnSpLocks noChangeShapeType="1"/>
          </p:cNvCxnSpPr>
          <p:nvPr/>
        </p:nvCxnSpPr>
        <p:spPr bwMode="auto">
          <a:xfrm>
            <a:off x="1987154" y="2586038"/>
            <a:ext cx="342900" cy="342900"/>
          </a:xfrm>
          <a:prstGeom prst="straightConnector1">
            <a:avLst/>
          </a:prstGeom>
          <a:noFill/>
          <a:ln w="28575">
            <a:solidFill>
              <a:schemeClr val="bg1"/>
            </a:solidFill>
            <a:round/>
            <a:headEnd/>
            <a:tailEnd type="triangle" w="med" len="med"/>
          </a:ln>
        </p:spPr>
      </p:cxnSp>
      <p:pic>
        <p:nvPicPr>
          <p:cNvPr id="25626" name="Picture 27" descr="Probabilistic_Tornado_Path"/>
          <p:cNvPicPr>
            <a:picLocks noChangeAspect="1" noChangeArrowheads="1"/>
          </p:cNvPicPr>
          <p:nvPr/>
        </p:nvPicPr>
        <p:blipFill>
          <a:blip r:embed="rId4" cstate="print"/>
          <a:srcRect/>
          <a:stretch>
            <a:fillRect/>
          </a:stretch>
        </p:blipFill>
        <p:spPr bwMode="auto">
          <a:xfrm rot="407899">
            <a:off x="2694385" y="2185988"/>
            <a:ext cx="1257300" cy="1106091"/>
          </a:xfrm>
          <a:prstGeom prst="rect">
            <a:avLst/>
          </a:prstGeom>
          <a:noFill/>
          <a:ln w="9525">
            <a:noFill/>
            <a:miter lim="800000"/>
            <a:headEnd/>
            <a:tailEnd/>
          </a:ln>
        </p:spPr>
      </p:pic>
      <p:sp>
        <p:nvSpPr>
          <p:cNvPr id="25627" name="Rectangle 28"/>
          <p:cNvSpPr>
            <a:spLocks noChangeArrowheads="1"/>
          </p:cNvSpPr>
          <p:nvPr/>
        </p:nvSpPr>
        <p:spPr bwMode="auto">
          <a:xfrm>
            <a:off x="3951685" y="2091928"/>
            <a:ext cx="516488" cy="553998"/>
          </a:xfrm>
          <a:prstGeom prst="rect">
            <a:avLst/>
          </a:prstGeom>
          <a:noFill/>
          <a:ln w="9525">
            <a:noFill/>
            <a:miter lim="800000"/>
            <a:headEnd/>
            <a:tailEnd/>
          </a:ln>
        </p:spPr>
        <p:txBody>
          <a:bodyPr wrap="none">
            <a:spAutoFit/>
          </a:bodyPr>
          <a:lstStyle/>
          <a:p>
            <a:pPr defTabSz="342900"/>
            <a:r>
              <a:rPr lang="en-US" sz="750">
                <a:solidFill>
                  <a:srgbClr val="FF0000"/>
                </a:solidFill>
                <a:latin typeface="Calibri" pitchFamily="34" charset="0"/>
                <a:ea typeface="MS PGothic" pitchFamily="34" charset="-128"/>
              </a:rPr>
              <a:t>Most</a:t>
            </a:r>
          </a:p>
          <a:p>
            <a:pPr defTabSz="342900"/>
            <a:r>
              <a:rPr lang="en-US" sz="750">
                <a:solidFill>
                  <a:srgbClr val="FF0000"/>
                </a:solidFill>
                <a:latin typeface="Calibri" pitchFamily="34" charset="0"/>
                <a:ea typeface="MS PGothic" pitchFamily="34" charset="-128"/>
              </a:rPr>
              <a:t>Likely</a:t>
            </a:r>
          </a:p>
          <a:p>
            <a:pPr defTabSz="342900"/>
            <a:r>
              <a:rPr lang="en-US" sz="750">
                <a:solidFill>
                  <a:srgbClr val="FF0000"/>
                </a:solidFill>
                <a:latin typeface="Calibri" pitchFamily="34" charset="0"/>
                <a:ea typeface="MS PGothic" pitchFamily="34" charset="-128"/>
              </a:rPr>
              <a:t>Tornado</a:t>
            </a:r>
          </a:p>
          <a:p>
            <a:pPr defTabSz="342900"/>
            <a:r>
              <a:rPr lang="en-US" sz="750">
                <a:solidFill>
                  <a:srgbClr val="FF0000"/>
                </a:solidFill>
                <a:latin typeface="Calibri" pitchFamily="34" charset="0"/>
                <a:ea typeface="MS PGothic" pitchFamily="34" charset="-128"/>
              </a:rPr>
              <a:t>Path</a:t>
            </a:r>
            <a:endParaRPr lang="en-US" sz="1050">
              <a:latin typeface="Calibri" pitchFamily="34" charset="0"/>
              <a:ea typeface="MS PGothic" pitchFamily="34" charset="-128"/>
            </a:endParaRPr>
          </a:p>
        </p:txBody>
      </p:sp>
      <p:sp>
        <p:nvSpPr>
          <p:cNvPr id="25628" name="Freeform 29"/>
          <p:cNvSpPr>
            <a:spLocks/>
          </p:cNvSpPr>
          <p:nvPr/>
        </p:nvSpPr>
        <p:spPr bwMode="auto">
          <a:xfrm>
            <a:off x="2976563" y="2717006"/>
            <a:ext cx="489347" cy="6286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29" name="Text Box 30"/>
          <p:cNvSpPr txBox="1">
            <a:spLocks noChangeArrowheads="1"/>
          </p:cNvSpPr>
          <p:nvPr/>
        </p:nvSpPr>
        <p:spPr bwMode="auto">
          <a:xfrm>
            <a:off x="2536031" y="3500438"/>
            <a:ext cx="590226"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T=2120 CST</a:t>
            </a:r>
          </a:p>
        </p:txBody>
      </p:sp>
      <p:sp>
        <p:nvSpPr>
          <p:cNvPr id="25630" name="Text Box 31"/>
          <p:cNvSpPr txBox="1">
            <a:spLocks noChangeArrowheads="1"/>
          </p:cNvSpPr>
          <p:nvPr/>
        </p:nvSpPr>
        <p:spPr bwMode="auto">
          <a:xfrm>
            <a:off x="3607594" y="3195638"/>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T=2150</a:t>
            </a:r>
          </a:p>
        </p:txBody>
      </p:sp>
      <p:sp>
        <p:nvSpPr>
          <p:cNvPr id="25631" name="Text Box 32"/>
          <p:cNvSpPr txBox="1">
            <a:spLocks noChangeArrowheads="1"/>
          </p:cNvSpPr>
          <p:nvPr/>
        </p:nvSpPr>
        <p:spPr bwMode="auto">
          <a:xfrm>
            <a:off x="3069431" y="3429000"/>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T=2130</a:t>
            </a:r>
          </a:p>
        </p:txBody>
      </p:sp>
      <p:sp>
        <p:nvSpPr>
          <p:cNvPr id="25632" name="Text Box 33"/>
          <p:cNvSpPr txBox="1">
            <a:spLocks noChangeArrowheads="1"/>
          </p:cNvSpPr>
          <p:nvPr/>
        </p:nvSpPr>
        <p:spPr bwMode="auto">
          <a:xfrm>
            <a:off x="3312319" y="3321844"/>
            <a:ext cx="442750"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T=2140</a:t>
            </a:r>
          </a:p>
        </p:txBody>
      </p:sp>
      <p:sp>
        <p:nvSpPr>
          <p:cNvPr id="25633" name="Text Box 34"/>
          <p:cNvSpPr txBox="1">
            <a:spLocks noChangeArrowheads="1"/>
          </p:cNvSpPr>
          <p:nvPr/>
        </p:nvSpPr>
        <p:spPr bwMode="auto">
          <a:xfrm>
            <a:off x="3850481" y="3036094"/>
            <a:ext cx="590226" cy="196208"/>
          </a:xfrm>
          <a:prstGeom prst="rect">
            <a:avLst/>
          </a:prstGeom>
          <a:noFill/>
          <a:ln w="9525">
            <a:noFill/>
            <a:miter lim="800000"/>
            <a:headEnd/>
            <a:tailEnd/>
          </a:ln>
        </p:spPr>
        <p:txBody>
          <a:bodyPr wrap="none">
            <a:spAutoFit/>
          </a:bodyPr>
          <a:lstStyle/>
          <a:p>
            <a:pPr defTabSz="342900"/>
            <a:r>
              <a:rPr lang="en-US" sz="675">
                <a:solidFill>
                  <a:srgbClr val="FFFFFF"/>
                </a:solidFill>
                <a:latin typeface="Calibri" pitchFamily="34" charset="0"/>
                <a:ea typeface="MS PGothic" pitchFamily="34" charset="-128"/>
              </a:rPr>
              <a:t>T=2200 CST</a:t>
            </a:r>
          </a:p>
        </p:txBody>
      </p:sp>
      <p:sp>
        <p:nvSpPr>
          <p:cNvPr id="25634" name="Freeform 35"/>
          <p:cNvSpPr>
            <a:spLocks/>
          </p:cNvSpPr>
          <p:nvPr/>
        </p:nvSpPr>
        <p:spPr bwMode="auto">
          <a:xfrm>
            <a:off x="2501504" y="2928938"/>
            <a:ext cx="400050" cy="5143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35" name="Freeform 36"/>
          <p:cNvSpPr>
            <a:spLocks/>
          </p:cNvSpPr>
          <p:nvPr/>
        </p:nvSpPr>
        <p:spPr bwMode="auto">
          <a:xfrm>
            <a:off x="2730103" y="2814638"/>
            <a:ext cx="489347" cy="6286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36" name="Freeform 37"/>
          <p:cNvSpPr>
            <a:spLocks/>
          </p:cNvSpPr>
          <p:nvPr/>
        </p:nvSpPr>
        <p:spPr bwMode="auto">
          <a:xfrm>
            <a:off x="3415904" y="2300288"/>
            <a:ext cx="578644" cy="7429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37" name="Freeform 38"/>
          <p:cNvSpPr>
            <a:spLocks/>
          </p:cNvSpPr>
          <p:nvPr/>
        </p:nvSpPr>
        <p:spPr bwMode="auto">
          <a:xfrm>
            <a:off x="3187304" y="2471738"/>
            <a:ext cx="578644" cy="742950"/>
          </a:xfrm>
          <a:custGeom>
            <a:avLst/>
            <a:gdLst>
              <a:gd name="T0" fmla="*/ 0 w 336"/>
              <a:gd name="T1" fmla="*/ 0 h 432"/>
              <a:gd name="T2" fmla="*/ 2147483647 w 336"/>
              <a:gd name="T3" fmla="*/ 2147483647 h 432"/>
              <a:gd name="T4" fmla="*/ 2147483647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0" y="0"/>
                </a:moveTo>
                <a:cubicBezTo>
                  <a:pt x="68" y="60"/>
                  <a:pt x="136" y="120"/>
                  <a:pt x="192" y="192"/>
                </a:cubicBezTo>
                <a:cubicBezTo>
                  <a:pt x="248" y="264"/>
                  <a:pt x="312" y="392"/>
                  <a:pt x="336" y="432"/>
                </a:cubicBezTo>
              </a:path>
            </a:pathLst>
          </a:custGeom>
          <a:noFill/>
          <a:ln w="28575">
            <a:solidFill>
              <a:schemeClr val="bg1"/>
            </a:solidFill>
            <a:prstDash val="dash"/>
            <a:round/>
            <a:headEnd/>
            <a:tailEnd/>
          </a:ln>
        </p:spPr>
        <p:txBody>
          <a:bodyPr wrap="none" anchor="ctr"/>
          <a:lstStyle/>
          <a:p>
            <a:endParaRPr lang="en-US" sz="1050"/>
          </a:p>
        </p:txBody>
      </p:sp>
      <p:sp>
        <p:nvSpPr>
          <p:cNvPr id="25638" name="Rectangle 39"/>
          <p:cNvSpPr>
            <a:spLocks noChangeArrowheads="1"/>
          </p:cNvSpPr>
          <p:nvPr/>
        </p:nvSpPr>
        <p:spPr bwMode="auto">
          <a:xfrm>
            <a:off x="1808560" y="1412082"/>
            <a:ext cx="2436019" cy="577081"/>
          </a:xfrm>
          <a:prstGeom prst="rect">
            <a:avLst/>
          </a:prstGeom>
          <a:solidFill>
            <a:srgbClr val="CCCCCC"/>
          </a:solidFill>
          <a:ln w="9525">
            <a:noFill/>
            <a:miter lim="800000"/>
            <a:headEnd/>
            <a:tailEnd/>
          </a:ln>
        </p:spPr>
        <p:txBody>
          <a:bodyPr>
            <a:spAutoFit/>
          </a:bodyPr>
          <a:lstStyle/>
          <a:p>
            <a:pPr defTabSz="342900"/>
            <a:r>
              <a:rPr lang="en-US" sz="1050" i="1">
                <a:latin typeface="Calibri" pitchFamily="34" charset="0"/>
                <a:ea typeface="MS PGothic" pitchFamily="34" charset="-128"/>
              </a:rPr>
              <a:t>An ensemble of storm-scale NWP models predict the path of a potentially </a:t>
            </a:r>
          </a:p>
          <a:p>
            <a:pPr defTabSz="342900"/>
            <a:r>
              <a:rPr lang="en-US" sz="1050" i="1">
                <a:latin typeface="Calibri" pitchFamily="34" charset="0"/>
                <a:ea typeface="MS PGothic" pitchFamily="34" charset="-128"/>
              </a:rPr>
              <a:t>tornadic storm.</a:t>
            </a:r>
            <a:r>
              <a:rPr lang="en-US" sz="1050" i="1">
                <a:solidFill>
                  <a:srgbClr val="FF0000"/>
                </a:solidFill>
                <a:latin typeface="Calibri" pitchFamily="34" charset="0"/>
                <a:ea typeface="MS PGothic" pitchFamily="34" charset="-128"/>
              </a:rPr>
              <a:t> </a:t>
            </a:r>
            <a:r>
              <a:rPr lang="en-US" sz="1050" b="1" i="1">
                <a:solidFill>
                  <a:srgbClr val="CC0000"/>
                </a:solidFill>
                <a:latin typeface="Calibri" pitchFamily="34" charset="0"/>
                <a:ea typeface="MS PGothic" pitchFamily="34" charset="-128"/>
              </a:rPr>
              <a:t>A Warning is Issued!</a:t>
            </a:r>
          </a:p>
        </p:txBody>
      </p:sp>
      <p:sp>
        <p:nvSpPr>
          <p:cNvPr id="25639" name="Rectangle 40"/>
          <p:cNvSpPr>
            <a:spLocks noChangeArrowheads="1"/>
          </p:cNvSpPr>
          <p:nvPr/>
        </p:nvSpPr>
        <p:spPr bwMode="auto">
          <a:xfrm>
            <a:off x="3257550" y="2758678"/>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70%</a:t>
            </a:r>
          </a:p>
        </p:txBody>
      </p:sp>
      <p:sp>
        <p:nvSpPr>
          <p:cNvPr id="25640" name="Rectangle 41"/>
          <p:cNvSpPr>
            <a:spLocks noChangeArrowheads="1"/>
          </p:cNvSpPr>
          <p:nvPr/>
        </p:nvSpPr>
        <p:spPr bwMode="auto">
          <a:xfrm>
            <a:off x="3496866" y="2528887"/>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50%</a:t>
            </a:r>
          </a:p>
        </p:txBody>
      </p:sp>
      <p:sp>
        <p:nvSpPr>
          <p:cNvPr id="25641" name="Rectangle 42"/>
          <p:cNvSpPr>
            <a:spLocks noChangeArrowheads="1"/>
          </p:cNvSpPr>
          <p:nvPr/>
        </p:nvSpPr>
        <p:spPr bwMode="auto">
          <a:xfrm>
            <a:off x="3611166" y="2300287"/>
            <a:ext cx="316112" cy="184666"/>
          </a:xfrm>
          <a:prstGeom prst="rect">
            <a:avLst/>
          </a:prstGeom>
          <a:noFill/>
          <a:ln w="9525">
            <a:noFill/>
            <a:miter lim="800000"/>
            <a:headEnd/>
            <a:tailEnd/>
          </a:ln>
        </p:spPr>
        <p:txBody>
          <a:bodyPr wrap="none">
            <a:spAutoFit/>
          </a:bodyPr>
          <a:lstStyle/>
          <a:p>
            <a:pPr defTabSz="342900"/>
            <a:r>
              <a:rPr lang="en-US" sz="600">
                <a:latin typeface="Calibri" pitchFamily="34" charset="0"/>
                <a:ea typeface="MS PGothic" pitchFamily="34" charset="-128"/>
              </a:rPr>
              <a:t>30%</a:t>
            </a:r>
          </a:p>
        </p:txBody>
      </p:sp>
      <p:sp>
        <p:nvSpPr>
          <p:cNvPr id="25642" name="Text Box 43"/>
          <p:cNvSpPr txBox="1">
            <a:spLocks noChangeArrowheads="1"/>
          </p:cNvSpPr>
          <p:nvPr/>
        </p:nvSpPr>
        <p:spPr bwMode="auto">
          <a:xfrm>
            <a:off x="2807864" y="4314926"/>
            <a:ext cx="5438033" cy="496290"/>
          </a:xfrm>
          <a:prstGeom prst="rect">
            <a:avLst/>
          </a:prstGeom>
          <a:noFill/>
          <a:ln w="9525">
            <a:noFill/>
            <a:miter lim="800000"/>
            <a:headEnd/>
            <a:tailEnd/>
          </a:ln>
        </p:spPr>
        <p:txBody>
          <a:bodyPr wrap="square">
            <a:spAutoFit/>
          </a:bodyPr>
          <a:lstStyle/>
          <a:p>
            <a:pPr>
              <a:spcBef>
                <a:spcPct val="50000"/>
              </a:spcBef>
              <a:buFontTx/>
              <a:buChar char="•"/>
            </a:pPr>
            <a:r>
              <a:rPr lang="en-US" sz="1050" b="1" dirty="0">
                <a:solidFill>
                  <a:srgbClr val="800000"/>
                </a:solidFill>
              </a:rPr>
              <a:t> Aim to more than triple current Tornado Warning lead times</a:t>
            </a:r>
          </a:p>
          <a:p>
            <a:pPr>
              <a:spcBef>
                <a:spcPct val="50000"/>
              </a:spcBef>
              <a:buFontTx/>
              <a:buChar char="•"/>
            </a:pPr>
            <a:r>
              <a:rPr lang="en-US" sz="1050" b="1" dirty="0">
                <a:solidFill>
                  <a:srgbClr val="800000"/>
                </a:solidFill>
              </a:rPr>
              <a:t> Improved warnings allow enhanced community response</a:t>
            </a:r>
          </a:p>
        </p:txBody>
      </p:sp>
      <p:sp>
        <p:nvSpPr>
          <p:cNvPr id="2" name="TextBox 1"/>
          <p:cNvSpPr txBox="1"/>
          <p:nvPr/>
        </p:nvSpPr>
        <p:spPr>
          <a:xfrm>
            <a:off x="3613549" y="4831871"/>
            <a:ext cx="2141933" cy="253916"/>
          </a:xfrm>
          <a:prstGeom prst="rect">
            <a:avLst/>
          </a:prstGeom>
          <a:noFill/>
        </p:spPr>
        <p:txBody>
          <a:bodyPr wrap="none" rtlCol="0">
            <a:spAutoFit/>
          </a:bodyPr>
          <a:lstStyle/>
          <a:p>
            <a:r>
              <a:rPr lang="en-US" sz="1050" dirty="0"/>
              <a:t>(</a:t>
            </a:r>
            <a:r>
              <a:rPr lang="en-US" sz="1050" dirty="0" err="1"/>
              <a:t>Stensrud</a:t>
            </a:r>
            <a:r>
              <a:rPr lang="en-US" sz="1050" dirty="0"/>
              <a:t>, Xue and others 2009)</a:t>
            </a:r>
          </a:p>
        </p:txBody>
      </p:sp>
    </p:spTree>
    <p:extLst>
      <p:ext uri="{BB962C8B-B14F-4D97-AF65-F5344CB8AC3E}">
        <p14:creationId xmlns:p14="http://schemas.microsoft.com/office/powerpoint/2010/main" val="96230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CAMS Work</a:t>
            </a:r>
            <a:endParaRPr/>
          </a:p>
        </p:txBody>
      </p:sp>
      <p:sp>
        <p:nvSpPr>
          <p:cNvPr id="69" name="Google Shape;69;p15"/>
          <p:cNvSpPr txBox="1">
            <a:spLocks noGrp="1"/>
          </p:cNvSpPr>
          <p:nvPr>
            <p:ph type="body" idx="1"/>
          </p:nvPr>
        </p:nvSpPr>
        <p:spPr>
          <a:xfrm>
            <a:off x="-1" y="576300"/>
            <a:ext cx="5089109" cy="4567200"/>
          </a:xfrm>
          <a:prstGeom prst="rect">
            <a:avLst/>
          </a:prstGeom>
        </p:spPr>
        <p:txBody>
          <a:bodyPr spcFirstLastPara="1" wrap="square" lIns="91425" tIns="91425" rIns="91425" bIns="91425" anchor="t" anchorCtr="0">
            <a:normAutofit fontScale="85000" lnSpcReduction="20000"/>
          </a:bodyPr>
          <a:lstStyle/>
          <a:p>
            <a:pPr marL="457200" lvl="0" indent="-342900" algn="l" rtl="0">
              <a:spcBef>
                <a:spcPts val="0"/>
              </a:spcBef>
              <a:spcAft>
                <a:spcPts val="0"/>
              </a:spcAft>
              <a:buSzPts val="1800"/>
              <a:buChar char="●"/>
            </a:pPr>
            <a:r>
              <a:rPr lang="en" dirty="0"/>
              <a:t>Small Horizontal and Vertical Grid Spacing. Lots of computer power.</a:t>
            </a:r>
            <a:endParaRPr dirty="0"/>
          </a:p>
          <a:p>
            <a:pPr marL="457200" lvl="0" indent="-342900" algn="l" rtl="0">
              <a:spcBef>
                <a:spcPts val="0"/>
              </a:spcBef>
              <a:spcAft>
                <a:spcPts val="0"/>
              </a:spcAft>
              <a:buSzPts val="1800"/>
              <a:buChar char="●"/>
            </a:pPr>
            <a:r>
              <a:rPr lang="en" dirty="0"/>
              <a:t>Initial conditions obtained by assimilating high-resolution observations and </a:t>
            </a:r>
            <a:r>
              <a:rPr lang="en" dirty="0" err="1"/>
              <a:t>som</a:t>
            </a:r>
            <a:r>
              <a:rPr lang="en-US" dirty="0"/>
              <a:t>e</a:t>
            </a:r>
            <a:r>
              <a:rPr lang="en" dirty="0"/>
              <a:t>times radar data frequently, for HRRR at hourly intervals.</a:t>
            </a:r>
          </a:p>
          <a:p>
            <a:pPr marL="457200" lvl="0" indent="-342900" algn="l" rtl="0">
              <a:spcBef>
                <a:spcPts val="0"/>
              </a:spcBef>
              <a:spcAft>
                <a:spcPts val="0"/>
              </a:spcAft>
              <a:buSzPts val="1800"/>
              <a:buChar char="●"/>
            </a:pPr>
            <a:r>
              <a:rPr lang="en-US" dirty="0"/>
              <a:t>The lateral boundary conditions come from global model forecasts or from a larger-domain regional forecasts (e.g., HRRR from RAP)</a:t>
            </a:r>
            <a:endParaRPr dirty="0"/>
          </a:p>
          <a:p>
            <a:pPr marL="457200" lvl="0" indent="-342900" algn="l" rtl="0">
              <a:spcBef>
                <a:spcPts val="0"/>
              </a:spcBef>
              <a:spcAft>
                <a:spcPts val="0"/>
              </a:spcAft>
              <a:buSzPts val="1800"/>
              <a:buChar char="●"/>
            </a:pPr>
            <a:r>
              <a:rPr lang="en" dirty="0"/>
              <a:t>Models are integrated with sub-minute time steps (sometimes a few seconds)</a:t>
            </a:r>
            <a:endParaRPr dirty="0"/>
          </a:p>
          <a:p>
            <a:pPr marL="457200" lvl="0" indent="-342900" algn="l" rtl="0">
              <a:spcBef>
                <a:spcPts val="0"/>
              </a:spcBef>
              <a:spcAft>
                <a:spcPts val="0"/>
              </a:spcAft>
              <a:buSzPts val="1800"/>
              <a:buChar char="●"/>
            </a:pPr>
            <a:r>
              <a:rPr lang="en" dirty="0"/>
              <a:t>Output are typically produced at hourly or shorter intervals.</a:t>
            </a:r>
          </a:p>
          <a:p>
            <a:pPr marL="457200" lvl="0" indent="-342900" algn="l" rtl="0">
              <a:spcBef>
                <a:spcPts val="0"/>
              </a:spcBef>
              <a:spcAft>
                <a:spcPts val="0"/>
              </a:spcAft>
              <a:buSzPts val="1800"/>
              <a:buChar char="●"/>
            </a:pPr>
            <a:r>
              <a:rPr lang="en" dirty="0"/>
              <a:t>Special forecast products such as hourly max updraft helicity (UH) fields and radar reflectivity are produced with</a:t>
            </a:r>
            <a:r>
              <a:rPr lang="en-US" dirty="0"/>
              <a:t>in</a:t>
            </a:r>
            <a:r>
              <a:rPr lang="en" dirty="0"/>
              <a:t> model or in postprocessing step. </a:t>
            </a:r>
            <a:endParaRPr dirty="0"/>
          </a:p>
          <a:p>
            <a:pPr marL="457200" lvl="0" indent="-342900" algn="l" rtl="0">
              <a:spcBef>
                <a:spcPts val="0"/>
              </a:spcBef>
              <a:spcAft>
                <a:spcPts val="0"/>
              </a:spcAft>
              <a:buSzPts val="1800"/>
              <a:buChar char="●"/>
            </a:pPr>
            <a:r>
              <a:rPr lang="en" dirty="0"/>
              <a:t>Common CAM outputs include:</a:t>
            </a:r>
            <a:endParaRPr dirty="0"/>
          </a:p>
          <a:p>
            <a:pPr marL="914400" lvl="1" indent="-317500" algn="l" rtl="0">
              <a:spcBef>
                <a:spcPts val="0"/>
              </a:spcBef>
              <a:spcAft>
                <a:spcPts val="0"/>
              </a:spcAft>
              <a:buSzPts val="1400"/>
              <a:buChar char="○"/>
            </a:pPr>
            <a:r>
              <a:rPr lang="en" dirty="0"/>
              <a:t>Simulated Reflectivity </a:t>
            </a:r>
            <a:endParaRPr dirty="0"/>
          </a:p>
          <a:p>
            <a:pPr marL="914400" lvl="1" indent="-317500" algn="l" rtl="0">
              <a:spcBef>
                <a:spcPts val="0"/>
              </a:spcBef>
              <a:spcAft>
                <a:spcPts val="0"/>
              </a:spcAft>
              <a:buSzPts val="1400"/>
              <a:buChar char="○"/>
            </a:pPr>
            <a:r>
              <a:rPr lang="en" dirty="0"/>
              <a:t>Updraft helicity (UH) – w * vertical vorticity integrated over a depth</a:t>
            </a:r>
            <a:endParaRPr dirty="0"/>
          </a:p>
          <a:p>
            <a:pPr marL="914400" lvl="1" indent="-317500" algn="l" rtl="0">
              <a:spcBef>
                <a:spcPts val="0"/>
              </a:spcBef>
              <a:spcAft>
                <a:spcPts val="0"/>
              </a:spcAft>
              <a:buSzPts val="1400"/>
              <a:buChar char="○"/>
            </a:pPr>
            <a:r>
              <a:rPr lang="en" dirty="0" err="1"/>
              <a:t>Precip</a:t>
            </a:r>
            <a:r>
              <a:rPr lang="en" dirty="0"/>
              <a:t>/Snow accumulation</a:t>
            </a:r>
            <a:endParaRPr dirty="0"/>
          </a:p>
          <a:p>
            <a:pPr marL="914400" lvl="1" indent="-317500" algn="l" rtl="0">
              <a:spcBef>
                <a:spcPts val="0"/>
              </a:spcBef>
              <a:spcAft>
                <a:spcPts val="0"/>
              </a:spcAft>
              <a:buSzPts val="1400"/>
              <a:buChar char="○"/>
            </a:pPr>
            <a:r>
              <a:rPr lang="en" dirty="0"/>
              <a:t>STP, Helicity, low-level vorticity/rotation</a:t>
            </a:r>
            <a:endParaRPr dirty="0"/>
          </a:p>
        </p:txBody>
      </p:sp>
      <p:pic>
        <p:nvPicPr>
          <p:cNvPr id="70" name="Google Shape;70;p15"/>
          <p:cNvPicPr preferRelativeResize="0"/>
          <p:nvPr/>
        </p:nvPicPr>
        <p:blipFill>
          <a:blip r:embed="rId3">
            <a:alphaModFix/>
          </a:blip>
          <a:stretch>
            <a:fillRect/>
          </a:stretch>
        </p:blipFill>
        <p:spPr>
          <a:xfrm>
            <a:off x="5600700" y="2405375"/>
            <a:ext cx="3543301" cy="2738005"/>
          </a:xfrm>
          <a:prstGeom prst="rect">
            <a:avLst/>
          </a:prstGeom>
          <a:noFill/>
          <a:ln>
            <a:noFill/>
          </a:ln>
        </p:spPr>
      </p:pic>
      <p:pic>
        <p:nvPicPr>
          <p:cNvPr id="71" name="Google Shape;71;p15"/>
          <p:cNvPicPr preferRelativeResize="0"/>
          <p:nvPr/>
        </p:nvPicPr>
        <p:blipFill rotWithShape="1">
          <a:blip r:embed="rId4">
            <a:alphaModFix/>
          </a:blip>
          <a:srcRect l="-7100" r="7099"/>
          <a:stretch/>
        </p:blipFill>
        <p:spPr>
          <a:xfrm>
            <a:off x="4856175" y="0"/>
            <a:ext cx="4287825" cy="22515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TotalTime>
  <Words>3304</Words>
  <Application>Microsoft Macintosh PowerPoint</Application>
  <PresentationFormat>On-screen Show (16:9)</PresentationFormat>
  <Paragraphs>282</Paragraphs>
  <Slides>33</Slides>
  <Notes>22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MS PGothic</vt:lpstr>
      <vt:lpstr>Arial</vt:lpstr>
      <vt:lpstr>Calibri</vt:lpstr>
      <vt:lpstr>Cambria Math</vt:lpstr>
      <vt:lpstr>PT Sans</vt:lpstr>
      <vt:lpstr>Symbol</vt:lpstr>
      <vt:lpstr>Simple Light</vt:lpstr>
      <vt:lpstr>The use of Convection-Allowing Models for Severe Weather Forecasting</vt:lpstr>
      <vt:lpstr>What is Convection-Allowing Model (CAM)?</vt:lpstr>
      <vt:lpstr>History of Numerical Weather Prediction (NWP)</vt:lpstr>
      <vt:lpstr>History of Numerical Weather Prediction (NWP)</vt:lpstr>
      <vt:lpstr>History of Numerical Weather Prediction (NWP)</vt:lpstr>
      <vt:lpstr>CAMS –Convection-Allowing Models Forecast Applications and their Consequences</vt:lpstr>
      <vt:lpstr>History and background:</vt:lpstr>
      <vt:lpstr>PowerPoint Presentation</vt:lpstr>
      <vt:lpstr>How CAMS Work</vt:lpstr>
      <vt:lpstr>Updraft Helicity (UH)</vt:lpstr>
      <vt:lpstr>June 14, 2010 – Oklahoma City Flooding Case</vt:lpstr>
      <vt:lpstr>June 14, 2010 – OKC Flooding Case</vt:lpstr>
      <vt:lpstr>12–18Z accumulated precipitation: 18h (June 14, 2010 – OKC Flood Day)</vt:lpstr>
      <vt:lpstr>Experimental Forecast Products Produced and Evaluated during Hazadous Weather Testbed (HWT) Spring Experiments</vt:lpstr>
      <vt:lpstr>Probabilistic Forecasts for Severe, QPF (&gt;0.5 inch/6h) and Aviation Weather (Z&gt;40dBZ) and Verifying Weather</vt:lpstr>
      <vt:lpstr>Products – Simulated Reflectivity</vt:lpstr>
      <vt:lpstr>Hourly Maximum Updraft Helicity (t=25h)</vt:lpstr>
      <vt:lpstr>Current CAMS: WRF</vt:lpstr>
      <vt:lpstr>Current CAMS: NAM Nest</vt:lpstr>
      <vt:lpstr>Current CAMS HRRR</vt:lpstr>
      <vt:lpstr>Current CAMS: Hi-Res FV3, RRFSv1</vt:lpstr>
      <vt:lpstr>RRFS v2 will be based on MPAS developed by NCAR </vt:lpstr>
      <vt:lpstr>CAM Ensembles: HREF</vt:lpstr>
      <vt:lpstr>CAM Ensembles: WOFS</vt:lpstr>
      <vt:lpstr>Common CAM Problems</vt:lpstr>
      <vt:lpstr>How to use CAMS: Environment</vt:lpstr>
      <vt:lpstr>How to use CAMS: Soundings</vt:lpstr>
      <vt:lpstr>How to use CAMS: Hourly Output</vt:lpstr>
      <vt:lpstr>How NOT to use CAMS</vt:lpstr>
      <vt:lpstr>CAMS Extras: Post Processed Calibrated Guidance/Probability</vt:lpstr>
      <vt:lpstr>Future: Combining Machine learning with CAM output</vt:lpstr>
      <vt:lpstr>Is AI/ML going to replace physics models/NWP?</vt:lpstr>
      <vt:lpstr>Now let’s look at the Cams for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Convection-Allowing Models for Severe Weather Forecasting</dc:title>
  <cp:lastModifiedBy>Xue, Ming</cp:lastModifiedBy>
  <cp:revision>29</cp:revision>
  <dcterms:modified xsi:type="dcterms:W3CDTF">2026-04-29T06:27:36Z</dcterms:modified>
</cp:coreProperties>
</file>