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y="6858000" cx="9144000"/>
  <p:notesSz cx="7010400" cy="92964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18" roundtripDataSignature="AMtx7mgsqnilTkeucpCEtqpv8wmeIJy4M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18" Type="http://customschemas.google.com/relationships/presentationmetadata" Target="meta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68625" y="697225"/>
            <a:ext cx="4673825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68625" y="697225"/>
            <a:ext cx="4673825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47:notes"/>
          <p:cNvSpPr txBox="1"/>
          <p:nvPr>
            <p:ph idx="1" type="body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42" name="Google Shape;142;p47:notes"/>
          <p:cNvSpPr/>
          <p:nvPr>
            <p:ph idx="2" type="sldImg"/>
          </p:nvPr>
        </p:nvSpPr>
        <p:spPr>
          <a:xfrm>
            <a:off x="1168625" y="697225"/>
            <a:ext cx="4673825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48:notes"/>
          <p:cNvSpPr txBox="1"/>
          <p:nvPr>
            <p:ph idx="1" type="body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47" name="Google Shape;147;p48:notes"/>
          <p:cNvSpPr/>
          <p:nvPr>
            <p:ph idx="2" type="sldImg"/>
          </p:nvPr>
        </p:nvSpPr>
        <p:spPr>
          <a:xfrm>
            <a:off x="1168625" y="697225"/>
            <a:ext cx="4673825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44:notes"/>
          <p:cNvSpPr txBox="1"/>
          <p:nvPr>
            <p:ph idx="1" type="body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52" name="Google Shape;152;p44:notes"/>
          <p:cNvSpPr/>
          <p:nvPr>
            <p:ph idx="2" type="sldImg"/>
          </p:nvPr>
        </p:nvSpPr>
        <p:spPr>
          <a:xfrm>
            <a:off x="1168625" y="697225"/>
            <a:ext cx="4673825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/>
          <p:nvPr>
            <p:ph idx="1" type="body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8" name="Google Shape;88;p2:notes"/>
          <p:cNvSpPr/>
          <p:nvPr>
            <p:ph idx="2" type="sldImg"/>
          </p:nvPr>
        </p:nvSpPr>
        <p:spPr>
          <a:xfrm>
            <a:off x="1168625" y="697225"/>
            <a:ext cx="4673825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3:notes"/>
          <p:cNvSpPr txBox="1"/>
          <p:nvPr>
            <p:ph idx="1" type="body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9" name="Google Shape;99;p3:notes"/>
          <p:cNvSpPr/>
          <p:nvPr>
            <p:ph idx="2" type="sldImg"/>
          </p:nvPr>
        </p:nvSpPr>
        <p:spPr>
          <a:xfrm>
            <a:off x="1168625" y="697225"/>
            <a:ext cx="4673825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2:notes"/>
          <p:cNvSpPr txBox="1"/>
          <p:nvPr>
            <p:ph idx="1" type="body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06" name="Google Shape;106;p12:notes"/>
          <p:cNvSpPr/>
          <p:nvPr>
            <p:ph idx="2" type="sldImg"/>
          </p:nvPr>
        </p:nvSpPr>
        <p:spPr>
          <a:xfrm>
            <a:off x="1168625" y="697225"/>
            <a:ext cx="4673825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11b4ec5dab5_0_51:notes"/>
          <p:cNvSpPr txBox="1"/>
          <p:nvPr>
            <p:ph idx="1" type="body"/>
          </p:nvPr>
        </p:nvSpPr>
        <p:spPr>
          <a:xfrm>
            <a:off x="701025" y="4415775"/>
            <a:ext cx="5608200" cy="418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13" name="Google Shape;113;g11b4ec5dab5_0_51:notes"/>
          <p:cNvSpPr/>
          <p:nvPr>
            <p:ph idx="2" type="sldImg"/>
          </p:nvPr>
        </p:nvSpPr>
        <p:spPr>
          <a:xfrm>
            <a:off x="1168625" y="697225"/>
            <a:ext cx="4673700" cy="3486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11b4ec5dab5_0_57:notes"/>
          <p:cNvSpPr txBox="1"/>
          <p:nvPr>
            <p:ph idx="1" type="body"/>
          </p:nvPr>
        </p:nvSpPr>
        <p:spPr>
          <a:xfrm>
            <a:off x="701025" y="4415775"/>
            <a:ext cx="5608200" cy="418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20" name="Google Shape;120;g11b4ec5dab5_0_57:notes"/>
          <p:cNvSpPr/>
          <p:nvPr>
            <p:ph idx="2" type="sldImg"/>
          </p:nvPr>
        </p:nvSpPr>
        <p:spPr>
          <a:xfrm>
            <a:off x="1168625" y="697225"/>
            <a:ext cx="4673700" cy="3486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35:notes"/>
          <p:cNvSpPr txBox="1"/>
          <p:nvPr>
            <p:ph idx="1" type="body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27" name="Google Shape;127;p35:notes"/>
          <p:cNvSpPr/>
          <p:nvPr>
            <p:ph idx="2" type="sldImg"/>
          </p:nvPr>
        </p:nvSpPr>
        <p:spPr>
          <a:xfrm>
            <a:off x="1168625" y="697225"/>
            <a:ext cx="4673825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45:notes"/>
          <p:cNvSpPr txBox="1"/>
          <p:nvPr>
            <p:ph idx="1" type="body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32" name="Google Shape;132;p45:notes"/>
          <p:cNvSpPr/>
          <p:nvPr>
            <p:ph idx="2" type="sldImg"/>
          </p:nvPr>
        </p:nvSpPr>
        <p:spPr>
          <a:xfrm>
            <a:off x="1168625" y="697225"/>
            <a:ext cx="4673825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46:notes"/>
          <p:cNvSpPr txBox="1"/>
          <p:nvPr>
            <p:ph idx="1" type="body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37" name="Google Shape;137;p46:notes"/>
          <p:cNvSpPr/>
          <p:nvPr>
            <p:ph idx="2" type="sldImg"/>
          </p:nvPr>
        </p:nvSpPr>
        <p:spPr>
          <a:xfrm>
            <a:off x="1168625" y="697225"/>
            <a:ext cx="4673825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5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5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4" name="Google Shape;14;p5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5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5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5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59"/>
          <p:cNvSpPr txBox="1"/>
          <p:nvPr>
            <p:ph idx="1" type="body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5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5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5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60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60"/>
          <p:cNvSpPr txBox="1"/>
          <p:nvPr>
            <p:ph idx="1" type="body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6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6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6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5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50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5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5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5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5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3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3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5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4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54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5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5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5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5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55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55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55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55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5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5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5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5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5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5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5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57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57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57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5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5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5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58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58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58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5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5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5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4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49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4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4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4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7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5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8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Group Forecasting Exercise</a:t>
            </a:r>
            <a:endParaRPr/>
          </a:p>
        </p:txBody>
      </p:sp>
      <p:sp>
        <p:nvSpPr>
          <p:cNvPr id="85" name="Google Shape;85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Goal: Practice your forecast process using limited data.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Take initial information and make SPC-style probability forecasts of tornadoes, hail, and damaging wind for your city.</a:t>
            </a:r>
            <a:endParaRPr/>
          </a:p>
          <a:p>
            <a:pPr indent="-285750" lvl="1" marL="74295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00B0F0"/>
              </a:buClr>
              <a:buSzPts val="2800"/>
              <a:buChar char="–"/>
            </a:pPr>
            <a:r>
              <a:rPr lang="en-US">
                <a:solidFill>
                  <a:srgbClr val="00B0F0"/>
                </a:solidFill>
              </a:rPr>
              <a:t>Probability of 1+ events within 25 n mi of a point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We’ll discuss forecasts at each stage with group spokesperson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4" name="Google Shape;144;p4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134925"/>
            <a:ext cx="9144000" cy="641022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9" name="Google Shape;149;p4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152400"/>
            <a:ext cx="9144000" cy="641022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4" name="Google Shape;154;p4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10250"/>
            <a:ext cx="9144000" cy="641022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Google Shape;90;p2"/>
          <p:cNvPicPr preferRelativeResize="0"/>
          <p:nvPr/>
        </p:nvPicPr>
        <p:blipFill rotWithShape="1">
          <a:blip r:embed="rId3">
            <a:alphaModFix/>
          </a:blip>
          <a:srcRect b="0" l="0" r="2694" t="0"/>
          <a:stretch/>
        </p:blipFill>
        <p:spPr>
          <a:xfrm>
            <a:off x="59000" y="501050"/>
            <a:ext cx="9008800" cy="5763161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2"/>
          <p:cNvSpPr/>
          <p:nvPr/>
        </p:nvSpPr>
        <p:spPr>
          <a:xfrm>
            <a:off x="4381499" y="3886200"/>
            <a:ext cx="381000" cy="3048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2"/>
          <p:cNvSpPr/>
          <p:nvPr/>
        </p:nvSpPr>
        <p:spPr>
          <a:xfrm>
            <a:off x="4540623" y="3048382"/>
            <a:ext cx="381000" cy="3048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2"/>
          <p:cNvSpPr/>
          <p:nvPr/>
        </p:nvSpPr>
        <p:spPr>
          <a:xfrm>
            <a:off x="4542864" y="2514600"/>
            <a:ext cx="381000" cy="3048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2"/>
          <p:cNvSpPr txBox="1"/>
          <p:nvPr/>
        </p:nvSpPr>
        <p:spPr>
          <a:xfrm>
            <a:off x="3969123" y="2406134"/>
            <a:ext cx="609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OAX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2"/>
          <p:cNvSpPr txBox="1"/>
          <p:nvPr/>
        </p:nvSpPr>
        <p:spPr>
          <a:xfrm>
            <a:off x="3993775" y="3018215"/>
            <a:ext cx="609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TOP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2"/>
          <p:cNvSpPr txBox="1"/>
          <p:nvPr/>
        </p:nvSpPr>
        <p:spPr>
          <a:xfrm>
            <a:off x="3787587" y="3878729"/>
            <a:ext cx="7173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OUN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Make first forecast (by 10:15)</a:t>
            </a:r>
            <a:endParaRPr/>
          </a:p>
        </p:txBody>
      </p:sp>
      <p:sp>
        <p:nvSpPr>
          <p:cNvPr id="102" name="Google Shape;102;p3"/>
          <p:cNvSpPr txBox="1"/>
          <p:nvPr>
            <p:ph idx="1" type="body"/>
          </p:nvPr>
        </p:nvSpPr>
        <p:spPr>
          <a:xfrm>
            <a:off x="457200" y="13716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“Representative” hail, wind and tornado probs</a:t>
            </a:r>
            <a:endParaRPr/>
          </a:p>
          <a:p>
            <a:pPr indent="0" lvl="0" marL="91440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  <p:pic>
        <p:nvPicPr>
          <p:cNvPr id="103" name="Google Shape;103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67125" y="1949125"/>
            <a:ext cx="4431975" cy="49088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Round 2 (by 10:35)</a:t>
            </a:r>
            <a:endParaRPr/>
          </a:p>
        </p:txBody>
      </p:sp>
      <p:sp>
        <p:nvSpPr>
          <p:cNvPr id="109" name="Google Shape;109;p12"/>
          <p:cNvSpPr txBox="1"/>
          <p:nvPr>
            <p:ph idx="1" type="body"/>
          </p:nvPr>
        </p:nvSpPr>
        <p:spPr>
          <a:xfrm>
            <a:off x="0" y="1295400"/>
            <a:ext cx="51405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-32766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Rotate CWAs </a:t>
            </a:r>
            <a:endParaRPr/>
          </a:p>
          <a:p>
            <a:pPr indent="-41656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4285"/>
              <a:buChar char="–"/>
            </a:pPr>
            <a:r>
              <a:rPr lang="en-US"/>
              <a:t>OUN -&gt; OAX</a:t>
            </a:r>
            <a:endParaRPr/>
          </a:p>
          <a:p>
            <a:pPr indent="-41656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4285"/>
              <a:buChar char="–"/>
            </a:pPr>
            <a:r>
              <a:rPr lang="en-US"/>
              <a:t>TOP -&gt; OUN</a:t>
            </a:r>
            <a:endParaRPr/>
          </a:p>
          <a:p>
            <a:pPr indent="-41656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4285"/>
              <a:buChar char="–"/>
            </a:pPr>
            <a:r>
              <a:rPr lang="en-US"/>
              <a:t>OAX -&gt; TOP </a:t>
            </a:r>
            <a:endParaRPr/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60811"/>
              <a:buNone/>
            </a:pPr>
            <a:r>
              <a:t/>
            </a:r>
            <a:endParaRPr/>
          </a:p>
          <a:p>
            <a:pPr indent="-32766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Produce tornado, hail, and wind probability forecasts for your new CWA.</a:t>
            </a:r>
            <a:endParaRPr/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60811"/>
              <a:buNone/>
            </a:pPr>
            <a:r>
              <a:t/>
            </a:r>
            <a:endParaRPr/>
          </a:p>
          <a:p>
            <a:pPr indent="-327660" lvl="0" marL="34290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Recall your “inherited” forecast from previous group.</a:t>
            </a:r>
            <a:endParaRPr/>
          </a:p>
        </p:txBody>
      </p:sp>
      <p:pic>
        <p:nvPicPr>
          <p:cNvPr id="110" name="Google Shape;110;p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123950" y="1447800"/>
            <a:ext cx="3948794" cy="4373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11b4ec5dab5_0_5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Round 3 (by 10:55)</a:t>
            </a:r>
            <a:endParaRPr/>
          </a:p>
        </p:txBody>
      </p:sp>
      <p:sp>
        <p:nvSpPr>
          <p:cNvPr id="116" name="Google Shape;116;g11b4ec5dab5_0_51"/>
          <p:cNvSpPr txBox="1"/>
          <p:nvPr>
            <p:ph idx="1" type="body"/>
          </p:nvPr>
        </p:nvSpPr>
        <p:spPr>
          <a:xfrm>
            <a:off x="0" y="1295400"/>
            <a:ext cx="51405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-32766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Rotate CWAs </a:t>
            </a:r>
            <a:endParaRPr/>
          </a:p>
          <a:p>
            <a:pPr indent="-41656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4285"/>
              <a:buChar char="–"/>
            </a:pPr>
            <a:r>
              <a:rPr lang="en-US"/>
              <a:t>OUN -&gt; OAX</a:t>
            </a:r>
            <a:endParaRPr/>
          </a:p>
          <a:p>
            <a:pPr indent="-41656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4285"/>
              <a:buChar char="–"/>
            </a:pPr>
            <a:r>
              <a:rPr lang="en-US"/>
              <a:t>TOP -&gt; OUN</a:t>
            </a:r>
            <a:endParaRPr/>
          </a:p>
          <a:p>
            <a:pPr indent="-41656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4285"/>
              <a:buChar char="–"/>
            </a:pPr>
            <a:r>
              <a:rPr lang="en-US"/>
              <a:t>OAX -&gt; TOP </a:t>
            </a:r>
            <a:endParaRPr/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60811"/>
              <a:buNone/>
            </a:pPr>
            <a:r>
              <a:t/>
            </a:r>
            <a:endParaRPr/>
          </a:p>
          <a:p>
            <a:pPr indent="-32766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Produce tornado, hail, and wind probability forecasts for your new CWA.</a:t>
            </a:r>
            <a:endParaRPr/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60811"/>
              <a:buNone/>
            </a:pPr>
            <a:r>
              <a:t/>
            </a:r>
            <a:endParaRPr/>
          </a:p>
          <a:p>
            <a:pPr indent="-327660" lvl="0" marL="34290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Recall your “inherited” forecast from previous group.</a:t>
            </a:r>
            <a:endParaRPr/>
          </a:p>
        </p:txBody>
      </p:sp>
      <p:pic>
        <p:nvPicPr>
          <p:cNvPr id="117" name="Google Shape;117;g11b4ec5dab5_0_5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123950" y="1447800"/>
            <a:ext cx="3948794" cy="4373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11b4ec5dab5_0_5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Round 4 (by 11:15)</a:t>
            </a:r>
            <a:endParaRPr/>
          </a:p>
        </p:txBody>
      </p:sp>
      <p:sp>
        <p:nvSpPr>
          <p:cNvPr id="123" name="Google Shape;123;g11b4ec5dab5_0_57"/>
          <p:cNvSpPr txBox="1"/>
          <p:nvPr>
            <p:ph idx="1" type="body"/>
          </p:nvPr>
        </p:nvSpPr>
        <p:spPr>
          <a:xfrm>
            <a:off x="0" y="1295400"/>
            <a:ext cx="51405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-32766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Rotate CWAs  </a:t>
            </a:r>
            <a:endParaRPr/>
          </a:p>
          <a:p>
            <a:pPr indent="-41656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4285"/>
              <a:buChar char="–"/>
            </a:pPr>
            <a:r>
              <a:rPr lang="en-US"/>
              <a:t>OUN -&gt; OAX</a:t>
            </a:r>
            <a:endParaRPr/>
          </a:p>
          <a:p>
            <a:pPr indent="-41656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4285"/>
              <a:buChar char="–"/>
            </a:pPr>
            <a:r>
              <a:rPr lang="en-US"/>
              <a:t>TOP -&gt; OUN</a:t>
            </a:r>
            <a:endParaRPr/>
          </a:p>
          <a:p>
            <a:pPr indent="-41656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4285"/>
              <a:buChar char="–"/>
            </a:pPr>
            <a:r>
              <a:rPr lang="en-US"/>
              <a:t>OAX -&gt; TOP </a:t>
            </a:r>
            <a:endParaRPr/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60811"/>
              <a:buNone/>
            </a:pPr>
            <a:r>
              <a:t/>
            </a:r>
            <a:endParaRPr/>
          </a:p>
          <a:p>
            <a:pPr indent="-32766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Produce tornado, hail, and wind probability forecasts for your </a:t>
            </a:r>
            <a:r>
              <a:rPr b="1" lang="en-US"/>
              <a:t>original</a:t>
            </a:r>
            <a:r>
              <a:rPr lang="en-US"/>
              <a:t> CWA.</a:t>
            </a:r>
            <a:endParaRPr/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60811"/>
              <a:buNone/>
            </a:pPr>
            <a:r>
              <a:t/>
            </a:r>
            <a:endParaRPr/>
          </a:p>
          <a:p>
            <a:pPr indent="-327660" lvl="0" marL="34290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Recall your “inherited” forecast from previous group.</a:t>
            </a:r>
            <a:endParaRPr/>
          </a:p>
        </p:txBody>
      </p:sp>
      <p:pic>
        <p:nvPicPr>
          <p:cNvPr id="124" name="Google Shape;124;g11b4ec5dab5_0_5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123950" y="1447800"/>
            <a:ext cx="3948794" cy="4373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3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What happened?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4" name="Google Shape;134;p4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196800"/>
            <a:ext cx="9144000" cy="641022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9" name="Google Shape;139;p4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168150"/>
            <a:ext cx="9144000" cy="641022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2016-04-04T18:33:56Z</dcterms:created>
  <dc:creator>rthompson</dc:creator>
</cp:coreProperties>
</file>