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0"/>
  </p:notesMasterIdLst>
  <p:sldIdLst>
    <p:sldId id="256" r:id="rId2"/>
    <p:sldId id="257" r:id="rId3"/>
    <p:sldId id="258" r:id="rId4"/>
    <p:sldId id="259" r:id="rId5"/>
    <p:sldId id="260" r:id="rId6"/>
    <p:sldId id="261" r:id="rId7"/>
    <p:sldId id="262" r:id="rId8"/>
    <p:sldId id="347" r:id="rId9"/>
    <p:sldId id="263" r:id="rId10"/>
    <p:sldId id="264" r:id="rId11"/>
    <p:sldId id="265" r:id="rId12"/>
    <p:sldId id="266" r:id="rId13"/>
    <p:sldId id="267" r:id="rId14"/>
    <p:sldId id="269"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98" r:id="rId33"/>
    <p:sldId id="299" r:id="rId34"/>
    <p:sldId id="300" r:id="rId35"/>
    <p:sldId id="301" r:id="rId36"/>
    <p:sldId id="302" r:id="rId37"/>
    <p:sldId id="303" r:id="rId38"/>
    <p:sldId id="304" r:id="rId39"/>
  </p:sldIdLst>
  <p:sldSz cx="9144000" cy="6858000" type="screen4x3"/>
  <p:notesSz cx="6858000" cy="9144000"/>
  <p:embeddedFontLst>
    <p:embeddedFont>
      <p:font typeface="Helvetica Neue" charset="0"/>
      <p:regular r:id="rId41"/>
      <p:bold r:id="rId42"/>
      <p:italic r:id="rId43"/>
      <p:boldItalic r:id="rId44"/>
    </p:embeddedFont>
    <p:embeddedFont>
      <p:font typeface="Arimo" charset="0"/>
      <p:regular r:id="rId45"/>
      <p:bold r:id="rId46"/>
      <p:italic r:id="rId47"/>
      <p:boldItalic r:id="rId48"/>
    </p:embeddedFont>
    <p:embeddedFont>
      <p:font typeface="Calibri" pitchFamily="34" charset="0"/>
      <p:regular r:id="rId49"/>
      <p:bold r:id="rId50"/>
      <p:italic r:id="rId51"/>
      <p:boldItalic r:id="rId52"/>
    </p:embeddedFont>
    <p:embeddedFont>
      <p:font typeface="Tahoma" pitchFamily="34" charset="0"/>
      <p:regular r:id="rId53"/>
      <p:bold r:id="rId54"/>
    </p:embeddedFont>
    <p:embeddedFont>
      <p:font typeface="Trebuchet MS" pitchFamily="34" charset="0"/>
      <p:regular r:id="rId55"/>
      <p:bold r:id="rId56"/>
      <p:italic r:id="rId57"/>
      <p:boldItalic r:id="rId58"/>
    </p:embeddedFont>
    <p:embeddedFont>
      <p:font typeface="Verdana" pitchFamily="34"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2160">
          <p15:clr>
            <a:srgbClr val="000000"/>
          </p15:clr>
        </p15:guide>
        <p15:guide id="2" pos="2880">
          <p15:clr>
            <a:srgbClr val="000000"/>
          </p15:clr>
        </p15:guide>
      </p15:sldGuideLst>
    </p:ext>
    <p:ext uri="{2D200454-40CA-4A62-9FC3-DE9A4176ACB9}">
      <p15:notesGuideLst xmlns="" xmlns:p15="http://schemas.microsoft.com/office/powerpoint/2012/main">
        <p15:guide id="1" orient="horz" pos="2880">
          <p15:clr>
            <a:srgbClr val="000000"/>
          </p15:clr>
        </p15:guide>
        <p15:guide id="2" pos="2160">
          <p15:clr>
            <a:srgbClr val="000000"/>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13" roundtripDataSignature="AMtx7mg7gjQDnqt6jfmo5rsgQbQmanGiM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069A39C6-4511-48E1-BC49-309DE93CEA10}">
  <a:tblStyle styleId="{069A39C6-4511-48E1-BC49-309DE93CEA1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13" d="100"/>
          <a:sy n="113" d="100"/>
        </p:scale>
        <p:origin x="-898" y="230"/>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115"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2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113" Type="http://customschemas.google.com/relationships/presentationmetadata" Target="metadata"/><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font" Target="fonts/font19.fntdata"/><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font" Target="fonts/font17.fntdata"/><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4400" b="0" i="0" u="none" strike="noStrike" cap="none">
                <a:solidFill>
                  <a:srgbClr val="000000"/>
                </a:solidFill>
                <a:latin typeface="Arimo"/>
                <a:ea typeface="Arimo"/>
                <a:cs typeface="Arimo"/>
                <a:sym typeface="Arimo"/>
              </a:defRPr>
            </a:lvl1pPr>
            <a:lvl2pPr marR="0" lvl="1" algn="l" rtl="0">
              <a:lnSpc>
                <a:spcPct val="100000"/>
              </a:lnSpc>
              <a:spcBef>
                <a:spcPts val="0"/>
              </a:spcBef>
              <a:spcAft>
                <a:spcPts val="0"/>
              </a:spcAft>
              <a:buSzPts val="1400"/>
              <a:buNone/>
              <a:defRPr sz="4400" b="0" i="0" u="none" strike="noStrike" cap="none">
                <a:solidFill>
                  <a:srgbClr val="000000"/>
                </a:solidFill>
                <a:latin typeface="Arimo"/>
                <a:ea typeface="Arimo"/>
                <a:cs typeface="Arimo"/>
                <a:sym typeface="Arimo"/>
              </a:defRPr>
            </a:lvl2pPr>
            <a:lvl3pPr marR="0" lvl="2" algn="l" rtl="0">
              <a:lnSpc>
                <a:spcPct val="100000"/>
              </a:lnSpc>
              <a:spcBef>
                <a:spcPts val="0"/>
              </a:spcBef>
              <a:spcAft>
                <a:spcPts val="0"/>
              </a:spcAft>
              <a:buSzPts val="1400"/>
              <a:buNone/>
              <a:defRPr sz="4400" b="0" i="0" u="none" strike="noStrike" cap="none">
                <a:solidFill>
                  <a:srgbClr val="000000"/>
                </a:solidFill>
                <a:latin typeface="Arimo"/>
                <a:ea typeface="Arimo"/>
                <a:cs typeface="Arimo"/>
                <a:sym typeface="Arimo"/>
              </a:defRPr>
            </a:lvl3pPr>
            <a:lvl4pPr marR="0" lvl="3" algn="l" rtl="0">
              <a:lnSpc>
                <a:spcPct val="100000"/>
              </a:lnSpc>
              <a:spcBef>
                <a:spcPts val="0"/>
              </a:spcBef>
              <a:spcAft>
                <a:spcPts val="0"/>
              </a:spcAft>
              <a:buSzPts val="1400"/>
              <a:buNone/>
              <a:defRPr sz="4400" b="0" i="0" u="none" strike="noStrike" cap="none">
                <a:solidFill>
                  <a:srgbClr val="000000"/>
                </a:solidFill>
                <a:latin typeface="Arimo"/>
                <a:ea typeface="Arimo"/>
                <a:cs typeface="Arimo"/>
                <a:sym typeface="Arimo"/>
              </a:defRPr>
            </a:lvl4pPr>
            <a:lvl5pPr marR="0" lvl="4" algn="l" rtl="0">
              <a:lnSpc>
                <a:spcPct val="100000"/>
              </a:lnSpc>
              <a:spcBef>
                <a:spcPts val="0"/>
              </a:spcBef>
              <a:spcAft>
                <a:spcPts val="0"/>
              </a:spcAft>
              <a:buSzPts val="1400"/>
              <a:buNone/>
              <a:defRPr sz="4400" b="0" i="0" u="none" strike="noStrike" cap="none">
                <a:solidFill>
                  <a:srgbClr val="000000"/>
                </a:solidFill>
                <a:latin typeface="Arimo"/>
                <a:ea typeface="Arimo"/>
                <a:cs typeface="Arimo"/>
                <a:sym typeface="Arimo"/>
              </a:defRPr>
            </a:lvl5pPr>
            <a:lvl6pPr marR="0" lvl="5" algn="l" rtl="0">
              <a:lnSpc>
                <a:spcPct val="100000"/>
              </a:lnSpc>
              <a:spcBef>
                <a:spcPts val="0"/>
              </a:spcBef>
              <a:spcAft>
                <a:spcPts val="0"/>
              </a:spcAft>
              <a:buSzPts val="1400"/>
              <a:buNone/>
              <a:defRPr sz="4400" b="0" i="0" u="none" strike="noStrike" cap="none">
                <a:solidFill>
                  <a:srgbClr val="000000"/>
                </a:solidFill>
                <a:latin typeface="Arimo"/>
                <a:ea typeface="Arimo"/>
                <a:cs typeface="Arimo"/>
                <a:sym typeface="Arimo"/>
              </a:defRPr>
            </a:lvl6pPr>
            <a:lvl7pPr marR="0" lvl="6" algn="l" rtl="0">
              <a:lnSpc>
                <a:spcPct val="100000"/>
              </a:lnSpc>
              <a:spcBef>
                <a:spcPts val="0"/>
              </a:spcBef>
              <a:spcAft>
                <a:spcPts val="0"/>
              </a:spcAft>
              <a:buSzPts val="1400"/>
              <a:buNone/>
              <a:defRPr sz="4400" b="0" i="0" u="none" strike="noStrike" cap="none">
                <a:solidFill>
                  <a:srgbClr val="000000"/>
                </a:solidFill>
                <a:latin typeface="Arimo"/>
                <a:ea typeface="Arimo"/>
                <a:cs typeface="Arimo"/>
                <a:sym typeface="Arimo"/>
              </a:defRPr>
            </a:lvl7pPr>
            <a:lvl8pPr marR="0" lvl="7" algn="l" rtl="0">
              <a:lnSpc>
                <a:spcPct val="100000"/>
              </a:lnSpc>
              <a:spcBef>
                <a:spcPts val="0"/>
              </a:spcBef>
              <a:spcAft>
                <a:spcPts val="0"/>
              </a:spcAft>
              <a:buSzPts val="1400"/>
              <a:buNone/>
              <a:defRPr sz="4400" b="0" i="0" u="none" strike="noStrike" cap="none">
                <a:solidFill>
                  <a:srgbClr val="000000"/>
                </a:solidFill>
                <a:latin typeface="Arimo"/>
                <a:ea typeface="Arimo"/>
                <a:cs typeface="Arimo"/>
                <a:sym typeface="Arimo"/>
              </a:defRPr>
            </a:lvl8pPr>
            <a:lvl9pPr marR="0" lvl="8" algn="l" rtl="0">
              <a:lnSpc>
                <a:spcPct val="100000"/>
              </a:lnSpc>
              <a:spcBef>
                <a:spcPts val="0"/>
              </a:spcBef>
              <a:spcAft>
                <a:spcPts val="0"/>
              </a:spcAft>
              <a:buSzPts val="1400"/>
              <a:buNone/>
              <a:defRPr sz="4400" b="0" i="0" u="none" strike="noStrike" cap="none">
                <a:solidFill>
                  <a:srgbClr val="000000"/>
                </a:solidFill>
                <a:latin typeface="Arimo"/>
                <a:ea typeface="Arimo"/>
                <a:cs typeface="Arimo"/>
                <a:sym typeface="Arimo"/>
              </a:defRPr>
            </a:lvl9pPr>
          </a:lstStyle>
          <a:p>
            <a:endParaRPr/>
          </a:p>
        </p:txBody>
      </p:sp>
      <p:sp>
        <p:nvSpPr>
          <p:cNvPr id="4" name="Google Shape;4;n"/>
          <p:cNvSpPr txBox="1">
            <a:spLocks noGrp="1"/>
          </p:cNvSpPr>
          <p:nvPr>
            <p:ph type="dt" idx="10"/>
          </p:nvPr>
        </p:nvSpPr>
        <p:spPr>
          <a:xfrm>
            <a:off x="3886200" y="0"/>
            <a:ext cx="2971800" cy="4572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4400" b="0" i="0" u="none" strike="noStrike" cap="none">
                <a:solidFill>
                  <a:srgbClr val="000000"/>
                </a:solidFill>
                <a:latin typeface="Arimo"/>
                <a:ea typeface="Arimo"/>
                <a:cs typeface="Arimo"/>
                <a:sym typeface="Arimo"/>
              </a:defRPr>
            </a:lvl1pPr>
            <a:lvl2pPr marR="0" lvl="1" algn="l" rtl="0">
              <a:lnSpc>
                <a:spcPct val="100000"/>
              </a:lnSpc>
              <a:spcBef>
                <a:spcPts val="0"/>
              </a:spcBef>
              <a:spcAft>
                <a:spcPts val="0"/>
              </a:spcAft>
              <a:buSzPts val="1400"/>
              <a:buNone/>
              <a:defRPr sz="4400" b="0" i="0" u="none" strike="noStrike" cap="none">
                <a:solidFill>
                  <a:srgbClr val="000000"/>
                </a:solidFill>
                <a:latin typeface="Arimo"/>
                <a:ea typeface="Arimo"/>
                <a:cs typeface="Arimo"/>
                <a:sym typeface="Arimo"/>
              </a:defRPr>
            </a:lvl2pPr>
            <a:lvl3pPr marR="0" lvl="2" algn="l" rtl="0">
              <a:lnSpc>
                <a:spcPct val="100000"/>
              </a:lnSpc>
              <a:spcBef>
                <a:spcPts val="0"/>
              </a:spcBef>
              <a:spcAft>
                <a:spcPts val="0"/>
              </a:spcAft>
              <a:buSzPts val="1400"/>
              <a:buNone/>
              <a:defRPr sz="4400" b="0" i="0" u="none" strike="noStrike" cap="none">
                <a:solidFill>
                  <a:srgbClr val="000000"/>
                </a:solidFill>
                <a:latin typeface="Arimo"/>
                <a:ea typeface="Arimo"/>
                <a:cs typeface="Arimo"/>
                <a:sym typeface="Arimo"/>
              </a:defRPr>
            </a:lvl3pPr>
            <a:lvl4pPr marR="0" lvl="3" algn="l" rtl="0">
              <a:lnSpc>
                <a:spcPct val="100000"/>
              </a:lnSpc>
              <a:spcBef>
                <a:spcPts val="0"/>
              </a:spcBef>
              <a:spcAft>
                <a:spcPts val="0"/>
              </a:spcAft>
              <a:buSzPts val="1400"/>
              <a:buNone/>
              <a:defRPr sz="4400" b="0" i="0" u="none" strike="noStrike" cap="none">
                <a:solidFill>
                  <a:srgbClr val="000000"/>
                </a:solidFill>
                <a:latin typeface="Arimo"/>
                <a:ea typeface="Arimo"/>
                <a:cs typeface="Arimo"/>
                <a:sym typeface="Arimo"/>
              </a:defRPr>
            </a:lvl4pPr>
            <a:lvl5pPr marR="0" lvl="4" algn="l" rtl="0">
              <a:lnSpc>
                <a:spcPct val="100000"/>
              </a:lnSpc>
              <a:spcBef>
                <a:spcPts val="0"/>
              </a:spcBef>
              <a:spcAft>
                <a:spcPts val="0"/>
              </a:spcAft>
              <a:buSzPts val="1400"/>
              <a:buNone/>
              <a:defRPr sz="4400" b="0" i="0" u="none" strike="noStrike" cap="none">
                <a:solidFill>
                  <a:srgbClr val="000000"/>
                </a:solidFill>
                <a:latin typeface="Arimo"/>
                <a:ea typeface="Arimo"/>
                <a:cs typeface="Arimo"/>
                <a:sym typeface="Arimo"/>
              </a:defRPr>
            </a:lvl5pPr>
            <a:lvl6pPr marR="0" lvl="5" algn="l" rtl="0">
              <a:lnSpc>
                <a:spcPct val="100000"/>
              </a:lnSpc>
              <a:spcBef>
                <a:spcPts val="0"/>
              </a:spcBef>
              <a:spcAft>
                <a:spcPts val="0"/>
              </a:spcAft>
              <a:buSzPts val="1400"/>
              <a:buNone/>
              <a:defRPr sz="4400" b="0" i="0" u="none" strike="noStrike" cap="none">
                <a:solidFill>
                  <a:srgbClr val="000000"/>
                </a:solidFill>
                <a:latin typeface="Arimo"/>
                <a:ea typeface="Arimo"/>
                <a:cs typeface="Arimo"/>
                <a:sym typeface="Arimo"/>
              </a:defRPr>
            </a:lvl6pPr>
            <a:lvl7pPr marR="0" lvl="6" algn="l" rtl="0">
              <a:lnSpc>
                <a:spcPct val="100000"/>
              </a:lnSpc>
              <a:spcBef>
                <a:spcPts val="0"/>
              </a:spcBef>
              <a:spcAft>
                <a:spcPts val="0"/>
              </a:spcAft>
              <a:buSzPts val="1400"/>
              <a:buNone/>
              <a:defRPr sz="4400" b="0" i="0" u="none" strike="noStrike" cap="none">
                <a:solidFill>
                  <a:srgbClr val="000000"/>
                </a:solidFill>
                <a:latin typeface="Arimo"/>
                <a:ea typeface="Arimo"/>
                <a:cs typeface="Arimo"/>
                <a:sym typeface="Arimo"/>
              </a:defRPr>
            </a:lvl7pPr>
            <a:lvl8pPr marR="0" lvl="7" algn="l" rtl="0">
              <a:lnSpc>
                <a:spcPct val="100000"/>
              </a:lnSpc>
              <a:spcBef>
                <a:spcPts val="0"/>
              </a:spcBef>
              <a:spcAft>
                <a:spcPts val="0"/>
              </a:spcAft>
              <a:buSzPts val="1400"/>
              <a:buNone/>
              <a:defRPr sz="4400" b="0" i="0" u="none" strike="noStrike" cap="none">
                <a:solidFill>
                  <a:srgbClr val="000000"/>
                </a:solidFill>
                <a:latin typeface="Arimo"/>
                <a:ea typeface="Arimo"/>
                <a:cs typeface="Arimo"/>
                <a:sym typeface="Arimo"/>
              </a:defRPr>
            </a:lvl8pPr>
            <a:lvl9pPr marR="0" lvl="8" algn="l" rtl="0">
              <a:lnSpc>
                <a:spcPct val="100000"/>
              </a:lnSpc>
              <a:spcBef>
                <a:spcPts val="0"/>
              </a:spcBef>
              <a:spcAft>
                <a:spcPts val="0"/>
              </a:spcAft>
              <a:buSzPts val="1400"/>
              <a:buNone/>
              <a:defRPr sz="4400" b="0" i="0" u="none" strike="noStrike" cap="none">
                <a:solidFill>
                  <a:srgbClr val="000000"/>
                </a:solidFill>
                <a:latin typeface="Arimo"/>
                <a:ea typeface="Arimo"/>
                <a:cs typeface="Arimo"/>
                <a:sym typeface="Arimo"/>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686800"/>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4400" b="0" i="0" u="none" strike="noStrike" cap="none">
                <a:solidFill>
                  <a:srgbClr val="000000"/>
                </a:solidFill>
                <a:latin typeface="Arimo"/>
                <a:ea typeface="Arimo"/>
                <a:cs typeface="Arimo"/>
                <a:sym typeface="Arimo"/>
              </a:defRPr>
            </a:lvl1pPr>
            <a:lvl2pPr marR="0" lvl="1" algn="l" rtl="0">
              <a:lnSpc>
                <a:spcPct val="100000"/>
              </a:lnSpc>
              <a:spcBef>
                <a:spcPts val="0"/>
              </a:spcBef>
              <a:spcAft>
                <a:spcPts val="0"/>
              </a:spcAft>
              <a:buSzPts val="1400"/>
              <a:buNone/>
              <a:defRPr sz="4400" b="0" i="0" u="none" strike="noStrike" cap="none">
                <a:solidFill>
                  <a:srgbClr val="000000"/>
                </a:solidFill>
                <a:latin typeface="Arimo"/>
                <a:ea typeface="Arimo"/>
                <a:cs typeface="Arimo"/>
                <a:sym typeface="Arimo"/>
              </a:defRPr>
            </a:lvl2pPr>
            <a:lvl3pPr marR="0" lvl="2" algn="l" rtl="0">
              <a:lnSpc>
                <a:spcPct val="100000"/>
              </a:lnSpc>
              <a:spcBef>
                <a:spcPts val="0"/>
              </a:spcBef>
              <a:spcAft>
                <a:spcPts val="0"/>
              </a:spcAft>
              <a:buSzPts val="1400"/>
              <a:buNone/>
              <a:defRPr sz="4400" b="0" i="0" u="none" strike="noStrike" cap="none">
                <a:solidFill>
                  <a:srgbClr val="000000"/>
                </a:solidFill>
                <a:latin typeface="Arimo"/>
                <a:ea typeface="Arimo"/>
                <a:cs typeface="Arimo"/>
                <a:sym typeface="Arimo"/>
              </a:defRPr>
            </a:lvl3pPr>
            <a:lvl4pPr marR="0" lvl="3" algn="l" rtl="0">
              <a:lnSpc>
                <a:spcPct val="100000"/>
              </a:lnSpc>
              <a:spcBef>
                <a:spcPts val="0"/>
              </a:spcBef>
              <a:spcAft>
                <a:spcPts val="0"/>
              </a:spcAft>
              <a:buSzPts val="1400"/>
              <a:buNone/>
              <a:defRPr sz="4400" b="0" i="0" u="none" strike="noStrike" cap="none">
                <a:solidFill>
                  <a:srgbClr val="000000"/>
                </a:solidFill>
                <a:latin typeface="Arimo"/>
                <a:ea typeface="Arimo"/>
                <a:cs typeface="Arimo"/>
                <a:sym typeface="Arimo"/>
              </a:defRPr>
            </a:lvl4pPr>
            <a:lvl5pPr marR="0" lvl="4" algn="l" rtl="0">
              <a:lnSpc>
                <a:spcPct val="100000"/>
              </a:lnSpc>
              <a:spcBef>
                <a:spcPts val="0"/>
              </a:spcBef>
              <a:spcAft>
                <a:spcPts val="0"/>
              </a:spcAft>
              <a:buSzPts val="1400"/>
              <a:buNone/>
              <a:defRPr sz="4400" b="0" i="0" u="none" strike="noStrike" cap="none">
                <a:solidFill>
                  <a:srgbClr val="000000"/>
                </a:solidFill>
                <a:latin typeface="Arimo"/>
                <a:ea typeface="Arimo"/>
                <a:cs typeface="Arimo"/>
                <a:sym typeface="Arimo"/>
              </a:defRPr>
            </a:lvl5pPr>
            <a:lvl6pPr marR="0" lvl="5" algn="l" rtl="0">
              <a:lnSpc>
                <a:spcPct val="100000"/>
              </a:lnSpc>
              <a:spcBef>
                <a:spcPts val="0"/>
              </a:spcBef>
              <a:spcAft>
                <a:spcPts val="0"/>
              </a:spcAft>
              <a:buSzPts val="1400"/>
              <a:buNone/>
              <a:defRPr sz="4400" b="0" i="0" u="none" strike="noStrike" cap="none">
                <a:solidFill>
                  <a:srgbClr val="000000"/>
                </a:solidFill>
                <a:latin typeface="Arimo"/>
                <a:ea typeface="Arimo"/>
                <a:cs typeface="Arimo"/>
                <a:sym typeface="Arimo"/>
              </a:defRPr>
            </a:lvl6pPr>
            <a:lvl7pPr marR="0" lvl="6" algn="l" rtl="0">
              <a:lnSpc>
                <a:spcPct val="100000"/>
              </a:lnSpc>
              <a:spcBef>
                <a:spcPts val="0"/>
              </a:spcBef>
              <a:spcAft>
                <a:spcPts val="0"/>
              </a:spcAft>
              <a:buSzPts val="1400"/>
              <a:buNone/>
              <a:defRPr sz="4400" b="0" i="0" u="none" strike="noStrike" cap="none">
                <a:solidFill>
                  <a:srgbClr val="000000"/>
                </a:solidFill>
                <a:latin typeface="Arimo"/>
                <a:ea typeface="Arimo"/>
                <a:cs typeface="Arimo"/>
                <a:sym typeface="Arimo"/>
              </a:defRPr>
            </a:lvl7pPr>
            <a:lvl8pPr marR="0" lvl="7" algn="l" rtl="0">
              <a:lnSpc>
                <a:spcPct val="100000"/>
              </a:lnSpc>
              <a:spcBef>
                <a:spcPts val="0"/>
              </a:spcBef>
              <a:spcAft>
                <a:spcPts val="0"/>
              </a:spcAft>
              <a:buSzPts val="1400"/>
              <a:buNone/>
              <a:defRPr sz="4400" b="0" i="0" u="none" strike="noStrike" cap="none">
                <a:solidFill>
                  <a:srgbClr val="000000"/>
                </a:solidFill>
                <a:latin typeface="Arimo"/>
                <a:ea typeface="Arimo"/>
                <a:cs typeface="Arimo"/>
                <a:sym typeface="Arimo"/>
              </a:defRPr>
            </a:lvl8pPr>
            <a:lvl9pPr marR="0" lvl="8" algn="l" rtl="0">
              <a:lnSpc>
                <a:spcPct val="100000"/>
              </a:lnSpc>
              <a:spcBef>
                <a:spcPts val="0"/>
              </a:spcBef>
              <a:spcAft>
                <a:spcPts val="0"/>
              </a:spcAft>
              <a:buSzPts val="1400"/>
              <a:buNone/>
              <a:defRPr sz="4400" b="0" i="0" u="none" strike="noStrike" cap="none">
                <a:solidFill>
                  <a:srgbClr val="000000"/>
                </a:solidFill>
                <a:latin typeface="Arimo"/>
                <a:ea typeface="Arimo"/>
                <a:cs typeface="Arimo"/>
                <a:sym typeface="Arimo"/>
              </a:defRPr>
            </a:lvl9pPr>
          </a:lstStyle>
          <a:p>
            <a:endParaRPr/>
          </a:p>
        </p:txBody>
      </p:sp>
      <p:sp>
        <p:nvSpPr>
          <p:cNvPr id="8" name="Google Shape;8;n"/>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a:t>
            </a:fld>
            <a:endParaRPr/>
          </a:p>
        </p:txBody>
      </p:sp>
    </p:spTree>
    <p:extLst>
      <p:ext uri="{BB962C8B-B14F-4D97-AF65-F5344CB8AC3E}">
        <p14:creationId xmlns:p14="http://schemas.microsoft.com/office/powerpoint/2010/main" val="18153527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1</a:t>
            </a:fld>
            <a:endParaRPr/>
          </a:p>
        </p:txBody>
      </p:sp>
      <p:sp>
        <p:nvSpPr>
          <p:cNvPr id="91" name="Google Shape;91;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2" name="Google Shape;92;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Title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9: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10</a:t>
            </a:fld>
            <a:endParaRPr/>
          </a:p>
        </p:txBody>
      </p:sp>
      <p:sp>
        <p:nvSpPr>
          <p:cNvPr id="168" name="Google Shape;168;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TCs account for most of the tornadic supercells in the nation in September, and many in Jul-Oct.  This is from an upcoming (to be in early online release this summer) paper dealing with convective modes for TC tornadoes.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0: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11</a:t>
            </a:fld>
            <a:endParaRPr/>
          </a:p>
        </p:txBody>
      </p:sp>
      <p:sp>
        <p:nvSpPr>
          <p:cNvPr id="176" name="Google Shape;176;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7" name="Google Shape;177;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Hurricane Ivan was the most prolific tornado producer in the modern era and did so over a 3 day period.  The most reliable and through formal account (from Orton) tallies 115 tornadoes for Beulah of 1967, most of which were on one day!  We may never know.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1: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12</a:t>
            </a:fld>
            <a:endParaRPr/>
          </a:p>
        </p:txBody>
      </p:sp>
      <p:sp>
        <p:nvSpPr>
          <p:cNvPr id="188" name="Google Shape;188;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9" name="Google Shape;189;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Over its 3-day cycle of outbreaks, regardless of landfall or inland-decay phases, Ivan’s tornadoes were remarkably tightly distributed with respect to radius and sector.  As implied by the previous slide, they also had distinctive nighttime minima (between one day and the next).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2: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13</a:t>
            </a:fld>
            <a:endParaRPr/>
          </a:p>
        </p:txBody>
      </p:sp>
      <p:sp>
        <p:nvSpPr>
          <p:cNvPr id="199" name="Google Shape;199;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0" name="Google Shape;200;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Table shows top-10 most tornado-producing TCs along with the system’s maximum HURDAT classification at anytime in its lifespan.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4: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14</a:t>
            </a:fld>
            <a:endParaRPr/>
          </a:p>
        </p:txBody>
      </p:sp>
      <p:sp>
        <p:nvSpPr>
          <p:cNvPr id="221" name="Google Shape;221;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2" name="Google Shape;222;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TCTOR by UTC time bins. Distinct preference for daytime (inland diurnal destabilization – even subtle beneath cloud cover – can increase CAPE greatly in a moist-adiabatic lapse rate environment).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7: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15</a:t>
            </a:fld>
            <a:endParaRPr/>
          </a:p>
        </p:txBody>
      </p:sp>
      <p:sp>
        <p:nvSpPr>
          <p:cNvPr id="246" name="Google Shape;246;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7" name="Google Shape;247;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…on those tiny fraction of occasions when a TC shows strongly deviant (southward) translation.  Then, tornadoes are LEFT of motion (generally still some component east of actual center).  Lesson: do not use right-front quadrant.  Think in Cartesian terms, where ambient wind and shear vectors as TCs interact with midlatitude flow influence deep-layer shear toward the northeastern part of the storm.  AVOID STRICT QUADRANT-BASED THINKING!</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8: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16</a:t>
            </a:fld>
            <a:endParaRPr/>
          </a:p>
        </p:txBody>
      </p:sp>
      <p:sp>
        <p:nvSpPr>
          <p:cNvPr id="256" name="Google Shape;256;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7" name="Google Shape;257;p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TC tornadoes tend to be more common SE of center when the system is weaker, as in inland-decay stages when the storm is a weakening TS, TD or unclassified.  This is more Memorex than real, however; as the potentially tornadic SE area of the TC envelope tends to be over water much more often for mature hurricanes.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9: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17</a:t>
            </a:fld>
            <a:endParaRPr/>
          </a:p>
        </p:txBody>
      </p:sp>
      <p:sp>
        <p:nvSpPr>
          <p:cNvPr id="269" name="Google Shape;269;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0" name="Google Shape;270;p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Recent research by Schenkel et al. has shown a strong dependence of TC tornado distribution within the cyclone on deep shear affecting the TC.   Here’s a couple schematics showing how that works.  In short, stronger deep shear deforms the cyclone horizontally *and* vertically to favor supercell environments in the downshear left (near) and right (farther) quadrants.  Since the deep shear in northern midlatitudes is often from the south to west, this explains </a:t>
            </a:r>
            <a:r>
              <a:rPr lang="en-US" b="1"/>
              <a:t>physically</a:t>
            </a:r>
            <a:r>
              <a:rPr lang="en-US"/>
              <a:t> why so many tornadoes occur in the northeastern to eastern sector of tropical cyclones in our climatologies.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0: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18</a:t>
            </a:fld>
            <a:endParaRPr/>
          </a:p>
        </p:txBody>
      </p:sp>
      <p:sp>
        <p:nvSpPr>
          <p:cNvPr id="279" name="Google Shape;279;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0" name="Google Shape;280;p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Deep-shear-relative gridded TC-tornado distribution from Schenkel et al.</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1: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19</a:t>
            </a:fld>
            <a:endParaRPr/>
          </a:p>
        </p:txBody>
      </p:sp>
      <p:sp>
        <p:nvSpPr>
          <p:cNvPr id="288" name="Google Shape;288;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9" name="Google Shape;289;p2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The basic ingredients for supercells apply regardless of the setting.  Here we see how they apply to TCs.  The baroclinic and kinematic boundaries in TCs that can limit or boost tornado potential might be subtle (Edwards and Pietrycha 1996, SPC Publications website).  Therefore, we strongly encourage frequent hand analysis of isotherms at 1-2 deg F intervals in the TC setting, as well as streamline analysis (for the confluent zones).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a:t>
            </a:fld>
            <a:endParaRPr/>
          </a:p>
        </p:txBody>
      </p:sp>
      <p:sp>
        <p:nvSpPr>
          <p:cNvPr id="102" name="Google Shape;102;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3" name="Google Shape;103;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Impacts!  Your requisite eye candy from TC Hermine (Sep 2010).  This was an important late-summer tornado event in the DFW Metroplex.</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2: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20</a:t>
            </a:fld>
            <a:endParaRPr/>
          </a:p>
        </p:txBody>
      </p:sp>
      <p:sp>
        <p:nvSpPr>
          <p:cNvPr id="297" name="Google Shape;297;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8" name="Google Shape;298;p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Some findings from a WAF paper by Edwards, Dean, Thompson and Smith (2012).  To nobody’s big surprise, moisture- and lapse rate-influenced parameters best distinguished the TC tornado environment from midlatitude systems.  Derived parameters (SCP and STP) were useful on a limited basis, mainly in the outer parts.  SPC SFCOA was RUC-based dfor this study, and the RUC just wasn’t designed to resolve hurricane and TS gradients, which is more relevant inward.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3: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21</a:t>
            </a:fld>
            <a:endParaRPr/>
          </a:p>
        </p:txBody>
      </p:sp>
      <p:sp>
        <p:nvSpPr>
          <p:cNvPr id="306" name="Google Shape;306;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7" name="Google Shape;307;p2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4: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22</a:t>
            </a:fld>
            <a:endParaRPr/>
          </a:p>
        </p:txBody>
      </p:sp>
      <p:sp>
        <p:nvSpPr>
          <p:cNvPr id="313" name="Google Shape;313;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4" name="Google Shape;314;p2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25: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23</a:t>
            </a:fld>
            <a:endParaRPr/>
          </a:p>
        </p:txBody>
      </p:sp>
      <p:sp>
        <p:nvSpPr>
          <p:cNvPr id="320" name="Google Shape;320;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1" name="Google Shape;321;p2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Sounding analysis reveals much about the TC tornado threat, at least when one is available!  This sounding was in the favored sector of the TC but 7 hours before tornadoes.  There was another sounding 6 hours later and within an hour of tornado time, but it crashes my software.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6: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24</a:t>
            </a:fld>
            <a:endParaRPr/>
          </a:p>
        </p:txBody>
      </p:sp>
      <p:sp>
        <p:nvSpPr>
          <p:cNvPr id="329" name="Google Shape;329;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0" name="Google Shape;330;p2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u="sng"/>
              <a:t>The presence of the right-entrance region of upper-level jet streak enables a more favorable mesoscale environment for tornadogenesis </a:t>
            </a:r>
            <a:endParaRPr/>
          </a:p>
          <a:p>
            <a:pPr marL="0" lvl="0" indent="0" algn="l" rtl="0">
              <a:spcBef>
                <a:spcPts val="0"/>
              </a:spcBef>
              <a:spcAft>
                <a:spcPts val="0"/>
              </a:spcAft>
              <a:buSzPts val="1800"/>
              <a:buNone/>
            </a:pPr>
            <a:r>
              <a:rPr lang="en-US"/>
              <a:t/>
            </a:r>
            <a:br>
              <a:rPr lang="en-US"/>
            </a:br>
            <a:r>
              <a:rPr lang="en-US"/>
              <a:t>In this entrance region, the ascending branch of the ageostrophic circulation is driven by strong differential cyclonic vorticity advection and upper-level divergence -- favoring increasing instability (through differential cooling through differential motion), potential for mid-level dry air to wrap into the cyclone (through baroclinic processes/development of dry conveyor belt) and synoptic-scale ascent (enhancing convective activity). </a:t>
            </a:r>
            <a:endParaRPr/>
          </a:p>
          <a:p>
            <a:pPr marL="0" lvl="0" indent="0" algn="l" rtl="0">
              <a:spcBef>
                <a:spcPts val="0"/>
              </a:spcBef>
              <a:spcAft>
                <a:spcPts val="0"/>
              </a:spcAft>
              <a:buSzPts val="1800"/>
              <a:buNone/>
            </a:pPr>
            <a:r>
              <a:rPr lang="en-US"/>
              <a:t>This gives the potential for baroclinic-related processes to superimpose with the tropical cyclone circulation and create a favorable mesoscale environment. (injection of baroclinic-related processes into the cyclonic flow envelope (i.e., dry conveyor belt) </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Cohen, A. E., 2010: Synoptic-scale analysis of tornado producing tropical cyclones along the Gulf Coast. </a:t>
            </a:r>
            <a:r>
              <a:rPr lang="en-US" i="1"/>
              <a:t>Natl. Wea. Dig.</a:t>
            </a:r>
            <a:r>
              <a:rPr lang="en-US"/>
              <a:t>, </a:t>
            </a:r>
            <a:r>
              <a:rPr lang="en-US" b="1"/>
              <a:t>34 </a:t>
            </a:r>
            <a:r>
              <a:rPr lang="en-US"/>
              <a:t>(2), 99-115.</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27: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25</a:t>
            </a:fld>
            <a:endParaRPr/>
          </a:p>
        </p:txBody>
      </p:sp>
      <p:sp>
        <p:nvSpPr>
          <p:cNvPr id="340" name="Google Shape;340;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1" name="Google Shape;341;p2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-850-mb flow field shows a definitive response to the presence of the TC itself, though the influence of the TC on mass and kinematic fields is typically expansive (approaching the synoptic-scale).  </a:t>
            </a:r>
            <a:endParaRPr/>
          </a:p>
          <a:p>
            <a:pPr marL="0" lvl="0" indent="0" algn="l" rtl="0">
              <a:spcBef>
                <a:spcPts val="0"/>
              </a:spcBef>
              <a:spcAft>
                <a:spcPts val="0"/>
              </a:spcAft>
              <a:buSzPts val="1800"/>
              <a:buNone/>
            </a:pPr>
            <a:r>
              <a:rPr lang="en-US"/>
              <a:t>-In the substantially tornadic TCs, the 850-mb storm-induced cyclonic flow field is considerably larger with greater organization and directional symmetry </a:t>
            </a:r>
            <a:endParaRPr/>
          </a:p>
          <a:p>
            <a:pPr marL="0" lvl="0" indent="0" algn="l" rtl="0">
              <a:spcBef>
                <a:spcPts val="0"/>
              </a:spcBef>
              <a:spcAft>
                <a:spcPts val="0"/>
              </a:spcAft>
              <a:buSzPts val="1800"/>
              <a:buNone/>
            </a:pPr>
            <a:r>
              <a:rPr lang="en-US"/>
              <a:t>-Additionally, the strongest 850-mb flow is in the NE semicircle of the cyclonic flow envelope </a:t>
            </a:r>
            <a:endParaRPr/>
          </a:p>
          <a:p>
            <a:pPr marL="0" lvl="0" indent="0" algn="l" rtl="0">
              <a:spcBef>
                <a:spcPts val="0"/>
              </a:spcBef>
              <a:spcAft>
                <a:spcPts val="0"/>
              </a:spcAft>
              <a:buSzPts val="1800"/>
              <a:buNone/>
            </a:pPr>
            <a:r>
              <a:rPr lang="en-US"/>
              <a:t>-The strength of the 850-mb wind maximum is important, with speeds of at least 20 to 30 knots for substantially tornadic TCs  </a:t>
            </a:r>
            <a:endParaRPr/>
          </a:p>
          <a:p>
            <a:pPr marL="0" lvl="0" indent="0" algn="l" rtl="0">
              <a:spcBef>
                <a:spcPts val="0"/>
              </a:spcBef>
              <a:spcAft>
                <a:spcPts val="0"/>
              </a:spcAft>
              <a:buSzPts val="1800"/>
              <a:buNone/>
            </a:pPr>
            <a:r>
              <a:rPr lang="en-US" b="1"/>
              <a:t>**The strength of the TC must be considered in tandem with other factors (such as size and organization of the cyclonic flow envelope) to determine the propensity for tornadogenesis (i.e., enhancement to the low-level shear)  </a:t>
            </a:r>
            <a:endParaRPr/>
          </a:p>
          <a:p>
            <a:pPr marL="0" lvl="0" indent="0" algn="l" rtl="0">
              <a:spcBef>
                <a:spcPts val="0"/>
              </a:spcBef>
              <a:spcAft>
                <a:spcPts val="0"/>
              </a:spcAft>
              <a:buSzPts val="1800"/>
              <a:buNone/>
            </a:pPr>
            <a:r>
              <a:rPr lang="en-US"/>
              <a:t/>
            </a:r>
            <a:br>
              <a:rPr lang="en-US"/>
            </a:br>
            <a:r>
              <a:rPr lang="en-US"/>
              <a:t>Cohen, A. E., 2010: Synoptic-scale analysis of tornado producing tropical cyclones along the Gulf Coast. </a:t>
            </a:r>
            <a:r>
              <a:rPr lang="en-US" i="1"/>
              <a:t>Natl. Wea. Dig.</a:t>
            </a:r>
            <a:r>
              <a:rPr lang="en-US"/>
              <a:t>, </a:t>
            </a:r>
            <a:r>
              <a:rPr lang="en-US" b="1"/>
              <a:t>34 </a:t>
            </a:r>
            <a:r>
              <a:rPr lang="en-US"/>
              <a:t>(2), 99-115.</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28: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26</a:t>
            </a:fld>
            <a:endParaRPr/>
          </a:p>
        </p:txBody>
      </p:sp>
      <p:sp>
        <p:nvSpPr>
          <p:cNvPr id="351" name="Google Shape;351;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2" name="Google Shape;352;p2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 Of note: Mean minimum pressures below 1006 mb are noted in substantially tornadic TCs </a:t>
            </a:r>
            <a:endParaRPr/>
          </a:p>
          <a:p>
            <a:pPr marL="0" lvl="0" indent="0" algn="l" rtl="0">
              <a:spcBef>
                <a:spcPts val="0"/>
              </a:spcBef>
              <a:spcAft>
                <a:spcPts val="0"/>
              </a:spcAft>
              <a:buSzPts val="1800"/>
              <a:buNone/>
            </a:pPr>
            <a:r>
              <a:rPr lang="en-US"/>
              <a:t>- Similar to 850-mb flow pattern, the larger-scale MSLP distribution is driven by the presence of the TC itself, which forces the kinematic field -- locally enhancing tornado potential </a:t>
            </a:r>
            <a:endParaRPr/>
          </a:p>
          <a:p>
            <a:pPr marL="0" lvl="0" indent="0" algn="l" rtl="0">
              <a:spcBef>
                <a:spcPts val="0"/>
              </a:spcBef>
              <a:spcAft>
                <a:spcPts val="0"/>
              </a:spcAft>
              <a:buSzPts val="1800"/>
              <a:buNone/>
            </a:pPr>
            <a:r>
              <a:rPr lang="en-US"/>
              <a:t>-The aforementioned gradient drives a low-level flow with a pronounced easterly component -- maximizing storm-relative helicity -- owing to low-level veering of the flow </a:t>
            </a:r>
            <a:endParaRPr/>
          </a:p>
          <a:p>
            <a:pPr marL="0" lvl="0" indent="0" algn="l" rtl="0">
              <a:spcBef>
                <a:spcPts val="0"/>
              </a:spcBef>
              <a:spcAft>
                <a:spcPts val="0"/>
              </a:spcAft>
              <a:buSzPts val="1800"/>
              <a:buNone/>
            </a:pPr>
            <a:r>
              <a:rPr lang="en-US"/>
              <a:t>-While helicity is considered to be a mesoscale variable, the synoptic-scale circulation plays a crucial role in locally enhancing helicity values. </a:t>
            </a:r>
            <a:endParaRPr/>
          </a:p>
          <a:p>
            <a:pPr marL="0" lvl="0" indent="0" algn="l" rtl="0">
              <a:spcBef>
                <a:spcPts val="0"/>
              </a:spcBef>
              <a:spcAft>
                <a:spcPts val="0"/>
              </a:spcAft>
              <a:buSzPts val="1800"/>
              <a:buNone/>
            </a:pPr>
            <a:r>
              <a:rPr lang="en-US"/>
              <a:t/>
            </a:r>
            <a:br>
              <a:rPr lang="en-US"/>
            </a:br>
            <a:r>
              <a:rPr lang="en-US"/>
              <a:t>Cohen, A. E., 2010: Synoptic-scale analysis of tornado producing tropical cyclones along the Gulf Coast. </a:t>
            </a:r>
            <a:r>
              <a:rPr lang="en-US" i="1"/>
              <a:t>Natl. Wea. Dig.</a:t>
            </a:r>
            <a:r>
              <a:rPr lang="en-US"/>
              <a:t>, </a:t>
            </a:r>
            <a:r>
              <a:rPr lang="en-US" b="1"/>
              <a:t>34 </a:t>
            </a:r>
            <a:r>
              <a:rPr lang="en-US"/>
              <a:t>(2), 99-115.</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9: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27</a:t>
            </a:fld>
            <a:endParaRPr/>
          </a:p>
        </p:txBody>
      </p:sp>
      <p:sp>
        <p:nvSpPr>
          <p:cNvPr id="362" name="Google Shape;362;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3" name="Google Shape;363;p2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u="sng"/>
              <a:t>More info on dry air entrainment and relevance to tornado potential:</a:t>
            </a:r>
            <a:endParaRPr/>
          </a:p>
          <a:p>
            <a:pPr marL="0" lvl="0" indent="0" algn="l" rtl="0">
              <a:spcBef>
                <a:spcPts val="0"/>
              </a:spcBef>
              <a:spcAft>
                <a:spcPts val="0"/>
              </a:spcAft>
              <a:buSzPts val="1800"/>
              <a:buNone/>
            </a:pPr>
            <a:r>
              <a:rPr lang="en-US"/>
              <a:t/>
            </a:r>
            <a:br>
              <a:rPr lang="en-US"/>
            </a:br>
            <a:r>
              <a:rPr lang="en-US"/>
              <a:t>-  Strongest horizontal mid-level moisture gradient found around 300 km NW of center of the mid-level TC-induced moisture maximum</a:t>
            </a:r>
            <a:endParaRPr/>
          </a:p>
          <a:p>
            <a:pPr marL="0" lvl="0" indent="0" algn="l" rtl="0">
              <a:spcBef>
                <a:spcPts val="0"/>
              </a:spcBef>
              <a:spcAft>
                <a:spcPts val="0"/>
              </a:spcAft>
              <a:buSzPts val="1800"/>
              <a:buNone/>
            </a:pPr>
            <a:r>
              <a:rPr lang="en-US"/>
              <a:t>-  This mid-level dry air is found to cyclonically envelop the TC, intruding into its eastern semicircle. </a:t>
            </a:r>
            <a:endParaRPr/>
          </a:p>
          <a:p>
            <a:pPr marL="0" lvl="0" indent="0" algn="l" rtl="0">
              <a:spcBef>
                <a:spcPts val="0"/>
              </a:spcBef>
              <a:spcAft>
                <a:spcPts val="0"/>
              </a:spcAft>
              <a:buSzPts val="1800"/>
              <a:buNone/>
            </a:pPr>
            <a:r>
              <a:rPr lang="en-US"/>
              <a:t>- The presence of a mid-level dry air intrusion (which will be evident in thermodynamic soundings) likely contributes to development of more substantial cold pools in storms located in the outer rainbands  -- enhancing RFDs for tornadogenesis  (enhancing low-level horizontal vorticity</a:t>
            </a:r>
            <a:endParaRPr/>
          </a:p>
          <a:p>
            <a:pPr marL="0" lvl="0" indent="0" algn="l" rtl="0">
              <a:spcBef>
                <a:spcPts val="0"/>
              </a:spcBef>
              <a:spcAft>
                <a:spcPts val="0"/>
              </a:spcAft>
              <a:buSzPts val="1800"/>
              <a:buNone/>
            </a:pPr>
            <a:r>
              <a:rPr lang="en-US"/>
              <a:t>- Intrusion of mid-level dry air increases low-level buoyancy by limiting the coverage of convection, therefore increasing diurnal heating/destabilization between rainbands </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Cohen, A. E., 2010: Synoptic-scale analysis of tornado producing tropical cyclones along the Gulf Coast. </a:t>
            </a:r>
            <a:r>
              <a:rPr lang="en-US" i="1"/>
              <a:t>Natl. Wea. Dig.</a:t>
            </a:r>
            <a:r>
              <a:rPr lang="en-US"/>
              <a:t>, </a:t>
            </a:r>
            <a:r>
              <a:rPr lang="en-US" b="1"/>
              <a:t>34 </a:t>
            </a:r>
            <a:r>
              <a:rPr lang="en-US"/>
              <a:t>(2), 99-115.</a:t>
            </a:r>
            <a:br>
              <a:rPr lang="en-US"/>
            </a:b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30: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28</a:t>
            </a:fld>
            <a:endParaRPr/>
          </a:p>
        </p:txBody>
      </p:sp>
      <p:sp>
        <p:nvSpPr>
          <p:cNvPr id="373" name="Google Shape;373;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4" name="Google Shape;374;p3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Baroclinic boundaries—whether in the form of pre-existing fronts or boundaries forming in the TC envelope—can enhanced CAPE or shear in one of three ways: 1. CAPE on one side, shear on both (look to the side with overlap); 2. Shear on both sides, buoyancy on one (look for overlap); 3. Buoyancy on one side, shear on the other (look for narrow overlap near front).  See Edwards and Pietrycha (2006, SPC Publications page).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1: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29</a:t>
            </a:fld>
            <a:endParaRPr/>
          </a:p>
        </p:txBody>
      </p:sp>
      <p:sp>
        <p:nvSpPr>
          <p:cNvPr id="389" name="Google Shape;389;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0" name="Google Shape;390;p3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Baroclinic boundaries—whether in the form of pre-existing fronts or boundaries forming in the TC envelope—can enhanced CAPE or shear in one of three ways: 1. CAPE on one side, shear on both (look to the side with overlap); 2. Shear on both sides, buoyancy on one (look for overlap); 3. Buoyancy on one side, shear on the other (look for narrow overlap near front).  See Edwards and Pietrycha (2006, SPC Publications page).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3: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a:t>
            </a:fld>
            <a:endParaRPr/>
          </a:p>
        </p:txBody>
      </p:sp>
      <p:sp>
        <p:nvSpPr>
          <p:cNvPr id="113" name="Google Shape;113;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4" name="Google Shape;114;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TC tornadoes are not just a U.S. problem.  They have been reported in many countries, including Australia, China, and Cuba.  More news, this time from TC Mujigae in southern China (October 2015).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32: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30</a:t>
            </a:fld>
            <a:endParaRPr/>
          </a:p>
        </p:txBody>
      </p:sp>
      <p:sp>
        <p:nvSpPr>
          <p:cNvPr id="400" name="Google Shape;400;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1" name="Google Shape;401;p3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New techniques and parameters are being tested that are more relevant in the TC environment.  Phased-array radar shows great promise because its denser spatiotemporal resolution and sectorized targeting are ideally suited for the transience of TC tornadoes and their parent supercells.  But will PAR be deployed around the Gulf and East coasts in my lifetime…or yours?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33: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31</a:t>
            </a:fld>
            <a:endParaRPr/>
          </a:p>
        </p:txBody>
      </p:sp>
      <p:sp>
        <p:nvSpPr>
          <p:cNvPr id="410" name="Google Shape;410;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1" name="Google Shape;411;p3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New techniques and parameters are being tested that are more relevant in the TC environment.  Phased-array radar shows great promise because its denser spatiotemporal resolution and sectorized targeting are ideally suited for the transience of TC tornadoes and their parent supercells.  But will PAR be deployed around the Gulf and East coasts in my lifetime…or yours?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44: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32</a:t>
            </a:fld>
            <a:endParaRPr/>
          </a:p>
        </p:txBody>
      </p:sp>
      <p:sp>
        <p:nvSpPr>
          <p:cNvPr id="485" name="Google Shape;485;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6" name="Google Shape;486;p4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New techniques and parameters are being tested that are more relevant in the TC environment.  Convection-allowing models (CAMs) show some promise, especially version of the HWRF (not shown) and midlatitide WRF (next slide).  But how well can they really resolve what’s going on, much less predict, when TC supercells are so small and shallow?  </a:t>
            </a:r>
            <a:r>
              <a:rPr lang="en-US" b="1"/>
              <a:t>Don’t confuse precision with accuracy; treat CAMs as tools, not crutches.</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45: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33</a:t>
            </a:fld>
            <a:endParaRPr/>
          </a:p>
        </p:txBody>
      </p:sp>
      <p:sp>
        <p:nvSpPr>
          <p:cNvPr id="499" name="Google Shape;499;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0" name="Google Shape;500;p4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CAMs will assume a place in TC tornado prediction over time. Carroll-Smith et al. (EJSSM) research summary: high-res real-data nested WRF simulations of Hurricane Ivan (2004).  Simulated TCT “surrogates” using thresholds based on percentile values of max UH and simulated reflectivity.  Her work represented Ivan and its record robust tornado production quite well.  How well can it work for other, perhaps messier and weaker systems?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46: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34</a:t>
            </a:fld>
            <a:endParaRPr/>
          </a:p>
        </p:txBody>
      </p:sp>
      <p:sp>
        <p:nvSpPr>
          <p:cNvPr id="511" name="Google Shape;511;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2" name="Google Shape;512;p4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Day 4-8 total-severe outlooks are issued by SPC but haven’t been used for TCs due to the mesoscale nature of the tornado threat, and the track and intensity uncertainties that far out.  To some extent this extends into the day-3 total-severe outlook period, where TC outlooks are not common but can happen when uncertainties are low, as with Harvey-17.</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47: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35</a:t>
            </a:fld>
            <a:endParaRPr/>
          </a:p>
        </p:txBody>
      </p:sp>
      <p:sp>
        <p:nvSpPr>
          <p:cNvPr id="519" name="Google Shape;519;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0" name="Google Shape;520;p4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Day-2 series for Harvey-17.</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48: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36</a:t>
            </a:fld>
            <a:endParaRPr/>
          </a:p>
        </p:txBody>
      </p:sp>
      <p:sp>
        <p:nvSpPr>
          <p:cNvPr id="527" name="Google Shape;527;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8" name="Google Shape;528;p4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Day-1 series for Harvey-17.  Brief SPC/NHC discussion on Hurricane Hotline (now an internal video circuit).</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49: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37</a:t>
            </a:fld>
            <a:endParaRPr/>
          </a:p>
        </p:txBody>
      </p:sp>
      <p:sp>
        <p:nvSpPr>
          <p:cNvPr id="536" name="Google Shape;536;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7" name="Google Shape;537;p4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MCDs alert you to the potential that a watch may be needed, and also, are issued as meteorological situation updates during watches.  They contain detailed mesoscale reasoning specific to the unique TC situation and based in the climatological and forecasting concepts we’ve covered so far in this talk.</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50: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38</a:t>
            </a:fld>
            <a:endParaRPr/>
          </a:p>
        </p:txBody>
      </p:sp>
      <p:sp>
        <p:nvSpPr>
          <p:cNvPr id="547" name="Google Shape;547;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8" name="Google Shape;548;p5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Tornado watches for TC situations are not automatic.  Every TC is a mesoscale convective system (MCS) of unique character that presents its own unique tornado situation.  This is a change in thinking over the past 10-15 years!  Watches therefore are issued with probabilities assigned, as the threat warrants, based on careful mesoscale diagnosis and prediction of the threat, just as they would be in any midlatitude system.  Because we employ ingredients-based forecasting and scientific/physical reasoning in the watch decision process, sometimes the threat is too small for a watch and one will not be issued.  Watches that are issued will vary in size and time duration according to the scope, magnitude and duration of the actual tornado threat.  Marginal and very isolated tornado threats from a TC may not warrant a watch.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4: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4</a:t>
            </a:fld>
            <a:endParaRPr/>
          </a:p>
        </p:txBody>
      </p:sp>
      <p:sp>
        <p:nvSpPr>
          <p:cNvPr id="123" name="Google Shape;123;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4" name="Google Shape;124;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Summary of TC tornado facts &amp; climatology</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5: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5</a:t>
            </a:fld>
            <a:endParaRPr/>
          </a:p>
        </p:txBody>
      </p:sp>
      <p:sp>
        <p:nvSpPr>
          <p:cNvPr id="130" name="Google Shape;130;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1" name="Google Shape;131;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SPC maintains a database of TC tornadoes, now available 1995-2021.  TCTOR is quality controlled by meteorological analyses of surface, satellite and upper-air data for optimal confidence that each event indeed was within the envelope of a classified or remnant TC circulation.  This is subject to revision as new information arises, even years later.  See Edwards 2010 (SPC Publications Page).  Some graphics in this talk have been updated to 2009 (original TCTOR documentation), 2010 (for EJSSM formal paper), or 2011 (yearly chart, part of TCTOR spreadsheet).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6: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6</a:t>
            </a:fld>
            <a:endParaRPr/>
          </a:p>
        </p:txBody>
      </p:sp>
      <p:sp>
        <p:nvSpPr>
          <p:cNvPr id="138" name="Google Shape;138;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9" name="Google Shape;139;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Table shows top-10 most tornado-producing TCs 1995-2020, along with OFCL landfall category and max OFCL category AT THE TIME OF THE TORNADO.  MH is major hurricane.  H is hurricane.  TS is tropical storm. TD is tropical depression.  N is unclassified and post-tropical.  Number is TC category (0 and negative numbers are not official but used for database purposes).  Colors follow NHC graphical conventions.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7: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7</a:t>
            </a:fld>
            <a:endParaRPr/>
          </a:p>
        </p:txBody>
      </p:sp>
      <p:sp>
        <p:nvSpPr>
          <p:cNvPr id="149" name="Google Shape;149;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0" name="Google Shape;150;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TC tornadoes vary with seasonal activity (2004-2005) peaks and very active individual storms (Ivan, 2004, had a record 118 tornadoes).  TCTOR, for now, is constrained to the WSR-88D era (1995-present) for relatively consistent “modernized” NWS detection and verification practices.  Trends before the WSR-88D were remarkably lower…</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7: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8</a:t>
            </a:fld>
            <a:endParaRPr/>
          </a:p>
        </p:txBody>
      </p:sp>
      <p:sp>
        <p:nvSpPr>
          <p:cNvPr id="149" name="Google Shape;149;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0" name="Google Shape;150;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dirty="0" smtClean="0"/>
              <a:t>Last year (2024) was neither the most active nor efficient TC-tornado year (see 2004).  But was the deadliest and costliest of the TCTOR era. </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8: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9</a:t>
            </a:fld>
            <a:endParaRPr/>
          </a:p>
        </p:txBody>
      </p:sp>
      <p:sp>
        <p:nvSpPr>
          <p:cNvPr id="157" name="Google Shape;15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8" name="Google Shape;158;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800"/>
              <a:buNone/>
            </a:pPr>
            <a:r>
              <a:rPr lang="en-US"/>
              <a:t>The modernized NWS warning and verificaiton era has influenced the tornado climatology greatly, and this includes TC tornadoes!  Data analyzed at SPC and provided by Schultz and Cecil (2009).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9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9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1920"/>
              </a:spcBef>
              <a:spcAft>
                <a:spcPts val="0"/>
              </a:spcAft>
              <a:buSzPts val="3200"/>
              <a:buFont typeface="Verdana"/>
              <a:buNone/>
              <a:defRPr/>
            </a:lvl1pPr>
            <a:lvl2pPr lvl="1" algn="ctr">
              <a:spcBef>
                <a:spcPts val="1680"/>
              </a:spcBef>
              <a:spcAft>
                <a:spcPts val="0"/>
              </a:spcAft>
              <a:buSzPts val="2100"/>
              <a:buNone/>
              <a:defRPr/>
            </a:lvl2pPr>
            <a:lvl3pPr lvl="2" algn="ctr">
              <a:spcBef>
                <a:spcPts val="1440"/>
              </a:spcBef>
              <a:spcAft>
                <a:spcPts val="0"/>
              </a:spcAft>
              <a:buSzPts val="2400"/>
              <a:buFont typeface="Verdana"/>
              <a:buNone/>
              <a:defRPr/>
            </a:lvl3pPr>
            <a:lvl4pPr lvl="3" algn="ctr">
              <a:spcBef>
                <a:spcPts val="1200"/>
              </a:spcBef>
              <a:spcAft>
                <a:spcPts val="0"/>
              </a:spcAft>
              <a:buSzPts val="2000"/>
              <a:buFont typeface="Verdana"/>
              <a:buNone/>
              <a:defRPr/>
            </a:lvl4pPr>
            <a:lvl5pPr lvl="4" algn="ctr">
              <a:spcBef>
                <a:spcPts val="1200"/>
              </a:spcBef>
              <a:spcAft>
                <a:spcPts val="0"/>
              </a:spcAft>
              <a:buSzPts val="2000"/>
              <a:buFont typeface="Verdana"/>
              <a:buNone/>
              <a:defRPr/>
            </a:lvl5pPr>
            <a:lvl6pPr lvl="5" algn="ctr">
              <a:spcBef>
                <a:spcPts val="1200"/>
              </a:spcBef>
              <a:spcAft>
                <a:spcPts val="0"/>
              </a:spcAft>
              <a:buSzPts val="2000"/>
              <a:buFont typeface="Verdana"/>
              <a:buNone/>
              <a:defRPr/>
            </a:lvl6pPr>
            <a:lvl7pPr lvl="6" algn="ctr">
              <a:spcBef>
                <a:spcPts val="1200"/>
              </a:spcBef>
              <a:spcAft>
                <a:spcPts val="0"/>
              </a:spcAft>
              <a:buSzPts val="2000"/>
              <a:buFont typeface="Verdana"/>
              <a:buNone/>
              <a:defRPr/>
            </a:lvl7pPr>
            <a:lvl8pPr lvl="7" algn="ctr">
              <a:spcBef>
                <a:spcPts val="1200"/>
              </a:spcBef>
              <a:spcAft>
                <a:spcPts val="0"/>
              </a:spcAft>
              <a:buSzPts val="2000"/>
              <a:buFont typeface="Verdana"/>
              <a:buNone/>
              <a:defRPr/>
            </a:lvl8pPr>
            <a:lvl9pPr lvl="8" algn="ctr">
              <a:spcBef>
                <a:spcPts val="1200"/>
              </a:spcBef>
              <a:spcAft>
                <a:spcPts val="0"/>
              </a:spcAft>
              <a:buSzPts val="2000"/>
              <a:buFont typeface="Verdana"/>
              <a:buNone/>
              <a:defRPr/>
            </a:lvl9pPr>
          </a:lstStyle>
          <a:p>
            <a:endParaRPr/>
          </a:p>
        </p:txBody>
      </p:sp>
      <p:sp>
        <p:nvSpPr>
          <p:cNvPr id="18" name="Google Shape;18;p9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9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9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9"/>
        <p:cNvGrpSpPr/>
        <p:nvPr/>
      </p:nvGrpSpPr>
      <p:grpSpPr>
        <a:xfrm>
          <a:off x="0" y="0"/>
          <a:ext cx="0" cy="0"/>
          <a:chOff x="0" y="0"/>
          <a:chExt cx="0" cy="0"/>
        </a:xfrm>
      </p:grpSpPr>
      <p:sp>
        <p:nvSpPr>
          <p:cNvPr id="70" name="Google Shape;70;p103"/>
          <p:cNvSpPr txBox="1">
            <a:spLocks noGrp="1"/>
          </p:cNvSpPr>
          <p:nvPr>
            <p:ph type="title"/>
          </p:nvPr>
        </p:nvSpPr>
        <p:spPr>
          <a:xfrm>
            <a:off x="152400" y="0"/>
            <a:ext cx="83058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0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0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4"/>
        <p:cNvGrpSpPr/>
        <p:nvPr/>
      </p:nvGrpSpPr>
      <p:grpSpPr>
        <a:xfrm>
          <a:off x="0" y="0"/>
          <a:ext cx="0" cy="0"/>
          <a:chOff x="0" y="0"/>
          <a:chExt cx="0" cy="0"/>
        </a:xfrm>
      </p:grpSpPr>
      <p:sp>
        <p:nvSpPr>
          <p:cNvPr id="75" name="Google Shape;75;p10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0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1440"/>
              </a:spcBef>
              <a:spcAft>
                <a:spcPts val="0"/>
              </a:spcAft>
              <a:buSzPts val="2400"/>
              <a:buFont typeface="Verdana"/>
              <a:buNone/>
              <a:defRPr sz="2400" b="1"/>
            </a:lvl1pPr>
            <a:lvl2pPr marL="914400" lvl="1" indent="-228600" algn="l">
              <a:spcBef>
                <a:spcPts val="1200"/>
              </a:spcBef>
              <a:spcAft>
                <a:spcPts val="0"/>
              </a:spcAft>
              <a:buSzPts val="1500"/>
              <a:buNone/>
              <a:defRPr sz="2000" b="1"/>
            </a:lvl2pPr>
            <a:lvl3pPr marL="1371600" lvl="2" indent="-228600" algn="l">
              <a:spcBef>
                <a:spcPts val="1080"/>
              </a:spcBef>
              <a:spcAft>
                <a:spcPts val="0"/>
              </a:spcAft>
              <a:buSzPts val="1800"/>
              <a:buFont typeface="Verdana"/>
              <a:buNone/>
              <a:defRPr sz="1800" b="1"/>
            </a:lvl3pPr>
            <a:lvl4pPr marL="1828800" lvl="3" indent="-228600" algn="l">
              <a:spcBef>
                <a:spcPts val="960"/>
              </a:spcBef>
              <a:spcAft>
                <a:spcPts val="0"/>
              </a:spcAft>
              <a:buSzPts val="1600"/>
              <a:buFont typeface="Verdana"/>
              <a:buNone/>
              <a:defRPr sz="1600" b="1"/>
            </a:lvl4pPr>
            <a:lvl5pPr marL="2286000" lvl="4" indent="-228600" algn="l">
              <a:spcBef>
                <a:spcPts val="960"/>
              </a:spcBef>
              <a:spcAft>
                <a:spcPts val="0"/>
              </a:spcAft>
              <a:buSzPts val="1600"/>
              <a:buFont typeface="Verdana"/>
              <a:buNone/>
              <a:defRPr sz="1600" b="1"/>
            </a:lvl5pPr>
            <a:lvl6pPr marL="2743200" lvl="5" indent="-228600" algn="l">
              <a:spcBef>
                <a:spcPts val="960"/>
              </a:spcBef>
              <a:spcAft>
                <a:spcPts val="0"/>
              </a:spcAft>
              <a:buSzPts val="1600"/>
              <a:buFont typeface="Verdana"/>
              <a:buNone/>
              <a:defRPr sz="1600" b="1"/>
            </a:lvl6pPr>
            <a:lvl7pPr marL="3200400" lvl="6" indent="-228600" algn="l">
              <a:spcBef>
                <a:spcPts val="960"/>
              </a:spcBef>
              <a:spcAft>
                <a:spcPts val="0"/>
              </a:spcAft>
              <a:buSzPts val="1600"/>
              <a:buFont typeface="Verdana"/>
              <a:buNone/>
              <a:defRPr sz="1600" b="1"/>
            </a:lvl7pPr>
            <a:lvl8pPr marL="3657600" lvl="7" indent="-228600" algn="l">
              <a:spcBef>
                <a:spcPts val="960"/>
              </a:spcBef>
              <a:spcAft>
                <a:spcPts val="0"/>
              </a:spcAft>
              <a:buSzPts val="1600"/>
              <a:buFont typeface="Verdana"/>
              <a:buNone/>
              <a:defRPr sz="1600" b="1"/>
            </a:lvl8pPr>
            <a:lvl9pPr marL="4114800" lvl="8" indent="-228600" algn="l">
              <a:spcBef>
                <a:spcPts val="960"/>
              </a:spcBef>
              <a:spcAft>
                <a:spcPts val="0"/>
              </a:spcAft>
              <a:buSzPts val="1600"/>
              <a:buFont typeface="Verdana"/>
              <a:buNone/>
              <a:defRPr sz="1600" b="1"/>
            </a:lvl9pPr>
          </a:lstStyle>
          <a:p>
            <a:endParaRPr/>
          </a:p>
        </p:txBody>
      </p:sp>
      <p:sp>
        <p:nvSpPr>
          <p:cNvPr id="77" name="Google Shape;77;p10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1440"/>
              </a:spcBef>
              <a:spcAft>
                <a:spcPts val="0"/>
              </a:spcAft>
              <a:buSzPts val="2400"/>
              <a:buFont typeface="Verdana"/>
              <a:buChar char="•"/>
              <a:defRPr sz="2400"/>
            </a:lvl1pPr>
            <a:lvl2pPr marL="914400" lvl="1" indent="-323850" algn="l">
              <a:spcBef>
                <a:spcPts val="1200"/>
              </a:spcBef>
              <a:spcAft>
                <a:spcPts val="0"/>
              </a:spcAft>
              <a:buSzPts val="1500"/>
              <a:buChar char="⬥"/>
              <a:defRPr sz="2000"/>
            </a:lvl2pPr>
            <a:lvl3pPr marL="1371600" lvl="2" indent="-342900" algn="l">
              <a:spcBef>
                <a:spcPts val="1080"/>
              </a:spcBef>
              <a:spcAft>
                <a:spcPts val="0"/>
              </a:spcAft>
              <a:buSzPts val="1800"/>
              <a:buFont typeface="Verdana"/>
              <a:buChar char="•"/>
              <a:defRPr sz="1800"/>
            </a:lvl3pPr>
            <a:lvl4pPr marL="1828800" lvl="3" indent="-330200" algn="l">
              <a:spcBef>
                <a:spcPts val="960"/>
              </a:spcBef>
              <a:spcAft>
                <a:spcPts val="0"/>
              </a:spcAft>
              <a:buSzPts val="1600"/>
              <a:buFont typeface="Verdana"/>
              <a:buChar char="•"/>
              <a:defRPr sz="1600"/>
            </a:lvl4pPr>
            <a:lvl5pPr marL="2286000" lvl="4" indent="-330200" algn="l">
              <a:spcBef>
                <a:spcPts val="960"/>
              </a:spcBef>
              <a:spcAft>
                <a:spcPts val="0"/>
              </a:spcAft>
              <a:buSzPts val="1600"/>
              <a:buFont typeface="Verdana"/>
              <a:buChar char="•"/>
              <a:defRPr sz="1600"/>
            </a:lvl5pPr>
            <a:lvl6pPr marL="2743200" lvl="5" indent="-330200" algn="l">
              <a:spcBef>
                <a:spcPts val="960"/>
              </a:spcBef>
              <a:spcAft>
                <a:spcPts val="0"/>
              </a:spcAft>
              <a:buSzPts val="1600"/>
              <a:buFont typeface="Verdana"/>
              <a:buChar char="•"/>
              <a:defRPr sz="1600"/>
            </a:lvl6pPr>
            <a:lvl7pPr marL="3200400" lvl="6" indent="-330200" algn="l">
              <a:spcBef>
                <a:spcPts val="960"/>
              </a:spcBef>
              <a:spcAft>
                <a:spcPts val="0"/>
              </a:spcAft>
              <a:buSzPts val="1600"/>
              <a:buFont typeface="Verdana"/>
              <a:buChar char="•"/>
              <a:defRPr sz="1600"/>
            </a:lvl7pPr>
            <a:lvl8pPr marL="3657600" lvl="7" indent="-330200" algn="l">
              <a:spcBef>
                <a:spcPts val="960"/>
              </a:spcBef>
              <a:spcAft>
                <a:spcPts val="0"/>
              </a:spcAft>
              <a:buSzPts val="1600"/>
              <a:buFont typeface="Verdana"/>
              <a:buChar char="•"/>
              <a:defRPr sz="1600"/>
            </a:lvl8pPr>
            <a:lvl9pPr marL="4114800" lvl="8" indent="-330200" algn="l">
              <a:spcBef>
                <a:spcPts val="960"/>
              </a:spcBef>
              <a:spcAft>
                <a:spcPts val="0"/>
              </a:spcAft>
              <a:buSzPts val="1600"/>
              <a:buFont typeface="Verdana"/>
              <a:buChar char="•"/>
              <a:defRPr sz="1600"/>
            </a:lvl9pPr>
          </a:lstStyle>
          <a:p>
            <a:endParaRPr/>
          </a:p>
        </p:txBody>
      </p:sp>
      <p:sp>
        <p:nvSpPr>
          <p:cNvPr id="78" name="Google Shape;78;p10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1440"/>
              </a:spcBef>
              <a:spcAft>
                <a:spcPts val="0"/>
              </a:spcAft>
              <a:buSzPts val="2400"/>
              <a:buFont typeface="Verdana"/>
              <a:buNone/>
              <a:defRPr sz="2400" b="1"/>
            </a:lvl1pPr>
            <a:lvl2pPr marL="914400" lvl="1" indent="-228600" algn="l">
              <a:spcBef>
                <a:spcPts val="1200"/>
              </a:spcBef>
              <a:spcAft>
                <a:spcPts val="0"/>
              </a:spcAft>
              <a:buSzPts val="1500"/>
              <a:buNone/>
              <a:defRPr sz="2000" b="1"/>
            </a:lvl2pPr>
            <a:lvl3pPr marL="1371600" lvl="2" indent="-228600" algn="l">
              <a:spcBef>
                <a:spcPts val="1080"/>
              </a:spcBef>
              <a:spcAft>
                <a:spcPts val="0"/>
              </a:spcAft>
              <a:buSzPts val="1800"/>
              <a:buFont typeface="Verdana"/>
              <a:buNone/>
              <a:defRPr sz="1800" b="1"/>
            </a:lvl3pPr>
            <a:lvl4pPr marL="1828800" lvl="3" indent="-228600" algn="l">
              <a:spcBef>
                <a:spcPts val="960"/>
              </a:spcBef>
              <a:spcAft>
                <a:spcPts val="0"/>
              </a:spcAft>
              <a:buSzPts val="1600"/>
              <a:buFont typeface="Verdana"/>
              <a:buNone/>
              <a:defRPr sz="1600" b="1"/>
            </a:lvl4pPr>
            <a:lvl5pPr marL="2286000" lvl="4" indent="-228600" algn="l">
              <a:spcBef>
                <a:spcPts val="960"/>
              </a:spcBef>
              <a:spcAft>
                <a:spcPts val="0"/>
              </a:spcAft>
              <a:buSzPts val="1600"/>
              <a:buFont typeface="Verdana"/>
              <a:buNone/>
              <a:defRPr sz="1600" b="1"/>
            </a:lvl5pPr>
            <a:lvl6pPr marL="2743200" lvl="5" indent="-228600" algn="l">
              <a:spcBef>
                <a:spcPts val="960"/>
              </a:spcBef>
              <a:spcAft>
                <a:spcPts val="0"/>
              </a:spcAft>
              <a:buSzPts val="1600"/>
              <a:buFont typeface="Verdana"/>
              <a:buNone/>
              <a:defRPr sz="1600" b="1"/>
            </a:lvl6pPr>
            <a:lvl7pPr marL="3200400" lvl="6" indent="-228600" algn="l">
              <a:spcBef>
                <a:spcPts val="960"/>
              </a:spcBef>
              <a:spcAft>
                <a:spcPts val="0"/>
              </a:spcAft>
              <a:buSzPts val="1600"/>
              <a:buFont typeface="Verdana"/>
              <a:buNone/>
              <a:defRPr sz="1600" b="1"/>
            </a:lvl7pPr>
            <a:lvl8pPr marL="3657600" lvl="7" indent="-228600" algn="l">
              <a:spcBef>
                <a:spcPts val="960"/>
              </a:spcBef>
              <a:spcAft>
                <a:spcPts val="0"/>
              </a:spcAft>
              <a:buSzPts val="1600"/>
              <a:buFont typeface="Verdana"/>
              <a:buNone/>
              <a:defRPr sz="1600" b="1"/>
            </a:lvl8pPr>
            <a:lvl9pPr marL="4114800" lvl="8" indent="-228600" algn="l">
              <a:spcBef>
                <a:spcPts val="960"/>
              </a:spcBef>
              <a:spcAft>
                <a:spcPts val="0"/>
              </a:spcAft>
              <a:buSzPts val="1600"/>
              <a:buFont typeface="Verdana"/>
              <a:buNone/>
              <a:defRPr sz="1600" b="1"/>
            </a:lvl9pPr>
          </a:lstStyle>
          <a:p>
            <a:endParaRPr/>
          </a:p>
        </p:txBody>
      </p:sp>
      <p:sp>
        <p:nvSpPr>
          <p:cNvPr id="79" name="Google Shape;79;p10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1440"/>
              </a:spcBef>
              <a:spcAft>
                <a:spcPts val="0"/>
              </a:spcAft>
              <a:buSzPts val="2400"/>
              <a:buFont typeface="Verdana"/>
              <a:buChar char="•"/>
              <a:defRPr sz="2400"/>
            </a:lvl1pPr>
            <a:lvl2pPr marL="914400" lvl="1" indent="-323850" algn="l">
              <a:spcBef>
                <a:spcPts val="1200"/>
              </a:spcBef>
              <a:spcAft>
                <a:spcPts val="0"/>
              </a:spcAft>
              <a:buSzPts val="1500"/>
              <a:buChar char="⬥"/>
              <a:defRPr sz="2000"/>
            </a:lvl2pPr>
            <a:lvl3pPr marL="1371600" lvl="2" indent="-342900" algn="l">
              <a:spcBef>
                <a:spcPts val="1080"/>
              </a:spcBef>
              <a:spcAft>
                <a:spcPts val="0"/>
              </a:spcAft>
              <a:buSzPts val="1800"/>
              <a:buFont typeface="Verdana"/>
              <a:buChar char="•"/>
              <a:defRPr sz="1800"/>
            </a:lvl3pPr>
            <a:lvl4pPr marL="1828800" lvl="3" indent="-330200" algn="l">
              <a:spcBef>
                <a:spcPts val="960"/>
              </a:spcBef>
              <a:spcAft>
                <a:spcPts val="0"/>
              </a:spcAft>
              <a:buSzPts val="1600"/>
              <a:buFont typeface="Verdana"/>
              <a:buChar char="•"/>
              <a:defRPr sz="1600"/>
            </a:lvl4pPr>
            <a:lvl5pPr marL="2286000" lvl="4" indent="-330200" algn="l">
              <a:spcBef>
                <a:spcPts val="960"/>
              </a:spcBef>
              <a:spcAft>
                <a:spcPts val="0"/>
              </a:spcAft>
              <a:buSzPts val="1600"/>
              <a:buFont typeface="Verdana"/>
              <a:buChar char="•"/>
              <a:defRPr sz="1600"/>
            </a:lvl5pPr>
            <a:lvl6pPr marL="2743200" lvl="5" indent="-330200" algn="l">
              <a:spcBef>
                <a:spcPts val="960"/>
              </a:spcBef>
              <a:spcAft>
                <a:spcPts val="0"/>
              </a:spcAft>
              <a:buSzPts val="1600"/>
              <a:buFont typeface="Verdana"/>
              <a:buChar char="•"/>
              <a:defRPr sz="1600"/>
            </a:lvl6pPr>
            <a:lvl7pPr marL="3200400" lvl="6" indent="-330200" algn="l">
              <a:spcBef>
                <a:spcPts val="960"/>
              </a:spcBef>
              <a:spcAft>
                <a:spcPts val="0"/>
              </a:spcAft>
              <a:buSzPts val="1600"/>
              <a:buFont typeface="Verdana"/>
              <a:buChar char="•"/>
              <a:defRPr sz="1600"/>
            </a:lvl7pPr>
            <a:lvl8pPr marL="3657600" lvl="7" indent="-330200" algn="l">
              <a:spcBef>
                <a:spcPts val="960"/>
              </a:spcBef>
              <a:spcAft>
                <a:spcPts val="0"/>
              </a:spcAft>
              <a:buSzPts val="1600"/>
              <a:buFont typeface="Verdana"/>
              <a:buChar char="•"/>
              <a:defRPr sz="1600"/>
            </a:lvl8pPr>
            <a:lvl9pPr marL="4114800" lvl="8" indent="-330200" algn="l">
              <a:spcBef>
                <a:spcPts val="960"/>
              </a:spcBef>
              <a:spcAft>
                <a:spcPts val="0"/>
              </a:spcAft>
              <a:buSzPts val="1600"/>
              <a:buFont typeface="Verdana"/>
              <a:buChar char="•"/>
              <a:defRPr sz="1600"/>
            </a:lvl9pPr>
          </a:lstStyle>
          <a:p>
            <a:endParaRPr/>
          </a:p>
        </p:txBody>
      </p:sp>
      <p:sp>
        <p:nvSpPr>
          <p:cNvPr id="80" name="Google Shape;80;p10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0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0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3"/>
        <p:cNvGrpSpPr/>
        <p:nvPr/>
      </p:nvGrpSpPr>
      <p:grpSpPr>
        <a:xfrm>
          <a:off x="0" y="0"/>
          <a:ext cx="0" cy="0"/>
          <a:chOff x="0" y="0"/>
          <a:chExt cx="0" cy="0"/>
        </a:xfrm>
      </p:grpSpPr>
      <p:sp>
        <p:nvSpPr>
          <p:cNvPr id="84" name="Google Shape;84;p10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0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1200"/>
              </a:spcBef>
              <a:spcAft>
                <a:spcPts val="0"/>
              </a:spcAft>
              <a:buSzPts val="2000"/>
              <a:buFont typeface="Verdana"/>
              <a:buNone/>
              <a:defRPr sz="2000"/>
            </a:lvl1pPr>
            <a:lvl2pPr marL="914400" lvl="1" indent="-228600" algn="l">
              <a:spcBef>
                <a:spcPts val="1080"/>
              </a:spcBef>
              <a:spcAft>
                <a:spcPts val="0"/>
              </a:spcAft>
              <a:buSzPts val="1350"/>
              <a:buNone/>
              <a:defRPr sz="1800"/>
            </a:lvl2pPr>
            <a:lvl3pPr marL="1371600" lvl="2" indent="-228600" algn="l">
              <a:spcBef>
                <a:spcPts val="960"/>
              </a:spcBef>
              <a:spcAft>
                <a:spcPts val="0"/>
              </a:spcAft>
              <a:buSzPts val="1600"/>
              <a:buFont typeface="Verdana"/>
              <a:buNone/>
              <a:defRPr sz="1600"/>
            </a:lvl3pPr>
            <a:lvl4pPr marL="1828800" lvl="3" indent="-228600" algn="l">
              <a:spcBef>
                <a:spcPts val="840"/>
              </a:spcBef>
              <a:spcAft>
                <a:spcPts val="0"/>
              </a:spcAft>
              <a:buSzPts val="1400"/>
              <a:buFont typeface="Verdana"/>
              <a:buNone/>
              <a:defRPr sz="1400"/>
            </a:lvl4pPr>
            <a:lvl5pPr marL="2286000" lvl="4" indent="-228600" algn="l">
              <a:spcBef>
                <a:spcPts val="840"/>
              </a:spcBef>
              <a:spcAft>
                <a:spcPts val="0"/>
              </a:spcAft>
              <a:buSzPts val="1400"/>
              <a:buFont typeface="Verdana"/>
              <a:buNone/>
              <a:defRPr sz="1400"/>
            </a:lvl5pPr>
            <a:lvl6pPr marL="2743200" lvl="5" indent="-228600" algn="l">
              <a:spcBef>
                <a:spcPts val="840"/>
              </a:spcBef>
              <a:spcAft>
                <a:spcPts val="0"/>
              </a:spcAft>
              <a:buSzPts val="1400"/>
              <a:buFont typeface="Verdana"/>
              <a:buNone/>
              <a:defRPr sz="1400"/>
            </a:lvl6pPr>
            <a:lvl7pPr marL="3200400" lvl="6" indent="-228600" algn="l">
              <a:spcBef>
                <a:spcPts val="840"/>
              </a:spcBef>
              <a:spcAft>
                <a:spcPts val="0"/>
              </a:spcAft>
              <a:buSzPts val="1400"/>
              <a:buFont typeface="Verdana"/>
              <a:buNone/>
              <a:defRPr sz="1400"/>
            </a:lvl7pPr>
            <a:lvl8pPr marL="3657600" lvl="7" indent="-228600" algn="l">
              <a:spcBef>
                <a:spcPts val="840"/>
              </a:spcBef>
              <a:spcAft>
                <a:spcPts val="0"/>
              </a:spcAft>
              <a:buSzPts val="1400"/>
              <a:buFont typeface="Verdana"/>
              <a:buNone/>
              <a:defRPr sz="1400"/>
            </a:lvl8pPr>
            <a:lvl9pPr marL="4114800" lvl="8" indent="-228600" algn="l">
              <a:spcBef>
                <a:spcPts val="840"/>
              </a:spcBef>
              <a:spcAft>
                <a:spcPts val="0"/>
              </a:spcAft>
              <a:buSzPts val="1400"/>
              <a:buFont typeface="Verdana"/>
              <a:buNone/>
              <a:defRPr sz="1400"/>
            </a:lvl9pPr>
          </a:lstStyle>
          <a:p>
            <a:endParaRPr/>
          </a:p>
        </p:txBody>
      </p:sp>
      <p:sp>
        <p:nvSpPr>
          <p:cNvPr id="86" name="Google Shape;86;p10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0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10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95"/>
          <p:cNvSpPr txBox="1">
            <a:spLocks noGrp="1"/>
          </p:cNvSpPr>
          <p:nvPr>
            <p:ph type="title"/>
          </p:nvPr>
        </p:nvSpPr>
        <p:spPr>
          <a:xfrm>
            <a:off x="152400" y="0"/>
            <a:ext cx="83058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95"/>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1080"/>
              </a:spcBef>
              <a:spcAft>
                <a:spcPts val="0"/>
              </a:spcAft>
              <a:buSzPts val="1800"/>
              <a:buChar char="•"/>
              <a:defRPr/>
            </a:lvl1pPr>
            <a:lvl2pPr marL="914400" lvl="1" indent="-314325" algn="l">
              <a:spcBef>
                <a:spcPts val="1080"/>
              </a:spcBef>
              <a:spcAft>
                <a:spcPts val="0"/>
              </a:spcAft>
              <a:buSzPts val="1350"/>
              <a:buChar char="⬥"/>
              <a:defRPr/>
            </a:lvl2pPr>
            <a:lvl3pPr marL="1371600" lvl="2" indent="-342900" algn="l">
              <a:spcBef>
                <a:spcPts val="1080"/>
              </a:spcBef>
              <a:spcAft>
                <a:spcPts val="0"/>
              </a:spcAft>
              <a:buSzPts val="1800"/>
              <a:buChar char="•"/>
              <a:defRPr/>
            </a:lvl3pPr>
            <a:lvl4pPr marL="1828800" lvl="3" indent="-342900" algn="l">
              <a:spcBef>
                <a:spcPts val="1080"/>
              </a:spcBef>
              <a:spcAft>
                <a:spcPts val="0"/>
              </a:spcAft>
              <a:buSzPts val="1800"/>
              <a:buChar char="•"/>
              <a:defRPr/>
            </a:lvl4pPr>
            <a:lvl5pPr marL="2286000" lvl="4" indent="-342900" algn="l">
              <a:spcBef>
                <a:spcPts val="1080"/>
              </a:spcBef>
              <a:spcAft>
                <a:spcPts val="0"/>
              </a:spcAft>
              <a:buSzPts val="1800"/>
              <a:buChar char="•"/>
              <a:defRPr/>
            </a:lvl5pPr>
            <a:lvl6pPr marL="2743200" lvl="5" indent="-342900" algn="l">
              <a:spcBef>
                <a:spcPts val="1080"/>
              </a:spcBef>
              <a:spcAft>
                <a:spcPts val="0"/>
              </a:spcAft>
              <a:buSzPts val="1800"/>
              <a:buChar char="•"/>
              <a:defRPr/>
            </a:lvl6pPr>
            <a:lvl7pPr marL="3200400" lvl="6" indent="-342900" algn="l">
              <a:spcBef>
                <a:spcPts val="1080"/>
              </a:spcBef>
              <a:spcAft>
                <a:spcPts val="0"/>
              </a:spcAft>
              <a:buSzPts val="1800"/>
              <a:buChar char="•"/>
              <a:defRPr/>
            </a:lvl7pPr>
            <a:lvl8pPr marL="3657600" lvl="7" indent="-342900" algn="l">
              <a:spcBef>
                <a:spcPts val="1080"/>
              </a:spcBef>
              <a:spcAft>
                <a:spcPts val="0"/>
              </a:spcAft>
              <a:buSzPts val="1800"/>
              <a:buChar char="•"/>
              <a:defRPr/>
            </a:lvl8pPr>
            <a:lvl9pPr marL="4114800" lvl="8" indent="-342900" algn="l">
              <a:spcBef>
                <a:spcPts val="1080"/>
              </a:spcBef>
              <a:spcAft>
                <a:spcPts val="0"/>
              </a:spcAft>
              <a:buSzPts val="1800"/>
              <a:buChar char="•"/>
              <a:defRPr/>
            </a:lvl9pPr>
          </a:lstStyle>
          <a:p>
            <a:endParaRPr/>
          </a:p>
        </p:txBody>
      </p:sp>
      <p:sp>
        <p:nvSpPr>
          <p:cNvPr id="24" name="Google Shape;24;p9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9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9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27"/>
        <p:cNvGrpSpPr/>
        <p:nvPr/>
      </p:nvGrpSpPr>
      <p:grpSpPr>
        <a:xfrm>
          <a:off x="0" y="0"/>
          <a:ext cx="0" cy="0"/>
          <a:chOff x="0" y="0"/>
          <a:chExt cx="0" cy="0"/>
        </a:xfrm>
      </p:grpSpPr>
      <p:sp>
        <p:nvSpPr>
          <p:cNvPr id="28" name="Google Shape;28;p96"/>
          <p:cNvSpPr txBox="1">
            <a:spLocks noGrp="1"/>
          </p:cNvSpPr>
          <p:nvPr>
            <p:ph type="body" idx="1"/>
          </p:nvPr>
        </p:nvSpPr>
        <p:spPr>
          <a:xfrm>
            <a:off x="152400" y="0"/>
            <a:ext cx="8305800" cy="6096000"/>
          </a:xfrm>
          <a:prstGeom prst="rect">
            <a:avLst/>
          </a:prstGeom>
          <a:noFill/>
          <a:ln>
            <a:noFill/>
          </a:ln>
        </p:spPr>
        <p:txBody>
          <a:bodyPr spcFirstLastPara="1" wrap="square" lIns="91425" tIns="45700" rIns="91425" bIns="45700" anchor="t" anchorCtr="0">
            <a:noAutofit/>
          </a:bodyPr>
          <a:lstStyle>
            <a:lvl1pPr marL="457200" lvl="0" indent="-342900" algn="l">
              <a:spcBef>
                <a:spcPts val="1080"/>
              </a:spcBef>
              <a:spcAft>
                <a:spcPts val="0"/>
              </a:spcAft>
              <a:buSzPts val="1800"/>
              <a:buChar char="•"/>
              <a:defRPr/>
            </a:lvl1pPr>
            <a:lvl2pPr marL="914400" lvl="1" indent="-314325" algn="l">
              <a:spcBef>
                <a:spcPts val="1080"/>
              </a:spcBef>
              <a:spcAft>
                <a:spcPts val="0"/>
              </a:spcAft>
              <a:buSzPts val="1350"/>
              <a:buChar char="⬥"/>
              <a:defRPr/>
            </a:lvl2pPr>
            <a:lvl3pPr marL="1371600" lvl="2" indent="-342900" algn="l">
              <a:spcBef>
                <a:spcPts val="1080"/>
              </a:spcBef>
              <a:spcAft>
                <a:spcPts val="0"/>
              </a:spcAft>
              <a:buSzPts val="1800"/>
              <a:buChar char="•"/>
              <a:defRPr/>
            </a:lvl3pPr>
            <a:lvl4pPr marL="1828800" lvl="3" indent="-342900" algn="l">
              <a:spcBef>
                <a:spcPts val="1080"/>
              </a:spcBef>
              <a:spcAft>
                <a:spcPts val="0"/>
              </a:spcAft>
              <a:buSzPts val="1800"/>
              <a:buChar char="•"/>
              <a:defRPr/>
            </a:lvl4pPr>
            <a:lvl5pPr marL="2286000" lvl="4" indent="-342900" algn="l">
              <a:spcBef>
                <a:spcPts val="1080"/>
              </a:spcBef>
              <a:spcAft>
                <a:spcPts val="0"/>
              </a:spcAft>
              <a:buSzPts val="1800"/>
              <a:buChar char="•"/>
              <a:defRPr/>
            </a:lvl5pPr>
            <a:lvl6pPr marL="2743200" lvl="5" indent="-342900" algn="l">
              <a:spcBef>
                <a:spcPts val="1080"/>
              </a:spcBef>
              <a:spcAft>
                <a:spcPts val="0"/>
              </a:spcAft>
              <a:buSzPts val="1800"/>
              <a:buChar char="•"/>
              <a:defRPr/>
            </a:lvl6pPr>
            <a:lvl7pPr marL="3200400" lvl="6" indent="-342900" algn="l">
              <a:spcBef>
                <a:spcPts val="1080"/>
              </a:spcBef>
              <a:spcAft>
                <a:spcPts val="0"/>
              </a:spcAft>
              <a:buSzPts val="1800"/>
              <a:buChar char="•"/>
              <a:defRPr/>
            </a:lvl7pPr>
            <a:lvl8pPr marL="3657600" lvl="7" indent="-342900" algn="l">
              <a:spcBef>
                <a:spcPts val="1080"/>
              </a:spcBef>
              <a:spcAft>
                <a:spcPts val="0"/>
              </a:spcAft>
              <a:buSzPts val="1800"/>
              <a:buChar char="•"/>
              <a:defRPr/>
            </a:lvl8pPr>
            <a:lvl9pPr marL="4114800" lvl="8" indent="-342900" algn="l">
              <a:spcBef>
                <a:spcPts val="1080"/>
              </a:spcBef>
              <a:spcAft>
                <a:spcPts val="0"/>
              </a:spcAft>
              <a:buSzPts val="1800"/>
              <a:buChar char="•"/>
              <a:defRPr/>
            </a:lvl9pPr>
          </a:lstStyle>
          <a:p>
            <a:endParaRPr/>
          </a:p>
        </p:txBody>
      </p:sp>
      <p:sp>
        <p:nvSpPr>
          <p:cNvPr id="29" name="Google Shape;29;p9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9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9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
        <p:cNvGrpSpPr/>
        <p:nvPr/>
      </p:nvGrpSpPr>
      <p:grpSpPr>
        <a:xfrm>
          <a:off x="0" y="0"/>
          <a:ext cx="0" cy="0"/>
          <a:chOff x="0" y="0"/>
          <a:chExt cx="0" cy="0"/>
        </a:xfrm>
      </p:grpSpPr>
      <p:sp>
        <p:nvSpPr>
          <p:cNvPr id="33" name="Google Shape;33;p97"/>
          <p:cNvSpPr txBox="1">
            <a:spLocks noGrp="1"/>
          </p:cNvSpPr>
          <p:nvPr>
            <p:ph type="title"/>
          </p:nvPr>
        </p:nvSpPr>
        <p:spPr>
          <a:xfrm>
            <a:off x="152400" y="0"/>
            <a:ext cx="83058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97"/>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1680"/>
              </a:spcBef>
              <a:spcAft>
                <a:spcPts val="0"/>
              </a:spcAft>
              <a:buSzPts val="2800"/>
              <a:buFont typeface="Verdana"/>
              <a:buChar char="•"/>
              <a:defRPr sz="2800"/>
            </a:lvl1pPr>
            <a:lvl2pPr marL="914400" lvl="1" indent="-342900" algn="l">
              <a:spcBef>
                <a:spcPts val="1440"/>
              </a:spcBef>
              <a:spcAft>
                <a:spcPts val="0"/>
              </a:spcAft>
              <a:buSzPts val="1800"/>
              <a:buChar char="⬥"/>
              <a:defRPr sz="2400"/>
            </a:lvl2pPr>
            <a:lvl3pPr marL="1371600" lvl="2" indent="-355600" algn="l">
              <a:spcBef>
                <a:spcPts val="1200"/>
              </a:spcBef>
              <a:spcAft>
                <a:spcPts val="0"/>
              </a:spcAft>
              <a:buSzPts val="2000"/>
              <a:buFont typeface="Verdana"/>
              <a:buChar char="•"/>
              <a:defRPr sz="2000"/>
            </a:lvl3pPr>
            <a:lvl4pPr marL="1828800" lvl="3" indent="-342900" algn="l">
              <a:spcBef>
                <a:spcPts val="1080"/>
              </a:spcBef>
              <a:spcAft>
                <a:spcPts val="0"/>
              </a:spcAft>
              <a:buSzPts val="1800"/>
              <a:buFont typeface="Verdana"/>
              <a:buChar char="•"/>
              <a:defRPr sz="1800"/>
            </a:lvl4pPr>
            <a:lvl5pPr marL="2286000" lvl="4" indent="-342900" algn="l">
              <a:spcBef>
                <a:spcPts val="1080"/>
              </a:spcBef>
              <a:spcAft>
                <a:spcPts val="0"/>
              </a:spcAft>
              <a:buSzPts val="1800"/>
              <a:buFont typeface="Verdana"/>
              <a:buChar char="•"/>
              <a:defRPr sz="1800"/>
            </a:lvl5pPr>
            <a:lvl6pPr marL="2743200" lvl="5" indent="-342900" algn="l">
              <a:spcBef>
                <a:spcPts val="1080"/>
              </a:spcBef>
              <a:spcAft>
                <a:spcPts val="0"/>
              </a:spcAft>
              <a:buSzPts val="1800"/>
              <a:buFont typeface="Verdana"/>
              <a:buChar char="•"/>
              <a:defRPr sz="1800"/>
            </a:lvl6pPr>
            <a:lvl7pPr marL="3200400" lvl="6" indent="-342900" algn="l">
              <a:spcBef>
                <a:spcPts val="1080"/>
              </a:spcBef>
              <a:spcAft>
                <a:spcPts val="0"/>
              </a:spcAft>
              <a:buSzPts val="1800"/>
              <a:buFont typeface="Verdana"/>
              <a:buChar char="•"/>
              <a:defRPr sz="1800"/>
            </a:lvl7pPr>
            <a:lvl8pPr marL="3657600" lvl="7" indent="-342900" algn="l">
              <a:spcBef>
                <a:spcPts val="1080"/>
              </a:spcBef>
              <a:spcAft>
                <a:spcPts val="0"/>
              </a:spcAft>
              <a:buSzPts val="1800"/>
              <a:buFont typeface="Verdana"/>
              <a:buChar char="•"/>
              <a:defRPr sz="1800"/>
            </a:lvl8pPr>
            <a:lvl9pPr marL="4114800" lvl="8" indent="-342900" algn="l">
              <a:spcBef>
                <a:spcPts val="1080"/>
              </a:spcBef>
              <a:spcAft>
                <a:spcPts val="0"/>
              </a:spcAft>
              <a:buSzPts val="1800"/>
              <a:buFont typeface="Verdana"/>
              <a:buChar char="•"/>
              <a:defRPr sz="1800"/>
            </a:lvl9pPr>
          </a:lstStyle>
          <a:p>
            <a:endParaRPr/>
          </a:p>
        </p:txBody>
      </p:sp>
      <p:sp>
        <p:nvSpPr>
          <p:cNvPr id="35" name="Google Shape;35;p97"/>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1680"/>
              </a:spcBef>
              <a:spcAft>
                <a:spcPts val="0"/>
              </a:spcAft>
              <a:buSzPts val="2800"/>
              <a:buFont typeface="Verdana"/>
              <a:buChar char="•"/>
              <a:defRPr sz="2800"/>
            </a:lvl1pPr>
            <a:lvl2pPr marL="914400" lvl="1" indent="-342900" algn="l">
              <a:spcBef>
                <a:spcPts val="1440"/>
              </a:spcBef>
              <a:spcAft>
                <a:spcPts val="0"/>
              </a:spcAft>
              <a:buSzPts val="1800"/>
              <a:buChar char="⬥"/>
              <a:defRPr sz="2400"/>
            </a:lvl2pPr>
            <a:lvl3pPr marL="1371600" lvl="2" indent="-355600" algn="l">
              <a:spcBef>
                <a:spcPts val="1200"/>
              </a:spcBef>
              <a:spcAft>
                <a:spcPts val="0"/>
              </a:spcAft>
              <a:buSzPts val="2000"/>
              <a:buFont typeface="Verdana"/>
              <a:buChar char="•"/>
              <a:defRPr sz="2000"/>
            </a:lvl3pPr>
            <a:lvl4pPr marL="1828800" lvl="3" indent="-342900" algn="l">
              <a:spcBef>
                <a:spcPts val="1080"/>
              </a:spcBef>
              <a:spcAft>
                <a:spcPts val="0"/>
              </a:spcAft>
              <a:buSzPts val="1800"/>
              <a:buFont typeface="Verdana"/>
              <a:buChar char="•"/>
              <a:defRPr sz="1800"/>
            </a:lvl4pPr>
            <a:lvl5pPr marL="2286000" lvl="4" indent="-342900" algn="l">
              <a:spcBef>
                <a:spcPts val="1080"/>
              </a:spcBef>
              <a:spcAft>
                <a:spcPts val="0"/>
              </a:spcAft>
              <a:buSzPts val="1800"/>
              <a:buFont typeface="Verdana"/>
              <a:buChar char="•"/>
              <a:defRPr sz="1800"/>
            </a:lvl5pPr>
            <a:lvl6pPr marL="2743200" lvl="5" indent="-342900" algn="l">
              <a:spcBef>
                <a:spcPts val="1080"/>
              </a:spcBef>
              <a:spcAft>
                <a:spcPts val="0"/>
              </a:spcAft>
              <a:buSzPts val="1800"/>
              <a:buFont typeface="Verdana"/>
              <a:buChar char="•"/>
              <a:defRPr sz="1800"/>
            </a:lvl6pPr>
            <a:lvl7pPr marL="3200400" lvl="6" indent="-342900" algn="l">
              <a:spcBef>
                <a:spcPts val="1080"/>
              </a:spcBef>
              <a:spcAft>
                <a:spcPts val="0"/>
              </a:spcAft>
              <a:buSzPts val="1800"/>
              <a:buFont typeface="Verdana"/>
              <a:buChar char="•"/>
              <a:defRPr sz="1800"/>
            </a:lvl7pPr>
            <a:lvl8pPr marL="3657600" lvl="7" indent="-342900" algn="l">
              <a:spcBef>
                <a:spcPts val="1080"/>
              </a:spcBef>
              <a:spcAft>
                <a:spcPts val="0"/>
              </a:spcAft>
              <a:buSzPts val="1800"/>
              <a:buFont typeface="Verdana"/>
              <a:buChar char="•"/>
              <a:defRPr sz="1800"/>
            </a:lvl8pPr>
            <a:lvl9pPr marL="4114800" lvl="8" indent="-342900" algn="l">
              <a:spcBef>
                <a:spcPts val="1080"/>
              </a:spcBef>
              <a:spcAft>
                <a:spcPts val="0"/>
              </a:spcAft>
              <a:buSzPts val="1800"/>
              <a:buFont typeface="Verdana"/>
              <a:buChar char="•"/>
              <a:defRPr sz="1800"/>
            </a:lvl9pPr>
          </a:lstStyle>
          <a:p>
            <a:endParaRPr/>
          </a:p>
        </p:txBody>
      </p:sp>
      <p:sp>
        <p:nvSpPr>
          <p:cNvPr id="36" name="Google Shape;36;p9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9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9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9"/>
        <p:cNvGrpSpPr/>
        <p:nvPr/>
      </p:nvGrpSpPr>
      <p:grpSpPr>
        <a:xfrm>
          <a:off x="0" y="0"/>
          <a:ext cx="0" cy="0"/>
          <a:chOff x="0" y="0"/>
          <a:chExt cx="0" cy="0"/>
        </a:xfrm>
      </p:grpSpPr>
      <p:sp>
        <p:nvSpPr>
          <p:cNvPr id="40" name="Google Shape;40;p98"/>
          <p:cNvSpPr txBox="1">
            <a:spLocks noGrp="1"/>
          </p:cNvSpPr>
          <p:nvPr>
            <p:ph type="title"/>
          </p:nvPr>
        </p:nvSpPr>
        <p:spPr>
          <a:xfrm rot="5400000">
            <a:off x="4371975" y="2009775"/>
            <a:ext cx="6096000" cy="20764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98"/>
          <p:cNvSpPr txBox="1">
            <a:spLocks noGrp="1"/>
          </p:cNvSpPr>
          <p:nvPr>
            <p:ph type="body" idx="1"/>
          </p:nvPr>
        </p:nvSpPr>
        <p:spPr>
          <a:xfrm rot="5400000">
            <a:off x="142875" y="9525"/>
            <a:ext cx="6096000" cy="6076950"/>
          </a:xfrm>
          <a:prstGeom prst="rect">
            <a:avLst/>
          </a:prstGeom>
          <a:noFill/>
          <a:ln>
            <a:noFill/>
          </a:ln>
        </p:spPr>
        <p:txBody>
          <a:bodyPr spcFirstLastPara="1" wrap="square" lIns="91425" tIns="45700" rIns="91425" bIns="45700" anchor="t" anchorCtr="0">
            <a:noAutofit/>
          </a:bodyPr>
          <a:lstStyle>
            <a:lvl1pPr marL="457200" lvl="0" indent="-342900" algn="l">
              <a:spcBef>
                <a:spcPts val="1080"/>
              </a:spcBef>
              <a:spcAft>
                <a:spcPts val="0"/>
              </a:spcAft>
              <a:buSzPts val="1800"/>
              <a:buChar char="•"/>
              <a:defRPr/>
            </a:lvl1pPr>
            <a:lvl2pPr marL="914400" lvl="1" indent="-314325" algn="l">
              <a:spcBef>
                <a:spcPts val="1080"/>
              </a:spcBef>
              <a:spcAft>
                <a:spcPts val="0"/>
              </a:spcAft>
              <a:buSzPts val="1350"/>
              <a:buChar char="⬥"/>
              <a:defRPr/>
            </a:lvl2pPr>
            <a:lvl3pPr marL="1371600" lvl="2" indent="-342900" algn="l">
              <a:spcBef>
                <a:spcPts val="1080"/>
              </a:spcBef>
              <a:spcAft>
                <a:spcPts val="0"/>
              </a:spcAft>
              <a:buSzPts val="1800"/>
              <a:buChar char="•"/>
              <a:defRPr/>
            </a:lvl3pPr>
            <a:lvl4pPr marL="1828800" lvl="3" indent="-342900" algn="l">
              <a:spcBef>
                <a:spcPts val="1080"/>
              </a:spcBef>
              <a:spcAft>
                <a:spcPts val="0"/>
              </a:spcAft>
              <a:buSzPts val="1800"/>
              <a:buChar char="•"/>
              <a:defRPr/>
            </a:lvl4pPr>
            <a:lvl5pPr marL="2286000" lvl="4" indent="-342900" algn="l">
              <a:spcBef>
                <a:spcPts val="1080"/>
              </a:spcBef>
              <a:spcAft>
                <a:spcPts val="0"/>
              </a:spcAft>
              <a:buSzPts val="1800"/>
              <a:buChar char="•"/>
              <a:defRPr/>
            </a:lvl5pPr>
            <a:lvl6pPr marL="2743200" lvl="5" indent="-342900" algn="l">
              <a:spcBef>
                <a:spcPts val="1080"/>
              </a:spcBef>
              <a:spcAft>
                <a:spcPts val="0"/>
              </a:spcAft>
              <a:buSzPts val="1800"/>
              <a:buChar char="•"/>
              <a:defRPr/>
            </a:lvl6pPr>
            <a:lvl7pPr marL="3200400" lvl="6" indent="-342900" algn="l">
              <a:spcBef>
                <a:spcPts val="1080"/>
              </a:spcBef>
              <a:spcAft>
                <a:spcPts val="0"/>
              </a:spcAft>
              <a:buSzPts val="1800"/>
              <a:buChar char="•"/>
              <a:defRPr/>
            </a:lvl7pPr>
            <a:lvl8pPr marL="3657600" lvl="7" indent="-342900" algn="l">
              <a:spcBef>
                <a:spcPts val="1080"/>
              </a:spcBef>
              <a:spcAft>
                <a:spcPts val="0"/>
              </a:spcAft>
              <a:buSzPts val="1800"/>
              <a:buChar char="•"/>
              <a:defRPr/>
            </a:lvl8pPr>
            <a:lvl9pPr marL="4114800" lvl="8" indent="-342900" algn="l">
              <a:spcBef>
                <a:spcPts val="1080"/>
              </a:spcBef>
              <a:spcAft>
                <a:spcPts val="0"/>
              </a:spcAft>
              <a:buSzPts val="1800"/>
              <a:buChar char="•"/>
              <a:defRPr/>
            </a:lvl9pPr>
          </a:lstStyle>
          <a:p>
            <a:endParaRPr/>
          </a:p>
        </p:txBody>
      </p:sp>
      <p:sp>
        <p:nvSpPr>
          <p:cNvPr id="42" name="Google Shape;42;p9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9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9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5"/>
        <p:cNvGrpSpPr/>
        <p:nvPr/>
      </p:nvGrpSpPr>
      <p:grpSpPr>
        <a:xfrm>
          <a:off x="0" y="0"/>
          <a:ext cx="0" cy="0"/>
          <a:chOff x="0" y="0"/>
          <a:chExt cx="0" cy="0"/>
        </a:xfrm>
      </p:grpSpPr>
      <p:sp>
        <p:nvSpPr>
          <p:cNvPr id="46" name="Google Shape;46;p99"/>
          <p:cNvSpPr txBox="1">
            <a:spLocks noGrp="1"/>
          </p:cNvSpPr>
          <p:nvPr>
            <p:ph type="title"/>
          </p:nvPr>
        </p:nvSpPr>
        <p:spPr>
          <a:xfrm>
            <a:off x="152400" y="0"/>
            <a:ext cx="83058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99"/>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noAutofit/>
          </a:bodyPr>
          <a:lstStyle>
            <a:lvl1pPr marL="457200" lvl="0" indent="-342900" algn="l">
              <a:spcBef>
                <a:spcPts val="1080"/>
              </a:spcBef>
              <a:spcAft>
                <a:spcPts val="0"/>
              </a:spcAft>
              <a:buSzPts val="1800"/>
              <a:buChar char="•"/>
              <a:defRPr/>
            </a:lvl1pPr>
            <a:lvl2pPr marL="914400" lvl="1" indent="-314325" algn="l">
              <a:spcBef>
                <a:spcPts val="1080"/>
              </a:spcBef>
              <a:spcAft>
                <a:spcPts val="0"/>
              </a:spcAft>
              <a:buSzPts val="1350"/>
              <a:buChar char="⬥"/>
              <a:defRPr/>
            </a:lvl2pPr>
            <a:lvl3pPr marL="1371600" lvl="2" indent="-342900" algn="l">
              <a:spcBef>
                <a:spcPts val="1080"/>
              </a:spcBef>
              <a:spcAft>
                <a:spcPts val="0"/>
              </a:spcAft>
              <a:buSzPts val="1800"/>
              <a:buChar char="•"/>
              <a:defRPr/>
            </a:lvl3pPr>
            <a:lvl4pPr marL="1828800" lvl="3" indent="-342900" algn="l">
              <a:spcBef>
                <a:spcPts val="1080"/>
              </a:spcBef>
              <a:spcAft>
                <a:spcPts val="0"/>
              </a:spcAft>
              <a:buSzPts val="1800"/>
              <a:buChar char="•"/>
              <a:defRPr/>
            </a:lvl4pPr>
            <a:lvl5pPr marL="2286000" lvl="4" indent="-342900" algn="l">
              <a:spcBef>
                <a:spcPts val="1080"/>
              </a:spcBef>
              <a:spcAft>
                <a:spcPts val="0"/>
              </a:spcAft>
              <a:buSzPts val="1800"/>
              <a:buChar char="•"/>
              <a:defRPr/>
            </a:lvl5pPr>
            <a:lvl6pPr marL="2743200" lvl="5" indent="-342900" algn="l">
              <a:spcBef>
                <a:spcPts val="1080"/>
              </a:spcBef>
              <a:spcAft>
                <a:spcPts val="0"/>
              </a:spcAft>
              <a:buSzPts val="1800"/>
              <a:buChar char="•"/>
              <a:defRPr/>
            </a:lvl6pPr>
            <a:lvl7pPr marL="3200400" lvl="6" indent="-342900" algn="l">
              <a:spcBef>
                <a:spcPts val="1080"/>
              </a:spcBef>
              <a:spcAft>
                <a:spcPts val="0"/>
              </a:spcAft>
              <a:buSzPts val="1800"/>
              <a:buChar char="•"/>
              <a:defRPr/>
            </a:lvl7pPr>
            <a:lvl8pPr marL="3657600" lvl="7" indent="-342900" algn="l">
              <a:spcBef>
                <a:spcPts val="1080"/>
              </a:spcBef>
              <a:spcAft>
                <a:spcPts val="0"/>
              </a:spcAft>
              <a:buSzPts val="1800"/>
              <a:buChar char="•"/>
              <a:defRPr/>
            </a:lvl8pPr>
            <a:lvl9pPr marL="4114800" lvl="8" indent="-342900" algn="l">
              <a:spcBef>
                <a:spcPts val="1080"/>
              </a:spcBef>
              <a:spcAft>
                <a:spcPts val="0"/>
              </a:spcAft>
              <a:buSzPts val="1800"/>
              <a:buChar char="•"/>
              <a:defRPr/>
            </a:lvl9pPr>
          </a:lstStyle>
          <a:p>
            <a:endParaRPr/>
          </a:p>
        </p:txBody>
      </p:sp>
      <p:sp>
        <p:nvSpPr>
          <p:cNvPr id="48" name="Google Shape;48;p9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9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9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1"/>
        <p:cNvGrpSpPr/>
        <p:nvPr/>
      </p:nvGrpSpPr>
      <p:grpSpPr>
        <a:xfrm>
          <a:off x="0" y="0"/>
          <a:ext cx="0" cy="0"/>
          <a:chOff x="0" y="0"/>
          <a:chExt cx="0" cy="0"/>
        </a:xfrm>
      </p:grpSpPr>
      <p:sp>
        <p:nvSpPr>
          <p:cNvPr id="52" name="Google Shape;52;p10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00"/>
          <p:cNvSpPr>
            <a:spLocks noGrp="1"/>
          </p:cNvSpPr>
          <p:nvPr>
            <p:ph type="pic" idx="2"/>
          </p:nvPr>
        </p:nvSpPr>
        <p:spPr>
          <a:xfrm>
            <a:off x="1792288" y="612775"/>
            <a:ext cx="5486400" cy="4114800"/>
          </a:xfrm>
          <a:prstGeom prst="rect">
            <a:avLst/>
          </a:prstGeom>
          <a:noFill/>
          <a:ln>
            <a:noFill/>
          </a:ln>
        </p:spPr>
      </p:sp>
      <p:sp>
        <p:nvSpPr>
          <p:cNvPr id="54" name="Google Shape;54;p10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840"/>
              </a:spcBef>
              <a:spcAft>
                <a:spcPts val="0"/>
              </a:spcAft>
              <a:buSzPts val="1400"/>
              <a:buFont typeface="Verdana"/>
              <a:buNone/>
              <a:defRPr sz="1400"/>
            </a:lvl1pPr>
            <a:lvl2pPr marL="914400" lvl="1" indent="-228600" algn="l">
              <a:spcBef>
                <a:spcPts val="720"/>
              </a:spcBef>
              <a:spcAft>
                <a:spcPts val="0"/>
              </a:spcAft>
              <a:buSzPts val="900"/>
              <a:buNone/>
              <a:defRPr sz="1200"/>
            </a:lvl2pPr>
            <a:lvl3pPr marL="1371600" lvl="2" indent="-228600" algn="l">
              <a:spcBef>
                <a:spcPts val="600"/>
              </a:spcBef>
              <a:spcAft>
                <a:spcPts val="0"/>
              </a:spcAft>
              <a:buSzPts val="1000"/>
              <a:buFont typeface="Verdana"/>
              <a:buNone/>
              <a:defRPr sz="1000"/>
            </a:lvl3pPr>
            <a:lvl4pPr marL="1828800" lvl="3" indent="-228600" algn="l">
              <a:spcBef>
                <a:spcPts val="540"/>
              </a:spcBef>
              <a:spcAft>
                <a:spcPts val="0"/>
              </a:spcAft>
              <a:buSzPts val="900"/>
              <a:buFont typeface="Verdana"/>
              <a:buNone/>
              <a:defRPr sz="900"/>
            </a:lvl4pPr>
            <a:lvl5pPr marL="2286000" lvl="4" indent="-228600" algn="l">
              <a:spcBef>
                <a:spcPts val="540"/>
              </a:spcBef>
              <a:spcAft>
                <a:spcPts val="0"/>
              </a:spcAft>
              <a:buSzPts val="900"/>
              <a:buFont typeface="Verdana"/>
              <a:buNone/>
              <a:defRPr sz="900"/>
            </a:lvl5pPr>
            <a:lvl6pPr marL="2743200" lvl="5" indent="-228600" algn="l">
              <a:spcBef>
                <a:spcPts val="540"/>
              </a:spcBef>
              <a:spcAft>
                <a:spcPts val="0"/>
              </a:spcAft>
              <a:buSzPts val="900"/>
              <a:buFont typeface="Verdana"/>
              <a:buNone/>
              <a:defRPr sz="900"/>
            </a:lvl6pPr>
            <a:lvl7pPr marL="3200400" lvl="6" indent="-228600" algn="l">
              <a:spcBef>
                <a:spcPts val="540"/>
              </a:spcBef>
              <a:spcAft>
                <a:spcPts val="0"/>
              </a:spcAft>
              <a:buSzPts val="900"/>
              <a:buFont typeface="Verdana"/>
              <a:buNone/>
              <a:defRPr sz="900"/>
            </a:lvl7pPr>
            <a:lvl8pPr marL="3657600" lvl="7" indent="-228600" algn="l">
              <a:spcBef>
                <a:spcPts val="540"/>
              </a:spcBef>
              <a:spcAft>
                <a:spcPts val="0"/>
              </a:spcAft>
              <a:buSzPts val="900"/>
              <a:buFont typeface="Verdana"/>
              <a:buNone/>
              <a:defRPr sz="900"/>
            </a:lvl8pPr>
            <a:lvl9pPr marL="4114800" lvl="8" indent="-228600" algn="l">
              <a:spcBef>
                <a:spcPts val="540"/>
              </a:spcBef>
              <a:spcAft>
                <a:spcPts val="0"/>
              </a:spcAft>
              <a:buSzPts val="900"/>
              <a:buFont typeface="Verdana"/>
              <a:buNone/>
              <a:defRPr sz="900"/>
            </a:lvl9pPr>
          </a:lstStyle>
          <a:p>
            <a:endParaRPr/>
          </a:p>
        </p:txBody>
      </p:sp>
      <p:sp>
        <p:nvSpPr>
          <p:cNvPr id="55" name="Google Shape;55;p10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0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0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0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0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1920"/>
              </a:spcBef>
              <a:spcAft>
                <a:spcPts val="0"/>
              </a:spcAft>
              <a:buSzPts val="3200"/>
              <a:buFont typeface="Verdana"/>
              <a:buChar char="•"/>
              <a:defRPr sz="3200"/>
            </a:lvl1pPr>
            <a:lvl2pPr marL="914400" lvl="1" indent="-361950" algn="l">
              <a:spcBef>
                <a:spcPts val="1680"/>
              </a:spcBef>
              <a:spcAft>
                <a:spcPts val="0"/>
              </a:spcAft>
              <a:buSzPts val="2100"/>
              <a:buChar char="⬥"/>
              <a:defRPr sz="2800"/>
            </a:lvl2pPr>
            <a:lvl3pPr marL="1371600" lvl="2" indent="-381000" algn="l">
              <a:spcBef>
                <a:spcPts val="1440"/>
              </a:spcBef>
              <a:spcAft>
                <a:spcPts val="0"/>
              </a:spcAft>
              <a:buSzPts val="2400"/>
              <a:buFont typeface="Verdana"/>
              <a:buChar char="•"/>
              <a:defRPr sz="2400"/>
            </a:lvl3pPr>
            <a:lvl4pPr marL="1828800" lvl="3" indent="-355600" algn="l">
              <a:spcBef>
                <a:spcPts val="1200"/>
              </a:spcBef>
              <a:spcAft>
                <a:spcPts val="0"/>
              </a:spcAft>
              <a:buSzPts val="2000"/>
              <a:buFont typeface="Verdana"/>
              <a:buChar char="•"/>
              <a:defRPr sz="2000"/>
            </a:lvl4pPr>
            <a:lvl5pPr marL="2286000" lvl="4" indent="-355600" algn="l">
              <a:spcBef>
                <a:spcPts val="1200"/>
              </a:spcBef>
              <a:spcAft>
                <a:spcPts val="0"/>
              </a:spcAft>
              <a:buSzPts val="2000"/>
              <a:buFont typeface="Verdana"/>
              <a:buChar char="•"/>
              <a:defRPr sz="2000"/>
            </a:lvl5pPr>
            <a:lvl6pPr marL="2743200" lvl="5" indent="-355600" algn="l">
              <a:spcBef>
                <a:spcPts val="1200"/>
              </a:spcBef>
              <a:spcAft>
                <a:spcPts val="0"/>
              </a:spcAft>
              <a:buSzPts val="2000"/>
              <a:buFont typeface="Verdana"/>
              <a:buChar char="•"/>
              <a:defRPr sz="2000"/>
            </a:lvl6pPr>
            <a:lvl7pPr marL="3200400" lvl="6" indent="-355600" algn="l">
              <a:spcBef>
                <a:spcPts val="1200"/>
              </a:spcBef>
              <a:spcAft>
                <a:spcPts val="0"/>
              </a:spcAft>
              <a:buSzPts val="2000"/>
              <a:buFont typeface="Verdana"/>
              <a:buChar char="•"/>
              <a:defRPr sz="2000"/>
            </a:lvl7pPr>
            <a:lvl8pPr marL="3657600" lvl="7" indent="-355600" algn="l">
              <a:spcBef>
                <a:spcPts val="1200"/>
              </a:spcBef>
              <a:spcAft>
                <a:spcPts val="0"/>
              </a:spcAft>
              <a:buSzPts val="2000"/>
              <a:buFont typeface="Verdana"/>
              <a:buChar char="•"/>
              <a:defRPr sz="2000"/>
            </a:lvl8pPr>
            <a:lvl9pPr marL="4114800" lvl="8" indent="-355600" algn="l">
              <a:spcBef>
                <a:spcPts val="1200"/>
              </a:spcBef>
              <a:spcAft>
                <a:spcPts val="0"/>
              </a:spcAft>
              <a:buSzPts val="2000"/>
              <a:buFont typeface="Verdana"/>
              <a:buChar char="•"/>
              <a:defRPr sz="2000"/>
            </a:lvl9pPr>
          </a:lstStyle>
          <a:p>
            <a:endParaRPr/>
          </a:p>
        </p:txBody>
      </p:sp>
      <p:sp>
        <p:nvSpPr>
          <p:cNvPr id="61" name="Google Shape;61;p10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840"/>
              </a:spcBef>
              <a:spcAft>
                <a:spcPts val="0"/>
              </a:spcAft>
              <a:buSzPts val="1400"/>
              <a:buFont typeface="Verdana"/>
              <a:buNone/>
              <a:defRPr sz="1400"/>
            </a:lvl1pPr>
            <a:lvl2pPr marL="914400" lvl="1" indent="-228600" algn="l">
              <a:spcBef>
                <a:spcPts val="720"/>
              </a:spcBef>
              <a:spcAft>
                <a:spcPts val="0"/>
              </a:spcAft>
              <a:buSzPts val="900"/>
              <a:buNone/>
              <a:defRPr sz="1200"/>
            </a:lvl2pPr>
            <a:lvl3pPr marL="1371600" lvl="2" indent="-228600" algn="l">
              <a:spcBef>
                <a:spcPts val="600"/>
              </a:spcBef>
              <a:spcAft>
                <a:spcPts val="0"/>
              </a:spcAft>
              <a:buSzPts val="1000"/>
              <a:buFont typeface="Verdana"/>
              <a:buNone/>
              <a:defRPr sz="1000"/>
            </a:lvl3pPr>
            <a:lvl4pPr marL="1828800" lvl="3" indent="-228600" algn="l">
              <a:spcBef>
                <a:spcPts val="540"/>
              </a:spcBef>
              <a:spcAft>
                <a:spcPts val="0"/>
              </a:spcAft>
              <a:buSzPts val="900"/>
              <a:buFont typeface="Verdana"/>
              <a:buNone/>
              <a:defRPr sz="900"/>
            </a:lvl4pPr>
            <a:lvl5pPr marL="2286000" lvl="4" indent="-228600" algn="l">
              <a:spcBef>
                <a:spcPts val="540"/>
              </a:spcBef>
              <a:spcAft>
                <a:spcPts val="0"/>
              </a:spcAft>
              <a:buSzPts val="900"/>
              <a:buFont typeface="Verdana"/>
              <a:buNone/>
              <a:defRPr sz="900"/>
            </a:lvl5pPr>
            <a:lvl6pPr marL="2743200" lvl="5" indent="-228600" algn="l">
              <a:spcBef>
                <a:spcPts val="540"/>
              </a:spcBef>
              <a:spcAft>
                <a:spcPts val="0"/>
              </a:spcAft>
              <a:buSzPts val="900"/>
              <a:buFont typeface="Verdana"/>
              <a:buNone/>
              <a:defRPr sz="900"/>
            </a:lvl6pPr>
            <a:lvl7pPr marL="3200400" lvl="6" indent="-228600" algn="l">
              <a:spcBef>
                <a:spcPts val="540"/>
              </a:spcBef>
              <a:spcAft>
                <a:spcPts val="0"/>
              </a:spcAft>
              <a:buSzPts val="900"/>
              <a:buFont typeface="Verdana"/>
              <a:buNone/>
              <a:defRPr sz="900"/>
            </a:lvl7pPr>
            <a:lvl8pPr marL="3657600" lvl="7" indent="-228600" algn="l">
              <a:spcBef>
                <a:spcPts val="540"/>
              </a:spcBef>
              <a:spcAft>
                <a:spcPts val="0"/>
              </a:spcAft>
              <a:buSzPts val="900"/>
              <a:buFont typeface="Verdana"/>
              <a:buNone/>
              <a:defRPr sz="900"/>
            </a:lvl8pPr>
            <a:lvl9pPr marL="4114800" lvl="8" indent="-228600" algn="l">
              <a:spcBef>
                <a:spcPts val="540"/>
              </a:spcBef>
              <a:spcAft>
                <a:spcPts val="0"/>
              </a:spcAft>
              <a:buSzPts val="900"/>
              <a:buFont typeface="Verdana"/>
              <a:buNone/>
              <a:defRPr sz="900"/>
            </a:lvl9pPr>
          </a:lstStyle>
          <a:p>
            <a:endParaRPr/>
          </a:p>
        </p:txBody>
      </p:sp>
      <p:sp>
        <p:nvSpPr>
          <p:cNvPr id="62" name="Google Shape;62;p10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0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0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5"/>
        <p:cNvGrpSpPr/>
        <p:nvPr/>
      </p:nvGrpSpPr>
      <p:grpSpPr>
        <a:xfrm>
          <a:off x="0" y="0"/>
          <a:ext cx="0" cy="0"/>
          <a:chOff x="0" y="0"/>
          <a:chExt cx="0" cy="0"/>
        </a:xfrm>
      </p:grpSpPr>
      <p:sp>
        <p:nvSpPr>
          <p:cNvPr id="66" name="Google Shape;66;p10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0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9"/>
        <p:cNvGrpSpPr/>
        <p:nvPr/>
      </p:nvGrpSpPr>
      <p:grpSpPr>
        <a:xfrm>
          <a:off x="0" y="0"/>
          <a:ext cx="0" cy="0"/>
          <a:chOff x="0" y="0"/>
          <a:chExt cx="0" cy="0"/>
        </a:xfrm>
      </p:grpSpPr>
      <p:sp>
        <p:nvSpPr>
          <p:cNvPr id="10" name="Google Shape;10;p93"/>
          <p:cNvSpPr txBox="1">
            <a:spLocks noGrp="1"/>
          </p:cNvSpPr>
          <p:nvPr>
            <p:ph type="title"/>
          </p:nvPr>
        </p:nvSpPr>
        <p:spPr>
          <a:xfrm>
            <a:off x="152400" y="0"/>
            <a:ext cx="83058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600" b="1" i="1" u="none" strike="noStrike" cap="none">
                <a:solidFill>
                  <a:srgbClr val="000066"/>
                </a:solidFill>
                <a:latin typeface="Trebuchet MS"/>
                <a:ea typeface="Trebuchet MS"/>
                <a:cs typeface="Trebuchet MS"/>
                <a:sym typeface="Trebuchet MS"/>
              </a:defRPr>
            </a:lvl1pPr>
            <a:lvl2pPr marR="0" lvl="1" algn="l" rtl="0">
              <a:spcBef>
                <a:spcPts val="0"/>
              </a:spcBef>
              <a:spcAft>
                <a:spcPts val="0"/>
              </a:spcAft>
              <a:buSzPts val="1400"/>
              <a:buNone/>
              <a:defRPr sz="3600" b="1" i="1" u="none" strike="noStrike" cap="none">
                <a:solidFill>
                  <a:srgbClr val="000066"/>
                </a:solidFill>
                <a:latin typeface="Trebuchet MS"/>
                <a:ea typeface="Trebuchet MS"/>
                <a:cs typeface="Trebuchet MS"/>
                <a:sym typeface="Trebuchet MS"/>
              </a:defRPr>
            </a:lvl2pPr>
            <a:lvl3pPr marR="0" lvl="2" algn="l" rtl="0">
              <a:spcBef>
                <a:spcPts val="0"/>
              </a:spcBef>
              <a:spcAft>
                <a:spcPts val="0"/>
              </a:spcAft>
              <a:buSzPts val="1400"/>
              <a:buNone/>
              <a:defRPr sz="3600" b="1" i="1" u="none" strike="noStrike" cap="none">
                <a:solidFill>
                  <a:srgbClr val="000066"/>
                </a:solidFill>
                <a:latin typeface="Trebuchet MS"/>
                <a:ea typeface="Trebuchet MS"/>
                <a:cs typeface="Trebuchet MS"/>
                <a:sym typeface="Trebuchet MS"/>
              </a:defRPr>
            </a:lvl3pPr>
            <a:lvl4pPr marR="0" lvl="3" algn="l" rtl="0">
              <a:spcBef>
                <a:spcPts val="0"/>
              </a:spcBef>
              <a:spcAft>
                <a:spcPts val="0"/>
              </a:spcAft>
              <a:buSzPts val="1400"/>
              <a:buNone/>
              <a:defRPr sz="3600" b="1" i="1" u="none" strike="noStrike" cap="none">
                <a:solidFill>
                  <a:srgbClr val="000066"/>
                </a:solidFill>
                <a:latin typeface="Trebuchet MS"/>
                <a:ea typeface="Trebuchet MS"/>
                <a:cs typeface="Trebuchet MS"/>
                <a:sym typeface="Trebuchet MS"/>
              </a:defRPr>
            </a:lvl4pPr>
            <a:lvl5pPr marR="0" lvl="4" algn="l" rtl="0">
              <a:spcBef>
                <a:spcPts val="0"/>
              </a:spcBef>
              <a:spcAft>
                <a:spcPts val="0"/>
              </a:spcAft>
              <a:buSzPts val="1400"/>
              <a:buNone/>
              <a:defRPr sz="3600" b="1" i="1" u="none" strike="noStrike" cap="none">
                <a:solidFill>
                  <a:srgbClr val="000066"/>
                </a:solidFill>
                <a:latin typeface="Trebuchet MS"/>
                <a:ea typeface="Trebuchet MS"/>
                <a:cs typeface="Trebuchet MS"/>
                <a:sym typeface="Trebuchet MS"/>
              </a:defRPr>
            </a:lvl5pPr>
            <a:lvl6pPr marR="0" lvl="5" algn="l" rtl="0">
              <a:spcBef>
                <a:spcPts val="0"/>
              </a:spcBef>
              <a:spcAft>
                <a:spcPts val="0"/>
              </a:spcAft>
              <a:buSzPts val="1400"/>
              <a:buNone/>
              <a:defRPr sz="3600" b="1" i="1" u="none" strike="noStrike" cap="none">
                <a:solidFill>
                  <a:srgbClr val="000066"/>
                </a:solidFill>
                <a:latin typeface="Trebuchet MS"/>
                <a:ea typeface="Trebuchet MS"/>
                <a:cs typeface="Trebuchet MS"/>
                <a:sym typeface="Trebuchet MS"/>
              </a:defRPr>
            </a:lvl6pPr>
            <a:lvl7pPr marR="0" lvl="6" algn="l" rtl="0">
              <a:spcBef>
                <a:spcPts val="0"/>
              </a:spcBef>
              <a:spcAft>
                <a:spcPts val="0"/>
              </a:spcAft>
              <a:buSzPts val="1400"/>
              <a:buNone/>
              <a:defRPr sz="3600" b="1" i="1" u="none" strike="noStrike" cap="none">
                <a:solidFill>
                  <a:srgbClr val="000066"/>
                </a:solidFill>
                <a:latin typeface="Trebuchet MS"/>
                <a:ea typeface="Trebuchet MS"/>
                <a:cs typeface="Trebuchet MS"/>
                <a:sym typeface="Trebuchet MS"/>
              </a:defRPr>
            </a:lvl7pPr>
            <a:lvl8pPr marR="0" lvl="7" algn="l" rtl="0">
              <a:spcBef>
                <a:spcPts val="0"/>
              </a:spcBef>
              <a:spcAft>
                <a:spcPts val="0"/>
              </a:spcAft>
              <a:buSzPts val="1400"/>
              <a:buNone/>
              <a:defRPr sz="3600" b="1" i="1" u="none" strike="noStrike" cap="none">
                <a:solidFill>
                  <a:srgbClr val="000066"/>
                </a:solidFill>
                <a:latin typeface="Trebuchet MS"/>
                <a:ea typeface="Trebuchet MS"/>
                <a:cs typeface="Trebuchet MS"/>
                <a:sym typeface="Trebuchet MS"/>
              </a:defRPr>
            </a:lvl8pPr>
            <a:lvl9pPr marR="0" lvl="8" algn="l" rtl="0">
              <a:spcBef>
                <a:spcPts val="0"/>
              </a:spcBef>
              <a:spcAft>
                <a:spcPts val="0"/>
              </a:spcAft>
              <a:buSzPts val="1400"/>
              <a:buNone/>
              <a:defRPr sz="3600" b="1" i="1" u="none" strike="noStrike" cap="none">
                <a:solidFill>
                  <a:srgbClr val="000066"/>
                </a:solidFill>
                <a:latin typeface="Trebuchet MS"/>
                <a:ea typeface="Trebuchet MS"/>
                <a:cs typeface="Trebuchet MS"/>
                <a:sym typeface="Trebuchet MS"/>
              </a:defRPr>
            </a:lvl9pPr>
          </a:lstStyle>
          <a:p>
            <a:endParaRPr/>
          </a:p>
        </p:txBody>
      </p:sp>
      <p:sp>
        <p:nvSpPr>
          <p:cNvPr id="11" name="Google Shape;11;p93"/>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1920"/>
              </a:spcBef>
              <a:spcAft>
                <a:spcPts val="0"/>
              </a:spcAft>
              <a:buClr>
                <a:srgbClr val="00FFCC"/>
              </a:buClr>
              <a:buSzPts val="3200"/>
              <a:buFont typeface="Verdana"/>
              <a:buChar char="•"/>
              <a:defRPr sz="3200" b="0" i="0" u="none" strike="noStrike" cap="none">
                <a:solidFill>
                  <a:srgbClr val="CCFFFF"/>
                </a:solidFill>
                <a:latin typeface="Verdana"/>
                <a:ea typeface="Verdana"/>
                <a:cs typeface="Verdana"/>
                <a:sym typeface="Verdana"/>
              </a:defRPr>
            </a:lvl1pPr>
            <a:lvl2pPr marL="914400" marR="0" lvl="1" indent="-361950" algn="l" rtl="0">
              <a:spcBef>
                <a:spcPts val="1680"/>
              </a:spcBef>
              <a:spcAft>
                <a:spcPts val="0"/>
              </a:spcAft>
              <a:buClr>
                <a:srgbClr val="FFFF00"/>
              </a:buClr>
              <a:buSzPts val="2100"/>
              <a:buFont typeface="Noto Sans Symbols"/>
              <a:buChar char="⬥"/>
              <a:defRPr sz="2800" b="0" i="0" u="none" strike="noStrike" cap="none">
                <a:solidFill>
                  <a:srgbClr val="CCFFFF"/>
                </a:solidFill>
                <a:latin typeface="Verdana"/>
                <a:ea typeface="Verdana"/>
                <a:cs typeface="Verdana"/>
                <a:sym typeface="Verdana"/>
              </a:defRPr>
            </a:lvl2pPr>
            <a:lvl3pPr marL="1371600" marR="0" lvl="2" indent="-381000" algn="l" rtl="0">
              <a:spcBef>
                <a:spcPts val="1440"/>
              </a:spcBef>
              <a:spcAft>
                <a:spcPts val="0"/>
              </a:spcAft>
              <a:buClr>
                <a:srgbClr val="00FFCC"/>
              </a:buClr>
              <a:buSzPts val="2400"/>
              <a:buFont typeface="Verdana"/>
              <a:buChar char="•"/>
              <a:defRPr sz="2400" b="0" i="0" u="none" strike="noStrike" cap="none">
                <a:solidFill>
                  <a:srgbClr val="CCFFFF"/>
                </a:solidFill>
                <a:latin typeface="Verdana"/>
                <a:ea typeface="Verdana"/>
                <a:cs typeface="Verdana"/>
                <a:sym typeface="Verdana"/>
              </a:defRPr>
            </a:lvl3pPr>
            <a:lvl4pPr marL="1828800" marR="0" lvl="3" indent="-355600" algn="l" rtl="0">
              <a:spcBef>
                <a:spcPts val="1200"/>
              </a:spcBef>
              <a:spcAft>
                <a:spcPts val="0"/>
              </a:spcAft>
              <a:buClr>
                <a:srgbClr val="00FFCC"/>
              </a:buClr>
              <a:buSzPts val="2000"/>
              <a:buFont typeface="Verdana"/>
              <a:buChar char="•"/>
              <a:defRPr sz="2000" b="0" i="0" u="none" strike="noStrike" cap="none">
                <a:solidFill>
                  <a:srgbClr val="CCFFFF"/>
                </a:solidFill>
                <a:latin typeface="Verdana"/>
                <a:ea typeface="Verdana"/>
                <a:cs typeface="Verdana"/>
                <a:sym typeface="Verdana"/>
              </a:defRPr>
            </a:lvl4pPr>
            <a:lvl5pPr marL="2286000" marR="0" lvl="4" indent="-355600" algn="l" rtl="0">
              <a:spcBef>
                <a:spcPts val="1200"/>
              </a:spcBef>
              <a:spcAft>
                <a:spcPts val="0"/>
              </a:spcAft>
              <a:buClr>
                <a:srgbClr val="00FFCC"/>
              </a:buClr>
              <a:buSzPts val="2000"/>
              <a:buFont typeface="Verdana"/>
              <a:buChar char="•"/>
              <a:defRPr sz="2000" b="0" i="0" u="none" strike="noStrike" cap="none">
                <a:solidFill>
                  <a:srgbClr val="CCFFFF"/>
                </a:solidFill>
                <a:latin typeface="Verdana"/>
                <a:ea typeface="Verdana"/>
                <a:cs typeface="Verdana"/>
                <a:sym typeface="Verdana"/>
              </a:defRPr>
            </a:lvl5pPr>
            <a:lvl6pPr marL="2743200" marR="0" lvl="5" indent="-355600" algn="l" rtl="0">
              <a:spcBef>
                <a:spcPts val="1200"/>
              </a:spcBef>
              <a:spcAft>
                <a:spcPts val="0"/>
              </a:spcAft>
              <a:buClr>
                <a:srgbClr val="00FFCC"/>
              </a:buClr>
              <a:buSzPts val="2000"/>
              <a:buFont typeface="Verdana"/>
              <a:buChar char="•"/>
              <a:defRPr sz="2000" b="0" i="0" u="none" strike="noStrike" cap="none">
                <a:solidFill>
                  <a:srgbClr val="CCFFFF"/>
                </a:solidFill>
                <a:latin typeface="Verdana"/>
                <a:ea typeface="Verdana"/>
                <a:cs typeface="Verdana"/>
                <a:sym typeface="Verdana"/>
              </a:defRPr>
            </a:lvl6pPr>
            <a:lvl7pPr marL="3200400" marR="0" lvl="6" indent="-355600" algn="l" rtl="0">
              <a:spcBef>
                <a:spcPts val="1200"/>
              </a:spcBef>
              <a:spcAft>
                <a:spcPts val="0"/>
              </a:spcAft>
              <a:buClr>
                <a:srgbClr val="00FFCC"/>
              </a:buClr>
              <a:buSzPts val="2000"/>
              <a:buFont typeface="Verdana"/>
              <a:buChar char="•"/>
              <a:defRPr sz="2000" b="0" i="0" u="none" strike="noStrike" cap="none">
                <a:solidFill>
                  <a:srgbClr val="CCFFFF"/>
                </a:solidFill>
                <a:latin typeface="Verdana"/>
                <a:ea typeface="Verdana"/>
                <a:cs typeface="Verdana"/>
                <a:sym typeface="Verdana"/>
              </a:defRPr>
            </a:lvl7pPr>
            <a:lvl8pPr marL="3657600" marR="0" lvl="7" indent="-355600" algn="l" rtl="0">
              <a:spcBef>
                <a:spcPts val="1200"/>
              </a:spcBef>
              <a:spcAft>
                <a:spcPts val="0"/>
              </a:spcAft>
              <a:buClr>
                <a:srgbClr val="00FFCC"/>
              </a:buClr>
              <a:buSzPts val="2000"/>
              <a:buFont typeface="Verdana"/>
              <a:buChar char="•"/>
              <a:defRPr sz="2000" b="0" i="0" u="none" strike="noStrike" cap="none">
                <a:solidFill>
                  <a:srgbClr val="CCFFFF"/>
                </a:solidFill>
                <a:latin typeface="Verdana"/>
                <a:ea typeface="Verdana"/>
                <a:cs typeface="Verdana"/>
                <a:sym typeface="Verdana"/>
              </a:defRPr>
            </a:lvl8pPr>
            <a:lvl9pPr marL="4114800" marR="0" lvl="8" indent="-355600" algn="l" rtl="0">
              <a:spcBef>
                <a:spcPts val="1200"/>
              </a:spcBef>
              <a:spcAft>
                <a:spcPts val="0"/>
              </a:spcAft>
              <a:buClr>
                <a:srgbClr val="00FFCC"/>
              </a:buClr>
              <a:buSzPts val="2000"/>
              <a:buFont typeface="Verdana"/>
              <a:buChar char="•"/>
              <a:defRPr sz="2000" b="0" i="0" u="none" strike="noStrike" cap="none">
                <a:solidFill>
                  <a:srgbClr val="CCFFFF"/>
                </a:solidFill>
                <a:latin typeface="Verdana"/>
                <a:ea typeface="Verdana"/>
                <a:cs typeface="Verdana"/>
                <a:sym typeface="Verdana"/>
              </a:defRPr>
            </a:lvl9pPr>
          </a:lstStyle>
          <a:p>
            <a:endParaRPr/>
          </a:p>
        </p:txBody>
      </p:sp>
      <p:sp>
        <p:nvSpPr>
          <p:cNvPr id="12" name="Google Shape;12;p9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4400" b="0" i="0" u="none" strike="noStrike" cap="none">
                <a:solidFill>
                  <a:schemeClr val="lt1"/>
                </a:solidFill>
                <a:latin typeface="Arimo"/>
                <a:ea typeface="Arimo"/>
                <a:cs typeface="Arimo"/>
                <a:sym typeface="Arimo"/>
              </a:defRPr>
            </a:lvl1pPr>
            <a:lvl2pPr marR="0" lvl="1" algn="l" rtl="0">
              <a:lnSpc>
                <a:spcPct val="100000"/>
              </a:lnSpc>
              <a:spcBef>
                <a:spcPts val="0"/>
              </a:spcBef>
              <a:spcAft>
                <a:spcPts val="0"/>
              </a:spcAft>
              <a:buSzPts val="1400"/>
              <a:buNone/>
              <a:defRPr sz="4400" b="0" i="0" u="none" strike="noStrike" cap="none">
                <a:solidFill>
                  <a:schemeClr val="lt1"/>
                </a:solidFill>
                <a:latin typeface="Arimo"/>
                <a:ea typeface="Arimo"/>
                <a:cs typeface="Arimo"/>
                <a:sym typeface="Arimo"/>
              </a:defRPr>
            </a:lvl2pPr>
            <a:lvl3pPr marR="0" lvl="2" algn="l" rtl="0">
              <a:lnSpc>
                <a:spcPct val="100000"/>
              </a:lnSpc>
              <a:spcBef>
                <a:spcPts val="0"/>
              </a:spcBef>
              <a:spcAft>
                <a:spcPts val="0"/>
              </a:spcAft>
              <a:buSzPts val="1400"/>
              <a:buNone/>
              <a:defRPr sz="4400" b="0" i="0" u="none" strike="noStrike" cap="none">
                <a:solidFill>
                  <a:schemeClr val="lt1"/>
                </a:solidFill>
                <a:latin typeface="Arimo"/>
                <a:ea typeface="Arimo"/>
                <a:cs typeface="Arimo"/>
                <a:sym typeface="Arimo"/>
              </a:defRPr>
            </a:lvl3pPr>
            <a:lvl4pPr marR="0" lvl="3" algn="l" rtl="0">
              <a:lnSpc>
                <a:spcPct val="100000"/>
              </a:lnSpc>
              <a:spcBef>
                <a:spcPts val="0"/>
              </a:spcBef>
              <a:spcAft>
                <a:spcPts val="0"/>
              </a:spcAft>
              <a:buSzPts val="1400"/>
              <a:buNone/>
              <a:defRPr sz="4400" b="0" i="0" u="none" strike="noStrike" cap="none">
                <a:solidFill>
                  <a:schemeClr val="lt1"/>
                </a:solidFill>
                <a:latin typeface="Arimo"/>
                <a:ea typeface="Arimo"/>
                <a:cs typeface="Arimo"/>
                <a:sym typeface="Arimo"/>
              </a:defRPr>
            </a:lvl4pPr>
            <a:lvl5pPr marR="0" lvl="4" algn="l" rtl="0">
              <a:lnSpc>
                <a:spcPct val="100000"/>
              </a:lnSpc>
              <a:spcBef>
                <a:spcPts val="0"/>
              </a:spcBef>
              <a:spcAft>
                <a:spcPts val="0"/>
              </a:spcAft>
              <a:buSzPts val="1400"/>
              <a:buNone/>
              <a:defRPr sz="4400" b="0" i="0" u="none" strike="noStrike" cap="none">
                <a:solidFill>
                  <a:schemeClr val="lt1"/>
                </a:solidFill>
                <a:latin typeface="Arimo"/>
                <a:ea typeface="Arimo"/>
                <a:cs typeface="Arimo"/>
                <a:sym typeface="Arimo"/>
              </a:defRPr>
            </a:lvl5pPr>
            <a:lvl6pPr marR="0" lvl="5" algn="l" rtl="0">
              <a:lnSpc>
                <a:spcPct val="100000"/>
              </a:lnSpc>
              <a:spcBef>
                <a:spcPts val="0"/>
              </a:spcBef>
              <a:spcAft>
                <a:spcPts val="0"/>
              </a:spcAft>
              <a:buSzPts val="1400"/>
              <a:buNone/>
              <a:defRPr sz="4400" b="0" i="0" u="none" strike="noStrike" cap="none">
                <a:solidFill>
                  <a:schemeClr val="lt1"/>
                </a:solidFill>
                <a:latin typeface="Arimo"/>
                <a:ea typeface="Arimo"/>
                <a:cs typeface="Arimo"/>
                <a:sym typeface="Arimo"/>
              </a:defRPr>
            </a:lvl6pPr>
            <a:lvl7pPr marR="0" lvl="6" algn="l" rtl="0">
              <a:lnSpc>
                <a:spcPct val="100000"/>
              </a:lnSpc>
              <a:spcBef>
                <a:spcPts val="0"/>
              </a:spcBef>
              <a:spcAft>
                <a:spcPts val="0"/>
              </a:spcAft>
              <a:buSzPts val="1400"/>
              <a:buNone/>
              <a:defRPr sz="4400" b="0" i="0" u="none" strike="noStrike" cap="none">
                <a:solidFill>
                  <a:schemeClr val="lt1"/>
                </a:solidFill>
                <a:latin typeface="Arimo"/>
                <a:ea typeface="Arimo"/>
                <a:cs typeface="Arimo"/>
                <a:sym typeface="Arimo"/>
              </a:defRPr>
            </a:lvl7pPr>
            <a:lvl8pPr marR="0" lvl="7" algn="l" rtl="0">
              <a:lnSpc>
                <a:spcPct val="100000"/>
              </a:lnSpc>
              <a:spcBef>
                <a:spcPts val="0"/>
              </a:spcBef>
              <a:spcAft>
                <a:spcPts val="0"/>
              </a:spcAft>
              <a:buSzPts val="1400"/>
              <a:buNone/>
              <a:defRPr sz="4400" b="0" i="0" u="none" strike="noStrike" cap="none">
                <a:solidFill>
                  <a:schemeClr val="lt1"/>
                </a:solidFill>
                <a:latin typeface="Arimo"/>
                <a:ea typeface="Arimo"/>
                <a:cs typeface="Arimo"/>
                <a:sym typeface="Arimo"/>
              </a:defRPr>
            </a:lvl8pPr>
            <a:lvl9pPr marR="0" lvl="8" algn="l" rtl="0">
              <a:lnSpc>
                <a:spcPct val="100000"/>
              </a:lnSpc>
              <a:spcBef>
                <a:spcPts val="0"/>
              </a:spcBef>
              <a:spcAft>
                <a:spcPts val="0"/>
              </a:spcAft>
              <a:buSzPts val="1400"/>
              <a:buNone/>
              <a:defRPr sz="4400" b="0" i="0" u="none" strike="noStrike" cap="none">
                <a:solidFill>
                  <a:schemeClr val="lt1"/>
                </a:solidFill>
                <a:latin typeface="Arimo"/>
                <a:ea typeface="Arimo"/>
                <a:cs typeface="Arimo"/>
                <a:sym typeface="Arimo"/>
              </a:defRPr>
            </a:lvl9pPr>
          </a:lstStyle>
          <a:p>
            <a:endParaRPr/>
          </a:p>
        </p:txBody>
      </p:sp>
      <p:sp>
        <p:nvSpPr>
          <p:cNvPr id="13" name="Google Shape;13;p9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4400" b="0" i="0" u="none" strike="noStrike" cap="none">
                <a:solidFill>
                  <a:schemeClr val="lt1"/>
                </a:solidFill>
                <a:latin typeface="Arimo"/>
                <a:ea typeface="Arimo"/>
                <a:cs typeface="Arimo"/>
                <a:sym typeface="Arimo"/>
              </a:defRPr>
            </a:lvl1pPr>
            <a:lvl2pPr marR="0" lvl="1" algn="l" rtl="0">
              <a:lnSpc>
                <a:spcPct val="100000"/>
              </a:lnSpc>
              <a:spcBef>
                <a:spcPts val="0"/>
              </a:spcBef>
              <a:spcAft>
                <a:spcPts val="0"/>
              </a:spcAft>
              <a:buSzPts val="1400"/>
              <a:buNone/>
              <a:defRPr sz="4400" b="0" i="0" u="none" strike="noStrike" cap="none">
                <a:solidFill>
                  <a:schemeClr val="lt1"/>
                </a:solidFill>
                <a:latin typeface="Arimo"/>
                <a:ea typeface="Arimo"/>
                <a:cs typeface="Arimo"/>
                <a:sym typeface="Arimo"/>
              </a:defRPr>
            </a:lvl2pPr>
            <a:lvl3pPr marR="0" lvl="2" algn="l" rtl="0">
              <a:lnSpc>
                <a:spcPct val="100000"/>
              </a:lnSpc>
              <a:spcBef>
                <a:spcPts val="0"/>
              </a:spcBef>
              <a:spcAft>
                <a:spcPts val="0"/>
              </a:spcAft>
              <a:buSzPts val="1400"/>
              <a:buNone/>
              <a:defRPr sz="4400" b="0" i="0" u="none" strike="noStrike" cap="none">
                <a:solidFill>
                  <a:schemeClr val="lt1"/>
                </a:solidFill>
                <a:latin typeface="Arimo"/>
                <a:ea typeface="Arimo"/>
                <a:cs typeface="Arimo"/>
                <a:sym typeface="Arimo"/>
              </a:defRPr>
            </a:lvl3pPr>
            <a:lvl4pPr marR="0" lvl="3" algn="l" rtl="0">
              <a:lnSpc>
                <a:spcPct val="100000"/>
              </a:lnSpc>
              <a:spcBef>
                <a:spcPts val="0"/>
              </a:spcBef>
              <a:spcAft>
                <a:spcPts val="0"/>
              </a:spcAft>
              <a:buSzPts val="1400"/>
              <a:buNone/>
              <a:defRPr sz="4400" b="0" i="0" u="none" strike="noStrike" cap="none">
                <a:solidFill>
                  <a:schemeClr val="lt1"/>
                </a:solidFill>
                <a:latin typeface="Arimo"/>
                <a:ea typeface="Arimo"/>
                <a:cs typeface="Arimo"/>
                <a:sym typeface="Arimo"/>
              </a:defRPr>
            </a:lvl4pPr>
            <a:lvl5pPr marR="0" lvl="4" algn="l" rtl="0">
              <a:lnSpc>
                <a:spcPct val="100000"/>
              </a:lnSpc>
              <a:spcBef>
                <a:spcPts val="0"/>
              </a:spcBef>
              <a:spcAft>
                <a:spcPts val="0"/>
              </a:spcAft>
              <a:buSzPts val="1400"/>
              <a:buNone/>
              <a:defRPr sz="4400" b="0" i="0" u="none" strike="noStrike" cap="none">
                <a:solidFill>
                  <a:schemeClr val="lt1"/>
                </a:solidFill>
                <a:latin typeface="Arimo"/>
                <a:ea typeface="Arimo"/>
                <a:cs typeface="Arimo"/>
                <a:sym typeface="Arimo"/>
              </a:defRPr>
            </a:lvl5pPr>
            <a:lvl6pPr marR="0" lvl="5" algn="l" rtl="0">
              <a:lnSpc>
                <a:spcPct val="100000"/>
              </a:lnSpc>
              <a:spcBef>
                <a:spcPts val="0"/>
              </a:spcBef>
              <a:spcAft>
                <a:spcPts val="0"/>
              </a:spcAft>
              <a:buSzPts val="1400"/>
              <a:buNone/>
              <a:defRPr sz="4400" b="0" i="0" u="none" strike="noStrike" cap="none">
                <a:solidFill>
                  <a:schemeClr val="lt1"/>
                </a:solidFill>
                <a:latin typeface="Arimo"/>
                <a:ea typeface="Arimo"/>
                <a:cs typeface="Arimo"/>
                <a:sym typeface="Arimo"/>
              </a:defRPr>
            </a:lvl6pPr>
            <a:lvl7pPr marR="0" lvl="6" algn="l" rtl="0">
              <a:lnSpc>
                <a:spcPct val="100000"/>
              </a:lnSpc>
              <a:spcBef>
                <a:spcPts val="0"/>
              </a:spcBef>
              <a:spcAft>
                <a:spcPts val="0"/>
              </a:spcAft>
              <a:buSzPts val="1400"/>
              <a:buNone/>
              <a:defRPr sz="4400" b="0" i="0" u="none" strike="noStrike" cap="none">
                <a:solidFill>
                  <a:schemeClr val="lt1"/>
                </a:solidFill>
                <a:latin typeface="Arimo"/>
                <a:ea typeface="Arimo"/>
                <a:cs typeface="Arimo"/>
                <a:sym typeface="Arimo"/>
              </a:defRPr>
            </a:lvl7pPr>
            <a:lvl8pPr marR="0" lvl="7" algn="l" rtl="0">
              <a:lnSpc>
                <a:spcPct val="100000"/>
              </a:lnSpc>
              <a:spcBef>
                <a:spcPts val="0"/>
              </a:spcBef>
              <a:spcAft>
                <a:spcPts val="0"/>
              </a:spcAft>
              <a:buSzPts val="1400"/>
              <a:buNone/>
              <a:defRPr sz="4400" b="0" i="0" u="none" strike="noStrike" cap="none">
                <a:solidFill>
                  <a:schemeClr val="lt1"/>
                </a:solidFill>
                <a:latin typeface="Arimo"/>
                <a:ea typeface="Arimo"/>
                <a:cs typeface="Arimo"/>
                <a:sym typeface="Arimo"/>
              </a:defRPr>
            </a:lvl8pPr>
            <a:lvl9pPr marR="0" lvl="8" algn="l" rtl="0">
              <a:lnSpc>
                <a:spcPct val="100000"/>
              </a:lnSpc>
              <a:spcBef>
                <a:spcPts val="0"/>
              </a:spcBef>
              <a:spcAft>
                <a:spcPts val="0"/>
              </a:spcAft>
              <a:buSzPts val="1400"/>
              <a:buNone/>
              <a:defRPr sz="4400" b="0" i="0" u="none" strike="noStrike" cap="none">
                <a:solidFill>
                  <a:schemeClr val="lt1"/>
                </a:solidFill>
                <a:latin typeface="Arimo"/>
                <a:ea typeface="Arimo"/>
                <a:cs typeface="Arimo"/>
                <a:sym typeface="Arimo"/>
              </a:defRPr>
            </a:lvl9pPr>
          </a:lstStyle>
          <a:p>
            <a:endParaRPr/>
          </a:p>
        </p:txBody>
      </p:sp>
      <p:sp>
        <p:nvSpPr>
          <p:cNvPr id="14" name="Google Shape;14;p9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p:wip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6.jp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6.jp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39.jp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51.gif"/><Relationship Id="rId4" Type="http://schemas.openxmlformats.org/officeDocument/2006/relationships/image" Target="../media/image50.gif"/></Relationships>
</file>

<file path=ppt/slides/_rels/slide3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1"/>
          <p:cNvSpPr txBox="1"/>
          <p:nvPr/>
        </p:nvSpPr>
        <p:spPr>
          <a:xfrm>
            <a:off x="3717925" y="2690812"/>
            <a:ext cx="2530475" cy="762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4400" b="0" i="0" u="none">
              <a:solidFill>
                <a:schemeClr val="lt1"/>
              </a:solidFill>
              <a:latin typeface="Arimo"/>
              <a:ea typeface="Arimo"/>
              <a:cs typeface="Arimo"/>
              <a:sym typeface="Arimo"/>
            </a:endParaRPr>
          </a:p>
        </p:txBody>
      </p:sp>
      <p:sp>
        <p:nvSpPr>
          <p:cNvPr id="95" name="Google Shape;95;p1"/>
          <p:cNvSpPr txBox="1"/>
          <p:nvPr/>
        </p:nvSpPr>
        <p:spPr>
          <a:xfrm>
            <a:off x="304800" y="1066800"/>
            <a:ext cx="8458200" cy="762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4400" b="0" i="0" u="none">
              <a:solidFill>
                <a:schemeClr val="lt1"/>
              </a:solidFill>
              <a:latin typeface="Arimo"/>
              <a:ea typeface="Arimo"/>
              <a:cs typeface="Arimo"/>
              <a:sym typeface="Arimo"/>
            </a:endParaRPr>
          </a:p>
        </p:txBody>
      </p:sp>
      <p:pic>
        <p:nvPicPr>
          <p:cNvPr id="96" name="Google Shape;96;p1" descr="titlebak"/>
          <p:cNvPicPr preferRelativeResize="0"/>
          <p:nvPr/>
        </p:nvPicPr>
        <p:blipFill rotWithShape="1">
          <a:blip r:embed="rId4">
            <a:alphaModFix/>
          </a:blip>
          <a:srcRect/>
          <a:stretch/>
        </p:blipFill>
        <p:spPr>
          <a:xfrm>
            <a:off x="304800" y="295792"/>
            <a:ext cx="8458200" cy="2676008"/>
          </a:xfrm>
          <a:prstGeom prst="rect">
            <a:avLst/>
          </a:prstGeom>
          <a:noFill/>
          <a:ln>
            <a:noFill/>
          </a:ln>
        </p:spPr>
      </p:pic>
      <p:sp>
        <p:nvSpPr>
          <p:cNvPr id="97" name="Google Shape;97;p1"/>
          <p:cNvSpPr txBox="1"/>
          <p:nvPr/>
        </p:nvSpPr>
        <p:spPr>
          <a:xfrm>
            <a:off x="163596" y="295792"/>
            <a:ext cx="8382000" cy="253911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600"/>
              <a:buFont typeface="Arimo"/>
              <a:buNone/>
            </a:pPr>
            <a:r>
              <a:rPr lang="en-US" sz="3600" b="1" i="1" u="none" dirty="0">
                <a:solidFill>
                  <a:schemeClr val="lt1"/>
                </a:solidFill>
                <a:latin typeface="Arimo"/>
                <a:ea typeface="Arimo"/>
                <a:cs typeface="Arimo"/>
                <a:sym typeface="Arimo"/>
              </a:rPr>
              <a:t>TC TORNADOES and SPC FORECASTS in TC </a:t>
            </a:r>
            <a:r>
              <a:rPr lang="en-US" sz="3600" b="1" i="1" u="none" dirty="0" smtClean="0">
                <a:solidFill>
                  <a:schemeClr val="lt1"/>
                </a:solidFill>
                <a:latin typeface="Arimo"/>
                <a:ea typeface="Arimo"/>
                <a:cs typeface="Arimo"/>
                <a:sym typeface="Arimo"/>
              </a:rPr>
              <a:t>SITUATIONS</a:t>
            </a:r>
            <a:br>
              <a:rPr lang="en-US" sz="3600" b="1" i="1" u="none" dirty="0" smtClean="0">
                <a:solidFill>
                  <a:schemeClr val="lt1"/>
                </a:solidFill>
                <a:latin typeface="Arimo"/>
                <a:ea typeface="Arimo"/>
                <a:cs typeface="Arimo"/>
                <a:sym typeface="Arimo"/>
              </a:rPr>
            </a:br>
            <a:r>
              <a:rPr lang="en-US" sz="3600" b="1" i="1" u="none" dirty="0" smtClean="0">
                <a:solidFill>
                  <a:schemeClr val="lt1"/>
                </a:solidFill>
                <a:latin typeface="Arimo"/>
                <a:ea typeface="Arimo"/>
                <a:cs typeface="Arimo"/>
                <a:sym typeface="Arimo"/>
              </a:rPr>
              <a:t>Part ONE:  Basic Concepts</a:t>
            </a:r>
            <a:endParaRPr dirty="0"/>
          </a:p>
          <a:p>
            <a:pPr marL="0" marR="0" lvl="0" indent="0" algn="ctr" rtl="0">
              <a:lnSpc>
                <a:spcPct val="100000"/>
              </a:lnSpc>
              <a:spcBef>
                <a:spcPts val="1800"/>
              </a:spcBef>
              <a:spcAft>
                <a:spcPts val="0"/>
              </a:spcAft>
              <a:buClr>
                <a:schemeClr val="lt1"/>
              </a:buClr>
              <a:buSzPts val="3600"/>
              <a:buFont typeface="Arimo"/>
              <a:buNone/>
            </a:pPr>
            <a:r>
              <a:rPr lang="en-US" sz="3600" b="1" i="1" u="none" dirty="0" smtClean="0">
                <a:solidFill>
                  <a:schemeClr val="lt1"/>
                </a:solidFill>
                <a:latin typeface="Arimo"/>
                <a:ea typeface="Arimo"/>
                <a:cs typeface="Arimo"/>
                <a:sym typeface="Arimo"/>
              </a:rPr>
              <a:t>Roger Edwards &amp; Harry </a:t>
            </a:r>
            <a:r>
              <a:rPr lang="en-US" sz="3600" b="1" i="1" u="none" dirty="0" err="1" smtClean="0">
                <a:solidFill>
                  <a:schemeClr val="lt1"/>
                </a:solidFill>
                <a:latin typeface="Arimo"/>
                <a:ea typeface="Arimo"/>
                <a:cs typeface="Arimo"/>
                <a:sym typeface="Arimo"/>
              </a:rPr>
              <a:t>Weinman</a:t>
            </a:r>
            <a:endParaRPr dirty="0"/>
          </a:p>
        </p:txBody>
      </p:sp>
      <p:pic>
        <p:nvPicPr>
          <p:cNvPr id="98" name="Google Shape;98;p1"/>
          <p:cNvPicPr preferRelativeResize="0"/>
          <p:nvPr/>
        </p:nvPicPr>
        <p:blipFill rotWithShape="1">
          <a:blip r:embed="rId5">
            <a:alphaModFix/>
          </a:blip>
          <a:srcRect/>
          <a:stretch/>
        </p:blipFill>
        <p:spPr>
          <a:xfrm>
            <a:off x="8115300" y="2076450"/>
            <a:ext cx="647700" cy="895350"/>
          </a:xfrm>
          <a:prstGeom prst="rect">
            <a:avLst/>
          </a:prstGeom>
          <a:noFill/>
          <a:ln>
            <a:noFill/>
          </a:ln>
        </p:spPr>
      </p:pic>
      <p:sp>
        <p:nvSpPr>
          <p:cNvPr id="99" name="Google Shape;99;p1"/>
          <p:cNvSpPr txBox="1"/>
          <p:nvPr/>
        </p:nvSpPr>
        <p:spPr>
          <a:xfrm>
            <a:off x="152400" y="5257800"/>
            <a:ext cx="8839200" cy="1371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CC"/>
              </a:buClr>
              <a:buSzPts val="2400"/>
              <a:buFont typeface="Verdana"/>
              <a:buNone/>
            </a:pPr>
            <a:r>
              <a:rPr lang="en-US" sz="2400" b="1" i="1" u="none">
                <a:solidFill>
                  <a:srgbClr val="FFFFCC"/>
                </a:solidFill>
                <a:latin typeface="Verdana"/>
                <a:ea typeface="Verdana"/>
                <a:cs typeface="Verdana"/>
                <a:sym typeface="Verdana"/>
              </a:rPr>
              <a:t>METR 4403/5403: Applications of Meteorological Theory to Severe-Thunderstorm Forecasting</a:t>
            </a:r>
            <a:endParaRPr/>
          </a:p>
        </p:txBody>
      </p:sp>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0"/>
        <p:cNvGrpSpPr/>
        <p:nvPr/>
      </p:nvGrpSpPr>
      <p:grpSpPr>
        <a:xfrm>
          <a:off x="0" y="0"/>
          <a:ext cx="0" cy="0"/>
          <a:chOff x="0" y="0"/>
          <a:chExt cx="0" cy="0"/>
        </a:xfrm>
      </p:grpSpPr>
      <p:sp>
        <p:nvSpPr>
          <p:cNvPr id="171" name="Google Shape;171;p9"/>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TC TORNADO FACTS &amp; CLIMATOLOGY</a:t>
            </a:r>
            <a:endParaRPr/>
          </a:p>
        </p:txBody>
      </p:sp>
      <p:pic>
        <p:nvPicPr>
          <p:cNvPr id="172" name="Google Shape;172;p9"/>
          <p:cNvPicPr preferRelativeResize="0"/>
          <p:nvPr/>
        </p:nvPicPr>
        <p:blipFill rotWithShape="1">
          <a:blip r:embed="rId4">
            <a:alphaModFix/>
          </a:blip>
          <a:srcRect/>
          <a:stretch/>
        </p:blipFill>
        <p:spPr>
          <a:xfrm>
            <a:off x="1524000" y="1219200"/>
            <a:ext cx="6477000" cy="5038725"/>
          </a:xfrm>
          <a:prstGeom prst="rect">
            <a:avLst/>
          </a:prstGeom>
          <a:noFill/>
          <a:ln>
            <a:noFill/>
          </a:ln>
        </p:spPr>
      </p:pic>
      <p:sp>
        <p:nvSpPr>
          <p:cNvPr id="173" name="Google Shape;173;p9"/>
          <p:cNvSpPr txBox="1"/>
          <p:nvPr/>
        </p:nvSpPr>
        <p:spPr>
          <a:xfrm>
            <a:off x="3429000" y="6262687"/>
            <a:ext cx="3962400" cy="3667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CC"/>
              </a:buClr>
              <a:buSzPts val="1800"/>
              <a:buFont typeface="Arimo"/>
              <a:buNone/>
            </a:pPr>
            <a:r>
              <a:rPr lang="en-US" sz="1800" b="1" i="0" u="none">
                <a:solidFill>
                  <a:srgbClr val="FFFFCC"/>
                </a:solidFill>
                <a:latin typeface="Arimo"/>
                <a:ea typeface="Arimo"/>
                <a:cs typeface="Arimo"/>
                <a:sym typeface="Arimo"/>
              </a:rPr>
              <a:t>data from Edwards et al. (2012)</a:t>
            </a:r>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8"/>
        <p:cNvGrpSpPr/>
        <p:nvPr/>
      </p:nvGrpSpPr>
      <p:grpSpPr>
        <a:xfrm>
          <a:off x="0" y="0"/>
          <a:ext cx="0" cy="0"/>
          <a:chOff x="0" y="0"/>
          <a:chExt cx="0" cy="0"/>
        </a:xfrm>
      </p:grpSpPr>
      <p:sp>
        <p:nvSpPr>
          <p:cNvPr id="179" name="Google Shape;179;p10"/>
          <p:cNvSpPr txBox="1"/>
          <p:nvPr/>
        </p:nvSpPr>
        <p:spPr>
          <a:xfrm>
            <a:off x="4419600" y="1066800"/>
            <a:ext cx="4724400" cy="1295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dirty="0">
                <a:solidFill>
                  <a:srgbClr val="800000"/>
                </a:solidFill>
                <a:latin typeface="Verdana"/>
                <a:ea typeface="Verdana"/>
                <a:cs typeface="Verdana"/>
                <a:sym typeface="Verdana"/>
              </a:rPr>
              <a:t>   </a:t>
            </a:r>
            <a:r>
              <a:rPr lang="en-US" sz="3000" b="1" i="1" u="none" dirty="0">
                <a:solidFill>
                  <a:srgbClr val="CCECFF"/>
                </a:solidFill>
                <a:latin typeface="Verdana"/>
                <a:ea typeface="Verdana"/>
                <a:cs typeface="Verdana"/>
                <a:sym typeface="Verdana"/>
              </a:rPr>
              <a:t>…and the single-storm winner is</a:t>
            </a:r>
            <a:r>
              <a:rPr lang="en-US" sz="3200" b="1" i="1" u="none" dirty="0">
                <a:solidFill>
                  <a:srgbClr val="800000"/>
                </a:solidFill>
                <a:latin typeface="Verdana"/>
                <a:ea typeface="Verdana"/>
                <a:cs typeface="Verdana"/>
                <a:sym typeface="Verdana"/>
              </a:rPr>
              <a:t> </a:t>
            </a:r>
            <a:endParaRPr dirty="0"/>
          </a:p>
        </p:txBody>
      </p:sp>
      <p:sp>
        <p:nvSpPr>
          <p:cNvPr id="180" name="Google Shape;180;p10"/>
          <p:cNvSpPr txBox="1"/>
          <p:nvPr/>
        </p:nvSpPr>
        <p:spPr>
          <a:xfrm>
            <a:off x="4953000" y="4205287"/>
            <a:ext cx="3733800" cy="5191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9CCFF"/>
              </a:buClr>
              <a:buSzPts val="2800"/>
              <a:buFont typeface="Arimo"/>
              <a:buNone/>
            </a:pPr>
            <a:r>
              <a:rPr lang="en-US" sz="2800" b="1" i="0" u="none">
                <a:solidFill>
                  <a:srgbClr val="99CCFF"/>
                </a:solidFill>
                <a:latin typeface="Arimo"/>
                <a:ea typeface="Arimo"/>
                <a:cs typeface="Arimo"/>
                <a:sym typeface="Arimo"/>
              </a:rPr>
              <a:t>118 in 3-DAY CYCLE</a:t>
            </a:r>
            <a:endParaRPr/>
          </a:p>
        </p:txBody>
      </p:sp>
      <p:sp>
        <p:nvSpPr>
          <p:cNvPr id="181" name="Google Shape;181;p10"/>
          <p:cNvSpPr txBox="1"/>
          <p:nvPr/>
        </p:nvSpPr>
        <p:spPr>
          <a:xfrm>
            <a:off x="4953000" y="4660900"/>
            <a:ext cx="3733800" cy="1587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CC"/>
              </a:buClr>
              <a:buSzPts val="2800"/>
              <a:buFont typeface="Arimo"/>
              <a:buNone/>
            </a:pPr>
            <a:r>
              <a:rPr lang="en-US" sz="2800" b="1" i="0" u="none" dirty="0">
                <a:solidFill>
                  <a:srgbClr val="FFFFCC"/>
                </a:solidFill>
                <a:latin typeface="Arimo"/>
                <a:ea typeface="Arimo"/>
                <a:cs typeface="Arimo"/>
                <a:sym typeface="Arimo"/>
              </a:rPr>
              <a:t>MAY HAVE SET ALL-TIME RECORD </a:t>
            </a:r>
            <a:endParaRPr dirty="0"/>
          </a:p>
          <a:p>
            <a:pPr marL="0" marR="0" lvl="0" indent="0" algn="l" rtl="0">
              <a:lnSpc>
                <a:spcPct val="100000"/>
              </a:lnSpc>
              <a:spcBef>
                <a:spcPts val="1400"/>
              </a:spcBef>
              <a:spcAft>
                <a:spcPts val="0"/>
              </a:spcAft>
              <a:buClr>
                <a:srgbClr val="FFFFCC"/>
              </a:buClr>
              <a:buSzPts val="2800"/>
              <a:buFont typeface="Arimo"/>
              <a:buNone/>
            </a:pPr>
            <a:r>
              <a:rPr lang="en-US" sz="2800" b="1" i="0" u="none" dirty="0">
                <a:solidFill>
                  <a:srgbClr val="FFFFCC"/>
                </a:solidFill>
                <a:latin typeface="Arimo"/>
                <a:ea typeface="Arimo"/>
                <a:cs typeface="Arimo"/>
                <a:sym typeface="Arimo"/>
              </a:rPr>
              <a:t>(115 – BEULAH 1967)</a:t>
            </a:r>
            <a:endParaRPr dirty="0"/>
          </a:p>
        </p:txBody>
      </p:sp>
      <p:sp>
        <p:nvSpPr>
          <p:cNvPr id="182" name="Google Shape;182;p10"/>
          <p:cNvSpPr txBox="1"/>
          <p:nvPr/>
        </p:nvSpPr>
        <p:spPr>
          <a:xfrm>
            <a:off x="4648200" y="2514600"/>
            <a:ext cx="3124200" cy="13239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8000"/>
              <a:buFont typeface="Arimo"/>
              <a:buNone/>
            </a:pPr>
            <a:r>
              <a:rPr lang="en-US" sz="8000" b="1" i="0" u="none">
                <a:solidFill>
                  <a:schemeClr val="lt1"/>
                </a:solidFill>
                <a:latin typeface="Arimo"/>
                <a:ea typeface="Arimo"/>
                <a:cs typeface="Arimo"/>
                <a:sym typeface="Arimo"/>
              </a:rPr>
              <a:t>IVAN</a:t>
            </a:r>
            <a:endParaRPr/>
          </a:p>
        </p:txBody>
      </p:sp>
      <p:sp>
        <p:nvSpPr>
          <p:cNvPr id="183" name="Google Shape;183;p10"/>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TC TORNADO FACTS &amp; CLIMATOLOGY</a:t>
            </a:r>
            <a:endParaRPr/>
          </a:p>
        </p:txBody>
      </p:sp>
      <p:pic>
        <p:nvPicPr>
          <p:cNvPr id="184" name="Google Shape;184;p10" descr="ejfig1a"/>
          <p:cNvPicPr preferRelativeResize="0"/>
          <p:nvPr/>
        </p:nvPicPr>
        <p:blipFill rotWithShape="1">
          <a:blip r:embed="rId4">
            <a:alphaModFix/>
          </a:blip>
          <a:srcRect/>
          <a:stretch/>
        </p:blipFill>
        <p:spPr>
          <a:xfrm>
            <a:off x="53975" y="1219200"/>
            <a:ext cx="4899025" cy="5486400"/>
          </a:xfrm>
          <a:prstGeom prst="rect">
            <a:avLst/>
          </a:prstGeom>
          <a:noFill/>
          <a:ln>
            <a:noFill/>
          </a:ln>
        </p:spPr>
      </p:pic>
      <p:pic>
        <p:nvPicPr>
          <p:cNvPr id="185" name="Google Shape;185;p10"/>
          <p:cNvPicPr preferRelativeResize="0"/>
          <p:nvPr/>
        </p:nvPicPr>
        <p:blipFill rotWithShape="1">
          <a:blip r:embed="rId5">
            <a:alphaModFix/>
          </a:blip>
          <a:srcRect/>
          <a:stretch/>
        </p:blipFill>
        <p:spPr>
          <a:xfrm>
            <a:off x="7416800" y="2209800"/>
            <a:ext cx="1627187" cy="1957387"/>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0"/>
        <p:cNvGrpSpPr/>
        <p:nvPr/>
      </p:nvGrpSpPr>
      <p:grpSpPr>
        <a:xfrm>
          <a:off x="0" y="0"/>
          <a:ext cx="0" cy="0"/>
          <a:chOff x="0" y="0"/>
          <a:chExt cx="0" cy="0"/>
        </a:xfrm>
      </p:grpSpPr>
      <p:sp>
        <p:nvSpPr>
          <p:cNvPr id="191" name="Google Shape;191;p11"/>
          <p:cNvSpPr txBox="1"/>
          <p:nvPr/>
        </p:nvSpPr>
        <p:spPr>
          <a:xfrm>
            <a:off x="5257800" y="1447800"/>
            <a:ext cx="3733800" cy="5191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CC"/>
              </a:buClr>
              <a:buSzPts val="2800"/>
              <a:buFont typeface="Arimo"/>
              <a:buNone/>
            </a:pPr>
            <a:r>
              <a:rPr lang="en-US" sz="2800" b="1" i="0" u="none">
                <a:solidFill>
                  <a:srgbClr val="FFFFCC"/>
                </a:solidFill>
                <a:latin typeface="Arimo"/>
                <a:ea typeface="Arimo"/>
                <a:cs typeface="Arimo"/>
                <a:sym typeface="Arimo"/>
              </a:rPr>
              <a:t>3 DAYS COMBINED</a:t>
            </a:r>
            <a:endParaRPr/>
          </a:p>
        </p:txBody>
      </p:sp>
      <p:sp>
        <p:nvSpPr>
          <p:cNvPr id="192" name="Google Shape;192;p11"/>
          <p:cNvSpPr txBox="1"/>
          <p:nvPr/>
        </p:nvSpPr>
        <p:spPr>
          <a:xfrm>
            <a:off x="5181600" y="2033587"/>
            <a:ext cx="3733800" cy="24622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9CCFF"/>
              </a:buClr>
              <a:buSzPts val="2800"/>
              <a:buFont typeface="Arimo"/>
              <a:buNone/>
            </a:pPr>
            <a:r>
              <a:rPr lang="en-US" sz="2800" b="1" i="0" u="none">
                <a:solidFill>
                  <a:srgbClr val="99CCFF"/>
                </a:solidFill>
                <a:latin typeface="Arimo"/>
                <a:ea typeface="Arimo"/>
                <a:cs typeface="Arimo"/>
                <a:sym typeface="Arimo"/>
              </a:rPr>
              <a:t>TOTAL TORNADO DISTRUBITION FROM CENTER FOR IVAN (2004)</a:t>
            </a:r>
            <a:endParaRPr/>
          </a:p>
          <a:p>
            <a:pPr marL="0" marR="0" lvl="0" indent="0" algn="l" rtl="0">
              <a:lnSpc>
                <a:spcPct val="100000"/>
              </a:lnSpc>
              <a:spcBef>
                <a:spcPts val="1400"/>
              </a:spcBef>
              <a:spcAft>
                <a:spcPts val="0"/>
              </a:spcAft>
              <a:buClr>
                <a:srgbClr val="99CCFF"/>
              </a:buClr>
              <a:buSzPts val="2800"/>
              <a:buFont typeface="Arimo"/>
              <a:buNone/>
            </a:pPr>
            <a:r>
              <a:rPr lang="en-US" sz="2800" b="1" i="0" u="none">
                <a:solidFill>
                  <a:srgbClr val="99CCFF"/>
                </a:solidFill>
                <a:latin typeface="Arimo"/>
                <a:ea typeface="Arimo"/>
                <a:cs typeface="Arimo"/>
                <a:sym typeface="Arimo"/>
              </a:rPr>
              <a:t>VERY TIGHT!</a:t>
            </a:r>
            <a:endParaRPr/>
          </a:p>
        </p:txBody>
      </p:sp>
      <p:sp>
        <p:nvSpPr>
          <p:cNvPr id="193" name="Google Shape;193;p11"/>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TC TORNADO FACTS &amp; CLIMATOLOGY</a:t>
            </a:r>
            <a:endParaRPr/>
          </a:p>
        </p:txBody>
      </p:sp>
      <p:pic>
        <p:nvPicPr>
          <p:cNvPr id="194" name="Google Shape;194;p11" descr="ejfig1b"/>
          <p:cNvPicPr preferRelativeResize="0"/>
          <p:nvPr/>
        </p:nvPicPr>
        <p:blipFill rotWithShape="1">
          <a:blip r:embed="rId4">
            <a:alphaModFix/>
          </a:blip>
          <a:srcRect/>
          <a:stretch/>
        </p:blipFill>
        <p:spPr>
          <a:xfrm>
            <a:off x="152400" y="1295400"/>
            <a:ext cx="4953000" cy="4887912"/>
          </a:xfrm>
          <a:prstGeom prst="rect">
            <a:avLst/>
          </a:prstGeom>
          <a:noFill/>
          <a:ln>
            <a:noFill/>
          </a:ln>
        </p:spPr>
      </p:pic>
      <p:sp>
        <p:nvSpPr>
          <p:cNvPr id="195" name="Google Shape;195;p11"/>
          <p:cNvSpPr txBox="1"/>
          <p:nvPr/>
        </p:nvSpPr>
        <p:spPr>
          <a:xfrm>
            <a:off x="685800" y="4343400"/>
            <a:ext cx="1295400" cy="457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Arimo"/>
              <a:buNone/>
            </a:pPr>
            <a:r>
              <a:rPr lang="en-US" sz="2400" b="0" i="0" u="none">
                <a:solidFill>
                  <a:schemeClr val="dk1"/>
                </a:solidFill>
                <a:latin typeface="Arimo"/>
                <a:ea typeface="Arimo"/>
                <a:cs typeface="Arimo"/>
                <a:sym typeface="Arimo"/>
              </a:rPr>
              <a:t>km</a:t>
            </a:r>
            <a:endParaRPr/>
          </a:p>
        </p:txBody>
      </p:sp>
      <p:pic>
        <p:nvPicPr>
          <p:cNvPr id="196" name="Google Shape;196;p11"/>
          <p:cNvPicPr preferRelativeResize="0"/>
          <p:nvPr/>
        </p:nvPicPr>
        <p:blipFill rotWithShape="1">
          <a:blip r:embed="rId5">
            <a:alphaModFix/>
          </a:blip>
          <a:srcRect/>
          <a:stretch/>
        </p:blipFill>
        <p:spPr>
          <a:xfrm>
            <a:off x="6477000" y="4511675"/>
            <a:ext cx="1625600" cy="1955800"/>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1"/>
        <p:cNvGrpSpPr/>
        <p:nvPr/>
      </p:nvGrpSpPr>
      <p:grpSpPr>
        <a:xfrm>
          <a:off x="0" y="0"/>
          <a:ext cx="0" cy="0"/>
          <a:chOff x="0" y="0"/>
          <a:chExt cx="0" cy="0"/>
        </a:xfrm>
      </p:grpSpPr>
      <p:sp>
        <p:nvSpPr>
          <p:cNvPr id="202" name="Google Shape;202;p12"/>
          <p:cNvSpPr txBox="1"/>
          <p:nvPr/>
        </p:nvSpPr>
        <p:spPr>
          <a:xfrm>
            <a:off x="4876800" y="1631568"/>
            <a:ext cx="29718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99CCFF"/>
              </a:buClr>
              <a:buSzPts val="3000"/>
              <a:buFont typeface="Verdana"/>
              <a:buNone/>
            </a:pPr>
            <a:r>
              <a:rPr lang="en-US" sz="3000" b="1" i="1" u="none" dirty="0">
                <a:solidFill>
                  <a:srgbClr val="99CCFF"/>
                </a:solidFill>
                <a:latin typeface="Verdana"/>
                <a:ea typeface="Verdana"/>
                <a:cs typeface="Verdana"/>
                <a:sym typeface="Verdana"/>
              </a:rPr>
              <a:t>   TOP-10 LIST</a:t>
            </a:r>
            <a:endParaRPr dirty="0"/>
          </a:p>
        </p:txBody>
      </p:sp>
      <p:graphicFrame>
        <p:nvGraphicFramePr>
          <p:cNvPr id="203" name="Google Shape;203;p12"/>
          <p:cNvGraphicFramePr/>
          <p:nvPr/>
        </p:nvGraphicFramePr>
        <p:xfrm>
          <a:off x="-37633275" y="-3568700"/>
          <a:ext cx="6343650" cy="5689525"/>
        </p:xfrm>
        <a:graphic>
          <a:graphicData uri="http://schemas.openxmlformats.org/drawingml/2006/table">
            <a:tbl>
              <a:tblPr>
                <a:noFill/>
                <a:tableStyleId>{069A39C6-4511-48E1-BC49-309DE93CEA10}</a:tableStyleId>
              </a:tblPr>
              <a:tblGrid>
                <a:gridCol w="2400300">
                  <a:extLst>
                    <a:ext uri="{9D8B030D-6E8A-4147-A177-3AD203B41FA5}">
                      <a16:colId xmlns="" xmlns:a16="http://schemas.microsoft.com/office/drawing/2014/main" val="20000"/>
                    </a:ext>
                  </a:extLst>
                </a:gridCol>
                <a:gridCol w="1885950">
                  <a:extLst>
                    <a:ext uri="{9D8B030D-6E8A-4147-A177-3AD203B41FA5}">
                      <a16:colId xmlns="" xmlns:a16="http://schemas.microsoft.com/office/drawing/2014/main" val="20001"/>
                    </a:ext>
                  </a:extLst>
                </a:gridCol>
                <a:gridCol w="914400">
                  <a:extLst>
                    <a:ext uri="{9D8B030D-6E8A-4147-A177-3AD203B41FA5}">
                      <a16:colId xmlns="" xmlns:a16="http://schemas.microsoft.com/office/drawing/2014/main" val="20002"/>
                    </a:ext>
                  </a:extLst>
                </a:gridCol>
                <a:gridCol w="1143000">
                  <a:extLst>
                    <a:ext uri="{9D8B030D-6E8A-4147-A177-3AD203B41FA5}">
                      <a16:colId xmlns="" xmlns:a16="http://schemas.microsoft.com/office/drawing/2014/main" val="20003"/>
                    </a:ext>
                  </a:extLst>
                </a:gridCol>
              </a:tblGrid>
              <a:tr h="609600">
                <a:tc>
                  <a:txBody>
                    <a:bodyPr/>
                    <a:lstStyle/>
                    <a:p>
                      <a:pPr marL="0" marR="0" lvl="0" indent="0" algn="l" rtl="0">
                        <a:lnSpc>
                          <a:spcPct val="100000"/>
                        </a:lnSpc>
                        <a:spcBef>
                          <a:spcPts val="0"/>
                        </a:spcBef>
                        <a:spcAft>
                          <a:spcPts val="0"/>
                        </a:spcAft>
                        <a:buClr>
                          <a:srgbClr val="000000"/>
                        </a:buClr>
                        <a:buSzPts val="2000"/>
                        <a:buFont typeface="Helvetica Neue"/>
                        <a:buNone/>
                      </a:pPr>
                      <a:r>
                        <a:rPr lang="en-US" sz="2000" b="1" i="0" u="none" strike="noStrike" cap="none">
                          <a:solidFill>
                            <a:srgbClr val="000000"/>
                          </a:solidFill>
                          <a:latin typeface="Helvetica Neue"/>
                          <a:ea typeface="Helvetica Neue"/>
                          <a:cs typeface="Helvetica Neue"/>
                          <a:sym typeface="Helvetica Neue"/>
                        </a:rPr>
                        <a:t>TC NAME</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2000"/>
                        <a:buFont typeface="Helvetica Neue"/>
                        <a:buNone/>
                      </a:pPr>
                      <a:r>
                        <a:rPr lang="en-US" sz="2000" b="1" i="0" u="none" strike="noStrike" cap="none">
                          <a:solidFill>
                            <a:srgbClr val="000000"/>
                          </a:solidFill>
                          <a:latin typeface="Helvetica Neue"/>
                          <a:ea typeface="Helvetica Neue"/>
                          <a:cs typeface="Helvetica Neue"/>
                          <a:sym typeface="Helvetica Neue"/>
                        </a:rPr>
                        <a:t>TORNADOES</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2000"/>
                        <a:buFont typeface="Helvetica Neue"/>
                        <a:buNone/>
                      </a:pPr>
                      <a:r>
                        <a:rPr lang="en-US" sz="2000" b="1" i="0" u="none" strike="noStrike" cap="none">
                          <a:solidFill>
                            <a:srgbClr val="000000"/>
                          </a:solidFill>
                          <a:latin typeface="Helvetica Neue"/>
                          <a:ea typeface="Helvetica Neue"/>
                          <a:cs typeface="Helvetica Neue"/>
                          <a:sym typeface="Helvetica Neue"/>
                        </a:rPr>
                        <a:t>C</a:t>
                      </a:r>
                      <a:r>
                        <a:rPr lang="en-US" sz="2000" b="1" i="0" u="none" strike="noStrike" cap="none" baseline="-25000">
                          <a:solidFill>
                            <a:srgbClr val="000000"/>
                          </a:solidFill>
                          <a:latin typeface="Helvetica Neue"/>
                          <a:ea typeface="Helvetica Neue"/>
                          <a:cs typeface="Helvetica Neue"/>
                          <a:sym typeface="Helvetica Neue"/>
                        </a:rPr>
                        <a:t>L</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2000"/>
                        <a:buFont typeface="Helvetica Neue"/>
                        <a:buNone/>
                      </a:pPr>
                      <a:r>
                        <a:rPr lang="en-US" sz="2000" b="1" i="0" u="none" strike="noStrike" cap="none">
                          <a:solidFill>
                            <a:srgbClr val="000000"/>
                          </a:solidFill>
                          <a:latin typeface="Helvetica Neue"/>
                          <a:ea typeface="Helvetica Neue"/>
                          <a:cs typeface="Helvetica Neue"/>
                          <a:sym typeface="Helvetica Neue"/>
                        </a:rPr>
                        <a:t>C</a:t>
                      </a:r>
                      <a:r>
                        <a:rPr lang="en-US" sz="2000" b="1" i="0" u="none" strike="noStrike" cap="none" baseline="-25000">
                          <a:solidFill>
                            <a:srgbClr val="000000"/>
                          </a:solidFill>
                          <a:latin typeface="Helvetica Neue"/>
                          <a:ea typeface="Helvetica Neue"/>
                          <a:cs typeface="Helvetica Neue"/>
                          <a:sym typeface="Helvetica Neue"/>
                        </a:rPr>
                        <a:t>MAX</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extLst>
                  <a:ext uri="{0D108BD9-81ED-4DB2-BD59-A6C34878D82A}">
                    <a16:rowId xmlns="" xmlns:a16="http://schemas.microsoft.com/office/drawing/2014/main" val="10000"/>
                  </a:ext>
                </a:extLst>
              </a:tr>
              <a:tr h="487350">
                <a:tc>
                  <a:txBody>
                    <a:bodyPr/>
                    <a:lstStyle/>
                    <a:p>
                      <a:pPr marL="0" marR="0" lvl="0" indent="0" algn="l"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MH Ivan (2004)</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118</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3</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5</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extLst>
                  <a:ext uri="{0D108BD9-81ED-4DB2-BD59-A6C34878D82A}">
                    <a16:rowId xmlns="" xmlns:a16="http://schemas.microsoft.com/office/drawing/2014/main" val="10001"/>
                  </a:ext>
                </a:extLst>
              </a:tr>
              <a:tr h="487350">
                <a:tc>
                  <a:txBody>
                    <a:bodyPr/>
                    <a:lstStyle/>
                    <a:p>
                      <a:pPr marL="0" marR="0" lvl="0" indent="0" algn="l"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H Frances (2004)</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103</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2</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4</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extLst>
                  <a:ext uri="{0D108BD9-81ED-4DB2-BD59-A6C34878D82A}">
                    <a16:rowId xmlns="" xmlns:a16="http://schemas.microsoft.com/office/drawing/2014/main" val="10002"/>
                  </a:ext>
                </a:extLst>
              </a:tr>
              <a:tr h="487350">
                <a:tc>
                  <a:txBody>
                    <a:bodyPr/>
                    <a:lstStyle/>
                    <a:p>
                      <a:pPr marL="0" marR="0" lvl="0" indent="0" algn="l"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MH Rita (2005)</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98</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3</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5</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extLst>
                  <a:ext uri="{0D108BD9-81ED-4DB2-BD59-A6C34878D82A}">
                    <a16:rowId xmlns="" xmlns:a16="http://schemas.microsoft.com/office/drawing/2014/main" val="10003"/>
                  </a:ext>
                </a:extLst>
              </a:tr>
              <a:tr h="587375">
                <a:tc>
                  <a:txBody>
                    <a:bodyPr/>
                    <a:lstStyle/>
                    <a:p>
                      <a:pPr marL="0" marR="0" lvl="0" indent="0" algn="l"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MH Katrina (2005)</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59</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3</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5</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extLst>
                  <a:ext uri="{0D108BD9-81ED-4DB2-BD59-A6C34878D82A}">
                    <a16:rowId xmlns="" xmlns:a16="http://schemas.microsoft.com/office/drawing/2014/main" val="10004"/>
                  </a:ext>
                </a:extLst>
              </a:tr>
              <a:tr h="487350">
                <a:tc>
                  <a:txBody>
                    <a:bodyPr/>
                    <a:lstStyle/>
                    <a:p>
                      <a:pPr marL="0" marR="0" lvl="0" indent="0" algn="l" rtl="0">
                        <a:lnSpc>
                          <a:spcPct val="100000"/>
                        </a:lnSpc>
                        <a:spcBef>
                          <a:spcPts val="0"/>
                        </a:spcBef>
                        <a:spcAft>
                          <a:spcPts val="0"/>
                        </a:spcAft>
                        <a:buClr>
                          <a:srgbClr val="FFFF00"/>
                        </a:buClr>
                        <a:buSzPts val="1800"/>
                        <a:buFont typeface="Helvetica Neue"/>
                        <a:buNone/>
                      </a:pPr>
                      <a:r>
                        <a:rPr lang="en-US" sz="1800" b="1" i="0" u="none" strike="noStrike" cap="none">
                          <a:solidFill>
                            <a:srgbClr val="FFFF00"/>
                          </a:solidFill>
                          <a:latin typeface="Helvetica Neue"/>
                          <a:ea typeface="Helvetica Neue"/>
                          <a:cs typeface="Helvetica Neue"/>
                          <a:sym typeface="Helvetica Neue"/>
                        </a:rPr>
                        <a:t>TS Fay (2008)</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FF00"/>
                        </a:buClr>
                        <a:buSzPts val="1800"/>
                        <a:buFont typeface="Helvetica Neue"/>
                        <a:buNone/>
                      </a:pPr>
                      <a:r>
                        <a:rPr lang="en-US" sz="1800" b="1" i="0" u="none" strike="noStrike" cap="none">
                          <a:solidFill>
                            <a:srgbClr val="FFFF00"/>
                          </a:solidFill>
                          <a:latin typeface="Helvetica Neue"/>
                          <a:ea typeface="Helvetica Neue"/>
                          <a:cs typeface="Helvetica Neue"/>
                          <a:sym typeface="Helvetica Neue"/>
                        </a:rPr>
                        <a:t>50</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FF00"/>
                        </a:buClr>
                        <a:buSzPts val="1800"/>
                        <a:buFont typeface="Helvetica Neue"/>
                        <a:buNone/>
                      </a:pPr>
                      <a:r>
                        <a:rPr lang="en-US" sz="1800" b="1" i="0" u="none" strike="noStrike" cap="none">
                          <a:solidFill>
                            <a:srgbClr val="FFFF00"/>
                          </a:solidFill>
                          <a:latin typeface="Helvetica Neue"/>
                          <a:ea typeface="Helvetica Neue"/>
                          <a:cs typeface="Helvetica Neue"/>
                          <a:sym typeface="Helvetica Neue"/>
                        </a:rPr>
                        <a:t>0</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FF00"/>
                        </a:buClr>
                        <a:buSzPts val="1800"/>
                        <a:buFont typeface="Helvetica Neue"/>
                        <a:buNone/>
                      </a:pPr>
                      <a:r>
                        <a:rPr lang="en-US" sz="1800" b="1" i="0" u="none" strike="noStrike" cap="none">
                          <a:solidFill>
                            <a:srgbClr val="FFFF00"/>
                          </a:solidFill>
                          <a:latin typeface="Helvetica Neue"/>
                          <a:ea typeface="Helvetica Neue"/>
                          <a:cs typeface="Helvetica Neue"/>
                          <a:sym typeface="Helvetica Neue"/>
                        </a:rPr>
                        <a:t>0</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extLst>
                  <a:ext uri="{0D108BD9-81ED-4DB2-BD59-A6C34878D82A}">
                    <a16:rowId xmlns="" xmlns:a16="http://schemas.microsoft.com/office/drawing/2014/main" val="10005"/>
                  </a:ext>
                </a:extLst>
              </a:tr>
              <a:tr h="487350">
                <a:tc>
                  <a:txBody>
                    <a:bodyPr/>
                    <a:lstStyle/>
                    <a:p>
                      <a:pPr marL="0" marR="0" lvl="0" indent="0" algn="l"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H Gustav (2008)</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49</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2</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4</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extLst>
                  <a:ext uri="{0D108BD9-81ED-4DB2-BD59-A6C34878D82A}">
                    <a16:rowId xmlns="" xmlns:a16="http://schemas.microsoft.com/office/drawing/2014/main" val="10006"/>
                  </a:ext>
                </a:extLst>
              </a:tr>
              <a:tr h="533400">
                <a:tc>
                  <a:txBody>
                    <a:bodyPr/>
                    <a:lstStyle/>
                    <a:p>
                      <a:pPr marL="0" marR="0" lvl="0" indent="0" algn="l"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H Cindy (2005)</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48</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1</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1</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extLst>
                  <a:ext uri="{0D108BD9-81ED-4DB2-BD59-A6C34878D82A}">
                    <a16:rowId xmlns="" xmlns:a16="http://schemas.microsoft.com/office/drawing/2014/main" val="10007"/>
                  </a:ext>
                </a:extLst>
              </a:tr>
              <a:tr h="511175">
                <a:tc>
                  <a:txBody>
                    <a:bodyPr/>
                    <a:lstStyle/>
                    <a:p>
                      <a:pPr marL="0" marR="0" lvl="0" indent="0" algn="l"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H Georges (1998)</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48</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2</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4</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extLst>
                  <a:ext uri="{0D108BD9-81ED-4DB2-BD59-A6C34878D82A}">
                    <a16:rowId xmlns="" xmlns:a16="http://schemas.microsoft.com/office/drawing/2014/main" val="10008"/>
                  </a:ext>
                </a:extLst>
              </a:tr>
              <a:tr h="511175">
                <a:tc>
                  <a:txBody>
                    <a:bodyPr/>
                    <a:lstStyle/>
                    <a:p>
                      <a:pPr marL="0" marR="0" lvl="0" indent="0" algn="l"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MH Jeanne (2004)</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42</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3</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3</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extLst>
                  <a:ext uri="{0D108BD9-81ED-4DB2-BD59-A6C34878D82A}">
                    <a16:rowId xmlns="" xmlns:a16="http://schemas.microsoft.com/office/drawing/2014/main" val="10009"/>
                  </a:ext>
                </a:extLst>
              </a:tr>
              <a:tr h="500050">
                <a:tc>
                  <a:txBody>
                    <a:bodyPr/>
                    <a:lstStyle/>
                    <a:p>
                      <a:pPr marL="0" marR="0" lvl="0" indent="0" algn="l"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MH Opal (1995)</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35</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3</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4</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extLst>
                  <a:ext uri="{0D108BD9-81ED-4DB2-BD59-A6C34878D82A}">
                    <a16:rowId xmlns="" xmlns:a16="http://schemas.microsoft.com/office/drawing/2014/main" val="10010"/>
                  </a:ext>
                </a:extLst>
              </a:tr>
            </a:tbl>
          </a:graphicData>
        </a:graphic>
      </p:graphicFrame>
      <p:sp>
        <p:nvSpPr>
          <p:cNvPr id="204" name="Google Shape;204;p12"/>
          <p:cNvSpPr txBox="1"/>
          <p:nvPr/>
        </p:nvSpPr>
        <p:spPr>
          <a:xfrm>
            <a:off x="0" y="1935162"/>
            <a:ext cx="9144000" cy="0"/>
          </a:xfrm>
          <a:prstGeom prst="rect">
            <a:avLst/>
          </a:prstGeom>
          <a:solidFill>
            <a:srgbClr val="FFFF99"/>
          </a:solid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4400" b="0" i="0" u="none">
              <a:solidFill>
                <a:schemeClr val="lt1"/>
              </a:solidFill>
              <a:latin typeface="Arimo"/>
              <a:ea typeface="Arimo"/>
              <a:cs typeface="Arimo"/>
              <a:sym typeface="Arimo"/>
            </a:endParaRPr>
          </a:p>
        </p:txBody>
      </p:sp>
      <p:sp>
        <p:nvSpPr>
          <p:cNvPr id="205" name="Google Shape;205;p12"/>
          <p:cNvSpPr txBox="1"/>
          <p:nvPr/>
        </p:nvSpPr>
        <p:spPr>
          <a:xfrm>
            <a:off x="5667932" y="2832832"/>
            <a:ext cx="3048000" cy="30829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CC"/>
              </a:buClr>
              <a:buSzPts val="2800"/>
              <a:buFont typeface="Arimo"/>
              <a:buNone/>
            </a:pPr>
            <a:r>
              <a:rPr lang="en-US" sz="2800" b="1" i="0" u="none" dirty="0">
                <a:solidFill>
                  <a:srgbClr val="FFFFCC"/>
                </a:solidFill>
                <a:latin typeface="Arimo"/>
                <a:ea typeface="Arimo"/>
                <a:cs typeface="Arimo"/>
                <a:sym typeface="Arimo"/>
              </a:rPr>
              <a:t>From TCTOR and pre-1995 formal references </a:t>
            </a:r>
            <a:endParaRPr dirty="0"/>
          </a:p>
          <a:p>
            <a:pPr marL="0" marR="0" lvl="0" indent="0" algn="l" rtl="0">
              <a:lnSpc>
                <a:spcPct val="100000"/>
              </a:lnSpc>
              <a:spcBef>
                <a:spcPts val="1400"/>
              </a:spcBef>
              <a:spcAft>
                <a:spcPts val="0"/>
              </a:spcAft>
              <a:buClr>
                <a:schemeClr val="lt1"/>
              </a:buClr>
              <a:buSzPts val="2800"/>
              <a:buFont typeface="Arimo"/>
              <a:buNone/>
            </a:pPr>
            <a:endParaRPr sz="2800" b="1" i="0" u="none" dirty="0">
              <a:solidFill>
                <a:srgbClr val="FFFFCC"/>
              </a:solidFill>
              <a:latin typeface="Arimo"/>
              <a:ea typeface="Arimo"/>
              <a:cs typeface="Arimo"/>
              <a:sym typeface="Arimo"/>
            </a:endParaRPr>
          </a:p>
          <a:p>
            <a:pPr marL="0" marR="0" lvl="0" indent="0" algn="l" rtl="0">
              <a:lnSpc>
                <a:spcPct val="100000"/>
              </a:lnSpc>
              <a:spcBef>
                <a:spcPts val="1400"/>
              </a:spcBef>
              <a:spcAft>
                <a:spcPts val="0"/>
              </a:spcAft>
              <a:buClr>
                <a:srgbClr val="FFFFCC"/>
              </a:buClr>
              <a:buSzPts val="2800"/>
              <a:buFont typeface="Arimo"/>
              <a:buNone/>
            </a:pPr>
            <a:r>
              <a:rPr lang="en-US" sz="2800" b="1" i="0" u="none" dirty="0">
                <a:solidFill>
                  <a:srgbClr val="FFFFCC"/>
                </a:solidFill>
                <a:latin typeface="Arimo"/>
                <a:ea typeface="Arimo"/>
                <a:cs typeface="Arimo"/>
                <a:sym typeface="Arimo"/>
              </a:rPr>
              <a:t>Peak classification</a:t>
            </a:r>
            <a:endParaRPr dirty="0"/>
          </a:p>
        </p:txBody>
      </p:sp>
      <p:sp>
        <p:nvSpPr>
          <p:cNvPr id="206" name="Google Shape;206;p12"/>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TC TORNADO FACTS &amp; CLIMATOLOGY</a:t>
            </a:r>
            <a:endParaRPr/>
          </a:p>
        </p:txBody>
      </p:sp>
      <p:sp>
        <p:nvSpPr>
          <p:cNvPr id="207" name="Google Shape;207;p12"/>
          <p:cNvSpPr txBox="1"/>
          <p:nvPr/>
        </p:nvSpPr>
        <p:spPr>
          <a:xfrm>
            <a:off x="40433625" y="4737100"/>
            <a:ext cx="6343650" cy="5689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4400" b="0" i="0" u="none">
              <a:solidFill>
                <a:schemeClr val="lt1"/>
              </a:solidFill>
              <a:latin typeface="Arimo"/>
              <a:ea typeface="Arimo"/>
              <a:cs typeface="Arimo"/>
              <a:sym typeface="Arimo"/>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540" y="1694804"/>
            <a:ext cx="4374259" cy="4503811"/>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3"/>
        <p:cNvGrpSpPr/>
        <p:nvPr/>
      </p:nvGrpSpPr>
      <p:grpSpPr>
        <a:xfrm>
          <a:off x="0" y="0"/>
          <a:ext cx="0" cy="0"/>
          <a:chOff x="0" y="0"/>
          <a:chExt cx="0" cy="0"/>
        </a:xfrm>
      </p:grpSpPr>
      <p:sp>
        <p:nvSpPr>
          <p:cNvPr id="224" name="Google Shape;224;p14"/>
          <p:cNvSpPr txBox="1"/>
          <p:nvPr/>
        </p:nvSpPr>
        <p:spPr>
          <a:xfrm>
            <a:off x="5257800" y="1295400"/>
            <a:ext cx="3886200" cy="44005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9CCFF"/>
              </a:buClr>
              <a:buSzPts val="2800"/>
              <a:buFont typeface="Arimo"/>
              <a:buNone/>
            </a:pPr>
            <a:r>
              <a:rPr lang="en-US" sz="2800" b="1" i="0" u="none">
                <a:solidFill>
                  <a:srgbClr val="99CCFF"/>
                </a:solidFill>
                <a:latin typeface="Arimo"/>
                <a:ea typeface="Arimo"/>
                <a:cs typeface="Arimo"/>
                <a:sym typeface="Arimo"/>
              </a:rPr>
              <a:t>DIURNAL TREND: </a:t>
            </a:r>
            <a:endParaRPr sz="2800" b="1" i="0" u="none">
              <a:solidFill>
                <a:srgbClr val="FFFFCC"/>
              </a:solidFill>
              <a:latin typeface="Arimo"/>
              <a:ea typeface="Arimo"/>
              <a:cs typeface="Arimo"/>
              <a:sym typeface="Arimo"/>
            </a:endParaRPr>
          </a:p>
          <a:p>
            <a:pPr marL="0" marR="0" lvl="0" indent="0" algn="l" rtl="0">
              <a:lnSpc>
                <a:spcPct val="100000"/>
              </a:lnSpc>
              <a:spcBef>
                <a:spcPts val="1200"/>
              </a:spcBef>
              <a:spcAft>
                <a:spcPts val="0"/>
              </a:spcAft>
              <a:buClr>
                <a:srgbClr val="FFFFCC"/>
              </a:buClr>
              <a:buSzPts val="2400"/>
              <a:buFont typeface="Arimo"/>
              <a:buNone/>
            </a:pPr>
            <a:r>
              <a:rPr lang="en-US" sz="2400" b="1" i="0" u="none">
                <a:solidFill>
                  <a:srgbClr val="FFFFCC"/>
                </a:solidFill>
                <a:latin typeface="Arimo"/>
                <a:ea typeface="Arimo"/>
                <a:cs typeface="Arimo"/>
                <a:sym typeface="Arimo"/>
              </a:rPr>
              <a:t>In moist-adiabatic lapse rate environment, even subtle thermal warming under cloud cover greatly increases CAPE.</a:t>
            </a:r>
            <a:endParaRPr/>
          </a:p>
          <a:p>
            <a:pPr marL="0" marR="0" lvl="0" indent="0" algn="l" rtl="0">
              <a:lnSpc>
                <a:spcPct val="100000"/>
              </a:lnSpc>
              <a:spcBef>
                <a:spcPts val="1200"/>
              </a:spcBef>
              <a:spcAft>
                <a:spcPts val="0"/>
              </a:spcAft>
              <a:buClr>
                <a:schemeClr val="lt1"/>
              </a:buClr>
              <a:buSzPts val="2400"/>
              <a:buFont typeface="Arimo"/>
              <a:buNone/>
            </a:pPr>
            <a:endParaRPr sz="2400" b="1" i="0" u="none">
              <a:solidFill>
                <a:srgbClr val="FFFFCC"/>
              </a:solidFill>
              <a:latin typeface="Arimo"/>
              <a:ea typeface="Arimo"/>
              <a:cs typeface="Arimo"/>
              <a:sym typeface="Arimo"/>
            </a:endParaRPr>
          </a:p>
          <a:p>
            <a:pPr marL="0" marR="0" lvl="0" indent="0" algn="l" rtl="0">
              <a:lnSpc>
                <a:spcPct val="100000"/>
              </a:lnSpc>
              <a:spcBef>
                <a:spcPts val="1200"/>
              </a:spcBef>
              <a:spcAft>
                <a:spcPts val="0"/>
              </a:spcAft>
              <a:buClr>
                <a:srgbClr val="FFFFCC"/>
              </a:buClr>
              <a:buSzPts val="2400"/>
              <a:buFont typeface="Arimo"/>
              <a:buNone/>
            </a:pPr>
            <a:r>
              <a:rPr lang="en-US" sz="2400" b="1" i="0" u="none">
                <a:solidFill>
                  <a:srgbClr val="FFFFCC"/>
                </a:solidFill>
                <a:latin typeface="Arimo"/>
                <a:ea typeface="Arimo"/>
                <a:cs typeface="Arimo"/>
                <a:sym typeface="Arimo"/>
              </a:rPr>
              <a:t>Dry air intrusions into TCs allow for gaps between convective rainbands</a:t>
            </a:r>
            <a:endParaRPr/>
          </a:p>
        </p:txBody>
      </p:sp>
      <p:sp>
        <p:nvSpPr>
          <p:cNvPr id="225" name="Google Shape;225;p14"/>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CLIMATOLOGICAL APPLICATION TO  FORECASTING CONCEPTS</a:t>
            </a:r>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91" y="2030943"/>
            <a:ext cx="5228509" cy="3936151"/>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8"/>
        <p:cNvGrpSpPr/>
        <p:nvPr/>
      </p:nvGrpSpPr>
      <p:grpSpPr>
        <a:xfrm>
          <a:off x="0" y="0"/>
          <a:ext cx="0" cy="0"/>
          <a:chOff x="0" y="0"/>
          <a:chExt cx="0" cy="0"/>
        </a:xfrm>
      </p:grpSpPr>
      <p:sp>
        <p:nvSpPr>
          <p:cNvPr id="249" name="Google Shape;249;p17"/>
          <p:cNvSpPr txBox="1"/>
          <p:nvPr/>
        </p:nvSpPr>
        <p:spPr>
          <a:xfrm>
            <a:off x="3657600" y="3400425"/>
            <a:ext cx="52578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a:t>
            </a:r>
            <a:r>
              <a:rPr lang="en-US" sz="3000" b="1" i="1" u="none">
                <a:solidFill>
                  <a:srgbClr val="CCECFF"/>
                </a:solidFill>
                <a:latin typeface="Verdana"/>
                <a:ea typeface="Verdana"/>
                <a:cs typeface="Verdana"/>
                <a:sym typeface="Verdana"/>
              </a:rPr>
              <a:t>HOW MOTION-RELATIVE FAILS</a:t>
            </a:r>
            <a:r>
              <a:rPr lang="en-US" sz="3200" b="1" i="1" u="none">
                <a:solidFill>
                  <a:srgbClr val="800000"/>
                </a:solidFill>
                <a:latin typeface="Verdana"/>
                <a:ea typeface="Verdana"/>
                <a:cs typeface="Verdana"/>
                <a:sym typeface="Verdana"/>
              </a:rPr>
              <a:t> </a:t>
            </a:r>
            <a:endParaRPr/>
          </a:p>
        </p:txBody>
      </p:sp>
      <p:sp>
        <p:nvSpPr>
          <p:cNvPr id="250" name="Google Shape;250;p17"/>
          <p:cNvSpPr txBox="1"/>
          <p:nvPr/>
        </p:nvSpPr>
        <p:spPr>
          <a:xfrm>
            <a:off x="3810000" y="1295400"/>
            <a:ext cx="5181600" cy="18002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9CCFF"/>
              </a:buClr>
              <a:buSzPts val="2800"/>
              <a:buFont typeface="Arimo"/>
              <a:buNone/>
            </a:pPr>
            <a:r>
              <a:rPr lang="en-US" sz="2800" b="1" i="0" u="none">
                <a:solidFill>
                  <a:srgbClr val="99CCFF"/>
                </a:solidFill>
                <a:latin typeface="Arimo"/>
                <a:ea typeface="Arimo"/>
                <a:cs typeface="Arimo"/>
                <a:sym typeface="Arimo"/>
              </a:rPr>
              <a:t>Motion-relative AZRAN of TCTOR events from center: </a:t>
            </a:r>
            <a:r>
              <a:rPr lang="en-US" sz="2800" b="1" i="0" u="none">
                <a:solidFill>
                  <a:srgbClr val="FFFFCC"/>
                </a:solidFill>
                <a:latin typeface="Arimo"/>
                <a:ea typeface="Arimo"/>
                <a:cs typeface="Arimo"/>
                <a:sym typeface="Arimo"/>
              </a:rPr>
              <a:t>Northward translation component</a:t>
            </a:r>
            <a:endParaRPr/>
          </a:p>
        </p:txBody>
      </p:sp>
      <p:pic>
        <p:nvPicPr>
          <p:cNvPr id="251" name="Google Shape;251;p17" descr="radial-2panel-NandS-moving_TCs"/>
          <p:cNvPicPr preferRelativeResize="0"/>
          <p:nvPr/>
        </p:nvPicPr>
        <p:blipFill rotWithShape="1">
          <a:blip r:embed="rId4">
            <a:alphaModFix/>
          </a:blip>
          <a:srcRect/>
          <a:stretch/>
        </p:blipFill>
        <p:spPr>
          <a:xfrm>
            <a:off x="533400" y="1000125"/>
            <a:ext cx="2962275" cy="5857875"/>
          </a:xfrm>
          <a:prstGeom prst="rect">
            <a:avLst/>
          </a:prstGeom>
          <a:noFill/>
          <a:ln>
            <a:noFill/>
          </a:ln>
        </p:spPr>
      </p:pic>
      <p:sp>
        <p:nvSpPr>
          <p:cNvPr id="252" name="Google Shape;252;p17"/>
          <p:cNvSpPr txBox="1"/>
          <p:nvPr/>
        </p:nvSpPr>
        <p:spPr>
          <a:xfrm>
            <a:off x="3810000" y="4724400"/>
            <a:ext cx="5181600" cy="18002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9CCFF"/>
              </a:buClr>
              <a:buSzPts val="2800"/>
              <a:buFont typeface="Arimo"/>
              <a:buNone/>
            </a:pPr>
            <a:r>
              <a:rPr lang="en-US" sz="2800" b="1" i="0" u="none">
                <a:solidFill>
                  <a:srgbClr val="99CCFF"/>
                </a:solidFill>
                <a:latin typeface="Arimo"/>
                <a:ea typeface="Arimo"/>
                <a:cs typeface="Arimo"/>
                <a:sym typeface="Arimo"/>
              </a:rPr>
              <a:t>Motion-relative AZRAN of TCTOR events from center: </a:t>
            </a:r>
            <a:r>
              <a:rPr lang="en-US" sz="2800" b="1" i="0" u="none">
                <a:solidFill>
                  <a:srgbClr val="FFFFCC"/>
                </a:solidFill>
                <a:latin typeface="Arimo"/>
                <a:ea typeface="Arimo"/>
                <a:cs typeface="Arimo"/>
                <a:sym typeface="Arimo"/>
              </a:rPr>
              <a:t>Southward translation component</a:t>
            </a:r>
            <a:endParaRPr/>
          </a:p>
        </p:txBody>
      </p:sp>
      <p:sp>
        <p:nvSpPr>
          <p:cNvPr id="253" name="Google Shape;253;p17"/>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CLIMATOLOGICAL APPLICATION TO  FORECASTING CONCEPTS</a:t>
            </a:r>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8"/>
        <p:cNvGrpSpPr/>
        <p:nvPr/>
      </p:nvGrpSpPr>
      <p:grpSpPr>
        <a:xfrm>
          <a:off x="0" y="0"/>
          <a:ext cx="0" cy="0"/>
          <a:chOff x="0" y="0"/>
          <a:chExt cx="0" cy="0"/>
        </a:xfrm>
      </p:grpSpPr>
      <p:sp>
        <p:nvSpPr>
          <p:cNvPr id="259" name="Google Shape;259;p18"/>
          <p:cNvSpPr txBox="1"/>
          <p:nvPr/>
        </p:nvSpPr>
        <p:spPr>
          <a:xfrm>
            <a:off x="5778500" y="1676400"/>
            <a:ext cx="3200400" cy="1816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CC"/>
              </a:buClr>
              <a:buSzPts val="2800"/>
              <a:buFont typeface="Arimo"/>
              <a:buNone/>
            </a:pPr>
            <a:r>
              <a:rPr lang="en-US" sz="2800" b="1" i="0" u="none">
                <a:solidFill>
                  <a:srgbClr val="FFFFCC"/>
                </a:solidFill>
                <a:latin typeface="Arimo"/>
                <a:ea typeface="Arimo"/>
                <a:cs typeface="Arimo"/>
                <a:sym typeface="Arimo"/>
              </a:rPr>
              <a:t>Tornadoes more common in SE sectors as TCs weaken…WHY?</a:t>
            </a:r>
            <a:endParaRPr/>
          </a:p>
        </p:txBody>
      </p:sp>
      <p:sp>
        <p:nvSpPr>
          <p:cNvPr id="260" name="Google Shape;260;p18"/>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CLIMATOLOGICAL APPLICATION TO  FORECASTING CONCEPTS</a:t>
            </a:r>
            <a:endParaRPr/>
          </a:p>
        </p:txBody>
      </p:sp>
      <p:pic>
        <p:nvPicPr>
          <p:cNvPr id="261" name="Google Shape;261;p18" descr="ejfig6"/>
          <p:cNvPicPr preferRelativeResize="0"/>
          <p:nvPr/>
        </p:nvPicPr>
        <p:blipFill rotWithShape="1">
          <a:blip r:embed="rId4">
            <a:alphaModFix/>
          </a:blip>
          <a:srcRect/>
          <a:stretch/>
        </p:blipFill>
        <p:spPr>
          <a:xfrm>
            <a:off x="76200" y="1219200"/>
            <a:ext cx="5638800" cy="5599112"/>
          </a:xfrm>
          <a:prstGeom prst="rect">
            <a:avLst/>
          </a:prstGeom>
          <a:noFill/>
          <a:ln>
            <a:noFill/>
          </a:ln>
        </p:spPr>
      </p:pic>
      <p:sp>
        <p:nvSpPr>
          <p:cNvPr id="262" name="Google Shape;262;p18"/>
          <p:cNvSpPr txBox="1"/>
          <p:nvPr/>
        </p:nvSpPr>
        <p:spPr>
          <a:xfrm>
            <a:off x="0" y="2057400"/>
            <a:ext cx="914400" cy="581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Arimo"/>
              <a:buNone/>
            </a:pPr>
            <a:r>
              <a:rPr lang="en-US" sz="1600" b="0" i="0" u="none">
                <a:solidFill>
                  <a:schemeClr val="dk1"/>
                </a:solidFill>
                <a:latin typeface="Arimo"/>
                <a:ea typeface="Arimo"/>
                <a:cs typeface="Arimo"/>
                <a:sym typeface="Arimo"/>
              </a:rPr>
              <a:t>ALL TCs</a:t>
            </a:r>
            <a:endParaRPr/>
          </a:p>
        </p:txBody>
      </p:sp>
      <p:sp>
        <p:nvSpPr>
          <p:cNvPr id="263" name="Google Shape;263;p18"/>
          <p:cNvSpPr txBox="1"/>
          <p:nvPr/>
        </p:nvSpPr>
        <p:spPr>
          <a:xfrm>
            <a:off x="2895600" y="2057400"/>
            <a:ext cx="914400" cy="33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Arimo"/>
              <a:buNone/>
            </a:pPr>
            <a:r>
              <a:rPr lang="en-US" sz="1600" b="0" i="0" u="none">
                <a:solidFill>
                  <a:schemeClr val="dk1"/>
                </a:solidFill>
                <a:latin typeface="Arimo"/>
                <a:ea typeface="Arimo"/>
                <a:cs typeface="Arimo"/>
                <a:sym typeface="Arimo"/>
              </a:rPr>
              <a:t>H</a:t>
            </a:r>
            <a:endParaRPr/>
          </a:p>
        </p:txBody>
      </p:sp>
      <p:sp>
        <p:nvSpPr>
          <p:cNvPr id="264" name="Google Shape;264;p18"/>
          <p:cNvSpPr txBox="1"/>
          <p:nvPr/>
        </p:nvSpPr>
        <p:spPr>
          <a:xfrm>
            <a:off x="76200" y="4800600"/>
            <a:ext cx="914400" cy="33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Arimo"/>
              <a:buNone/>
            </a:pPr>
            <a:r>
              <a:rPr lang="en-US" sz="1600" b="0" i="0" u="none">
                <a:solidFill>
                  <a:schemeClr val="dk1"/>
                </a:solidFill>
                <a:latin typeface="Arimo"/>
                <a:ea typeface="Arimo"/>
                <a:cs typeface="Arimo"/>
                <a:sym typeface="Arimo"/>
              </a:rPr>
              <a:t>TS</a:t>
            </a:r>
            <a:endParaRPr/>
          </a:p>
        </p:txBody>
      </p:sp>
      <p:sp>
        <p:nvSpPr>
          <p:cNvPr id="265" name="Google Shape;265;p18"/>
          <p:cNvSpPr txBox="1"/>
          <p:nvPr/>
        </p:nvSpPr>
        <p:spPr>
          <a:xfrm>
            <a:off x="2971800" y="4829175"/>
            <a:ext cx="914400" cy="581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Arimo"/>
              <a:buNone/>
            </a:pPr>
            <a:r>
              <a:rPr lang="en-US" sz="1600" b="0" i="0" u="none">
                <a:solidFill>
                  <a:schemeClr val="dk1"/>
                </a:solidFill>
                <a:latin typeface="Arimo"/>
                <a:ea typeface="Arimo"/>
                <a:cs typeface="Arimo"/>
                <a:sym typeface="Arimo"/>
              </a:rPr>
              <a:t>TD and Unc.</a:t>
            </a:r>
            <a:endParaRPr/>
          </a:p>
        </p:txBody>
      </p:sp>
      <p:sp>
        <p:nvSpPr>
          <p:cNvPr id="266" name="Google Shape;266;p18"/>
          <p:cNvSpPr txBox="1"/>
          <p:nvPr/>
        </p:nvSpPr>
        <p:spPr>
          <a:xfrm>
            <a:off x="5778500" y="3746500"/>
            <a:ext cx="3200400" cy="22463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CC"/>
              </a:buClr>
              <a:buSzPts val="2800"/>
              <a:buFont typeface="Arimo"/>
              <a:buNone/>
            </a:pPr>
            <a:r>
              <a:rPr lang="en-US" sz="2800" b="1" i="0" u="none">
                <a:solidFill>
                  <a:srgbClr val="FFFFCC"/>
                </a:solidFill>
                <a:latin typeface="Arimo"/>
                <a:ea typeface="Arimo"/>
                <a:cs typeface="Arimo"/>
                <a:sym typeface="Arimo"/>
              </a:rPr>
              <a:t>…partly due to that sector’s being over water when most are mature hurricanes!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
                                        </p:tgtEl>
                                        <p:attrNameLst>
                                          <p:attrName>style.visibility</p:attrName>
                                        </p:attrNameLst>
                                      </p:cBhvr>
                                      <p:to>
                                        <p:strVal val="visible"/>
                                      </p:to>
                                    </p:set>
                                    <p:animEffect transition="in" filter="fade">
                                      <p:cBhvr>
                                        <p:cTn id="7" dur="500"/>
                                        <p:tgtEl>
                                          <p:spTgt spid="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1"/>
        <p:cNvGrpSpPr/>
        <p:nvPr/>
      </p:nvGrpSpPr>
      <p:grpSpPr>
        <a:xfrm>
          <a:off x="0" y="0"/>
          <a:ext cx="0" cy="0"/>
          <a:chOff x="0" y="0"/>
          <a:chExt cx="0" cy="0"/>
        </a:xfrm>
      </p:grpSpPr>
      <p:pic>
        <p:nvPicPr>
          <p:cNvPr id="272" name="Google Shape;272;p19"/>
          <p:cNvPicPr preferRelativeResize="0"/>
          <p:nvPr/>
        </p:nvPicPr>
        <p:blipFill rotWithShape="1">
          <a:blip r:embed="rId4">
            <a:alphaModFix/>
          </a:blip>
          <a:srcRect/>
          <a:stretch/>
        </p:blipFill>
        <p:spPr>
          <a:xfrm>
            <a:off x="342900" y="1371600"/>
            <a:ext cx="8496300" cy="609600"/>
          </a:xfrm>
          <a:prstGeom prst="rect">
            <a:avLst/>
          </a:prstGeom>
          <a:noFill/>
          <a:ln>
            <a:noFill/>
          </a:ln>
        </p:spPr>
      </p:pic>
      <p:sp>
        <p:nvSpPr>
          <p:cNvPr id="273" name="Google Shape;273;p19"/>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CLIMATOLOGICAL APPLICATION TO  FORECASTING CONCEPTS</a:t>
            </a:r>
            <a:endParaRPr/>
          </a:p>
        </p:txBody>
      </p:sp>
      <p:sp>
        <p:nvSpPr>
          <p:cNvPr id="274" name="Google Shape;274;p19"/>
          <p:cNvSpPr txBox="1"/>
          <p:nvPr/>
        </p:nvSpPr>
        <p:spPr>
          <a:xfrm>
            <a:off x="152400" y="1295400"/>
            <a:ext cx="8686800" cy="762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CCECFF"/>
              </a:buClr>
              <a:buSzPts val="2000"/>
              <a:buFont typeface="Verdana"/>
              <a:buNone/>
            </a:pPr>
            <a:r>
              <a:rPr lang="en-US" sz="2000" b="1" i="0" u="none">
                <a:solidFill>
                  <a:srgbClr val="CCECFF"/>
                </a:solidFill>
                <a:latin typeface="Verdana"/>
                <a:ea typeface="Verdana"/>
                <a:cs typeface="Verdana"/>
                <a:sym typeface="Verdana"/>
              </a:rPr>
              <a:t>Shear-vector-relative distributions with physical basis   	(Schenkel et al. 2020 – October 2020 WaF)</a:t>
            </a:r>
            <a:endParaRPr/>
          </a:p>
        </p:txBody>
      </p:sp>
      <p:pic>
        <p:nvPicPr>
          <p:cNvPr id="275" name="Google Shape;275;p19"/>
          <p:cNvPicPr preferRelativeResize="0"/>
          <p:nvPr/>
        </p:nvPicPr>
        <p:blipFill rotWithShape="1">
          <a:blip r:embed="rId5">
            <a:alphaModFix/>
          </a:blip>
          <a:srcRect/>
          <a:stretch/>
        </p:blipFill>
        <p:spPr>
          <a:xfrm>
            <a:off x="1897062" y="1974850"/>
            <a:ext cx="5189537" cy="4876800"/>
          </a:xfrm>
          <a:prstGeom prst="rect">
            <a:avLst/>
          </a:prstGeom>
          <a:noFill/>
          <a:ln>
            <a:noFill/>
          </a:ln>
        </p:spPr>
      </p:pic>
      <p:pic>
        <p:nvPicPr>
          <p:cNvPr id="276" name="Google Shape;276;p19"/>
          <p:cNvPicPr preferRelativeResize="0"/>
          <p:nvPr/>
        </p:nvPicPr>
        <p:blipFill rotWithShape="1">
          <a:blip r:embed="rId6">
            <a:alphaModFix/>
          </a:blip>
          <a:srcRect/>
          <a:stretch/>
        </p:blipFill>
        <p:spPr>
          <a:xfrm>
            <a:off x="1990725" y="1962150"/>
            <a:ext cx="5400675" cy="478631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5"/>
                                        </p:tgtEl>
                                        <p:attrNameLst>
                                          <p:attrName>style.visibility</p:attrName>
                                        </p:attrNameLst>
                                      </p:cBhvr>
                                      <p:to>
                                        <p:strVal val="visible"/>
                                      </p:to>
                                    </p:set>
                                    <p:animEffect transition="in" filter="fade">
                                      <p:cBhvr>
                                        <p:cTn id="7" dur="500"/>
                                        <p:tgtEl>
                                          <p:spTgt spid="2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
                                        </p:tgtEl>
                                        <p:attrNameLst>
                                          <p:attrName>style.visibility</p:attrName>
                                        </p:attrNameLst>
                                      </p:cBhvr>
                                      <p:to>
                                        <p:strVal val="visible"/>
                                      </p:to>
                                    </p:set>
                                    <p:animEffect transition="in" filter="fade">
                                      <p:cBhvr>
                                        <p:cTn id="12" dur="500"/>
                                        <p:tgtEl>
                                          <p:spTgt spid="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1"/>
        <p:cNvGrpSpPr/>
        <p:nvPr/>
      </p:nvGrpSpPr>
      <p:grpSpPr>
        <a:xfrm>
          <a:off x="0" y="0"/>
          <a:ext cx="0" cy="0"/>
          <a:chOff x="0" y="0"/>
          <a:chExt cx="0" cy="0"/>
        </a:xfrm>
      </p:grpSpPr>
      <p:pic>
        <p:nvPicPr>
          <p:cNvPr id="282" name="Google Shape;282;p20"/>
          <p:cNvPicPr preferRelativeResize="0"/>
          <p:nvPr/>
        </p:nvPicPr>
        <p:blipFill rotWithShape="1">
          <a:blip r:embed="rId4">
            <a:alphaModFix/>
          </a:blip>
          <a:srcRect/>
          <a:stretch/>
        </p:blipFill>
        <p:spPr>
          <a:xfrm>
            <a:off x="342900" y="1371600"/>
            <a:ext cx="8496300" cy="609600"/>
          </a:xfrm>
          <a:prstGeom prst="rect">
            <a:avLst/>
          </a:prstGeom>
          <a:noFill/>
          <a:ln>
            <a:noFill/>
          </a:ln>
        </p:spPr>
      </p:pic>
      <p:sp>
        <p:nvSpPr>
          <p:cNvPr id="283" name="Google Shape;283;p20"/>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CLIMATOLOGICAL APPLICATION TO  FORECASTING CONCEPTS</a:t>
            </a:r>
            <a:endParaRPr/>
          </a:p>
        </p:txBody>
      </p:sp>
      <p:sp>
        <p:nvSpPr>
          <p:cNvPr id="284" name="Google Shape;284;p20"/>
          <p:cNvSpPr txBox="1"/>
          <p:nvPr/>
        </p:nvSpPr>
        <p:spPr>
          <a:xfrm>
            <a:off x="152400" y="1295400"/>
            <a:ext cx="8686800" cy="762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CCECFF"/>
              </a:buClr>
              <a:buSzPts val="2000"/>
              <a:buFont typeface="Verdana"/>
              <a:buNone/>
            </a:pPr>
            <a:r>
              <a:rPr lang="en-US" sz="2000" b="1" i="0" u="none">
                <a:solidFill>
                  <a:srgbClr val="CCECFF"/>
                </a:solidFill>
                <a:latin typeface="Verdana"/>
                <a:ea typeface="Verdana"/>
                <a:cs typeface="Verdana"/>
                <a:sym typeface="Verdana"/>
              </a:rPr>
              <a:t>Shear-vector-relative distributions with physical basis   	(Schenkel et al. 2020 – October 2020 WaF)</a:t>
            </a:r>
            <a:endParaRPr/>
          </a:p>
        </p:txBody>
      </p:sp>
      <p:pic>
        <p:nvPicPr>
          <p:cNvPr id="285" name="Google Shape;285;p20"/>
          <p:cNvPicPr preferRelativeResize="0"/>
          <p:nvPr/>
        </p:nvPicPr>
        <p:blipFill rotWithShape="1">
          <a:blip r:embed="rId5">
            <a:alphaModFix/>
          </a:blip>
          <a:srcRect/>
          <a:stretch/>
        </p:blipFill>
        <p:spPr>
          <a:xfrm>
            <a:off x="1100137" y="1981200"/>
            <a:ext cx="7129462" cy="4876800"/>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0"/>
        <p:cNvGrpSpPr/>
        <p:nvPr/>
      </p:nvGrpSpPr>
      <p:grpSpPr>
        <a:xfrm>
          <a:off x="0" y="0"/>
          <a:ext cx="0" cy="0"/>
          <a:chOff x="0" y="0"/>
          <a:chExt cx="0" cy="0"/>
        </a:xfrm>
      </p:grpSpPr>
      <p:sp>
        <p:nvSpPr>
          <p:cNvPr id="291" name="Google Shape;291;p21"/>
          <p:cNvSpPr txBox="1"/>
          <p:nvPr/>
        </p:nvSpPr>
        <p:spPr>
          <a:xfrm>
            <a:off x="685800" y="1219200"/>
            <a:ext cx="7924800" cy="16176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800"/>
              <a:buFont typeface="Arimo"/>
              <a:buNone/>
            </a:pPr>
            <a:r>
              <a:rPr lang="en-US" sz="2800" b="1" i="0" u="none">
                <a:solidFill>
                  <a:schemeClr val="lt1"/>
                </a:solidFill>
                <a:latin typeface="Arimo"/>
                <a:ea typeface="Arimo"/>
                <a:cs typeface="Arimo"/>
                <a:sym typeface="Arimo"/>
              </a:rPr>
              <a:t>Shifting from climatology-based and empirical to</a:t>
            </a:r>
            <a:endParaRPr/>
          </a:p>
          <a:p>
            <a:pPr marL="0" marR="0" lvl="0" indent="0" algn="ctr" rtl="0">
              <a:lnSpc>
                <a:spcPct val="100000"/>
              </a:lnSpc>
              <a:spcBef>
                <a:spcPts val="1400"/>
              </a:spcBef>
              <a:spcAft>
                <a:spcPts val="0"/>
              </a:spcAft>
              <a:buClr>
                <a:srgbClr val="FF0000"/>
              </a:buClr>
              <a:buSzPts val="2800"/>
              <a:buFont typeface="Arimo"/>
              <a:buNone/>
            </a:pPr>
            <a:r>
              <a:rPr lang="en-US" sz="2800" b="1" i="0" u="none">
                <a:solidFill>
                  <a:srgbClr val="FF0000"/>
                </a:solidFill>
                <a:latin typeface="Arimo"/>
                <a:ea typeface="Arimo"/>
                <a:cs typeface="Arimo"/>
                <a:sym typeface="Arimo"/>
              </a:rPr>
              <a:t>INGREDIENTS-BASED THINKING</a:t>
            </a:r>
            <a:endParaRPr/>
          </a:p>
          <a:p>
            <a:pPr marL="0" marR="0" lvl="0" indent="0" algn="ctr" rtl="0">
              <a:lnSpc>
                <a:spcPct val="100000"/>
              </a:lnSpc>
              <a:spcBef>
                <a:spcPts val="1000"/>
              </a:spcBef>
              <a:spcAft>
                <a:spcPts val="0"/>
              </a:spcAft>
              <a:buClr>
                <a:schemeClr val="lt1"/>
              </a:buClr>
              <a:buSzPts val="2000"/>
              <a:buFont typeface="Arimo"/>
              <a:buNone/>
            </a:pPr>
            <a:r>
              <a:rPr lang="en-US" sz="2000" b="1" i="0" u="none">
                <a:solidFill>
                  <a:schemeClr val="lt1"/>
                </a:solidFill>
                <a:latin typeface="Arimo"/>
                <a:ea typeface="Arimo"/>
                <a:cs typeface="Arimo"/>
                <a:sym typeface="Arimo"/>
              </a:rPr>
              <a:t>For supercells in midlatitude systems and tropical cyclones!</a:t>
            </a:r>
            <a:endParaRPr/>
          </a:p>
        </p:txBody>
      </p:sp>
      <p:sp>
        <p:nvSpPr>
          <p:cNvPr id="292" name="Google Shape;292;p21"/>
          <p:cNvSpPr txBox="1"/>
          <p:nvPr/>
        </p:nvSpPr>
        <p:spPr>
          <a:xfrm>
            <a:off x="5638800" y="6477000"/>
            <a:ext cx="4038600" cy="457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E0C3C"/>
              </a:buClr>
              <a:buSzPts val="2400"/>
              <a:buFont typeface="Arimo"/>
              <a:buNone/>
            </a:pPr>
            <a:r>
              <a:rPr lang="en-US" sz="2400" b="0" i="1" u="none">
                <a:solidFill>
                  <a:srgbClr val="0E0C3C"/>
                </a:solidFill>
                <a:latin typeface="Arimo"/>
                <a:ea typeface="Arimo"/>
                <a:cs typeface="Arimo"/>
                <a:sym typeface="Arimo"/>
              </a:rPr>
              <a:t>Edwards 2012</a:t>
            </a:r>
            <a:endParaRPr/>
          </a:p>
        </p:txBody>
      </p:sp>
      <p:sp>
        <p:nvSpPr>
          <p:cNvPr id="293" name="Google Shape;293;p21"/>
          <p:cNvSpPr txBox="1"/>
          <p:nvPr/>
        </p:nvSpPr>
        <p:spPr>
          <a:xfrm>
            <a:off x="76200" y="3227113"/>
            <a:ext cx="8915400" cy="2971800"/>
          </a:xfrm>
          <a:prstGeom prst="rect">
            <a:avLst/>
          </a:prstGeom>
          <a:noFill/>
          <a:ln>
            <a:noFill/>
          </a:ln>
        </p:spPr>
        <p:txBody>
          <a:bodyPr spcFirstLastPara="1" wrap="square" lIns="91425" tIns="45700" rIns="91425" bIns="45700" anchor="t" anchorCtr="0">
            <a:noAutofit/>
          </a:bodyPr>
          <a:lstStyle/>
          <a:p>
            <a:pPr marL="742950" marR="0" lvl="1" indent="-285750" algn="l" rtl="0">
              <a:lnSpc>
                <a:spcPct val="100000"/>
              </a:lnSpc>
              <a:spcBef>
                <a:spcPts val="0"/>
              </a:spcBef>
              <a:spcAft>
                <a:spcPts val="0"/>
              </a:spcAft>
              <a:buClr>
                <a:srgbClr val="FFFF00"/>
              </a:buClr>
              <a:buSzPts val="1500"/>
              <a:buFont typeface="Noto Sans Symbols"/>
              <a:buChar char="⬥"/>
            </a:pPr>
            <a:r>
              <a:rPr lang="en-US" sz="2000" b="1" i="0" u="none" strike="noStrike" cap="none">
                <a:solidFill>
                  <a:srgbClr val="FFFFCC"/>
                </a:solidFill>
                <a:latin typeface="Verdana"/>
                <a:ea typeface="Verdana"/>
                <a:cs typeface="Verdana"/>
                <a:sym typeface="Verdana"/>
              </a:rPr>
              <a:t>MOISTURE:  </a:t>
            </a:r>
            <a:r>
              <a:rPr lang="en-US" sz="2000" b="1" i="0" u="none" strike="noStrike" cap="none">
                <a:solidFill>
                  <a:srgbClr val="99CCFF"/>
                </a:solidFill>
                <a:latin typeface="Verdana"/>
                <a:ea typeface="Verdana"/>
                <a:cs typeface="Verdana"/>
                <a:sym typeface="Verdana"/>
              </a:rPr>
              <a:t>usually no problem</a:t>
            </a:r>
            <a:endParaRPr/>
          </a:p>
          <a:p>
            <a:pPr marL="742950" marR="0" lvl="1" indent="-285750" algn="l" rtl="0">
              <a:lnSpc>
                <a:spcPct val="100000"/>
              </a:lnSpc>
              <a:spcBef>
                <a:spcPts val="1200"/>
              </a:spcBef>
              <a:spcAft>
                <a:spcPts val="0"/>
              </a:spcAft>
              <a:buClr>
                <a:srgbClr val="FFFF00"/>
              </a:buClr>
              <a:buSzPts val="1500"/>
              <a:buFont typeface="Noto Sans Symbols"/>
              <a:buChar char="⬥"/>
            </a:pPr>
            <a:r>
              <a:rPr lang="en-US" sz="2000" b="1" i="0" u="none" strike="noStrike" cap="none" dirty="0">
                <a:solidFill>
                  <a:srgbClr val="FFFFCC"/>
                </a:solidFill>
                <a:latin typeface="Verdana"/>
                <a:ea typeface="Verdana"/>
                <a:cs typeface="Verdana"/>
                <a:sym typeface="Verdana"/>
              </a:rPr>
              <a:t>INSTABILITY: </a:t>
            </a:r>
            <a:r>
              <a:rPr lang="en-US" sz="2000" b="1" i="0" u="none" strike="noStrike" cap="none" dirty="0">
                <a:solidFill>
                  <a:srgbClr val="99CCFF"/>
                </a:solidFill>
                <a:latin typeface="Verdana"/>
                <a:ea typeface="Verdana"/>
                <a:cs typeface="Verdana"/>
                <a:sym typeface="Verdana"/>
              </a:rPr>
              <a:t>helps to have diurnal heating with large antecedent BL theta-e to offset weak lapse rates aloft</a:t>
            </a:r>
            <a:endParaRPr dirty="0"/>
          </a:p>
          <a:p>
            <a:pPr marL="742950" marR="0" lvl="1" indent="-285750" algn="l" rtl="0">
              <a:lnSpc>
                <a:spcPct val="100000"/>
              </a:lnSpc>
              <a:spcBef>
                <a:spcPts val="1440"/>
              </a:spcBef>
              <a:spcAft>
                <a:spcPts val="0"/>
              </a:spcAft>
              <a:buClr>
                <a:srgbClr val="FFFF00"/>
              </a:buClr>
              <a:buSzPts val="1500"/>
              <a:buFont typeface="Noto Sans Symbols"/>
              <a:buChar char="⬥"/>
            </a:pPr>
            <a:r>
              <a:rPr lang="en-US" sz="2000" b="1" i="0" u="none" strike="noStrike" cap="none" dirty="0">
                <a:solidFill>
                  <a:srgbClr val="FFFFCC"/>
                </a:solidFill>
                <a:latin typeface="Verdana"/>
                <a:ea typeface="Verdana"/>
                <a:cs typeface="Verdana"/>
                <a:sym typeface="Verdana"/>
              </a:rPr>
              <a:t>(source for) LIFT:  </a:t>
            </a:r>
            <a:r>
              <a:rPr lang="en-US" sz="2000" b="1" i="0" u="none" strike="noStrike" cap="none" dirty="0">
                <a:solidFill>
                  <a:srgbClr val="99CCFF"/>
                </a:solidFill>
                <a:latin typeface="Verdana"/>
                <a:ea typeface="Verdana"/>
                <a:cs typeface="Verdana"/>
                <a:sym typeface="Verdana"/>
              </a:rPr>
              <a:t>Spiral bands, embedded boundaries concentrate threat on mesoscale and smaller – </a:t>
            </a:r>
            <a:r>
              <a:rPr lang="en-US" sz="2400" b="1" i="0" u="none" strike="noStrike" cap="none" dirty="0">
                <a:solidFill>
                  <a:srgbClr val="FFFFCC"/>
                </a:solidFill>
                <a:latin typeface="Verdana"/>
                <a:ea typeface="Verdana"/>
                <a:cs typeface="Verdana"/>
                <a:sym typeface="Verdana"/>
              </a:rPr>
              <a:t>FREQUENT HAND ANALYSIS is CRUCIAL!</a:t>
            </a:r>
            <a:endParaRPr dirty="0"/>
          </a:p>
          <a:p>
            <a:pPr marL="742950" marR="0" lvl="1" indent="-285750" algn="l" rtl="0">
              <a:lnSpc>
                <a:spcPct val="100000"/>
              </a:lnSpc>
              <a:spcBef>
                <a:spcPts val="1200"/>
              </a:spcBef>
              <a:spcAft>
                <a:spcPts val="0"/>
              </a:spcAft>
              <a:buClr>
                <a:srgbClr val="FFFF00"/>
              </a:buClr>
              <a:buSzPts val="1500"/>
              <a:buFont typeface="Noto Sans Symbols"/>
              <a:buChar char="⬥"/>
            </a:pPr>
            <a:r>
              <a:rPr lang="en-US" sz="2000" b="1" i="0" u="none" strike="noStrike" cap="none" dirty="0">
                <a:solidFill>
                  <a:srgbClr val="FFFFCC"/>
                </a:solidFill>
                <a:latin typeface="Verdana"/>
                <a:ea typeface="Verdana"/>
                <a:cs typeface="Verdana"/>
                <a:sym typeface="Verdana"/>
              </a:rPr>
              <a:t>VERTICAL SHEAR: </a:t>
            </a:r>
            <a:r>
              <a:rPr lang="en-US" sz="2000" b="1" i="0" u="none" strike="noStrike" cap="none" dirty="0">
                <a:solidFill>
                  <a:srgbClr val="99CCFF"/>
                </a:solidFill>
                <a:latin typeface="Verdana"/>
                <a:ea typeface="Verdana"/>
                <a:cs typeface="Verdana"/>
                <a:sym typeface="Verdana"/>
              </a:rPr>
              <a:t>Peak hodographs in climatologically favored N-NE-SSE sector, which is DOWNSHEAR</a:t>
            </a:r>
            <a:endParaRPr dirty="0"/>
          </a:p>
          <a:p>
            <a:pPr marL="742950" marR="0" lvl="1" indent="-285750" algn="l" rtl="0">
              <a:lnSpc>
                <a:spcPct val="100000"/>
              </a:lnSpc>
              <a:spcBef>
                <a:spcPts val="1200"/>
              </a:spcBef>
              <a:spcAft>
                <a:spcPts val="0"/>
              </a:spcAft>
              <a:buClr>
                <a:schemeClr val="lt1"/>
              </a:buClr>
              <a:buSzPts val="2000"/>
              <a:buFont typeface="Arimo"/>
              <a:buNone/>
            </a:pPr>
            <a:endParaRPr sz="2000" b="1" i="0" u="none" strike="noStrike" cap="none" dirty="0">
              <a:solidFill>
                <a:srgbClr val="99CCFF"/>
              </a:solidFill>
              <a:latin typeface="Verdana"/>
              <a:ea typeface="Verdana"/>
              <a:cs typeface="Verdana"/>
              <a:sym typeface="Verdana"/>
            </a:endParaRPr>
          </a:p>
          <a:p>
            <a:pPr marL="0" marR="0" lvl="0" indent="0" algn="l" rtl="0">
              <a:lnSpc>
                <a:spcPct val="100000"/>
              </a:lnSpc>
              <a:spcBef>
                <a:spcPts val="0"/>
              </a:spcBef>
              <a:spcAft>
                <a:spcPts val="0"/>
              </a:spcAft>
              <a:buNone/>
            </a:pPr>
            <a:endParaRPr sz="2000" b="1" i="0" u="none" strike="noStrike" cap="none" dirty="0">
              <a:solidFill>
                <a:srgbClr val="99CCFF"/>
              </a:solidFill>
              <a:latin typeface="Verdana"/>
              <a:ea typeface="Verdana"/>
              <a:cs typeface="Verdana"/>
              <a:sym typeface="Verdana"/>
            </a:endParaRPr>
          </a:p>
        </p:txBody>
      </p:sp>
      <p:sp>
        <p:nvSpPr>
          <p:cNvPr id="294" name="Google Shape;294;p21"/>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TC TORNADO FORECASTING CONCEPTS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3">
                                            <p:txEl>
                                              <p:pRg st="0" end="0"/>
                                            </p:txEl>
                                          </p:spTgt>
                                        </p:tgtEl>
                                        <p:attrNameLst>
                                          <p:attrName>style.visibility</p:attrName>
                                        </p:attrNameLst>
                                      </p:cBhvr>
                                      <p:to>
                                        <p:strVal val="visible"/>
                                      </p:to>
                                    </p:set>
                                    <p:animEffect transition="in" filter="fade">
                                      <p:cBhvr>
                                        <p:cTn id="7" dur="500"/>
                                        <p:tgtEl>
                                          <p:spTgt spid="2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3">
                                            <p:txEl>
                                              <p:pRg st="1" end="1"/>
                                            </p:txEl>
                                          </p:spTgt>
                                        </p:tgtEl>
                                        <p:attrNameLst>
                                          <p:attrName>style.visibility</p:attrName>
                                        </p:attrNameLst>
                                      </p:cBhvr>
                                      <p:to>
                                        <p:strVal val="visible"/>
                                      </p:to>
                                    </p:set>
                                    <p:animEffect transition="in" filter="fade">
                                      <p:cBhvr>
                                        <p:cTn id="12" dur="500"/>
                                        <p:tgtEl>
                                          <p:spTgt spid="29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3">
                                            <p:txEl>
                                              <p:pRg st="2" end="2"/>
                                            </p:txEl>
                                          </p:spTgt>
                                        </p:tgtEl>
                                        <p:attrNameLst>
                                          <p:attrName>style.visibility</p:attrName>
                                        </p:attrNameLst>
                                      </p:cBhvr>
                                      <p:to>
                                        <p:strVal val="visible"/>
                                      </p:to>
                                    </p:set>
                                    <p:animEffect transition="in" filter="fade">
                                      <p:cBhvr>
                                        <p:cTn id="17" dur="500"/>
                                        <p:tgtEl>
                                          <p:spTgt spid="29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3">
                                            <p:txEl>
                                              <p:pRg st="3" end="3"/>
                                            </p:txEl>
                                          </p:spTgt>
                                        </p:tgtEl>
                                        <p:attrNameLst>
                                          <p:attrName>style.visibility</p:attrName>
                                        </p:attrNameLst>
                                      </p:cBhvr>
                                      <p:to>
                                        <p:strVal val="visible"/>
                                      </p:to>
                                    </p:set>
                                    <p:animEffect transition="in" filter="fade">
                                      <p:cBhvr>
                                        <p:cTn id="22" dur="500"/>
                                        <p:tgtEl>
                                          <p:spTgt spid="29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3">
                                            <p:txEl>
                                              <p:pRg st="4" end="4"/>
                                            </p:txEl>
                                          </p:spTgt>
                                        </p:tgtEl>
                                        <p:attrNameLst>
                                          <p:attrName>style.visibility</p:attrName>
                                        </p:attrNameLst>
                                      </p:cBhvr>
                                      <p:to>
                                        <p:strVal val="visible"/>
                                      </p:to>
                                    </p:set>
                                    <p:animEffect transition="in" filter="fade">
                                      <p:cBhvr>
                                        <p:cTn id="27" dur="500"/>
                                        <p:tgtEl>
                                          <p:spTgt spid="29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3">
                                            <p:txEl>
                                              <p:pRg st="5" end="5"/>
                                            </p:txEl>
                                          </p:spTgt>
                                        </p:tgtEl>
                                        <p:attrNameLst>
                                          <p:attrName>style.visibility</p:attrName>
                                        </p:attrNameLst>
                                      </p:cBhvr>
                                      <p:to>
                                        <p:strVal val="visible"/>
                                      </p:to>
                                    </p:set>
                                    <p:animEffect transition="in" filter="fade">
                                      <p:cBhvr>
                                        <p:cTn id="32" dur="500"/>
                                        <p:tgtEl>
                                          <p:spTgt spid="29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4"/>
        <p:cNvGrpSpPr/>
        <p:nvPr/>
      </p:nvGrpSpPr>
      <p:grpSpPr>
        <a:xfrm>
          <a:off x="0" y="0"/>
          <a:ext cx="0" cy="0"/>
          <a:chOff x="0" y="0"/>
          <a:chExt cx="0" cy="0"/>
        </a:xfrm>
      </p:grpSpPr>
      <p:sp>
        <p:nvSpPr>
          <p:cNvPr id="105" name="Google Shape;105;p2"/>
          <p:cNvSpPr txBox="1"/>
          <p:nvPr/>
        </p:nvSpPr>
        <p:spPr>
          <a:xfrm>
            <a:off x="-7620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TC HERMINE TORNADOES HIT DALLAS</a:t>
            </a:r>
            <a:endParaRPr/>
          </a:p>
        </p:txBody>
      </p:sp>
      <p:pic>
        <p:nvPicPr>
          <p:cNvPr id="106" name="Google Shape;106;p2" descr="HERMINE2"/>
          <p:cNvPicPr preferRelativeResize="0"/>
          <p:nvPr/>
        </p:nvPicPr>
        <p:blipFill rotWithShape="1">
          <a:blip r:embed="rId4">
            <a:alphaModFix/>
          </a:blip>
          <a:srcRect/>
          <a:stretch/>
        </p:blipFill>
        <p:spPr>
          <a:xfrm>
            <a:off x="76200" y="1219200"/>
            <a:ext cx="6115050" cy="4429125"/>
          </a:xfrm>
          <a:prstGeom prst="rect">
            <a:avLst/>
          </a:prstGeom>
          <a:noFill/>
          <a:ln>
            <a:noFill/>
          </a:ln>
        </p:spPr>
      </p:pic>
      <p:pic>
        <p:nvPicPr>
          <p:cNvPr id="107" name="Google Shape;107;p2" descr="HERMINE3"/>
          <p:cNvPicPr preferRelativeResize="0"/>
          <p:nvPr/>
        </p:nvPicPr>
        <p:blipFill rotWithShape="1">
          <a:blip r:embed="rId5">
            <a:alphaModFix/>
          </a:blip>
          <a:srcRect/>
          <a:stretch/>
        </p:blipFill>
        <p:spPr>
          <a:xfrm>
            <a:off x="5334000" y="1219200"/>
            <a:ext cx="3810000" cy="2114550"/>
          </a:xfrm>
          <a:prstGeom prst="rect">
            <a:avLst/>
          </a:prstGeom>
          <a:noFill/>
          <a:ln>
            <a:noFill/>
          </a:ln>
        </p:spPr>
      </p:pic>
      <p:pic>
        <p:nvPicPr>
          <p:cNvPr id="108" name="Google Shape;108;p2" descr="hermine7"/>
          <p:cNvPicPr preferRelativeResize="0"/>
          <p:nvPr/>
        </p:nvPicPr>
        <p:blipFill rotWithShape="1">
          <a:blip r:embed="rId6">
            <a:alphaModFix/>
          </a:blip>
          <a:srcRect/>
          <a:stretch/>
        </p:blipFill>
        <p:spPr>
          <a:xfrm>
            <a:off x="6286500" y="1219200"/>
            <a:ext cx="2857500" cy="2295525"/>
          </a:xfrm>
          <a:prstGeom prst="rect">
            <a:avLst/>
          </a:prstGeom>
          <a:noFill/>
          <a:ln>
            <a:noFill/>
          </a:ln>
        </p:spPr>
      </p:pic>
      <p:pic>
        <p:nvPicPr>
          <p:cNvPr id="109" name="Google Shape;109;p2" descr="HERMINE8"/>
          <p:cNvPicPr preferRelativeResize="0"/>
          <p:nvPr/>
        </p:nvPicPr>
        <p:blipFill rotWithShape="1">
          <a:blip r:embed="rId7">
            <a:alphaModFix/>
          </a:blip>
          <a:srcRect/>
          <a:stretch/>
        </p:blipFill>
        <p:spPr>
          <a:xfrm>
            <a:off x="228600" y="4797425"/>
            <a:ext cx="3124200" cy="2060575"/>
          </a:xfrm>
          <a:prstGeom prst="rect">
            <a:avLst/>
          </a:prstGeom>
          <a:noFill/>
          <a:ln>
            <a:noFill/>
          </a:ln>
        </p:spPr>
      </p:pic>
      <p:pic>
        <p:nvPicPr>
          <p:cNvPr id="110" name="Google Shape;110;p2" descr="hermine5"/>
          <p:cNvPicPr preferRelativeResize="0"/>
          <p:nvPr/>
        </p:nvPicPr>
        <p:blipFill rotWithShape="1">
          <a:blip r:embed="rId8">
            <a:alphaModFix/>
          </a:blip>
          <a:srcRect/>
          <a:stretch/>
        </p:blipFill>
        <p:spPr>
          <a:xfrm>
            <a:off x="3306762" y="3132137"/>
            <a:ext cx="5837237" cy="372586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2000"/>
                                        <p:tgtEl>
                                          <p:spTgt spid="1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9"/>
                                        </p:tgtEl>
                                        <p:attrNameLst>
                                          <p:attrName>style.visibility</p:attrName>
                                        </p:attrNameLst>
                                      </p:cBhvr>
                                      <p:to>
                                        <p:strVal val="visible"/>
                                      </p:to>
                                    </p:set>
                                    <p:animEffect transition="in" filter="fade">
                                      <p:cBhvr>
                                        <p:cTn id="12" dur="2000"/>
                                        <p:tgtEl>
                                          <p:spTgt spid="10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0"/>
                                        </p:tgtEl>
                                        <p:attrNameLst>
                                          <p:attrName>style.visibility</p:attrName>
                                        </p:attrNameLst>
                                      </p:cBhvr>
                                      <p:to>
                                        <p:strVal val="visible"/>
                                      </p:to>
                                    </p:set>
                                    <p:animEffect transition="in" filter="fade">
                                      <p:cBhvr>
                                        <p:cTn id="17" dur="20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9"/>
        <p:cNvGrpSpPr/>
        <p:nvPr/>
      </p:nvGrpSpPr>
      <p:grpSpPr>
        <a:xfrm>
          <a:off x="0" y="0"/>
          <a:ext cx="0" cy="0"/>
          <a:chOff x="0" y="0"/>
          <a:chExt cx="0" cy="0"/>
        </a:xfrm>
      </p:grpSpPr>
      <p:sp>
        <p:nvSpPr>
          <p:cNvPr id="300" name="Google Shape;300;p22"/>
          <p:cNvSpPr txBox="1"/>
          <p:nvPr/>
        </p:nvSpPr>
        <p:spPr>
          <a:xfrm>
            <a:off x="381000" y="1371600"/>
            <a:ext cx="8610600" cy="5191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800"/>
              <a:buFont typeface="Arimo"/>
              <a:buNone/>
            </a:pPr>
            <a:r>
              <a:rPr lang="en-US" sz="2800" b="1" i="0" u="none">
                <a:solidFill>
                  <a:schemeClr val="lt1"/>
                </a:solidFill>
                <a:latin typeface="Arimo"/>
                <a:ea typeface="Arimo"/>
                <a:cs typeface="Arimo"/>
                <a:sym typeface="Arimo"/>
              </a:rPr>
              <a:t>Objectively analyzed parameters (e.g. SPC SFCOA)</a:t>
            </a:r>
            <a:endParaRPr/>
          </a:p>
        </p:txBody>
      </p:sp>
      <p:sp>
        <p:nvSpPr>
          <p:cNvPr id="301" name="Google Shape;301;p22"/>
          <p:cNvSpPr txBox="1"/>
          <p:nvPr/>
        </p:nvSpPr>
        <p:spPr>
          <a:xfrm>
            <a:off x="5638800" y="6477000"/>
            <a:ext cx="4038600" cy="457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E0C3C"/>
              </a:buClr>
              <a:buSzPts val="2400"/>
              <a:buFont typeface="Arimo"/>
              <a:buNone/>
            </a:pPr>
            <a:r>
              <a:rPr lang="en-US" sz="2400" b="0" i="1" u="none">
                <a:solidFill>
                  <a:srgbClr val="0E0C3C"/>
                </a:solidFill>
                <a:latin typeface="Arimo"/>
                <a:ea typeface="Arimo"/>
                <a:cs typeface="Arimo"/>
                <a:sym typeface="Arimo"/>
              </a:rPr>
              <a:t>Edwards et al. 2012</a:t>
            </a:r>
            <a:endParaRPr/>
          </a:p>
        </p:txBody>
      </p:sp>
      <p:sp>
        <p:nvSpPr>
          <p:cNvPr id="302" name="Google Shape;302;p22"/>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TC TORNADO FORECASTING CONCEPTS</a:t>
            </a:r>
            <a:endParaRPr/>
          </a:p>
        </p:txBody>
      </p:sp>
      <p:sp>
        <p:nvSpPr>
          <p:cNvPr id="303" name="Google Shape;303;p22"/>
          <p:cNvSpPr txBox="1"/>
          <p:nvPr/>
        </p:nvSpPr>
        <p:spPr>
          <a:xfrm>
            <a:off x="0" y="2340994"/>
            <a:ext cx="8991600" cy="2971800"/>
          </a:xfrm>
          <a:prstGeom prst="rect">
            <a:avLst/>
          </a:prstGeom>
          <a:noFill/>
          <a:ln>
            <a:noFill/>
          </a:ln>
        </p:spPr>
        <p:txBody>
          <a:bodyPr spcFirstLastPara="1" wrap="square" lIns="91425" tIns="45700" rIns="91425" bIns="45700" anchor="t" anchorCtr="0">
            <a:noAutofit/>
          </a:bodyPr>
          <a:lstStyle/>
          <a:p>
            <a:pPr marL="742950" marR="0" lvl="1" indent="-285750" algn="l" rtl="0">
              <a:lnSpc>
                <a:spcPct val="100000"/>
              </a:lnSpc>
              <a:spcBef>
                <a:spcPts val="0"/>
              </a:spcBef>
              <a:spcAft>
                <a:spcPts val="0"/>
              </a:spcAft>
              <a:buClr>
                <a:srgbClr val="FFFF00"/>
              </a:buClr>
              <a:buSzPts val="1500"/>
              <a:buFont typeface="Noto Sans Symbols"/>
              <a:buChar char="⬥"/>
            </a:pPr>
            <a:r>
              <a:rPr lang="en-US" sz="2000" b="1" i="0" u="none" strike="noStrike" cap="none" dirty="0">
                <a:solidFill>
                  <a:srgbClr val="FFFFCC"/>
                </a:solidFill>
                <a:latin typeface="Verdana"/>
                <a:ea typeface="Verdana"/>
                <a:cs typeface="Verdana"/>
                <a:sym typeface="Verdana"/>
              </a:rPr>
              <a:t>TESTED FOR 2003-2011 TC TORNADO ENVIRONMENTS</a:t>
            </a:r>
            <a:endParaRPr dirty="0"/>
          </a:p>
          <a:p>
            <a:pPr marL="742950" marR="0" lvl="1" indent="-285750" algn="l" rtl="0">
              <a:lnSpc>
                <a:spcPct val="100000"/>
              </a:lnSpc>
              <a:spcBef>
                <a:spcPts val="1200"/>
              </a:spcBef>
              <a:spcAft>
                <a:spcPts val="0"/>
              </a:spcAft>
              <a:buClr>
                <a:srgbClr val="FFFF00"/>
              </a:buClr>
              <a:buSzPts val="1500"/>
              <a:buFont typeface="Noto Sans Symbols"/>
              <a:buChar char="⬥"/>
            </a:pPr>
            <a:r>
              <a:rPr lang="en-US" sz="2000" b="1" i="0" u="none" strike="noStrike" cap="none" dirty="0">
                <a:solidFill>
                  <a:srgbClr val="CCECFF"/>
                </a:solidFill>
                <a:latin typeface="Verdana"/>
                <a:ea typeface="Verdana"/>
                <a:cs typeface="Verdana"/>
                <a:sym typeface="Verdana"/>
              </a:rPr>
              <a:t>LITTLE DIFFERENCE WITH ANY PARAMETER between WEAK &amp; STRONG TC TORNADOES</a:t>
            </a:r>
            <a:endParaRPr dirty="0"/>
          </a:p>
          <a:p>
            <a:pPr marL="742950" marR="0" lvl="1" indent="-285750" algn="l" rtl="0">
              <a:lnSpc>
                <a:spcPct val="100000"/>
              </a:lnSpc>
              <a:spcBef>
                <a:spcPts val="1200"/>
              </a:spcBef>
              <a:spcAft>
                <a:spcPts val="0"/>
              </a:spcAft>
              <a:buClr>
                <a:srgbClr val="FFFF00"/>
              </a:buClr>
              <a:buSzPts val="1500"/>
              <a:buFont typeface="Noto Sans Symbols"/>
              <a:buChar char="⬥"/>
            </a:pPr>
            <a:r>
              <a:rPr lang="en-US" sz="2000" b="1" i="0" u="none" strike="noStrike" cap="none" dirty="0">
                <a:solidFill>
                  <a:srgbClr val="FFFFCC"/>
                </a:solidFill>
                <a:latin typeface="Verdana"/>
                <a:ea typeface="Verdana"/>
                <a:cs typeface="Verdana"/>
                <a:sym typeface="Verdana"/>
              </a:rPr>
              <a:t>HIGH PW, WEAK LAPSE RATES, LOWER MLCAPE WITH TC vs. MIDLATITUDE TORNADOES </a:t>
            </a:r>
            <a:r>
              <a:rPr lang="en-US" sz="2000" b="1" i="0" u="none" strike="noStrike" cap="none" dirty="0">
                <a:solidFill>
                  <a:schemeClr val="lt1"/>
                </a:solidFill>
                <a:latin typeface="Verdana"/>
                <a:ea typeface="Verdana"/>
                <a:cs typeface="Verdana"/>
                <a:sym typeface="Verdana"/>
              </a:rPr>
              <a:t> </a:t>
            </a:r>
            <a:endParaRPr dirty="0"/>
          </a:p>
          <a:p>
            <a:pPr marL="742950" marR="0" lvl="1" indent="-285750" algn="l" rtl="0">
              <a:lnSpc>
                <a:spcPct val="100000"/>
              </a:lnSpc>
              <a:spcBef>
                <a:spcPts val="1200"/>
              </a:spcBef>
              <a:spcAft>
                <a:spcPts val="0"/>
              </a:spcAft>
              <a:buClr>
                <a:srgbClr val="FFFF00"/>
              </a:buClr>
              <a:buSzPts val="1500"/>
              <a:buFont typeface="Noto Sans Symbols"/>
              <a:buChar char="⬥"/>
            </a:pPr>
            <a:r>
              <a:rPr lang="en-US" sz="2000" b="1" i="0" u="none" strike="noStrike" cap="none" dirty="0">
                <a:solidFill>
                  <a:srgbClr val="CCECFF"/>
                </a:solidFill>
                <a:latin typeface="Verdana"/>
                <a:ea typeface="Verdana"/>
                <a:cs typeface="Verdana"/>
                <a:sym typeface="Verdana"/>
              </a:rPr>
              <a:t>LOWER/MORE COMPRESSED SCP AND STP DISTRIBUTIONS FOR TC TORNADOES</a:t>
            </a:r>
            <a:endParaRPr dirty="0"/>
          </a:p>
          <a:p>
            <a:pPr marL="742950" marR="0" lvl="1" indent="-285750" algn="l" rtl="0">
              <a:lnSpc>
                <a:spcPct val="100000"/>
              </a:lnSpc>
              <a:spcBef>
                <a:spcPts val="1200"/>
              </a:spcBef>
              <a:spcAft>
                <a:spcPts val="0"/>
              </a:spcAft>
              <a:buClr>
                <a:srgbClr val="FFFF00"/>
              </a:buClr>
              <a:buSzPts val="1500"/>
              <a:buFont typeface="Noto Sans Symbols"/>
              <a:buChar char="⬥"/>
            </a:pPr>
            <a:r>
              <a:rPr lang="en-US" sz="2000" b="1" i="0" u="none" strike="noStrike" cap="none" dirty="0">
                <a:solidFill>
                  <a:srgbClr val="FFFFCC"/>
                </a:solidFill>
                <a:latin typeface="Verdana"/>
                <a:ea typeface="Verdana"/>
                <a:cs typeface="Verdana"/>
                <a:sym typeface="Verdana"/>
              </a:rPr>
              <a:t>RUC-BASED:  WAS UNRELIABLE/INACCURATE WITH WIND AND PRESSURE TOWARD CENTER OF TS AND HURRICANE.  TOO FEW CASES on RAPID </a:t>
            </a:r>
            <a:r>
              <a:rPr lang="en-US" sz="2000" b="1" i="0" u="none" strike="noStrike" cap="none" dirty="0" smtClean="0">
                <a:solidFill>
                  <a:srgbClr val="FFFFCC"/>
                </a:solidFill>
                <a:latin typeface="Verdana"/>
                <a:ea typeface="Verdana"/>
                <a:cs typeface="Verdana"/>
                <a:sym typeface="Verdana"/>
              </a:rPr>
              <a:t>REFRESH.  </a:t>
            </a:r>
            <a:endParaRPr sz="2000" b="1" i="0" u="none" strike="noStrike" cap="none" dirty="0">
              <a:solidFill>
                <a:srgbClr val="FFFFCC"/>
              </a:solidFill>
              <a:latin typeface="Verdana"/>
              <a:ea typeface="Verdana"/>
              <a:cs typeface="Verdana"/>
              <a:sym typeface="Verdana"/>
            </a:endParaRPr>
          </a:p>
          <a:p>
            <a:pPr marL="0" marR="0" lvl="0" indent="0" algn="l" rtl="0">
              <a:lnSpc>
                <a:spcPct val="100000"/>
              </a:lnSpc>
              <a:spcBef>
                <a:spcPts val="0"/>
              </a:spcBef>
              <a:spcAft>
                <a:spcPts val="0"/>
              </a:spcAft>
              <a:buNone/>
            </a:pPr>
            <a:endParaRPr sz="2000" b="1" i="0" u="none" strike="noStrike" cap="none" dirty="0">
              <a:solidFill>
                <a:srgbClr val="FFFFCC"/>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3">
                                            <p:txEl>
                                              <p:pRg st="0" end="0"/>
                                            </p:txEl>
                                          </p:spTgt>
                                        </p:tgtEl>
                                        <p:attrNameLst>
                                          <p:attrName>style.visibility</p:attrName>
                                        </p:attrNameLst>
                                      </p:cBhvr>
                                      <p:to>
                                        <p:strVal val="visible"/>
                                      </p:to>
                                    </p:set>
                                    <p:animEffect transition="in" filter="fade">
                                      <p:cBhvr>
                                        <p:cTn id="7" dur="500"/>
                                        <p:tgtEl>
                                          <p:spTgt spid="3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3">
                                            <p:txEl>
                                              <p:pRg st="1" end="1"/>
                                            </p:txEl>
                                          </p:spTgt>
                                        </p:tgtEl>
                                        <p:attrNameLst>
                                          <p:attrName>style.visibility</p:attrName>
                                        </p:attrNameLst>
                                      </p:cBhvr>
                                      <p:to>
                                        <p:strVal val="visible"/>
                                      </p:to>
                                    </p:set>
                                    <p:animEffect transition="in" filter="fade">
                                      <p:cBhvr>
                                        <p:cTn id="12" dur="500"/>
                                        <p:tgtEl>
                                          <p:spTgt spid="3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3">
                                            <p:txEl>
                                              <p:pRg st="2" end="2"/>
                                            </p:txEl>
                                          </p:spTgt>
                                        </p:tgtEl>
                                        <p:attrNameLst>
                                          <p:attrName>style.visibility</p:attrName>
                                        </p:attrNameLst>
                                      </p:cBhvr>
                                      <p:to>
                                        <p:strVal val="visible"/>
                                      </p:to>
                                    </p:set>
                                    <p:animEffect transition="in" filter="fade">
                                      <p:cBhvr>
                                        <p:cTn id="17" dur="500"/>
                                        <p:tgtEl>
                                          <p:spTgt spid="30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3">
                                            <p:txEl>
                                              <p:pRg st="3" end="3"/>
                                            </p:txEl>
                                          </p:spTgt>
                                        </p:tgtEl>
                                        <p:attrNameLst>
                                          <p:attrName>style.visibility</p:attrName>
                                        </p:attrNameLst>
                                      </p:cBhvr>
                                      <p:to>
                                        <p:strVal val="visible"/>
                                      </p:to>
                                    </p:set>
                                    <p:animEffect transition="in" filter="fade">
                                      <p:cBhvr>
                                        <p:cTn id="22" dur="500"/>
                                        <p:tgtEl>
                                          <p:spTgt spid="30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3">
                                            <p:txEl>
                                              <p:pRg st="4" end="4"/>
                                            </p:txEl>
                                          </p:spTgt>
                                        </p:tgtEl>
                                        <p:attrNameLst>
                                          <p:attrName>style.visibility</p:attrName>
                                        </p:attrNameLst>
                                      </p:cBhvr>
                                      <p:to>
                                        <p:strVal val="visible"/>
                                      </p:to>
                                    </p:set>
                                    <p:animEffect transition="in" filter="fade">
                                      <p:cBhvr>
                                        <p:cTn id="27" dur="500"/>
                                        <p:tgtEl>
                                          <p:spTgt spid="30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23"/>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TC TORNADO FORECASTING CONCEPTS</a:t>
            </a:r>
            <a:endParaRPr/>
          </a:p>
        </p:txBody>
      </p:sp>
      <p:pic>
        <p:nvPicPr>
          <p:cNvPr id="310" name="Google Shape;310;p23"/>
          <p:cNvPicPr preferRelativeResize="0"/>
          <p:nvPr/>
        </p:nvPicPr>
        <p:blipFill rotWithShape="1">
          <a:blip r:embed="rId3">
            <a:alphaModFix/>
          </a:blip>
          <a:srcRect/>
          <a:stretch/>
        </p:blipFill>
        <p:spPr>
          <a:xfrm>
            <a:off x="533400" y="1346200"/>
            <a:ext cx="8077200" cy="5283200"/>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24"/>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TC TORNADO FORECASTING CONCEPTS</a:t>
            </a:r>
            <a:endParaRPr/>
          </a:p>
        </p:txBody>
      </p:sp>
      <p:pic>
        <p:nvPicPr>
          <p:cNvPr id="317" name="Google Shape;317;p24"/>
          <p:cNvPicPr preferRelativeResize="0"/>
          <p:nvPr/>
        </p:nvPicPr>
        <p:blipFill rotWithShape="1">
          <a:blip r:embed="rId3">
            <a:alphaModFix/>
          </a:blip>
          <a:srcRect/>
          <a:stretch/>
        </p:blipFill>
        <p:spPr>
          <a:xfrm>
            <a:off x="0" y="2465387"/>
            <a:ext cx="9144000" cy="2944812"/>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2"/>
        <p:cNvGrpSpPr/>
        <p:nvPr/>
      </p:nvGrpSpPr>
      <p:grpSpPr>
        <a:xfrm>
          <a:off x="0" y="0"/>
          <a:ext cx="0" cy="0"/>
          <a:chOff x="0" y="0"/>
          <a:chExt cx="0" cy="0"/>
        </a:xfrm>
      </p:grpSpPr>
      <p:sp>
        <p:nvSpPr>
          <p:cNvPr id="323" name="Google Shape;323;p25"/>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TC TORNADO FORECASTING CONCEPTS</a:t>
            </a:r>
            <a:endParaRPr/>
          </a:p>
        </p:txBody>
      </p:sp>
      <p:sp>
        <p:nvSpPr>
          <p:cNvPr id="324" name="Google Shape;324;p25"/>
          <p:cNvSpPr txBox="1"/>
          <p:nvPr/>
        </p:nvSpPr>
        <p:spPr>
          <a:xfrm>
            <a:off x="-76200" y="3886200"/>
            <a:ext cx="2667000" cy="457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E0C3C"/>
              </a:buClr>
              <a:buSzPts val="2400"/>
              <a:buFont typeface="Arimo"/>
              <a:buNone/>
            </a:pPr>
            <a:r>
              <a:rPr lang="en-US" sz="2400" b="0" i="1" u="none">
                <a:solidFill>
                  <a:srgbClr val="0E0C3C"/>
                </a:solidFill>
                <a:latin typeface="Arimo"/>
                <a:ea typeface="Arimo"/>
                <a:cs typeface="Arimo"/>
                <a:sym typeface="Arimo"/>
              </a:rPr>
              <a:t>Shear Limiting</a:t>
            </a:r>
            <a:endParaRPr/>
          </a:p>
        </p:txBody>
      </p:sp>
      <p:pic>
        <p:nvPicPr>
          <p:cNvPr id="325" name="Google Shape;325;p25"/>
          <p:cNvPicPr preferRelativeResize="0"/>
          <p:nvPr/>
        </p:nvPicPr>
        <p:blipFill rotWithShape="1">
          <a:blip r:embed="rId4">
            <a:alphaModFix/>
          </a:blip>
          <a:srcRect/>
          <a:stretch/>
        </p:blipFill>
        <p:spPr>
          <a:xfrm>
            <a:off x="533400" y="1158875"/>
            <a:ext cx="8150225" cy="5676900"/>
          </a:xfrm>
          <a:prstGeom prst="rect">
            <a:avLst/>
          </a:prstGeom>
          <a:noFill/>
          <a:ln>
            <a:noFill/>
          </a:ln>
        </p:spPr>
      </p:pic>
      <p:pic>
        <p:nvPicPr>
          <p:cNvPr id="326" name="Google Shape;326;p25"/>
          <p:cNvPicPr preferRelativeResize="0"/>
          <p:nvPr/>
        </p:nvPicPr>
        <p:blipFill rotWithShape="1">
          <a:blip r:embed="rId5">
            <a:alphaModFix/>
          </a:blip>
          <a:srcRect/>
          <a:stretch/>
        </p:blipFill>
        <p:spPr>
          <a:xfrm>
            <a:off x="228600" y="1176337"/>
            <a:ext cx="8763000" cy="566896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6"/>
                                        </p:tgtEl>
                                        <p:attrNameLst>
                                          <p:attrName>style.visibility</p:attrName>
                                        </p:attrNameLst>
                                      </p:cBhvr>
                                      <p:to>
                                        <p:strVal val="visible"/>
                                      </p:to>
                                    </p:set>
                                    <p:animEffect transition="in" filter="fade">
                                      <p:cBhvr>
                                        <p:cTn id="7" dur="500"/>
                                        <p:tgtEl>
                                          <p:spTgt spid="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26"/>
          <p:cNvPicPr preferRelativeResize="0"/>
          <p:nvPr/>
        </p:nvPicPr>
        <p:blipFill rotWithShape="1">
          <a:blip r:embed="rId3">
            <a:alphaModFix/>
          </a:blip>
          <a:srcRect b="17506"/>
          <a:stretch/>
        </p:blipFill>
        <p:spPr>
          <a:xfrm>
            <a:off x="0" y="1497012"/>
            <a:ext cx="9144000" cy="3187700"/>
          </a:xfrm>
          <a:prstGeom prst="rect">
            <a:avLst/>
          </a:prstGeom>
          <a:noFill/>
          <a:ln>
            <a:noFill/>
          </a:ln>
        </p:spPr>
      </p:pic>
      <p:sp>
        <p:nvSpPr>
          <p:cNvPr id="333" name="Google Shape;333;p26"/>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TC TORNADO FORECASTING CONCEPTS – SYNOPTIC PATTERNS</a:t>
            </a:r>
            <a:endParaRPr/>
          </a:p>
        </p:txBody>
      </p:sp>
      <p:sp>
        <p:nvSpPr>
          <p:cNvPr id="334" name="Google Shape;334;p26"/>
          <p:cNvSpPr txBox="1"/>
          <p:nvPr/>
        </p:nvSpPr>
        <p:spPr>
          <a:xfrm>
            <a:off x="1298575" y="4064000"/>
            <a:ext cx="2984500" cy="5842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Arimo"/>
              <a:buNone/>
            </a:pPr>
            <a:r>
              <a:rPr lang="en-US" sz="1600" b="1" i="0" u="none" dirty="0">
                <a:solidFill>
                  <a:schemeClr val="dk1"/>
                </a:solidFill>
                <a:latin typeface="Arimo"/>
                <a:ea typeface="Arimo"/>
                <a:cs typeface="Arimo"/>
                <a:sym typeface="Arimo"/>
              </a:rPr>
              <a:t>Mean 200-mb flow for </a:t>
            </a:r>
            <a:endParaRPr sz="500" b="0" i="0" u="none" dirty="0">
              <a:solidFill>
                <a:schemeClr val="dk1"/>
              </a:solidFill>
              <a:latin typeface="Arimo"/>
              <a:ea typeface="Arimo"/>
              <a:cs typeface="Arimo"/>
              <a:sym typeface="Arimo"/>
            </a:endParaRPr>
          </a:p>
          <a:p>
            <a:pPr marL="0" marR="0" lvl="0" indent="0" algn="ctr" rtl="0">
              <a:lnSpc>
                <a:spcPct val="100000"/>
              </a:lnSpc>
              <a:spcBef>
                <a:spcPts val="0"/>
              </a:spcBef>
              <a:spcAft>
                <a:spcPts val="0"/>
              </a:spcAft>
              <a:buClr>
                <a:schemeClr val="dk1"/>
              </a:buClr>
              <a:buSzPts val="1600"/>
              <a:buFont typeface="Arimo"/>
              <a:buNone/>
            </a:pPr>
            <a:r>
              <a:rPr lang="en-US" sz="1600" b="1" i="0" u="none" dirty="0">
                <a:solidFill>
                  <a:srgbClr val="00B050"/>
                </a:solidFill>
                <a:latin typeface="Arimo"/>
                <a:ea typeface="Arimo"/>
                <a:cs typeface="Arimo"/>
                <a:sym typeface="Arimo"/>
              </a:rPr>
              <a:t>Substantially</a:t>
            </a:r>
            <a:r>
              <a:rPr lang="en-US" sz="1600" b="1" i="0" u="none" dirty="0">
                <a:solidFill>
                  <a:schemeClr val="dk1"/>
                </a:solidFill>
                <a:latin typeface="Arimo"/>
                <a:ea typeface="Arimo"/>
                <a:cs typeface="Arimo"/>
                <a:sym typeface="Arimo"/>
              </a:rPr>
              <a:t> Tornadic TCs</a:t>
            </a:r>
            <a:r>
              <a:rPr lang="en-US" sz="1600" b="0" i="0" u="none" dirty="0">
                <a:solidFill>
                  <a:schemeClr val="dk1"/>
                </a:solidFill>
                <a:latin typeface="Arimo"/>
                <a:ea typeface="Arimo"/>
                <a:cs typeface="Arimo"/>
                <a:sym typeface="Arimo"/>
              </a:rPr>
              <a:t> </a:t>
            </a:r>
            <a:endParaRPr dirty="0"/>
          </a:p>
        </p:txBody>
      </p:sp>
      <p:sp>
        <p:nvSpPr>
          <p:cNvPr id="335" name="Google Shape;335;p26"/>
          <p:cNvSpPr txBox="1"/>
          <p:nvPr/>
        </p:nvSpPr>
        <p:spPr>
          <a:xfrm>
            <a:off x="4953000" y="4068762"/>
            <a:ext cx="3581400" cy="5842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Arimo"/>
              <a:buNone/>
            </a:pPr>
            <a:r>
              <a:rPr lang="en-US" sz="1600" b="1" i="0" u="none" dirty="0">
                <a:solidFill>
                  <a:schemeClr val="dk1"/>
                </a:solidFill>
                <a:latin typeface="Arimo"/>
                <a:ea typeface="Arimo"/>
                <a:cs typeface="Arimo"/>
                <a:sym typeface="Arimo"/>
              </a:rPr>
              <a:t>Mean 200-mb flow for </a:t>
            </a:r>
            <a:endParaRPr sz="500" b="0" i="0" u="none" dirty="0">
              <a:solidFill>
                <a:schemeClr val="dk1"/>
              </a:solidFill>
              <a:latin typeface="Arimo"/>
              <a:ea typeface="Arimo"/>
              <a:cs typeface="Arimo"/>
              <a:sym typeface="Arimo"/>
            </a:endParaRPr>
          </a:p>
          <a:p>
            <a:pPr marL="0" marR="0" lvl="0" indent="0" algn="ctr" rtl="0">
              <a:lnSpc>
                <a:spcPct val="100000"/>
              </a:lnSpc>
              <a:spcBef>
                <a:spcPts val="0"/>
              </a:spcBef>
              <a:spcAft>
                <a:spcPts val="0"/>
              </a:spcAft>
              <a:buClr>
                <a:schemeClr val="dk1"/>
              </a:buClr>
              <a:buSzPts val="1600"/>
              <a:buFont typeface="Arimo"/>
              <a:buNone/>
            </a:pPr>
            <a:r>
              <a:rPr lang="en-US" sz="1600" b="1" i="0" u="none" dirty="0">
                <a:solidFill>
                  <a:srgbClr val="C00000"/>
                </a:solidFill>
                <a:latin typeface="Arimo"/>
                <a:ea typeface="Arimo"/>
                <a:cs typeface="Arimo"/>
                <a:sym typeface="Arimo"/>
              </a:rPr>
              <a:t>Non-Substantially</a:t>
            </a:r>
            <a:r>
              <a:rPr lang="en-US" sz="1600" b="1" i="0" u="none" dirty="0">
                <a:solidFill>
                  <a:schemeClr val="dk1"/>
                </a:solidFill>
                <a:latin typeface="Arimo"/>
                <a:ea typeface="Arimo"/>
                <a:cs typeface="Arimo"/>
                <a:sym typeface="Arimo"/>
              </a:rPr>
              <a:t> Tornadic TCs</a:t>
            </a:r>
            <a:r>
              <a:rPr lang="en-US" sz="1600" b="0" i="0" u="none" dirty="0">
                <a:solidFill>
                  <a:schemeClr val="dk1"/>
                </a:solidFill>
                <a:latin typeface="Arimo"/>
                <a:ea typeface="Arimo"/>
                <a:cs typeface="Arimo"/>
                <a:sym typeface="Arimo"/>
              </a:rPr>
              <a:t> </a:t>
            </a:r>
            <a:endParaRPr dirty="0"/>
          </a:p>
        </p:txBody>
      </p:sp>
      <p:sp>
        <p:nvSpPr>
          <p:cNvPr id="336" name="Google Shape;336;p26"/>
          <p:cNvSpPr txBox="1"/>
          <p:nvPr/>
        </p:nvSpPr>
        <p:spPr>
          <a:xfrm>
            <a:off x="2438400" y="1497012"/>
            <a:ext cx="4657725" cy="46196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200"/>
              <a:buFont typeface="Calibri"/>
              <a:buNone/>
            </a:pPr>
            <a:r>
              <a:rPr lang="en-US" sz="1200" b="1" i="0" u="sng" dirty="0">
                <a:solidFill>
                  <a:srgbClr val="00B050"/>
                </a:solidFill>
                <a:latin typeface="Calibri"/>
                <a:ea typeface="Calibri"/>
                <a:cs typeface="Calibri"/>
                <a:sym typeface="Calibri"/>
              </a:rPr>
              <a:t>Substantially Tornadic TCs:</a:t>
            </a:r>
            <a:r>
              <a:rPr lang="en-US" sz="1200" b="1" i="0" u="none" dirty="0">
                <a:solidFill>
                  <a:srgbClr val="000000"/>
                </a:solidFill>
                <a:latin typeface="Calibri"/>
                <a:ea typeface="Calibri"/>
                <a:cs typeface="Calibri"/>
                <a:sym typeface="Calibri"/>
              </a:rPr>
              <a:t> </a:t>
            </a:r>
            <a:r>
              <a:rPr lang="en-US" sz="1200" b="0" i="0" u="none" dirty="0">
                <a:solidFill>
                  <a:srgbClr val="000000"/>
                </a:solidFill>
                <a:latin typeface="Calibri"/>
                <a:ea typeface="Calibri"/>
                <a:cs typeface="Calibri"/>
                <a:sym typeface="Calibri"/>
              </a:rPr>
              <a:t>Produce at least 4 tornadoes</a:t>
            </a:r>
            <a:endParaRPr sz="1200" b="0" i="0" u="none" dirty="0">
              <a:solidFill>
                <a:schemeClr val="lt1"/>
              </a:solidFill>
              <a:latin typeface="Arimo"/>
              <a:ea typeface="Arimo"/>
              <a:cs typeface="Arimo"/>
              <a:sym typeface="Arimo"/>
            </a:endParaRPr>
          </a:p>
          <a:p>
            <a:pPr marL="0" marR="0" lvl="0" indent="0" algn="l" rtl="0">
              <a:lnSpc>
                <a:spcPct val="100000"/>
              </a:lnSpc>
              <a:spcBef>
                <a:spcPts val="0"/>
              </a:spcBef>
              <a:spcAft>
                <a:spcPts val="0"/>
              </a:spcAft>
              <a:buClr>
                <a:srgbClr val="FF0000"/>
              </a:buClr>
              <a:buSzPts val="1200"/>
              <a:buFont typeface="Calibri"/>
              <a:buNone/>
            </a:pPr>
            <a:r>
              <a:rPr lang="en-US" sz="1200" b="1" i="0" u="sng" dirty="0">
                <a:solidFill>
                  <a:srgbClr val="FF0000"/>
                </a:solidFill>
                <a:latin typeface="Calibri"/>
                <a:ea typeface="Calibri"/>
                <a:cs typeface="Calibri"/>
                <a:sym typeface="Calibri"/>
              </a:rPr>
              <a:t>Non-Substantially Tornadic TCs:</a:t>
            </a:r>
            <a:r>
              <a:rPr lang="en-US" sz="1200" b="1" i="0" u="none" dirty="0">
                <a:solidFill>
                  <a:srgbClr val="000000"/>
                </a:solidFill>
                <a:latin typeface="Calibri"/>
                <a:ea typeface="Calibri"/>
                <a:cs typeface="Calibri"/>
                <a:sym typeface="Calibri"/>
              </a:rPr>
              <a:t> </a:t>
            </a:r>
            <a:r>
              <a:rPr lang="en-US" sz="1200" b="0" i="0" u="none" dirty="0">
                <a:solidFill>
                  <a:srgbClr val="000000"/>
                </a:solidFill>
                <a:latin typeface="Calibri"/>
                <a:ea typeface="Calibri"/>
                <a:cs typeface="Calibri"/>
                <a:sym typeface="Calibri"/>
              </a:rPr>
              <a:t>Produce no more than 1 tornado </a:t>
            </a:r>
            <a:endParaRPr dirty="0"/>
          </a:p>
        </p:txBody>
      </p:sp>
      <p:sp>
        <p:nvSpPr>
          <p:cNvPr id="337" name="Google Shape;337;p26"/>
          <p:cNvSpPr txBox="1"/>
          <p:nvPr/>
        </p:nvSpPr>
        <p:spPr>
          <a:xfrm>
            <a:off x="1905000" y="4800600"/>
            <a:ext cx="5562600" cy="21859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2000"/>
              <a:buFont typeface="Calibri"/>
              <a:buNone/>
            </a:pPr>
            <a:r>
              <a:rPr lang="en-US" sz="2000" b="1" i="0" u="none">
                <a:solidFill>
                  <a:srgbClr val="FFFF00"/>
                </a:solidFill>
                <a:latin typeface="Calibri"/>
                <a:ea typeface="Calibri"/>
                <a:cs typeface="Calibri"/>
                <a:sym typeface="Calibri"/>
              </a:rPr>
              <a:t>-Right entrance region of enhanced 200-mb jet streak enhances tornado potential over Southeast.</a:t>
            </a:r>
            <a:endParaRPr/>
          </a:p>
          <a:p>
            <a:pPr marL="0" marR="0" lvl="0" indent="0" algn="l" rtl="0">
              <a:lnSpc>
                <a:spcPct val="100000"/>
              </a:lnSpc>
              <a:spcBef>
                <a:spcPts val="0"/>
              </a:spcBef>
              <a:spcAft>
                <a:spcPts val="0"/>
              </a:spcAft>
              <a:buClr>
                <a:srgbClr val="FFFF00"/>
              </a:buClr>
              <a:buSzPts val="2000"/>
              <a:buFont typeface="Arimo"/>
              <a:buNone/>
            </a:pPr>
            <a:r>
              <a:rPr lang="en-US" sz="2000" b="1" i="0" u="none">
                <a:solidFill>
                  <a:srgbClr val="FFFF00"/>
                </a:solidFill>
                <a:latin typeface="Arimo"/>
                <a:ea typeface="Arimo"/>
                <a:cs typeface="Arimo"/>
                <a:sym typeface="Arimo"/>
              </a:rPr>
              <a:t/>
            </a:r>
            <a:br>
              <a:rPr lang="en-US" sz="2000" b="1" i="0" u="none">
                <a:solidFill>
                  <a:srgbClr val="FFFF00"/>
                </a:solidFill>
                <a:latin typeface="Arimo"/>
                <a:ea typeface="Arimo"/>
                <a:cs typeface="Arimo"/>
                <a:sym typeface="Arimo"/>
              </a:rPr>
            </a:br>
            <a:r>
              <a:rPr lang="en-US" sz="2000" b="1" i="0" u="none">
                <a:solidFill>
                  <a:srgbClr val="FFFF00"/>
                </a:solidFill>
                <a:latin typeface="Calibri"/>
                <a:ea typeface="Calibri"/>
                <a:cs typeface="Calibri"/>
                <a:sym typeface="Calibri"/>
              </a:rPr>
              <a:t>-Any upper-level jet streak associated with non-substantial tornadic TCs was much weaker.</a:t>
            </a:r>
            <a:endParaRPr sz="2000" b="1" i="0" u="none">
              <a:solidFill>
                <a:srgbClr val="FFFF00"/>
              </a:solidFill>
              <a:latin typeface="Arimo"/>
              <a:ea typeface="Arimo"/>
              <a:cs typeface="Arimo"/>
              <a:sym typeface="Arimo"/>
            </a:endParaRPr>
          </a:p>
          <a:p>
            <a:pPr marL="0" marR="0" lvl="0" indent="0" algn="l" rtl="0">
              <a:lnSpc>
                <a:spcPct val="100000"/>
              </a:lnSpc>
              <a:spcBef>
                <a:spcPts val="0"/>
              </a:spcBef>
              <a:spcAft>
                <a:spcPts val="0"/>
              </a:spcAft>
              <a:buClr>
                <a:schemeClr val="lt1"/>
              </a:buClr>
              <a:buSzPts val="1800"/>
              <a:buFont typeface="Arimo"/>
              <a:buNone/>
            </a:pPr>
            <a:r>
              <a:rPr lang="en-US" sz="1800" b="0" i="0" u="none">
                <a:solidFill>
                  <a:schemeClr val="lt1"/>
                </a:solidFill>
                <a:latin typeface="Arimo"/>
                <a:ea typeface="Arimo"/>
                <a:cs typeface="Arimo"/>
                <a:sym typeface="Arimo"/>
              </a:rPr>
              <a:t/>
            </a:r>
            <a:br>
              <a:rPr lang="en-US" sz="1800" b="0" i="0" u="none">
                <a:solidFill>
                  <a:schemeClr val="lt1"/>
                </a:solidFill>
                <a:latin typeface="Arimo"/>
                <a:ea typeface="Arimo"/>
                <a:cs typeface="Arimo"/>
                <a:sym typeface="Arimo"/>
              </a:rPr>
            </a:br>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27"/>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dirty="0">
                <a:solidFill>
                  <a:srgbClr val="800000"/>
                </a:solidFill>
                <a:latin typeface="Verdana"/>
                <a:ea typeface="Verdana"/>
                <a:cs typeface="Verdana"/>
                <a:sym typeface="Verdana"/>
              </a:rPr>
              <a:t>   TC TORNADO FORECASTING CONCEPTS – SYNOPTIC PATTERNS</a:t>
            </a:r>
            <a:endParaRPr dirty="0"/>
          </a:p>
        </p:txBody>
      </p:sp>
      <p:pic>
        <p:nvPicPr>
          <p:cNvPr id="344" name="Google Shape;344;p27"/>
          <p:cNvPicPr preferRelativeResize="0"/>
          <p:nvPr/>
        </p:nvPicPr>
        <p:blipFill rotWithShape="1">
          <a:blip r:embed="rId3">
            <a:alphaModFix/>
          </a:blip>
          <a:srcRect b="17222"/>
          <a:stretch/>
        </p:blipFill>
        <p:spPr>
          <a:xfrm>
            <a:off x="0" y="1450975"/>
            <a:ext cx="9144000" cy="3273425"/>
          </a:xfrm>
          <a:prstGeom prst="rect">
            <a:avLst/>
          </a:prstGeom>
          <a:noFill/>
          <a:ln>
            <a:noFill/>
          </a:ln>
        </p:spPr>
      </p:pic>
      <p:sp>
        <p:nvSpPr>
          <p:cNvPr id="345" name="Google Shape;345;p27"/>
          <p:cNvSpPr txBox="1"/>
          <p:nvPr/>
        </p:nvSpPr>
        <p:spPr>
          <a:xfrm>
            <a:off x="1298575" y="4133850"/>
            <a:ext cx="2984500" cy="58578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Arimo"/>
              <a:buNone/>
            </a:pPr>
            <a:r>
              <a:rPr lang="en-US" sz="1600" b="1" i="0" u="none" dirty="0">
                <a:solidFill>
                  <a:schemeClr val="dk1"/>
                </a:solidFill>
                <a:latin typeface="Arimo"/>
                <a:ea typeface="Arimo"/>
                <a:cs typeface="Arimo"/>
                <a:sym typeface="Arimo"/>
              </a:rPr>
              <a:t>Mean 850-mb flow for </a:t>
            </a:r>
            <a:endParaRPr sz="500" b="0" i="0" u="none" dirty="0">
              <a:solidFill>
                <a:schemeClr val="dk1"/>
              </a:solidFill>
              <a:latin typeface="Arimo"/>
              <a:ea typeface="Arimo"/>
              <a:cs typeface="Arimo"/>
              <a:sym typeface="Arimo"/>
            </a:endParaRPr>
          </a:p>
          <a:p>
            <a:pPr marL="0" marR="0" lvl="0" indent="0" algn="ctr" rtl="0">
              <a:lnSpc>
                <a:spcPct val="100000"/>
              </a:lnSpc>
              <a:spcBef>
                <a:spcPts val="0"/>
              </a:spcBef>
              <a:spcAft>
                <a:spcPts val="0"/>
              </a:spcAft>
              <a:buClr>
                <a:schemeClr val="dk1"/>
              </a:buClr>
              <a:buSzPts val="1600"/>
              <a:buFont typeface="Arimo"/>
              <a:buNone/>
            </a:pPr>
            <a:r>
              <a:rPr lang="en-US" sz="1600" b="1" i="0" u="none" dirty="0">
                <a:solidFill>
                  <a:srgbClr val="00B050"/>
                </a:solidFill>
                <a:latin typeface="Arimo"/>
                <a:ea typeface="Arimo"/>
                <a:cs typeface="Arimo"/>
                <a:sym typeface="Arimo"/>
              </a:rPr>
              <a:t>Substantially</a:t>
            </a:r>
            <a:r>
              <a:rPr lang="en-US" sz="1600" b="1" i="0" u="none" dirty="0">
                <a:solidFill>
                  <a:schemeClr val="dk1"/>
                </a:solidFill>
                <a:latin typeface="Arimo"/>
                <a:ea typeface="Arimo"/>
                <a:cs typeface="Arimo"/>
                <a:sym typeface="Arimo"/>
              </a:rPr>
              <a:t> Tornadic TCs</a:t>
            </a:r>
            <a:r>
              <a:rPr lang="en-US" sz="1600" b="0" i="0" u="none" dirty="0">
                <a:solidFill>
                  <a:schemeClr val="dk1"/>
                </a:solidFill>
                <a:latin typeface="Arimo"/>
                <a:ea typeface="Arimo"/>
                <a:cs typeface="Arimo"/>
                <a:sym typeface="Arimo"/>
              </a:rPr>
              <a:t> </a:t>
            </a:r>
            <a:endParaRPr dirty="0"/>
          </a:p>
        </p:txBody>
      </p:sp>
      <p:sp>
        <p:nvSpPr>
          <p:cNvPr id="346" name="Google Shape;346;p27"/>
          <p:cNvSpPr txBox="1"/>
          <p:nvPr/>
        </p:nvSpPr>
        <p:spPr>
          <a:xfrm>
            <a:off x="5029200" y="4140200"/>
            <a:ext cx="3581400" cy="5842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Arimo"/>
              <a:buNone/>
            </a:pPr>
            <a:r>
              <a:rPr lang="en-US" sz="1600" b="1" i="0" u="none" dirty="0">
                <a:solidFill>
                  <a:schemeClr val="dk1"/>
                </a:solidFill>
                <a:latin typeface="Arimo"/>
                <a:ea typeface="Arimo"/>
                <a:cs typeface="Arimo"/>
                <a:sym typeface="Arimo"/>
              </a:rPr>
              <a:t>Mean 850-mb flow for </a:t>
            </a:r>
            <a:endParaRPr sz="500" b="0" i="0" u="none" dirty="0">
              <a:solidFill>
                <a:schemeClr val="dk1"/>
              </a:solidFill>
              <a:latin typeface="Arimo"/>
              <a:ea typeface="Arimo"/>
              <a:cs typeface="Arimo"/>
              <a:sym typeface="Arimo"/>
            </a:endParaRPr>
          </a:p>
          <a:p>
            <a:pPr marL="0" marR="0" lvl="0" indent="0" algn="ctr" rtl="0">
              <a:lnSpc>
                <a:spcPct val="100000"/>
              </a:lnSpc>
              <a:spcBef>
                <a:spcPts val="0"/>
              </a:spcBef>
              <a:spcAft>
                <a:spcPts val="0"/>
              </a:spcAft>
              <a:buClr>
                <a:schemeClr val="dk1"/>
              </a:buClr>
              <a:buSzPts val="1600"/>
              <a:buFont typeface="Arimo"/>
              <a:buNone/>
            </a:pPr>
            <a:r>
              <a:rPr lang="en-US" sz="1600" b="1" i="0" u="none" dirty="0">
                <a:solidFill>
                  <a:srgbClr val="C00000"/>
                </a:solidFill>
                <a:latin typeface="Arimo"/>
                <a:ea typeface="Arimo"/>
                <a:cs typeface="Arimo"/>
                <a:sym typeface="Arimo"/>
              </a:rPr>
              <a:t>Non-Substantially</a:t>
            </a:r>
            <a:r>
              <a:rPr lang="en-US" sz="1600" b="1" i="0" u="none" dirty="0">
                <a:solidFill>
                  <a:schemeClr val="dk1"/>
                </a:solidFill>
                <a:latin typeface="Arimo"/>
                <a:ea typeface="Arimo"/>
                <a:cs typeface="Arimo"/>
                <a:sym typeface="Arimo"/>
              </a:rPr>
              <a:t> Tornadic TCs</a:t>
            </a:r>
            <a:r>
              <a:rPr lang="en-US" sz="1600" b="0" i="0" u="none" dirty="0">
                <a:solidFill>
                  <a:schemeClr val="dk1"/>
                </a:solidFill>
                <a:latin typeface="Arimo"/>
                <a:ea typeface="Arimo"/>
                <a:cs typeface="Arimo"/>
                <a:sym typeface="Arimo"/>
              </a:rPr>
              <a:t> </a:t>
            </a:r>
            <a:endParaRPr dirty="0"/>
          </a:p>
        </p:txBody>
      </p:sp>
      <p:sp>
        <p:nvSpPr>
          <p:cNvPr id="347" name="Google Shape;347;p27"/>
          <p:cNvSpPr txBox="1"/>
          <p:nvPr/>
        </p:nvSpPr>
        <p:spPr>
          <a:xfrm>
            <a:off x="2438400" y="1497012"/>
            <a:ext cx="4657725" cy="46196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200"/>
              <a:buFont typeface="Calibri"/>
              <a:buNone/>
            </a:pPr>
            <a:r>
              <a:rPr lang="en-US" sz="1200" b="1" i="0" u="sng" dirty="0">
                <a:solidFill>
                  <a:srgbClr val="00B050"/>
                </a:solidFill>
                <a:latin typeface="Calibri"/>
                <a:ea typeface="Calibri"/>
                <a:cs typeface="Calibri"/>
                <a:sym typeface="Calibri"/>
              </a:rPr>
              <a:t>Substantially Tornadic TCs:</a:t>
            </a:r>
            <a:r>
              <a:rPr lang="en-US" sz="1200" b="1" i="0" u="none" dirty="0">
                <a:solidFill>
                  <a:srgbClr val="000000"/>
                </a:solidFill>
                <a:latin typeface="Calibri"/>
                <a:ea typeface="Calibri"/>
                <a:cs typeface="Calibri"/>
                <a:sym typeface="Calibri"/>
              </a:rPr>
              <a:t> </a:t>
            </a:r>
            <a:r>
              <a:rPr lang="en-US" sz="1200" b="0" i="0" u="none" dirty="0">
                <a:solidFill>
                  <a:srgbClr val="000000"/>
                </a:solidFill>
                <a:latin typeface="Calibri"/>
                <a:ea typeface="Calibri"/>
                <a:cs typeface="Calibri"/>
                <a:sym typeface="Calibri"/>
              </a:rPr>
              <a:t>Produce at least 4 tornadoes</a:t>
            </a:r>
            <a:endParaRPr sz="1200" b="0" i="0" u="none" dirty="0">
              <a:solidFill>
                <a:schemeClr val="lt1"/>
              </a:solidFill>
              <a:latin typeface="Arimo"/>
              <a:ea typeface="Arimo"/>
              <a:cs typeface="Arimo"/>
              <a:sym typeface="Arimo"/>
            </a:endParaRPr>
          </a:p>
          <a:p>
            <a:pPr marL="0" marR="0" lvl="0" indent="0" algn="l" rtl="0">
              <a:lnSpc>
                <a:spcPct val="100000"/>
              </a:lnSpc>
              <a:spcBef>
                <a:spcPts val="0"/>
              </a:spcBef>
              <a:spcAft>
                <a:spcPts val="0"/>
              </a:spcAft>
              <a:buClr>
                <a:srgbClr val="FF0000"/>
              </a:buClr>
              <a:buSzPts val="1200"/>
              <a:buFont typeface="Calibri"/>
              <a:buNone/>
            </a:pPr>
            <a:r>
              <a:rPr lang="en-US" sz="1200" b="1" i="0" u="sng" dirty="0">
                <a:solidFill>
                  <a:srgbClr val="FF0000"/>
                </a:solidFill>
                <a:latin typeface="Calibri"/>
                <a:ea typeface="Calibri"/>
                <a:cs typeface="Calibri"/>
                <a:sym typeface="Calibri"/>
              </a:rPr>
              <a:t>Non-Substantially Tornadic TCs:</a:t>
            </a:r>
            <a:r>
              <a:rPr lang="en-US" sz="1200" b="1" i="0" u="none" dirty="0">
                <a:solidFill>
                  <a:srgbClr val="000000"/>
                </a:solidFill>
                <a:latin typeface="Calibri"/>
                <a:ea typeface="Calibri"/>
                <a:cs typeface="Calibri"/>
                <a:sym typeface="Calibri"/>
              </a:rPr>
              <a:t> </a:t>
            </a:r>
            <a:r>
              <a:rPr lang="en-US" sz="1200" b="0" i="0" u="none" dirty="0">
                <a:solidFill>
                  <a:srgbClr val="000000"/>
                </a:solidFill>
                <a:latin typeface="Calibri"/>
                <a:ea typeface="Calibri"/>
                <a:cs typeface="Calibri"/>
                <a:sym typeface="Calibri"/>
              </a:rPr>
              <a:t>Produce no more than 1 tornado </a:t>
            </a:r>
            <a:endParaRPr dirty="0"/>
          </a:p>
        </p:txBody>
      </p:sp>
      <p:sp>
        <p:nvSpPr>
          <p:cNvPr id="348" name="Google Shape;348;p27"/>
          <p:cNvSpPr txBox="1"/>
          <p:nvPr/>
        </p:nvSpPr>
        <p:spPr>
          <a:xfrm>
            <a:off x="482600" y="4767262"/>
            <a:ext cx="8585200" cy="16303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2000"/>
              <a:buFont typeface="Calibri"/>
              <a:buNone/>
            </a:pPr>
            <a:r>
              <a:rPr lang="en-US" sz="2000" b="1" i="0" u="none" dirty="0">
                <a:solidFill>
                  <a:srgbClr val="FFFF00"/>
                </a:solidFill>
                <a:latin typeface="Calibri"/>
                <a:ea typeface="Calibri"/>
                <a:cs typeface="Calibri"/>
                <a:sym typeface="Calibri"/>
              </a:rPr>
              <a:t>-850-mb flow field -- associated with subst. tornadic TCs -- </a:t>
            </a:r>
            <a:r>
              <a:rPr lang="en-US" sz="2000" b="1" i="0" u="none" dirty="0" smtClean="0">
                <a:solidFill>
                  <a:srgbClr val="FFFF00"/>
                </a:solidFill>
                <a:latin typeface="Calibri"/>
                <a:ea typeface="Calibri"/>
                <a:cs typeface="Calibri"/>
                <a:sym typeface="Calibri"/>
              </a:rPr>
              <a:t>well </a:t>
            </a:r>
            <a:r>
              <a:rPr lang="en-US" sz="2000" b="1" i="0" u="none" dirty="0">
                <a:solidFill>
                  <a:srgbClr val="FFFF00"/>
                </a:solidFill>
                <a:latin typeface="Calibri"/>
                <a:ea typeface="Calibri"/>
                <a:cs typeface="Calibri"/>
                <a:sym typeface="Calibri"/>
              </a:rPr>
              <a:t>organized, large, and directionally-symmetric, with strongest flow in NE semicircle of cyclonic flow envelope</a:t>
            </a:r>
            <a:endParaRPr dirty="0"/>
          </a:p>
          <a:p>
            <a:pPr marL="0" marR="0" lvl="0" indent="0" algn="l" rtl="0">
              <a:lnSpc>
                <a:spcPct val="100000"/>
              </a:lnSpc>
              <a:spcBef>
                <a:spcPts val="0"/>
              </a:spcBef>
              <a:spcAft>
                <a:spcPts val="0"/>
              </a:spcAft>
              <a:buClr>
                <a:srgbClr val="FFFF00"/>
              </a:buClr>
              <a:buSzPts val="2000"/>
              <a:buFont typeface="Arimo"/>
              <a:buNone/>
            </a:pPr>
            <a:r>
              <a:rPr lang="en-US" sz="2000" b="1" i="0" u="none" dirty="0">
                <a:solidFill>
                  <a:srgbClr val="FFFF00"/>
                </a:solidFill>
                <a:latin typeface="Arimo"/>
                <a:ea typeface="Arimo"/>
                <a:cs typeface="Arimo"/>
                <a:sym typeface="Arimo"/>
              </a:rPr>
              <a:t/>
            </a:r>
            <a:br>
              <a:rPr lang="en-US" sz="2000" b="1" i="0" u="none" dirty="0">
                <a:solidFill>
                  <a:srgbClr val="FFFF00"/>
                </a:solidFill>
                <a:latin typeface="Arimo"/>
                <a:ea typeface="Arimo"/>
                <a:cs typeface="Arimo"/>
                <a:sym typeface="Arimo"/>
              </a:rPr>
            </a:br>
            <a:r>
              <a:rPr lang="en-US" sz="2000" b="1" i="0" u="none" dirty="0">
                <a:solidFill>
                  <a:srgbClr val="FFFF00"/>
                </a:solidFill>
                <a:latin typeface="Calibri"/>
                <a:ea typeface="Calibri"/>
                <a:cs typeface="Calibri"/>
                <a:sym typeface="Calibri"/>
              </a:rPr>
              <a:t>-In this region, SRH will be maximized, enhancing </a:t>
            </a:r>
            <a:r>
              <a:rPr lang="en-US" sz="2000" b="1" i="0" u="none" dirty="0" err="1">
                <a:solidFill>
                  <a:srgbClr val="FFFF00"/>
                </a:solidFill>
                <a:latin typeface="Calibri"/>
                <a:ea typeface="Calibri"/>
                <a:cs typeface="Calibri"/>
                <a:sym typeface="Calibri"/>
              </a:rPr>
              <a:t>tornadogenesis</a:t>
            </a:r>
            <a:r>
              <a:rPr lang="en-US" sz="2000" b="1" i="0" u="none" dirty="0">
                <a:solidFill>
                  <a:srgbClr val="FFFF00"/>
                </a:solidFill>
                <a:latin typeface="Calibri"/>
                <a:ea typeface="Calibri"/>
                <a:cs typeface="Calibri"/>
                <a:sym typeface="Calibri"/>
              </a:rPr>
              <a:t> potential </a:t>
            </a:r>
            <a:endParaRPr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Google Shape;354;p28"/>
          <p:cNvPicPr preferRelativeResize="0"/>
          <p:nvPr/>
        </p:nvPicPr>
        <p:blipFill rotWithShape="1">
          <a:blip r:embed="rId3">
            <a:alphaModFix/>
          </a:blip>
          <a:srcRect b="16755"/>
          <a:stretch/>
        </p:blipFill>
        <p:spPr>
          <a:xfrm>
            <a:off x="0" y="1489075"/>
            <a:ext cx="9144000" cy="3230562"/>
          </a:xfrm>
          <a:prstGeom prst="rect">
            <a:avLst/>
          </a:prstGeom>
          <a:noFill/>
          <a:ln>
            <a:noFill/>
          </a:ln>
        </p:spPr>
      </p:pic>
      <p:sp>
        <p:nvSpPr>
          <p:cNvPr id="355" name="Google Shape;355;p28"/>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TC TORNADO FORECASTING CONCEPTS – SYNOPTIC PATTERNS</a:t>
            </a:r>
            <a:endParaRPr/>
          </a:p>
        </p:txBody>
      </p:sp>
      <p:sp>
        <p:nvSpPr>
          <p:cNvPr id="356" name="Google Shape;356;p28"/>
          <p:cNvSpPr txBox="1"/>
          <p:nvPr/>
        </p:nvSpPr>
        <p:spPr>
          <a:xfrm>
            <a:off x="1298575" y="4133850"/>
            <a:ext cx="2984500" cy="58578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Arimo"/>
              <a:buNone/>
            </a:pPr>
            <a:r>
              <a:rPr lang="en-US" sz="1600" b="1" i="0" u="none" dirty="0">
                <a:solidFill>
                  <a:schemeClr val="dk1"/>
                </a:solidFill>
                <a:latin typeface="Arimo"/>
                <a:ea typeface="Arimo"/>
                <a:cs typeface="Arimo"/>
                <a:sym typeface="Arimo"/>
              </a:rPr>
              <a:t>Mean MSLP for </a:t>
            </a:r>
            <a:endParaRPr sz="500" b="0" i="0" u="none" dirty="0">
              <a:solidFill>
                <a:schemeClr val="dk1"/>
              </a:solidFill>
              <a:latin typeface="Arimo"/>
              <a:ea typeface="Arimo"/>
              <a:cs typeface="Arimo"/>
              <a:sym typeface="Arimo"/>
            </a:endParaRPr>
          </a:p>
          <a:p>
            <a:pPr marL="0" marR="0" lvl="0" indent="0" algn="ctr" rtl="0">
              <a:lnSpc>
                <a:spcPct val="100000"/>
              </a:lnSpc>
              <a:spcBef>
                <a:spcPts val="0"/>
              </a:spcBef>
              <a:spcAft>
                <a:spcPts val="0"/>
              </a:spcAft>
              <a:buClr>
                <a:schemeClr val="dk1"/>
              </a:buClr>
              <a:buSzPts val="1600"/>
              <a:buFont typeface="Arimo"/>
              <a:buNone/>
            </a:pPr>
            <a:r>
              <a:rPr lang="en-US" sz="1600" b="1" i="0" u="none" dirty="0">
                <a:solidFill>
                  <a:srgbClr val="00B050"/>
                </a:solidFill>
                <a:latin typeface="Arimo"/>
                <a:ea typeface="Arimo"/>
                <a:cs typeface="Arimo"/>
                <a:sym typeface="Arimo"/>
              </a:rPr>
              <a:t>Substantially</a:t>
            </a:r>
            <a:r>
              <a:rPr lang="en-US" sz="1600" b="1" i="0" u="none" dirty="0">
                <a:solidFill>
                  <a:schemeClr val="dk1"/>
                </a:solidFill>
                <a:latin typeface="Arimo"/>
                <a:ea typeface="Arimo"/>
                <a:cs typeface="Arimo"/>
                <a:sym typeface="Arimo"/>
              </a:rPr>
              <a:t> Tornadic TCs</a:t>
            </a:r>
            <a:r>
              <a:rPr lang="en-US" sz="1600" b="0" i="0" u="none" dirty="0">
                <a:solidFill>
                  <a:schemeClr val="dk1"/>
                </a:solidFill>
                <a:latin typeface="Arimo"/>
                <a:ea typeface="Arimo"/>
                <a:cs typeface="Arimo"/>
                <a:sym typeface="Arimo"/>
              </a:rPr>
              <a:t> </a:t>
            </a:r>
            <a:endParaRPr dirty="0"/>
          </a:p>
        </p:txBody>
      </p:sp>
      <p:sp>
        <p:nvSpPr>
          <p:cNvPr id="357" name="Google Shape;357;p28"/>
          <p:cNvSpPr txBox="1"/>
          <p:nvPr/>
        </p:nvSpPr>
        <p:spPr>
          <a:xfrm>
            <a:off x="5029200" y="4140200"/>
            <a:ext cx="3581400" cy="5842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Arimo"/>
              <a:buNone/>
            </a:pPr>
            <a:r>
              <a:rPr lang="en-US" sz="1600" b="1" i="0" u="none" dirty="0">
                <a:solidFill>
                  <a:schemeClr val="dk1"/>
                </a:solidFill>
                <a:latin typeface="Arimo"/>
                <a:ea typeface="Arimo"/>
                <a:cs typeface="Arimo"/>
                <a:sym typeface="Arimo"/>
              </a:rPr>
              <a:t>Mean MSLP for </a:t>
            </a:r>
            <a:endParaRPr sz="500" b="0" i="0" u="none" dirty="0">
              <a:solidFill>
                <a:schemeClr val="dk1"/>
              </a:solidFill>
              <a:latin typeface="Arimo"/>
              <a:ea typeface="Arimo"/>
              <a:cs typeface="Arimo"/>
              <a:sym typeface="Arimo"/>
            </a:endParaRPr>
          </a:p>
          <a:p>
            <a:pPr marL="0" marR="0" lvl="0" indent="0" algn="ctr" rtl="0">
              <a:lnSpc>
                <a:spcPct val="100000"/>
              </a:lnSpc>
              <a:spcBef>
                <a:spcPts val="0"/>
              </a:spcBef>
              <a:spcAft>
                <a:spcPts val="0"/>
              </a:spcAft>
              <a:buClr>
                <a:schemeClr val="dk1"/>
              </a:buClr>
              <a:buSzPts val="1600"/>
              <a:buFont typeface="Arimo"/>
              <a:buNone/>
            </a:pPr>
            <a:r>
              <a:rPr lang="en-US" sz="1600" b="1" i="0" u="none" dirty="0">
                <a:solidFill>
                  <a:srgbClr val="C00000"/>
                </a:solidFill>
                <a:latin typeface="Arimo"/>
                <a:ea typeface="Arimo"/>
                <a:cs typeface="Arimo"/>
                <a:sym typeface="Arimo"/>
              </a:rPr>
              <a:t>Non-Substantially</a:t>
            </a:r>
            <a:r>
              <a:rPr lang="en-US" sz="1600" b="1" i="0" u="none" dirty="0">
                <a:solidFill>
                  <a:schemeClr val="dk1"/>
                </a:solidFill>
                <a:latin typeface="Arimo"/>
                <a:ea typeface="Arimo"/>
                <a:cs typeface="Arimo"/>
                <a:sym typeface="Arimo"/>
              </a:rPr>
              <a:t> Tornadic TCs</a:t>
            </a:r>
            <a:r>
              <a:rPr lang="en-US" sz="1600" b="0" i="0" u="none" dirty="0">
                <a:solidFill>
                  <a:schemeClr val="dk1"/>
                </a:solidFill>
                <a:latin typeface="Arimo"/>
                <a:ea typeface="Arimo"/>
                <a:cs typeface="Arimo"/>
                <a:sym typeface="Arimo"/>
              </a:rPr>
              <a:t> </a:t>
            </a:r>
            <a:endParaRPr dirty="0"/>
          </a:p>
        </p:txBody>
      </p:sp>
      <p:sp>
        <p:nvSpPr>
          <p:cNvPr id="358" name="Google Shape;358;p28"/>
          <p:cNvSpPr txBox="1"/>
          <p:nvPr/>
        </p:nvSpPr>
        <p:spPr>
          <a:xfrm>
            <a:off x="2438400" y="1497012"/>
            <a:ext cx="4657725" cy="46196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200"/>
              <a:buFont typeface="Calibri"/>
              <a:buNone/>
            </a:pPr>
            <a:r>
              <a:rPr lang="en-US" sz="1200" b="1" i="0" u="sng" dirty="0">
                <a:solidFill>
                  <a:srgbClr val="00B050"/>
                </a:solidFill>
                <a:latin typeface="Calibri"/>
                <a:ea typeface="Calibri"/>
                <a:cs typeface="Calibri"/>
                <a:sym typeface="Calibri"/>
              </a:rPr>
              <a:t>Substantially Tornadic TCs:</a:t>
            </a:r>
            <a:r>
              <a:rPr lang="en-US" sz="1200" b="1" i="0" u="none" dirty="0">
                <a:solidFill>
                  <a:srgbClr val="00B050"/>
                </a:solidFill>
                <a:latin typeface="Calibri"/>
                <a:ea typeface="Calibri"/>
                <a:cs typeface="Calibri"/>
                <a:sym typeface="Calibri"/>
              </a:rPr>
              <a:t> </a:t>
            </a:r>
            <a:r>
              <a:rPr lang="en-US" sz="1200" b="0" i="0" u="none" dirty="0">
                <a:solidFill>
                  <a:srgbClr val="000000"/>
                </a:solidFill>
                <a:latin typeface="Calibri"/>
                <a:ea typeface="Calibri"/>
                <a:cs typeface="Calibri"/>
                <a:sym typeface="Calibri"/>
              </a:rPr>
              <a:t>Produce at least 4 tornadoes</a:t>
            </a:r>
            <a:endParaRPr sz="1200" b="0" i="0" u="none" dirty="0">
              <a:solidFill>
                <a:schemeClr val="lt1"/>
              </a:solidFill>
              <a:latin typeface="Arimo"/>
              <a:ea typeface="Arimo"/>
              <a:cs typeface="Arimo"/>
              <a:sym typeface="Arimo"/>
            </a:endParaRPr>
          </a:p>
          <a:p>
            <a:pPr marL="0" marR="0" lvl="0" indent="0" algn="l" rtl="0">
              <a:lnSpc>
                <a:spcPct val="100000"/>
              </a:lnSpc>
              <a:spcBef>
                <a:spcPts val="0"/>
              </a:spcBef>
              <a:spcAft>
                <a:spcPts val="0"/>
              </a:spcAft>
              <a:buClr>
                <a:srgbClr val="FF0000"/>
              </a:buClr>
              <a:buSzPts val="1200"/>
              <a:buFont typeface="Calibri"/>
              <a:buNone/>
            </a:pPr>
            <a:r>
              <a:rPr lang="en-US" sz="1200" b="1" i="0" u="sng" dirty="0">
                <a:solidFill>
                  <a:srgbClr val="FF0000"/>
                </a:solidFill>
                <a:latin typeface="Calibri"/>
                <a:ea typeface="Calibri"/>
                <a:cs typeface="Calibri"/>
                <a:sym typeface="Calibri"/>
              </a:rPr>
              <a:t>Non-Substantially Tornadic TCs:</a:t>
            </a:r>
            <a:r>
              <a:rPr lang="en-US" sz="1200" b="1" i="0" u="none" dirty="0">
                <a:solidFill>
                  <a:srgbClr val="000000"/>
                </a:solidFill>
                <a:latin typeface="Calibri"/>
                <a:ea typeface="Calibri"/>
                <a:cs typeface="Calibri"/>
                <a:sym typeface="Calibri"/>
              </a:rPr>
              <a:t> </a:t>
            </a:r>
            <a:r>
              <a:rPr lang="en-US" sz="1200" b="0" i="0" u="none" dirty="0">
                <a:solidFill>
                  <a:srgbClr val="000000"/>
                </a:solidFill>
                <a:latin typeface="Calibri"/>
                <a:ea typeface="Calibri"/>
                <a:cs typeface="Calibri"/>
                <a:sym typeface="Calibri"/>
              </a:rPr>
              <a:t>Produce no more than 1 tornado </a:t>
            </a:r>
            <a:endParaRPr dirty="0"/>
          </a:p>
        </p:txBody>
      </p:sp>
      <p:sp>
        <p:nvSpPr>
          <p:cNvPr id="359" name="Google Shape;359;p28"/>
          <p:cNvSpPr txBox="1"/>
          <p:nvPr/>
        </p:nvSpPr>
        <p:spPr>
          <a:xfrm>
            <a:off x="609600" y="4862512"/>
            <a:ext cx="8001000" cy="29860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2000"/>
              <a:buFont typeface="Calibri"/>
              <a:buNone/>
            </a:pPr>
            <a:r>
              <a:rPr lang="en-US" sz="2000" b="1" i="0" u="none">
                <a:solidFill>
                  <a:srgbClr val="FFFF00"/>
                </a:solidFill>
                <a:latin typeface="Calibri"/>
                <a:ea typeface="Calibri"/>
                <a:cs typeface="Calibri"/>
                <a:sym typeface="Calibri"/>
              </a:rPr>
              <a:t>-The area of low pressure associated with subst. tornadic TCs well-defined and symmetric, as opposed to a broad trough</a:t>
            </a:r>
            <a:endParaRPr/>
          </a:p>
          <a:p>
            <a:pPr marL="0" marR="0" lvl="0" indent="0" algn="l" rtl="0">
              <a:lnSpc>
                <a:spcPct val="100000"/>
              </a:lnSpc>
              <a:spcBef>
                <a:spcPts val="0"/>
              </a:spcBef>
              <a:spcAft>
                <a:spcPts val="0"/>
              </a:spcAft>
              <a:buClr>
                <a:srgbClr val="FFFF00"/>
              </a:buClr>
              <a:buSzPts val="2000"/>
              <a:buFont typeface="Arimo"/>
              <a:buNone/>
            </a:pPr>
            <a:r>
              <a:rPr lang="en-US" sz="2000" b="1" i="0" u="none">
                <a:solidFill>
                  <a:srgbClr val="FFFF00"/>
                </a:solidFill>
                <a:latin typeface="Arimo"/>
                <a:ea typeface="Arimo"/>
                <a:cs typeface="Arimo"/>
                <a:sym typeface="Arimo"/>
              </a:rPr>
              <a:t/>
            </a:r>
            <a:br>
              <a:rPr lang="en-US" sz="2000" b="1" i="0" u="none">
                <a:solidFill>
                  <a:srgbClr val="FFFF00"/>
                </a:solidFill>
                <a:latin typeface="Arimo"/>
                <a:ea typeface="Arimo"/>
                <a:cs typeface="Arimo"/>
                <a:sym typeface="Arimo"/>
              </a:rPr>
            </a:br>
            <a:r>
              <a:rPr lang="en-US" sz="2000" b="1" i="0" u="none">
                <a:solidFill>
                  <a:srgbClr val="FFFF00"/>
                </a:solidFill>
                <a:latin typeface="Calibri"/>
                <a:ea typeface="Calibri"/>
                <a:cs typeface="Calibri"/>
                <a:sym typeface="Calibri"/>
              </a:rPr>
              <a:t>-Pressure gradient maximized in NE semicircle. In this region, SRH will be maximized, enhancing tornado potential </a:t>
            </a:r>
            <a:endParaRPr sz="2000" b="1" i="0" u="none">
              <a:solidFill>
                <a:srgbClr val="FFFF00"/>
              </a:solidFill>
              <a:latin typeface="Arimo"/>
              <a:ea typeface="Arimo"/>
              <a:cs typeface="Arimo"/>
              <a:sym typeface="Arimo"/>
            </a:endParaRPr>
          </a:p>
          <a:p>
            <a:pPr marL="0" marR="0" lvl="0" indent="0" algn="l" rtl="0">
              <a:lnSpc>
                <a:spcPct val="100000"/>
              </a:lnSpc>
              <a:spcBef>
                <a:spcPts val="0"/>
              </a:spcBef>
              <a:spcAft>
                <a:spcPts val="0"/>
              </a:spcAft>
              <a:buClr>
                <a:schemeClr val="lt1"/>
              </a:buClr>
              <a:buSzPts val="4400"/>
              <a:buFont typeface="Arimo"/>
              <a:buNone/>
            </a:pPr>
            <a:r>
              <a:rPr lang="en-US" sz="4400" b="0" i="0" u="none">
                <a:solidFill>
                  <a:schemeClr val="lt1"/>
                </a:solidFill>
                <a:latin typeface="Arimo"/>
                <a:ea typeface="Arimo"/>
                <a:cs typeface="Arimo"/>
                <a:sym typeface="Arimo"/>
              </a:rPr>
              <a:t/>
            </a:r>
            <a:br>
              <a:rPr lang="en-US" sz="4400" b="0" i="0" u="none">
                <a:solidFill>
                  <a:schemeClr val="lt1"/>
                </a:solidFill>
                <a:latin typeface="Arimo"/>
                <a:ea typeface="Arimo"/>
                <a:cs typeface="Arimo"/>
                <a:sym typeface="Arimo"/>
              </a:rPr>
            </a:b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29"/>
          <p:cNvPicPr preferRelativeResize="0"/>
          <p:nvPr/>
        </p:nvPicPr>
        <p:blipFill rotWithShape="1">
          <a:blip r:embed="rId3">
            <a:alphaModFix/>
          </a:blip>
          <a:srcRect/>
          <a:stretch/>
        </p:blipFill>
        <p:spPr>
          <a:xfrm>
            <a:off x="0" y="1473200"/>
            <a:ext cx="9144000" cy="3098800"/>
          </a:xfrm>
          <a:prstGeom prst="rect">
            <a:avLst/>
          </a:prstGeom>
          <a:noFill/>
          <a:ln>
            <a:noFill/>
          </a:ln>
        </p:spPr>
      </p:pic>
      <p:sp>
        <p:nvSpPr>
          <p:cNvPr id="366" name="Google Shape;366;p29"/>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TC TORNADO FORECASTING CONCEPTS – SYNOPTIC PATTERNS</a:t>
            </a:r>
            <a:endParaRPr/>
          </a:p>
        </p:txBody>
      </p:sp>
      <p:sp>
        <p:nvSpPr>
          <p:cNvPr id="367" name="Google Shape;367;p29"/>
          <p:cNvSpPr txBox="1"/>
          <p:nvPr/>
        </p:nvSpPr>
        <p:spPr>
          <a:xfrm>
            <a:off x="1298575" y="3962400"/>
            <a:ext cx="2984500" cy="5842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Arimo"/>
              <a:buNone/>
            </a:pPr>
            <a:r>
              <a:rPr lang="en-US" sz="1600" b="1" i="0" u="none" dirty="0">
                <a:solidFill>
                  <a:schemeClr val="dk1"/>
                </a:solidFill>
                <a:latin typeface="Arimo"/>
                <a:ea typeface="Arimo"/>
                <a:cs typeface="Arimo"/>
                <a:sym typeface="Arimo"/>
              </a:rPr>
              <a:t>Mean 600-mb RH for </a:t>
            </a:r>
            <a:endParaRPr sz="500" b="0" i="0" u="none" dirty="0">
              <a:solidFill>
                <a:schemeClr val="dk1"/>
              </a:solidFill>
              <a:latin typeface="Arimo"/>
              <a:ea typeface="Arimo"/>
              <a:cs typeface="Arimo"/>
              <a:sym typeface="Arimo"/>
            </a:endParaRPr>
          </a:p>
          <a:p>
            <a:pPr marL="0" marR="0" lvl="0" indent="0" algn="ctr" rtl="0">
              <a:lnSpc>
                <a:spcPct val="100000"/>
              </a:lnSpc>
              <a:spcBef>
                <a:spcPts val="0"/>
              </a:spcBef>
              <a:spcAft>
                <a:spcPts val="0"/>
              </a:spcAft>
              <a:buClr>
                <a:schemeClr val="dk1"/>
              </a:buClr>
              <a:buSzPts val="1600"/>
              <a:buFont typeface="Arimo"/>
              <a:buNone/>
            </a:pPr>
            <a:r>
              <a:rPr lang="en-US" sz="1600" b="1" i="0" u="none" dirty="0">
                <a:solidFill>
                  <a:srgbClr val="00B050"/>
                </a:solidFill>
                <a:latin typeface="Arimo"/>
                <a:ea typeface="Arimo"/>
                <a:cs typeface="Arimo"/>
                <a:sym typeface="Arimo"/>
              </a:rPr>
              <a:t>Substantially</a:t>
            </a:r>
            <a:r>
              <a:rPr lang="en-US" sz="1600" b="1" i="0" u="none" dirty="0">
                <a:solidFill>
                  <a:schemeClr val="dk1"/>
                </a:solidFill>
                <a:latin typeface="Arimo"/>
                <a:ea typeface="Arimo"/>
                <a:cs typeface="Arimo"/>
                <a:sym typeface="Arimo"/>
              </a:rPr>
              <a:t> Tornadic TCs</a:t>
            </a:r>
            <a:r>
              <a:rPr lang="en-US" sz="1600" b="0" i="0" u="none" dirty="0">
                <a:solidFill>
                  <a:schemeClr val="dk1"/>
                </a:solidFill>
                <a:latin typeface="Arimo"/>
                <a:ea typeface="Arimo"/>
                <a:cs typeface="Arimo"/>
                <a:sym typeface="Arimo"/>
              </a:rPr>
              <a:t> </a:t>
            </a:r>
            <a:endParaRPr dirty="0"/>
          </a:p>
        </p:txBody>
      </p:sp>
      <p:sp>
        <p:nvSpPr>
          <p:cNvPr id="368" name="Google Shape;368;p29"/>
          <p:cNvSpPr txBox="1"/>
          <p:nvPr/>
        </p:nvSpPr>
        <p:spPr>
          <a:xfrm>
            <a:off x="5029200" y="3967162"/>
            <a:ext cx="3429000" cy="58578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Arimo"/>
              <a:buNone/>
            </a:pPr>
            <a:r>
              <a:rPr lang="en-US" sz="1600" b="1" i="0" u="none" dirty="0">
                <a:solidFill>
                  <a:schemeClr val="dk1"/>
                </a:solidFill>
                <a:latin typeface="Arimo"/>
                <a:ea typeface="Arimo"/>
                <a:cs typeface="Arimo"/>
                <a:sym typeface="Arimo"/>
              </a:rPr>
              <a:t>Mean 600-mb RH for </a:t>
            </a:r>
            <a:endParaRPr sz="500" b="0" i="0" u="none" dirty="0">
              <a:solidFill>
                <a:schemeClr val="dk1"/>
              </a:solidFill>
              <a:latin typeface="Arimo"/>
              <a:ea typeface="Arimo"/>
              <a:cs typeface="Arimo"/>
              <a:sym typeface="Arimo"/>
            </a:endParaRPr>
          </a:p>
          <a:p>
            <a:pPr marL="0" marR="0" lvl="0" indent="0" algn="ctr" rtl="0">
              <a:lnSpc>
                <a:spcPct val="100000"/>
              </a:lnSpc>
              <a:spcBef>
                <a:spcPts val="0"/>
              </a:spcBef>
              <a:spcAft>
                <a:spcPts val="0"/>
              </a:spcAft>
              <a:buClr>
                <a:schemeClr val="dk1"/>
              </a:buClr>
              <a:buSzPts val="1600"/>
              <a:buFont typeface="Arimo"/>
              <a:buNone/>
            </a:pPr>
            <a:r>
              <a:rPr lang="en-US" sz="1600" b="1" i="0" u="none" dirty="0">
                <a:solidFill>
                  <a:srgbClr val="C00000"/>
                </a:solidFill>
                <a:latin typeface="Arimo"/>
                <a:ea typeface="Arimo"/>
                <a:cs typeface="Arimo"/>
                <a:sym typeface="Arimo"/>
              </a:rPr>
              <a:t>Non-Substantially</a:t>
            </a:r>
            <a:r>
              <a:rPr lang="en-US" sz="1600" b="1" i="0" u="none" dirty="0">
                <a:solidFill>
                  <a:schemeClr val="dk1"/>
                </a:solidFill>
                <a:latin typeface="Arimo"/>
                <a:ea typeface="Arimo"/>
                <a:cs typeface="Arimo"/>
                <a:sym typeface="Arimo"/>
              </a:rPr>
              <a:t> Tornadic TCs</a:t>
            </a:r>
            <a:r>
              <a:rPr lang="en-US" sz="1600" b="0" i="0" u="none" dirty="0">
                <a:solidFill>
                  <a:schemeClr val="dk1"/>
                </a:solidFill>
                <a:latin typeface="Arimo"/>
                <a:ea typeface="Arimo"/>
                <a:cs typeface="Arimo"/>
                <a:sym typeface="Arimo"/>
              </a:rPr>
              <a:t> </a:t>
            </a:r>
            <a:endParaRPr dirty="0"/>
          </a:p>
        </p:txBody>
      </p:sp>
      <p:sp>
        <p:nvSpPr>
          <p:cNvPr id="369" name="Google Shape;369;p29"/>
          <p:cNvSpPr txBox="1"/>
          <p:nvPr/>
        </p:nvSpPr>
        <p:spPr>
          <a:xfrm>
            <a:off x="2438400" y="1497012"/>
            <a:ext cx="4657725" cy="46196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200"/>
              <a:buFont typeface="Calibri"/>
              <a:buNone/>
            </a:pPr>
            <a:r>
              <a:rPr lang="en-US" sz="1200" b="1" i="0" u="sng" dirty="0">
                <a:solidFill>
                  <a:srgbClr val="00B050"/>
                </a:solidFill>
                <a:latin typeface="Calibri"/>
                <a:ea typeface="Calibri"/>
                <a:cs typeface="Calibri"/>
                <a:sym typeface="Calibri"/>
              </a:rPr>
              <a:t>Substantially Tornadic TCs:</a:t>
            </a:r>
            <a:r>
              <a:rPr lang="en-US" sz="1200" b="1" i="0" u="none" dirty="0">
                <a:solidFill>
                  <a:srgbClr val="00B050"/>
                </a:solidFill>
                <a:latin typeface="Calibri"/>
                <a:ea typeface="Calibri"/>
                <a:cs typeface="Calibri"/>
                <a:sym typeface="Calibri"/>
              </a:rPr>
              <a:t> </a:t>
            </a:r>
            <a:r>
              <a:rPr lang="en-US" sz="1200" b="0" i="0" u="none" dirty="0">
                <a:solidFill>
                  <a:srgbClr val="000000"/>
                </a:solidFill>
                <a:latin typeface="Calibri"/>
                <a:ea typeface="Calibri"/>
                <a:cs typeface="Calibri"/>
                <a:sym typeface="Calibri"/>
              </a:rPr>
              <a:t>Produce at least 4 tornadoes</a:t>
            </a:r>
            <a:endParaRPr sz="1200" b="0" i="0" u="none" dirty="0">
              <a:solidFill>
                <a:schemeClr val="lt1"/>
              </a:solidFill>
              <a:latin typeface="Arimo"/>
              <a:ea typeface="Arimo"/>
              <a:cs typeface="Arimo"/>
              <a:sym typeface="Arimo"/>
            </a:endParaRPr>
          </a:p>
          <a:p>
            <a:pPr marL="0" marR="0" lvl="0" indent="0" algn="l" rtl="0">
              <a:lnSpc>
                <a:spcPct val="100000"/>
              </a:lnSpc>
              <a:spcBef>
                <a:spcPts val="0"/>
              </a:spcBef>
              <a:spcAft>
                <a:spcPts val="0"/>
              </a:spcAft>
              <a:buClr>
                <a:srgbClr val="FF0000"/>
              </a:buClr>
              <a:buSzPts val="1200"/>
              <a:buFont typeface="Calibri"/>
              <a:buNone/>
            </a:pPr>
            <a:r>
              <a:rPr lang="en-US" sz="1200" b="1" i="0" u="sng" dirty="0">
                <a:solidFill>
                  <a:srgbClr val="FF0000"/>
                </a:solidFill>
                <a:latin typeface="Calibri"/>
                <a:ea typeface="Calibri"/>
                <a:cs typeface="Calibri"/>
                <a:sym typeface="Calibri"/>
              </a:rPr>
              <a:t>Non-Substantially Tornadic TCs:</a:t>
            </a:r>
            <a:r>
              <a:rPr lang="en-US" sz="1200" b="1" i="0" u="none" dirty="0">
                <a:solidFill>
                  <a:srgbClr val="000000"/>
                </a:solidFill>
                <a:latin typeface="Calibri"/>
                <a:ea typeface="Calibri"/>
                <a:cs typeface="Calibri"/>
                <a:sym typeface="Calibri"/>
              </a:rPr>
              <a:t> </a:t>
            </a:r>
            <a:r>
              <a:rPr lang="en-US" sz="1200" b="0" i="0" u="none" dirty="0">
                <a:solidFill>
                  <a:srgbClr val="000000"/>
                </a:solidFill>
                <a:latin typeface="Calibri"/>
                <a:ea typeface="Calibri"/>
                <a:cs typeface="Calibri"/>
                <a:sym typeface="Calibri"/>
              </a:rPr>
              <a:t>Produce no more than 1 tornado </a:t>
            </a:r>
            <a:endParaRPr dirty="0"/>
          </a:p>
        </p:txBody>
      </p:sp>
      <p:sp>
        <p:nvSpPr>
          <p:cNvPr id="370" name="Google Shape;370;p29"/>
          <p:cNvSpPr txBox="1"/>
          <p:nvPr/>
        </p:nvSpPr>
        <p:spPr>
          <a:xfrm>
            <a:off x="876300" y="4608512"/>
            <a:ext cx="7391400" cy="25542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2000"/>
              <a:buFont typeface="Calibri"/>
              <a:buNone/>
            </a:pPr>
            <a:r>
              <a:rPr lang="en-US" sz="2000" b="1" i="0" u="none" dirty="0">
                <a:solidFill>
                  <a:srgbClr val="FFFF00"/>
                </a:solidFill>
                <a:latin typeface="Calibri"/>
                <a:ea typeface="Calibri"/>
                <a:cs typeface="Calibri"/>
                <a:sym typeface="Calibri"/>
              </a:rPr>
              <a:t>-Presence of a spatially-broad, yet strong, horizontal gradient in mid-level moisture is found over NW semicircle of cyclonic flow envelope </a:t>
            </a:r>
            <a:endParaRPr dirty="0"/>
          </a:p>
          <a:p>
            <a:pPr marL="0" marR="0" lvl="0" indent="0" algn="l" rtl="0">
              <a:lnSpc>
                <a:spcPct val="100000"/>
              </a:lnSpc>
              <a:spcBef>
                <a:spcPts val="0"/>
              </a:spcBef>
              <a:spcAft>
                <a:spcPts val="0"/>
              </a:spcAft>
              <a:buClr>
                <a:srgbClr val="FFFF00"/>
              </a:buClr>
              <a:buSzPts val="2000"/>
              <a:buFont typeface="Arimo"/>
              <a:buNone/>
            </a:pPr>
            <a:r>
              <a:rPr lang="en-US" sz="2000" b="1" i="0" u="none" dirty="0">
                <a:solidFill>
                  <a:srgbClr val="FFFF00"/>
                </a:solidFill>
                <a:latin typeface="Arimo"/>
                <a:ea typeface="Arimo"/>
                <a:cs typeface="Arimo"/>
                <a:sym typeface="Arimo"/>
              </a:rPr>
              <a:t/>
            </a:r>
            <a:br>
              <a:rPr lang="en-US" sz="2000" b="1" i="0" u="none" dirty="0">
                <a:solidFill>
                  <a:srgbClr val="FFFF00"/>
                </a:solidFill>
                <a:latin typeface="Arimo"/>
                <a:ea typeface="Arimo"/>
                <a:cs typeface="Arimo"/>
                <a:sym typeface="Arimo"/>
              </a:rPr>
            </a:br>
            <a:r>
              <a:rPr lang="en-US" sz="2000" b="1" i="0" u="none" dirty="0">
                <a:solidFill>
                  <a:srgbClr val="FFFF00"/>
                </a:solidFill>
                <a:latin typeface="Calibri"/>
                <a:ea typeface="Calibri"/>
                <a:cs typeface="Calibri"/>
                <a:sym typeface="Calibri"/>
              </a:rPr>
              <a:t>-Dry air driving this gradient enhances low-level buoyancy in vicinity of rain bands through mid-level dry air entrainment into the TC</a:t>
            </a:r>
            <a:endParaRPr dirty="0"/>
          </a:p>
          <a:p>
            <a:pPr marL="0" marR="0" lvl="0" indent="0" algn="l" rtl="0">
              <a:lnSpc>
                <a:spcPct val="100000"/>
              </a:lnSpc>
              <a:spcBef>
                <a:spcPts val="0"/>
              </a:spcBef>
              <a:spcAft>
                <a:spcPts val="0"/>
              </a:spcAft>
              <a:buClr>
                <a:srgbClr val="FFFF00"/>
              </a:buClr>
              <a:buSzPts val="2000"/>
              <a:buFont typeface="Arimo"/>
              <a:buNone/>
            </a:pPr>
            <a:r>
              <a:rPr lang="en-US" sz="2000" b="1" i="0" u="none" dirty="0">
                <a:solidFill>
                  <a:srgbClr val="FFFF00"/>
                </a:solidFill>
                <a:latin typeface="Arimo"/>
                <a:ea typeface="Arimo"/>
                <a:cs typeface="Arimo"/>
                <a:sym typeface="Arimo"/>
              </a:rPr>
              <a:t/>
            </a:r>
            <a:br>
              <a:rPr lang="en-US" sz="2000" b="1" i="0" u="none" dirty="0">
                <a:solidFill>
                  <a:srgbClr val="FFFF00"/>
                </a:solidFill>
                <a:latin typeface="Arimo"/>
                <a:ea typeface="Arimo"/>
                <a:cs typeface="Arimo"/>
                <a:sym typeface="Arimo"/>
              </a:rPr>
            </a:b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5"/>
        <p:cNvGrpSpPr/>
        <p:nvPr/>
      </p:nvGrpSpPr>
      <p:grpSpPr>
        <a:xfrm>
          <a:off x="0" y="0"/>
          <a:ext cx="0" cy="0"/>
          <a:chOff x="0" y="0"/>
          <a:chExt cx="0" cy="0"/>
        </a:xfrm>
      </p:grpSpPr>
      <p:sp>
        <p:nvSpPr>
          <p:cNvPr id="376" name="Google Shape;376;p30"/>
          <p:cNvSpPr txBox="1"/>
          <p:nvPr/>
        </p:nvSpPr>
        <p:spPr>
          <a:xfrm>
            <a:off x="381000" y="1219200"/>
            <a:ext cx="8610600" cy="5191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800"/>
              <a:buFont typeface="Arimo"/>
              <a:buNone/>
            </a:pPr>
            <a:r>
              <a:rPr lang="en-US" sz="2800" b="1" i="0" u="none">
                <a:solidFill>
                  <a:schemeClr val="lt1"/>
                </a:solidFill>
                <a:latin typeface="Arimo"/>
                <a:ea typeface="Arimo"/>
                <a:cs typeface="Arimo"/>
                <a:sym typeface="Arimo"/>
              </a:rPr>
              <a:t>Baroclinic and wind boundaries can influence threat</a:t>
            </a:r>
            <a:endParaRPr/>
          </a:p>
        </p:txBody>
      </p:sp>
      <p:sp>
        <p:nvSpPr>
          <p:cNvPr id="377" name="Google Shape;377;p30"/>
          <p:cNvSpPr txBox="1"/>
          <p:nvPr/>
        </p:nvSpPr>
        <p:spPr>
          <a:xfrm>
            <a:off x="4419600" y="6477000"/>
            <a:ext cx="5257800" cy="3381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E0C3C"/>
              </a:buClr>
              <a:buSzPts val="1600"/>
              <a:buFont typeface="Arimo"/>
              <a:buNone/>
            </a:pPr>
            <a:r>
              <a:rPr lang="en-US" sz="1600" b="0" i="1" u="none">
                <a:solidFill>
                  <a:srgbClr val="0E0C3C"/>
                </a:solidFill>
                <a:latin typeface="Arimo"/>
                <a:ea typeface="Arimo"/>
                <a:cs typeface="Arimo"/>
                <a:sym typeface="Arimo"/>
              </a:rPr>
              <a:t>Edwards and Pietrycha 2006</a:t>
            </a:r>
            <a:endParaRPr/>
          </a:p>
        </p:txBody>
      </p:sp>
      <p:sp>
        <p:nvSpPr>
          <p:cNvPr id="378" name="Google Shape;378;p30"/>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TC TORNADO FORECASTING CONCEPTS – MESOSCALE BOUNDARIES</a:t>
            </a:r>
            <a:endParaRPr/>
          </a:p>
        </p:txBody>
      </p:sp>
      <p:pic>
        <p:nvPicPr>
          <p:cNvPr id="379" name="Google Shape;379;p30" descr="EARL-20Z-warmfront-and-tornadoes"/>
          <p:cNvPicPr preferRelativeResize="0"/>
          <p:nvPr/>
        </p:nvPicPr>
        <p:blipFill rotWithShape="1">
          <a:blip r:embed="rId4">
            <a:alphaModFix/>
          </a:blip>
          <a:srcRect/>
          <a:stretch/>
        </p:blipFill>
        <p:spPr>
          <a:xfrm>
            <a:off x="76200" y="1828800"/>
            <a:ext cx="4191000" cy="3395662"/>
          </a:xfrm>
          <a:prstGeom prst="rect">
            <a:avLst/>
          </a:prstGeom>
          <a:noFill/>
          <a:ln>
            <a:noFill/>
          </a:ln>
        </p:spPr>
      </p:pic>
      <p:pic>
        <p:nvPicPr>
          <p:cNvPr id="380" name="Google Shape;380;p30" descr="ALNADO"/>
          <p:cNvPicPr preferRelativeResize="0"/>
          <p:nvPr/>
        </p:nvPicPr>
        <p:blipFill rotWithShape="1">
          <a:blip r:embed="rId5">
            <a:alphaModFix/>
          </a:blip>
          <a:srcRect/>
          <a:stretch/>
        </p:blipFill>
        <p:spPr>
          <a:xfrm>
            <a:off x="4343400" y="1828800"/>
            <a:ext cx="4648200" cy="3409950"/>
          </a:xfrm>
          <a:prstGeom prst="rect">
            <a:avLst/>
          </a:prstGeom>
          <a:noFill/>
          <a:ln>
            <a:noFill/>
          </a:ln>
        </p:spPr>
      </p:pic>
      <p:sp>
        <p:nvSpPr>
          <p:cNvPr id="381" name="Google Shape;381;p30"/>
          <p:cNvSpPr txBox="1"/>
          <p:nvPr/>
        </p:nvSpPr>
        <p:spPr>
          <a:xfrm>
            <a:off x="76200" y="4495800"/>
            <a:ext cx="1066800" cy="457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Arimo"/>
              <a:buNone/>
            </a:pPr>
            <a:r>
              <a:rPr lang="en-US" sz="2400" b="0" i="0" u="none">
                <a:solidFill>
                  <a:schemeClr val="dk1"/>
                </a:solidFill>
                <a:latin typeface="Arimo"/>
                <a:ea typeface="Arimo"/>
                <a:cs typeface="Arimo"/>
                <a:sym typeface="Arimo"/>
              </a:rPr>
              <a:t>EARL</a:t>
            </a:r>
            <a:endParaRPr/>
          </a:p>
        </p:txBody>
      </p:sp>
      <p:sp>
        <p:nvSpPr>
          <p:cNvPr id="382" name="Google Shape;382;p30"/>
          <p:cNvSpPr txBox="1"/>
          <p:nvPr/>
        </p:nvSpPr>
        <p:spPr>
          <a:xfrm>
            <a:off x="7391400" y="3733800"/>
            <a:ext cx="1295400" cy="457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Arimo"/>
              <a:buNone/>
            </a:pPr>
            <a:r>
              <a:rPr lang="en-US" sz="2400" b="0" i="0" u="none">
                <a:solidFill>
                  <a:schemeClr val="dk1"/>
                </a:solidFill>
                <a:latin typeface="Arimo"/>
                <a:ea typeface="Arimo"/>
                <a:cs typeface="Arimo"/>
                <a:sym typeface="Arimo"/>
              </a:rPr>
              <a:t>FLOYD</a:t>
            </a:r>
            <a:endParaRPr/>
          </a:p>
        </p:txBody>
      </p:sp>
      <p:sp>
        <p:nvSpPr>
          <p:cNvPr id="383" name="Google Shape;383;p30"/>
          <p:cNvSpPr txBox="1"/>
          <p:nvPr/>
        </p:nvSpPr>
        <p:spPr>
          <a:xfrm>
            <a:off x="-76200" y="3886200"/>
            <a:ext cx="2667000" cy="457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E0C3C"/>
              </a:buClr>
              <a:buSzPts val="2400"/>
              <a:buFont typeface="Arimo"/>
              <a:buNone/>
            </a:pPr>
            <a:r>
              <a:rPr lang="en-US" sz="2400" b="0" i="1" u="none" dirty="0">
                <a:solidFill>
                  <a:srgbClr val="0E0C3C"/>
                </a:solidFill>
                <a:latin typeface="Arimo"/>
                <a:ea typeface="Arimo"/>
                <a:cs typeface="Arimo"/>
                <a:sym typeface="Arimo"/>
              </a:rPr>
              <a:t>Shear Limiting</a:t>
            </a:r>
            <a:endParaRPr dirty="0"/>
          </a:p>
        </p:txBody>
      </p:sp>
      <p:sp>
        <p:nvSpPr>
          <p:cNvPr id="384" name="Google Shape;384;p30"/>
          <p:cNvSpPr txBox="1"/>
          <p:nvPr/>
        </p:nvSpPr>
        <p:spPr>
          <a:xfrm>
            <a:off x="4419600" y="4572000"/>
            <a:ext cx="2667000" cy="457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E0C3C"/>
              </a:buClr>
              <a:buSzPts val="2400"/>
              <a:buFont typeface="Arimo"/>
              <a:buNone/>
            </a:pPr>
            <a:r>
              <a:rPr lang="en-US" sz="2400" b="0" i="1" u="none" dirty="0">
                <a:solidFill>
                  <a:srgbClr val="0E0C3C"/>
                </a:solidFill>
                <a:latin typeface="Arimo"/>
                <a:ea typeface="Arimo"/>
                <a:cs typeface="Arimo"/>
                <a:sym typeface="Arimo"/>
              </a:rPr>
              <a:t>Buoyancy Limiting</a:t>
            </a:r>
            <a:endParaRPr dirty="0"/>
          </a:p>
        </p:txBody>
      </p:sp>
      <p:sp>
        <p:nvSpPr>
          <p:cNvPr id="385" name="Google Shape;385;p30"/>
          <p:cNvSpPr txBox="1"/>
          <p:nvPr/>
        </p:nvSpPr>
        <p:spPr>
          <a:xfrm>
            <a:off x="346075" y="5180012"/>
            <a:ext cx="3886200" cy="12001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CC"/>
              </a:buClr>
              <a:buSzPts val="2400"/>
              <a:buFont typeface="Arimo"/>
              <a:buNone/>
            </a:pPr>
            <a:r>
              <a:rPr lang="en-US" sz="2400" b="1" i="0" u="none">
                <a:solidFill>
                  <a:srgbClr val="FFFFCC"/>
                </a:solidFill>
                <a:latin typeface="Arimo"/>
                <a:ea typeface="Arimo"/>
                <a:cs typeface="Arimo"/>
                <a:sym typeface="Arimo"/>
              </a:rPr>
              <a:t>Favorable buoyancy on both sides, only favorable shear on cool side. </a:t>
            </a:r>
            <a:endParaRPr/>
          </a:p>
        </p:txBody>
      </p:sp>
      <p:sp>
        <p:nvSpPr>
          <p:cNvPr id="386" name="Google Shape;386;p30"/>
          <p:cNvSpPr txBox="1"/>
          <p:nvPr/>
        </p:nvSpPr>
        <p:spPr>
          <a:xfrm>
            <a:off x="4911725" y="5180012"/>
            <a:ext cx="3886200" cy="12001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CC"/>
              </a:buClr>
              <a:buSzPts val="2400"/>
              <a:buFont typeface="Arimo"/>
              <a:buNone/>
            </a:pPr>
            <a:r>
              <a:rPr lang="en-US" sz="2400" b="1" i="0" u="none">
                <a:solidFill>
                  <a:srgbClr val="FFFFCC"/>
                </a:solidFill>
                <a:latin typeface="Arimo"/>
                <a:ea typeface="Arimo"/>
                <a:cs typeface="Arimo"/>
                <a:sym typeface="Arimo"/>
              </a:rPr>
              <a:t>Favorable shear on both sides, only favorable buoyancy on warm side.</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1"/>
        <p:cNvGrpSpPr/>
        <p:nvPr/>
      </p:nvGrpSpPr>
      <p:grpSpPr>
        <a:xfrm>
          <a:off x="0" y="0"/>
          <a:ext cx="0" cy="0"/>
          <a:chOff x="0" y="0"/>
          <a:chExt cx="0" cy="0"/>
        </a:xfrm>
      </p:grpSpPr>
      <p:sp>
        <p:nvSpPr>
          <p:cNvPr id="392" name="Google Shape;392;p31"/>
          <p:cNvSpPr txBox="1"/>
          <p:nvPr/>
        </p:nvSpPr>
        <p:spPr>
          <a:xfrm>
            <a:off x="4419600" y="6477000"/>
            <a:ext cx="5257800" cy="3381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E0C3C"/>
              </a:buClr>
              <a:buSzPts val="1600"/>
              <a:buFont typeface="Arimo"/>
              <a:buNone/>
            </a:pPr>
            <a:r>
              <a:rPr lang="en-US" sz="1600" b="0" i="1" u="none">
                <a:solidFill>
                  <a:srgbClr val="0E0C3C"/>
                </a:solidFill>
                <a:latin typeface="Arimo"/>
                <a:ea typeface="Arimo"/>
                <a:cs typeface="Arimo"/>
                <a:sym typeface="Arimo"/>
              </a:rPr>
              <a:t>Edwards and Pietrycha 2006</a:t>
            </a:r>
            <a:endParaRPr/>
          </a:p>
        </p:txBody>
      </p:sp>
      <p:sp>
        <p:nvSpPr>
          <p:cNvPr id="393" name="Google Shape;393;p31"/>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TC TORNADO FORECASTING CONCEPTS – MESOSCALE BOUNDARIES</a:t>
            </a:r>
            <a:endParaRPr/>
          </a:p>
        </p:txBody>
      </p:sp>
      <p:sp>
        <p:nvSpPr>
          <p:cNvPr id="394" name="Google Shape;394;p31"/>
          <p:cNvSpPr txBox="1"/>
          <p:nvPr/>
        </p:nvSpPr>
        <p:spPr>
          <a:xfrm>
            <a:off x="4094162" y="4800600"/>
            <a:ext cx="4135437" cy="4619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CECFF"/>
              </a:buClr>
              <a:buSzPts val="2400"/>
              <a:buFont typeface="Arimo"/>
              <a:buNone/>
            </a:pPr>
            <a:r>
              <a:rPr lang="en-US" sz="2400" b="0" i="1" u="none">
                <a:solidFill>
                  <a:srgbClr val="CCECFF"/>
                </a:solidFill>
                <a:latin typeface="Arimo"/>
                <a:ea typeface="Arimo"/>
                <a:cs typeface="Arimo"/>
                <a:sym typeface="Arimo"/>
              </a:rPr>
              <a:t>Buoyancy-Shear Overlap</a:t>
            </a:r>
            <a:endParaRPr/>
          </a:p>
        </p:txBody>
      </p:sp>
      <p:pic>
        <p:nvPicPr>
          <p:cNvPr id="395" name="Google Shape;395;p31"/>
          <p:cNvPicPr preferRelativeResize="0"/>
          <p:nvPr/>
        </p:nvPicPr>
        <p:blipFill rotWithShape="1">
          <a:blip r:embed="rId4">
            <a:alphaModFix/>
          </a:blip>
          <a:srcRect/>
          <a:stretch/>
        </p:blipFill>
        <p:spPr>
          <a:xfrm>
            <a:off x="1333500" y="1357312"/>
            <a:ext cx="2857500" cy="3789362"/>
          </a:xfrm>
          <a:prstGeom prst="rect">
            <a:avLst/>
          </a:prstGeom>
          <a:noFill/>
          <a:ln>
            <a:noFill/>
          </a:ln>
        </p:spPr>
      </p:pic>
      <p:pic>
        <p:nvPicPr>
          <p:cNvPr id="396" name="Google Shape;396;p31"/>
          <p:cNvPicPr preferRelativeResize="0"/>
          <p:nvPr/>
        </p:nvPicPr>
        <p:blipFill rotWithShape="1">
          <a:blip r:embed="rId5">
            <a:alphaModFix/>
          </a:blip>
          <a:srcRect/>
          <a:stretch/>
        </p:blipFill>
        <p:spPr>
          <a:xfrm>
            <a:off x="4695825" y="1366837"/>
            <a:ext cx="3000375" cy="3314700"/>
          </a:xfrm>
          <a:prstGeom prst="rect">
            <a:avLst/>
          </a:prstGeom>
          <a:noFill/>
          <a:ln>
            <a:noFill/>
          </a:ln>
        </p:spPr>
      </p:pic>
      <p:sp>
        <p:nvSpPr>
          <p:cNvPr id="397" name="Google Shape;397;p31"/>
          <p:cNvSpPr txBox="1"/>
          <p:nvPr/>
        </p:nvSpPr>
        <p:spPr>
          <a:xfrm>
            <a:off x="457200" y="5160962"/>
            <a:ext cx="5410200" cy="12001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CC"/>
              </a:buClr>
              <a:buSzPts val="2400"/>
              <a:buFont typeface="Arimo"/>
              <a:buNone/>
            </a:pPr>
            <a:r>
              <a:rPr lang="en-US" sz="2400" b="1" i="0" u="none" dirty="0">
                <a:solidFill>
                  <a:srgbClr val="FFFFCC"/>
                </a:solidFill>
                <a:latin typeface="Arimo"/>
                <a:ea typeface="Arimo"/>
                <a:cs typeface="Arimo"/>
                <a:sym typeface="Arimo"/>
              </a:rPr>
              <a:t>Favorable buoyancy on one side, favorable shear on the other. (Slim corridor of overlap near the boundary) </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5"/>
        <p:cNvGrpSpPr/>
        <p:nvPr/>
      </p:nvGrpSpPr>
      <p:grpSpPr>
        <a:xfrm>
          <a:off x="0" y="0"/>
          <a:ext cx="0" cy="0"/>
          <a:chOff x="0" y="0"/>
          <a:chExt cx="0" cy="0"/>
        </a:xfrm>
      </p:grpSpPr>
      <p:sp>
        <p:nvSpPr>
          <p:cNvPr id="116" name="Google Shape;116;p3"/>
          <p:cNvSpPr txBox="1"/>
          <p:nvPr/>
        </p:nvSpPr>
        <p:spPr>
          <a:xfrm>
            <a:off x="-7620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TC MUJIGAE TORNADOES HIT CHINA</a:t>
            </a:r>
            <a:endParaRPr/>
          </a:p>
        </p:txBody>
      </p:sp>
      <p:pic>
        <p:nvPicPr>
          <p:cNvPr id="117" name="Google Shape;117;p3"/>
          <p:cNvPicPr preferRelativeResize="0"/>
          <p:nvPr/>
        </p:nvPicPr>
        <p:blipFill rotWithShape="1">
          <a:blip r:embed="rId4">
            <a:alphaModFix/>
          </a:blip>
          <a:srcRect/>
          <a:stretch/>
        </p:blipFill>
        <p:spPr>
          <a:xfrm>
            <a:off x="76200" y="1219200"/>
            <a:ext cx="4770437" cy="5443537"/>
          </a:xfrm>
          <a:prstGeom prst="rect">
            <a:avLst/>
          </a:prstGeom>
          <a:noFill/>
          <a:ln>
            <a:noFill/>
          </a:ln>
        </p:spPr>
      </p:pic>
      <p:pic>
        <p:nvPicPr>
          <p:cNvPr id="118" name="Google Shape;118;p3"/>
          <p:cNvPicPr preferRelativeResize="0"/>
          <p:nvPr/>
        </p:nvPicPr>
        <p:blipFill rotWithShape="1">
          <a:blip r:embed="rId5">
            <a:alphaModFix/>
          </a:blip>
          <a:srcRect/>
          <a:stretch/>
        </p:blipFill>
        <p:spPr>
          <a:xfrm>
            <a:off x="4846637" y="1196975"/>
            <a:ext cx="2206625" cy="2590800"/>
          </a:xfrm>
          <a:prstGeom prst="rect">
            <a:avLst/>
          </a:prstGeom>
          <a:noFill/>
          <a:ln>
            <a:noFill/>
          </a:ln>
        </p:spPr>
      </p:pic>
      <p:pic>
        <p:nvPicPr>
          <p:cNvPr id="119" name="Google Shape;119;p3"/>
          <p:cNvPicPr preferRelativeResize="0"/>
          <p:nvPr/>
        </p:nvPicPr>
        <p:blipFill rotWithShape="1">
          <a:blip r:embed="rId6">
            <a:alphaModFix/>
          </a:blip>
          <a:srcRect/>
          <a:stretch/>
        </p:blipFill>
        <p:spPr>
          <a:xfrm>
            <a:off x="6977062" y="1219200"/>
            <a:ext cx="2166937" cy="2590800"/>
          </a:xfrm>
          <a:prstGeom prst="rect">
            <a:avLst/>
          </a:prstGeom>
          <a:noFill/>
          <a:ln>
            <a:noFill/>
          </a:ln>
        </p:spPr>
      </p:pic>
      <p:pic>
        <p:nvPicPr>
          <p:cNvPr id="120" name="Google Shape;120;p3"/>
          <p:cNvPicPr preferRelativeResize="0"/>
          <p:nvPr/>
        </p:nvPicPr>
        <p:blipFill rotWithShape="1">
          <a:blip r:embed="rId7">
            <a:alphaModFix/>
          </a:blip>
          <a:srcRect/>
          <a:stretch/>
        </p:blipFill>
        <p:spPr>
          <a:xfrm>
            <a:off x="4846637" y="4087812"/>
            <a:ext cx="4287837" cy="25622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2"/>
        <p:cNvGrpSpPr/>
        <p:nvPr/>
      </p:nvGrpSpPr>
      <p:grpSpPr>
        <a:xfrm>
          <a:off x="0" y="0"/>
          <a:ext cx="0" cy="0"/>
          <a:chOff x="0" y="0"/>
          <a:chExt cx="0" cy="0"/>
        </a:xfrm>
      </p:grpSpPr>
      <p:sp>
        <p:nvSpPr>
          <p:cNvPr id="403" name="Google Shape;403;p32"/>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RADAR CONCEPTS for TC TORNADOES</a:t>
            </a:r>
            <a:endParaRPr/>
          </a:p>
        </p:txBody>
      </p:sp>
      <p:pic>
        <p:nvPicPr>
          <p:cNvPr id="404" name="Google Shape;404;p32"/>
          <p:cNvPicPr preferRelativeResize="0"/>
          <p:nvPr/>
        </p:nvPicPr>
        <p:blipFill rotWithShape="1">
          <a:blip r:embed="rId4">
            <a:alphaModFix/>
          </a:blip>
          <a:srcRect/>
          <a:stretch/>
        </p:blipFill>
        <p:spPr>
          <a:xfrm>
            <a:off x="2432050" y="1219200"/>
            <a:ext cx="6711950" cy="5689600"/>
          </a:xfrm>
          <a:prstGeom prst="rect">
            <a:avLst/>
          </a:prstGeom>
          <a:noFill/>
          <a:ln>
            <a:noFill/>
          </a:ln>
        </p:spPr>
      </p:pic>
      <p:sp>
        <p:nvSpPr>
          <p:cNvPr id="405" name="Google Shape;405;p32"/>
          <p:cNvSpPr txBox="1"/>
          <p:nvPr/>
        </p:nvSpPr>
        <p:spPr>
          <a:xfrm>
            <a:off x="152400" y="4191000"/>
            <a:ext cx="3200400" cy="1816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9CCFF"/>
              </a:buClr>
              <a:buSzPts val="2800"/>
              <a:buFont typeface="Arimo"/>
              <a:buNone/>
            </a:pPr>
            <a:r>
              <a:rPr lang="en-US" sz="2800" b="1" i="0" u="none">
                <a:solidFill>
                  <a:srgbClr val="99CCFF"/>
                </a:solidFill>
                <a:latin typeface="Arimo"/>
                <a:ea typeface="Arimo"/>
                <a:cs typeface="Arimo"/>
                <a:sym typeface="Arimo"/>
              </a:rPr>
              <a:t>Beaufort Co.</a:t>
            </a:r>
            <a:br>
              <a:rPr lang="en-US" sz="2800" b="1" i="0" u="none">
                <a:solidFill>
                  <a:srgbClr val="99CCFF"/>
                </a:solidFill>
                <a:latin typeface="Arimo"/>
                <a:ea typeface="Arimo"/>
                <a:cs typeface="Arimo"/>
                <a:sym typeface="Arimo"/>
              </a:rPr>
            </a:br>
            <a:r>
              <a:rPr lang="en-US" sz="2800" b="1" i="0" u="none">
                <a:solidFill>
                  <a:srgbClr val="99CCFF"/>
                </a:solidFill>
                <a:latin typeface="Arimo"/>
                <a:ea typeface="Arimo"/>
                <a:cs typeface="Arimo"/>
                <a:sym typeface="Arimo"/>
              </a:rPr>
              <a:t>N. Carolina</a:t>
            </a:r>
            <a:br>
              <a:rPr lang="en-US" sz="2800" b="1" i="0" u="none">
                <a:solidFill>
                  <a:srgbClr val="99CCFF"/>
                </a:solidFill>
                <a:latin typeface="Arimo"/>
                <a:ea typeface="Arimo"/>
                <a:cs typeface="Arimo"/>
                <a:sym typeface="Arimo"/>
              </a:rPr>
            </a:br>
            <a:r>
              <a:rPr lang="en-US" sz="2800" b="1" i="0" u="none">
                <a:solidFill>
                  <a:srgbClr val="99CCFF"/>
                </a:solidFill>
                <a:latin typeface="Arimo"/>
                <a:ea typeface="Arimo"/>
                <a:cs typeface="Arimo"/>
                <a:sym typeface="Arimo"/>
              </a:rPr>
              <a:t>27 Aug 2011</a:t>
            </a:r>
            <a:br>
              <a:rPr lang="en-US" sz="2800" b="1" i="0" u="none">
                <a:solidFill>
                  <a:srgbClr val="99CCFF"/>
                </a:solidFill>
                <a:latin typeface="Arimo"/>
                <a:ea typeface="Arimo"/>
                <a:cs typeface="Arimo"/>
                <a:sym typeface="Arimo"/>
              </a:rPr>
            </a:br>
            <a:r>
              <a:rPr lang="en-US" sz="2800" b="1" i="0" u="none">
                <a:solidFill>
                  <a:srgbClr val="99CCFF"/>
                </a:solidFill>
                <a:latin typeface="Arimo"/>
                <a:ea typeface="Arimo"/>
                <a:cs typeface="Arimo"/>
                <a:sym typeface="Arimo"/>
              </a:rPr>
              <a:t>0203 UTC</a:t>
            </a:r>
            <a:endParaRPr/>
          </a:p>
        </p:txBody>
      </p:sp>
      <p:pic>
        <p:nvPicPr>
          <p:cNvPr id="406" name="Google Shape;406;p32"/>
          <p:cNvPicPr preferRelativeResize="0"/>
          <p:nvPr/>
        </p:nvPicPr>
        <p:blipFill rotWithShape="1">
          <a:blip r:embed="rId5">
            <a:alphaModFix/>
          </a:blip>
          <a:srcRect/>
          <a:stretch/>
        </p:blipFill>
        <p:spPr>
          <a:xfrm>
            <a:off x="1143000" y="1219200"/>
            <a:ext cx="8001000" cy="2884487"/>
          </a:xfrm>
          <a:prstGeom prst="rect">
            <a:avLst/>
          </a:prstGeom>
          <a:noFill/>
          <a:ln>
            <a:noFill/>
          </a:ln>
        </p:spPr>
      </p:pic>
      <p:sp>
        <p:nvSpPr>
          <p:cNvPr id="407" name="Google Shape;407;p32"/>
          <p:cNvSpPr txBox="1"/>
          <p:nvPr/>
        </p:nvSpPr>
        <p:spPr>
          <a:xfrm>
            <a:off x="4724400" y="1219200"/>
            <a:ext cx="5257800" cy="457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400"/>
              <a:buFont typeface="Arimo"/>
              <a:buNone/>
            </a:pPr>
            <a:r>
              <a:rPr lang="en-US" sz="2400" b="0" i="1" u="none">
                <a:solidFill>
                  <a:schemeClr val="lt1"/>
                </a:solidFill>
                <a:latin typeface="Arimo"/>
                <a:ea typeface="Arimo"/>
                <a:cs typeface="Arimo"/>
                <a:sym typeface="Arimo"/>
              </a:rPr>
              <a:t>Edwards and Picca 2016</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6"/>
                                        </p:tgtEl>
                                        <p:attrNameLst>
                                          <p:attrName>style.visibility</p:attrName>
                                        </p:attrNameLst>
                                      </p:cBhvr>
                                      <p:to>
                                        <p:strVal val="visible"/>
                                      </p:to>
                                    </p:set>
                                    <p:animEffect transition="in" filter="fade">
                                      <p:cBhvr>
                                        <p:cTn id="7" dur="500"/>
                                        <p:tgtEl>
                                          <p:spTgt spid="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2"/>
        <p:cNvGrpSpPr/>
        <p:nvPr/>
      </p:nvGrpSpPr>
      <p:grpSpPr>
        <a:xfrm>
          <a:off x="0" y="0"/>
          <a:ext cx="0" cy="0"/>
          <a:chOff x="0" y="0"/>
          <a:chExt cx="0" cy="0"/>
        </a:xfrm>
      </p:grpSpPr>
      <p:pic>
        <p:nvPicPr>
          <p:cNvPr id="413" name="Google Shape;413;p33" descr="RVortcomparison_loop_08192007"/>
          <p:cNvPicPr preferRelativeResize="0"/>
          <p:nvPr/>
        </p:nvPicPr>
        <p:blipFill rotWithShape="1">
          <a:blip r:embed="rId4">
            <a:alphaModFix/>
          </a:blip>
          <a:srcRect/>
          <a:stretch/>
        </p:blipFill>
        <p:spPr>
          <a:xfrm>
            <a:off x="3505200" y="1219200"/>
            <a:ext cx="2741612" cy="5481637"/>
          </a:xfrm>
          <a:prstGeom prst="rect">
            <a:avLst/>
          </a:prstGeom>
          <a:noFill/>
          <a:ln>
            <a:noFill/>
          </a:ln>
        </p:spPr>
      </p:pic>
      <p:pic>
        <p:nvPicPr>
          <p:cNvPr id="414" name="Google Shape;414;p33" descr="VVortcomparison_loop_08192007"/>
          <p:cNvPicPr preferRelativeResize="0"/>
          <p:nvPr/>
        </p:nvPicPr>
        <p:blipFill rotWithShape="1">
          <a:blip r:embed="rId5">
            <a:alphaModFix/>
          </a:blip>
          <a:srcRect/>
          <a:stretch/>
        </p:blipFill>
        <p:spPr>
          <a:xfrm>
            <a:off x="6248400" y="1219200"/>
            <a:ext cx="2741612" cy="5481637"/>
          </a:xfrm>
          <a:prstGeom prst="rect">
            <a:avLst/>
          </a:prstGeom>
          <a:noFill/>
          <a:ln>
            <a:noFill/>
          </a:ln>
        </p:spPr>
      </p:pic>
      <p:sp>
        <p:nvSpPr>
          <p:cNvPr id="415" name="Google Shape;415;p33"/>
          <p:cNvSpPr txBox="1"/>
          <p:nvPr/>
        </p:nvSpPr>
        <p:spPr>
          <a:xfrm>
            <a:off x="152400" y="2438400"/>
            <a:ext cx="3352800" cy="12668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CFFCC"/>
              </a:buClr>
              <a:buSzPts val="2000"/>
              <a:buFont typeface="Arial"/>
              <a:buNone/>
            </a:pPr>
            <a:r>
              <a:rPr lang="en-US" sz="2000" b="1" i="0" u="none">
                <a:solidFill>
                  <a:srgbClr val="CCFFCC"/>
                </a:solidFill>
                <a:latin typeface="Arial"/>
                <a:ea typeface="Arial"/>
                <a:cs typeface="Arial"/>
                <a:sym typeface="Arial"/>
              </a:rPr>
              <a:t>PAR</a:t>
            </a:r>
            <a:r>
              <a:rPr lang="en-US" sz="2000" b="0" i="0" u="none">
                <a:solidFill>
                  <a:srgbClr val="CCFFCC"/>
                </a:solidFill>
                <a:latin typeface="Arial"/>
                <a:ea typeface="Arial"/>
                <a:cs typeface="Arial"/>
                <a:sym typeface="Arial"/>
              </a:rPr>
              <a:t>  VCP 12     60° sector</a:t>
            </a:r>
            <a:endParaRPr/>
          </a:p>
          <a:p>
            <a:pPr marL="0" marR="0" lvl="0" indent="0" algn="l" rtl="0">
              <a:lnSpc>
                <a:spcPct val="100000"/>
              </a:lnSpc>
              <a:spcBef>
                <a:spcPts val="900"/>
              </a:spcBef>
              <a:spcAft>
                <a:spcPts val="0"/>
              </a:spcAft>
              <a:buClr>
                <a:srgbClr val="CCFFCC"/>
              </a:buClr>
              <a:buSzPts val="1800"/>
              <a:buFont typeface="Tahoma"/>
              <a:buNone/>
            </a:pPr>
            <a:r>
              <a:rPr lang="en-US" sz="1800" b="0" i="0" u="none">
                <a:solidFill>
                  <a:srgbClr val="CCFFCC"/>
                </a:solidFill>
                <a:latin typeface="Tahoma"/>
                <a:ea typeface="Tahoma"/>
                <a:cs typeface="Tahoma"/>
                <a:sym typeface="Tahoma"/>
              </a:rPr>
              <a:t>0.5° oversampling in azimuth</a:t>
            </a:r>
            <a:endParaRPr/>
          </a:p>
          <a:p>
            <a:pPr marL="0" marR="0" lvl="0" indent="0" algn="l" rtl="0">
              <a:lnSpc>
                <a:spcPct val="100000"/>
              </a:lnSpc>
              <a:spcBef>
                <a:spcPts val="1000"/>
              </a:spcBef>
              <a:spcAft>
                <a:spcPts val="0"/>
              </a:spcAft>
              <a:buClr>
                <a:srgbClr val="CCFFCC"/>
              </a:buClr>
              <a:buSzPts val="2000"/>
              <a:buFont typeface="Arial"/>
              <a:buNone/>
            </a:pPr>
            <a:r>
              <a:rPr lang="en-US" sz="2000" b="0" i="0" u="none">
                <a:solidFill>
                  <a:srgbClr val="CCFFCC"/>
                </a:solidFill>
                <a:latin typeface="Arial"/>
                <a:ea typeface="Arial"/>
                <a:cs typeface="Arial"/>
                <a:sym typeface="Arial"/>
              </a:rPr>
              <a:t>Interval ~ </a:t>
            </a:r>
            <a:r>
              <a:rPr lang="en-US" sz="2000" b="1" i="0" u="none">
                <a:solidFill>
                  <a:srgbClr val="CCFFCC"/>
                </a:solidFill>
                <a:latin typeface="Arial"/>
                <a:ea typeface="Arial"/>
                <a:cs typeface="Arial"/>
                <a:sym typeface="Arial"/>
              </a:rPr>
              <a:t>43 s</a:t>
            </a:r>
            <a:endParaRPr/>
          </a:p>
        </p:txBody>
      </p:sp>
      <p:sp>
        <p:nvSpPr>
          <p:cNvPr id="416" name="Google Shape;416;p33"/>
          <p:cNvSpPr txBox="1"/>
          <p:nvPr/>
        </p:nvSpPr>
        <p:spPr>
          <a:xfrm>
            <a:off x="0" y="1143000"/>
            <a:ext cx="3276600" cy="12509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CC"/>
              </a:buClr>
              <a:buSzPts val="2000"/>
              <a:buFont typeface="Arimo"/>
              <a:buNone/>
            </a:pPr>
            <a:r>
              <a:rPr lang="en-US" sz="2000" b="1" i="0" u="none">
                <a:solidFill>
                  <a:srgbClr val="FFFFCC"/>
                </a:solidFill>
                <a:latin typeface="Arimo"/>
                <a:ea typeface="Arimo"/>
                <a:cs typeface="Arimo"/>
                <a:sym typeface="Arimo"/>
              </a:rPr>
              <a:t>Tornado Warned Supercell near Norge OK           </a:t>
            </a:r>
            <a:r>
              <a:rPr lang="en-US" sz="3600" b="1" i="0" u="sng">
                <a:solidFill>
                  <a:srgbClr val="FFFFCC"/>
                </a:solidFill>
                <a:latin typeface="Arimo"/>
                <a:ea typeface="Arimo"/>
                <a:cs typeface="Arimo"/>
                <a:sym typeface="Arimo"/>
              </a:rPr>
              <a:t>TC Erin</a:t>
            </a:r>
            <a:endParaRPr/>
          </a:p>
        </p:txBody>
      </p:sp>
      <p:sp>
        <p:nvSpPr>
          <p:cNvPr id="417" name="Google Shape;417;p33"/>
          <p:cNvSpPr txBox="1"/>
          <p:nvPr/>
        </p:nvSpPr>
        <p:spPr>
          <a:xfrm>
            <a:off x="152400" y="3810000"/>
            <a:ext cx="3200400" cy="9461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9CCFF"/>
              </a:buClr>
              <a:buSzPts val="2800"/>
              <a:buFont typeface="Arimo"/>
              <a:buNone/>
            </a:pPr>
            <a:r>
              <a:rPr lang="en-US" sz="2800" b="1" i="0" u="none">
                <a:solidFill>
                  <a:srgbClr val="99CCFF"/>
                </a:solidFill>
                <a:latin typeface="Arimo"/>
                <a:ea typeface="Arimo"/>
                <a:cs typeface="Arimo"/>
                <a:sym typeface="Arimo"/>
              </a:rPr>
              <a:t>19 Aug 2007       0135-0154 UTC</a:t>
            </a:r>
            <a:endParaRPr/>
          </a:p>
        </p:txBody>
      </p:sp>
      <p:sp>
        <p:nvSpPr>
          <p:cNvPr id="418" name="Google Shape;418;p33"/>
          <p:cNvSpPr txBox="1"/>
          <p:nvPr/>
        </p:nvSpPr>
        <p:spPr>
          <a:xfrm>
            <a:off x="152400" y="4876800"/>
            <a:ext cx="2362200" cy="13112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CFFCC"/>
              </a:buClr>
              <a:buSzPts val="2000"/>
              <a:buFont typeface="Arial"/>
              <a:buNone/>
            </a:pPr>
            <a:r>
              <a:rPr lang="en-US" sz="2000" b="1" i="0" u="none">
                <a:solidFill>
                  <a:srgbClr val="CCFFCC"/>
                </a:solidFill>
                <a:latin typeface="Arial"/>
                <a:ea typeface="Arial"/>
                <a:cs typeface="Arial"/>
                <a:sym typeface="Arial"/>
              </a:rPr>
              <a:t>WSR-88D</a:t>
            </a:r>
            <a:r>
              <a:rPr lang="en-US" sz="2000" b="0" i="0" u="none">
                <a:solidFill>
                  <a:srgbClr val="CCFFCC"/>
                </a:solidFill>
                <a:latin typeface="Arial"/>
                <a:ea typeface="Arial"/>
                <a:cs typeface="Arial"/>
                <a:sym typeface="Arial"/>
              </a:rPr>
              <a:t>  </a:t>
            </a:r>
            <a:endParaRPr/>
          </a:p>
          <a:p>
            <a:pPr marL="0" marR="0" lvl="0" indent="0" algn="l" rtl="0">
              <a:lnSpc>
                <a:spcPct val="100000"/>
              </a:lnSpc>
              <a:spcBef>
                <a:spcPts val="1000"/>
              </a:spcBef>
              <a:spcAft>
                <a:spcPts val="0"/>
              </a:spcAft>
              <a:buClr>
                <a:srgbClr val="CCFFCC"/>
              </a:buClr>
              <a:buSzPts val="2000"/>
              <a:buFont typeface="Arial"/>
              <a:buNone/>
            </a:pPr>
            <a:r>
              <a:rPr lang="en-US" sz="2000" b="0" i="0" u="none">
                <a:solidFill>
                  <a:srgbClr val="CCFFCC"/>
                </a:solidFill>
                <a:latin typeface="Arial"/>
                <a:ea typeface="Arial"/>
                <a:cs typeface="Arial"/>
                <a:sym typeface="Arial"/>
              </a:rPr>
              <a:t>VCP 12  </a:t>
            </a:r>
            <a:endParaRPr/>
          </a:p>
          <a:p>
            <a:pPr marL="0" marR="0" lvl="0" indent="0" algn="l" rtl="0">
              <a:lnSpc>
                <a:spcPct val="100000"/>
              </a:lnSpc>
              <a:spcBef>
                <a:spcPts val="1000"/>
              </a:spcBef>
              <a:spcAft>
                <a:spcPts val="0"/>
              </a:spcAft>
              <a:buClr>
                <a:srgbClr val="CCFFCC"/>
              </a:buClr>
              <a:buSzPts val="2000"/>
              <a:buFont typeface="Arial"/>
              <a:buNone/>
            </a:pPr>
            <a:r>
              <a:rPr lang="en-US" sz="2000" b="0" i="0" u="none">
                <a:solidFill>
                  <a:srgbClr val="CCFFCC"/>
                </a:solidFill>
                <a:latin typeface="Arial"/>
                <a:ea typeface="Arial"/>
                <a:cs typeface="Arial"/>
                <a:sym typeface="Arial"/>
              </a:rPr>
              <a:t>Interval ~ </a:t>
            </a:r>
            <a:r>
              <a:rPr lang="en-US" sz="2000" b="1" i="0" u="none">
                <a:solidFill>
                  <a:srgbClr val="CCFFCC"/>
                </a:solidFill>
                <a:latin typeface="Arial"/>
                <a:ea typeface="Arial"/>
                <a:cs typeface="Arial"/>
                <a:sym typeface="Arial"/>
              </a:rPr>
              <a:t>4.1 min</a:t>
            </a:r>
            <a:endParaRPr/>
          </a:p>
        </p:txBody>
      </p:sp>
      <p:sp>
        <p:nvSpPr>
          <p:cNvPr id="419" name="Google Shape;419;p33"/>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RADAR CONCEPTS for TC TORNADOES</a:t>
            </a:r>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487"/>
        <p:cNvGrpSpPr/>
        <p:nvPr/>
      </p:nvGrpSpPr>
      <p:grpSpPr>
        <a:xfrm>
          <a:off x="0" y="0"/>
          <a:ext cx="0" cy="0"/>
          <a:chOff x="0" y="0"/>
          <a:chExt cx="0" cy="0"/>
        </a:xfrm>
      </p:grpSpPr>
      <p:sp>
        <p:nvSpPr>
          <p:cNvPr id="488" name="Google Shape;488;p44"/>
          <p:cNvSpPr txBox="1"/>
          <p:nvPr/>
        </p:nvSpPr>
        <p:spPr>
          <a:xfrm>
            <a:off x="533400" y="1381125"/>
            <a:ext cx="8534400" cy="52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9CCFF"/>
              </a:buClr>
              <a:buSzPts val="2800"/>
              <a:buFont typeface="Arimo"/>
              <a:buNone/>
            </a:pPr>
            <a:r>
              <a:rPr lang="en-US" sz="2800" b="1" i="0" u="none">
                <a:solidFill>
                  <a:srgbClr val="99CCFF"/>
                </a:solidFill>
                <a:latin typeface="Arimo"/>
                <a:ea typeface="Arimo"/>
                <a:cs typeface="Arimo"/>
                <a:sym typeface="Arimo"/>
              </a:rPr>
              <a:t>CONVECTION-ALLOWING MODELS</a:t>
            </a:r>
            <a:endParaRPr/>
          </a:p>
        </p:txBody>
      </p:sp>
      <p:pic>
        <p:nvPicPr>
          <p:cNvPr id="489" name="Google Shape;489;p44" descr="lrWRFkat"/>
          <p:cNvPicPr preferRelativeResize="0"/>
          <p:nvPr/>
        </p:nvPicPr>
        <p:blipFill rotWithShape="1">
          <a:blip r:embed="rId4">
            <a:alphaModFix/>
          </a:blip>
          <a:srcRect/>
          <a:stretch/>
        </p:blipFill>
        <p:spPr>
          <a:xfrm>
            <a:off x="76200" y="2133600"/>
            <a:ext cx="2925762" cy="2479675"/>
          </a:xfrm>
          <a:prstGeom prst="rect">
            <a:avLst/>
          </a:prstGeom>
          <a:noFill/>
          <a:ln>
            <a:noFill/>
          </a:ln>
        </p:spPr>
      </p:pic>
      <p:pic>
        <p:nvPicPr>
          <p:cNvPr id="490" name="Google Shape;490;p44" descr="hrWRFkat"/>
          <p:cNvPicPr preferRelativeResize="0"/>
          <p:nvPr/>
        </p:nvPicPr>
        <p:blipFill rotWithShape="1">
          <a:blip r:embed="rId5">
            <a:alphaModFix/>
          </a:blip>
          <a:srcRect/>
          <a:stretch/>
        </p:blipFill>
        <p:spPr>
          <a:xfrm>
            <a:off x="3048000" y="2133600"/>
            <a:ext cx="2514600" cy="2476500"/>
          </a:xfrm>
          <a:prstGeom prst="rect">
            <a:avLst/>
          </a:prstGeom>
          <a:noFill/>
          <a:ln>
            <a:noFill/>
          </a:ln>
        </p:spPr>
      </p:pic>
      <p:pic>
        <p:nvPicPr>
          <p:cNvPr id="491" name="Google Shape;491;p44" descr="p3refkat"/>
          <p:cNvPicPr preferRelativeResize="0"/>
          <p:nvPr/>
        </p:nvPicPr>
        <p:blipFill rotWithShape="1">
          <a:blip r:embed="rId6">
            <a:alphaModFix/>
          </a:blip>
          <a:srcRect/>
          <a:stretch/>
        </p:blipFill>
        <p:spPr>
          <a:xfrm>
            <a:off x="5715000" y="3230562"/>
            <a:ext cx="3352800" cy="2484437"/>
          </a:xfrm>
          <a:prstGeom prst="rect">
            <a:avLst/>
          </a:prstGeom>
          <a:noFill/>
          <a:ln>
            <a:noFill/>
          </a:ln>
        </p:spPr>
      </p:pic>
      <p:sp>
        <p:nvSpPr>
          <p:cNvPr id="492" name="Google Shape;492;p44"/>
          <p:cNvSpPr txBox="1"/>
          <p:nvPr/>
        </p:nvSpPr>
        <p:spPr>
          <a:xfrm>
            <a:off x="152400" y="4724400"/>
            <a:ext cx="2697162" cy="16319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CC"/>
              </a:buClr>
              <a:buSzPts val="1800"/>
              <a:buFont typeface="Arimo"/>
              <a:buNone/>
            </a:pPr>
            <a:r>
              <a:rPr lang="en-US" sz="1800" b="1" i="0" u="none">
                <a:solidFill>
                  <a:srgbClr val="FFFFCC"/>
                </a:solidFill>
                <a:latin typeface="Arimo"/>
                <a:ea typeface="Arimo"/>
                <a:cs typeface="Arimo"/>
                <a:sym typeface="Arimo"/>
              </a:rPr>
              <a:t>NCAR WRF (ARW core) </a:t>
            </a:r>
            <a:endParaRPr/>
          </a:p>
          <a:p>
            <a:pPr marL="0" marR="0" lvl="0" indent="0" algn="l" rtl="0">
              <a:lnSpc>
                <a:spcPct val="100000"/>
              </a:lnSpc>
              <a:spcBef>
                <a:spcPts val="0"/>
              </a:spcBef>
              <a:spcAft>
                <a:spcPts val="0"/>
              </a:spcAft>
              <a:buClr>
                <a:srgbClr val="FFFFCC"/>
              </a:buClr>
              <a:buSzPts val="1800"/>
              <a:buFont typeface="Arimo"/>
              <a:buNone/>
            </a:pPr>
            <a:r>
              <a:rPr lang="en-US" sz="1800" b="1" i="0" u="none">
                <a:solidFill>
                  <a:srgbClr val="FFFFCC"/>
                </a:solidFill>
                <a:latin typeface="Arimo"/>
                <a:ea typeface="Arimo"/>
                <a:cs typeface="Arimo"/>
                <a:sym typeface="Arimo"/>
              </a:rPr>
              <a:t>4 km mesh </a:t>
            </a:r>
            <a:endParaRPr/>
          </a:p>
          <a:p>
            <a:pPr marL="0" marR="0" lvl="0" indent="0" algn="l" rtl="0">
              <a:lnSpc>
                <a:spcPct val="100000"/>
              </a:lnSpc>
              <a:spcBef>
                <a:spcPts val="0"/>
              </a:spcBef>
              <a:spcAft>
                <a:spcPts val="0"/>
              </a:spcAft>
              <a:buClr>
                <a:srgbClr val="FFFFCC"/>
              </a:buClr>
              <a:buSzPts val="1800"/>
              <a:buFont typeface="Arimo"/>
              <a:buNone/>
            </a:pPr>
            <a:r>
              <a:rPr lang="en-US" sz="1800" b="1" i="0" u="none">
                <a:solidFill>
                  <a:srgbClr val="FFFFCC"/>
                </a:solidFill>
                <a:latin typeface="Arimo"/>
                <a:ea typeface="Arimo"/>
                <a:cs typeface="Arimo"/>
                <a:sym typeface="Arimo"/>
              </a:rPr>
              <a:t>valid 0Z, 29 Aug 2005</a:t>
            </a:r>
            <a:endParaRPr/>
          </a:p>
          <a:p>
            <a:pPr marL="0" marR="0" lvl="0" indent="0" algn="l" rtl="0">
              <a:lnSpc>
                <a:spcPct val="100000"/>
              </a:lnSpc>
              <a:spcBef>
                <a:spcPts val="0"/>
              </a:spcBef>
              <a:spcAft>
                <a:spcPts val="0"/>
              </a:spcAft>
              <a:buClr>
                <a:srgbClr val="FFFFCC"/>
              </a:buClr>
              <a:buSzPts val="1800"/>
              <a:buFont typeface="Arimo"/>
              <a:buNone/>
            </a:pPr>
            <a:r>
              <a:rPr lang="en-US" sz="1800" b="1" i="0" u="none">
                <a:solidFill>
                  <a:srgbClr val="FFFFCC"/>
                </a:solidFill>
                <a:latin typeface="Arimo"/>
                <a:ea typeface="Arimo"/>
                <a:cs typeface="Arimo"/>
                <a:sym typeface="Arimo"/>
              </a:rPr>
              <a:t>48h forecast</a:t>
            </a:r>
            <a:endParaRPr/>
          </a:p>
          <a:p>
            <a:pPr marL="0" marR="0" lvl="0" indent="0" algn="l" rtl="0">
              <a:lnSpc>
                <a:spcPct val="100000"/>
              </a:lnSpc>
              <a:spcBef>
                <a:spcPts val="0"/>
              </a:spcBef>
              <a:spcAft>
                <a:spcPts val="0"/>
              </a:spcAft>
              <a:buNone/>
            </a:pPr>
            <a:endParaRPr sz="1800" b="1" i="0" u="none">
              <a:solidFill>
                <a:srgbClr val="FFFFCC"/>
              </a:solidFill>
              <a:latin typeface="Arimo"/>
              <a:ea typeface="Arimo"/>
              <a:cs typeface="Arimo"/>
              <a:sym typeface="Arimo"/>
            </a:endParaRPr>
          </a:p>
        </p:txBody>
      </p:sp>
      <p:sp>
        <p:nvSpPr>
          <p:cNvPr id="493" name="Google Shape;493;p44"/>
          <p:cNvSpPr txBox="1"/>
          <p:nvPr/>
        </p:nvSpPr>
        <p:spPr>
          <a:xfrm>
            <a:off x="3048000" y="4724400"/>
            <a:ext cx="2667000" cy="16319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CC"/>
              </a:buClr>
              <a:buSzPts val="1800"/>
              <a:buFont typeface="Arimo"/>
              <a:buNone/>
            </a:pPr>
            <a:r>
              <a:rPr lang="en-US" sz="1800" b="1" i="0" u="none">
                <a:solidFill>
                  <a:srgbClr val="FFFFCC"/>
                </a:solidFill>
                <a:latin typeface="Arimo"/>
                <a:ea typeface="Arimo"/>
                <a:cs typeface="Arimo"/>
                <a:sym typeface="Arimo"/>
              </a:rPr>
              <a:t>NCAR WRF (ARW ) </a:t>
            </a:r>
            <a:endParaRPr/>
          </a:p>
          <a:p>
            <a:pPr marL="0" marR="0" lvl="0" indent="0" algn="l" rtl="0">
              <a:lnSpc>
                <a:spcPct val="100000"/>
              </a:lnSpc>
              <a:spcBef>
                <a:spcPts val="0"/>
              </a:spcBef>
              <a:spcAft>
                <a:spcPts val="0"/>
              </a:spcAft>
              <a:buClr>
                <a:srgbClr val="FFFFCC"/>
              </a:buClr>
              <a:buSzPts val="1800"/>
              <a:buFont typeface="Arimo"/>
              <a:buNone/>
            </a:pPr>
            <a:r>
              <a:rPr lang="en-US" sz="1800" b="1" i="0" u="none">
                <a:solidFill>
                  <a:srgbClr val="FFFFCC"/>
                </a:solidFill>
                <a:latin typeface="Arimo"/>
                <a:ea typeface="Arimo"/>
                <a:cs typeface="Arimo"/>
                <a:sym typeface="Arimo"/>
              </a:rPr>
              <a:t>1.33 km mesh </a:t>
            </a:r>
            <a:endParaRPr/>
          </a:p>
          <a:p>
            <a:pPr marL="0" marR="0" lvl="0" indent="0" algn="l" rtl="0">
              <a:lnSpc>
                <a:spcPct val="100000"/>
              </a:lnSpc>
              <a:spcBef>
                <a:spcPts val="0"/>
              </a:spcBef>
              <a:spcAft>
                <a:spcPts val="0"/>
              </a:spcAft>
              <a:buClr>
                <a:srgbClr val="FFFFCC"/>
              </a:buClr>
              <a:buSzPts val="1800"/>
              <a:buFont typeface="Arimo"/>
              <a:buNone/>
            </a:pPr>
            <a:r>
              <a:rPr lang="en-US" sz="1800" b="1" i="0" u="none">
                <a:solidFill>
                  <a:srgbClr val="FFFFCC"/>
                </a:solidFill>
                <a:latin typeface="Arimo"/>
                <a:ea typeface="Arimo"/>
                <a:cs typeface="Arimo"/>
                <a:sym typeface="Arimo"/>
              </a:rPr>
              <a:t>valid 0Z, 29 Aug 2005</a:t>
            </a:r>
            <a:endParaRPr/>
          </a:p>
          <a:p>
            <a:pPr marL="0" marR="0" lvl="0" indent="0" algn="l" rtl="0">
              <a:lnSpc>
                <a:spcPct val="100000"/>
              </a:lnSpc>
              <a:spcBef>
                <a:spcPts val="0"/>
              </a:spcBef>
              <a:spcAft>
                <a:spcPts val="0"/>
              </a:spcAft>
              <a:buClr>
                <a:srgbClr val="FFFFCC"/>
              </a:buClr>
              <a:buSzPts val="1800"/>
              <a:buFont typeface="Arimo"/>
              <a:buNone/>
            </a:pPr>
            <a:r>
              <a:rPr lang="en-US" sz="1800" b="1" i="0" u="none">
                <a:solidFill>
                  <a:srgbClr val="FFFFCC"/>
                </a:solidFill>
                <a:latin typeface="Arimo"/>
                <a:ea typeface="Arimo"/>
                <a:cs typeface="Arimo"/>
                <a:sym typeface="Arimo"/>
              </a:rPr>
              <a:t>48h forecast</a:t>
            </a:r>
            <a:endParaRPr/>
          </a:p>
          <a:p>
            <a:pPr marL="0" marR="0" lvl="0" indent="0" algn="l" rtl="0">
              <a:lnSpc>
                <a:spcPct val="100000"/>
              </a:lnSpc>
              <a:spcBef>
                <a:spcPts val="0"/>
              </a:spcBef>
              <a:spcAft>
                <a:spcPts val="0"/>
              </a:spcAft>
              <a:buNone/>
            </a:pPr>
            <a:endParaRPr sz="1800" b="1" i="0" u="none">
              <a:solidFill>
                <a:srgbClr val="FFFFCC"/>
              </a:solidFill>
              <a:latin typeface="Arimo"/>
              <a:ea typeface="Arimo"/>
              <a:cs typeface="Arimo"/>
              <a:sym typeface="Arimo"/>
            </a:endParaRPr>
          </a:p>
        </p:txBody>
      </p:sp>
      <p:sp>
        <p:nvSpPr>
          <p:cNvPr id="494" name="Google Shape;494;p44"/>
          <p:cNvSpPr txBox="1"/>
          <p:nvPr/>
        </p:nvSpPr>
        <p:spPr>
          <a:xfrm>
            <a:off x="228600" y="5867400"/>
            <a:ext cx="8534400" cy="5191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2800"/>
              <a:buFont typeface="Arimo"/>
              <a:buNone/>
            </a:pPr>
            <a:r>
              <a:rPr lang="en-US" sz="2800" b="1" i="1" u="none">
                <a:solidFill>
                  <a:srgbClr val="FFFF00"/>
                </a:solidFill>
                <a:latin typeface="Arimo"/>
                <a:ea typeface="Arimo"/>
                <a:cs typeface="Arimo"/>
                <a:sym typeface="Arimo"/>
              </a:rPr>
              <a:t>PRECISION IS NOT THE SAME AS ACCURACY </a:t>
            </a:r>
            <a:endParaRPr/>
          </a:p>
        </p:txBody>
      </p:sp>
      <p:sp>
        <p:nvSpPr>
          <p:cNvPr id="495" name="Google Shape;495;p44"/>
          <p:cNvSpPr txBox="1"/>
          <p:nvPr/>
        </p:nvSpPr>
        <p:spPr>
          <a:xfrm>
            <a:off x="5715000" y="2058987"/>
            <a:ext cx="3352800" cy="16319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CC"/>
              </a:buClr>
              <a:buSzPts val="1800"/>
              <a:buFont typeface="Arimo"/>
              <a:buNone/>
            </a:pPr>
            <a:r>
              <a:rPr lang="en-US" sz="1800" b="1" i="0" u="none">
                <a:solidFill>
                  <a:srgbClr val="FFFFCC"/>
                </a:solidFill>
                <a:latin typeface="Arimo"/>
                <a:ea typeface="Arimo"/>
                <a:cs typeface="Arimo"/>
                <a:sym typeface="Arimo"/>
              </a:rPr>
              <a:t>~ Verifying reflectivity </a:t>
            </a:r>
            <a:endParaRPr/>
          </a:p>
          <a:p>
            <a:pPr marL="0" marR="0" lvl="0" indent="0" algn="l" rtl="0">
              <a:lnSpc>
                <a:spcPct val="100000"/>
              </a:lnSpc>
              <a:spcBef>
                <a:spcPts val="0"/>
              </a:spcBef>
              <a:spcAft>
                <a:spcPts val="0"/>
              </a:spcAft>
              <a:buClr>
                <a:srgbClr val="FFFFCC"/>
              </a:buClr>
              <a:buSzPts val="1800"/>
              <a:buFont typeface="Arimo"/>
              <a:buNone/>
            </a:pPr>
            <a:r>
              <a:rPr lang="en-US" sz="1800" b="1" i="0" u="none">
                <a:solidFill>
                  <a:srgbClr val="FFFFCC"/>
                </a:solidFill>
                <a:latin typeface="Arimo"/>
                <a:ea typeface="Arimo"/>
                <a:cs typeface="Arimo"/>
                <a:sym typeface="Arimo"/>
              </a:rPr>
              <a:t>~1.5 km resolution </a:t>
            </a:r>
            <a:endParaRPr/>
          </a:p>
          <a:p>
            <a:pPr marL="0" marR="0" lvl="0" indent="0" algn="l" rtl="0">
              <a:lnSpc>
                <a:spcPct val="100000"/>
              </a:lnSpc>
              <a:spcBef>
                <a:spcPts val="0"/>
              </a:spcBef>
              <a:spcAft>
                <a:spcPts val="0"/>
              </a:spcAft>
              <a:buClr>
                <a:srgbClr val="FFFFCC"/>
              </a:buClr>
              <a:buSzPts val="1800"/>
              <a:buFont typeface="Arimo"/>
              <a:buNone/>
            </a:pPr>
            <a:r>
              <a:rPr lang="en-US" sz="1800" b="1" i="0" u="none">
                <a:solidFill>
                  <a:srgbClr val="FFFFCC"/>
                </a:solidFill>
                <a:latin typeface="Arimo"/>
                <a:ea typeface="Arimo"/>
                <a:cs typeface="Arimo"/>
                <a:sym typeface="Arimo"/>
              </a:rPr>
              <a:t>valid 2317Z, 28 Aug 2005</a:t>
            </a:r>
            <a:endParaRPr/>
          </a:p>
          <a:p>
            <a:pPr marL="0" marR="0" lvl="0" indent="0" algn="l" rtl="0">
              <a:lnSpc>
                <a:spcPct val="100000"/>
              </a:lnSpc>
              <a:spcBef>
                <a:spcPts val="0"/>
              </a:spcBef>
              <a:spcAft>
                <a:spcPts val="0"/>
              </a:spcAft>
              <a:buClr>
                <a:srgbClr val="FFFFCC"/>
              </a:buClr>
              <a:buSzPts val="1800"/>
              <a:buFont typeface="Arimo"/>
              <a:buNone/>
            </a:pPr>
            <a:r>
              <a:rPr lang="en-US" sz="1800" b="1" i="0" u="none">
                <a:solidFill>
                  <a:srgbClr val="FFFFCC"/>
                </a:solidFill>
                <a:latin typeface="Arimo"/>
                <a:ea typeface="Arimo"/>
                <a:cs typeface="Arimo"/>
                <a:sym typeface="Arimo"/>
              </a:rPr>
              <a:t>NOAA P-3 airborne</a:t>
            </a:r>
            <a:endParaRPr/>
          </a:p>
          <a:p>
            <a:pPr marL="0" marR="0" lvl="0" indent="0" algn="l" rtl="0">
              <a:lnSpc>
                <a:spcPct val="100000"/>
              </a:lnSpc>
              <a:spcBef>
                <a:spcPts val="0"/>
              </a:spcBef>
              <a:spcAft>
                <a:spcPts val="0"/>
              </a:spcAft>
              <a:buNone/>
            </a:pPr>
            <a:endParaRPr sz="1800" b="1" i="0" u="none">
              <a:solidFill>
                <a:srgbClr val="FFFFCC"/>
              </a:solidFill>
              <a:latin typeface="Arimo"/>
              <a:ea typeface="Arimo"/>
              <a:cs typeface="Arimo"/>
              <a:sym typeface="Arimo"/>
            </a:endParaRPr>
          </a:p>
        </p:txBody>
      </p:sp>
      <p:sp>
        <p:nvSpPr>
          <p:cNvPr id="496" name="Google Shape;496;p44"/>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C.A.M. CONCEPTS for TC TORNADOES</a:t>
            </a:r>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1"/>
                                        </p:tgtEl>
                                        <p:attrNameLst>
                                          <p:attrName>style.visibility</p:attrName>
                                        </p:attrNameLst>
                                      </p:cBhvr>
                                      <p:to>
                                        <p:strVal val="visible"/>
                                      </p:to>
                                    </p:set>
                                    <p:animEffect transition="in" filter="fade">
                                      <p:cBhvr>
                                        <p:cTn id="7" dur="2000"/>
                                        <p:tgtEl>
                                          <p:spTgt spid="49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94"/>
                                        </p:tgtEl>
                                        <p:attrNameLst>
                                          <p:attrName>style.visibility</p:attrName>
                                        </p:attrNameLst>
                                      </p:cBhvr>
                                      <p:to>
                                        <p:strVal val="visible"/>
                                      </p:to>
                                    </p:set>
                                    <p:anim calcmode="lin" valueType="num">
                                      <p:cBhvr additive="base">
                                        <p:cTn id="12" dur="500"/>
                                        <p:tgtEl>
                                          <p:spTgt spid="4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501"/>
        <p:cNvGrpSpPr/>
        <p:nvPr/>
      </p:nvGrpSpPr>
      <p:grpSpPr>
        <a:xfrm>
          <a:off x="0" y="0"/>
          <a:ext cx="0" cy="0"/>
          <a:chOff x="0" y="0"/>
          <a:chExt cx="0" cy="0"/>
        </a:xfrm>
      </p:grpSpPr>
      <p:pic>
        <p:nvPicPr>
          <p:cNvPr id="502" name="Google Shape;502;p45"/>
          <p:cNvPicPr preferRelativeResize="0"/>
          <p:nvPr/>
        </p:nvPicPr>
        <p:blipFill rotWithShape="1">
          <a:blip r:embed="rId4">
            <a:alphaModFix/>
          </a:blip>
          <a:srcRect/>
          <a:stretch/>
        </p:blipFill>
        <p:spPr>
          <a:xfrm>
            <a:off x="342900" y="1371600"/>
            <a:ext cx="8496300" cy="609600"/>
          </a:xfrm>
          <a:prstGeom prst="rect">
            <a:avLst/>
          </a:prstGeom>
          <a:noFill/>
          <a:ln>
            <a:noFill/>
          </a:ln>
        </p:spPr>
      </p:pic>
      <p:sp>
        <p:nvSpPr>
          <p:cNvPr id="503" name="Google Shape;503;p45"/>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C.A.M. CONCEPTS for TC TORNADOES</a:t>
            </a:r>
            <a:endParaRPr/>
          </a:p>
        </p:txBody>
      </p:sp>
      <p:sp>
        <p:nvSpPr>
          <p:cNvPr id="504" name="Google Shape;504;p45"/>
          <p:cNvSpPr txBox="1"/>
          <p:nvPr/>
        </p:nvSpPr>
        <p:spPr>
          <a:xfrm>
            <a:off x="304800" y="1295400"/>
            <a:ext cx="8686800" cy="762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CCECFF"/>
              </a:buClr>
              <a:buSzPts val="2000"/>
              <a:buFont typeface="Verdana"/>
              <a:buNone/>
            </a:pPr>
            <a:r>
              <a:rPr lang="en-US" sz="2000" b="1" i="0" u="none">
                <a:solidFill>
                  <a:srgbClr val="CCECFF"/>
                </a:solidFill>
                <a:latin typeface="Verdana"/>
                <a:ea typeface="Verdana"/>
                <a:cs typeface="Verdana"/>
                <a:sym typeface="Verdana"/>
              </a:rPr>
              <a:t>Promising applications of hi-res CAM NWP (Carroll-Smith et al. (2019, EJSSM): Successful simulation of Ivan (2004)</a:t>
            </a:r>
            <a:endParaRPr/>
          </a:p>
        </p:txBody>
      </p:sp>
      <p:pic>
        <p:nvPicPr>
          <p:cNvPr id="505" name="Google Shape;505;p45" descr="https://ejssm.org/ojs/public/vol14-2/fig3.png"/>
          <p:cNvPicPr preferRelativeResize="0"/>
          <p:nvPr/>
        </p:nvPicPr>
        <p:blipFill rotWithShape="1">
          <a:blip r:embed="rId5">
            <a:alphaModFix/>
          </a:blip>
          <a:srcRect/>
          <a:stretch/>
        </p:blipFill>
        <p:spPr>
          <a:xfrm>
            <a:off x="342900" y="2073275"/>
            <a:ext cx="8256587" cy="3108325"/>
          </a:xfrm>
          <a:prstGeom prst="rect">
            <a:avLst/>
          </a:prstGeom>
          <a:noFill/>
          <a:ln>
            <a:noFill/>
          </a:ln>
        </p:spPr>
      </p:pic>
      <p:pic>
        <p:nvPicPr>
          <p:cNvPr id="506" name="Google Shape;506;p45" descr="https://ejssm.org/ojs/public/vol14-2/fig4.png"/>
          <p:cNvPicPr preferRelativeResize="0"/>
          <p:nvPr/>
        </p:nvPicPr>
        <p:blipFill rotWithShape="1">
          <a:blip r:embed="rId6">
            <a:alphaModFix/>
          </a:blip>
          <a:srcRect/>
          <a:stretch/>
        </p:blipFill>
        <p:spPr>
          <a:xfrm>
            <a:off x="609600" y="2057400"/>
            <a:ext cx="7370762" cy="4456112"/>
          </a:xfrm>
          <a:prstGeom prst="rect">
            <a:avLst/>
          </a:prstGeom>
          <a:noFill/>
          <a:ln>
            <a:noFill/>
          </a:ln>
        </p:spPr>
      </p:pic>
      <p:pic>
        <p:nvPicPr>
          <p:cNvPr id="507" name="Google Shape;507;p45" descr="https://ejssm.org/ojs/public/vol14-2/fig9.png"/>
          <p:cNvPicPr preferRelativeResize="0"/>
          <p:nvPr/>
        </p:nvPicPr>
        <p:blipFill rotWithShape="1">
          <a:blip r:embed="rId7">
            <a:alphaModFix/>
          </a:blip>
          <a:srcRect/>
          <a:stretch/>
        </p:blipFill>
        <p:spPr>
          <a:xfrm>
            <a:off x="3057525" y="2003425"/>
            <a:ext cx="5845175" cy="5026025"/>
          </a:xfrm>
          <a:prstGeom prst="rect">
            <a:avLst/>
          </a:prstGeom>
          <a:noFill/>
          <a:ln>
            <a:noFill/>
          </a:ln>
        </p:spPr>
      </p:pic>
      <p:sp>
        <p:nvSpPr>
          <p:cNvPr id="508" name="Google Shape;508;p45"/>
          <p:cNvSpPr txBox="1"/>
          <p:nvPr/>
        </p:nvSpPr>
        <p:spPr>
          <a:xfrm>
            <a:off x="4591050" y="4552950"/>
            <a:ext cx="3532187" cy="5238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Arimo"/>
              <a:buNone/>
            </a:pPr>
            <a:r>
              <a:rPr lang="en-US" sz="2800" b="1" i="0" u="none">
                <a:solidFill>
                  <a:schemeClr val="dk1"/>
                </a:solidFill>
                <a:latin typeface="Arimo"/>
                <a:ea typeface="Arimo"/>
                <a:cs typeface="Arimo"/>
                <a:sym typeface="Arimo"/>
              </a:rPr>
              <a:t>TCT “surrogates”</a:t>
            </a:r>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6"/>
                                        </p:tgtEl>
                                        <p:attrNameLst>
                                          <p:attrName>style.visibility</p:attrName>
                                        </p:attrNameLst>
                                      </p:cBhvr>
                                      <p:to>
                                        <p:strVal val="visible"/>
                                      </p:to>
                                    </p:set>
                                    <p:animEffect transition="in" filter="fade">
                                      <p:cBhvr>
                                        <p:cTn id="7" dur="500"/>
                                        <p:tgtEl>
                                          <p:spTgt spid="5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7"/>
                                        </p:tgtEl>
                                        <p:attrNameLst>
                                          <p:attrName>style.visibility</p:attrName>
                                        </p:attrNameLst>
                                      </p:cBhvr>
                                      <p:to>
                                        <p:strVal val="visible"/>
                                      </p:to>
                                    </p:set>
                                    <p:animEffect transition="in" filter="fade">
                                      <p:cBhvr>
                                        <p:cTn id="12" dur="500"/>
                                        <p:tgtEl>
                                          <p:spTgt spid="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13"/>
        <p:cNvGrpSpPr/>
        <p:nvPr/>
      </p:nvGrpSpPr>
      <p:grpSpPr>
        <a:xfrm>
          <a:off x="0" y="0"/>
          <a:ext cx="0" cy="0"/>
          <a:chOff x="0" y="0"/>
          <a:chExt cx="0" cy="0"/>
        </a:xfrm>
      </p:grpSpPr>
      <p:sp>
        <p:nvSpPr>
          <p:cNvPr id="514" name="Google Shape;514;p46"/>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SPC FORECAST EXAMPLES FOR TCs</a:t>
            </a:r>
            <a:endParaRPr/>
          </a:p>
        </p:txBody>
      </p:sp>
      <p:sp>
        <p:nvSpPr>
          <p:cNvPr id="515" name="Google Shape;515;p46"/>
          <p:cNvSpPr txBox="1"/>
          <p:nvPr/>
        </p:nvSpPr>
        <p:spPr>
          <a:xfrm>
            <a:off x="152400" y="1143000"/>
            <a:ext cx="8839200" cy="5191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800"/>
              <a:buFont typeface="Arimo"/>
              <a:buNone/>
            </a:pPr>
            <a:r>
              <a:rPr lang="en-US" sz="2800" b="1" i="0" u="none">
                <a:solidFill>
                  <a:schemeClr val="lt1"/>
                </a:solidFill>
                <a:latin typeface="Arimo"/>
                <a:ea typeface="Arimo"/>
                <a:cs typeface="Arimo"/>
                <a:sym typeface="Arimo"/>
              </a:rPr>
              <a:t>OUTLOOKS (Day-3 examples for HARVEY)</a:t>
            </a:r>
            <a:endParaRPr/>
          </a:p>
        </p:txBody>
      </p:sp>
      <p:pic>
        <p:nvPicPr>
          <p:cNvPr id="516" name="Google Shape;516;p46"/>
          <p:cNvPicPr preferRelativeResize="0"/>
          <p:nvPr/>
        </p:nvPicPr>
        <p:blipFill rotWithShape="1">
          <a:blip r:embed="rId4">
            <a:alphaModFix/>
          </a:blip>
          <a:srcRect/>
          <a:stretch/>
        </p:blipFill>
        <p:spPr>
          <a:xfrm>
            <a:off x="0" y="1743075"/>
            <a:ext cx="9144000" cy="4738687"/>
          </a:xfrm>
          <a:prstGeom prst="rect">
            <a:avLst/>
          </a:prstGeom>
          <a:noFill/>
          <a:ln>
            <a:no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21"/>
        <p:cNvGrpSpPr/>
        <p:nvPr/>
      </p:nvGrpSpPr>
      <p:grpSpPr>
        <a:xfrm>
          <a:off x="0" y="0"/>
          <a:ext cx="0" cy="0"/>
          <a:chOff x="0" y="0"/>
          <a:chExt cx="0" cy="0"/>
        </a:xfrm>
      </p:grpSpPr>
      <p:sp>
        <p:nvSpPr>
          <p:cNvPr id="522" name="Google Shape;522;p47"/>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SPC FORECAST EXAMPLES FOR TCs</a:t>
            </a:r>
            <a:endParaRPr/>
          </a:p>
        </p:txBody>
      </p:sp>
      <p:sp>
        <p:nvSpPr>
          <p:cNvPr id="523" name="Google Shape;523;p47"/>
          <p:cNvSpPr txBox="1"/>
          <p:nvPr/>
        </p:nvSpPr>
        <p:spPr>
          <a:xfrm>
            <a:off x="152400" y="1143000"/>
            <a:ext cx="8839200" cy="5191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800"/>
              <a:buFont typeface="Arimo"/>
              <a:buNone/>
            </a:pPr>
            <a:r>
              <a:rPr lang="en-US" sz="2800" b="1" i="0" u="none">
                <a:solidFill>
                  <a:schemeClr val="lt1"/>
                </a:solidFill>
                <a:latin typeface="Arimo"/>
                <a:ea typeface="Arimo"/>
                <a:cs typeface="Arimo"/>
                <a:sym typeface="Arimo"/>
              </a:rPr>
              <a:t>OUTLOOKS (Day-2 examples for HARVEY)</a:t>
            </a:r>
            <a:endParaRPr/>
          </a:p>
        </p:txBody>
      </p:sp>
      <p:pic>
        <p:nvPicPr>
          <p:cNvPr id="524" name="Google Shape;524;p47"/>
          <p:cNvPicPr preferRelativeResize="0"/>
          <p:nvPr/>
        </p:nvPicPr>
        <p:blipFill rotWithShape="1">
          <a:blip r:embed="rId4">
            <a:alphaModFix/>
          </a:blip>
          <a:srcRect/>
          <a:stretch/>
        </p:blipFill>
        <p:spPr>
          <a:xfrm>
            <a:off x="0" y="1719262"/>
            <a:ext cx="9144000" cy="4738687"/>
          </a:xfrm>
          <a:prstGeom prst="rect">
            <a:avLst/>
          </a:prstGeom>
          <a:noFill/>
          <a:ln>
            <a:no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29"/>
        <p:cNvGrpSpPr/>
        <p:nvPr/>
      </p:nvGrpSpPr>
      <p:grpSpPr>
        <a:xfrm>
          <a:off x="0" y="0"/>
          <a:ext cx="0" cy="0"/>
          <a:chOff x="0" y="0"/>
          <a:chExt cx="0" cy="0"/>
        </a:xfrm>
      </p:grpSpPr>
      <p:sp>
        <p:nvSpPr>
          <p:cNvPr id="530" name="Google Shape;530;p48"/>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SPC FORECAST EXAMPLES FOR TCs</a:t>
            </a:r>
            <a:endParaRPr/>
          </a:p>
        </p:txBody>
      </p:sp>
      <p:sp>
        <p:nvSpPr>
          <p:cNvPr id="531" name="Google Shape;531;p48"/>
          <p:cNvSpPr txBox="1"/>
          <p:nvPr/>
        </p:nvSpPr>
        <p:spPr>
          <a:xfrm>
            <a:off x="152400" y="1143000"/>
            <a:ext cx="8839200" cy="5191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800"/>
              <a:buFont typeface="Arimo"/>
              <a:buNone/>
            </a:pPr>
            <a:r>
              <a:rPr lang="en-US" sz="2800" b="1" i="0" u="none">
                <a:solidFill>
                  <a:schemeClr val="lt1"/>
                </a:solidFill>
                <a:latin typeface="Arimo"/>
                <a:ea typeface="Arimo"/>
                <a:cs typeface="Arimo"/>
                <a:sym typeface="Arimo"/>
              </a:rPr>
              <a:t>OUTLOOKS (Day-1 examples for HARVEY)</a:t>
            </a:r>
            <a:endParaRPr/>
          </a:p>
        </p:txBody>
      </p:sp>
      <p:pic>
        <p:nvPicPr>
          <p:cNvPr id="532" name="Google Shape;532;p48"/>
          <p:cNvPicPr preferRelativeResize="0"/>
          <p:nvPr/>
        </p:nvPicPr>
        <p:blipFill rotWithShape="1">
          <a:blip r:embed="rId4">
            <a:alphaModFix/>
          </a:blip>
          <a:srcRect/>
          <a:stretch/>
        </p:blipFill>
        <p:spPr>
          <a:xfrm>
            <a:off x="15875" y="1709737"/>
            <a:ext cx="9144000" cy="4738687"/>
          </a:xfrm>
          <a:prstGeom prst="rect">
            <a:avLst/>
          </a:prstGeom>
          <a:noFill/>
          <a:ln>
            <a:noFill/>
          </a:ln>
        </p:spPr>
      </p:pic>
      <p:sp>
        <p:nvSpPr>
          <p:cNvPr id="533" name="Google Shape;533;p48"/>
          <p:cNvSpPr txBox="1"/>
          <p:nvPr/>
        </p:nvSpPr>
        <p:spPr>
          <a:xfrm>
            <a:off x="2095500" y="1719262"/>
            <a:ext cx="4724400" cy="8302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Arimo"/>
              <a:buNone/>
            </a:pPr>
            <a:r>
              <a:rPr lang="en-US" sz="2400" b="1" i="0" u="sng">
                <a:solidFill>
                  <a:schemeClr val="dk1"/>
                </a:solidFill>
                <a:latin typeface="Arimo"/>
                <a:ea typeface="Arimo"/>
                <a:cs typeface="Arimo"/>
                <a:sym typeface="Arimo"/>
              </a:rPr>
              <a:t>Succinct</a:t>
            </a:r>
            <a:r>
              <a:rPr lang="en-US" sz="2400" b="0" i="0" u="none">
                <a:solidFill>
                  <a:schemeClr val="dk1"/>
                </a:solidFill>
                <a:latin typeface="Arimo"/>
                <a:ea typeface="Arimo"/>
                <a:cs typeface="Arimo"/>
                <a:sym typeface="Arimo"/>
              </a:rPr>
              <a:t>  NHC+SPC+WFO discussion on Hotline</a:t>
            </a:r>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8"/>
        <p:cNvGrpSpPr/>
        <p:nvPr/>
      </p:nvGrpSpPr>
      <p:grpSpPr>
        <a:xfrm>
          <a:off x="0" y="0"/>
          <a:ext cx="0" cy="0"/>
          <a:chOff x="0" y="0"/>
          <a:chExt cx="0" cy="0"/>
        </a:xfrm>
      </p:grpSpPr>
      <p:sp>
        <p:nvSpPr>
          <p:cNvPr id="539" name="Google Shape;539;p49"/>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SPC FORECAST EXAMPLES FOR TCs</a:t>
            </a:r>
            <a:endParaRPr/>
          </a:p>
        </p:txBody>
      </p:sp>
      <p:pic>
        <p:nvPicPr>
          <p:cNvPr id="540" name="Google Shape;540;p49"/>
          <p:cNvPicPr preferRelativeResize="0"/>
          <p:nvPr/>
        </p:nvPicPr>
        <p:blipFill rotWithShape="1">
          <a:blip r:embed="rId4">
            <a:alphaModFix/>
          </a:blip>
          <a:srcRect/>
          <a:stretch/>
        </p:blipFill>
        <p:spPr>
          <a:xfrm>
            <a:off x="139700" y="1295400"/>
            <a:ext cx="3594100" cy="5518150"/>
          </a:xfrm>
          <a:prstGeom prst="rect">
            <a:avLst/>
          </a:prstGeom>
          <a:noFill/>
          <a:ln>
            <a:noFill/>
          </a:ln>
        </p:spPr>
      </p:pic>
      <p:sp>
        <p:nvSpPr>
          <p:cNvPr id="541" name="Google Shape;541;p49"/>
          <p:cNvSpPr txBox="1"/>
          <p:nvPr/>
        </p:nvSpPr>
        <p:spPr>
          <a:xfrm>
            <a:off x="3657600" y="1309687"/>
            <a:ext cx="5410200" cy="5191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800"/>
              <a:buFont typeface="Arimo"/>
              <a:buNone/>
            </a:pPr>
            <a:r>
              <a:rPr lang="en-US" sz="2800" b="1" i="0" u="none">
                <a:solidFill>
                  <a:schemeClr val="lt1"/>
                </a:solidFill>
                <a:latin typeface="Arimo"/>
                <a:ea typeface="Arimo"/>
                <a:cs typeface="Arimo"/>
                <a:sym typeface="Arimo"/>
              </a:rPr>
              <a:t>MESOSCALE DISCUSSIONS</a:t>
            </a:r>
            <a:endParaRPr/>
          </a:p>
        </p:txBody>
      </p:sp>
      <p:sp>
        <p:nvSpPr>
          <p:cNvPr id="542" name="Google Shape;542;p49"/>
          <p:cNvSpPr txBox="1"/>
          <p:nvPr/>
        </p:nvSpPr>
        <p:spPr>
          <a:xfrm>
            <a:off x="4959350" y="1981200"/>
            <a:ext cx="2900362" cy="9540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800"/>
              <a:buFont typeface="Arimo"/>
              <a:buNone/>
            </a:pPr>
            <a:r>
              <a:rPr lang="en-US" sz="2800" b="1" i="0" u="none">
                <a:solidFill>
                  <a:schemeClr val="lt1"/>
                </a:solidFill>
                <a:latin typeface="Arimo"/>
                <a:ea typeface="Arimo"/>
                <a:cs typeface="Arimo"/>
                <a:sym typeface="Arimo"/>
              </a:rPr>
              <a:t>Example: </a:t>
            </a:r>
            <a:br>
              <a:rPr lang="en-US" sz="2800" b="1" i="0" u="none">
                <a:solidFill>
                  <a:schemeClr val="lt1"/>
                </a:solidFill>
                <a:latin typeface="Arimo"/>
                <a:ea typeface="Arimo"/>
                <a:cs typeface="Arimo"/>
                <a:sym typeface="Arimo"/>
              </a:rPr>
            </a:br>
            <a:r>
              <a:rPr lang="en-US" sz="2800" b="1" i="0" u="none">
                <a:solidFill>
                  <a:schemeClr val="lt1"/>
                </a:solidFill>
                <a:latin typeface="Arimo"/>
                <a:ea typeface="Arimo"/>
                <a:cs typeface="Arimo"/>
                <a:sym typeface="Arimo"/>
              </a:rPr>
              <a:t>HARVEY (2017)</a:t>
            </a:r>
            <a:endParaRPr/>
          </a:p>
        </p:txBody>
      </p:sp>
      <p:sp>
        <p:nvSpPr>
          <p:cNvPr id="543" name="Google Shape;543;p49"/>
          <p:cNvSpPr txBox="1"/>
          <p:nvPr/>
        </p:nvSpPr>
        <p:spPr>
          <a:xfrm>
            <a:off x="4686300" y="3100387"/>
            <a:ext cx="3429000" cy="138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CECFF"/>
              </a:buClr>
              <a:buSzPts val="2800"/>
              <a:buFont typeface="Arimo"/>
              <a:buNone/>
            </a:pPr>
            <a:r>
              <a:rPr lang="en-US" sz="2800" b="0" i="0" u="none">
                <a:solidFill>
                  <a:srgbClr val="CCECFF"/>
                </a:solidFill>
                <a:latin typeface="Arimo"/>
                <a:ea typeface="Arimo"/>
                <a:cs typeface="Arimo"/>
                <a:sym typeface="Arimo"/>
              </a:rPr>
              <a:t>Issued for watch potential or watch updates</a:t>
            </a:r>
            <a:endParaRPr/>
          </a:p>
        </p:txBody>
      </p:sp>
      <p:sp>
        <p:nvSpPr>
          <p:cNvPr id="544" name="Google Shape;544;p49"/>
          <p:cNvSpPr txBox="1"/>
          <p:nvPr/>
        </p:nvSpPr>
        <p:spPr>
          <a:xfrm>
            <a:off x="4695825" y="4724400"/>
            <a:ext cx="3429000" cy="138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CECFF"/>
              </a:buClr>
              <a:buSzPts val="2800"/>
              <a:buFont typeface="Arimo"/>
              <a:buNone/>
            </a:pPr>
            <a:r>
              <a:rPr lang="en-US" sz="2800" b="0" i="0" u="none">
                <a:solidFill>
                  <a:srgbClr val="CCECFF"/>
                </a:solidFill>
                <a:latin typeface="Arimo"/>
                <a:ea typeface="Arimo"/>
                <a:cs typeface="Arimo"/>
                <a:sym typeface="Arimo"/>
              </a:rPr>
              <a:t>Situational, no deadlines nor rigid thresholds</a:t>
            </a:r>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9"/>
        <p:cNvGrpSpPr/>
        <p:nvPr/>
      </p:nvGrpSpPr>
      <p:grpSpPr>
        <a:xfrm>
          <a:off x="0" y="0"/>
          <a:ext cx="0" cy="0"/>
          <a:chOff x="0" y="0"/>
          <a:chExt cx="0" cy="0"/>
        </a:xfrm>
      </p:grpSpPr>
      <p:sp>
        <p:nvSpPr>
          <p:cNvPr id="550" name="Google Shape;550;p50"/>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SPC FORECAST EXAMPLES FOR TCs</a:t>
            </a:r>
            <a:endParaRPr/>
          </a:p>
        </p:txBody>
      </p:sp>
      <p:sp>
        <p:nvSpPr>
          <p:cNvPr id="551" name="Google Shape;551;p50"/>
          <p:cNvSpPr txBox="1"/>
          <p:nvPr/>
        </p:nvSpPr>
        <p:spPr>
          <a:xfrm>
            <a:off x="152400" y="1143000"/>
            <a:ext cx="8839200" cy="5191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800"/>
              <a:buFont typeface="Arimo"/>
              <a:buNone/>
            </a:pPr>
            <a:r>
              <a:rPr lang="en-US" sz="2800" b="1" i="0" u="none">
                <a:solidFill>
                  <a:schemeClr val="lt1"/>
                </a:solidFill>
                <a:latin typeface="Arimo"/>
                <a:ea typeface="Arimo"/>
                <a:cs typeface="Arimo"/>
                <a:sym typeface="Arimo"/>
              </a:rPr>
              <a:t>              WATCHES</a:t>
            </a:r>
            <a:endParaRPr/>
          </a:p>
        </p:txBody>
      </p:sp>
      <p:pic>
        <p:nvPicPr>
          <p:cNvPr id="552" name="Google Shape;552;p50"/>
          <p:cNvPicPr preferRelativeResize="0"/>
          <p:nvPr/>
        </p:nvPicPr>
        <p:blipFill rotWithShape="1">
          <a:blip r:embed="rId4">
            <a:alphaModFix/>
          </a:blip>
          <a:srcRect/>
          <a:stretch/>
        </p:blipFill>
        <p:spPr>
          <a:xfrm>
            <a:off x="69850" y="1306512"/>
            <a:ext cx="4044950" cy="4137025"/>
          </a:xfrm>
          <a:prstGeom prst="rect">
            <a:avLst/>
          </a:prstGeom>
          <a:noFill/>
          <a:ln>
            <a:noFill/>
          </a:ln>
        </p:spPr>
      </p:pic>
      <p:sp>
        <p:nvSpPr>
          <p:cNvPr id="553" name="Google Shape;553;p50"/>
          <p:cNvSpPr txBox="1"/>
          <p:nvPr/>
        </p:nvSpPr>
        <p:spPr>
          <a:xfrm>
            <a:off x="4191000" y="1676400"/>
            <a:ext cx="5105400" cy="50292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FFCC"/>
              </a:buClr>
              <a:buSzPts val="2000"/>
              <a:buFont typeface="Verdana"/>
              <a:buChar char="•"/>
            </a:pPr>
            <a:r>
              <a:rPr lang="en-US" sz="2000" b="1" i="0" u="none">
                <a:solidFill>
                  <a:srgbClr val="CCECFF"/>
                </a:solidFill>
                <a:latin typeface="Verdana"/>
                <a:ea typeface="Verdana"/>
                <a:cs typeface="Verdana"/>
                <a:sym typeface="Verdana"/>
              </a:rPr>
              <a:t>Coordinated SPC+WFO</a:t>
            </a:r>
            <a:endParaRPr/>
          </a:p>
          <a:p>
            <a:pPr marL="342900" marR="0" lvl="0" indent="-342900" algn="l" rtl="0">
              <a:lnSpc>
                <a:spcPct val="100000"/>
              </a:lnSpc>
              <a:spcBef>
                <a:spcPts val="1200"/>
              </a:spcBef>
              <a:spcAft>
                <a:spcPts val="0"/>
              </a:spcAft>
              <a:buClr>
                <a:srgbClr val="00FFCC"/>
              </a:buClr>
              <a:buSzPts val="2000"/>
              <a:buFont typeface="Verdana"/>
              <a:buChar char="•"/>
            </a:pPr>
            <a:r>
              <a:rPr lang="en-US" sz="2000" b="1" i="0" u="none">
                <a:solidFill>
                  <a:srgbClr val="FFFFCC"/>
                </a:solidFill>
                <a:latin typeface="Verdana"/>
                <a:ea typeface="Verdana"/>
                <a:cs typeface="Verdana"/>
                <a:sym typeface="Verdana"/>
              </a:rPr>
              <a:t>County based</a:t>
            </a:r>
            <a:endParaRPr/>
          </a:p>
          <a:p>
            <a:pPr marL="342900" marR="0" lvl="0" indent="-342900" algn="l" rtl="0">
              <a:lnSpc>
                <a:spcPct val="100000"/>
              </a:lnSpc>
              <a:spcBef>
                <a:spcPts val="1200"/>
              </a:spcBef>
              <a:spcAft>
                <a:spcPts val="0"/>
              </a:spcAft>
              <a:buClr>
                <a:srgbClr val="00FFCC"/>
              </a:buClr>
              <a:buSzPts val="2000"/>
              <a:buFont typeface="Verdana"/>
              <a:buChar char="•"/>
            </a:pPr>
            <a:r>
              <a:rPr lang="en-US" sz="2000" b="1" i="0" u="none">
                <a:solidFill>
                  <a:srgbClr val="CCECFF"/>
                </a:solidFill>
                <a:latin typeface="Verdana"/>
                <a:ea typeface="Verdana"/>
                <a:cs typeface="Verdana"/>
                <a:sym typeface="Verdana"/>
              </a:rPr>
              <a:t>Cleared/extended by WFO</a:t>
            </a:r>
            <a:endParaRPr/>
          </a:p>
          <a:p>
            <a:pPr marL="342900" marR="0" lvl="0" indent="-342900" algn="l" rtl="0">
              <a:lnSpc>
                <a:spcPct val="100000"/>
              </a:lnSpc>
              <a:spcBef>
                <a:spcPts val="1200"/>
              </a:spcBef>
              <a:spcAft>
                <a:spcPts val="0"/>
              </a:spcAft>
              <a:buClr>
                <a:srgbClr val="00FFCC"/>
              </a:buClr>
              <a:buSzPts val="2000"/>
              <a:buFont typeface="Verdana"/>
              <a:buChar char="•"/>
            </a:pPr>
            <a:r>
              <a:rPr lang="en-US" sz="2000" b="1" i="0" u="none">
                <a:solidFill>
                  <a:srgbClr val="FFFFCC"/>
                </a:solidFill>
                <a:latin typeface="Verdana"/>
                <a:ea typeface="Verdana"/>
                <a:cs typeface="Verdana"/>
                <a:sym typeface="Verdana"/>
              </a:rPr>
              <a:t>Legacy polygon for aviation</a:t>
            </a:r>
            <a:endParaRPr/>
          </a:p>
          <a:p>
            <a:pPr marL="342900" marR="0" lvl="0" indent="-342900" algn="l" rtl="0">
              <a:lnSpc>
                <a:spcPct val="100000"/>
              </a:lnSpc>
              <a:spcBef>
                <a:spcPts val="1200"/>
              </a:spcBef>
              <a:spcAft>
                <a:spcPts val="0"/>
              </a:spcAft>
              <a:buClr>
                <a:srgbClr val="00FFCC"/>
              </a:buClr>
              <a:buSzPts val="2000"/>
              <a:buFont typeface="Verdana"/>
              <a:buChar char="•"/>
            </a:pPr>
            <a:r>
              <a:rPr lang="en-US" sz="2000" b="1" i="0" u="none">
                <a:solidFill>
                  <a:srgbClr val="CCECFF"/>
                </a:solidFill>
                <a:latin typeface="Verdana"/>
                <a:ea typeface="Verdana"/>
                <a:cs typeface="Verdana"/>
                <a:sym typeface="Verdana"/>
              </a:rPr>
              <a:t>Tornado probabilities offered with watch</a:t>
            </a:r>
            <a:endParaRPr/>
          </a:p>
          <a:p>
            <a:pPr marL="342900" marR="0" lvl="0" indent="-342900" algn="l" rtl="0">
              <a:lnSpc>
                <a:spcPct val="100000"/>
              </a:lnSpc>
              <a:spcBef>
                <a:spcPts val="1200"/>
              </a:spcBef>
              <a:spcAft>
                <a:spcPts val="0"/>
              </a:spcAft>
              <a:buClr>
                <a:srgbClr val="00FFCC"/>
              </a:buClr>
              <a:buSzPts val="2000"/>
              <a:buFont typeface="Verdana"/>
              <a:buChar char="•"/>
            </a:pPr>
            <a:r>
              <a:rPr lang="en-US" sz="2000" b="1" i="0" u="none">
                <a:solidFill>
                  <a:srgbClr val="FFFFCC"/>
                </a:solidFill>
                <a:latin typeface="Verdana"/>
                <a:ea typeface="Verdana"/>
                <a:cs typeface="Verdana"/>
                <a:sym typeface="Verdana"/>
              </a:rPr>
              <a:t>Targeted to situational tornado threat</a:t>
            </a:r>
            <a:endParaRPr/>
          </a:p>
          <a:p>
            <a:pPr marL="342900" marR="0" lvl="0" indent="-342900" algn="l" rtl="0">
              <a:lnSpc>
                <a:spcPct val="100000"/>
              </a:lnSpc>
              <a:spcBef>
                <a:spcPts val="1200"/>
              </a:spcBef>
              <a:spcAft>
                <a:spcPts val="0"/>
              </a:spcAft>
              <a:buClr>
                <a:srgbClr val="00FFCC"/>
              </a:buClr>
              <a:buSzPts val="2000"/>
              <a:buFont typeface="Verdana"/>
              <a:buChar char="•"/>
            </a:pPr>
            <a:r>
              <a:rPr lang="en-US" sz="2000" b="1" i="0" u="none">
                <a:solidFill>
                  <a:srgbClr val="FF66FF"/>
                </a:solidFill>
                <a:latin typeface="Verdana"/>
                <a:ea typeface="Verdana"/>
                <a:cs typeface="Verdana"/>
                <a:sym typeface="Verdana"/>
              </a:rPr>
              <a:t>Not necessary for all TCs.</a:t>
            </a:r>
            <a:br>
              <a:rPr lang="en-US" sz="2000" b="1" i="0" u="none">
                <a:solidFill>
                  <a:srgbClr val="FF66FF"/>
                </a:solidFill>
                <a:latin typeface="Verdana"/>
                <a:ea typeface="Verdana"/>
                <a:cs typeface="Verdana"/>
                <a:sym typeface="Verdana"/>
              </a:rPr>
            </a:br>
            <a:r>
              <a:rPr lang="en-US" sz="2000" b="1" i="1" u="none">
                <a:solidFill>
                  <a:srgbClr val="FF66FF"/>
                </a:solidFill>
                <a:latin typeface="Verdana"/>
                <a:ea typeface="Verdana"/>
                <a:cs typeface="Verdana"/>
                <a:sym typeface="Verdana"/>
              </a:rPr>
              <a:t>Some TCs don’t produce</a:t>
            </a:r>
            <a:br>
              <a:rPr lang="en-US" sz="2000" b="1" i="1" u="none">
                <a:solidFill>
                  <a:srgbClr val="FF66FF"/>
                </a:solidFill>
                <a:latin typeface="Verdana"/>
                <a:ea typeface="Verdana"/>
                <a:cs typeface="Verdana"/>
                <a:sym typeface="Verdana"/>
              </a:rPr>
            </a:br>
            <a:r>
              <a:rPr lang="en-US" sz="2000" b="1" i="1" u="none">
                <a:solidFill>
                  <a:srgbClr val="FF66FF"/>
                </a:solidFill>
                <a:latin typeface="Verdana"/>
                <a:ea typeface="Verdana"/>
                <a:cs typeface="Verdana"/>
                <a:sym typeface="Verdana"/>
              </a:rPr>
              <a:t>tornadoes!</a:t>
            </a:r>
            <a:endParaRPr/>
          </a:p>
        </p:txBody>
      </p:sp>
      <p:sp>
        <p:nvSpPr>
          <p:cNvPr id="554" name="Google Shape;554;p50"/>
          <p:cNvSpPr txBox="1"/>
          <p:nvPr/>
        </p:nvSpPr>
        <p:spPr>
          <a:xfrm>
            <a:off x="1000125" y="5410200"/>
            <a:ext cx="2428875" cy="8302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CECFF"/>
              </a:buClr>
              <a:buSzPts val="2400"/>
              <a:buFont typeface="Arimo"/>
              <a:buNone/>
            </a:pPr>
            <a:r>
              <a:rPr lang="en-US" sz="2400" b="0" i="0" u="none">
                <a:solidFill>
                  <a:srgbClr val="CCECFF"/>
                </a:solidFill>
                <a:latin typeface="Arimo"/>
                <a:ea typeface="Arimo"/>
                <a:cs typeface="Arimo"/>
                <a:sym typeface="Arimo"/>
              </a:rPr>
              <a:t>Example from </a:t>
            </a:r>
            <a:br>
              <a:rPr lang="en-US" sz="2400" b="0" i="0" u="none">
                <a:solidFill>
                  <a:srgbClr val="CCECFF"/>
                </a:solidFill>
                <a:latin typeface="Arimo"/>
                <a:ea typeface="Arimo"/>
                <a:cs typeface="Arimo"/>
                <a:sym typeface="Arimo"/>
              </a:rPr>
            </a:br>
            <a:r>
              <a:rPr lang="en-US" sz="2400" b="0" i="0" u="none">
                <a:solidFill>
                  <a:srgbClr val="CCECFF"/>
                </a:solidFill>
                <a:latin typeface="Arimo"/>
                <a:ea typeface="Arimo"/>
                <a:cs typeface="Arimo"/>
                <a:sym typeface="Arimo"/>
              </a:rPr>
              <a:t>Harvey (2017)</a:t>
            </a:r>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5"/>
        <p:cNvGrpSpPr/>
        <p:nvPr/>
      </p:nvGrpSpPr>
      <p:grpSpPr>
        <a:xfrm>
          <a:off x="0" y="0"/>
          <a:ext cx="0" cy="0"/>
          <a:chOff x="0" y="0"/>
          <a:chExt cx="0" cy="0"/>
        </a:xfrm>
      </p:grpSpPr>
      <p:sp>
        <p:nvSpPr>
          <p:cNvPr id="126" name="Google Shape;126;p4"/>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TC TORNADO FACTS &amp; CLIMATOLOGY</a:t>
            </a:r>
            <a:endParaRPr/>
          </a:p>
        </p:txBody>
      </p:sp>
      <p:sp>
        <p:nvSpPr>
          <p:cNvPr id="127" name="Google Shape;127;p4"/>
          <p:cNvSpPr txBox="1"/>
          <p:nvPr/>
        </p:nvSpPr>
        <p:spPr>
          <a:xfrm>
            <a:off x="304800" y="1295400"/>
            <a:ext cx="8686800" cy="50292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FFCC"/>
              </a:buClr>
              <a:buSzPts val="2000"/>
              <a:buFont typeface="Verdana"/>
              <a:buChar char="•"/>
            </a:pPr>
            <a:r>
              <a:rPr lang="en-US" sz="2000" b="1" i="0" u="none">
                <a:solidFill>
                  <a:srgbClr val="CCECFF"/>
                </a:solidFill>
                <a:latin typeface="Verdana"/>
                <a:ea typeface="Verdana"/>
                <a:cs typeface="Verdana"/>
                <a:sym typeface="Verdana"/>
              </a:rPr>
              <a:t>MOST COMMON IN &lt;50-kt WIND AREA</a:t>
            </a:r>
            <a:endParaRPr/>
          </a:p>
          <a:p>
            <a:pPr marL="342900" marR="0" lvl="0" indent="-342900" algn="l" rtl="0">
              <a:lnSpc>
                <a:spcPct val="100000"/>
              </a:lnSpc>
              <a:spcBef>
                <a:spcPts val="1200"/>
              </a:spcBef>
              <a:spcAft>
                <a:spcPts val="0"/>
              </a:spcAft>
              <a:buClr>
                <a:srgbClr val="00FFCC"/>
              </a:buClr>
              <a:buSzPts val="2000"/>
              <a:buFont typeface="Verdana"/>
              <a:buChar char="•"/>
            </a:pPr>
            <a:r>
              <a:rPr lang="en-US" sz="2000" b="1" i="0" u="none">
                <a:solidFill>
                  <a:srgbClr val="FFFFCC"/>
                </a:solidFill>
                <a:latin typeface="Verdana"/>
                <a:ea typeface="Verdana"/>
                <a:cs typeface="Verdana"/>
                <a:sym typeface="Verdana"/>
              </a:rPr>
              <a:t>MOST COMMON NNW-NE-SE OF CENTER</a:t>
            </a:r>
            <a:endParaRPr/>
          </a:p>
          <a:p>
            <a:pPr marL="342900" marR="0" lvl="0" indent="-342900" algn="l" rtl="0">
              <a:lnSpc>
                <a:spcPct val="100000"/>
              </a:lnSpc>
              <a:spcBef>
                <a:spcPts val="1200"/>
              </a:spcBef>
              <a:spcAft>
                <a:spcPts val="0"/>
              </a:spcAft>
              <a:buClr>
                <a:srgbClr val="00FFCC"/>
              </a:buClr>
              <a:buSzPts val="2000"/>
              <a:buFont typeface="Verdana"/>
              <a:buChar char="•"/>
            </a:pPr>
            <a:r>
              <a:rPr lang="en-US" sz="2000" b="1" i="0" u="none">
                <a:solidFill>
                  <a:srgbClr val="CCECFF"/>
                </a:solidFill>
                <a:latin typeface="Verdana"/>
                <a:ea typeface="Verdana"/>
                <a:cs typeface="Verdana"/>
                <a:sym typeface="Verdana"/>
              </a:rPr>
              <a:t>MOST COMMON AND DAMAGING FROM MINI-SUPERCELLS (EF0-EF3, TWO F4S SINCE 1950)</a:t>
            </a:r>
            <a:endParaRPr/>
          </a:p>
          <a:p>
            <a:pPr marL="342900" marR="0" lvl="0" indent="-342900" algn="l" rtl="0">
              <a:lnSpc>
                <a:spcPct val="100000"/>
              </a:lnSpc>
              <a:spcBef>
                <a:spcPts val="1200"/>
              </a:spcBef>
              <a:spcAft>
                <a:spcPts val="0"/>
              </a:spcAft>
              <a:buClr>
                <a:srgbClr val="00FFCC"/>
              </a:buClr>
              <a:buSzPts val="2000"/>
              <a:buFont typeface="Verdana"/>
              <a:buChar char="•"/>
            </a:pPr>
            <a:r>
              <a:rPr lang="en-US" sz="2000" b="1" i="0" u="none">
                <a:solidFill>
                  <a:srgbClr val="FFFFCC"/>
                </a:solidFill>
                <a:latin typeface="Verdana"/>
                <a:ea typeface="Verdana"/>
                <a:cs typeface="Verdana"/>
                <a:sym typeface="Verdana"/>
              </a:rPr>
              <a:t>OCCASIONALLY REPORTED FROM NON-SUPERCELL RADAR FEATURES (WEAK – EF0-EF1)</a:t>
            </a:r>
            <a:endParaRPr/>
          </a:p>
          <a:p>
            <a:pPr marL="342900" marR="0" lvl="0" indent="-342900" algn="l" rtl="0">
              <a:lnSpc>
                <a:spcPct val="100000"/>
              </a:lnSpc>
              <a:spcBef>
                <a:spcPts val="1200"/>
              </a:spcBef>
              <a:spcAft>
                <a:spcPts val="0"/>
              </a:spcAft>
              <a:buClr>
                <a:srgbClr val="00FFCC"/>
              </a:buClr>
              <a:buSzPts val="2000"/>
              <a:buFont typeface="Verdana"/>
              <a:buChar char="•"/>
            </a:pPr>
            <a:r>
              <a:rPr lang="en-US" sz="2000" b="1" i="0" u="none">
                <a:solidFill>
                  <a:srgbClr val="CCECFF"/>
                </a:solidFill>
                <a:latin typeface="Verdana"/>
                <a:ea typeface="Verdana"/>
                <a:cs typeface="Verdana"/>
                <a:sym typeface="Verdana"/>
              </a:rPr>
              <a:t>SHARP DECREASE &gt;500 km FROM COASTS</a:t>
            </a:r>
            <a:endParaRPr/>
          </a:p>
          <a:p>
            <a:pPr marL="342900" marR="0" lvl="0" indent="-342900" algn="l" rtl="0">
              <a:lnSpc>
                <a:spcPct val="100000"/>
              </a:lnSpc>
              <a:spcBef>
                <a:spcPts val="1200"/>
              </a:spcBef>
              <a:spcAft>
                <a:spcPts val="0"/>
              </a:spcAft>
              <a:buClr>
                <a:srgbClr val="00FFCC"/>
              </a:buClr>
              <a:buSzPts val="2000"/>
              <a:buFont typeface="Verdana"/>
              <a:buChar char="•"/>
            </a:pPr>
            <a:r>
              <a:rPr lang="en-US" sz="2000" b="1" i="0" u="none">
                <a:solidFill>
                  <a:srgbClr val="FFFFCC"/>
                </a:solidFill>
                <a:latin typeface="Verdana"/>
                <a:ea typeface="Verdana"/>
                <a:cs typeface="Verdana"/>
                <a:sym typeface="Verdana"/>
              </a:rPr>
              <a:t>MORE COMMON DIURNALLY</a:t>
            </a:r>
            <a:endParaRPr/>
          </a:p>
          <a:p>
            <a:pPr marL="342900" marR="0" lvl="0" indent="-342900" algn="l" rtl="0">
              <a:lnSpc>
                <a:spcPct val="100000"/>
              </a:lnSpc>
              <a:spcBef>
                <a:spcPts val="1200"/>
              </a:spcBef>
              <a:spcAft>
                <a:spcPts val="0"/>
              </a:spcAft>
              <a:buClr>
                <a:srgbClr val="00FFCC"/>
              </a:buClr>
              <a:buSzPts val="2000"/>
              <a:buFont typeface="Verdana"/>
              <a:buChar char="•"/>
            </a:pPr>
            <a:r>
              <a:rPr lang="en-US" sz="2000" b="1" i="0" u="none">
                <a:solidFill>
                  <a:srgbClr val="CCECFF"/>
                </a:solidFill>
                <a:latin typeface="Verdana"/>
                <a:ea typeface="Verdana"/>
                <a:cs typeface="Verdana"/>
                <a:sym typeface="Verdana"/>
              </a:rPr>
              <a:t>OCCUR OVER WATER AND CAN MOVE ASHORE</a:t>
            </a:r>
            <a:endParaRPr/>
          </a:p>
          <a:p>
            <a:pPr marL="342900" marR="0" lvl="0" indent="-342900" algn="l" rtl="0">
              <a:lnSpc>
                <a:spcPct val="100000"/>
              </a:lnSpc>
              <a:spcBef>
                <a:spcPts val="1200"/>
              </a:spcBef>
              <a:spcAft>
                <a:spcPts val="0"/>
              </a:spcAft>
              <a:buClr>
                <a:srgbClr val="00FFCC"/>
              </a:buClr>
              <a:buSzPts val="2000"/>
              <a:buFont typeface="Verdana"/>
              <a:buChar char="•"/>
            </a:pPr>
            <a:r>
              <a:rPr lang="en-US" sz="2000" b="1" i="0" u="none">
                <a:solidFill>
                  <a:srgbClr val="FFFFCC"/>
                </a:solidFill>
                <a:latin typeface="Verdana"/>
                <a:ea typeface="Verdana"/>
                <a:cs typeface="Verdana"/>
                <a:sym typeface="Verdana"/>
              </a:rPr>
              <a:t>OCCUR IN EVERY STAGE OF CLASSIFICATION</a:t>
            </a:r>
            <a:r>
              <a:rPr lang="en-US" sz="2000" b="1" i="0" u="none">
                <a:solidFill>
                  <a:srgbClr val="CCECFF"/>
                </a:solidFill>
                <a:latin typeface="Verdana"/>
                <a:ea typeface="Verdana"/>
                <a:cs typeface="Verdana"/>
                <a:sym typeface="Verdana"/>
              </a:rPr>
              <a:t> </a:t>
            </a:r>
            <a:endParaRPr/>
          </a:p>
          <a:p>
            <a:pPr marL="342900" marR="0" lvl="0" indent="-342900" algn="l" rtl="0">
              <a:lnSpc>
                <a:spcPct val="100000"/>
              </a:lnSpc>
              <a:spcBef>
                <a:spcPts val="1200"/>
              </a:spcBef>
              <a:spcAft>
                <a:spcPts val="0"/>
              </a:spcAft>
              <a:buClr>
                <a:srgbClr val="00FFCC"/>
              </a:buClr>
              <a:buSzPts val="2000"/>
              <a:buFont typeface="Verdana"/>
              <a:buChar char="•"/>
            </a:pPr>
            <a:r>
              <a:rPr lang="en-US" sz="2000" b="1" i="0" u="none">
                <a:solidFill>
                  <a:srgbClr val="CCECFF"/>
                </a:solidFill>
                <a:latin typeface="Verdana"/>
                <a:ea typeface="Verdana"/>
                <a:cs typeface="Verdana"/>
                <a:sym typeface="Verdana"/>
              </a:rPr>
              <a:t>DETAILED DISCUSSION IN EDWARDS (2012), EJSSM</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7">
                                            <p:txEl>
                                              <p:pRg st="0" end="0"/>
                                            </p:txEl>
                                          </p:spTgt>
                                        </p:tgtEl>
                                        <p:attrNameLst>
                                          <p:attrName>style.visibility</p:attrName>
                                        </p:attrNameLst>
                                      </p:cBhvr>
                                      <p:to>
                                        <p:strVal val="visible"/>
                                      </p:to>
                                    </p:set>
                                    <p:animEffect transition="in" filter="fade">
                                      <p:cBhvr>
                                        <p:cTn id="7" dur="500"/>
                                        <p:tgtEl>
                                          <p:spTgt spid="1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7">
                                            <p:txEl>
                                              <p:pRg st="1" end="1"/>
                                            </p:txEl>
                                          </p:spTgt>
                                        </p:tgtEl>
                                        <p:attrNameLst>
                                          <p:attrName>style.visibility</p:attrName>
                                        </p:attrNameLst>
                                      </p:cBhvr>
                                      <p:to>
                                        <p:strVal val="visible"/>
                                      </p:to>
                                    </p:set>
                                    <p:animEffect transition="in" filter="fade">
                                      <p:cBhvr>
                                        <p:cTn id="12" dur="500"/>
                                        <p:tgtEl>
                                          <p:spTgt spid="1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7">
                                            <p:txEl>
                                              <p:pRg st="2" end="2"/>
                                            </p:txEl>
                                          </p:spTgt>
                                        </p:tgtEl>
                                        <p:attrNameLst>
                                          <p:attrName>style.visibility</p:attrName>
                                        </p:attrNameLst>
                                      </p:cBhvr>
                                      <p:to>
                                        <p:strVal val="visible"/>
                                      </p:to>
                                    </p:set>
                                    <p:animEffect transition="in" filter="fade">
                                      <p:cBhvr>
                                        <p:cTn id="17" dur="500"/>
                                        <p:tgtEl>
                                          <p:spTgt spid="1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7">
                                            <p:txEl>
                                              <p:pRg st="3" end="3"/>
                                            </p:txEl>
                                          </p:spTgt>
                                        </p:tgtEl>
                                        <p:attrNameLst>
                                          <p:attrName>style.visibility</p:attrName>
                                        </p:attrNameLst>
                                      </p:cBhvr>
                                      <p:to>
                                        <p:strVal val="visible"/>
                                      </p:to>
                                    </p:set>
                                    <p:animEffect transition="in" filter="fade">
                                      <p:cBhvr>
                                        <p:cTn id="22" dur="500"/>
                                        <p:tgtEl>
                                          <p:spTgt spid="12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7">
                                            <p:txEl>
                                              <p:pRg st="4" end="4"/>
                                            </p:txEl>
                                          </p:spTgt>
                                        </p:tgtEl>
                                        <p:attrNameLst>
                                          <p:attrName>style.visibility</p:attrName>
                                        </p:attrNameLst>
                                      </p:cBhvr>
                                      <p:to>
                                        <p:strVal val="visible"/>
                                      </p:to>
                                    </p:set>
                                    <p:animEffect transition="in" filter="fade">
                                      <p:cBhvr>
                                        <p:cTn id="27" dur="500"/>
                                        <p:tgtEl>
                                          <p:spTgt spid="12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7">
                                            <p:txEl>
                                              <p:pRg st="5" end="5"/>
                                            </p:txEl>
                                          </p:spTgt>
                                        </p:tgtEl>
                                        <p:attrNameLst>
                                          <p:attrName>style.visibility</p:attrName>
                                        </p:attrNameLst>
                                      </p:cBhvr>
                                      <p:to>
                                        <p:strVal val="visible"/>
                                      </p:to>
                                    </p:set>
                                    <p:animEffect transition="in" filter="fade">
                                      <p:cBhvr>
                                        <p:cTn id="32" dur="500"/>
                                        <p:tgtEl>
                                          <p:spTgt spid="12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7">
                                            <p:txEl>
                                              <p:pRg st="6" end="6"/>
                                            </p:txEl>
                                          </p:spTgt>
                                        </p:tgtEl>
                                        <p:attrNameLst>
                                          <p:attrName>style.visibility</p:attrName>
                                        </p:attrNameLst>
                                      </p:cBhvr>
                                      <p:to>
                                        <p:strVal val="visible"/>
                                      </p:to>
                                    </p:set>
                                    <p:animEffect transition="in" filter="fade">
                                      <p:cBhvr>
                                        <p:cTn id="37" dur="500"/>
                                        <p:tgtEl>
                                          <p:spTgt spid="12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7">
                                            <p:txEl>
                                              <p:pRg st="7" end="7"/>
                                            </p:txEl>
                                          </p:spTgt>
                                        </p:tgtEl>
                                        <p:attrNameLst>
                                          <p:attrName>style.visibility</p:attrName>
                                        </p:attrNameLst>
                                      </p:cBhvr>
                                      <p:to>
                                        <p:strVal val="visible"/>
                                      </p:to>
                                    </p:set>
                                    <p:animEffect transition="in" filter="fade">
                                      <p:cBhvr>
                                        <p:cTn id="42" dur="500"/>
                                        <p:tgtEl>
                                          <p:spTgt spid="12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7">
                                            <p:txEl>
                                              <p:pRg st="8" end="8"/>
                                            </p:txEl>
                                          </p:spTgt>
                                        </p:tgtEl>
                                        <p:attrNameLst>
                                          <p:attrName>style.visibility</p:attrName>
                                        </p:attrNameLst>
                                      </p:cBhvr>
                                      <p:to>
                                        <p:strVal val="visible"/>
                                      </p:to>
                                    </p:set>
                                    <p:animEffect transition="in" filter="fade">
                                      <p:cBhvr>
                                        <p:cTn id="47" dur="500"/>
                                        <p:tgtEl>
                                          <p:spTgt spid="12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2"/>
        <p:cNvGrpSpPr/>
        <p:nvPr/>
      </p:nvGrpSpPr>
      <p:grpSpPr>
        <a:xfrm>
          <a:off x="0" y="0"/>
          <a:ext cx="0" cy="0"/>
          <a:chOff x="0" y="0"/>
          <a:chExt cx="0" cy="0"/>
        </a:xfrm>
      </p:grpSpPr>
      <p:sp>
        <p:nvSpPr>
          <p:cNvPr id="133" name="Google Shape;133;p5"/>
          <p:cNvSpPr txBox="1"/>
          <p:nvPr/>
        </p:nvSpPr>
        <p:spPr>
          <a:xfrm>
            <a:off x="6500812" y="3141662"/>
            <a:ext cx="2438400" cy="9556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99CCFF"/>
              </a:buClr>
              <a:buSzPts val="2800"/>
              <a:buFont typeface="Arimo"/>
              <a:buNone/>
            </a:pPr>
            <a:r>
              <a:rPr lang="en-US" sz="2800" b="1" i="0" u="none">
                <a:solidFill>
                  <a:srgbClr val="99CCFF"/>
                </a:solidFill>
                <a:latin typeface="Arimo"/>
                <a:ea typeface="Arimo"/>
                <a:cs typeface="Arimo"/>
                <a:sym typeface="Arimo"/>
              </a:rPr>
              <a:t>Geography of TCTOR events</a:t>
            </a:r>
            <a:endParaRPr/>
          </a:p>
        </p:txBody>
      </p:sp>
      <p:sp>
        <p:nvSpPr>
          <p:cNvPr id="134" name="Google Shape;134;p5"/>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TC TORNADO FACTS &amp; CLIMATOLOGY</a:t>
            </a:r>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116" y="1215207"/>
            <a:ext cx="5794791" cy="537533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0"/>
        <p:cNvGrpSpPr/>
        <p:nvPr/>
      </p:nvGrpSpPr>
      <p:grpSpPr>
        <a:xfrm>
          <a:off x="0" y="0"/>
          <a:ext cx="0" cy="0"/>
          <a:chOff x="0" y="0"/>
          <a:chExt cx="0" cy="0"/>
        </a:xfrm>
      </p:grpSpPr>
      <p:sp>
        <p:nvSpPr>
          <p:cNvPr id="141" name="Google Shape;141;p6"/>
          <p:cNvSpPr txBox="1"/>
          <p:nvPr/>
        </p:nvSpPr>
        <p:spPr>
          <a:xfrm>
            <a:off x="5105400" y="1143000"/>
            <a:ext cx="3962400" cy="2362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99CCFF"/>
              </a:buClr>
              <a:buSzPts val="3000"/>
              <a:buFont typeface="Verdana"/>
              <a:buNone/>
            </a:pPr>
            <a:r>
              <a:rPr lang="en-US" sz="3000" b="1" i="1" u="none">
                <a:solidFill>
                  <a:srgbClr val="99CCFF"/>
                </a:solidFill>
                <a:latin typeface="Verdana"/>
                <a:ea typeface="Verdana"/>
                <a:cs typeface="Verdana"/>
                <a:sym typeface="Verdana"/>
              </a:rPr>
              <a:t>TCTOR DATA:</a:t>
            </a:r>
            <a:br>
              <a:rPr lang="en-US" sz="3000" b="1" i="1" u="none">
                <a:solidFill>
                  <a:srgbClr val="99CCFF"/>
                </a:solidFill>
                <a:latin typeface="Verdana"/>
                <a:ea typeface="Verdana"/>
                <a:cs typeface="Verdana"/>
                <a:sym typeface="Verdana"/>
              </a:rPr>
            </a:br>
            <a:r>
              <a:rPr lang="en-US" sz="3000" b="1" i="1" u="none">
                <a:solidFill>
                  <a:srgbClr val="99CCFF"/>
                </a:solidFill>
                <a:latin typeface="Verdana"/>
                <a:ea typeface="Verdana"/>
                <a:cs typeface="Verdana"/>
                <a:sym typeface="Verdana"/>
              </a:rPr>
              <a:t>TC STRENGTH AT TORNADO TIME</a:t>
            </a:r>
            <a:r>
              <a:rPr lang="en-US" sz="3200" b="1" i="1" u="none">
                <a:solidFill>
                  <a:srgbClr val="99CCFF"/>
                </a:solidFill>
                <a:latin typeface="Verdana"/>
                <a:ea typeface="Verdana"/>
                <a:cs typeface="Verdana"/>
                <a:sym typeface="Verdana"/>
              </a:rPr>
              <a:t> </a:t>
            </a:r>
            <a:br>
              <a:rPr lang="en-US" sz="3200" b="1" i="1" u="none">
                <a:solidFill>
                  <a:srgbClr val="99CCFF"/>
                </a:solidFill>
                <a:latin typeface="Verdana"/>
                <a:ea typeface="Verdana"/>
                <a:cs typeface="Verdana"/>
                <a:sym typeface="Verdana"/>
              </a:rPr>
            </a:br>
            <a:r>
              <a:rPr lang="en-US" sz="3200" b="1" i="1" u="none">
                <a:solidFill>
                  <a:srgbClr val="99CCFF"/>
                </a:solidFill>
                <a:latin typeface="Verdana"/>
                <a:ea typeface="Verdana"/>
                <a:cs typeface="Verdana"/>
                <a:sym typeface="Verdana"/>
              </a:rPr>
              <a:t>(from HURDAT)</a:t>
            </a:r>
            <a:endParaRPr/>
          </a:p>
        </p:txBody>
      </p:sp>
      <p:graphicFrame>
        <p:nvGraphicFramePr>
          <p:cNvPr id="142" name="Google Shape;142;p6"/>
          <p:cNvGraphicFramePr/>
          <p:nvPr/>
        </p:nvGraphicFramePr>
        <p:xfrm>
          <a:off x="-37633275" y="-3568700"/>
          <a:ext cx="6343650" cy="5689525"/>
        </p:xfrm>
        <a:graphic>
          <a:graphicData uri="http://schemas.openxmlformats.org/drawingml/2006/table">
            <a:tbl>
              <a:tblPr>
                <a:noFill/>
                <a:tableStyleId>{069A39C6-4511-48E1-BC49-309DE93CEA10}</a:tableStyleId>
              </a:tblPr>
              <a:tblGrid>
                <a:gridCol w="2400300">
                  <a:extLst>
                    <a:ext uri="{9D8B030D-6E8A-4147-A177-3AD203B41FA5}">
                      <a16:colId xmlns="" xmlns:a16="http://schemas.microsoft.com/office/drawing/2014/main" val="20000"/>
                    </a:ext>
                  </a:extLst>
                </a:gridCol>
                <a:gridCol w="1885950">
                  <a:extLst>
                    <a:ext uri="{9D8B030D-6E8A-4147-A177-3AD203B41FA5}">
                      <a16:colId xmlns="" xmlns:a16="http://schemas.microsoft.com/office/drawing/2014/main" val="20001"/>
                    </a:ext>
                  </a:extLst>
                </a:gridCol>
                <a:gridCol w="914400">
                  <a:extLst>
                    <a:ext uri="{9D8B030D-6E8A-4147-A177-3AD203B41FA5}">
                      <a16:colId xmlns="" xmlns:a16="http://schemas.microsoft.com/office/drawing/2014/main" val="20002"/>
                    </a:ext>
                  </a:extLst>
                </a:gridCol>
                <a:gridCol w="1143000">
                  <a:extLst>
                    <a:ext uri="{9D8B030D-6E8A-4147-A177-3AD203B41FA5}">
                      <a16:colId xmlns="" xmlns:a16="http://schemas.microsoft.com/office/drawing/2014/main" val="20003"/>
                    </a:ext>
                  </a:extLst>
                </a:gridCol>
              </a:tblGrid>
              <a:tr h="609600">
                <a:tc>
                  <a:txBody>
                    <a:bodyPr/>
                    <a:lstStyle/>
                    <a:p>
                      <a:pPr marL="0" marR="0" lvl="0" indent="0" algn="l" rtl="0">
                        <a:lnSpc>
                          <a:spcPct val="100000"/>
                        </a:lnSpc>
                        <a:spcBef>
                          <a:spcPts val="0"/>
                        </a:spcBef>
                        <a:spcAft>
                          <a:spcPts val="0"/>
                        </a:spcAft>
                        <a:buClr>
                          <a:srgbClr val="000000"/>
                        </a:buClr>
                        <a:buSzPts val="2000"/>
                        <a:buFont typeface="Helvetica Neue"/>
                        <a:buNone/>
                      </a:pPr>
                      <a:r>
                        <a:rPr lang="en-US" sz="2000" b="1" i="0" u="none" strike="noStrike" cap="none">
                          <a:solidFill>
                            <a:srgbClr val="000000"/>
                          </a:solidFill>
                          <a:latin typeface="Helvetica Neue"/>
                          <a:ea typeface="Helvetica Neue"/>
                          <a:cs typeface="Helvetica Neue"/>
                          <a:sym typeface="Helvetica Neue"/>
                        </a:rPr>
                        <a:t>TC NAME</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2000"/>
                        <a:buFont typeface="Helvetica Neue"/>
                        <a:buNone/>
                      </a:pPr>
                      <a:r>
                        <a:rPr lang="en-US" sz="2000" b="1" i="0" u="none" strike="noStrike" cap="none">
                          <a:solidFill>
                            <a:srgbClr val="000000"/>
                          </a:solidFill>
                          <a:latin typeface="Helvetica Neue"/>
                          <a:ea typeface="Helvetica Neue"/>
                          <a:cs typeface="Helvetica Neue"/>
                          <a:sym typeface="Helvetica Neue"/>
                        </a:rPr>
                        <a:t>TORNADOES</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2000"/>
                        <a:buFont typeface="Helvetica Neue"/>
                        <a:buNone/>
                      </a:pPr>
                      <a:r>
                        <a:rPr lang="en-US" sz="2000" b="1" i="0" u="none" strike="noStrike" cap="none">
                          <a:solidFill>
                            <a:srgbClr val="000000"/>
                          </a:solidFill>
                          <a:latin typeface="Helvetica Neue"/>
                          <a:ea typeface="Helvetica Neue"/>
                          <a:cs typeface="Helvetica Neue"/>
                          <a:sym typeface="Helvetica Neue"/>
                        </a:rPr>
                        <a:t>C</a:t>
                      </a:r>
                      <a:r>
                        <a:rPr lang="en-US" sz="2000" b="1" i="0" u="none" strike="noStrike" cap="none" baseline="-25000">
                          <a:solidFill>
                            <a:srgbClr val="000000"/>
                          </a:solidFill>
                          <a:latin typeface="Helvetica Neue"/>
                          <a:ea typeface="Helvetica Neue"/>
                          <a:cs typeface="Helvetica Neue"/>
                          <a:sym typeface="Helvetica Neue"/>
                        </a:rPr>
                        <a:t>L</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2000"/>
                        <a:buFont typeface="Helvetica Neue"/>
                        <a:buNone/>
                      </a:pPr>
                      <a:r>
                        <a:rPr lang="en-US" sz="2000" b="1" i="0" u="none" strike="noStrike" cap="none">
                          <a:solidFill>
                            <a:srgbClr val="000000"/>
                          </a:solidFill>
                          <a:latin typeface="Helvetica Neue"/>
                          <a:ea typeface="Helvetica Neue"/>
                          <a:cs typeface="Helvetica Neue"/>
                          <a:sym typeface="Helvetica Neue"/>
                        </a:rPr>
                        <a:t>C</a:t>
                      </a:r>
                      <a:r>
                        <a:rPr lang="en-US" sz="2000" b="1" i="0" u="none" strike="noStrike" cap="none" baseline="-25000">
                          <a:solidFill>
                            <a:srgbClr val="000000"/>
                          </a:solidFill>
                          <a:latin typeface="Helvetica Neue"/>
                          <a:ea typeface="Helvetica Neue"/>
                          <a:cs typeface="Helvetica Neue"/>
                          <a:sym typeface="Helvetica Neue"/>
                        </a:rPr>
                        <a:t>MAX</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extLst>
                  <a:ext uri="{0D108BD9-81ED-4DB2-BD59-A6C34878D82A}">
                    <a16:rowId xmlns="" xmlns:a16="http://schemas.microsoft.com/office/drawing/2014/main" val="10000"/>
                  </a:ext>
                </a:extLst>
              </a:tr>
              <a:tr h="487350">
                <a:tc>
                  <a:txBody>
                    <a:bodyPr/>
                    <a:lstStyle/>
                    <a:p>
                      <a:pPr marL="0" marR="0" lvl="0" indent="0" algn="l"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MH Ivan (2004)</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118</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3</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5</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extLst>
                  <a:ext uri="{0D108BD9-81ED-4DB2-BD59-A6C34878D82A}">
                    <a16:rowId xmlns="" xmlns:a16="http://schemas.microsoft.com/office/drawing/2014/main" val="10001"/>
                  </a:ext>
                </a:extLst>
              </a:tr>
              <a:tr h="487350">
                <a:tc>
                  <a:txBody>
                    <a:bodyPr/>
                    <a:lstStyle/>
                    <a:p>
                      <a:pPr marL="0" marR="0" lvl="0" indent="0" algn="l"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H Frances (2004)</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103</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2</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4</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extLst>
                  <a:ext uri="{0D108BD9-81ED-4DB2-BD59-A6C34878D82A}">
                    <a16:rowId xmlns="" xmlns:a16="http://schemas.microsoft.com/office/drawing/2014/main" val="10002"/>
                  </a:ext>
                </a:extLst>
              </a:tr>
              <a:tr h="487350">
                <a:tc>
                  <a:txBody>
                    <a:bodyPr/>
                    <a:lstStyle/>
                    <a:p>
                      <a:pPr marL="0" marR="0" lvl="0" indent="0" algn="l"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MH Rita (2005)</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98</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3</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5</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extLst>
                  <a:ext uri="{0D108BD9-81ED-4DB2-BD59-A6C34878D82A}">
                    <a16:rowId xmlns="" xmlns:a16="http://schemas.microsoft.com/office/drawing/2014/main" val="10003"/>
                  </a:ext>
                </a:extLst>
              </a:tr>
              <a:tr h="587375">
                <a:tc>
                  <a:txBody>
                    <a:bodyPr/>
                    <a:lstStyle/>
                    <a:p>
                      <a:pPr marL="0" marR="0" lvl="0" indent="0" algn="l"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MH Katrina (2005)</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59</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3</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5</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extLst>
                  <a:ext uri="{0D108BD9-81ED-4DB2-BD59-A6C34878D82A}">
                    <a16:rowId xmlns="" xmlns:a16="http://schemas.microsoft.com/office/drawing/2014/main" val="10004"/>
                  </a:ext>
                </a:extLst>
              </a:tr>
              <a:tr h="487350">
                <a:tc>
                  <a:txBody>
                    <a:bodyPr/>
                    <a:lstStyle/>
                    <a:p>
                      <a:pPr marL="0" marR="0" lvl="0" indent="0" algn="l" rtl="0">
                        <a:lnSpc>
                          <a:spcPct val="100000"/>
                        </a:lnSpc>
                        <a:spcBef>
                          <a:spcPts val="0"/>
                        </a:spcBef>
                        <a:spcAft>
                          <a:spcPts val="0"/>
                        </a:spcAft>
                        <a:buClr>
                          <a:srgbClr val="FFFF00"/>
                        </a:buClr>
                        <a:buSzPts val="1800"/>
                        <a:buFont typeface="Helvetica Neue"/>
                        <a:buNone/>
                      </a:pPr>
                      <a:r>
                        <a:rPr lang="en-US" sz="1800" b="1" i="0" u="none" strike="noStrike" cap="none">
                          <a:solidFill>
                            <a:srgbClr val="FFFF00"/>
                          </a:solidFill>
                          <a:latin typeface="Helvetica Neue"/>
                          <a:ea typeface="Helvetica Neue"/>
                          <a:cs typeface="Helvetica Neue"/>
                          <a:sym typeface="Helvetica Neue"/>
                        </a:rPr>
                        <a:t>TS Fay (2008)</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FF00"/>
                        </a:buClr>
                        <a:buSzPts val="1800"/>
                        <a:buFont typeface="Helvetica Neue"/>
                        <a:buNone/>
                      </a:pPr>
                      <a:r>
                        <a:rPr lang="en-US" sz="1800" b="1" i="0" u="none" strike="noStrike" cap="none">
                          <a:solidFill>
                            <a:srgbClr val="FFFF00"/>
                          </a:solidFill>
                          <a:latin typeface="Helvetica Neue"/>
                          <a:ea typeface="Helvetica Neue"/>
                          <a:cs typeface="Helvetica Neue"/>
                          <a:sym typeface="Helvetica Neue"/>
                        </a:rPr>
                        <a:t>50</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FF00"/>
                        </a:buClr>
                        <a:buSzPts val="1800"/>
                        <a:buFont typeface="Helvetica Neue"/>
                        <a:buNone/>
                      </a:pPr>
                      <a:r>
                        <a:rPr lang="en-US" sz="1800" b="1" i="0" u="none" strike="noStrike" cap="none">
                          <a:solidFill>
                            <a:srgbClr val="FFFF00"/>
                          </a:solidFill>
                          <a:latin typeface="Helvetica Neue"/>
                          <a:ea typeface="Helvetica Neue"/>
                          <a:cs typeface="Helvetica Neue"/>
                          <a:sym typeface="Helvetica Neue"/>
                        </a:rPr>
                        <a:t>0</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FF00"/>
                        </a:buClr>
                        <a:buSzPts val="1800"/>
                        <a:buFont typeface="Helvetica Neue"/>
                        <a:buNone/>
                      </a:pPr>
                      <a:r>
                        <a:rPr lang="en-US" sz="1800" b="1" i="0" u="none" strike="noStrike" cap="none">
                          <a:solidFill>
                            <a:srgbClr val="FFFF00"/>
                          </a:solidFill>
                          <a:latin typeface="Helvetica Neue"/>
                          <a:ea typeface="Helvetica Neue"/>
                          <a:cs typeface="Helvetica Neue"/>
                          <a:sym typeface="Helvetica Neue"/>
                        </a:rPr>
                        <a:t>0</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extLst>
                  <a:ext uri="{0D108BD9-81ED-4DB2-BD59-A6C34878D82A}">
                    <a16:rowId xmlns="" xmlns:a16="http://schemas.microsoft.com/office/drawing/2014/main" val="10005"/>
                  </a:ext>
                </a:extLst>
              </a:tr>
              <a:tr h="487350">
                <a:tc>
                  <a:txBody>
                    <a:bodyPr/>
                    <a:lstStyle/>
                    <a:p>
                      <a:pPr marL="0" marR="0" lvl="0" indent="0" algn="l"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H Gustav (2008)</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49</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2</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4</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extLst>
                  <a:ext uri="{0D108BD9-81ED-4DB2-BD59-A6C34878D82A}">
                    <a16:rowId xmlns="" xmlns:a16="http://schemas.microsoft.com/office/drawing/2014/main" val="10006"/>
                  </a:ext>
                </a:extLst>
              </a:tr>
              <a:tr h="533400">
                <a:tc>
                  <a:txBody>
                    <a:bodyPr/>
                    <a:lstStyle/>
                    <a:p>
                      <a:pPr marL="0" marR="0" lvl="0" indent="0" algn="l"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H Cindy (2005)</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48</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1</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1</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extLst>
                  <a:ext uri="{0D108BD9-81ED-4DB2-BD59-A6C34878D82A}">
                    <a16:rowId xmlns="" xmlns:a16="http://schemas.microsoft.com/office/drawing/2014/main" val="10007"/>
                  </a:ext>
                </a:extLst>
              </a:tr>
              <a:tr h="511175">
                <a:tc>
                  <a:txBody>
                    <a:bodyPr/>
                    <a:lstStyle/>
                    <a:p>
                      <a:pPr marL="0" marR="0" lvl="0" indent="0" algn="l"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H Georges (1998)</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48</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2</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00"/>
                        </a:buClr>
                        <a:buSzPts val="1800"/>
                        <a:buFont typeface="Helvetica Neue"/>
                        <a:buNone/>
                      </a:pPr>
                      <a:r>
                        <a:rPr lang="en-US" sz="1800" b="1" i="0" u="none" strike="noStrike" cap="none">
                          <a:solidFill>
                            <a:srgbClr val="FF0000"/>
                          </a:solidFill>
                          <a:latin typeface="Helvetica Neue"/>
                          <a:ea typeface="Helvetica Neue"/>
                          <a:cs typeface="Helvetica Neue"/>
                          <a:sym typeface="Helvetica Neue"/>
                        </a:rPr>
                        <a:t>4</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extLst>
                  <a:ext uri="{0D108BD9-81ED-4DB2-BD59-A6C34878D82A}">
                    <a16:rowId xmlns="" xmlns:a16="http://schemas.microsoft.com/office/drawing/2014/main" val="10008"/>
                  </a:ext>
                </a:extLst>
              </a:tr>
              <a:tr h="511175">
                <a:tc>
                  <a:txBody>
                    <a:bodyPr/>
                    <a:lstStyle/>
                    <a:p>
                      <a:pPr marL="0" marR="0" lvl="0" indent="0" algn="l"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MH Jeanne (2004)</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42</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3</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3</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extLst>
                  <a:ext uri="{0D108BD9-81ED-4DB2-BD59-A6C34878D82A}">
                    <a16:rowId xmlns="" xmlns:a16="http://schemas.microsoft.com/office/drawing/2014/main" val="10009"/>
                  </a:ext>
                </a:extLst>
              </a:tr>
              <a:tr h="500050">
                <a:tc>
                  <a:txBody>
                    <a:bodyPr/>
                    <a:lstStyle/>
                    <a:p>
                      <a:pPr marL="0" marR="0" lvl="0" indent="0" algn="l"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MH Opal (1995)</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35</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3</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FF00FF"/>
                        </a:buClr>
                        <a:buSzPts val="1800"/>
                        <a:buFont typeface="Helvetica Neue"/>
                        <a:buNone/>
                      </a:pPr>
                      <a:r>
                        <a:rPr lang="en-US" sz="1800" b="1" i="0" u="none" strike="noStrike" cap="none">
                          <a:solidFill>
                            <a:srgbClr val="FF00FF"/>
                          </a:solidFill>
                          <a:latin typeface="Helvetica Neue"/>
                          <a:ea typeface="Helvetica Neue"/>
                          <a:cs typeface="Helvetica Neue"/>
                          <a:sym typeface="Helvetica Neue"/>
                        </a:rPr>
                        <a:t>4</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CCCC"/>
                    </a:solidFill>
                  </a:tcPr>
                </a:tc>
                <a:extLst>
                  <a:ext uri="{0D108BD9-81ED-4DB2-BD59-A6C34878D82A}">
                    <a16:rowId xmlns="" xmlns:a16="http://schemas.microsoft.com/office/drawing/2014/main" val="10010"/>
                  </a:ext>
                </a:extLst>
              </a:tr>
            </a:tbl>
          </a:graphicData>
        </a:graphic>
      </p:graphicFrame>
      <p:sp>
        <p:nvSpPr>
          <p:cNvPr id="143" name="Google Shape;143;p6"/>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TC TORNADO FACTS &amp; CLIMATOLOGY</a:t>
            </a:r>
            <a:endParaRPr/>
          </a:p>
        </p:txBody>
      </p:sp>
      <p:sp>
        <p:nvSpPr>
          <p:cNvPr id="144" name="Google Shape;144;p6"/>
          <p:cNvSpPr txBox="1"/>
          <p:nvPr/>
        </p:nvSpPr>
        <p:spPr>
          <a:xfrm>
            <a:off x="40433625" y="4737100"/>
            <a:ext cx="6343650" cy="5689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4400" b="0" i="0" u="none">
              <a:solidFill>
                <a:schemeClr val="lt1"/>
              </a:solidFill>
              <a:latin typeface="Arimo"/>
              <a:ea typeface="Arimo"/>
              <a:cs typeface="Arimo"/>
              <a:sym typeface="Arimo"/>
            </a:endParaRPr>
          </a:p>
        </p:txBody>
      </p:sp>
      <p:pic>
        <p:nvPicPr>
          <p:cNvPr id="145" name="Google Shape;145;p6"/>
          <p:cNvPicPr preferRelativeResize="0"/>
          <p:nvPr/>
        </p:nvPicPr>
        <p:blipFill rotWithShape="1">
          <a:blip r:embed="rId4">
            <a:alphaModFix/>
          </a:blip>
          <a:srcRect/>
          <a:stretch/>
        </p:blipFill>
        <p:spPr>
          <a:xfrm>
            <a:off x="5334000" y="3838575"/>
            <a:ext cx="3533775" cy="2638425"/>
          </a:xfrm>
          <a:prstGeom prst="rect">
            <a:avLst/>
          </a:prstGeom>
          <a:noFill/>
          <a:ln>
            <a:no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225" y="1629071"/>
            <a:ext cx="4847619" cy="474285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1"/>
        <p:cNvGrpSpPr/>
        <p:nvPr/>
      </p:nvGrpSpPr>
      <p:grpSpPr>
        <a:xfrm>
          <a:off x="0" y="0"/>
          <a:ext cx="0" cy="0"/>
          <a:chOff x="0" y="0"/>
          <a:chExt cx="0" cy="0"/>
        </a:xfrm>
      </p:grpSpPr>
      <p:sp>
        <p:nvSpPr>
          <p:cNvPr id="152" name="Google Shape;152;p7"/>
          <p:cNvSpPr txBox="1"/>
          <p:nvPr/>
        </p:nvSpPr>
        <p:spPr>
          <a:xfrm>
            <a:off x="533400" y="5576887"/>
            <a:ext cx="8153400" cy="5191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99CCFF"/>
              </a:buClr>
              <a:buSzPts val="2800"/>
              <a:buFont typeface="Arimo"/>
              <a:buNone/>
            </a:pPr>
            <a:r>
              <a:rPr lang="en-US" sz="2800" b="1" i="0" u="none">
                <a:solidFill>
                  <a:srgbClr val="99CCFF"/>
                </a:solidFill>
                <a:latin typeface="Arimo"/>
                <a:ea typeface="Arimo"/>
                <a:cs typeface="Arimo"/>
                <a:sym typeface="Arimo"/>
              </a:rPr>
              <a:t>Highly variable year-to-year in WSR-88D era</a:t>
            </a:r>
            <a:endParaRPr/>
          </a:p>
        </p:txBody>
      </p:sp>
      <p:sp>
        <p:nvSpPr>
          <p:cNvPr id="153" name="Google Shape;153;p7"/>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TC TORNADO FACTS &amp; CLIMATOLOGY</a:t>
            </a:r>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48774"/>
            <a:ext cx="9144000" cy="3360452"/>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1"/>
        <p:cNvGrpSpPr/>
        <p:nvPr/>
      </p:nvGrpSpPr>
      <p:grpSpPr>
        <a:xfrm>
          <a:off x="0" y="0"/>
          <a:ext cx="0" cy="0"/>
          <a:chOff x="0" y="0"/>
          <a:chExt cx="0" cy="0"/>
        </a:xfrm>
      </p:grpSpPr>
      <p:sp>
        <p:nvSpPr>
          <p:cNvPr id="152" name="Google Shape;152;p7"/>
          <p:cNvSpPr txBox="1"/>
          <p:nvPr/>
        </p:nvSpPr>
        <p:spPr>
          <a:xfrm>
            <a:off x="533400" y="1233487"/>
            <a:ext cx="8153400" cy="5191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99CCFF"/>
              </a:buClr>
              <a:buSzPts val="2800"/>
              <a:buFont typeface="Arimo"/>
              <a:buNone/>
            </a:pPr>
            <a:r>
              <a:rPr lang="en-US" sz="2800" b="1" i="0" u="none" dirty="0" smtClean="0">
                <a:solidFill>
                  <a:srgbClr val="99CCFF"/>
                </a:solidFill>
                <a:latin typeface="Arimo"/>
                <a:ea typeface="Arimo"/>
                <a:cs typeface="Arimo"/>
                <a:sym typeface="Arimo"/>
              </a:rPr>
              <a:t>2024: Efficient, Deadly, Costly</a:t>
            </a:r>
            <a:endParaRPr dirty="0"/>
          </a:p>
        </p:txBody>
      </p:sp>
      <p:sp>
        <p:nvSpPr>
          <p:cNvPr id="153" name="Google Shape;153;p7"/>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TC TORNADO FACTS &amp; CLIMATOLOGY</a:t>
            </a:r>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875" y="1752599"/>
            <a:ext cx="5451890" cy="505725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0464" y="4750384"/>
            <a:ext cx="4691487" cy="1390518"/>
          </a:xfrm>
          <a:prstGeom prst="rect">
            <a:avLst/>
          </a:prstGeom>
        </p:spPr>
      </p:pic>
    </p:spTree>
    <p:extLst>
      <p:ext uri="{BB962C8B-B14F-4D97-AF65-F5344CB8AC3E}">
        <p14:creationId xmlns:p14="http://schemas.microsoft.com/office/powerpoint/2010/main" val="26859590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9"/>
        <p:cNvGrpSpPr/>
        <p:nvPr/>
      </p:nvGrpSpPr>
      <p:grpSpPr>
        <a:xfrm>
          <a:off x="0" y="0"/>
          <a:ext cx="0" cy="0"/>
          <a:chOff x="0" y="0"/>
          <a:chExt cx="0" cy="0"/>
        </a:xfrm>
      </p:grpSpPr>
      <p:sp>
        <p:nvSpPr>
          <p:cNvPr id="160" name="Google Shape;160;p8"/>
          <p:cNvSpPr txBox="1"/>
          <p:nvPr/>
        </p:nvSpPr>
        <p:spPr>
          <a:xfrm>
            <a:off x="533400" y="5195887"/>
            <a:ext cx="8153400" cy="9461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99CCFF"/>
              </a:buClr>
              <a:buSzPts val="2800"/>
              <a:buFont typeface="Arimo"/>
              <a:buNone/>
            </a:pPr>
            <a:r>
              <a:rPr lang="en-US" sz="2800" b="0" i="0" u="none">
                <a:solidFill>
                  <a:srgbClr val="99CCFF"/>
                </a:solidFill>
                <a:latin typeface="Arimo"/>
                <a:ea typeface="Arimo"/>
                <a:cs typeface="Arimo"/>
                <a:sym typeface="Arimo"/>
              </a:rPr>
              <a:t>88D era:  Many more weak TC tornado reports, Many more TC tornado reports PERIOD!</a:t>
            </a:r>
            <a:endParaRPr/>
          </a:p>
        </p:txBody>
      </p:sp>
      <p:pic>
        <p:nvPicPr>
          <p:cNvPr id="161" name="Google Shape;161;p8" descr="pie-50to94-fscale"/>
          <p:cNvPicPr preferRelativeResize="0"/>
          <p:nvPr/>
        </p:nvPicPr>
        <p:blipFill rotWithShape="1">
          <a:blip r:embed="rId4">
            <a:alphaModFix/>
          </a:blip>
          <a:srcRect/>
          <a:stretch/>
        </p:blipFill>
        <p:spPr>
          <a:xfrm>
            <a:off x="533400" y="1447800"/>
            <a:ext cx="3857625" cy="3790950"/>
          </a:xfrm>
          <a:prstGeom prst="rect">
            <a:avLst/>
          </a:prstGeom>
          <a:noFill/>
          <a:ln>
            <a:noFill/>
          </a:ln>
        </p:spPr>
      </p:pic>
      <p:sp>
        <p:nvSpPr>
          <p:cNvPr id="162" name="Google Shape;162;p8"/>
          <p:cNvSpPr txBox="1"/>
          <p:nvPr/>
        </p:nvSpPr>
        <p:spPr>
          <a:xfrm>
            <a:off x="0" y="152400"/>
            <a:ext cx="8915400" cy="9429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3000"/>
              <a:buFont typeface="Verdana"/>
              <a:buNone/>
            </a:pPr>
            <a:r>
              <a:rPr lang="en-US" sz="3000" b="1" i="1" u="none">
                <a:solidFill>
                  <a:srgbClr val="800000"/>
                </a:solidFill>
                <a:latin typeface="Verdana"/>
                <a:ea typeface="Verdana"/>
                <a:cs typeface="Verdana"/>
                <a:sym typeface="Verdana"/>
              </a:rPr>
              <a:t>   TC TORNADO FACTS &amp; CLIMATOLOGY</a:t>
            </a:r>
            <a:endParaRPr/>
          </a:p>
        </p:txBody>
      </p:sp>
      <p:sp>
        <p:nvSpPr>
          <p:cNvPr id="163" name="Google Shape;163;p8"/>
          <p:cNvSpPr txBox="1"/>
          <p:nvPr/>
        </p:nvSpPr>
        <p:spPr>
          <a:xfrm>
            <a:off x="2209800" y="6096000"/>
            <a:ext cx="4876800"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CC"/>
              </a:buClr>
              <a:buSzPts val="1800"/>
              <a:buFont typeface="Arimo"/>
              <a:buNone/>
            </a:pPr>
            <a:r>
              <a:rPr lang="en-US" sz="1800" b="1" i="0" u="none">
                <a:solidFill>
                  <a:srgbClr val="FFFFCC"/>
                </a:solidFill>
                <a:latin typeface="Arimo"/>
                <a:ea typeface="Arimo"/>
                <a:cs typeface="Arimo"/>
                <a:sym typeface="Arimo"/>
              </a:rPr>
              <a:t>Pre-TCTOR data from Schultz and Cecil (2009)</a:t>
            </a:r>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3731" y="1447800"/>
            <a:ext cx="3872368" cy="3788352"/>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0391" y="1218891"/>
            <a:ext cx="4510761" cy="40172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244</TotalTime>
  <Words>3159</Words>
  <Application>Microsoft Office PowerPoint</Application>
  <PresentationFormat>On-screen Show (4:3)</PresentationFormat>
  <Paragraphs>370</Paragraphs>
  <Slides>38</Slides>
  <Notes>38</Notes>
  <HiddenSlides>2</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Helvetica Neue</vt:lpstr>
      <vt:lpstr>Noto Sans Symbols</vt:lpstr>
      <vt:lpstr>Arimo</vt:lpstr>
      <vt:lpstr>Calibri</vt:lpstr>
      <vt:lpstr>Tahoma</vt:lpstr>
      <vt:lpstr>Trebuchet MS</vt:lpstr>
      <vt:lpstr>Verdana</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Dejan Ristic</dc:creator>
  <cp:lastModifiedBy>Roger</cp:lastModifiedBy>
  <cp:revision>16</cp:revision>
  <dcterms:created xsi:type="dcterms:W3CDTF">2001-04-08T16:27:27Z</dcterms:created>
  <dcterms:modified xsi:type="dcterms:W3CDTF">2025-04-04T04:44:56Z</dcterms:modified>
</cp:coreProperties>
</file>