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2D3487-AE3D-41D6-BDF0-821EF6253D99}">
  <a:tblStyle styleId="{7C2D3487-AE3D-41D6-BDF0-821EF6253D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b6acd3aaf7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b6acd3aaf7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1b6acd3aaf7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b6acd3aaf7_0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b6acd3aaf7_0_7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1b6acd3aaf7_0_7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b6acd3aaf7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b6acd3aaf7_0_3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1b6acd3aaf7_0_37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b6acd3aaf7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b6acd3aaf7_0_3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b6acd3aaf7_0_38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b6acd3aaf7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b6acd3aaf7_0_4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1b6acd3aaf7_0_4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b6acd3aaf7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b6acd3aaf7_0_4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1b6acd3aaf7_0_4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b6acd3aaf7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b6acd3aaf7_0_4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b6acd3aaf7_0_4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b6acd3aaf7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b6acd3aaf7_0_4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b6acd3aaf7_0_46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b6acd3aaf7_0_6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b6acd3aaf7_0_6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1b6acd3aaf7_0_6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b6acd3aaf7_0_6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1b6acd3aaf7_0_6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1b6acd3aaf7_0_6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c327b8bc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1c327b8bc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1c327b8bcb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b6acd3aaf7_0_7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b6acd3aaf7_0_7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1b6acd3aaf7_0_7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b6acd3aaf7_0_7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1b6acd3aaf7_0_7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b6acd3aaf7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1b6acd3aaf7_0_8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1b6acd3aaf7_0_8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b6acd3aaf7_0_8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1b6acd3aaf7_0_8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b6acd3aaf7_0_8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1b6acd3aaf7_0_8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b6acd3aaf7_0_8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1b6acd3aaf7_0_8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b6acd3aaf7_0_8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1b6acd3aaf7_0_8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b6acd3aaf7_0_9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1b6acd3aaf7_0_9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b6acd3aaf7_0_8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1b6acd3aaf7_0_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b6acd3aaf7_0_8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390" name="Google Shape;390;g1b6acd3aaf7_0_8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b6acd3aaf7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b6acd3aaf7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b6acd3aaf7_0_8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397" name="Google Shape;397;g1b6acd3aaf7_0_8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b6acd3aaf7_0_8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404" name="Google Shape;404;g1b6acd3aaf7_0_8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c3238a3c45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411" name="Google Shape;411;g1c3238a3c4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b6acd3aaf7_0_8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2 maps and we can already make a reasonable guess that the severe weather potential could increase through 00Z. No models needed!</a:t>
            </a:r>
            <a:endParaRPr/>
          </a:p>
        </p:txBody>
      </p:sp>
      <p:sp>
        <p:nvSpPr>
          <p:cNvPr id="418" name="Google Shape;418;g1b6acd3aaf7_0_8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b6acd3aaf7_0_8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b6acd3aaf7_0_8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1b6acd3aaf7_0_8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b6acd3aaf7_0_9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b6acd3aaf7_0_9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b6acd3aaf7_0_10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1b6acd3aaf7_0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b6acd3aaf7_0_10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1b6acd3aaf7_0_10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b6acd3aaf7_0_10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1b6acd3aaf7_0_1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b6acd3aaf7_0_10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g1b6acd3aaf7_0_10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c3238a3c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c3238a3c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c3238a3c4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c3238a3c4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b6acd3aaf7_0_10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1b6acd3aaf7_0_10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b6acd3aaf7_0_10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g1b6acd3aaf7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b6acd3aaf7_0_10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1b6acd3aaf7_0_10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b6acd3aaf7_0_10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Again, we used only 3 (!) soundings to make a reasonable assessment of the severe weather potential at 00 Z! No models needed!</a:t>
            </a:r>
            <a:endParaRPr/>
          </a:p>
        </p:txBody>
      </p:sp>
      <p:sp>
        <p:nvSpPr>
          <p:cNvPr id="519" name="Google Shape;519;g1b6acd3aaf7_0_10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b6acd3aaf7_0_10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26" name="Google Shape;526;g1b6acd3aaf7_0_10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c3238a3c45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33" name="Google Shape;533;g1c3238a3c45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c3238a3c4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c3238a3c4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c3238a3c45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47" name="Google Shape;547;g1c3238a3c45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b6acd3aaf7_0_1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b6acd3aaf7_0_11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1b6acd3aaf7_0_11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b6acd3aaf7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b6acd3aaf7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b6acd3aaf7_0_1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1b6acd3aaf7_0_1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b6acd3aaf7_0_1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b6acd3aaf7_0_12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1b6acd3aaf7_0_12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b6acd3aaf7_0_1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b6acd3aaf7_0_12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1b6acd3aaf7_0_12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b6acd3aaf7_0_1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b6acd3aaf7_0_12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1b6acd3aaf7_0_12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c3238a3c4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1c3238a3c4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b6acd3aaf7_0_1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1b6acd3aaf7_0_1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b6acd3aaf7_0_1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g1b6acd3aaf7_0_1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b6acd3aaf7_0_1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g1b6acd3aaf7_0_1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b6acd3aaf7_0_1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g1b6acd3aaf7_0_1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b6acd3aaf7_0_1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g1b6acd3aaf7_0_1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b6acd3aaf7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b6acd3aaf7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tornado warnings: The public does not need to know </a:t>
            </a:r>
            <a:r>
              <a:rPr i="1" lang="en"/>
              <a:t>why</a:t>
            </a:r>
            <a:r>
              <a:rPr lang="en"/>
              <a:t> a tornado is </a:t>
            </a:r>
            <a:r>
              <a:rPr lang="en"/>
              <a:t>occurring, all they need to know is that a tornado </a:t>
            </a:r>
            <a:r>
              <a:rPr i="1" lang="en"/>
              <a:t>is</a:t>
            </a:r>
            <a:r>
              <a:rPr lang="en"/>
              <a:t> occurring, </a:t>
            </a:r>
            <a:r>
              <a:rPr i="1" lang="en"/>
              <a:t>where</a:t>
            </a:r>
            <a:r>
              <a:rPr lang="en"/>
              <a:t> it is, </a:t>
            </a:r>
            <a:r>
              <a:rPr i="1" lang="en"/>
              <a:t>when</a:t>
            </a:r>
            <a:r>
              <a:rPr lang="en"/>
              <a:t> it will arrive at their house, etc…</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c3238a3c4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c3238a3c4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b6acd3aaf7_0_1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b6acd3aaf7_0_12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1b6acd3aaf7_0_128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b6acd3aaf7_0_1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b6acd3aaf7_0_12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1b6acd3aaf7_0_128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b6acd3aaf7_0_1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b6acd3aaf7_0_1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1b6acd3aaf7_0_138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b6acd3aaf7_0_1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b6acd3aaf7_0_13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1b6acd3aaf7_0_13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b6acd3aaf7_0_1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b6acd3aaf7_0_14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1b6acd3aaf7_0_14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b6acd3aaf7_0_1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1b6acd3aaf7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b6acd3aaf7_0_1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g1b6acd3aaf7_0_1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g1b6acd3aaf7_0_1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b6acd3aaf7_0_1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1b6acd3aaf7_0_1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g1b6acd3aaf7_0_1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b6acd3aaf7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b6acd3aaf7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tornado warnings: The public does not need to know </a:t>
            </a:r>
            <a:r>
              <a:rPr i="1" lang="en"/>
              <a:t>why</a:t>
            </a:r>
            <a:r>
              <a:rPr lang="en"/>
              <a:t> a tornado is occurring, all they need to know is that a tornado </a:t>
            </a:r>
            <a:r>
              <a:rPr i="1" lang="en"/>
              <a:t>is</a:t>
            </a:r>
            <a:r>
              <a:rPr lang="en"/>
              <a:t> occurring, </a:t>
            </a:r>
            <a:r>
              <a:rPr i="1" lang="en"/>
              <a:t>where</a:t>
            </a:r>
            <a:r>
              <a:rPr lang="en"/>
              <a:t> it is, </a:t>
            </a:r>
            <a:r>
              <a:rPr i="1" lang="en"/>
              <a:t>when</a:t>
            </a:r>
            <a:r>
              <a:rPr lang="en"/>
              <a:t> it will arrive at their house, etc…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b6acd3aaf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b6acd3aaf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b6acd3aaf7_0_6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student’s don’t actually </a:t>
            </a:r>
            <a:r>
              <a:rPr lang="en"/>
              <a:t>have to read the discussion. This is just to illustrate the point that SPC forecast discussions generally follow this outline. Students who are interested can go find this discussion from the 06 UTC outlook on Sept 18, 2022.</a:t>
            </a:r>
            <a:endParaRPr/>
          </a:p>
        </p:txBody>
      </p:sp>
      <p:sp>
        <p:nvSpPr>
          <p:cNvPr id="144" name="Google Shape;144;g1b6acd3aaf7_0_6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3.png"/><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gif"/><Relationship Id="rId4" Type="http://schemas.openxmlformats.org/officeDocument/2006/relationships/image" Target="../media/image16.gif"/><Relationship Id="rId5" Type="http://schemas.openxmlformats.org/officeDocument/2006/relationships/image" Target="../media/image6.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gif"/><Relationship Id="rId5" Type="http://schemas.openxmlformats.org/officeDocument/2006/relationships/image" Target="../media/image25.png"/><Relationship Id="rId6" Type="http://schemas.openxmlformats.org/officeDocument/2006/relationships/image" Target="../media/image4.gif"/><Relationship Id="rId7" Type="http://schemas.openxmlformats.org/officeDocument/2006/relationships/image" Target="../media/image29.png"/><Relationship Id="rId8"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2.gif"/><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4.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23.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8.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30.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1.png"/><Relationship Id="rId4" Type="http://schemas.openxmlformats.org/officeDocument/2006/relationships/image" Target="../media/image33.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2280159" cy="5143500"/>
          </a:xfrm>
          <a:prstGeom prst="rect">
            <a:avLst/>
          </a:prstGeom>
          <a:noFill/>
          <a:ln>
            <a:noFill/>
          </a:ln>
        </p:spPr>
      </p:pic>
      <p:pic>
        <p:nvPicPr>
          <p:cNvPr id="61" name="Google Shape;61;p14"/>
          <p:cNvPicPr preferRelativeResize="0"/>
          <p:nvPr/>
        </p:nvPicPr>
        <p:blipFill>
          <a:blip r:embed="rId4">
            <a:alphaModFix/>
          </a:blip>
          <a:stretch>
            <a:fillRect/>
          </a:stretch>
        </p:blipFill>
        <p:spPr>
          <a:xfrm>
            <a:off x="2280161" y="0"/>
            <a:ext cx="3243213" cy="5143499"/>
          </a:xfrm>
          <a:prstGeom prst="rect">
            <a:avLst/>
          </a:prstGeom>
          <a:noFill/>
          <a:ln>
            <a:noFill/>
          </a:ln>
        </p:spPr>
      </p:pic>
      <p:pic>
        <p:nvPicPr>
          <p:cNvPr id="62" name="Google Shape;62;p14"/>
          <p:cNvPicPr preferRelativeResize="0"/>
          <p:nvPr/>
        </p:nvPicPr>
        <p:blipFill rotWithShape="1">
          <a:blip r:embed="rId5">
            <a:alphaModFix/>
          </a:blip>
          <a:srcRect b="2429" l="0" r="0" t="-2430"/>
          <a:stretch/>
        </p:blipFill>
        <p:spPr>
          <a:xfrm>
            <a:off x="6173775" y="0"/>
            <a:ext cx="2970225" cy="4632601"/>
          </a:xfrm>
          <a:prstGeom prst="rect">
            <a:avLst/>
          </a:prstGeom>
          <a:noFill/>
          <a:ln>
            <a:noFill/>
          </a:ln>
        </p:spPr>
      </p:pic>
      <p:pic>
        <p:nvPicPr>
          <p:cNvPr id="63" name="Google Shape;63;p14"/>
          <p:cNvPicPr preferRelativeResize="0"/>
          <p:nvPr/>
        </p:nvPicPr>
        <p:blipFill>
          <a:blip r:embed="rId6">
            <a:alphaModFix/>
          </a:blip>
          <a:stretch>
            <a:fillRect/>
          </a:stretch>
        </p:blipFill>
        <p:spPr>
          <a:xfrm>
            <a:off x="4713193" y="-34631"/>
            <a:ext cx="2325378" cy="2534487"/>
          </a:xfrm>
          <a:prstGeom prst="rect">
            <a:avLst/>
          </a:prstGeom>
          <a:noFill/>
          <a:ln>
            <a:noFill/>
          </a:ln>
        </p:spPr>
      </p:pic>
      <p:pic>
        <p:nvPicPr>
          <p:cNvPr id="64" name="Google Shape;64;p14"/>
          <p:cNvPicPr preferRelativeResize="0"/>
          <p:nvPr/>
        </p:nvPicPr>
        <p:blipFill>
          <a:blip r:embed="rId7">
            <a:alphaModFix/>
          </a:blip>
          <a:stretch>
            <a:fillRect/>
          </a:stretch>
        </p:blipFill>
        <p:spPr>
          <a:xfrm>
            <a:off x="4944349" y="2524425"/>
            <a:ext cx="2892125" cy="2619075"/>
          </a:xfrm>
          <a:prstGeom prst="rect">
            <a:avLst/>
          </a:prstGeom>
          <a:noFill/>
          <a:ln>
            <a:noFill/>
          </a:ln>
        </p:spPr>
      </p:pic>
      <p:sp>
        <p:nvSpPr>
          <p:cNvPr id="65" name="Google Shape;65;p14"/>
          <p:cNvSpPr/>
          <p:nvPr/>
        </p:nvSpPr>
        <p:spPr>
          <a:xfrm>
            <a:off x="0" y="8650"/>
            <a:ext cx="9161400" cy="5143500"/>
          </a:xfrm>
          <a:prstGeom prst="rect">
            <a:avLst/>
          </a:prstGeom>
          <a:solidFill>
            <a:srgbClr val="F4F1F1">
              <a:alpha val="52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ctrTitle"/>
          </p:nvPr>
        </p:nvSpPr>
        <p:spPr>
          <a:xfrm>
            <a:off x="311708" y="744575"/>
            <a:ext cx="8520600" cy="2052600"/>
          </a:xfrm>
          <a:prstGeom prst="rect">
            <a:avLst/>
          </a:prstGeom>
          <a:noFill/>
        </p:spPr>
        <p:txBody>
          <a:bodyPr anchorCtr="0" anchor="b" bIns="91425" lIns="91425" spcFirstLastPara="1" rIns="91425" wrap="square" tIns="91425">
            <a:normAutofit/>
          </a:bodyPr>
          <a:lstStyle/>
          <a:p>
            <a:pPr indent="0" lvl="0" marL="0" rtl="0" algn="ctr">
              <a:spcBef>
                <a:spcPts val="0"/>
              </a:spcBef>
              <a:spcAft>
                <a:spcPts val="0"/>
              </a:spcAft>
              <a:buNone/>
            </a:pPr>
            <a:r>
              <a:rPr b="1" lang="en"/>
              <a:t>Writing Forecast Discussions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p:nvPr/>
        </p:nvSpPr>
        <p:spPr>
          <a:xfrm>
            <a:off x="2677400" y="1229050"/>
            <a:ext cx="4061700" cy="1571400"/>
          </a:xfrm>
          <a:prstGeom prst="wedgeRoundRectCallout">
            <a:avLst>
              <a:gd fmla="val 44548" name="adj1"/>
              <a:gd fmla="val 79006"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3"/>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169" name="Google Shape;169;p23"/>
          <p:cNvSpPr txBox="1"/>
          <p:nvPr/>
        </p:nvSpPr>
        <p:spPr>
          <a:xfrm>
            <a:off x="2677400" y="1229050"/>
            <a:ext cx="40617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Use words to paint a picture of the severe weather forecast!</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Each point you make should serve the purpose of adding to the overall picture.</a:t>
            </a:r>
            <a:endParaRPr b="0" i="0" sz="1800" u="none" cap="none" strike="noStrike">
              <a:solidFill>
                <a:srgbClr val="000000"/>
              </a:solidFill>
              <a:latin typeface="Calibri"/>
              <a:ea typeface="Calibri"/>
              <a:cs typeface="Calibri"/>
              <a:sym typeface="Calibri"/>
            </a:endParaRPr>
          </a:p>
        </p:txBody>
      </p:sp>
      <p:pic>
        <p:nvPicPr>
          <p:cNvPr descr="http://1.bp.blogspot.com/-CXmzwW1aZqA/UdDVopZMBTI/AAAAAAAAAt8/brwzxziMlaY/s327/bob-ross-1.jpg" id="170" name="Google Shape;170;p23"/>
          <p:cNvPicPr preferRelativeResize="0"/>
          <p:nvPr/>
        </p:nvPicPr>
        <p:blipFill rotWithShape="1">
          <a:blip r:embed="rId3">
            <a:alphaModFix/>
          </a:blip>
          <a:srcRect b="0" l="0" r="0" t="0"/>
          <a:stretch/>
        </p:blipFill>
        <p:spPr>
          <a:xfrm>
            <a:off x="6629400" y="2841806"/>
            <a:ext cx="2286000" cy="2336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descr="http://1.bp.blogspot.com/-CXmzwW1aZqA/UdDVopZMBTI/AAAAAAAAAt8/brwzxziMlaY/s327/bob-ross-1.jpg" id="177" name="Google Shape;177;p24"/>
          <p:cNvPicPr preferRelativeResize="0"/>
          <p:nvPr/>
        </p:nvPicPr>
        <p:blipFill rotWithShape="1">
          <a:blip r:embed="rId3">
            <a:alphaModFix/>
          </a:blip>
          <a:srcRect b="0" l="0" r="0" t="0"/>
          <a:stretch/>
        </p:blipFill>
        <p:spPr>
          <a:xfrm>
            <a:off x="6629400" y="2841806"/>
            <a:ext cx="2286000" cy="2336006"/>
          </a:xfrm>
          <a:prstGeom prst="rect">
            <a:avLst/>
          </a:prstGeom>
          <a:noFill/>
          <a:ln>
            <a:noFill/>
          </a:ln>
        </p:spPr>
      </p:pic>
      <p:pic>
        <p:nvPicPr>
          <p:cNvPr id="178" name="Google Shape;178;p24"/>
          <p:cNvPicPr preferRelativeResize="0"/>
          <p:nvPr/>
        </p:nvPicPr>
        <p:blipFill rotWithShape="1">
          <a:blip r:embed="rId4">
            <a:alphaModFix/>
          </a:blip>
          <a:srcRect b="0" l="0" r="0" t="0"/>
          <a:stretch/>
        </p:blipFill>
        <p:spPr>
          <a:xfrm>
            <a:off x="238700" y="2570350"/>
            <a:ext cx="3571346" cy="2480325"/>
          </a:xfrm>
          <a:prstGeom prst="rect">
            <a:avLst/>
          </a:prstGeom>
          <a:noFill/>
          <a:ln>
            <a:noFill/>
          </a:ln>
        </p:spPr>
      </p:pic>
      <p:sp>
        <p:nvSpPr>
          <p:cNvPr id="179" name="Google Shape;179;p24"/>
          <p:cNvSpPr/>
          <p:nvPr/>
        </p:nvSpPr>
        <p:spPr>
          <a:xfrm>
            <a:off x="3744200" y="1000450"/>
            <a:ext cx="4061700" cy="1571400"/>
          </a:xfrm>
          <a:prstGeom prst="wedgeRoundRectCallout">
            <a:avLst>
              <a:gd fmla="val 44548" name="adj1"/>
              <a:gd fmla="val 79006"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4"/>
          <p:cNvSpPr txBox="1"/>
          <p:nvPr/>
        </p:nvSpPr>
        <p:spPr>
          <a:xfrm>
            <a:off x="3744200" y="1000450"/>
            <a:ext cx="40617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Use the forecast funnel to structure your discussion.</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Start at the synoptic scale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and work down!</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187" name="Google Shape;187;p25"/>
          <p:cNvPicPr preferRelativeResize="0"/>
          <p:nvPr/>
        </p:nvPicPr>
        <p:blipFill>
          <a:blip r:embed="rId3">
            <a:alphaModFix amt="66000"/>
          </a:blip>
          <a:stretch>
            <a:fillRect/>
          </a:stretch>
        </p:blipFill>
        <p:spPr>
          <a:xfrm>
            <a:off x="7195831" y="3423939"/>
            <a:ext cx="1948169" cy="1753873"/>
          </a:xfrm>
          <a:prstGeom prst="rect">
            <a:avLst/>
          </a:prstGeom>
          <a:noFill/>
          <a:ln>
            <a:noFill/>
          </a:ln>
        </p:spPr>
      </p:pic>
      <p:sp>
        <p:nvSpPr>
          <p:cNvPr id="188" name="Google Shape;188;p25"/>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5"/>
          <p:cNvPicPr preferRelativeResize="0"/>
          <p:nvPr/>
        </p:nvPicPr>
        <p:blipFill>
          <a:blip r:embed="rId4">
            <a:alphaModFix/>
          </a:blip>
          <a:stretch>
            <a:fillRect/>
          </a:stretch>
        </p:blipFill>
        <p:spPr>
          <a:xfrm>
            <a:off x="93274" y="2306831"/>
            <a:ext cx="4567031" cy="2722463"/>
          </a:xfrm>
          <a:prstGeom prst="rect">
            <a:avLst/>
          </a:prstGeom>
          <a:noFill/>
          <a:ln>
            <a:noFill/>
          </a:ln>
        </p:spPr>
      </p:pic>
      <p:sp>
        <p:nvSpPr>
          <p:cNvPr id="190" name="Google Shape;190;p25"/>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191" name="Google Shape;191;p25"/>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193" name="Google Shape;193;p25"/>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194" name="Google Shape;194;p25"/>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195" name="Google Shape;195;p25"/>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6"/>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02" name="Google Shape;202;p26"/>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03" name="Google Shape;203;p26"/>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04" name="Google Shape;204;p26"/>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05" name="Google Shape;205;p26"/>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08" name="Google Shape;208;p26"/>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09" name="Google Shape;209;p26"/>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10" name="Google Shape;210;p26"/>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11" name="Google Shape;211;p26"/>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12" name="Google Shape;212;p26"/>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7"/>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19" name="Google Shape;219;p27"/>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20" name="Google Shape;220;p27"/>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21" name="Google Shape;221;p27"/>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sp>
        <p:nvSpPr>
          <p:cNvPr id="222" name="Google Shape;222;p27"/>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23" name="Google Shape;223;p27"/>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24" name="Google Shape;224;p27"/>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7"/>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27" name="Google Shape;227;p27"/>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28" name="Google Shape;228;p27"/>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29" name="Google Shape;229;p27"/>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30" name="Google Shape;230;p27"/>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31" name="Google Shape;231;p27"/>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32" name="Google Shape;232;p27"/>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8"/>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39" name="Google Shape;239;p28"/>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40" name="Google Shape;240;p28"/>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41" name="Google Shape;241;p28"/>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sp>
        <p:nvSpPr>
          <p:cNvPr id="242" name="Google Shape;242;p28"/>
          <p:cNvSpPr/>
          <p:nvPr/>
        </p:nvSpPr>
        <p:spPr>
          <a:xfrm>
            <a:off x="2675300" y="3455400"/>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2805325" y="3179981"/>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2771150" y="3838331"/>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46" name="Google Shape;246;p28"/>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47" name="Google Shape;247;p28"/>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50" name="Google Shape;250;p28"/>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51" name="Google Shape;251;p28"/>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52" name="Google Shape;252;p28"/>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53" name="Google Shape;253;p28"/>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54" name="Google Shape;254;p28"/>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55" name="Google Shape;255;p28"/>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56" name="Google Shape;256;p28"/>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29"/>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63" name="Google Shape;263;p29"/>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64" name="Google Shape;264;p29"/>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65" name="Google Shape;265;p29"/>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pic>
        <p:nvPicPr>
          <p:cNvPr id="266" name="Google Shape;266;p29"/>
          <p:cNvPicPr preferRelativeResize="0"/>
          <p:nvPr/>
        </p:nvPicPr>
        <p:blipFill>
          <a:blip r:embed="rId4">
            <a:alphaModFix/>
          </a:blip>
          <a:stretch>
            <a:fillRect/>
          </a:stretch>
        </p:blipFill>
        <p:spPr>
          <a:xfrm>
            <a:off x="2704075" y="3367889"/>
            <a:ext cx="275119" cy="275110"/>
          </a:xfrm>
          <a:prstGeom prst="rect">
            <a:avLst/>
          </a:prstGeom>
          <a:noFill/>
          <a:ln>
            <a:noFill/>
          </a:ln>
        </p:spPr>
      </p:pic>
      <p:pic>
        <p:nvPicPr>
          <p:cNvPr id="267" name="Google Shape;267;p29"/>
          <p:cNvPicPr preferRelativeResize="0"/>
          <p:nvPr/>
        </p:nvPicPr>
        <p:blipFill>
          <a:blip r:embed="rId4">
            <a:alphaModFix/>
          </a:blip>
          <a:stretch>
            <a:fillRect/>
          </a:stretch>
        </p:blipFill>
        <p:spPr>
          <a:xfrm>
            <a:off x="2627875" y="3653639"/>
            <a:ext cx="275119" cy="275110"/>
          </a:xfrm>
          <a:prstGeom prst="rect">
            <a:avLst/>
          </a:prstGeom>
          <a:noFill/>
          <a:ln>
            <a:noFill/>
          </a:ln>
        </p:spPr>
      </p:pic>
      <p:pic>
        <p:nvPicPr>
          <p:cNvPr id="268" name="Google Shape;268;p29"/>
          <p:cNvPicPr preferRelativeResize="0"/>
          <p:nvPr/>
        </p:nvPicPr>
        <p:blipFill>
          <a:blip r:embed="rId4">
            <a:alphaModFix/>
          </a:blip>
          <a:stretch>
            <a:fillRect/>
          </a:stretch>
        </p:blipFill>
        <p:spPr>
          <a:xfrm>
            <a:off x="2627875" y="3939389"/>
            <a:ext cx="275119" cy="275110"/>
          </a:xfrm>
          <a:prstGeom prst="rect">
            <a:avLst/>
          </a:prstGeom>
          <a:noFill/>
          <a:ln>
            <a:noFill/>
          </a:ln>
        </p:spPr>
      </p:pic>
      <p:sp>
        <p:nvSpPr>
          <p:cNvPr id="269" name="Google Shape;269;p29"/>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70" name="Google Shape;270;p29"/>
          <p:cNvPicPr preferRelativeResize="0"/>
          <p:nvPr/>
        </p:nvPicPr>
        <p:blipFill>
          <a:blip r:embed="rId5">
            <a:alphaModFix amt="66000"/>
          </a:blip>
          <a:stretch>
            <a:fillRect/>
          </a:stretch>
        </p:blipFill>
        <p:spPr>
          <a:xfrm>
            <a:off x="7195831" y="3423939"/>
            <a:ext cx="1948169" cy="1753873"/>
          </a:xfrm>
          <a:prstGeom prst="rect">
            <a:avLst/>
          </a:prstGeom>
          <a:noFill/>
          <a:ln>
            <a:noFill/>
          </a:ln>
        </p:spPr>
      </p:pic>
      <p:sp>
        <p:nvSpPr>
          <p:cNvPr id="271" name="Google Shape;271;p29"/>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9"/>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74" name="Google Shape;274;p29"/>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75" name="Google Shape;275;p29"/>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76" name="Google Shape;276;p29"/>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77" name="Google Shape;277;p29"/>
          <p:cNvSpPr txBox="1"/>
          <p:nvPr/>
        </p:nvSpPr>
        <p:spPr>
          <a:xfrm>
            <a:off x="2704075" y="1987903"/>
            <a:ext cx="44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This will increase our thunderstorm chances by 4 PM.</a:t>
            </a:r>
            <a:endParaRPr b="1">
              <a:latin typeface="Calibri"/>
              <a:ea typeface="Calibri"/>
              <a:cs typeface="Calibri"/>
              <a:sym typeface="Calibri"/>
            </a:endParaRPr>
          </a:p>
        </p:txBody>
      </p:sp>
      <p:sp>
        <p:nvSpPr>
          <p:cNvPr id="278" name="Google Shape;278;p29"/>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79" name="Google Shape;279;p29"/>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80" name="Google Shape;280;p29"/>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81" name="Google Shape;281;p29"/>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p:nvPr/>
        </p:nvSpPr>
        <p:spPr>
          <a:xfrm>
            <a:off x="6896400" y="19818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txBox="1"/>
          <p:nvPr/>
        </p:nvSpPr>
        <p:spPr>
          <a:xfrm>
            <a:off x="6872400" y="2270475"/>
            <a:ext cx="2113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Notice how nicely the discussion flows. Each line builds on the previous sentence and supports the next sentence, leading to main point!</a:t>
            </a:r>
            <a:endParaRPr sz="1000">
              <a:latin typeface="Calibri"/>
              <a:ea typeface="Calibri"/>
              <a:cs typeface="Calibri"/>
              <a:sym typeface="Calibri"/>
            </a:endParaRPr>
          </a:p>
        </p:txBody>
      </p:sp>
      <p:pic>
        <p:nvPicPr>
          <p:cNvPr descr="http://1.bp.blogspot.com/-CXmzwW1aZqA/UdDVopZMBTI/AAAAAAAAAt8/brwzxziMlaY/s327/bob-ross-1.jpg" id="289" name="Google Shape;289;p30"/>
          <p:cNvPicPr preferRelativeResize="0"/>
          <p:nvPr/>
        </p:nvPicPr>
        <p:blipFill>
          <a:blip r:embed="rId3">
            <a:alphaModFix/>
          </a:blip>
          <a:stretch>
            <a:fillRect/>
          </a:stretch>
        </p:blipFill>
        <p:spPr>
          <a:xfrm>
            <a:off x="7195831" y="3423939"/>
            <a:ext cx="1948169" cy="1753873"/>
          </a:xfrm>
          <a:prstGeom prst="rect">
            <a:avLst/>
          </a:prstGeom>
          <a:noFill/>
          <a:ln>
            <a:noFill/>
          </a:ln>
        </p:spPr>
      </p:pic>
      <p:pic>
        <p:nvPicPr>
          <p:cNvPr id="290" name="Google Shape;290;p30"/>
          <p:cNvPicPr preferRelativeResize="0"/>
          <p:nvPr/>
        </p:nvPicPr>
        <p:blipFill>
          <a:blip r:embed="rId4">
            <a:alphaModFix/>
          </a:blip>
          <a:stretch>
            <a:fillRect/>
          </a:stretch>
        </p:blipFill>
        <p:spPr>
          <a:xfrm>
            <a:off x="93274" y="2306831"/>
            <a:ext cx="4567031" cy="2722463"/>
          </a:xfrm>
          <a:prstGeom prst="rect">
            <a:avLst/>
          </a:prstGeom>
          <a:noFill/>
          <a:ln>
            <a:noFill/>
          </a:ln>
        </p:spPr>
      </p:pic>
      <p:sp>
        <p:nvSpPr>
          <p:cNvPr id="291" name="Google Shape;291;p30"/>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92" name="Google Shape;292;p30"/>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93" name="Google Shape;293;p30"/>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94" name="Google Shape;294;p30"/>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95" name="Google Shape;295;p30"/>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96" name="Google Shape;296;p30"/>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97" name="Google Shape;297;p30"/>
          <p:cNvSpPr txBox="1"/>
          <p:nvPr/>
        </p:nvSpPr>
        <p:spPr>
          <a:xfrm>
            <a:off x="2704075" y="1987903"/>
            <a:ext cx="44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This will increase our thunderstorm chances by 4 PM.</a:t>
            </a:r>
            <a:endParaRPr b="1">
              <a:latin typeface="Calibri"/>
              <a:ea typeface="Calibri"/>
              <a:cs typeface="Calibri"/>
              <a:sym typeface="Calibri"/>
            </a:endParaRPr>
          </a:p>
        </p:txBody>
      </p:sp>
      <p:sp>
        <p:nvSpPr>
          <p:cNvPr id="298" name="Google Shape;298;p30"/>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pic>
        <p:nvPicPr>
          <p:cNvPr id="299" name="Google Shape;299;p30"/>
          <p:cNvPicPr preferRelativeResize="0"/>
          <p:nvPr/>
        </p:nvPicPr>
        <p:blipFill>
          <a:blip r:embed="rId5">
            <a:alphaModFix/>
          </a:blip>
          <a:stretch>
            <a:fillRect/>
          </a:stretch>
        </p:blipFill>
        <p:spPr>
          <a:xfrm>
            <a:off x="2704075" y="3367889"/>
            <a:ext cx="275119" cy="275110"/>
          </a:xfrm>
          <a:prstGeom prst="rect">
            <a:avLst/>
          </a:prstGeom>
          <a:noFill/>
          <a:ln>
            <a:noFill/>
          </a:ln>
        </p:spPr>
      </p:pic>
      <p:pic>
        <p:nvPicPr>
          <p:cNvPr id="300" name="Google Shape;300;p30"/>
          <p:cNvPicPr preferRelativeResize="0"/>
          <p:nvPr/>
        </p:nvPicPr>
        <p:blipFill>
          <a:blip r:embed="rId5">
            <a:alphaModFix/>
          </a:blip>
          <a:stretch>
            <a:fillRect/>
          </a:stretch>
        </p:blipFill>
        <p:spPr>
          <a:xfrm>
            <a:off x="2627875" y="3653639"/>
            <a:ext cx="275119" cy="275110"/>
          </a:xfrm>
          <a:prstGeom prst="rect">
            <a:avLst/>
          </a:prstGeom>
          <a:noFill/>
          <a:ln>
            <a:noFill/>
          </a:ln>
        </p:spPr>
      </p:pic>
      <p:pic>
        <p:nvPicPr>
          <p:cNvPr id="301" name="Google Shape;301;p30"/>
          <p:cNvPicPr preferRelativeResize="0"/>
          <p:nvPr/>
        </p:nvPicPr>
        <p:blipFill>
          <a:blip r:embed="rId5">
            <a:alphaModFix/>
          </a:blip>
          <a:stretch>
            <a:fillRect/>
          </a:stretch>
        </p:blipFill>
        <p:spPr>
          <a:xfrm>
            <a:off x="2627875" y="3939389"/>
            <a:ext cx="275119" cy="275110"/>
          </a:xfrm>
          <a:prstGeom prst="rect">
            <a:avLst/>
          </a:prstGeom>
          <a:noFill/>
          <a:ln>
            <a:noFill/>
          </a:ln>
        </p:spPr>
      </p:pic>
      <p:sp>
        <p:nvSpPr>
          <p:cNvPr id="302" name="Google Shape;302;p30"/>
          <p:cNvSpPr txBox="1"/>
          <p:nvPr/>
        </p:nvSpPr>
        <p:spPr>
          <a:xfrm>
            <a:off x="6872407" y="1984722"/>
            <a:ext cx="2089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Excellent Work!</a:t>
            </a:r>
            <a:endParaRPr sz="1000">
              <a:latin typeface="Calibri"/>
              <a:ea typeface="Calibri"/>
              <a:cs typeface="Calibri"/>
              <a:sym typeface="Calibri"/>
            </a:endParaRPr>
          </a:p>
        </p:txBody>
      </p:sp>
      <p:sp>
        <p:nvSpPr>
          <p:cNvPr id="303" name="Google Shape;303;p30"/>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304" name="Google Shape;304;p30"/>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305" name="Google Shape;305;p30"/>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306" name="Google Shape;306;p30"/>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1"/>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descr="http://1.bp.blogspot.com/-CXmzwW1aZqA/UdDVopZMBTI/AAAAAAAAAt8/brwzxziMlaY/s327/bob-ross-1.jpg" id="313" name="Google Shape;313;p31"/>
          <p:cNvPicPr preferRelativeResize="0"/>
          <p:nvPr/>
        </p:nvPicPr>
        <p:blipFill rotWithShape="1">
          <a:blip r:embed="rId3">
            <a:alphaModFix/>
          </a:blip>
          <a:srcRect b="0" l="0" r="0" t="0"/>
          <a:stretch/>
        </p:blipFill>
        <p:spPr>
          <a:xfrm>
            <a:off x="5943600" y="2841806"/>
            <a:ext cx="2286000" cy="2336006"/>
          </a:xfrm>
          <a:prstGeom prst="rect">
            <a:avLst/>
          </a:prstGeom>
          <a:noFill/>
          <a:ln>
            <a:noFill/>
          </a:ln>
        </p:spPr>
      </p:pic>
      <p:sp>
        <p:nvSpPr>
          <p:cNvPr id="314" name="Google Shape;314;p31"/>
          <p:cNvSpPr/>
          <p:nvPr/>
        </p:nvSpPr>
        <p:spPr>
          <a:xfrm>
            <a:off x="1915400" y="1229050"/>
            <a:ext cx="4061700" cy="2089200"/>
          </a:xfrm>
          <a:prstGeom prst="wedgeRoundRectCallout">
            <a:avLst>
              <a:gd fmla="val 65848" name="adj1"/>
              <a:gd fmla="val 4947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1"/>
          <p:cNvSpPr txBox="1"/>
          <p:nvPr/>
        </p:nvSpPr>
        <p:spPr>
          <a:xfrm>
            <a:off x="1915400" y="1229050"/>
            <a:ext cx="40617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Keep in mind:</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Use only as many words as necessary!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Calm weather = fewer words.</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Impactful weather = more words.</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2"/>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id="322" name="Google Shape;322;p32"/>
          <p:cNvPicPr preferRelativeResize="0"/>
          <p:nvPr/>
        </p:nvPicPr>
        <p:blipFill>
          <a:blip r:embed="rId3">
            <a:alphaModFix/>
          </a:blip>
          <a:stretch>
            <a:fillRect/>
          </a:stretch>
        </p:blipFill>
        <p:spPr>
          <a:xfrm>
            <a:off x="4623950" y="13"/>
            <a:ext cx="4571999" cy="3113436"/>
          </a:xfrm>
          <a:prstGeom prst="rect">
            <a:avLst/>
          </a:prstGeom>
          <a:noFill/>
          <a:ln cap="flat" cmpd="sng" w="9525">
            <a:solidFill>
              <a:schemeClr val="dk1"/>
            </a:solidFill>
            <a:prstDash val="solid"/>
            <a:round/>
            <a:headEnd len="sm" w="sm" type="none"/>
            <a:tailEnd len="sm" w="sm" type="none"/>
          </a:ln>
        </p:spPr>
      </p:pic>
      <p:pic>
        <p:nvPicPr>
          <p:cNvPr id="323" name="Google Shape;323;p32"/>
          <p:cNvPicPr preferRelativeResize="0"/>
          <p:nvPr/>
        </p:nvPicPr>
        <p:blipFill>
          <a:blip r:embed="rId4">
            <a:alphaModFix/>
          </a:blip>
          <a:stretch>
            <a:fillRect/>
          </a:stretch>
        </p:blipFill>
        <p:spPr>
          <a:xfrm>
            <a:off x="51950" y="0"/>
            <a:ext cx="4571999" cy="3113438"/>
          </a:xfrm>
          <a:prstGeom prst="rect">
            <a:avLst/>
          </a:prstGeom>
          <a:noFill/>
          <a:ln cap="flat" cmpd="sng" w="9525">
            <a:solidFill>
              <a:schemeClr val="dk1"/>
            </a:solidFill>
            <a:prstDash val="solid"/>
            <a:round/>
            <a:headEnd len="sm" w="sm" type="none"/>
            <a:tailEnd len="sm" w="sm" type="none"/>
          </a:ln>
        </p:spPr>
      </p:pic>
      <p:pic>
        <p:nvPicPr>
          <p:cNvPr id="324" name="Google Shape;324;p32"/>
          <p:cNvPicPr preferRelativeResize="0"/>
          <p:nvPr/>
        </p:nvPicPr>
        <p:blipFill>
          <a:blip r:embed="rId5">
            <a:alphaModFix/>
          </a:blip>
          <a:stretch>
            <a:fillRect/>
          </a:stretch>
        </p:blipFill>
        <p:spPr>
          <a:xfrm>
            <a:off x="0" y="0"/>
            <a:ext cx="2280159" cy="5143500"/>
          </a:xfrm>
          <a:prstGeom prst="rect">
            <a:avLst/>
          </a:prstGeom>
          <a:noFill/>
          <a:ln cap="flat" cmpd="sng" w="9525">
            <a:solidFill>
              <a:schemeClr val="dk1"/>
            </a:solidFill>
            <a:prstDash val="solid"/>
            <a:round/>
            <a:headEnd len="sm" w="sm" type="none"/>
            <a:tailEnd len="sm" w="sm" type="none"/>
          </a:ln>
        </p:spPr>
      </p:pic>
      <p:pic>
        <p:nvPicPr>
          <p:cNvPr id="325" name="Google Shape;325;p32"/>
          <p:cNvPicPr preferRelativeResize="0"/>
          <p:nvPr/>
        </p:nvPicPr>
        <p:blipFill>
          <a:blip r:embed="rId6">
            <a:alphaModFix/>
          </a:blip>
          <a:stretch>
            <a:fillRect/>
          </a:stretch>
        </p:blipFill>
        <p:spPr>
          <a:xfrm>
            <a:off x="6466687" y="2718950"/>
            <a:ext cx="2677325" cy="2424550"/>
          </a:xfrm>
          <a:prstGeom prst="rect">
            <a:avLst/>
          </a:prstGeom>
          <a:noFill/>
          <a:ln cap="flat" cmpd="sng" w="9525">
            <a:solidFill>
              <a:schemeClr val="dk1"/>
            </a:solidFill>
            <a:prstDash val="solid"/>
            <a:round/>
            <a:headEnd len="sm" w="sm" type="none"/>
            <a:tailEnd len="sm" w="sm" type="none"/>
          </a:ln>
        </p:spPr>
      </p:pic>
      <p:sp>
        <p:nvSpPr>
          <p:cNvPr id="326" name="Google Shape;326;p32"/>
          <p:cNvSpPr txBox="1"/>
          <p:nvPr/>
        </p:nvSpPr>
        <p:spPr>
          <a:xfrm>
            <a:off x="2623700" y="3342400"/>
            <a:ext cx="190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High Impact</a:t>
            </a:r>
            <a:endParaRPr sz="2000"/>
          </a:p>
        </p:txBody>
      </p:sp>
      <p:sp>
        <p:nvSpPr>
          <p:cNvPr id="327" name="Google Shape;327;p32"/>
          <p:cNvSpPr txBox="1"/>
          <p:nvPr/>
        </p:nvSpPr>
        <p:spPr>
          <a:xfrm>
            <a:off x="4757300" y="3342400"/>
            <a:ext cx="190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Low Impact</a:t>
            </a:r>
            <a:endParaRPr sz="2000"/>
          </a:p>
        </p:txBody>
      </p:sp>
      <p:sp>
        <p:nvSpPr>
          <p:cNvPr id="328" name="Google Shape;328;p32"/>
          <p:cNvSpPr/>
          <p:nvPr/>
        </p:nvSpPr>
        <p:spPr>
          <a:xfrm rot="10800000">
            <a:off x="2692928" y="3834993"/>
            <a:ext cx="762000" cy="883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flipH="1" rot="10800000">
            <a:off x="5417055" y="3835000"/>
            <a:ext cx="661500" cy="883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Forecast Journals</a:t>
            </a:r>
            <a:endParaRPr sz="2900"/>
          </a:p>
        </p:txBody>
      </p:sp>
      <p:sp>
        <p:nvSpPr>
          <p:cNvPr id="73" name="Google Shape;73;p15"/>
          <p:cNvSpPr txBox="1"/>
          <p:nvPr/>
        </p:nvSpPr>
        <p:spPr>
          <a:xfrm>
            <a:off x="354000" y="1042600"/>
            <a:ext cx="879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Your task: </a:t>
            </a:r>
            <a:endParaRPr sz="1600"/>
          </a:p>
          <a:p>
            <a:pPr indent="-330200" lvl="0" marL="457200" rtl="0" algn="l">
              <a:spcBef>
                <a:spcPts val="0"/>
              </a:spcBef>
              <a:spcAft>
                <a:spcPts val="0"/>
              </a:spcAft>
              <a:buSzPts val="1600"/>
              <a:buChar char="-"/>
            </a:pPr>
            <a:r>
              <a:rPr lang="en" sz="1600"/>
              <a:t>Use observations and short/long range models to create a series of SPC-style Day 1 convective outlooks.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Each journal will have three parts: </a:t>
            </a:r>
            <a:endParaRPr sz="1600"/>
          </a:p>
          <a:p>
            <a:pPr indent="-330200" lvl="0" marL="914400" rtl="0" algn="l">
              <a:spcBef>
                <a:spcPts val="0"/>
              </a:spcBef>
              <a:spcAft>
                <a:spcPts val="0"/>
              </a:spcAft>
              <a:buSzPts val="1600"/>
              <a:buAutoNum type="arabicPeriod"/>
            </a:pPr>
            <a:r>
              <a:rPr lang="en" sz="1600"/>
              <a:t>An SPC-style outlook graphic (categorical only, no individual hazards required)</a:t>
            </a:r>
            <a:endParaRPr sz="1600"/>
          </a:p>
          <a:p>
            <a:pPr indent="-330200" lvl="0" marL="914400" rtl="0" algn="l">
              <a:spcBef>
                <a:spcPts val="0"/>
              </a:spcBef>
              <a:spcAft>
                <a:spcPts val="0"/>
              </a:spcAft>
              <a:buSzPts val="1600"/>
              <a:buAutoNum type="arabicPeriod"/>
            </a:pPr>
            <a:r>
              <a:rPr lang="en" sz="1600"/>
              <a:t>A Day 1 forecast discussion. </a:t>
            </a:r>
            <a:endParaRPr sz="1600"/>
          </a:p>
          <a:p>
            <a:pPr indent="-330200" lvl="0" marL="914400" rtl="0" algn="l">
              <a:spcBef>
                <a:spcPts val="0"/>
              </a:spcBef>
              <a:spcAft>
                <a:spcPts val="0"/>
              </a:spcAft>
              <a:buSzPts val="1600"/>
              <a:buAutoNum type="arabicPeriod"/>
            </a:pPr>
            <a:r>
              <a:rPr lang="en" sz="1600"/>
              <a:t>Post event verification and discussion</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Your forecast journal will NOT be graded on forecast accuracy, but WILL be graded on: </a:t>
            </a:r>
            <a:endParaRPr sz="1600"/>
          </a:p>
          <a:p>
            <a:pPr indent="-330200" lvl="1" marL="914400" rtl="0" algn="l">
              <a:spcBef>
                <a:spcPts val="0"/>
              </a:spcBef>
              <a:spcAft>
                <a:spcPts val="0"/>
              </a:spcAft>
              <a:buSzPts val="1600"/>
              <a:buChar char="-"/>
            </a:pPr>
            <a:r>
              <a:rPr lang="en" sz="1600"/>
              <a:t>Meteorological concepts and consistency</a:t>
            </a:r>
            <a:endParaRPr sz="1600"/>
          </a:p>
          <a:p>
            <a:pPr indent="-330200" lvl="1" marL="914400" rtl="0" algn="l">
              <a:spcBef>
                <a:spcPts val="0"/>
              </a:spcBef>
              <a:spcAft>
                <a:spcPts val="0"/>
              </a:spcAft>
              <a:buSzPts val="1600"/>
              <a:buChar char="-"/>
            </a:pPr>
            <a:r>
              <a:rPr lang="en" sz="1600"/>
              <a:t>Incorporation of various observation networks (no model-only forecasts)</a:t>
            </a:r>
            <a:endParaRPr sz="1600"/>
          </a:p>
          <a:p>
            <a:pPr indent="-330200" lvl="1" marL="914400" rtl="0" algn="l">
              <a:spcBef>
                <a:spcPts val="0"/>
              </a:spcBef>
              <a:spcAft>
                <a:spcPts val="0"/>
              </a:spcAft>
              <a:buSzPts val="1600"/>
              <a:buChar char="-"/>
            </a:pPr>
            <a:r>
              <a:rPr lang="en" sz="1600"/>
              <a:t>Spelling and grammar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Please see the online rubric for further instructions and expectations</a:t>
            </a:r>
            <a:r>
              <a:rPr lang="en" sz="1600"/>
              <a:t>.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type="ctrTitle"/>
          </p:nvPr>
        </p:nvSpPr>
        <p:spPr>
          <a:xfrm>
            <a:off x="0" y="3346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u="sng"/>
              <a:t>Group Discussion</a:t>
            </a:r>
            <a:endParaRPr sz="3600"/>
          </a:p>
        </p:txBody>
      </p:sp>
      <p:sp>
        <p:nvSpPr>
          <p:cNvPr id="336" name="Google Shape;336;p33"/>
          <p:cNvSpPr txBox="1"/>
          <p:nvPr/>
        </p:nvSpPr>
        <p:spPr>
          <a:xfrm>
            <a:off x="239775" y="1392225"/>
            <a:ext cx="8515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t>As a class, let’s create a forecast discussion as we analyze weather data.</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42" name="Google Shape;342;p34"/>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5"/>
          <p:cNvPicPr preferRelativeResize="0"/>
          <p:nvPr/>
        </p:nvPicPr>
        <p:blipFill rotWithShape="1">
          <a:blip r:embed="rId3">
            <a:alphaModFix/>
          </a:blip>
          <a:srcRect b="0" l="0" r="0" t="0"/>
          <a:stretch/>
        </p:blipFill>
        <p:spPr>
          <a:xfrm>
            <a:off x="0" y="428625"/>
            <a:ext cx="5715000" cy="4286250"/>
          </a:xfrm>
          <a:prstGeom prst="rect">
            <a:avLst/>
          </a:prstGeom>
          <a:noFill/>
          <a:ln>
            <a:noFill/>
          </a:ln>
        </p:spPr>
      </p:pic>
      <p:sp>
        <p:nvSpPr>
          <p:cNvPr id="349" name="Google Shape;349;p35"/>
          <p:cNvSpPr txBox="1"/>
          <p:nvPr/>
        </p:nvSpPr>
        <p:spPr>
          <a:xfrm>
            <a:off x="5746800" y="634225"/>
            <a:ext cx="33972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Question #2</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Consider the 500 mb chart to the left…</a:t>
            </a:r>
            <a:endParaRPr/>
          </a:p>
          <a:p>
            <a:pPr indent="0" lvl="0" marL="0" rtl="0" algn="ctr">
              <a:spcBef>
                <a:spcPts val="0"/>
              </a:spcBef>
              <a:spcAft>
                <a:spcPts val="0"/>
              </a:spcAft>
              <a:buNone/>
            </a:pPr>
            <a:r>
              <a:rPr lang="en"/>
              <a:t> </a:t>
            </a:r>
            <a:endParaRPr/>
          </a:p>
          <a:p>
            <a:pPr indent="-317500" lvl="0" marL="457200" rtl="0" algn="ctr">
              <a:spcBef>
                <a:spcPts val="0"/>
              </a:spcBef>
              <a:spcAft>
                <a:spcPts val="0"/>
              </a:spcAft>
              <a:buSzPts val="1400"/>
              <a:buAutoNum type="arabicParenR"/>
            </a:pPr>
            <a:r>
              <a:rPr lang="en"/>
              <a:t>Where will the low be in 12 hours?</a:t>
            </a:r>
            <a:endParaRPr/>
          </a:p>
          <a:p>
            <a:pPr indent="-317500" lvl="0" marL="457200" rtl="0" algn="ctr">
              <a:spcBef>
                <a:spcPts val="0"/>
              </a:spcBef>
              <a:spcAft>
                <a:spcPts val="0"/>
              </a:spcAft>
              <a:buSzPts val="1400"/>
              <a:buAutoNum type="arabicParenR"/>
            </a:pPr>
            <a:r>
              <a:rPr lang="en"/>
              <a:t>What will happen to winds at 500 mb over western OK and KS?</a:t>
            </a:r>
            <a:endParaRPr/>
          </a:p>
          <a:p>
            <a:pPr indent="0" lvl="0" marL="0" rtl="0" algn="ctr">
              <a:spcBef>
                <a:spcPts val="0"/>
              </a:spcBef>
              <a:spcAft>
                <a:spcPts val="0"/>
              </a:spcAft>
              <a:buNone/>
            </a:pPr>
            <a:r>
              <a:t/>
            </a:r>
            <a:endParaRPr/>
          </a:p>
        </p:txBody>
      </p:sp>
      <p:pic>
        <p:nvPicPr>
          <p:cNvPr id="350" name="Google Shape;350;p35"/>
          <p:cNvPicPr preferRelativeResize="0"/>
          <p:nvPr/>
        </p:nvPicPr>
        <p:blipFill>
          <a:blip r:embed="rId4">
            <a:alphaModFix/>
          </a:blip>
          <a:stretch>
            <a:fillRect/>
          </a:stretch>
        </p:blipFill>
        <p:spPr>
          <a:xfrm>
            <a:off x="4455125" y="2506000"/>
            <a:ext cx="4688876" cy="263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6"/>
          <p:cNvPicPr preferRelativeResize="0"/>
          <p:nvPr/>
        </p:nvPicPr>
        <p:blipFill rotWithShape="1">
          <a:blip r:embed="rId3">
            <a:alphaModFix/>
          </a:blip>
          <a:srcRect b="0" l="0" r="0" t="0"/>
          <a:stretch/>
        </p:blipFill>
        <p:spPr>
          <a:xfrm>
            <a:off x="0" y="428625"/>
            <a:ext cx="5715000" cy="4286250"/>
          </a:xfrm>
          <a:prstGeom prst="rect">
            <a:avLst/>
          </a:prstGeom>
          <a:noFill/>
          <a:ln>
            <a:noFill/>
          </a:ln>
        </p:spPr>
      </p:pic>
      <p:sp>
        <p:nvSpPr>
          <p:cNvPr id="356" name="Google Shape;356;p36"/>
          <p:cNvSpPr txBox="1"/>
          <p:nvPr/>
        </p:nvSpPr>
        <p:spPr>
          <a:xfrm>
            <a:off x="5746800" y="634225"/>
            <a:ext cx="32640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Question #2</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Consider the 850 mb chart to the left…</a:t>
            </a:r>
            <a:endParaRPr/>
          </a:p>
          <a:p>
            <a:pPr indent="0" lvl="0" marL="0" rtl="0" algn="ctr">
              <a:spcBef>
                <a:spcPts val="0"/>
              </a:spcBef>
              <a:spcAft>
                <a:spcPts val="0"/>
              </a:spcAft>
              <a:buNone/>
            </a:pPr>
            <a:r>
              <a:rPr lang="en"/>
              <a:t> </a:t>
            </a:r>
            <a:endParaRPr/>
          </a:p>
          <a:p>
            <a:pPr indent="-317500" lvl="0" marL="457200" rtl="0" algn="ctr">
              <a:spcBef>
                <a:spcPts val="0"/>
              </a:spcBef>
              <a:spcAft>
                <a:spcPts val="0"/>
              </a:spcAft>
              <a:buSzPts val="1400"/>
              <a:buAutoNum type="arabicParenR"/>
            </a:pPr>
            <a:r>
              <a:rPr lang="en"/>
              <a:t>Will the 850 mb low deepen? </a:t>
            </a:r>
            <a:endParaRPr/>
          </a:p>
          <a:p>
            <a:pPr indent="-317500" lvl="0" marL="457200" rtl="0" algn="ctr">
              <a:spcBef>
                <a:spcPts val="0"/>
              </a:spcBef>
              <a:spcAft>
                <a:spcPts val="0"/>
              </a:spcAft>
              <a:buSzPts val="1400"/>
              <a:buAutoNum type="arabicParenR"/>
            </a:pPr>
            <a:r>
              <a:rPr lang="en"/>
              <a:t>What will this due to moisture content over northern OK/KS?</a:t>
            </a:r>
            <a:endParaRPr/>
          </a:p>
          <a:p>
            <a:pPr indent="0" lvl="0" marL="0" rtl="0" algn="ctr">
              <a:spcBef>
                <a:spcPts val="0"/>
              </a:spcBef>
              <a:spcAft>
                <a:spcPts val="0"/>
              </a:spcAft>
              <a:buNone/>
            </a:pPr>
            <a:r>
              <a:t/>
            </a:r>
            <a:endParaRPr/>
          </a:p>
        </p:txBody>
      </p:sp>
      <p:pic>
        <p:nvPicPr>
          <p:cNvPr id="357" name="Google Shape;357;p36"/>
          <p:cNvPicPr preferRelativeResize="0"/>
          <p:nvPr/>
        </p:nvPicPr>
        <p:blipFill>
          <a:blip r:embed="rId4">
            <a:alphaModFix/>
          </a:blip>
          <a:stretch>
            <a:fillRect/>
          </a:stretch>
        </p:blipFill>
        <p:spPr>
          <a:xfrm>
            <a:off x="4455125" y="2506025"/>
            <a:ext cx="4688876" cy="2637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63" name="Google Shape;363;p37"/>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69" name="Google Shape;369;p38"/>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75" name="Google Shape;375;p39"/>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81" name="Google Shape;381;p40"/>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87" name="Google Shape;387;p41"/>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Increase</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Stronger 500 mb flow moving overhead as trough moves east</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93" name="Google Shape;393;p42"/>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solidFill>
                            <a:srgbClr val="980000"/>
                          </a:solidFill>
                        </a:rPr>
                        <a:t>850 mb Moisture </a:t>
                      </a:r>
                      <a:endParaRPr sz="1100">
                        <a:solidFill>
                          <a:srgbClr val="980000"/>
                        </a:solidFill>
                      </a:endParaRPr>
                    </a:p>
                    <a:p>
                      <a:pPr indent="0" lvl="0" marL="0" rtl="0" algn="ctr">
                        <a:spcBef>
                          <a:spcPts val="0"/>
                        </a:spcBef>
                        <a:spcAft>
                          <a:spcPts val="0"/>
                        </a:spcAft>
                        <a:buNone/>
                      </a:pPr>
                      <a:r>
                        <a:rPr lang="en" sz="1100">
                          <a:solidFill>
                            <a:srgbClr val="980000"/>
                          </a:solidFill>
                        </a:rPr>
                        <a:t>(over west OK/KS)</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Increase</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Northerly moisture advection</a:t>
                      </a:r>
                      <a:endParaRPr sz="1100">
                        <a:solidFill>
                          <a:srgbClr val="980000"/>
                        </a:solidFill>
                      </a:endParaRPr>
                    </a:p>
                  </a:txBody>
                  <a:tcPr marT="68575" marB="68575" marR="91425" marL="91425"/>
                </a:tc>
              </a:tr>
              <a:tr h="777225">
                <a:tc>
                  <a:txBody>
                    <a:bodyPr/>
                    <a:lstStyle/>
                    <a:p>
                      <a:pPr indent="0" lvl="0" marL="0" rtl="0" algn="ctr">
                        <a:spcBef>
                          <a:spcPts val="0"/>
                        </a:spcBef>
                        <a:spcAft>
                          <a:spcPts val="0"/>
                        </a:spcAft>
                        <a:buNone/>
                      </a:pPr>
                      <a:r>
                        <a:rPr lang="en" sz="1100">
                          <a:solidFill>
                            <a:srgbClr val="980000"/>
                          </a:solidFill>
                        </a:rPr>
                        <a:t>Deep layer shear </a:t>
                      </a:r>
                      <a:endParaRPr sz="1100">
                        <a:solidFill>
                          <a:srgbClr val="980000"/>
                        </a:solidFill>
                      </a:endParaRPr>
                    </a:p>
                    <a:p>
                      <a:pPr indent="0" lvl="0" marL="0" rtl="0" algn="ctr">
                        <a:spcBef>
                          <a:spcPts val="0"/>
                        </a:spcBef>
                        <a:spcAft>
                          <a:spcPts val="0"/>
                        </a:spcAft>
                        <a:buNone/>
                      </a:pPr>
                      <a:r>
                        <a:rPr lang="en" sz="1100">
                          <a:solidFill>
                            <a:srgbClr val="980000"/>
                          </a:solidFill>
                        </a:rPr>
                        <a:t>(over west OK/KS)</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Increase</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Stronger 500 mb flow moving overhead as trough moves east</a:t>
                      </a:r>
                      <a:endParaRPr sz="1100">
                        <a:solidFill>
                          <a:srgbClr val="980000"/>
                        </a:solidFill>
                      </a:endParaRPr>
                    </a:p>
                  </a:txBody>
                  <a:tcPr marT="68575" marB="68575" marR="91425" marL="91425"/>
                </a:tc>
              </a:tr>
            </a:tbl>
          </a:graphicData>
        </a:graphic>
      </p:graphicFrame>
      <p:sp>
        <p:nvSpPr>
          <p:cNvPr id="394" name="Google Shape;394;p42"/>
          <p:cNvSpPr txBox="1"/>
          <p:nvPr/>
        </p:nvSpPr>
        <p:spPr>
          <a:xfrm>
            <a:off x="1245400" y="4365375"/>
            <a:ext cx="7017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Calibri"/>
                <a:ea typeface="Calibri"/>
                <a:cs typeface="Calibri"/>
                <a:sym typeface="Calibri"/>
              </a:rPr>
              <a:t>These last two will increase the potential for organized, severe convection!</a:t>
            </a:r>
            <a:endParaRPr b="1"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823197" y="-7425"/>
            <a:ext cx="6724152" cy="3785625"/>
          </a:xfrm>
          <a:prstGeom prst="rect">
            <a:avLst/>
          </a:prstGeom>
          <a:noFill/>
          <a:ln>
            <a:noFill/>
          </a:ln>
        </p:spPr>
      </p:pic>
      <p:pic>
        <p:nvPicPr>
          <p:cNvPr id="79" name="Google Shape;79;p16"/>
          <p:cNvPicPr preferRelativeResize="0"/>
          <p:nvPr/>
        </p:nvPicPr>
        <p:blipFill>
          <a:blip r:embed="rId4">
            <a:alphaModFix/>
          </a:blip>
          <a:stretch>
            <a:fillRect/>
          </a:stretch>
        </p:blipFill>
        <p:spPr>
          <a:xfrm>
            <a:off x="1579176" y="997525"/>
            <a:ext cx="3773024" cy="2569375"/>
          </a:xfrm>
          <a:prstGeom prst="rect">
            <a:avLst/>
          </a:prstGeom>
          <a:noFill/>
          <a:ln>
            <a:noFill/>
          </a:ln>
        </p:spPr>
      </p:pic>
      <p:pic>
        <p:nvPicPr>
          <p:cNvPr id="80" name="Google Shape;80;p16"/>
          <p:cNvPicPr preferRelativeResize="0"/>
          <p:nvPr/>
        </p:nvPicPr>
        <p:blipFill>
          <a:blip r:embed="rId5">
            <a:alphaModFix/>
          </a:blip>
          <a:stretch>
            <a:fillRect/>
          </a:stretch>
        </p:blipFill>
        <p:spPr>
          <a:xfrm>
            <a:off x="353874" y="441600"/>
            <a:ext cx="2235200" cy="1676400"/>
          </a:xfrm>
          <a:prstGeom prst="rect">
            <a:avLst/>
          </a:prstGeom>
          <a:noFill/>
          <a:ln>
            <a:noFill/>
          </a:ln>
        </p:spPr>
      </p:pic>
      <p:pic>
        <p:nvPicPr>
          <p:cNvPr id="81" name="Google Shape;81;p16"/>
          <p:cNvPicPr preferRelativeResize="0"/>
          <p:nvPr/>
        </p:nvPicPr>
        <p:blipFill>
          <a:blip r:embed="rId6">
            <a:alphaModFix/>
          </a:blip>
          <a:stretch>
            <a:fillRect/>
          </a:stretch>
        </p:blipFill>
        <p:spPr>
          <a:xfrm>
            <a:off x="2589078" y="2917350"/>
            <a:ext cx="3269051" cy="2226149"/>
          </a:xfrm>
          <a:prstGeom prst="rect">
            <a:avLst/>
          </a:prstGeom>
          <a:noFill/>
          <a:ln>
            <a:noFill/>
          </a:ln>
        </p:spPr>
      </p:pic>
      <p:pic>
        <p:nvPicPr>
          <p:cNvPr id="82" name="Google Shape;82;p16"/>
          <p:cNvPicPr preferRelativeResize="0"/>
          <p:nvPr/>
        </p:nvPicPr>
        <p:blipFill>
          <a:blip r:embed="rId7">
            <a:alphaModFix/>
          </a:blip>
          <a:stretch>
            <a:fillRect/>
          </a:stretch>
        </p:blipFill>
        <p:spPr>
          <a:xfrm>
            <a:off x="0" y="3029900"/>
            <a:ext cx="2818126" cy="2113601"/>
          </a:xfrm>
          <a:prstGeom prst="rect">
            <a:avLst/>
          </a:prstGeom>
          <a:noFill/>
          <a:ln>
            <a:noFill/>
          </a:ln>
        </p:spPr>
      </p:pic>
      <p:pic>
        <p:nvPicPr>
          <p:cNvPr id="83" name="Google Shape;83;p16"/>
          <p:cNvPicPr preferRelativeResize="0"/>
          <p:nvPr/>
        </p:nvPicPr>
        <p:blipFill>
          <a:blip r:embed="rId8">
            <a:alphaModFix/>
          </a:blip>
          <a:stretch>
            <a:fillRect/>
          </a:stretch>
        </p:blipFill>
        <p:spPr>
          <a:xfrm>
            <a:off x="5803957" y="892723"/>
            <a:ext cx="3336194" cy="4312251"/>
          </a:xfrm>
          <a:prstGeom prst="rect">
            <a:avLst/>
          </a:prstGeom>
          <a:noFill/>
          <a:ln>
            <a:noFill/>
          </a:ln>
        </p:spPr>
      </p:pic>
      <p:sp>
        <p:nvSpPr>
          <p:cNvPr id="84" name="Google Shape;84;p16"/>
          <p:cNvSpPr/>
          <p:nvPr/>
        </p:nvSpPr>
        <p:spPr>
          <a:xfrm>
            <a:off x="2053925" y="216450"/>
            <a:ext cx="3645600" cy="1493100"/>
          </a:xfrm>
          <a:prstGeom prst="wedgeRoundRectCallout">
            <a:avLst>
              <a:gd fmla="val 68714" name="adj1"/>
              <a:gd fmla="val 5439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2053925" y="222900"/>
            <a:ext cx="36456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There are so many graphics </a:t>
            </a:r>
            <a:endParaRPr sz="1700"/>
          </a:p>
          <a:p>
            <a:pPr indent="0" lvl="0" marL="0" rtl="0" algn="ctr">
              <a:spcBef>
                <a:spcPts val="0"/>
              </a:spcBef>
              <a:spcAft>
                <a:spcPts val="0"/>
              </a:spcAft>
              <a:buNone/>
            </a:pPr>
            <a:r>
              <a:rPr lang="en" sz="1700"/>
              <a:t>these days…</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Why do we still bother with forecast discussions?</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3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3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400" name="Google Shape;400;p43"/>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bl>
          </a:graphicData>
        </a:graphic>
      </p:graphicFrame>
      <p:graphicFrame>
        <p:nvGraphicFramePr>
          <p:cNvPr id="401" name="Google Shape;401;p43"/>
          <p:cNvGraphicFramePr/>
          <p:nvPr/>
        </p:nvGraphicFramePr>
        <p:xfrm>
          <a:off x="792625" y="29281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The 500 mb trough noted in the 12Z analysis over southern Nevada</a:t>
                      </a:r>
                      <a:r>
                        <a:rPr lang="en" sz="1400"/>
                        <a:t> </a:t>
                      </a:r>
                      <a:r>
                        <a:rPr lang="en" sz="1400">
                          <a:solidFill>
                            <a:srgbClr val="9900FF"/>
                          </a:solidFill>
                        </a:rPr>
                        <a:t>is forecast to translate east through the day into the Four Corners region by 00Z with minimal deepening</a:t>
                      </a:r>
                      <a:r>
                        <a:rPr lang="en" sz="1400"/>
                        <a:t> </a:t>
                      </a:r>
                      <a:r>
                        <a:rPr lang="en" sz="1400">
                          <a:solidFill>
                            <a:srgbClr val="38761D"/>
                          </a:solidFill>
                        </a:rPr>
                        <a:t>due to strong cyclonic vorticity advection atop of weak low to mid-level cold advection</a:t>
                      </a:r>
                      <a:r>
                        <a:rPr lang="en" sz="1400"/>
                        <a:t>.</a:t>
                      </a:r>
                      <a:endParaRPr sz="1400"/>
                    </a:p>
                  </a:txBody>
                  <a:tcPr marT="68575" marB="68575" marR="91425" marL="91425"/>
                </a:tc>
                <a:tc hMerge="1"/>
                <a:tc h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aphicFrame>
        <p:nvGraphicFramePr>
          <p:cNvPr id="406" name="Google Shape;406;p44"/>
          <p:cNvGraphicFramePr/>
          <p:nvPr/>
        </p:nvGraphicFramePr>
        <p:xfrm>
          <a:off x="792625" y="-55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Trough/Low</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07" name="Google Shape;407;p44"/>
          <p:cNvGraphicFramePr/>
          <p:nvPr/>
        </p:nvGraphicFramePr>
        <p:xfrm>
          <a:off x="792625" y="29281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A weak lee trough is noted at 850 mb from eastern CO southward into northeast NM.</a:t>
                      </a:r>
                      <a:r>
                        <a:rPr lang="en" sz="1400"/>
                        <a:t> </a:t>
                      </a:r>
                      <a:r>
                        <a:rPr lang="en" sz="1400">
                          <a:solidFill>
                            <a:srgbClr val="9900FF"/>
                          </a:solidFill>
                        </a:rPr>
                        <a:t>This lee trough will deepen through the day over eastern CO</a:t>
                      </a:r>
                      <a:r>
                        <a:rPr lang="en" sz="1400"/>
                        <a:t> </a:t>
                      </a:r>
                      <a:r>
                        <a:rPr lang="en" sz="1400">
                          <a:solidFill>
                            <a:srgbClr val="38761D"/>
                          </a:solidFill>
                        </a:rPr>
                        <a:t>as strong differential cyclonic vorticity advcetion aloft overspreads the region in tandem with an increasing zonal flow component </a:t>
                      </a:r>
                      <a:endParaRPr sz="1400">
                        <a:solidFill>
                          <a:srgbClr val="38761D"/>
                        </a:solidFill>
                      </a:endParaRPr>
                    </a:p>
                    <a:p>
                      <a:pPr indent="0" lvl="0" marL="0" rtl="0" algn="ctr">
                        <a:spcBef>
                          <a:spcPts val="0"/>
                        </a:spcBef>
                        <a:spcAft>
                          <a:spcPts val="0"/>
                        </a:spcAft>
                        <a:buNone/>
                      </a:pPr>
                      <a:r>
                        <a:rPr lang="en" sz="1400">
                          <a:solidFill>
                            <a:srgbClr val="38761D"/>
                          </a:solidFill>
                        </a:rPr>
                        <a:t>over the central Rockies</a:t>
                      </a:r>
                      <a:r>
                        <a:rPr lang="en" sz="1400"/>
                        <a:t>.</a:t>
                      </a:r>
                      <a:endParaRPr sz="1400"/>
                    </a:p>
                  </a:txBody>
                  <a:tcPr marT="68575" marB="68575" marR="91425" marL="91425"/>
                </a:tc>
                <a:tc hMerge="1"/>
                <a:tc hMerge="1"/>
              </a:tr>
            </a:tbl>
          </a:graphicData>
        </a:graphic>
      </p:graphicFrame>
      <p:pic>
        <p:nvPicPr>
          <p:cNvPr id="408" name="Google Shape;408;p44"/>
          <p:cNvPicPr preferRelativeResize="0"/>
          <p:nvPr/>
        </p:nvPicPr>
        <p:blipFill>
          <a:blip r:embed="rId3">
            <a:alphaModFix/>
          </a:blip>
          <a:stretch>
            <a:fillRect/>
          </a:stretch>
        </p:blipFill>
        <p:spPr>
          <a:xfrm>
            <a:off x="0" y="735750"/>
            <a:ext cx="9144000" cy="44077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414" name="Google Shape;414;p45"/>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Trough/Low</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15" name="Google Shape;415;p45"/>
          <p:cNvGraphicFramePr/>
          <p:nvPr/>
        </p:nvGraphicFramePr>
        <p:xfrm>
          <a:off x="792625" y="29281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A weak lee trough is noted at 850 mb from eastern CO southward into northeast NM.</a:t>
                      </a:r>
                      <a:r>
                        <a:rPr lang="en" sz="1400"/>
                        <a:t> </a:t>
                      </a:r>
                      <a:r>
                        <a:rPr lang="en" sz="1400">
                          <a:solidFill>
                            <a:srgbClr val="9900FF"/>
                          </a:solidFill>
                        </a:rPr>
                        <a:t>This lee trough will deepen through the day over eastern CO</a:t>
                      </a:r>
                      <a:r>
                        <a:rPr lang="en" sz="1400"/>
                        <a:t> </a:t>
                      </a:r>
                      <a:r>
                        <a:rPr lang="en" sz="1400">
                          <a:solidFill>
                            <a:srgbClr val="38761D"/>
                          </a:solidFill>
                        </a:rPr>
                        <a:t>as strong differential cyclonic vorticity advcetion aloft overspreads the region in tandem with an increasing zonal flow component </a:t>
                      </a:r>
                      <a:endParaRPr sz="1400">
                        <a:solidFill>
                          <a:srgbClr val="38761D"/>
                        </a:solidFill>
                      </a:endParaRPr>
                    </a:p>
                    <a:p>
                      <a:pPr indent="0" lvl="0" marL="0" rtl="0" algn="ctr">
                        <a:spcBef>
                          <a:spcPts val="0"/>
                        </a:spcBef>
                        <a:spcAft>
                          <a:spcPts val="0"/>
                        </a:spcAft>
                        <a:buNone/>
                      </a:pPr>
                      <a:r>
                        <a:rPr lang="en" sz="1400">
                          <a:solidFill>
                            <a:srgbClr val="38761D"/>
                          </a:solidFill>
                        </a:rPr>
                        <a:t>over the central Rockies</a:t>
                      </a:r>
                      <a:r>
                        <a:rPr lang="en" sz="1400"/>
                        <a:t>.</a:t>
                      </a:r>
                      <a:endParaRPr sz="1400"/>
                    </a:p>
                  </a:txBody>
                  <a:tcPr marT="68575" marB="68575" marR="91425" marL="91425"/>
                </a:tc>
                <a:tc hMerge="1"/>
                <a:tc hMerge="1"/>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graphicFrame>
        <p:nvGraphicFramePr>
          <p:cNvPr id="420" name="Google Shape;420;p46"/>
          <p:cNvGraphicFramePr/>
          <p:nvPr/>
        </p:nvGraphicFramePr>
        <p:xfrm>
          <a:off x="792625" y="1849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Deep layer shear </a:t>
                      </a:r>
                      <a:endParaRPr sz="1100"/>
                    </a:p>
                    <a:p>
                      <a:pPr indent="0" lvl="0" marL="0" rtl="0" algn="ctr">
                        <a:spcBef>
                          <a:spcPts val="0"/>
                        </a:spcBef>
                        <a:spcAft>
                          <a:spcPts val="0"/>
                        </a:spcAft>
                        <a:buNone/>
                      </a:pPr>
                      <a:r>
                        <a:rPr lang="en" sz="1100"/>
                        <a:t>(over west OK/KS)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Stronger 500 mb flow moving overhead as trough moves east</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21" name="Google Shape;421;p46"/>
          <p:cNvGraphicFramePr/>
          <p:nvPr/>
        </p:nvGraphicFramePr>
        <p:xfrm>
          <a:off x="792625" y="22423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38761D"/>
                          </a:solidFill>
                        </a:rPr>
                        <a:t>12Z analyses also revealed northward moisture advection across western TX and OK</a:t>
                      </a:r>
                      <a:r>
                        <a:rPr lang="en" sz="1400">
                          <a:solidFill>
                            <a:srgbClr val="6AA84F"/>
                          </a:solidFill>
                        </a:rPr>
                        <a:t>.</a:t>
                      </a:r>
                      <a:r>
                        <a:rPr lang="en" sz="1400">
                          <a:solidFill>
                            <a:srgbClr val="0000FF"/>
                          </a:solidFill>
                        </a:rPr>
                        <a:t> </a:t>
                      </a:r>
                      <a:r>
                        <a:rPr lang="en" sz="1400">
                          <a:solidFill>
                            <a:srgbClr val="9900FF"/>
                          </a:solidFill>
                        </a:rPr>
                        <a:t>This should help augment</a:t>
                      </a:r>
                      <a:r>
                        <a:rPr lang="en" sz="1400">
                          <a:solidFill>
                            <a:srgbClr val="0000FF"/>
                          </a:solidFill>
                        </a:rPr>
                        <a:t> low to mid-level moisture </a:t>
                      </a:r>
                      <a:r>
                        <a:rPr lang="en" sz="1400">
                          <a:solidFill>
                            <a:srgbClr val="9900FF"/>
                          </a:solidFill>
                        </a:rPr>
                        <a:t>across northwest OK and western to central KS by late afternoon</a:t>
                      </a:r>
                      <a:r>
                        <a:rPr lang="en" sz="1400">
                          <a:solidFill>
                            <a:srgbClr val="0000FF"/>
                          </a:solidFill>
                        </a:rPr>
                        <a:t>. </a:t>
                      </a:r>
                      <a:endParaRPr sz="1400">
                        <a:solidFill>
                          <a:srgbClr val="0000FF"/>
                        </a:solidFill>
                      </a:endParaRPr>
                    </a:p>
                    <a:p>
                      <a:pPr indent="0" lvl="0" marL="0" rtl="0" algn="ctr">
                        <a:spcBef>
                          <a:spcPts val="0"/>
                        </a:spcBef>
                        <a:spcAft>
                          <a:spcPts val="0"/>
                        </a:spcAft>
                        <a:buNone/>
                      </a:pPr>
                      <a:r>
                        <a:t/>
                      </a:r>
                      <a:endParaRPr sz="1400">
                        <a:solidFill>
                          <a:srgbClr val="0000FF"/>
                        </a:solidFill>
                      </a:endParaRPr>
                    </a:p>
                    <a:p>
                      <a:pPr indent="0" lvl="0" marL="0" rtl="0" algn="ctr">
                        <a:spcBef>
                          <a:spcPts val="0"/>
                        </a:spcBef>
                        <a:spcAft>
                          <a:spcPts val="0"/>
                        </a:spcAft>
                        <a:buNone/>
                      </a:pPr>
                      <a:r>
                        <a:rPr lang="en" sz="1400">
                          <a:solidFill>
                            <a:srgbClr val="0000FF"/>
                          </a:solidFill>
                        </a:rPr>
                        <a:t>Additionally, deep layer wind shear </a:t>
                      </a:r>
                      <a:r>
                        <a:rPr lang="en" sz="1400">
                          <a:solidFill>
                            <a:srgbClr val="9900FF"/>
                          </a:solidFill>
                        </a:rPr>
                        <a:t>is expected to increase by late afternoon/early evening</a:t>
                      </a:r>
                      <a:r>
                        <a:rPr lang="en" sz="1400">
                          <a:solidFill>
                            <a:srgbClr val="0000FF"/>
                          </a:solidFill>
                        </a:rPr>
                        <a:t> </a:t>
                      </a:r>
                      <a:r>
                        <a:rPr lang="en" sz="1400">
                          <a:solidFill>
                            <a:srgbClr val="38761D"/>
                          </a:solidFill>
                        </a:rPr>
                        <a:t>as 500 mb flow strengthens in response to the approach of the upper-level trough and its associated jet streak.</a:t>
                      </a:r>
                      <a:endParaRPr sz="1400">
                        <a:solidFill>
                          <a:srgbClr val="38761D"/>
                        </a:solidFill>
                      </a:endParaRPr>
                    </a:p>
                    <a:p>
                      <a:pPr indent="0" lvl="0" marL="0" rtl="0" algn="ctr">
                        <a:spcBef>
                          <a:spcPts val="0"/>
                        </a:spcBef>
                        <a:spcAft>
                          <a:spcPts val="0"/>
                        </a:spcAft>
                        <a:buNone/>
                      </a:pPr>
                      <a:r>
                        <a:t/>
                      </a:r>
                      <a:endParaRPr sz="1400">
                        <a:solidFill>
                          <a:srgbClr val="38761D"/>
                        </a:solidFill>
                      </a:endParaRPr>
                    </a:p>
                    <a:p>
                      <a:pPr indent="0" lvl="0" marL="0" rtl="0" algn="ctr">
                        <a:spcBef>
                          <a:spcPts val="0"/>
                        </a:spcBef>
                        <a:spcAft>
                          <a:spcPts val="0"/>
                        </a:spcAft>
                        <a:buNone/>
                      </a:pPr>
                      <a:r>
                        <a:rPr lang="en" sz="1400">
                          <a:solidFill>
                            <a:srgbClr val="980000"/>
                          </a:solidFill>
                        </a:rPr>
                        <a:t>The combination of increasing moisture as well as deep-layer shear across northwest OK and KS may help enhance the potential for severe weather this afternoon and evening.</a:t>
                      </a:r>
                      <a:endParaRPr sz="1400">
                        <a:solidFill>
                          <a:srgbClr val="980000"/>
                        </a:solidFill>
                      </a:endParaRPr>
                    </a:p>
                  </a:txBody>
                  <a:tcPr marT="68575" marB="68575" marR="91425" marL="91425"/>
                </a:tc>
                <a:tc hMerge="1"/>
                <a:tc hMerge="1"/>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7"/>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Map-Based Discussion</a:t>
            </a:r>
            <a:endParaRPr sz="2000"/>
          </a:p>
        </p:txBody>
      </p:sp>
      <p:sp>
        <p:nvSpPr>
          <p:cNvPr id="428" name="Google Shape;428;p47"/>
          <p:cNvSpPr txBox="1"/>
          <p:nvPr/>
        </p:nvSpPr>
        <p:spPr>
          <a:xfrm>
            <a:off x="0" y="751613"/>
            <a:ext cx="9063000" cy="43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t>Synopsis</a:t>
            </a:r>
            <a:endParaRPr b="1" sz="1300"/>
          </a:p>
          <a:p>
            <a:pPr indent="0" lvl="0" marL="0" rtl="0" algn="ctr">
              <a:spcBef>
                <a:spcPts val="0"/>
              </a:spcBef>
              <a:spcAft>
                <a:spcPts val="0"/>
              </a:spcAft>
              <a:buNone/>
            </a:pPr>
            <a:r>
              <a:t/>
            </a:r>
            <a:endParaRPr sz="1300">
              <a:solidFill>
                <a:srgbClr val="0000FF"/>
              </a:solidFill>
            </a:endParaRPr>
          </a:p>
          <a:p>
            <a:pPr indent="0" lvl="0" marL="0" rtl="0" algn="ctr">
              <a:spcBef>
                <a:spcPts val="0"/>
              </a:spcBef>
              <a:spcAft>
                <a:spcPts val="0"/>
              </a:spcAft>
              <a:buNone/>
            </a:pPr>
            <a:r>
              <a:rPr lang="en" sz="1300">
                <a:solidFill>
                  <a:srgbClr val="0000FF"/>
                </a:solidFill>
              </a:rPr>
              <a:t>The 500 mb trough noted in the 12Z analysis over southern Nevada</a:t>
            </a:r>
            <a:r>
              <a:rPr lang="en" sz="1300">
                <a:solidFill>
                  <a:schemeClr val="dk1"/>
                </a:solidFill>
              </a:rPr>
              <a:t> </a:t>
            </a:r>
            <a:r>
              <a:rPr lang="en" sz="1300">
                <a:solidFill>
                  <a:srgbClr val="9900FF"/>
                </a:solidFill>
              </a:rPr>
              <a:t>is forecast to translate east through the day into the Four Corners region by 00Z with minimal deepening</a:t>
            </a:r>
            <a:r>
              <a:rPr lang="en" sz="1300">
                <a:solidFill>
                  <a:schemeClr val="dk1"/>
                </a:solidFill>
              </a:rPr>
              <a:t> </a:t>
            </a:r>
            <a:r>
              <a:rPr lang="en" sz="1300">
                <a:solidFill>
                  <a:srgbClr val="38761D"/>
                </a:solidFill>
              </a:rPr>
              <a:t>due to strong cyclonic vorticity advection atop of weak low to mid-level cold advection</a:t>
            </a:r>
            <a:r>
              <a:rPr lang="en" sz="1300">
                <a:solidFill>
                  <a:schemeClr val="dk1"/>
                </a:solidFill>
              </a:rPr>
              <a:t>.</a:t>
            </a:r>
            <a:endParaRPr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rgbClr val="0000FF"/>
                </a:solidFill>
              </a:rPr>
              <a:t>A weak lee trough is noted at 850 mb from eastern CO southward into northeast NM.</a:t>
            </a:r>
            <a:r>
              <a:rPr lang="en" sz="1300">
                <a:solidFill>
                  <a:schemeClr val="dk1"/>
                </a:solidFill>
              </a:rPr>
              <a:t> </a:t>
            </a:r>
            <a:r>
              <a:rPr lang="en" sz="1300">
                <a:solidFill>
                  <a:srgbClr val="9900FF"/>
                </a:solidFill>
              </a:rPr>
              <a:t>This lee trough will deepen through the day over eastern CO</a:t>
            </a:r>
            <a:r>
              <a:rPr lang="en" sz="1300">
                <a:solidFill>
                  <a:schemeClr val="dk1"/>
                </a:solidFill>
              </a:rPr>
              <a:t> </a:t>
            </a:r>
            <a:r>
              <a:rPr lang="en" sz="1300">
                <a:solidFill>
                  <a:srgbClr val="38761D"/>
                </a:solidFill>
              </a:rPr>
              <a:t>as strong differential cyclonic vorticity advection aloft overspreads the region in tandem with an increasing zonal flow component </a:t>
            </a:r>
            <a:endParaRPr sz="1300">
              <a:solidFill>
                <a:srgbClr val="38761D"/>
              </a:solidFill>
            </a:endParaRPr>
          </a:p>
          <a:p>
            <a:pPr indent="0" lvl="0" marL="0" rtl="0" algn="ctr">
              <a:spcBef>
                <a:spcPts val="0"/>
              </a:spcBef>
              <a:spcAft>
                <a:spcPts val="0"/>
              </a:spcAft>
              <a:buNone/>
            </a:pPr>
            <a:r>
              <a:rPr lang="en" sz="1300">
                <a:solidFill>
                  <a:srgbClr val="38761D"/>
                </a:solidFill>
              </a:rPr>
              <a:t>over the central Rockies</a:t>
            </a:r>
            <a:r>
              <a:rPr lang="en" sz="1300">
                <a:solidFill>
                  <a:schemeClr val="dk1"/>
                </a:solidFill>
              </a:rPr>
              <a:t>.</a:t>
            </a:r>
            <a:endParaRPr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b="1" lang="en" sz="1300">
                <a:solidFill>
                  <a:schemeClr val="dk1"/>
                </a:solidFill>
              </a:rPr>
              <a:t>Northwest OK and KS Forecast Details</a:t>
            </a:r>
            <a:endParaRPr b="1"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rgbClr val="38761D"/>
                </a:solidFill>
              </a:rPr>
              <a:t>12Z analyses also revealed northward moisture advection across western TX and OK</a:t>
            </a:r>
            <a:r>
              <a:rPr lang="en" sz="1300">
                <a:solidFill>
                  <a:srgbClr val="6AA84F"/>
                </a:solidFill>
              </a:rPr>
              <a:t>.</a:t>
            </a:r>
            <a:r>
              <a:rPr lang="en" sz="1300">
                <a:solidFill>
                  <a:srgbClr val="0000FF"/>
                </a:solidFill>
              </a:rPr>
              <a:t> </a:t>
            </a:r>
            <a:r>
              <a:rPr lang="en" sz="1300">
                <a:solidFill>
                  <a:srgbClr val="9900FF"/>
                </a:solidFill>
              </a:rPr>
              <a:t>This should help augment</a:t>
            </a:r>
            <a:r>
              <a:rPr lang="en" sz="1300">
                <a:solidFill>
                  <a:srgbClr val="0000FF"/>
                </a:solidFill>
              </a:rPr>
              <a:t> low to mid-level moisture </a:t>
            </a:r>
            <a:r>
              <a:rPr lang="en" sz="1300">
                <a:solidFill>
                  <a:srgbClr val="9900FF"/>
                </a:solidFill>
              </a:rPr>
              <a:t>across northwest OK and western to central KS by late afternoon</a:t>
            </a:r>
            <a:r>
              <a:rPr lang="en" sz="1300">
                <a:solidFill>
                  <a:srgbClr val="0000FF"/>
                </a:solidFill>
              </a:rPr>
              <a:t>. </a:t>
            </a:r>
            <a:endParaRPr sz="1300">
              <a:solidFill>
                <a:srgbClr val="0000FF"/>
              </a:solidFill>
            </a:endParaRPr>
          </a:p>
          <a:p>
            <a:pPr indent="0" lvl="0" marL="0" rtl="0" algn="ctr">
              <a:spcBef>
                <a:spcPts val="0"/>
              </a:spcBef>
              <a:spcAft>
                <a:spcPts val="0"/>
              </a:spcAft>
              <a:buNone/>
            </a:pPr>
            <a:r>
              <a:t/>
            </a:r>
            <a:endParaRPr sz="1300">
              <a:solidFill>
                <a:srgbClr val="0000FF"/>
              </a:solidFill>
            </a:endParaRPr>
          </a:p>
          <a:p>
            <a:pPr indent="0" lvl="0" marL="0" rtl="0" algn="ctr">
              <a:spcBef>
                <a:spcPts val="0"/>
              </a:spcBef>
              <a:spcAft>
                <a:spcPts val="0"/>
              </a:spcAft>
              <a:buNone/>
            </a:pPr>
            <a:r>
              <a:rPr lang="en" sz="1300">
                <a:solidFill>
                  <a:srgbClr val="0000FF"/>
                </a:solidFill>
              </a:rPr>
              <a:t>Additionally, deep layer wind shear </a:t>
            </a:r>
            <a:r>
              <a:rPr lang="en" sz="1300">
                <a:solidFill>
                  <a:srgbClr val="9900FF"/>
                </a:solidFill>
              </a:rPr>
              <a:t>is expected to increase by late afternoon/early evening</a:t>
            </a:r>
            <a:r>
              <a:rPr lang="en" sz="1300">
                <a:solidFill>
                  <a:srgbClr val="0000FF"/>
                </a:solidFill>
              </a:rPr>
              <a:t> </a:t>
            </a:r>
            <a:r>
              <a:rPr lang="en" sz="1300">
                <a:solidFill>
                  <a:srgbClr val="38761D"/>
                </a:solidFill>
              </a:rPr>
              <a:t>as 500 mb flow strengthens in response to the approach of the upper-level trough and its associated jet streak.</a:t>
            </a:r>
            <a:endParaRPr sz="1300">
              <a:solidFill>
                <a:srgbClr val="38761D"/>
              </a:solidFill>
            </a:endParaRPr>
          </a:p>
          <a:p>
            <a:pPr indent="0" lvl="0" marL="0" rtl="0" algn="ctr">
              <a:spcBef>
                <a:spcPts val="0"/>
              </a:spcBef>
              <a:spcAft>
                <a:spcPts val="0"/>
              </a:spcAft>
              <a:buNone/>
            </a:pPr>
            <a:r>
              <a:t/>
            </a:r>
            <a:endParaRPr sz="1300">
              <a:solidFill>
                <a:srgbClr val="38761D"/>
              </a:solidFill>
            </a:endParaRPr>
          </a:p>
          <a:p>
            <a:pPr indent="0" lvl="0" marL="0" rtl="0" algn="ctr">
              <a:spcBef>
                <a:spcPts val="0"/>
              </a:spcBef>
              <a:spcAft>
                <a:spcPts val="0"/>
              </a:spcAft>
              <a:buClr>
                <a:schemeClr val="dk1"/>
              </a:buClr>
              <a:buSzPts val="1100"/>
              <a:buFont typeface="Arial"/>
              <a:buNone/>
            </a:pPr>
            <a:r>
              <a:rPr lang="en" sz="1300">
                <a:solidFill>
                  <a:srgbClr val="980000"/>
                </a:solidFill>
              </a:rPr>
              <a:t>The combination of increasing moisture as well as deep-layer shear across northwest OK and KS may help enhance the potential for severe weather this afternoon and evening.</a:t>
            </a:r>
            <a:endParaRPr sz="13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434" name="Google Shape;434;p48"/>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435" name="Google Shape;435;p48"/>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41" name="Google Shape;441;p49"/>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42" name="Google Shape;442;p49"/>
          <p:cNvPicPr preferRelativeResize="0"/>
          <p:nvPr/>
        </p:nvPicPr>
        <p:blipFill rotWithShape="1">
          <a:blip r:embed="rId3">
            <a:alphaModFix/>
          </a:blip>
          <a:srcRect b="32129" l="0" r="0" t="0"/>
          <a:stretch/>
        </p:blipFill>
        <p:spPr>
          <a:xfrm>
            <a:off x="0" y="0"/>
            <a:ext cx="9111349" cy="5026776"/>
          </a:xfrm>
          <a:prstGeom prst="rect">
            <a:avLst/>
          </a:prstGeom>
          <a:noFill/>
          <a:ln>
            <a:noFill/>
          </a:ln>
        </p:spPr>
      </p:pic>
      <p:pic>
        <p:nvPicPr>
          <p:cNvPr id="443" name="Google Shape;443;p49"/>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44" name="Google Shape;444;p49"/>
          <p:cNvSpPr txBox="1"/>
          <p:nvPr/>
        </p:nvSpPr>
        <p:spPr>
          <a:xfrm>
            <a:off x="4737175" y="2107638"/>
            <a:ext cx="1783500" cy="14775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Saturated Layer near the surface.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Lots of clouds! What does this mean for daytime/diurnal heating potential?</a:t>
            </a:r>
            <a:endParaRPr>
              <a:latin typeface="Calibri"/>
              <a:ea typeface="Calibri"/>
              <a:cs typeface="Calibri"/>
              <a:sym typeface="Calibri"/>
            </a:endParaRPr>
          </a:p>
        </p:txBody>
      </p:sp>
      <p:sp>
        <p:nvSpPr>
          <p:cNvPr id="445" name="Google Shape;445;p49"/>
          <p:cNvSpPr txBox="1"/>
          <p:nvPr/>
        </p:nvSpPr>
        <p:spPr>
          <a:xfrm>
            <a:off x="2484350" y="1021163"/>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Conditionally Unstable Mid-level lapse rates</a:t>
            </a:r>
            <a:endParaRPr>
              <a:latin typeface="Calibri"/>
              <a:ea typeface="Calibri"/>
              <a:cs typeface="Calibri"/>
              <a:sym typeface="Calibri"/>
            </a:endParaRPr>
          </a:p>
        </p:txBody>
      </p:sp>
      <p:sp>
        <p:nvSpPr>
          <p:cNvPr id="446" name="Google Shape;446;p49"/>
          <p:cNvSpPr txBox="1"/>
          <p:nvPr/>
        </p:nvSpPr>
        <p:spPr>
          <a:xfrm>
            <a:off x="5858675" y="3694288"/>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Veering wind profile in the lowest 3 km. What does this say about thermal advection? Lift?</a:t>
            </a:r>
            <a:endParaRPr>
              <a:latin typeface="Calibri"/>
              <a:ea typeface="Calibri"/>
              <a:cs typeface="Calibri"/>
              <a:sym typeface="Calibri"/>
            </a:endParaRPr>
          </a:p>
        </p:txBody>
      </p:sp>
      <p:cxnSp>
        <p:nvCxnSpPr>
          <p:cNvPr id="447" name="Google Shape;447;p49"/>
          <p:cNvCxnSpPr/>
          <p:nvPr/>
        </p:nvCxnSpPr>
        <p:spPr>
          <a:xfrm flipH="1">
            <a:off x="3117050" y="2874863"/>
            <a:ext cx="1616400" cy="1440900"/>
          </a:xfrm>
          <a:prstGeom prst="straightConnector1">
            <a:avLst/>
          </a:prstGeom>
          <a:noFill/>
          <a:ln cap="flat" cmpd="sng" w="19050">
            <a:solidFill>
              <a:srgbClr val="000000"/>
            </a:solidFill>
            <a:prstDash val="solid"/>
            <a:round/>
            <a:headEnd len="med" w="med" type="none"/>
            <a:tailEnd len="med" w="med" type="triangle"/>
          </a:ln>
        </p:spPr>
      </p:cxnSp>
      <p:cxnSp>
        <p:nvCxnSpPr>
          <p:cNvPr id="448" name="Google Shape;448;p49"/>
          <p:cNvCxnSpPr>
            <a:stCxn id="445" idx="2"/>
          </p:cNvCxnSpPr>
          <p:nvPr/>
        </p:nvCxnSpPr>
        <p:spPr>
          <a:xfrm flipH="1">
            <a:off x="2451050" y="1636763"/>
            <a:ext cx="1039200" cy="1238100"/>
          </a:xfrm>
          <a:prstGeom prst="straightConnector1">
            <a:avLst/>
          </a:prstGeom>
          <a:noFill/>
          <a:ln cap="flat" cmpd="sng" w="19050">
            <a:solidFill>
              <a:srgbClr val="000000"/>
            </a:solidFill>
            <a:prstDash val="solid"/>
            <a:round/>
            <a:headEnd len="med" w="med" type="none"/>
            <a:tailEnd len="med" w="med" type="triangle"/>
          </a:ln>
        </p:spPr>
      </p:cxnSp>
      <p:cxnSp>
        <p:nvCxnSpPr>
          <p:cNvPr id="449" name="Google Shape;449;p49"/>
          <p:cNvCxnSpPr>
            <a:stCxn id="446" idx="1"/>
          </p:cNvCxnSpPr>
          <p:nvPr/>
        </p:nvCxnSpPr>
        <p:spPr>
          <a:xfrm flipH="1">
            <a:off x="4431875" y="4217638"/>
            <a:ext cx="1426800" cy="175500"/>
          </a:xfrm>
          <a:prstGeom prst="straightConnector1">
            <a:avLst/>
          </a:prstGeom>
          <a:noFill/>
          <a:ln cap="flat" cmpd="sng" w="19050">
            <a:solidFill>
              <a:srgbClr val="000000"/>
            </a:solidFill>
            <a:prstDash val="solid"/>
            <a:round/>
            <a:headEnd len="med" w="med" type="none"/>
            <a:tailEnd len="med" w="med" type="triangle"/>
          </a:ln>
        </p:spPr>
      </p:cxnSp>
      <p:sp>
        <p:nvSpPr>
          <p:cNvPr id="450" name="Google Shape;450;p49"/>
          <p:cNvSpPr/>
          <p:nvPr/>
        </p:nvSpPr>
        <p:spPr>
          <a:xfrm>
            <a:off x="8028500" y="9591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50"/>
          <p:cNvPicPr preferRelativeResize="0"/>
          <p:nvPr/>
        </p:nvPicPr>
        <p:blipFill rotWithShape="1">
          <a:blip r:embed="rId3">
            <a:alphaModFix/>
          </a:blip>
          <a:srcRect b="32230" l="0" r="0" t="0"/>
          <a:stretch/>
        </p:blipFill>
        <p:spPr>
          <a:xfrm>
            <a:off x="0" y="0"/>
            <a:ext cx="9143999" cy="5063100"/>
          </a:xfrm>
          <a:prstGeom prst="rect">
            <a:avLst/>
          </a:prstGeom>
          <a:noFill/>
          <a:ln>
            <a:noFill/>
          </a:ln>
        </p:spPr>
      </p:pic>
      <p:sp>
        <p:nvSpPr>
          <p:cNvPr id="456" name="Google Shape;456;p50"/>
          <p:cNvSpPr txBox="1"/>
          <p:nvPr/>
        </p:nvSpPr>
        <p:spPr>
          <a:xfrm>
            <a:off x="5298275" y="3058069"/>
            <a:ext cx="1783500" cy="1693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 saturated boundary layer. Is this more or less moisture than OUN?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How easy will it be to mix out this cloud layer?</a:t>
            </a:r>
            <a:endParaRPr>
              <a:latin typeface="Calibri"/>
              <a:ea typeface="Calibri"/>
              <a:cs typeface="Calibri"/>
              <a:sym typeface="Calibri"/>
            </a:endParaRPr>
          </a:p>
        </p:txBody>
      </p:sp>
      <p:sp>
        <p:nvSpPr>
          <p:cNvPr id="457" name="Google Shape;457;p50"/>
          <p:cNvSpPr txBox="1"/>
          <p:nvPr/>
        </p:nvSpPr>
        <p:spPr>
          <a:xfrm>
            <a:off x="2425225" y="1419463"/>
            <a:ext cx="20118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Note a ~300 mb elevated mixed layer. How does this compare to OUN?</a:t>
            </a:r>
            <a:endParaRPr>
              <a:latin typeface="Calibri"/>
              <a:ea typeface="Calibri"/>
              <a:cs typeface="Calibri"/>
              <a:sym typeface="Calibri"/>
            </a:endParaRPr>
          </a:p>
        </p:txBody>
      </p:sp>
      <p:cxnSp>
        <p:nvCxnSpPr>
          <p:cNvPr id="458" name="Google Shape;458;p50"/>
          <p:cNvCxnSpPr/>
          <p:nvPr/>
        </p:nvCxnSpPr>
        <p:spPr>
          <a:xfrm flipH="1">
            <a:off x="3174875" y="3947094"/>
            <a:ext cx="2123400" cy="478800"/>
          </a:xfrm>
          <a:prstGeom prst="straightConnector1">
            <a:avLst/>
          </a:prstGeom>
          <a:noFill/>
          <a:ln cap="flat" cmpd="sng" w="19050">
            <a:solidFill>
              <a:srgbClr val="000000"/>
            </a:solidFill>
            <a:prstDash val="solid"/>
            <a:round/>
            <a:headEnd len="med" w="med" type="none"/>
            <a:tailEnd len="med" w="med" type="triangle"/>
          </a:ln>
        </p:spPr>
      </p:cxnSp>
      <p:cxnSp>
        <p:nvCxnSpPr>
          <p:cNvPr id="459" name="Google Shape;459;p50"/>
          <p:cNvCxnSpPr/>
          <p:nvPr/>
        </p:nvCxnSpPr>
        <p:spPr>
          <a:xfrm flipH="1">
            <a:off x="2425225" y="2250775"/>
            <a:ext cx="869700" cy="807300"/>
          </a:xfrm>
          <a:prstGeom prst="straightConnector1">
            <a:avLst/>
          </a:prstGeom>
          <a:noFill/>
          <a:ln cap="flat" cmpd="sng" w="19050">
            <a:solidFill>
              <a:srgbClr val="000000"/>
            </a:solidFill>
            <a:prstDash val="solid"/>
            <a:round/>
            <a:headEnd len="med" w="med" type="none"/>
            <a:tailEnd len="med" w="med" type="triangle"/>
          </a:ln>
        </p:spPr>
      </p:cxnSp>
      <p:pic>
        <p:nvPicPr>
          <p:cNvPr id="460" name="Google Shape;460;p50"/>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61" name="Google Shape;461;p50"/>
          <p:cNvSpPr/>
          <p:nvPr/>
        </p:nvSpPr>
        <p:spPr>
          <a:xfrm>
            <a:off x="7907025" y="859675"/>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67" name="Google Shape;467;p51"/>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68" name="Google Shape;468;p51"/>
          <p:cNvPicPr preferRelativeResize="0"/>
          <p:nvPr/>
        </p:nvPicPr>
        <p:blipFill rotWithShape="1">
          <a:blip r:embed="rId3">
            <a:alphaModFix/>
          </a:blip>
          <a:srcRect b="32646" l="0" r="0" t="0"/>
          <a:stretch/>
        </p:blipFill>
        <p:spPr>
          <a:xfrm>
            <a:off x="0" y="0"/>
            <a:ext cx="9143999" cy="4988800"/>
          </a:xfrm>
          <a:prstGeom prst="rect">
            <a:avLst/>
          </a:prstGeom>
          <a:noFill/>
          <a:ln>
            <a:noFill/>
          </a:ln>
        </p:spPr>
      </p:pic>
      <p:sp>
        <p:nvSpPr>
          <p:cNvPr id="469" name="Google Shape;469;p51"/>
          <p:cNvSpPr txBox="1"/>
          <p:nvPr/>
        </p:nvSpPr>
        <p:spPr>
          <a:xfrm>
            <a:off x="5499300" y="2989413"/>
            <a:ext cx="1783500" cy="1693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 saturated boundary layer. Is this more or less moisture than OUN?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How easy will it be to mix out this cloud layer?</a:t>
            </a:r>
            <a:endParaRPr>
              <a:latin typeface="Calibri"/>
              <a:ea typeface="Calibri"/>
              <a:cs typeface="Calibri"/>
              <a:sym typeface="Calibri"/>
            </a:endParaRPr>
          </a:p>
        </p:txBody>
      </p:sp>
      <p:sp>
        <p:nvSpPr>
          <p:cNvPr id="470" name="Google Shape;470;p51"/>
          <p:cNvSpPr txBox="1"/>
          <p:nvPr/>
        </p:nvSpPr>
        <p:spPr>
          <a:xfrm>
            <a:off x="2486400" y="941088"/>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Note a 100-150 mb elevated mixed layer. How does this compare to OUN?</a:t>
            </a:r>
            <a:endParaRPr>
              <a:latin typeface="Calibri"/>
              <a:ea typeface="Calibri"/>
              <a:cs typeface="Calibri"/>
              <a:sym typeface="Calibri"/>
            </a:endParaRPr>
          </a:p>
        </p:txBody>
      </p:sp>
      <p:cxnSp>
        <p:nvCxnSpPr>
          <p:cNvPr id="471" name="Google Shape;471;p51"/>
          <p:cNvCxnSpPr/>
          <p:nvPr/>
        </p:nvCxnSpPr>
        <p:spPr>
          <a:xfrm flipH="1">
            <a:off x="3294900" y="3805425"/>
            <a:ext cx="2204400" cy="564600"/>
          </a:xfrm>
          <a:prstGeom prst="straightConnector1">
            <a:avLst/>
          </a:prstGeom>
          <a:noFill/>
          <a:ln cap="flat" cmpd="sng" w="19050">
            <a:solidFill>
              <a:srgbClr val="000000"/>
            </a:solidFill>
            <a:prstDash val="solid"/>
            <a:round/>
            <a:headEnd len="med" w="med" type="none"/>
            <a:tailEnd len="med" w="med" type="triangle"/>
          </a:ln>
        </p:spPr>
      </p:cxnSp>
      <p:cxnSp>
        <p:nvCxnSpPr>
          <p:cNvPr id="472" name="Google Shape;472;p51"/>
          <p:cNvCxnSpPr/>
          <p:nvPr/>
        </p:nvCxnSpPr>
        <p:spPr>
          <a:xfrm flipH="1">
            <a:off x="2707100" y="1987800"/>
            <a:ext cx="603300" cy="1283700"/>
          </a:xfrm>
          <a:prstGeom prst="straightConnector1">
            <a:avLst/>
          </a:prstGeom>
          <a:noFill/>
          <a:ln cap="flat" cmpd="sng" w="19050">
            <a:solidFill>
              <a:srgbClr val="000000"/>
            </a:solidFill>
            <a:prstDash val="solid"/>
            <a:round/>
            <a:headEnd len="med" w="med" type="none"/>
            <a:tailEnd len="med" w="med" type="triangle"/>
          </a:ln>
        </p:spPr>
      </p:cxnSp>
      <p:pic>
        <p:nvPicPr>
          <p:cNvPr id="473" name="Google Shape;473;p51"/>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74" name="Google Shape;474;p51"/>
          <p:cNvSpPr/>
          <p:nvPr/>
        </p:nvSpPr>
        <p:spPr>
          <a:xfrm>
            <a:off x="7876100" y="11115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2"/>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80" name="Google Shape;480;p52"/>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81" name="Google Shape;481;p52"/>
          <p:cNvPicPr preferRelativeResize="0"/>
          <p:nvPr/>
        </p:nvPicPr>
        <p:blipFill rotWithShape="1">
          <a:blip r:embed="rId3">
            <a:alphaModFix/>
          </a:blip>
          <a:srcRect b="32750" l="0" r="0" t="0"/>
          <a:stretch/>
        </p:blipFill>
        <p:spPr>
          <a:xfrm>
            <a:off x="0" y="0"/>
            <a:ext cx="9143999" cy="4981075"/>
          </a:xfrm>
          <a:prstGeom prst="rect">
            <a:avLst/>
          </a:prstGeom>
          <a:noFill/>
          <a:ln>
            <a:noFill/>
          </a:ln>
        </p:spPr>
      </p:pic>
      <p:sp>
        <p:nvSpPr>
          <p:cNvPr id="482" name="Google Shape;482;p52"/>
          <p:cNvSpPr txBox="1"/>
          <p:nvPr/>
        </p:nvSpPr>
        <p:spPr>
          <a:xfrm>
            <a:off x="5404675" y="3005963"/>
            <a:ext cx="1783500" cy="14775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Deeper, saturated boundary layer. Is this more or less moisture than OUN? How easy will it be to mix out this cloud layer?</a:t>
            </a:r>
            <a:endParaRPr>
              <a:latin typeface="Calibri"/>
              <a:ea typeface="Calibri"/>
              <a:cs typeface="Calibri"/>
              <a:sym typeface="Calibri"/>
            </a:endParaRPr>
          </a:p>
        </p:txBody>
      </p:sp>
      <p:sp>
        <p:nvSpPr>
          <p:cNvPr id="483" name="Google Shape;483;p52"/>
          <p:cNvSpPr txBox="1"/>
          <p:nvPr/>
        </p:nvSpPr>
        <p:spPr>
          <a:xfrm>
            <a:off x="3708475" y="1119638"/>
            <a:ext cx="2011800" cy="12621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Notably warm temperatures at</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 ~850 mb with the remnants of an elevated mixed layer above.</a:t>
            </a:r>
            <a:endParaRPr>
              <a:latin typeface="Calibri"/>
              <a:ea typeface="Calibri"/>
              <a:cs typeface="Calibri"/>
              <a:sym typeface="Calibri"/>
            </a:endParaRPr>
          </a:p>
        </p:txBody>
      </p:sp>
      <p:cxnSp>
        <p:nvCxnSpPr>
          <p:cNvPr id="484" name="Google Shape;484;p52"/>
          <p:cNvCxnSpPr/>
          <p:nvPr/>
        </p:nvCxnSpPr>
        <p:spPr>
          <a:xfrm flipH="1">
            <a:off x="3155575" y="3808163"/>
            <a:ext cx="2249100" cy="675300"/>
          </a:xfrm>
          <a:prstGeom prst="straightConnector1">
            <a:avLst/>
          </a:prstGeom>
          <a:noFill/>
          <a:ln cap="flat" cmpd="sng" w="19050">
            <a:solidFill>
              <a:srgbClr val="000000"/>
            </a:solidFill>
            <a:prstDash val="solid"/>
            <a:round/>
            <a:headEnd len="med" w="med" type="none"/>
            <a:tailEnd len="med" w="med" type="triangle"/>
          </a:ln>
        </p:spPr>
      </p:cxnSp>
      <p:cxnSp>
        <p:nvCxnSpPr>
          <p:cNvPr id="485" name="Google Shape;485;p52"/>
          <p:cNvCxnSpPr/>
          <p:nvPr/>
        </p:nvCxnSpPr>
        <p:spPr>
          <a:xfrm flipH="1">
            <a:off x="2761375" y="1750444"/>
            <a:ext cx="947100" cy="1791900"/>
          </a:xfrm>
          <a:prstGeom prst="straightConnector1">
            <a:avLst/>
          </a:prstGeom>
          <a:noFill/>
          <a:ln cap="flat" cmpd="sng" w="19050">
            <a:solidFill>
              <a:srgbClr val="000000"/>
            </a:solidFill>
            <a:prstDash val="solid"/>
            <a:round/>
            <a:headEnd len="med" w="med" type="none"/>
            <a:tailEnd len="med" w="med" type="triangle"/>
          </a:ln>
        </p:spPr>
      </p:cxnSp>
      <p:cxnSp>
        <p:nvCxnSpPr>
          <p:cNvPr id="486" name="Google Shape;486;p52"/>
          <p:cNvCxnSpPr/>
          <p:nvPr/>
        </p:nvCxnSpPr>
        <p:spPr>
          <a:xfrm flipH="1">
            <a:off x="3155575" y="1750456"/>
            <a:ext cx="552900" cy="2263800"/>
          </a:xfrm>
          <a:prstGeom prst="straightConnector1">
            <a:avLst/>
          </a:prstGeom>
          <a:noFill/>
          <a:ln cap="flat" cmpd="sng" w="19050">
            <a:solidFill>
              <a:srgbClr val="000000"/>
            </a:solidFill>
            <a:prstDash val="solid"/>
            <a:round/>
            <a:headEnd len="med" w="med" type="none"/>
            <a:tailEnd len="med" w="med" type="triangle"/>
          </a:ln>
        </p:spPr>
      </p:cxnSp>
      <p:pic>
        <p:nvPicPr>
          <p:cNvPr id="487" name="Google Shape;487;p52"/>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88" name="Google Shape;488;p52"/>
          <p:cNvSpPr/>
          <p:nvPr/>
        </p:nvSpPr>
        <p:spPr>
          <a:xfrm>
            <a:off x="8028500" y="11115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94" name="Google Shape;494;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95" name="Google Shape;495;p5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4"/>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01" name="Google Shape;501;p54"/>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502" name="Google Shape;502;p54"/>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5"/>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08" name="Google Shape;508;p55"/>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509" name="Google Shape;509;p55"/>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6"/>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15" name="Google Shape;515;p56"/>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ctr">
                        <a:spcBef>
                          <a:spcPts val="0"/>
                        </a:spcBef>
                        <a:spcAft>
                          <a:spcPts val="0"/>
                        </a:spcAft>
                        <a:buNone/>
                      </a:pPr>
                      <a:r>
                        <a:rPr lang="en" sz="1100"/>
                        <a:t>Remain about the same</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tc>
              </a:tr>
            </a:tbl>
          </a:graphicData>
        </a:graphic>
      </p:graphicFrame>
      <p:sp>
        <p:nvSpPr>
          <p:cNvPr id="516" name="Google Shape;516;p56"/>
          <p:cNvSpPr txBox="1"/>
          <p:nvPr>
            <p:ph type="title"/>
          </p:nvPr>
        </p:nvSpPr>
        <p:spPr>
          <a:xfrm>
            <a:off x="592775" y="40781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7"/>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22" name="Google Shape;522;p57"/>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ctr">
                        <a:spcBef>
                          <a:spcPts val="0"/>
                        </a:spcBef>
                        <a:spcAft>
                          <a:spcPts val="0"/>
                        </a:spcAft>
                        <a:buNone/>
                      </a:pPr>
                      <a:r>
                        <a:rPr lang="en" sz="1100"/>
                        <a:t>Remain about the same</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tc>
              </a:tr>
            </a:tbl>
          </a:graphicData>
        </a:graphic>
      </p:graphicFrame>
      <p:sp>
        <p:nvSpPr>
          <p:cNvPr id="523" name="Google Shape;523;p57"/>
          <p:cNvSpPr txBox="1"/>
          <p:nvPr>
            <p:ph type="title"/>
          </p:nvPr>
        </p:nvSpPr>
        <p:spPr>
          <a:xfrm>
            <a:off x="544975" y="368225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60"/>
              <a:buFont typeface="Calibri"/>
              <a:buNone/>
            </a:pPr>
            <a:r>
              <a:rPr lang="en" sz="2400">
                <a:solidFill>
                  <a:srgbClr val="000000"/>
                </a:solidFill>
              </a:rPr>
              <a:t>Steepening mid-level lapse rates while maintaining rich boundary-layer moisture will increase buoyancy!</a:t>
            </a:r>
            <a:r>
              <a:rPr lang="en" sz="2400">
                <a:solidFill>
                  <a:srgbClr val="000000"/>
                </a:solidFill>
                <a:latin typeface="Arial"/>
                <a:ea typeface="Arial"/>
                <a:cs typeface="Arial"/>
                <a:sym typeface="Arial"/>
              </a:rPr>
              <a:t>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29" name="Google Shape;529;p58"/>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Steepen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WAA at 700 mb and</a:t>
                      </a:r>
                      <a:endParaRPr sz="1100"/>
                    </a:p>
                    <a:p>
                      <a:pPr indent="0" lvl="0" marL="0" rtl="0" algn="ctr">
                        <a:spcBef>
                          <a:spcPts val="0"/>
                        </a:spcBef>
                        <a:spcAft>
                          <a:spcPts val="0"/>
                        </a:spcAft>
                        <a:buNone/>
                      </a:pPr>
                      <a:r>
                        <a:rPr lang="en" sz="1100"/>
                        <a:t>neutral temperature advection at 500 mb from MAF. In other words, the eastward advection of an EML.</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30" name="Google Shape;530;p58"/>
          <p:cNvGraphicFramePr/>
          <p:nvPr/>
        </p:nvGraphicFramePr>
        <p:xfrm>
          <a:off x="792625" y="29281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Clr>
                          <a:schemeClr val="dk1"/>
                        </a:buClr>
                        <a:buSzPts val="800"/>
                        <a:buFont typeface="Arial"/>
                        <a:buNone/>
                      </a:pPr>
                      <a:r>
                        <a:rPr lang="en" sz="1400">
                          <a:solidFill>
                            <a:schemeClr val="hlink"/>
                          </a:solidFill>
                        </a:rPr>
                        <a:t>Morning regional soundings show steep mid-level lapse rates within an EML over west TX and SW KS </a:t>
                      </a:r>
                      <a:r>
                        <a:rPr lang="en" sz="1400">
                          <a:solidFill>
                            <a:srgbClr val="6AA84F"/>
                          </a:solidFill>
                        </a:rPr>
                        <a:t>that will likely overspread into OK and central KS within a west/southwesterly flow regime within the 700-500 mb layer.</a:t>
                      </a:r>
                      <a:r>
                        <a:rPr lang="en" sz="1400">
                          <a:solidFill>
                            <a:schemeClr val="hlink"/>
                          </a:solidFill>
                        </a:rPr>
                        <a:t> </a:t>
                      </a:r>
                      <a:r>
                        <a:rPr lang="en" sz="1400">
                          <a:solidFill>
                            <a:srgbClr val="9900FF"/>
                          </a:solidFill>
                        </a:rPr>
                        <a:t>This will likely result in steepening lapse rates over OK by 00Z. </a:t>
                      </a:r>
                      <a:endParaRPr sz="1700">
                        <a:solidFill>
                          <a:srgbClr val="9900FF"/>
                        </a:solidFill>
                      </a:endParaRPr>
                    </a:p>
                  </a:txBody>
                  <a:tcPr marT="68575" marB="68575" marR="91425" marL="91425"/>
                </a:tc>
                <a:tc hMerge="1"/>
                <a:tc hMerge="1"/>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36" name="Google Shape;536;p59"/>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Remain about the same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37" name="Google Shape;537;p59"/>
          <p:cNvGraphicFramePr/>
          <p:nvPr/>
        </p:nvGraphicFramePr>
        <p:xfrm>
          <a:off x="792625" y="29281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t/>
                      </a:r>
                      <a:endParaRPr sz="1400">
                        <a:solidFill>
                          <a:srgbClr val="38761D"/>
                        </a:solidFill>
                      </a:endParaRPr>
                    </a:p>
                  </a:txBody>
                  <a:tcPr marT="68575" marB="68575" marR="91425" marL="91425"/>
                </a:tc>
                <a:tc hMerge="1"/>
                <a:tc hMerge="1"/>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43" name="Google Shape;543;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44" name="Google Shape;544;p6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50" name="Google Shape;550;p61"/>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Remain about the same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51" name="Google Shape;551;p61"/>
          <p:cNvGraphicFramePr/>
          <p:nvPr/>
        </p:nvGraphicFramePr>
        <p:xfrm>
          <a:off x="792625" y="29281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The 12Z OUN sounding reveals a deep, saturated boundary-layer. </a:t>
                      </a:r>
                      <a:r>
                        <a:rPr lang="en" sz="1400">
                          <a:solidFill>
                            <a:srgbClr val="38761D"/>
                          </a:solidFill>
                        </a:rPr>
                        <a:t>Overcast skies, coupled with continued warm air advection within the lowest 3 km, may hinder diurnal heating and boundary layer mixing to a degree,</a:t>
                      </a:r>
                      <a:r>
                        <a:rPr lang="en" sz="1400">
                          <a:solidFill>
                            <a:srgbClr val="0000FF"/>
                          </a:solidFill>
                        </a:rPr>
                        <a:t> </a:t>
                      </a:r>
                      <a:r>
                        <a:rPr lang="en" sz="1400">
                          <a:solidFill>
                            <a:srgbClr val="9900FF"/>
                          </a:solidFill>
                        </a:rPr>
                        <a:t>which will help maintain low-level moisture through the day.</a:t>
                      </a:r>
                      <a:r>
                        <a:rPr lang="en" sz="1400">
                          <a:solidFill>
                            <a:srgbClr val="0000FF"/>
                          </a:solidFill>
                        </a:rPr>
                        <a:t> </a:t>
                      </a:r>
                      <a:r>
                        <a:rPr lang="en" sz="1400">
                          <a:solidFill>
                            <a:srgbClr val="38761D"/>
                          </a:solidFill>
                        </a:rPr>
                        <a:t>Any vertical mixing of moisture that does occur will likely be replenished by ample boundary-layer moisture noted in the upstream FWD sounding.</a:t>
                      </a:r>
                      <a:endParaRPr sz="1400">
                        <a:solidFill>
                          <a:srgbClr val="38761D"/>
                        </a:solidFill>
                      </a:endParaRPr>
                    </a:p>
                  </a:txBody>
                  <a:tcPr marT="68575" marB="68575" marR="91425" marL="91425"/>
                </a:tc>
                <a:tc hMerge="1"/>
                <a:tc hMerge="1"/>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2"/>
          <p:cNvSpPr txBox="1"/>
          <p:nvPr/>
        </p:nvSpPr>
        <p:spPr>
          <a:xfrm>
            <a:off x="0" y="1056413"/>
            <a:ext cx="9063000" cy="427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a:solidFill>
                <a:srgbClr val="0000FF"/>
              </a:solidFill>
            </a:endParaRPr>
          </a:p>
          <a:p>
            <a:pPr indent="0" lvl="0" marL="0" rtl="0" algn="ctr">
              <a:spcBef>
                <a:spcPts val="0"/>
              </a:spcBef>
              <a:spcAft>
                <a:spcPts val="0"/>
              </a:spcAft>
              <a:buNone/>
            </a:pPr>
            <a:r>
              <a:rPr lang="en">
                <a:solidFill>
                  <a:srgbClr val="980000"/>
                </a:solidFill>
              </a:rPr>
              <a:t>12Z Sounding analysis suggests that the convective environment should become more favorable for severe convection across central OK by 00Z as instability increases.</a:t>
            </a:r>
            <a:endParaRPr>
              <a:solidFill>
                <a:srgbClr val="980000"/>
              </a:solidFill>
            </a:endParaRPr>
          </a:p>
          <a:p>
            <a:pPr indent="0" lvl="0" marL="0" rtl="0" algn="ctr">
              <a:spcBef>
                <a:spcPts val="0"/>
              </a:spcBef>
              <a:spcAft>
                <a:spcPts val="0"/>
              </a:spcAft>
              <a:buNone/>
            </a:pPr>
            <a:r>
              <a:t/>
            </a:r>
            <a:endParaRPr>
              <a:solidFill>
                <a:srgbClr val="980000"/>
              </a:solidFill>
            </a:endParaRPr>
          </a:p>
          <a:p>
            <a:pPr indent="0" lvl="0" marL="0" rtl="0" algn="ctr">
              <a:spcBef>
                <a:spcPts val="0"/>
              </a:spcBef>
              <a:spcAft>
                <a:spcPts val="0"/>
              </a:spcAft>
              <a:buNone/>
            </a:pPr>
            <a:r>
              <a:rPr lang="en">
                <a:solidFill>
                  <a:srgbClr val="0000FF"/>
                </a:solidFill>
              </a:rPr>
              <a:t>Morning regional soundings show steep mid-level lapse rates within an EML over west TX and SW KS </a:t>
            </a:r>
            <a:r>
              <a:rPr lang="en">
                <a:solidFill>
                  <a:srgbClr val="6AA84F"/>
                </a:solidFill>
              </a:rPr>
              <a:t>that will likely overspread into OK and central KS within a west/southwesterly flow regime within the 700-500 mb layer.</a:t>
            </a:r>
            <a:r>
              <a:rPr lang="en">
                <a:solidFill>
                  <a:srgbClr val="0000FF"/>
                </a:solidFill>
              </a:rPr>
              <a:t> </a:t>
            </a:r>
            <a:r>
              <a:rPr lang="en">
                <a:solidFill>
                  <a:srgbClr val="9900FF"/>
                </a:solidFill>
              </a:rPr>
              <a:t>This will likely result in steepening lapse rates over OK by 00Z.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rgbClr val="0000FF"/>
                </a:solidFill>
              </a:rPr>
              <a:t>The 12Z OUN sounding reveals a deep, saturated boundary-layer. </a:t>
            </a:r>
            <a:r>
              <a:rPr lang="en">
                <a:solidFill>
                  <a:srgbClr val="38761D"/>
                </a:solidFill>
              </a:rPr>
              <a:t>Overcast skies, coupled with continued warm air advection within the lowest 3 km, may hinder diurnal heating and boundary layer mixing to a degree,</a:t>
            </a:r>
            <a:r>
              <a:rPr lang="en">
                <a:solidFill>
                  <a:srgbClr val="0000FF"/>
                </a:solidFill>
              </a:rPr>
              <a:t> </a:t>
            </a:r>
            <a:r>
              <a:rPr lang="en">
                <a:solidFill>
                  <a:srgbClr val="9900FF"/>
                </a:solidFill>
              </a:rPr>
              <a:t>which will help maintain low-level moisture through the day.</a:t>
            </a:r>
            <a:r>
              <a:rPr lang="en">
                <a:solidFill>
                  <a:srgbClr val="0000FF"/>
                </a:solidFill>
              </a:rPr>
              <a:t> </a:t>
            </a:r>
            <a:r>
              <a:rPr lang="en">
                <a:solidFill>
                  <a:srgbClr val="38761D"/>
                </a:solidFill>
              </a:rPr>
              <a:t>Any vertical mixing of moisture that does occur will likely be replenished by ample boundary-layer moisture noted in the upstream FWD sounding.</a:t>
            </a:r>
            <a:endParaRPr b="1">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rgbClr val="980000"/>
                </a:solidFill>
              </a:rPr>
              <a:t>The combination of steepening lapse rates atop ample boundary-layer moisture will help increase instability by late afternoon.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558" name="Google Shape;558;p62"/>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Sounding-Based Discussion</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nvSpPr>
        <p:spPr>
          <a:xfrm>
            <a:off x="0" y="155875"/>
            <a:ext cx="91440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dk1"/>
                </a:solidFill>
                <a:latin typeface="Calibri"/>
                <a:ea typeface="Calibri"/>
                <a:cs typeface="Calibri"/>
                <a:sym typeface="Calibri"/>
              </a:rPr>
              <a:t>Graphics are great, but they can’t convey all of the forecast information</a:t>
            </a:r>
            <a:endParaRPr b="1" sz="23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98" name="Google Shape;98;p18"/>
          <p:cNvPicPr preferRelativeResize="0"/>
          <p:nvPr/>
        </p:nvPicPr>
        <p:blipFill>
          <a:blip r:embed="rId3">
            <a:alphaModFix/>
          </a:blip>
          <a:stretch>
            <a:fillRect/>
          </a:stretch>
        </p:blipFill>
        <p:spPr>
          <a:xfrm>
            <a:off x="2768975" y="1211850"/>
            <a:ext cx="6164372" cy="3470475"/>
          </a:xfrm>
          <a:prstGeom prst="rect">
            <a:avLst/>
          </a:prstGeom>
          <a:noFill/>
          <a:ln>
            <a:noFill/>
          </a:ln>
        </p:spPr>
      </p:pic>
      <p:sp>
        <p:nvSpPr>
          <p:cNvPr id="99" name="Google Shape;99;p18"/>
          <p:cNvSpPr txBox="1"/>
          <p:nvPr/>
        </p:nvSpPr>
        <p:spPr>
          <a:xfrm>
            <a:off x="30950" y="1593325"/>
            <a:ext cx="22323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All of this text is needed to just explain the SPC Convective Outlook Graphic.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We can’t expect the public to know these details or the nuance of each forecast.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This nuance is best conveyed via the forecast discussion.</a:t>
            </a:r>
            <a:endParaRPr/>
          </a:p>
        </p:txBody>
      </p:sp>
      <p:cxnSp>
        <p:nvCxnSpPr>
          <p:cNvPr id="100" name="Google Shape;100;p18"/>
          <p:cNvCxnSpPr/>
          <p:nvPr/>
        </p:nvCxnSpPr>
        <p:spPr>
          <a:xfrm>
            <a:off x="2150225" y="2018725"/>
            <a:ext cx="456300" cy="3018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3"/>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564" name="Google Shape;564;p63"/>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565" name="Google Shape;565;p63"/>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descr="Loading..." id="571" name="Google Shape;571;p64"/>
          <p:cNvPicPr preferRelativeResize="0"/>
          <p:nvPr/>
        </p:nvPicPr>
        <p:blipFill>
          <a:blip r:embed="rId3">
            <a:alphaModFix/>
          </a:blip>
          <a:stretch>
            <a:fillRect/>
          </a:stretch>
        </p:blipFill>
        <p:spPr>
          <a:xfrm>
            <a:off x="0" y="0"/>
            <a:ext cx="6858000" cy="5143500"/>
          </a:xfrm>
          <a:prstGeom prst="rect">
            <a:avLst/>
          </a:prstGeom>
          <a:noFill/>
          <a:ln>
            <a:noFill/>
          </a:ln>
        </p:spPr>
      </p:pic>
      <p:sp>
        <p:nvSpPr>
          <p:cNvPr id="572" name="Google Shape;572;p64"/>
          <p:cNvSpPr txBox="1"/>
          <p:nvPr/>
        </p:nvSpPr>
        <p:spPr>
          <a:xfrm>
            <a:off x="2441150" y="290944"/>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Visible</a:t>
            </a:r>
            <a:endParaRPr>
              <a:latin typeface="Calibri"/>
              <a:ea typeface="Calibri"/>
              <a:cs typeface="Calibri"/>
              <a:sym typeface="Calibri"/>
            </a:endParaRPr>
          </a:p>
        </p:txBody>
      </p:sp>
      <p:cxnSp>
        <p:nvCxnSpPr>
          <p:cNvPr id="573" name="Google Shape;573;p64"/>
          <p:cNvCxnSpPr>
            <a:stCxn id="574" idx="1"/>
          </p:cNvCxnSpPr>
          <p:nvPr/>
        </p:nvCxnSpPr>
        <p:spPr>
          <a:xfrm rot="10800000">
            <a:off x="3135275" y="2930119"/>
            <a:ext cx="1920900" cy="497400"/>
          </a:xfrm>
          <a:prstGeom prst="straightConnector1">
            <a:avLst/>
          </a:prstGeom>
          <a:noFill/>
          <a:ln cap="flat" cmpd="sng" w="19050">
            <a:solidFill>
              <a:srgbClr val="FFFFFF"/>
            </a:solidFill>
            <a:prstDash val="solid"/>
            <a:round/>
            <a:headEnd len="med" w="med" type="none"/>
            <a:tailEnd len="med" w="med" type="triangle"/>
          </a:ln>
        </p:spPr>
      </p:cxnSp>
      <p:sp>
        <p:nvSpPr>
          <p:cNvPr id="575" name="Google Shape;575;p64"/>
          <p:cNvSpPr/>
          <p:nvPr/>
        </p:nvSpPr>
        <p:spPr>
          <a:xfrm>
            <a:off x="3861825" y="4990988"/>
            <a:ext cx="14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4"/>
          <p:cNvSpPr txBox="1"/>
          <p:nvPr/>
        </p:nvSpPr>
        <p:spPr>
          <a:xfrm>
            <a:off x="5056175" y="3119719"/>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Overcast for central OK</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cxnSp>
        <p:nvCxnSpPr>
          <p:cNvPr id="576" name="Google Shape;576;p64"/>
          <p:cNvCxnSpPr>
            <a:stCxn id="577" idx="0"/>
          </p:cNvCxnSpPr>
          <p:nvPr/>
        </p:nvCxnSpPr>
        <p:spPr>
          <a:xfrm flipH="1" rot="10800000">
            <a:off x="2568050" y="2699475"/>
            <a:ext cx="69600" cy="923100"/>
          </a:xfrm>
          <a:prstGeom prst="straightConnector1">
            <a:avLst/>
          </a:prstGeom>
          <a:noFill/>
          <a:ln cap="flat" cmpd="sng" w="19050">
            <a:solidFill>
              <a:srgbClr val="FFFFFF"/>
            </a:solidFill>
            <a:prstDash val="solid"/>
            <a:round/>
            <a:headEnd len="med" w="med" type="none"/>
            <a:tailEnd len="med" w="med" type="triangle"/>
          </a:ln>
        </p:spPr>
      </p:cxnSp>
      <p:sp>
        <p:nvSpPr>
          <p:cNvPr id="577" name="Google Shape;577;p64"/>
          <p:cNvSpPr txBox="1"/>
          <p:nvPr/>
        </p:nvSpPr>
        <p:spPr>
          <a:xfrm>
            <a:off x="1562150" y="3622575"/>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Clearing skies for SW KS and the OK/TX Panhandles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sp>
        <p:nvSpPr>
          <p:cNvPr id="578" name="Google Shape;578;p64"/>
          <p:cNvSpPr txBox="1"/>
          <p:nvPr/>
        </p:nvSpPr>
        <p:spPr>
          <a:xfrm>
            <a:off x="4518541" y="1303106"/>
            <a:ext cx="18510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Remnant MCS</a:t>
            </a:r>
            <a:endParaRPr>
              <a:latin typeface="Calibri"/>
              <a:ea typeface="Calibri"/>
              <a:cs typeface="Calibri"/>
              <a:sym typeface="Calibri"/>
            </a:endParaRPr>
          </a:p>
        </p:txBody>
      </p:sp>
      <p:cxnSp>
        <p:nvCxnSpPr>
          <p:cNvPr id="579" name="Google Shape;579;p64"/>
          <p:cNvCxnSpPr>
            <a:stCxn id="578" idx="2"/>
          </p:cNvCxnSpPr>
          <p:nvPr/>
        </p:nvCxnSpPr>
        <p:spPr>
          <a:xfrm flipH="1">
            <a:off x="3534841" y="1703306"/>
            <a:ext cx="1909200" cy="733200"/>
          </a:xfrm>
          <a:prstGeom prst="straightConnector1">
            <a:avLst/>
          </a:prstGeom>
          <a:noFill/>
          <a:ln cap="flat" cmpd="sng" w="19050">
            <a:solidFill>
              <a:srgbClr val="FFFFFF"/>
            </a:solidFill>
            <a:prstDash val="solid"/>
            <a:round/>
            <a:headEnd len="med" w="med" type="none"/>
            <a:tailEnd len="med" w="med" type="triangle"/>
          </a:ln>
        </p:spPr>
      </p:cxnSp>
      <p:sp>
        <p:nvSpPr>
          <p:cNvPr id="580" name="Google Shape;580;p64"/>
          <p:cNvSpPr txBox="1"/>
          <p:nvPr/>
        </p:nvSpPr>
        <p:spPr>
          <a:xfrm>
            <a:off x="580275" y="882469"/>
            <a:ext cx="20118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More scattered/broken clouds over KS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cxnSp>
        <p:nvCxnSpPr>
          <p:cNvPr id="581" name="Google Shape;581;p64"/>
          <p:cNvCxnSpPr>
            <a:stCxn id="580" idx="2"/>
          </p:cNvCxnSpPr>
          <p:nvPr/>
        </p:nvCxnSpPr>
        <p:spPr>
          <a:xfrm>
            <a:off x="1586175" y="1713769"/>
            <a:ext cx="1206000" cy="5601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descr="Loading..." id="587" name="Google Shape;587;p65"/>
          <p:cNvPicPr preferRelativeResize="0"/>
          <p:nvPr/>
        </p:nvPicPr>
        <p:blipFill>
          <a:blip r:embed="rId3">
            <a:alphaModFix/>
          </a:blip>
          <a:stretch>
            <a:fillRect/>
          </a:stretch>
        </p:blipFill>
        <p:spPr>
          <a:xfrm>
            <a:off x="0" y="0"/>
            <a:ext cx="6858000" cy="5143500"/>
          </a:xfrm>
          <a:prstGeom prst="rect">
            <a:avLst/>
          </a:prstGeom>
          <a:noFill/>
          <a:ln>
            <a:noFill/>
          </a:ln>
        </p:spPr>
      </p:pic>
      <p:sp>
        <p:nvSpPr>
          <p:cNvPr id="588" name="Google Shape;588;p65"/>
          <p:cNvSpPr txBox="1"/>
          <p:nvPr/>
        </p:nvSpPr>
        <p:spPr>
          <a:xfrm>
            <a:off x="3660350" y="290944"/>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IR</a:t>
            </a:r>
            <a:endParaRPr>
              <a:latin typeface="Calibri"/>
              <a:ea typeface="Calibri"/>
              <a:cs typeface="Calibri"/>
              <a:sym typeface="Calibri"/>
            </a:endParaRPr>
          </a:p>
        </p:txBody>
      </p:sp>
      <p:cxnSp>
        <p:nvCxnSpPr>
          <p:cNvPr id="589" name="Google Shape;589;p65"/>
          <p:cNvCxnSpPr>
            <a:stCxn id="590" idx="1"/>
          </p:cNvCxnSpPr>
          <p:nvPr/>
        </p:nvCxnSpPr>
        <p:spPr>
          <a:xfrm rot="10800000">
            <a:off x="3926325" y="3308400"/>
            <a:ext cx="1197000" cy="766200"/>
          </a:xfrm>
          <a:prstGeom prst="straightConnector1">
            <a:avLst/>
          </a:prstGeom>
          <a:noFill/>
          <a:ln cap="flat" cmpd="sng" w="19050">
            <a:solidFill>
              <a:srgbClr val="FFFFFF"/>
            </a:solidFill>
            <a:prstDash val="solid"/>
            <a:round/>
            <a:headEnd len="med" w="med" type="none"/>
            <a:tailEnd len="med" w="med" type="triangle"/>
          </a:ln>
        </p:spPr>
      </p:cxnSp>
      <p:sp>
        <p:nvSpPr>
          <p:cNvPr id="591" name="Google Shape;591;p65"/>
          <p:cNvSpPr/>
          <p:nvPr/>
        </p:nvSpPr>
        <p:spPr>
          <a:xfrm>
            <a:off x="3861825" y="4990988"/>
            <a:ext cx="14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5"/>
          <p:cNvSpPr txBox="1"/>
          <p:nvPr/>
        </p:nvSpPr>
        <p:spPr>
          <a:xfrm>
            <a:off x="5123325" y="3766800"/>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Stratus Deck and deeper/high level clouds</a:t>
            </a:r>
            <a:endParaRPr>
              <a:latin typeface="Calibri"/>
              <a:ea typeface="Calibri"/>
              <a:cs typeface="Calibri"/>
              <a:sym typeface="Calibri"/>
            </a:endParaRPr>
          </a:p>
        </p:txBody>
      </p:sp>
      <p:cxnSp>
        <p:nvCxnSpPr>
          <p:cNvPr id="592" name="Google Shape;592;p65"/>
          <p:cNvCxnSpPr/>
          <p:nvPr/>
        </p:nvCxnSpPr>
        <p:spPr>
          <a:xfrm flipH="1" rot="10800000">
            <a:off x="2380275" y="3061313"/>
            <a:ext cx="802800" cy="740100"/>
          </a:xfrm>
          <a:prstGeom prst="straightConnector1">
            <a:avLst/>
          </a:prstGeom>
          <a:noFill/>
          <a:ln cap="flat" cmpd="sng" w="19050">
            <a:solidFill>
              <a:srgbClr val="FFFFFF"/>
            </a:solidFill>
            <a:prstDash val="solid"/>
            <a:round/>
            <a:headEnd len="med" w="med" type="none"/>
            <a:tailEnd len="med" w="med" type="triangle"/>
          </a:ln>
        </p:spPr>
      </p:cxnSp>
      <p:sp>
        <p:nvSpPr>
          <p:cNvPr id="593" name="Google Shape;593;p65"/>
          <p:cNvSpPr txBox="1"/>
          <p:nvPr/>
        </p:nvSpPr>
        <p:spPr>
          <a:xfrm>
            <a:off x="783225" y="3801413"/>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Clearing skies for SW KS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and Panhandles</a:t>
            </a:r>
            <a:endParaRPr>
              <a:latin typeface="Calibri"/>
              <a:ea typeface="Calibri"/>
              <a:cs typeface="Calibri"/>
              <a:sym typeface="Calibri"/>
            </a:endParaRPr>
          </a:p>
        </p:txBody>
      </p:sp>
      <p:sp>
        <p:nvSpPr>
          <p:cNvPr id="594" name="Google Shape;594;p65"/>
          <p:cNvSpPr txBox="1"/>
          <p:nvPr/>
        </p:nvSpPr>
        <p:spPr>
          <a:xfrm>
            <a:off x="4651625" y="1570481"/>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Remnant MCS</a:t>
            </a:r>
            <a:endParaRPr>
              <a:latin typeface="Calibri"/>
              <a:ea typeface="Calibri"/>
              <a:cs typeface="Calibri"/>
              <a:sym typeface="Calibri"/>
            </a:endParaRPr>
          </a:p>
        </p:txBody>
      </p:sp>
      <p:cxnSp>
        <p:nvCxnSpPr>
          <p:cNvPr id="595" name="Google Shape;595;p65"/>
          <p:cNvCxnSpPr>
            <a:stCxn id="594" idx="2"/>
          </p:cNvCxnSpPr>
          <p:nvPr/>
        </p:nvCxnSpPr>
        <p:spPr>
          <a:xfrm flipH="1">
            <a:off x="4234925" y="1970681"/>
            <a:ext cx="1422600" cy="673200"/>
          </a:xfrm>
          <a:prstGeom prst="straightConnector1">
            <a:avLst/>
          </a:prstGeom>
          <a:noFill/>
          <a:ln cap="flat" cmpd="sng" w="19050">
            <a:solidFill>
              <a:srgbClr val="FFFFFF"/>
            </a:solidFill>
            <a:prstDash val="solid"/>
            <a:round/>
            <a:headEnd len="med" w="med" type="none"/>
            <a:tailEnd len="med" w="med" type="triangle"/>
          </a:ln>
        </p:spPr>
      </p:cxnSp>
      <p:sp>
        <p:nvSpPr>
          <p:cNvPr id="596" name="Google Shape;596;p65"/>
          <p:cNvSpPr txBox="1"/>
          <p:nvPr/>
        </p:nvSpPr>
        <p:spPr>
          <a:xfrm>
            <a:off x="1283175" y="999263"/>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Shallower clouds over KS</a:t>
            </a:r>
            <a:endParaRPr>
              <a:latin typeface="Calibri"/>
              <a:ea typeface="Calibri"/>
              <a:cs typeface="Calibri"/>
              <a:sym typeface="Calibri"/>
            </a:endParaRPr>
          </a:p>
        </p:txBody>
      </p:sp>
      <p:cxnSp>
        <p:nvCxnSpPr>
          <p:cNvPr id="597" name="Google Shape;597;p65"/>
          <p:cNvCxnSpPr>
            <a:stCxn id="596" idx="2"/>
          </p:cNvCxnSpPr>
          <p:nvPr/>
        </p:nvCxnSpPr>
        <p:spPr>
          <a:xfrm>
            <a:off x="2289075" y="1399463"/>
            <a:ext cx="1177500" cy="11214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Loading..." id="603" name="Google Shape;603;p66"/>
          <p:cNvPicPr preferRelativeResize="0"/>
          <p:nvPr/>
        </p:nvPicPr>
        <p:blipFill>
          <a:blip r:embed="rId3">
            <a:alphaModFix/>
          </a:blip>
          <a:stretch>
            <a:fillRect/>
          </a:stretch>
        </p:blipFill>
        <p:spPr>
          <a:xfrm>
            <a:off x="0" y="0"/>
            <a:ext cx="6858000" cy="5143500"/>
          </a:xfrm>
          <a:prstGeom prst="rect">
            <a:avLst/>
          </a:prstGeom>
          <a:noFill/>
          <a:ln>
            <a:noFill/>
          </a:ln>
        </p:spPr>
      </p:pic>
      <p:cxnSp>
        <p:nvCxnSpPr>
          <p:cNvPr id="604" name="Google Shape;604;p66"/>
          <p:cNvCxnSpPr/>
          <p:nvPr/>
        </p:nvCxnSpPr>
        <p:spPr>
          <a:xfrm rot="10800000">
            <a:off x="1944650" y="3017456"/>
            <a:ext cx="48000" cy="1031100"/>
          </a:xfrm>
          <a:prstGeom prst="straightConnector1">
            <a:avLst/>
          </a:prstGeom>
          <a:noFill/>
          <a:ln cap="flat" cmpd="sng" w="19050">
            <a:solidFill>
              <a:srgbClr val="FFFFFF"/>
            </a:solidFill>
            <a:prstDash val="solid"/>
            <a:round/>
            <a:headEnd len="med" w="med" type="none"/>
            <a:tailEnd len="med" w="med" type="triangle"/>
          </a:ln>
        </p:spPr>
      </p:cxnSp>
      <p:sp>
        <p:nvSpPr>
          <p:cNvPr id="605" name="Google Shape;605;p66"/>
          <p:cNvSpPr txBox="1"/>
          <p:nvPr/>
        </p:nvSpPr>
        <p:spPr>
          <a:xfrm>
            <a:off x="395600" y="4026169"/>
            <a:ext cx="27579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Upper-level low/Vorticity Maxima</a:t>
            </a:r>
            <a:endParaRPr>
              <a:latin typeface="Calibri"/>
              <a:ea typeface="Calibri"/>
              <a:cs typeface="Calibri"/>
              <a:sym typeface="Calibri"/>
            </a:endParaRPr>
          </a:p>
        </p:txBody>
      </p:sp>
      <p:cxnSp>
        <p:nvCxnSpPr>
          <p:cNvPr id="606" name="Google Shape;606;p66"/>
          <p:cNvCxnSpPr>
            <a:stCxn id="607" idx="2"/>
          </p:cNvCxnSpPr>
          <p:nvPr/>
        </p:nvCxnSpPr>
        <p:spPr>
          <a:xfrm>
            <a:off x="1659050" y="2244263"/>
            <a:ext cx="1106100" cy="899100"/>
          </a:xfrm>
          <a:prstGeom prst="straightConnector1">
            <a:avLst/>
          </a:prstGeom>
          <a:noFill/>
          <a:ln cap="flat" cmpd="sng" w="19050">
            <a:solidFill>
              <a:srgbClr val="FFFFFF"/>
            </a:solidFill>
            <a:prstDash val="solid"/>
            <a:round/>
            <a:headEnd len="med" w="med" type="none"/>
            <a:tailEnd len="med" w="med" type="triangle"/>
          </a:ln>
        </p:spPr>
      </p:cxnSp>
      <p:sp>
        <p:nvSpPr>
          <p:cNvPr id="607" name="Google Shape;607;p66"/>
          <p:cNvSpPr txBox="1"/>
          <p:nvPr/>
        </p:nvSpPr>
        <p:spPr>
          <a:xfrm>
            <a:off x="545600" y="1844063"/>
            <a:ext cx="22269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Leading shortwave impulse?</a:t>
            </a:r>
            <a:endParaRPr>
              <a:latin typeface="Calibri"/>
              <a:ea typeface="Calibri"/>
              <a:cs typeface="Calibri"/>
              <a:sym typeface="Calibri"/>
            </a:endParaRPr>
          </a:p>
        </p:txBody>
      </p:sp>
      <p:sp>
        <p:nvSpPr>
          <p:cNvPr id="608" name="Google Shape;608;p66"/>
          <p:cNvSpPr txBox="1"/>
          <p:nvPr/>
        </p:nvSpPr>
        <p:spPr>
          <a:xfrm>
            <a:off x="3682300" y="290944"/>
            <a:ext cx="19137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Water Vapor</a:t>
            </a:r>
            <a:endParaRPr>
              <a:latin typeface="Calibri"/>
              <a:ea typeface="Calibri"/>
              <a:cs typeface="Calibri"/>
              <a:sym typeface="Calibri"/>
            </a:endParaRPr>
          </a:p>
        </p:txBody>
      </p:sp>
      <p:sp>
        <p:nvSpPr>
          <p:cNvPr id="609" name="Google Shape;609;p66"/>
          <p:cNvSpPr/>
          <p:nvPr/>
        </p:nvSpPr>
        <p:spPr>
          <a:xfrm>
            <a:off x="3709425" y="4990988"/>
            <a:ext cx="17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6"/>
          <p:cNvSpPr/>
          <p:nvPr/>
        </p:nvSpPr>
        <p:spPr>
          <a:xfrm>
            <a:off x="2339825" y="2896594"/>
            <a:ext cx="1165500" cy="7332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6"/>
          <p:cNvSpPr txBox="1"/>
          <p:nvPr/>
        </p:nvSpPr>
        <p:spPr>
          <a:xfrm>
            <a:off x="3872250" y="2168906"/>
            <a:ext cx="26493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Drier air overspreading  KS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(remember the EML from the DDC sounding?)</a:t>
            </a:r>
            <a:endParaRPr>
              <a:latin typeface="Calibri"/>
              <a:ea typeface="Calibri"/>
              <a:cs typeface="Calibri"/>
              <a:sym typeface="Calibri"/>
            </a:endParaRPr>
          </a:p>
        </p:txBody>
      </p:sp>
      <p:cxnSp>
        <p:nvCxnSpPr>
          <p:cNvPr id="612" name="Google Shape;612;p66"/>
          <p:cNvCxnSpPr/>
          <p:nvPr/>
        </p:nvCxnSpPr>
        <p:spPr>
          <a:xfrm flipH="1">
            <a:off x="3305250" y="2513081"/>
            <a:ext cx="567000" cy="2148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18" name="Google Shape;618;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19" name="Google Shape;619;p6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25" name="Google Shape;625;p68"/>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626" name="Google Shape;626;p68"/>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32" name="Google Shape;632;p69"/>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tc>
                <a:tc>
                  <a:txBody>
                    <a:bodyPr/>
                    <a:lstStyle/>
                    <a:p>
                      <a:pPr indent="0" lvl="0" marL="0" rtl="0" algn="l">
                        <a:spcBef>
                          <a:spcPts val="0"/>
                        </a:spcBef>
                        <a:spcAft>
                          <a:spcPts val="0"/>
                        </a:spcAft>
                        <a:buNone/>
                      </a:pPr>
                      <a:r>
                        <a:rPr lang="en" sz="1100"/>
                        <a:t>D</a:t>
                      </a:r>
                      <a:r>
                        <a:rPr lang="en" sz="1100"/>
                        <a:t>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633" name="Google Shape;633;p69"/>
          <p:cNvSpPr txBox="1"/>
          <p:nvPr>
            <p:ph type="title"/>
          </p:nvPr>
        </p:nvSpPr>
        <p:spPr>
          <a:xfrm>
            <a:off x="592775" y="38495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70"/>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39" name="Google Shape;639;p70"/>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t>Expected Change</a:t>
                      </a:r>
                      <a:endParaRPr b="1"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t>Why?</a:t>
                      </a:r>
                      <a:endParaRPr b="1" sz="1100"/>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Dry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t>Strong</a:t>
                      </a:r>
                      <a:r>
                        <a:rPr lang="en" sz="1100"/>
                        <a:t> diurnal heating for NW OK.</a:t>
                      </a:r>
                      <a:endParaRPr sz="1100"/>
                    </a:p>
                  </a:txBody>
                  <a:tcPr marT="68575" marB="6857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t>Fewer clouds will allow for better diurnal warming.</a:t>
                      </a:r>
                      <a:endParaRPr sz="1100"/>
                    </a:p>
                  </a:txBody>
                  <a:tcPr marT="68575" marB="68575" marR="91425" marL="91425">
                    <a:lnT cap="flat" cmpd="sng" w="9525">
                      <a:solidFill>
                        <a:srgbClr val="9E9E9E"/>
                      </a:solidFill>
                      <a:prstDash val="solid"/>
                      <a:round/>
                      <a:headEnd len="sm" w="sm" type="none"/>
                      <a:tailEnd len="sm" w="sm" type="none"/>
                    </a:lnT>
                  </a:tcPr>
                </a:tc>
              </a:tr>
            </a:tbl>
          </a:graphicData>
        </a:graphic>
      </p:graphicFrame>
      <p:sp>
        <p:nvSpPr>
          <p:cNvPr id="640" name="Google Shape;640;p70"/>
          <p:cNvSpPr txBox="1"/>
          <p:nvPr>
            <p:ph type="title"/>
          </p:nvPr>
        </p:nvSpPr>
        <p:spPr>
          <a:xfrm>
            <a:off x="592775" y="38495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646" name="Google Shape;646;p71"/>
          <p:cNvGraphicFramePr/>
          <p:nvPr/>
        </p:nvGraphicFramePr>
        <p:xfrm>
          <a:off x="792625" y="9850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Dry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47" name="Google Shape;647;p71"/>
          <p:cNvGraphicFramePr/>
          <p:nvPr/>
        </p:nvGraphicFramePr>
        <p:xfrm>
          <a:off x="792625" y="30424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Recent satellite imagery shows a stratus deck over central OK with decreasing clouds to the north/northwest into </a:t>
                      </a:r>
                      <a:r>
                        <a:rPr lang="en">
                          <a:solidFill>
                            <a:srgbClr val="0000FF"/>
                          </a:solidFill>
                        </a:rPr>
                        <a:t>NW OK</a:t>
                      </a:r>
                      <a:r>
                        <a:rPr lang="en" sz="1400">
                          <a:solidFill>
                            <a:srgbClr val="0000FF"/>
                          </a:solidFill>
                        </a:rPr>
                        <a:t>. </a:t>
                      </a:r>
                      <a:r>
                        <a:rPr lang="en">
                          <a:solidFill>
                            <a:srgbClr val="38761D"/>
                          </a:solidFill>
                        </a:rPr>
                        <a:t>D</a:t>
                      </a:r>
                      <a:r>
                        <a:rPr lang="en" sz="1400">
                          <a:solidFill>
                            <a:srgbClr val="38761D"/>
                          </a:solidFill>
                        </a:rPr>
                        <a:t>rier air aloft overspreading SW KS (per water vapor imagery) and gradual mixing of a shallow moist boundary layer (per the 12 Z DDC sounding)</a:t>
                      </a:r>
                      <a:r>
                        <a:rPr lang="en" sz="1400">
                          <a:solidFill>
                            <a:srgbClr val="0000FF"/>
                          </a:solidFill>
                        </a:rPr>
                        <a:t> </a:t>
                      </a:r>
                      <a:endParaRPr sz="1400">
                        <a:solidFill>
                          <a:srgbClr val="0000FF"/>
                        </a:solidFill>
                      </a:endParaRPr>
                    </a:p>
                    <a:p>
                      <a:pPr indent="0" lvl="0" marL="0" rtl="0" algn="ctr">
                        <a:spcBef>
                          <a:spcPts val="0"/>
                        </a:spcBef>
                        <a:spcAft>
                          <a:spcPts val="0"/>
                        </a:spcAft>
                        <a:buNone/>
                      </a:pPr>
                      <a:r>
                        <a:rPr lang="en" sz="1400">
                          <a:solidFill>
                            <a:srgbClr val="9900FF"/>
                          </a:solidFill>
                        </a:rPr>
                        <a:t>may allow for mostly clear to partly cloudy skies by early afternoon.</a:t>
                      </a:r>
                      <a:endParaRPr sz="1400">
                        <a:solidFill>
                          <a:srgbClr val="9900FF"/>
                        </a:solidFill>
                      </a:endParaRPr>
                    </a:p>
                  </a:txBody>
                  <a:tcPr marT="68575" marB="68575" marR="91425" marL="91425"/>
                </a:tc>
                <a:tc hMerge="1"/>
                <a:tc hMerge="1"/>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72"/>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653" name="Google Shape;653;p72"/>
          <p:cNvGraphicFramePr/>
          <p:nvPr/>
        </p:nvGraphicFramePr>
        <p:xfrm>
          <a:off x="792625" y="12136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Diurnal Heating Efficiency</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Poor diurnal heating for central OK; better diurnal heating for SW 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Cloud cover will likely persist for central OK, fewer clouds are expected for SW 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54" name="Google Shape;654;p72"/>
          <p:cNvGraphicFramePr/>
          <p:nvPr/>
        </p:nvGraphicFramePr>
        <p:xfrm>
          <a:off x="792625" y="2928150"/>
          <a:ext cx="3000000" cy="3000000"/>
        </p:xfrm>
        <a:graphic>
          <a:graphicData uri="http://schemas.openxmlformats.org/drawingml/2006/table">
            <a:tbl>
              <a:tblPr>
                <a:noFill/>
                <a:tableStyleId>{7C2D3487-AE3D-41D6-BDF0-821EF6253D99}</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Clr>
                          <a:schemeClr val="dk1"/>
                        </a:buClr>
                        <a:buSzPts val="800"/>
                        <a:buFont typeface="Arial"/>
                        <a:buNone/>
                      </a:pPr>
                      <a:r>
                        <a:rPr lang="en">
                          <a:solidFill>
                            <a:srgbClr val="38761D"/>
                          </a:solidFill>
                        </a:rPr>
                        <a:t>M</a:t>
                      </a:r>
                      <a:r>
                        <a:rPr lang="en" sz="1400">
                          <a:solidFill>
                            <a:srgbClr val="38761D"/>
                          </a:solidFill>
                        </a:rPr>
                        <a:t>ostly clear to partly cloudy skies </a:t>
                      </a:r>
                      <a:r>
                        <a:rPr lang="en">
                          <a:solidFill>
                            <a:srgbClr val="38761D"/>
                          </a:solidFill>
                        </a:rPr>
                        <a:t>across </a:t>
                      </a:r>
                      <a:r>
                        <a:rPr lang="en" sz="1400">
                          <a:solidFill>
                            <a:srgbClr val="38761D"/>
                          </a:solidFill>
                        </a:rPr>
                        <a:t>northwest OK into KS </a:t>
                      </a:r>
                      <a:r>
                        <a:rPr lang="en" sz="1400">
                          <a:solidFill>
                            <a:srgbClr val="9900FF"/>
                          </a:solidFill>
                        </a:rPr>
                        <a:t>will allow for </a:t>
                      </a:r>
                      <a:r>
                        <a:rPr lang="en">
                          <a:solidFill>
                            <a:srgbClr val="9900FF"/>
                          </a:solidFill>
                        </a:rPr>
                        <a:t>strong</a:t>
                      </a:r>
                      <a:r>
                        <a:rPr lang="en" sz="1400">
                          <a:solidFill>
                            <a:srgbClr val="9900FF"/>
                          </a:solidFill>
                        </a:rPr>
                        <a:t> daytime heating</a:t>
                      </a:r>
                      <a:r>
                        <a:rPr lang="en" sz="1400">
                          <a:solidFill>
                            <a:schemeClr val="hlink"/>
                          </a:solidFill>
                        </a:rPr>
                        <a:t> </a:t>
                      </a:r>
                      <a:r>
                        <a:rPr lang="en" sz="1400">
                          <a:solidFill>
                            <a:srgbClr val="980000"/>
                          </a:solidFill>
                        </a:rPr>
                        <a:t>and aid in destabilization by late afternoon.</a:t>
                      </a:r>
                      <a:r>
                        <a:rPr lang="en" sz="1100">
                          <a:solidFill>
                            <a:schemeClr val="hlink"/>
                          </a:solidFill>
                        </a:rPr>
                        <a:t> </a:t>
                      </a:r>
                      <a:endParaRPr sz="1400">
                        <a:solidFill>
                          <a:srgbClr val="980000"/>
                        </a:solidFill>
                      </a:endParaRPr>
                    </a:p>
                  </a:txBody>
                  <a:tcPr marT="68575" marB="68575" marR="91425" marL="91425"/>
                </a:tc>
                <a:tc hMerge="1"/>
                <a:tc hMerge="1"/>
              </a:tr>
            </a:tbl>
          </a:graphicData>
        </a:graphic>
      </p:graphicFrame>
      <p:sp>
        <p:nvSpPr>
          <p:cNvPr id="655" name="Google Shape;655;p72"/>
          <p:cNvSpPr txBox="1"/>
          <p:nvPr>
            <p:ph type="title"/>
          </p:nvPr>
        </p:nvSpPr>
        <p:spPr>
          <a:xfrm>
            <a:off x="592775" y="41924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2200">
                <a:solidFill>
                  <a:srgbClr val="000000"/>
                </a:solidFill>
                <a:latin typeface="Arial"/>
                <a:ea typeface="Arial"/>
                <a:cs typeface="Arial"/>
                <a:sym typeface="Arial"/>
              </a:rPr>
              <a:t>Here we tie in the observed trends directly into our severe weather forecast!</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0" y="0"/>
            <a:ext cx="91440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900"/>
              <a:buFont typeface="Arial"/>
              <a:buNone/>
            </a:pPr>
            <a:r>
              <a:rPr lang="en" sz="1900">
                <a:solidFill>
                  <a:schemeClr val="dk1"/>
                </a:solidFill>
                <a:latin typeface="Calibri"/>
                <a:ea typeface="Calibri"/>
                <a:cs typeface="Calibri"/>
                <a:sym typeface="Calibri"/>
              </a:rPr>
              <a:t>The most important concept:</a:t>
            </a:r>
            <a:endParaRPr sz="19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900"/>
              <a:buFont typeface="Arial"/>
              <a:buNone/>
            </a:pPr>
            <a:r>
              <a:t/>
            </a:r>
            <a:endParaRPr sz="1900">
              <a:solidFill>
                <a:schemeClr val="dk1"/>
              </a:solidFill>
              <a:latin typeface="Calibri"/>
              <a:ea typeface="Calibri"/>
              <a:cs typeface="Calibri"/>
              <a:sym typeface="Calibri"/>
            </a:endParaRPr>
          </a:p>
          <a:p>
            <a:pPr indent="0" lvl="0" marL="0" rtl="0" algn="ctr">
              <a:spcBef>
                <a:spcPts val="0"/>
              </a:spcBef>
              <a:spcAft>
                <a:spcPts val="0"/>
              </a:spcAft>
              <a:buNone/>
            </a:pPr>
            <a:r>
              <a:rPr b="1" lang="en" sz="3300" u="sng">
                <a:solidFill>
                  <a:schemeClr val="dk1"/>
                </a:solidFill>
                <a:latin typeface="Calibri"/>
                <a:ea typeface="Calibri"/>
                <a:cs typeface="Calibri"/>
                <a:sym typeface="Calibri"/>
              </a:rPr>
              <a:t>Know your audience</a:t>
            </a:r>
            <a:endParaRPr sz="2800"/>
          </a:p>
        </p:txBody>
      </p:sp>
      <p:sp>
        <p:nvSpPr>
          <p:cNvPr id="106" name="Google Shape;106;p19"/>
          <p:cNvSpPr txBox="1"/>
          <p:nvPr/>
        </p:nvSpPr>
        <p:spPr>
          <a:xfrm>
            <a:off x="890925" y="1347325"/>
            <a:ext cx="3171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other meteorologists: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 </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WHY</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POTENTIAL IMPACTS </a:t>
            </a:r>
            <a:endParaRPr/>
          </a:p>
        </p:txBody>
      </p:sp>
      <p:sp>
        <p:nvSpPr>
          <p:cNvPr id="107" name="Google Shape;107;p19"/>
          <p:cNvSpPr txBox="1"/>
          <p:nvPr/>
        </p:nvSpPr>
        <p:spPr>
          <a:xfrm>
            <a:off x="4916925" y="1347325"/>
            <a:ext cx="3741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decision makers and/or public: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WHY</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POTENTIAL IMPACTS</a:t>
            </a:r>
            <a:r>
              <a:rPr lang="en" sz="1900">
                <a:solidFill>
                  <a:schemeClr val="dk1"/>
                </a:solidFill>
                <a:latin typeface="Calibri"/>
                <a:ea typeface="Calibri"/>
                <a:cs typeface="Calibri"/>
                <a:sym typeface="Calibri"/>
              </a:rPr>
              <a:t> </a:t>
            </a:r>
            <a:endParaRPr/>
          </a:p>
        </p:txBody>
      </p:sp>
      <p:cxnSp>
        <p:nvCxnSpPr>
          <p:cNvPr id="108" name="Google Shape;108;p19"/>
          <p:cNvCxnSpPr/>
          <p:nvPr/>
        </p:nvCxnSpPr>
        <p:spPr>
          <a:xfrm>
            <a:off x="20187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09" name="Google Shape;109;p19"/>
          <p:cNvSpPr txBox="1"/>
          <p:nvPr/>
        </p:nvSpPr>
        <p:spPr>
          <a:xfrm>
            <a:off x="384450" y="4131425"/>
            <a:ext cx="40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Gives mets the scientific information they need to craft their local message to public/partners. </a:t>
            </a:r>
            <a:endParaRPr/>
          </a:p>
        </p:txBody>
      </p:sp>
      <p:cxnSp>
        <p:nvCxnSpPr>
          <p:cNvPr id="110" name="Google Shape;110;p19"/>
          <p:cNvCxnSpPr/>
          <p:nvPr/>
        </p:nvCxnSpPr>
        <p:spPr>
          <a:xfrm>
            <a:off x="63621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11" name="Google Shape;111;p19"/>
          <p:cNvSpPr txBox="1"/>
          <p:nvPr/>
        </p:nvSpPr>
        <p:spPr>
          <a:xfrm>
            <a:off x="4575450" y="4131425"/>
            <a:ext cx="43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Allows decision makers and the public to make informed decisions and take action. They don’t necessarily care about “why” an event is occurring.</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1" name="Google Shape;661;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2" name="Google Shape;662;p7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4"/>
          <p:cNvSpPr txBox="1"/>
          <p:nvPr/>
        </p:nvSpPr>
        <p:spPr>
          <a:xfrm>
            <a:off x="0" y="1056413"/>
            <a:ext cx="9063000" cy="369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a:solidFill>
                <a:srgbClr val="0000FF"/>
              </a:solidFill>
            </a:endParaRPr>
          </a:p>
          <a:p>
            <a:pPr indent="0" lvl="0" marL="0" rtl="0" algn="ctr">
              <a:spcBef>
                <a:spcPts val="0"/>
              </a:spcBef>
              <a:spcAft>
                <a:spcPts val="0"/>
              </a:spcAft>
              <a:buClr>
                <a:schemeClr val="dk1"/>
              </a:buClr>
              <a:buSzPts val="1100"/>
              <a:buFont typeface="Arial"/>
              <a:buNone/>
            </a:pPr>
            <a:r>
              <a:rPr lang="en" sz="2100">
                <a:solidFill>
                  <a:srgbClr val="0000FF"/>
                </a:solidFill>
              </a:rPr>
              <a:t>Recent satellite imagery shows a stratus deck over central OK with decreasing clouds to the north/northwest into NW OK. </a:t>
            </a:r>
            <a:r>
              <a:rPr lang="en" sz="2100">
                <a:solidFill>
                  <a:srgbClr val="38761D"/>
                </a:solidFill>
              </a:rPr>
              <a:t>Drier air aloft overspreading SW KS (per water vapor imagery) and gradual mixing of a shallow moist boundary layer (per the 12 Z DDC sounding)</a:t>
            </a:r>
            <a:r>
              <a:rPr lang="en" sz="2100">
                <a:solidFill>
                  <a:srgbClr val="0000FF"/>
                </a:solidFill>
              </a:rPr>
              <a:t> </a:t>
            </a:r>
            <a:endParaRPr sz="2100">
              <a:solidFill>
                <a:srgbClr val="0000FF"/>
              </a:solidFill>
            </a:endParaRPr>
          </a:p>
          <a:p>
            <a:pPr indent="0" lvl="0" marL="0" rtl="0" algn="ctr">
              <a:spcBef>
                <a:spcPts val="0"/>
              </a:spcBef>
              <a:spcAft>
                <a:spcPts val="0"/>
              </a:spcAft>
              <a:buClr>
                <a:schemeClr val="dk1"/>
              </a:buClr>
              <a:buSzPts val="1100"/>
              <a:buFont typeface="Arial"/>
              <a:buNone/>
            </a:pPr>
            <a:r>
              <a:rPr lang="en" sz="2100">
                <a:solidFill>
                  <a:srgbClr val="9900FF"/>
                </a:solidFill>
              </a:rPr>
              <a:t>may allow for mostly clear to partly cloudy skies by early afternoon.</a:t>
            </a:r>
            <a:endParaRPr sz="2100">
              <a:solidFill>
                <a:srgbClr val="9900FF"/>
              </a:solidFill>
            </a:endParaRPr>
          </a:p>
          <a:p>
            <a:pPr indent="0" lvl="0" marL="0" rtl="0" algn="ctr">
              <a:spcBef>
                <a:spcPts val="0"/>
              </a:spcBef>
              <a:spcAft>
                <a:spcPts val="0"/>
              </a:spcAft>
              <a:buClr>
                <a:schemeClr val="dk1"/>
              </a:buClr>
              <a:buSzPts val="1100"/>
              <a:buFont typeface="Arial"/>
              <a:buNone/>
            </a:pPr>
            <a:r>
              <a:t/>
            </a:r>
            <a:endParaRPr sz="2500">
              <a:solidFill>
                <a:schemeClr val="hlink"/>
              </a:solidFill>
            </a:endParaRPr>
          </a:p>
          <a:p>
            <a:pPr indent="0" lvl="0" marL="0" rtl="0" algn="ctr">
              <a:spcBef>
                <a:spcPts val="0"/>
              </a:spcBef>
              <a:spcAft>
                <a:spcPts val="0"/>
              </a:spcAft>
              <a:buNone/>
            </a:pPr>
            <a:r>
              <a:rPr lang="en" sz="2100">
                <a:solidFill>
                  <a:srgbClr val="38761D"/>
                </a:solidFill>
              </a:rPr>
              <a:t>Mostly clear to partly cloudy skies across northwest OK into KS </a:t>
            </a:r>
            <a:r>
              <a:rPr lang="en" sz="2100">
                <a:solidFill>
                  <a:srgbClr val="9900FF"/>
                </a:solidFill>
              </a:rPr>
              <a:t>will allow for strong daytime heating</a:t>
            </a:r>
            <a:r>
              <a:rPr lang="en" sz="2100">
                <a:solidFill>
                  <a:schemeClr val="accent5"/>
                </a:solidFill>
              </a:rPr>
              <a:t> </a:t>
            </a:r>
            <a:r>
              <a:rPr lang="en" sz="2100">
                <a:solidFill>
                  <a:srgbClr val="980000"/>
                </a:solidFill>
              </a:rPr>
              <a:t>and aid in destabilization by late afternoon.</a:t>
            </a:r>
            <a:r>
              <a:rPr lang="en" sz="1800">
                <a:solidFill>
                  <a:schemeClr val="accent5"/>
                </a:solidFill>
              </a:rPr>
              <a:t> </a:t>
            </a:r>
            <a:r>
              <a:rPr lang="en" sz="2100">
                <a:solidFill>
                  <a:srgbClr val="0000FF"/>
                </a:solidFill>
              </a:rPr>
              <a:t> </a:t>
            </a:r>
            <a:endParaRPr sz="2100">
              <a:solidFill>
                <a:srgbClr val="38761D"/>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69" name="Google Shape;669;p74"/>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Satellite-Based Discussion</a:t>
            </a: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5"/>
          <p:cNvSpPr txBox="1"/>
          <p:nvPr/>
        </p:nvSpPr>
        <p:spPr>
          <a:xfrm>
            <a:off x="0" y="542075"/>
            <a:ext cx="6342300" cy="503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rPr>
              <a:t>Synopsis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hlink"/>
              </a:solidFill>
            </a:endParaRPr>
          </a:p>
          <a:p>
            <a:pPr indent="0" lvl="0" marL="0" rtl="0" algn="ctr">
              <a:spcBef>
                <a:spcPts val="0"/>
              </a:spcBef>
              <a:spcAft>
                <a:spcPts val="0"/>
              </a:spcAft>
              <a:buClr>
                <a:schemeClr val="dk1"/>
              </a:buClr>
              <a:buSzPts val="1100"/>
              <a:buFont typeface="Arial"/>
              <a:buNone/>
            </a:pPr>
            <a:r>
              <a:rPr lang="en" sz="800">
                <a:solidFill>
                  <a:schemeClr val="hlink"/>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chemeClr val="hlink"/>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a:t>
            </a:r>
            <a:endParaRPr sz="800">
              <a:solidFill>
                <a:srgbClr val="38761D"/>
              </a:solidFill>
            </a:endParaRPr>
          </a:p>
          <a:p>
            <a:pPr indent="0" lvl="0" marL="0" rtl="0" algn="ctr">
              <a:spcBef>
                <a:spcPts val="0"/>
              </a:spcBef>
              <a:spcAft>
                <a:spcPts val="0"/>
              </a:spcAft>
              <a:buClr>
                <a:schemeClr val="dk1"/>
              </a:buClr>
              <a:buSzPts val="1100"/>
              <a:buFont typeface="Arial"/>
              <a:buNone/>
            </a:pPr>
            <a:r>
              <a:rPr lang="en" sz="800">
                <a:solidFill>
                  <a:srgbClr val="38761D"/>
                </a:solidFill>
              </a:rPr>
              <a:t>over the central Rockies</a:t>
            </a:r>
            <a:r>
              <a:rPr lang="en" sz="800">
                <a:solidFill>
                  <a:schemeClr val="dk1"/>
                </a:solidFill>
              </a:rPr>
              <a:t>.</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lang="en" sz="800">
                <a:solidFill>
                  <a:srgbClr val="38761D"/>
                </a:solidFill>
              </a:rPr>
              <a:t>12Z analyses also revealed northward moisture advection across western TX and OK</a:t>
            </a:r>
            <a:r>
              <a:rPr lang="en" sz="800">
                <a:solidFill>
                  <a:srgbClr val="6AA84F"/>
                </a:solidFill>
              </a:rPr>
              <a:t>.</a:t>
            </a:r>
            <a:r>
              <a:rPr lang="en" sz="800">
                <a:solidFill>
                  <a:schemeClr val="hlink"/>
                </a:solidFill>
              </a:rPr>
              <a:t> </a:t>
            </a:r>
            <a:r>
              <a:rPr lang="en" sz="800">
                <a:solidFill>
                  <a:srgbClr val="9900FF"/>
                </a:solidFill>
              </a:rPr>
              <a:t>This should help augment</a:t>
            </a:r>
            <a:r>
              <a:rPr lang="en" sz="800">
                <a:solidFill>
                  <a:schemeClr val="hlink"/>
                </a:solidFill>
              </a:rPr>
              <a:t> low to mid-level moisture </a:t>
            </a:r>
            <a:r>
              <a:rPr lang="en" sz="800">
                <a:solidFill>
                  <a:srgbClr val="9900FF"/>
                </a:solidFill>
              </a:rPr>
              <a:t>across northwest OK and western to central KS by late afternoon</a:t>
            </a:r>
            <a:r>
              <a:rPr lang="en" sz="800">
                <a:solidFill>
                  <a:schemeClr val="hlink"/>
                </a:solidFill>
              </a:rPr>
              <a:t>.  Additionally, deep layer wind shear </a:t>
            </a:r>
            <a:r>
              <a:rPr lang="en" sz="800">
                <a:solidFill>
                  <a:srgbClr val="9900FF"/>
                </a:solidFill>
              </a:rPr>
              <a:t>is expected to increase by late afternoon/early evening</a:t>
            </a:r>
            <a:r>
              <a:rPr lang="en" sz="800">
                <a:solidFill>
                  <a:schemeClr val="hlink"/>
                </a:solidFill>
              </a:rPr>
              <a:t> </a:t>
            </a:r>
            <a:r>
              <a:rPr lang="en" sz="800">
                <a:solidFill>
                  <a:srgbClr val="38761D"/>
                </a:solidFill>
              </a:rPr>
              <a:t>as 500 mb flow strengthens in response to the approach of the upper-level trough and its associated jet streak. </a:t>
            </a:r>
            <a:r>
              <a:rPr lang="en" sz="800">
                <a:solidFill>
                  <a:srgbClr val="980000"/>
                </a:solidFill>
              </a:rPr>
              <a:t>T</a:t>
            </a:r>
            <a:r>
              <a:rPr lang="en" sz="800">
                <a:solidFill>
                  <a:srgbClr val="980000"/>
                </a:solidFill>
              </a:rPr>
              <a:t>he combination of increasing moisture as well as deep-layer shear across northwest OK and KS may help enhance the potential for severe weather this afternoon and evening.</a:t>
            </a:r>
            <a:endParaRPr sz="800">
              <a:solidFill>
                <a:srgbClr val="980000"/>
              </a:solidFill>
            </a:endParaRPr>
          </a:p>
          <a:p>
            <a:pPr indent="0" lvl="0" marL="0" rtl="0" algn="ctr">
              <a:spcBef>
                <a:spcPts val="0"/>
              </a:spcBef>
              <a:spcAft>
                <a:spcPts val="0"/>
              </a:spcAft>
              <a:buNone/>
            </a:pPr>
            <a:r>
              <a:t/>
            </a:r>
            <a:endParaRPr sz="800">
              <a:solidFill>
                <a:srgbClr val="980000"/>
              </a:solidFill>
            </a:endParaRPr>
          </a:p>
          <a:p>
            <a:pPr indent="0" lvl="0" marL="0" rtl="0" algn="ctr">
              <a:spcBef>
                <a:spcPts val="0"/>
              </a:spcBef>
              <a:spcAft>
                <a:spcPts val="0"/>
              </a:spcAft>
              <a:buNone/>
            </a:pPr>
            <a:r>
              <a:rPr lang="en" sz="800">
                <a:solidFill>
                  <a:srgbClr val="980000"/>
                </a:solidFill>
              </a:rPr>
              <a:t>12Z Sounding analysis suggests that the convective environment should become more favorable for severe convection across central OK by 00Z as instability and deep-layer shear increase. </a:t>
            </a:r>
            <a:r>
              <a:rPr lang="en" sz="800">
                <a:solidFill>
                  <a:schemeClr val="hlink"/>
                </a:solidFill>
              </a:rPr>
              <a:t>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chemeClr val="hlink"/>
                </a:solidFill>
              </a:rPr>
              <a:t> </a:t>
            </a:r>
            <a:r>
              <a:rPr lang="en" sz="800">
                <a:solidFill>
                  <a:srgbClr val="9900FF"/>
                </a:solidFill>
              </a:rPr>
              <a:t>This will likely result in steepening lapse rates over OK by 00Z. </a:t>
            </a:r>
            <a:r>
              <a:rPr lang="en" sz="800">
                <a:solidFill>
                  <a:schemeClr val="hlink"/>
                </a:solidFill>
              </a:rPr>
              <a:t>The 12Z OUN sounding reveals a deep, saturated boundary-layer. </a:t>
            </a:r>
            <a:r>
              <a:rPr lang="en" sz="800">
                <a:solidFill>
                  <a:srgbClr val="38761D"/>
                </a:solidFill>
              </a:rPr>
              <a:t>Overcast skies, coupled with continued warm air advection within the lowest 3 km, may hinder diurnal heating and boundary layer mixing to a degree,</a:t>
            </a:r>
            <a:r>
              <a:rPr lang="en" sz="800">
                <a:solidFill>
                  <a:schemeClr val="hlink"/>
                </a:solidFill>
              </a:rPr>
              <a:t> </a:t>
            </a:r>
            <a:r>
              <a:rPr lang="en" sz="800">
                <a:solidFill>
                  <a:srgbClr val="9900FF"/>
                </a:solidFill>
              </a:rPr>
              <a:t>which will help maintain low-level moisture through the day.</a:t>
            </a:r>
            <a:r>
              <a:rPr lang="en" sz="800">
                <a:solidFill>
                  <a:schemeClr val="hlink"/>
                </a:solidFill>
              </a:rPr>
              <a:t> </a:t>
            </a:r>
            <a:r>
              <a:rPr lang="en" sz="800">
                <a:solidFill>
                  <a:srgbClr val="38761D"/>
                </a:solidFill>
              </a:rPr>
              <a:t>Any vertical mixing of moisture that does occur will likely be replenished by ample boundary-layer moisture noted in the upstream FWD sounding.</a:t>
            </a:r>
            <a:r>
              <a:rPr lang="en" sz="800">
                <a:solidFill>
                  <a:schemeClr val="dk1"/>
                </a:solidFill>
              </a:rPr>
              <a:t> </a:t>
            </a:r>
            <a:r>
              <a:rPr lang="en" sz="800">
                <a:solidFill>
                  <a:srgbClr val="980000"/>
                </a:solidFill>
              </a:rPr>
              <a:t>The combination of steepening lapse rates atop ample boundary-layer moisture will help increase instability by late afternoon. </a:t>
            </a:r>
            <a:r>
              <a:rPr lang="en" sz="800">
                <a:solidFill>
                  <a:srgbClr val="38761D"/>
                </a:solidFill>
              </a:rPr>
              <a:t>Mid to upper-level winds are forecast to strengthen through the afternoon and evening as stronger flow associated with the approaching upper-level trough across the West shifts east through the day.</a:t>
            </a:r>
            <a:r>
              <a:rPr lang="en" sz="800">
                <a:solidFill>
                  <a:schemeClr val="hlink"/>
                </a:solidFill>
              </a:rPr>
              <a:t> </a:t>
            </a:r>
            <a:r>
              <a:rPr lang="en" sz="800">
                <a:solidFill>
                  <a:srgbClr val="38761D"/>
                </a:solidFill>
              </a:rPr>
              <a:t>Given the southerly low-level flow noted in the 12 UTC OUN sounding (which will likely be maintained, if not augmented, as surface pressure falls to the north/northwest), </a:t>
            </a:r>
            <a:r>
              <a:rPr lang="en" sz="800">
                <a:solidFill>
                  <a:srgbClr val="9900FF"/>
                </a:solidFill>
              </a:rPr>
              <a:t>this will likely result in an increase in</a:t>
            </a:r>
            <a:r>
              <a:rPr lang="en" sz="800">
                <a:solidFill>
                  <a:schemeClr val="hlink"/>
                </a:solidFill>
              </a:rPr>
              <a:t> 0-6 km bulk shear over central OK. </a:t>
            </a:r>
            <a:endParaRPr sz="800">
              <a:solidFill>
                <a:schemeClr val="hlink"/>
              </a:solidFill>
            </a:endParaRPr>
          </a:p>
          <a:p>
            <a:pPr indent="0" lvl="0" marL="0" rtl="0" algn="ctr">
              <a:spcBef>
                <a:spcPts val="0"/>
              </a:spcBef>
              <a:spcAft>
                <a:spcPts val="0"/>
              </a:spcAft>
              <a:buNone/>
            </a:pPr>
            <a:r>
              <a:t/>
            </a:r>
            <a:endParaRPr sz="800">
              <a:solidFill>
                <a:schemeClr val="hlink"/>
              </a:solidFill>
            </a:endParaRPr>
          </a:p>
          <a:p>
            <a:pPr indent="0" lvl="0" marL="0" rtl="0" algn="ctr">
              <a:spcBef>
                <a:spcPts val="0"/>
              </a:spcBef>
              <a:spcAft>
                <a:spcPts val="0"/>
              </a:spcAft>
              <a:buNone/>
            </a:pPr>
            <a:r>
              <a:rPr lang="en" sz="800">
                <a:solidFill>
                  <a:schemeClr val="hlink"/>
                </a:solidFill>
              </a:rPr>
              <a:t>Recent satellite imagery shows a stratus deck over central OK with decreasing clouds to the north/northwest into KS. </a:t>
            </a:r>
            <a:r>
              <a:rPr lang="en" sz="800">
                <a:solidFill>
                  <a:srgbClr val="38761D"/>
                </a:solidFill>
              </a:rPr>
              <a:t>Continued low to mid-level warm advection within a moist boundary layer</a:t>
            </a:r>
            <a:r>
              <a:rPr lang="en" sz="800">
                <a:solidFill>
                  <a:schemeClr val="hlink"/>
                </a:solidFill>
              </a:rPr>
              <a:t> </a:t>
            </a:r>
            <a:r>
              <a:rPr lang="en" sz="800">
                <a:solidFill>
                  <a:srgbClr val="9900FF"/>
                </a:solidFill>
              </a:rPr>
              <a:t>should maintain cloud cover for much of the day for central OK,</a:t>
            </a:r>
            <a:r>
              <a:rPr lang="en" sz="800">
                <a:solidFill>
                  <a:schemeClr val="hlink"/>
                </a:solidFill>
              </a:rPr>
              <a:t> </a:t>
            </a:r>
            <a:r>
              <a:rPr lang="en" sz="800">
                <a:solidFill>
                  <a:srgbClr val="38761D"/>
                </a:solidFill>
              </a:rPr>
              <a:t>while drier air aloft overspreading SW KS (per water vapor imagery) and gradual mixing of a shallow moist boundary layer (noted in the 12 Z DDC sounding)</a:t>
            </a:r>
            <a:r>
              <a:rPr lang="en" sz="800">
                <a:solidFill>
                  <a:schemeClr val="hlink"/>
                </a:solidFill>
              </a:rPr>
              <a:t> </a:t>
            </a:r>
            <a:r>
              <a:rPr lang="en" sz="800">
                <a:solidFill>
                  <a:srgbClr val="9900FF"/>
                </a:solidFill>
              </a:rPr>
              <a:t>may allow for mostly clear to partly cloudy skies.</a:t>
            </a:r>
            <a:r>
              <a:rPr lang="en" sz="800">
                <a:solidFill>
                  <a:schemeClr val="dk1"/>
                </a:solidFill>
              </a:rPr>
              <a:t> </a:t>
            </a:r>
            <a:r>
              <a:rPr lang="en" sz="800">
                <a:solidFill>
                  <a:srgbClr val="38761D"/>
                </a:solidFill>
              </a:rPr>
              <a:t>Persistent cloud cover over central OK</a:t>
            </a:r>
            <a:r>
              <a:rPr lang="en" sz="800">
                <a:solidFill>
                  <a:schemeClr val="hlink"/>
                </a:solidFill>
              </a:rPr>
              <a:t> </a:t>
            </a:r>
            <a:r>
              <a:rPr lang="en" sz="800">
                <a:solidFill>
                  <a:srgbClr val="9900FF"/>
                </a:solidFill>
              </a:rPr>
              <a:t>should limit</a:t>
            </a:r>
            <a:r>
              <a:rPr lang="en" sz="800">
                <a:solidFill>
                  <a:schemeClr val="hlink"/>
                </a:solidFill>
              </a:rPr>
              <a:t> the degree of daytime heating. </a:t>
            </a:r>
            <a:r>
              <a:rPr lang="en" sz="800">
                <a:solidFill>
                  <a:srgbClr val="38761D"/>
                </a:solidFill>
              </a:rPr>
              <a:t>However, mostly clear to partly cloudy skies further north/northwest into KS </a:t>
            </a:r>
            <a:r>
              <a:rPr lang="en" sz="800">
                <a:solidFill>
                  <a:srgbClr val="9900FF"/>
                </a:solidFill>
              </a:rPr>
              <a:t>will allow for at least modest</a:t>
            </a:r>
            <a:r>
              <a:rPr lang="en" sz="800">
                <a:solidFill>
                  <a:schemeClr val="hlink"/>
                </a:solidFill>
              </a:rPr>
              <a:t> daytime heating </a:t>
            </a:r>
            <a:r>
              <a:rPr lang="en" sz="800">
                <a:solidFill>
                  <a:srgbClr val="980000"/>
                </a:solidFill>
              </a:rPr>
              <a:t>and aid in destabilization by late afternoon.</a:t>
            </a:r>
            <a:r>
              <a:rPr lang="en" sz="800">
                <a:solidFill>
                  <a:schemeClr val="hlink"/>
                </a:solidFill>
              </a:rPr>
              <a:t> </a:t>
            </a:r>
            <a:endParaRPr sz="800">
              <a:solidFill>
                <a:schemeClr val="hlink"/>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76" name="Google Shape;676;p75"/>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Combined Discussion</a:t>
            </a:r>
            <a:endParaRPr sz="2000"/>
          </a:p>
        </p:txBody>
      </p:sp>
      <p:sp>
        <p:nvSpPr>
          <p:cNvPr id="677" name="Google Shape;677;p75"/>
          <p:cNvSpPr txBox="1"/>
          <p:nvPr/>
        </p:nvSpPr>
        <p:spPr>
          <a:xfrm>
            <a:off x="6883775" y="973400"/>
            <a:ext cx="221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Information from 500 mb and 850 mb charts</a:t>
            </a:r>
            <a:endParaRPr/>
          </a:p>
        </p:txBody>
      </p:sp>
      <p:cxnSp>
        <p:nvCxnSpPr>
          <p:cNvPr id="678" name="Google Shape;678;p75"/>
          <p:cNvCxnSpPr>
            <a:stCxn id="677" idx="1"/>
          </p:cNvCxnSpPr>
          <p:nvPr/>
        </p:nvCxnSpPr>
        <p:spPr>
          <a:xfrm rot="10800000">
            <a:off x="6411875" y="1275200"/>
            <a:ext cx="471900" cy="6000"/>
          </a:xfrm>
          <a:prstGeom prst="straightConnector1">
            <a:avLst/>
          </a:prstGeom>
          <a:noFill/>
          <a:ln cap="flat" cmpd="sng" w="28575">
            <a:solidFill>
              <a:schemeClr val="dk1"/>
            </a:solidFill>
            <a:prstDash val="solid"/>
            <a:round/>
            <a:headEnd len="med" w="med" type="none"/>
            <a:tailEnd len="med" w="med" type="triangle"/>
          </a:ln>
        </p:spPr>
      </p:cxnSp>
      <p:sp>
        <p:nvSpPr>
          <p:cNvPr id="679" name="Google Shape;679;p75"/>
          <p:cNvSpPr txBox="1"/>
          <p:nvPr/>
        </p:nvSpPr>
        <p:spPr>
          <a:xfrm>
            <a:off x="6883775" y="3027800"/>
            <a:ext cx="221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Sounding Information</a:t>
            </a:r>
            <a:endParaRPr/>
          </a:p>
        </p:txBody>
      </p:sp>
      <p:cxnSp>
        <p:nvCxnSpPr>
          <p:cNvPr id="680" name="Google Shape;680;p75"/>
          <p:cNvCxnSpPr>
            <a:stCxn id="679" idx="1"/>
          </p:cNvCxnSpPr>
          <p:nvPr/>
        </p:nvCxnSpPr>
        <p:spPr>
          <a:xfrm rot="10800000">
            <a:off x="6411875" y="3221900"/>
            <a:ext cx="471900" cy="6000"/>
          </a:xfrm>
          <a:prstGeom prst="straightConnector1">
            <a:avLst/>
          </a:prstGeom>
          <a:noFill/>
          <a:ln cap="flat" cmpd="sng" w="28575">
            <a:solidFill>
              <a:schemeClr val="dk1"/>
            </a:solidFill>
            <a:prstDash val="solid"/>
            <a:round/>
            <a:headEnd len="med" w="med" type="none"/>
            <a:tailEnd len="med" w="med" type="triangle"/>
          </a:ln>
        </p:spPr>
      </p:cxnSp>
      <p:cxnSp>
        <p:nvCxnSpPr>
          <p:cNvPr id="681" name="Google Shape;681;p75"/>
          <p:cNvCxnSpPr/>
          <p:nvPr/>
        </p:nvCxnSpPr>
        <p:spPr>
          <a:xfrm flipH="1">
            <a:off x="6296088" y="1281200"/>
            <a:ext cx="552900" cy="907800"/>
          </a:xfrm>
          <a:prstGeom prst="straightConnector1">
            <a:avLst/>
          </a:prstGeom>
          <a:noFill/>
          <a:ln cap="flat" cmpd="sng" w="28575">
            <a:solidFill>
              <a:schemeClr val="dk1"/>
            </a:solidFill>
            <a:prstDash val="solid"/>
            <a:round/>
            <a:headEnd len="med" w="med" type="none"/>
            <a:tailEnd len="med" w="med" type="triangle"/>
          </a:ln>
        </p:spPr>
      </p:cxnSp>
      <p:sp>
        <p:nvSpPr>
          <p:cNvPr id="682" name="Google Shape;682;p75"/>
          <p:cNvSpPr txBox="1"/>
          <p:nvPr/>
        </p:nvSpPr>
        <p:spPr>
          <a:xfrm>
            <a:off x="6807575" y="4323200"/>
            <a:ext cx="221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Satellite Information</a:t>
            </a:r>
            <a:endParaRPr/>
          </a:p>
        </p:txBody>
      </p:sp>
      <p:cxnSp>
        <p:nvCxnSpPr>
          <p:cNvPr id="683" name="Google Shape;683;p75"/>
          <p:cNvCxnSpPr>
            <a:stCxn id="682" idx="1"/>
          </p:cNvCxnSpPr>
          <p:nvPr/>
        </p:nvCxnSpPr>
        <p:spPr>
          <a:xfrm rot="10800000">
            <a:off x="6335675" y="4517300"/>
            <a:ext cx="471900" cy="6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6"/>
          <p:cNvSpPr txBox="1"/>
          <p:nvPr/>
        </p:nvSpPr>
        <p:spPr>
          <a:xfrm>
            <a:off x="0" y="542075"/>
            <a:ext cx="63423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rPr>
              <a:t>Synopsis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rgbClr val="0000FF"/>
              </a:solidFill>
            </a:endParaRPr>
          </a:p>
          <a:p>
            <a:pPr indent="0" lvl="0" marL="0" rtl="0" algn="ctr">
              <a:spcBef>
                <a:spcPts val="0"/>
              </a:spcBef>
              <a:spcAft>
                <a:spcPts val="0"/>
              </a:spcAft>
              <a:buClr>
                <a:schemeClr val="dk1"/>
              </a:buClr>
              <a:buSzPts val="1100"/>
              <a:buFont typeface="Arial"/>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800">
              <a:solidFill>
                <a:schemeClr val="dk1"/>
              </a:solidFill>
            </a:endParaRPr>
          </a:p>
          <a:p>
            <a:pPr indent="0" lvl="0" marL="0" rtl="0" algn="ctr">
              <a:spcBef>
                <a:spcPts val="0"/>
              </a:spcBef>
              <a:spcAft>
                <a:spcPts val="0"/>
              </a:spcAft>
              <a:buClr>
                <a:schemeClr val="dk1"/>
              </a:buClr>
              <a:buSzPts val="1100"/>
              <a:buFont typeface="Arial"/>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Clr>
                <a:schemeClr val="dk1"/>
              </a:buClr>
              <a:buSzPts val="1100"/>
              <a:buFont typeface="Arial"/>
              <a:buNone/>
            </a:pPr>
            <a:r>
              <a:t/>
            </a:r>
            <a:endParaRPr sz="800">
              <a:solidFill>
                <a:srgbClr val="38761D"/>
              </a:solidFill>
              <a:highlight>
                <a:srgbClr val="FFD966"/>
              </a:highlight>
            </a:endParaRPr>
          </a:p>
          <a:p>
            <a:pPr indent="0" lvl="0" marL="0" rtl="0" algn="ctr">
              <a:spcBef>
                <a:spcPts val="0"/>
              </a:spcBef>
              <a:spcAft>
                <a:spcPts val="0"/>
              </a:spcAft>
              <a:buClr>
                <a:schemeClr val="dk1"/>
              </a:buClr>
              <a:buSzPts val="1100"/>
              <a:buFont typeface="Arial"/>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b="1" sz="800">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90" name="Google Shape;690;p76"/>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691" name="Google Shape;691;p76"/>
          <p:cNvSpPr txBox="1"/>
          <p:nvPr/>
        </p:nvSpPr>
        <p:spPr>
          <a:xfrm>
            <a:off x="6489325" y="973400"/>
            <a:ext cx="26067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Here we simply consolidated similar topics into the same sentence.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Remember: There’s no need to say the same thing twice in two different places!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7"/>
          <p:cNvSpPr txBox="1"/>
          <p:nvPr/>
        </p:nvSpPr>
        <p:spPr>
          <a:xfrm>
            <a:off x="0" y="542075"/>
            <a:ext cx="6489300" cy="43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rPr>
              <a:t>Summary</a:t>
            </a:r>
            <a:endParaRPr b="1" sz="1100">
              <a:solidFill>
                <a:schemeClr val="dk1"/>
              </a:solidFill>
            </a:endParaRPr>
          </a:p>
          <a:p>
            <a:pPr indent="0" lvl="0" marL="0" rtl="0" algn="ctr">
              <a:spcBef>
                <a:spcPts val="0"/>
              </a:spcBef>
              <a:spcAft>
                <a:spcPts val="0"/>
              </a:spcAft>
              <a:buNone/>
            </a:pPr>
            <a:r>
              <a:t/>
            </a:r>
            <a:endParaRPr b="1" sz="1100">
              <a:solidFill>
                <a:schemeClr val="dk1"/>
              </a:solidFill>
            </a:endParaRPr>
          </a:p>
          <a:p>
            <a:pPr indent="0" lvl="0" marL="0" rtl="0" algn="ctr">
              <a:spcBef>
                <a:spcPts val="0"/>
              </a:spcBef>
              <a:spcAft>
                <a:spcPts val="0"/>
              </a:spcAft>
              <a:buNone/>
            </a:pPr>
            <a:r>
              <a:rPr lang="en" sz="800">
                <a:solidFill>
                  <a:schemeClr val="dk1"/>
                </a:solidFill>
              </a:rPr>
              <a:t>Severe thunderstorms appear likely this afternoon and evening across northwest OK.</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Synopsis</a:t>
            </a:r>
            <a:endParaRPr b="1" sz="1100">
              <a:solidFill>
                <a:schemeClr val="dk1"/>
              </a:solidFill>
            </a:endParaRPr>
          </a:p>
          <a:p>
            <a:pPr indent="0" lvl="0" marL="0" rtl="0" algn="ctr">
              <a:spcBef>
                <a:spcPts val="0"/>
              </a:spcBef>
              <a:spcAft>
                <a:spcPts val="0"/>
              </a:spcAft>
              <a:buNone/>
            </a:pPr>
            <a:r>
              <a:t/>
            </a:r>
            <a:endParaRPr sz="1100">
              <a:solidFill>
                <a:srgbClr val="0000FF"/>
              </a:solidFill>
            </a:endParaRPr>
          </a:p>
          <a:p>
            <a:pPr indent="0" lvl="0" marL="0" rtl="0" algn="ctr">
              <a:spcBef>
                <a:spcPts val="0"/>
              </a:spcBef>
              <a:spcAft>
                <a:spcPts val="0"/>
              </a:spcAft>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None/>
            </a:pPr>
            <a:r>
              <a:t/>
            </a:r>
            <a:endParaRPr sz="800">
              <a:solidFill>
                <a:srgbClr val="38761D"/>
              </a:solidFill>
              <a:highlight>
                <a:srgbClr val="FFD966"/>
              </a:highlight>
            </a:endParaRPr>
          </a:p>
          <a:p>
            <a:pPr indent="0" lvl="0" marL="0" rtl="0" algn="ctr">
              <a:spcBef>
                <a:spcPts val="0"/>
              </a:spcBef>
              <a:spcAft>
                <a:spcPts val="0"/>
              </a:spcAft>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b="1" sz="800">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98" name="Google Shape;698;p77"/>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699" name="Google Shape;699;p77"/>
          <p:cNvSpPr txBox="1"/>
          <p:nvPr/>
        </p:nvSpPr>
        <p:spPr>
          <a:xfrm>
            <a:off x="6489300" y="884675"/>
            <a:ext cx="260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Let’s add in a summary!</a:t>
            </a:r>
            <a:endParaRPr/>
          </a:p>
        </p:txBody>
      </p:sp>
      <p:cxnSp>
        <p:nvCxnSpPr>
          <p:cNvPr id="700" name="Google Shape;700;p77"/>
          <p:cNvCxnSpPr/>
          <p:nvPr/>
        </p:nvCxnSpPr>
        <p:spPr>
          <a:xfrm rot="10800000">
            <a:off x="6244025" y="1081775"/>
            <a:ext cx="471900" cy="6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78"/>
          <p:cNvSpPr txBox="1"/>
          <p:nvPr/>
        </p:nvSpPr>
        <p:spPr>
          <a:xfrm>
            <a:off x="0" y="542075"/>
            <a:ext cx="6489300" cy="466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rPr>
              <a:t>Summary</a:t>
            </a:r>
            <a:endParaRPr b="1" sz="1100">
              <a:solidFill>
                <a:schemeClr val="dk1"/>
              </a:solidFill>
            </a:endParaRPr>
          </a:p>
          <a:p>
            <a:pPr indent="0" lvl="0" marL="0" rtl="0" algn="ctr">
              <a:spcBef>
                <a:spcPts val="0"/>
              </a:spcBef>
              <a:spcAft>
                <a:spcPts val="0"/>
              </a:spcAft>
              <a:buNone/>
            </a:pPr>
            <a:r>
              <a:t/>
            </a:r>
            <a:endParaRPr b="1" sz="1100">
              <a:solidFill>
                <a:schemeClr val="dk1"/>
              </a:solidFill>
            </a:endParaRPr>
          </a:p>
          <a:p>
            <a:pPr indent="0" lvl="0" marL="0" rtl="0" algn="ctr">
              <a:spcBef>
                <a:spcPts val="0"/>
              </a:spcBef>
              <a:spcAft>
                <a:spcPts val="0"/>
              </a:spcAft>
              <a:buNone/>
            </a:pPr>
            <a:r>
              <a:rPr lang="en" sz="800">
                <a:solidFill>
                  <a:schemeClr val="dk1"/>
                </a:solidFill>
              </a:rPr>
              <a:t>Severe thunderstorms appear likely this afternoon and evening across northwest OK.</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Synopsis</a:t>
            </a:r>
            <a:endParaRPr b="1" sz="1100">
              <a:solidFill>
                <a:schemeClr val="dk1"/>
              </a:solidFill>
            </a:endParaRPr>
          </a:p>
          <a:p>
            <a:pPr indent="0" lvl="0" marL="0" rtl="0" algn="ctr">
              <a:spcBef>
                <a:spcPts val="0"/>
              </a:spcBef>
              <a:spcAft>
                <a:spcPts val="0"/>
              </a:spcAft>
              <a:buNone/>
            </a:pPr>
            <a:r>
              <a:t/>
            </a:r>
            <a:endParaRPr sz="1100">
              <a:solidFill>
                <a:srgbClr val="0000FF"/>
              </a:solidFill>
            </a:endParaRPr>
          </a:p>
          <a:p>
            <a:pPr indent="0" lvl="0" marL="0" rtl="0" algn="ctr">
              <a:spcBef>
                <a:spcPts val="0"/>
              </a:spcBef>
              <a:spcAft>
                <a:spcPts val="0"/>
              </a:spcAft>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None/>
            </a:pPr>
            <a:r>
              <a:t/>
            </a:r>
            <a:endParaRPr sz="800">
              <a:solidFill>
                <a:srgbClr val="38761D"/>
              </a:solidFill>
              <a:highlight>
                <a:srgbClr val="FFD966"/>
              </a:highlight>
            </a:endParaRPr>
          </a:p>
          <a:p>
            <a:pPr indent="0" lvl="0" marL="0" rtl="0" algn="ctr">
              <a:spcBef>
                <a:spcPts val="0"/>
              </a:spcBef>
              <a:spcAft>
                <a:spcPts val="0"/>
              </a:spcAft>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a:solidFill>
                <a:srgbClr val="38761D"/>
              </a:solidFill>
            </a:endParaRPr>
          </a:p>
          <a:p>
            <a:pPr indent="0" lvl="0" marL="0" rtl="0" algn="ctr">
              <a:spcBef>
                <a:spcPts val="0"/>
              </a:spcBef>
              <a:spcAft>
                <a:spcPts val="0"/>
              </a:spcAft>
              <a:buNone/>
            </a:pPr>
            <a:r>
              <a:rPr b="1" lang="en" sz="1100">
                <a:solidFill>
                  <a:schemeClr val="dk1"/>
                </a:solidFill>
              </a:rPr>
              <a:t>Confidence</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endParaRPr>
          </a:p>
          <a:p>
            <a:pPr indent="0" lvl="0" marL="0" rtl="0" algn="ctr">
              <a:spcBef>
                <a:spcPts val="0"/>
              </a:spcBef>
              <a:spcAft>
                <a:spcPts val="0"/>
              </a:spcAft>
              <a:buNone/>
            </a:pPr>
            <a:r>
              <a:rPr lang="en" sz="800">
                <a:solidFill>
                  <a:schemeClr val="dk1"/>
                </a:solidFill>
              </a:rPr>
              <a:t>Although cloud cover is forecast to persist across central OK, the environment will still be conditionally supportive for convective given steepening mid-level lapse rates and increasing deep-layer shear. </a:t>
            </a:r>
            <a:endParaRPr sz="800">
              <a:solidFill>
                <a:schemeClr val="dk1"/>
              </a:solidFill>
            </a:endParaRPr>
          </a:p>
          <a:p>
            <a:pPr indent="0" lvl="0" marL="0" rtl="0" algn="ctr">
              <a:spcBef>
                <a:spcPts val="0"/>
              </a:spcBef>
              <a:spcAft>
                <a:spcPts val="0"/>
              </a:spcAft>
              <a:buClr>
                <a:schemeClr val="dk1"/>
              </a:buClr>
              <a:buSzPts val="1100"/>
              <a:buFont typeface="Arial"/>
              <a:buNone/>
            </a:pPr>
            <a:r>
              <a:rPr lang="en" sz="800">
                <a:solidFill>
                  <a:schemeClr val="dk1"/>
                </a:solidFill>
              </a:rPr>
              <a:t>A severe storm or two may be possible if sufficient lift moves over the region.</a:t>
            </a:r>
            <a:endParaRPr sz="1100">
              <a:solidFill>
                <a:schemeClr val="dk1"/>
              </a:solidFill>
            </a:endParaRPr>
          </a:p>
        </p:txBody>
      </p:sp>
      <p:sp>
        <p:nvSpPr>
          <p:cNvPr id="707" name="Google Shape;707;p78"/>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708" name="Google Shape;708;p78"/>
          <p:cNvSpPr txBox="1"/>
          <p:nvPr/>
        </p:nvSpPr>
        <p:spPr>
          <a:xfrm>
            <a:off x="6641700" y="4313675"/>
            <a:ext cx="2606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Let’s add in a confidence section! (It is relatively short here for brevity.)</a:t>
            </a:r>
            <a:endParaRPr/>
          </a:p>
        </p:txBody>
      </p:sp>
      <p:cxnSp>
        <p:nvCxnSpPr>
          <p:cNvPr id="709" name="Google Shape;709;p78"/>
          <p:cNvCxnSpPr/>
          <p:nvPr/>
        </p:nvCxnSpPr>
        <p:spPr>
          <a:xfrm flipH="1">
            <a:off x="6342300" y="4732325"/>
            <a:ext cx="458700" cy="86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id="714" name="Google Shape;714;p79"/>
          <p:cNvPicPr preferRelativeResize="0"/>
          <p:nvPr/>
        </p:nvPicPr>
        <p:blipFill>
          <a:blip r:embed="rId3">
            <a:alphaModFix/>
          </a:blip>
          <a:stretch>
            <a:fillRect/>
          </a:stretch>
        </p:blipFill>
        <p:spPr>
          <a:xfrm>
            <a:off x="0" y="7104"/>
            <a:ext cx="7543106" cy="5287950"/>
          </a:xfrm>
          <a:prstGeom prst="rect">
            <a:avLst/>
          </a:prstGeom>
          <a:noFill/>
          <a:ln>
            <a:noFill/>
          </a:ln>
        </p:spPr>
      </p:pic>
      <p:pic>
        <p:nvPicPr>
          <p:cNvPr id="715" name="Google Shape;715;p79"/>
          <p:cNvPicPr preferRelativeResize="0"/>
          <p:nvPr/>
        </p:nvPicPr>
        <p:blipFill>
          <a:blip r:embed="rId4">
            <a:alphaModFix/>
          </a:blip>
          <a:stretch>
            <a:fillRect/>
          </a:stretch>
        </p:blipFill>
        <p:spPr>
          <a:xfrm>
            <a:off x="4863175" y="2472800"/>
            <a:ext cx="4225551" cy="28775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80"/>
          <p:cNvSpPr/>
          <p:nvPr/>
        </p:nvSpPr>
        <p:spPr>
          <a:xfrm>
            <a:off x="6665450" y="1232075"/>
            <a:ext cx="2094900" cy="1102500"/>
          </a:xfrm>
          <a:prstGeom prst="wedgeRoundRectCallout">
            <a:avLst>
              <a:gd fmla="val 24665" name="adj1"/>
              <a:gd fmla="val 92209"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80"/>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A Few Pointers</a:t>
            </a:r>
            <a:endParaRPr sz="2900"/>
          </a:p>
        </p:txBody>
      </p:sp>
      <p:sp>
        <p:nvSpPr>
          <p:cNvPr id="723" name="Google Shape;723;p80"/>
          <p:cNvSpPr txBox="1"/>
          <p:nvPr/>
        </p:nvSpPr>
        <p:spPr>
          <a:xfrm>
            <a:off x="6510500" y="1552475"/>
            <a:ext cx="2404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Keep these in mind!</a:t>
            </a:r>
            <a:endParaRPr b="0" i="0" sz="1800" u="none" cap="none" strike="noStrike">
              <a:solidFill>
                <a:srgbClr val="000000"/>
              </a:solidFill>
              <a:latin typeface="Calibri"/>
              <a:ea typeface="Calibri"/>
              <a:cs typeface="Calibri"/>
              <a:sym typeface="Calibri"/>
            </a:endParaRPr>
          </a:p>
        </p:txBody>
      </p:sp>
      <p:pic>
        <p:nvPicPr>
          <p:cNvPr descr="http://1.bp.blogspot.com/-CXmzwW1aZqA/UdDVopZMBTI/AAAAAAAAAt8/brwzxziMlaY/s327/bob-ross-1.jpg" id="724" name="Google Shape;724;p80"/>
          <p:cNvPicPr preferRelativeResize="0"/>
          <p:nvPr/>
        </p:nvPicPr>
        <p:blipFill rotWithShape="1">
          <a:blip r:embed="rId3">
            <a:alphaModFix/>
          </a:blip>
          <a:srcRect b="0" l="0" r="0" t="0"/>
          <a:stretch/>
        </p:blipFill>
        <p:spPr>
          <a:xfrm>
            <a:off x="6858000" y="2865006"/>
            <a:ext cx="2286000" cy="2336006"/>
          </a:xfrm>
          <a:prstGeom prst="rect">
            <a:avLst/>
          </a:prstGeom>
          <a:noFill/>
          <a:ln>
            <a:noFill/>
          </a:ln>
        </p:spPr>
      </p:pic>
      <p:sp>
        <p:nvSpPr>
          <p:cNvPr id="725" name="Google Shape;725;p80"/>
          <p:cNvSpPr txBox="1"/>
          <p:nvPr/>
        </p:nvSpPr>
        <p:spPr>
          <a:xfrm>
            <a:off x="353900" y="1240975"/>
            <a:ext cx="61566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Avoid spelling and grammar mistakes. 	</a:t>
            </a:r>
            <a:endParaRPr sz="1600"/>
          </a:p>
          <a:p>
            <a:pPr indent="-330200" lvl="1" marL="914400" rtl="0" algn="l">
              <a:spcBef>
                <a:spcPts val="0"/>
              </a:spcBef>
              <a:spcAft>
                <a:spcPts val="0"/>
              </a:spcAft>
              <a:buSzPts val="1600"/>
              <a:buChar char="○"/>
            </a:pPr>
            <a:r>
              <a:rPr lang="en" sz="1600"/>
              <a:t>Poor spelling and grammar reflects poorly on your office and erodes your credibility. </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Avoid using subjective descriptions. </a:t>
            </a:r>
            <a:endParaRPr sz="1600"/>
          </a:p>
          <a:p>
            <a:pPr indent="-330200" lvl="1" marL="914400" rtl="0" algn="l">
              <a:spcBef>
                <a:spcPts val="0"/>
              </a:spcBef>
              <a:spcAft>
                <a:spcPts val="0"/>
              </a:spcAft>
              <a:buSzPts val="1600"/>
              <a:buChar char="○"/>
            </a:pPr>
            <a:r>
              <a:rPr lang="en" sz="1600"/>
              <a:t>Instead of saying “insanely high MLCAPE” say “4000-5000 J/kg MLCAPE”. Keep it scientific!</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Always have someone else proofread your discussion.</a:t>
            </a:r>
            <a:endParaRPr sz="1600"/>
          </a:p>
          <a:p>
            <a:pPr indent="0" lvl="0" marL="457200" rtl="0" algn="l">
              <a:spcBef>
                <a:spcPts val="0"/>
              </a:spcBef>
              <a:spcAft>
                <a:spcPts val="0"/>
              </a:spcAft>
              <a:buNone/>
            </a:pPr>
            <a:r>
              <a:rPr lang="en" sz="1600"/>
              <a:t> </a:t>
            </a:r>
            <a:endParaRPr sz="1600"/>
          </a:p>
          <a:p>
            <a:pPr indent="-330200" lvl="0" marL="457200" rtl="0" algn="l">
              <a:spcBef>
                <a:spcPts val="0"/>
              </a:spcBef>
              <a:spcAft>
                <a:spcPts val="0"/>
              </a:spcAft>
              <a:buSzPts val="1600"/>
              <a:buChar char="●"/>
            </a:pPr>
            <a:r>
              <a:rPr lang="en" sz="1600"/>
              <a:t>Read more discussions! </a:t>
            </a:r>
            <a:endParaRPr sz="1600"/>
          </a:p>
          <a:p>
            <a:pPr indent="-330200" lvl="1" marL="914400" rtl="0" algn="l">
              <a:spcBef>
                <a:spcPts val="0"/>
              </a:spcBef>
              <a:spcAft>
                <a:spcPts val="0"/>
              </a:spcAft>
              <a:buSzPts val="1600"/>
              <a:buChar char="○"/>
            </a:pPr>
            <a:r>
              <a:rPr lang="en" sz="1600"/>
              <a:t>The more you read, the better you’ll write!</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Know your audience!</a:t>
            </a:r>
            <a:endParaRPr sz="16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81"/>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Forecast Journals</a:t>
            </a:r>
            <a:endParaRPr sz="2900"/>
          </a:p>
        </p:txBody>
      </p:sp>
      <p:sp>
        <p:nvSpPr>
          <p:cNvPr id="732" name="Google Shape;732;p81"/>
          <p:cNvSpPr txBox="1"/>
          <p:nvPr/>
        </p:nvSpPr>
        <p:spPr>
          <a:xfrm>
            <a:off x="354000" y="1042600"/>
            <a:ext cx="879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Your task: </a:t>
            </a:r>
            <a:endParaRPr sz="1600"/>
          </a:p>
          <a:p>
            <a:pPr indent="-330200" lvl="0" marL="457200" rtl="0" algn="l">
              <a:spcBef>
                <a:spcPts val="0"/>
              </a:spcBef>
              <a:spcAft>
                <a:spcPts val="0"/>
              </a:spcAft>
              <a:buSzPts val="1600"/>
              <a:buChar char="-"/>
            </a:pPr>
            <a:r>
              <a:rPr lang="en" sz="1600"/>
              <a:t>Use observations and short/long range models to create a series of SPC-style Day 1 convective outlooks.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Each journal will have three parts: </a:t>
            </a:r>
            <a:endParaRPr sz="1600"/>
          </a:p>
          <a:p>
            <a:pPr indent="-330200" lvl="0" marL="914400" rtl="0" algn="l">
              <a:spcBef>
                <a:spcPts val="0"/>
              </a:spcBef>
              <a:spcAft>
                <a:spcPts val="0"/>
              </a:spcAft>
              <a:buSzPts val="1600"/>
              <a:buAutoNum type="arabicPeriod"/>
            </a:pPr>
            <a:r>
              <a:rPr lang="en" sz="1600"/>
              <a:t>An SPC-style outlook graphic (categorical only, no individual hazards required)</a:t>
            </a:r>
            <a:endParaRPr sz="1600"/>
          </a:p>
          <a:p>
            <a:pPr indent="-330200" lvl="0" marL="914400" rtl="0" algn="l">
              <a:spcBef>
                <a:spcPts val="0"/>
              </a:spcBef>
              <a:spcAft>
                <a:spcPts val="0"/>
              </a:spcAft>
              <a:buSzPts val="1600"/>
              <a:buAutoNum type="arabicPeriod"/>
            </a:pPr>
            <a:r>
              <a:rPr lang="en" sz="1600"/>
              <a:t>A Day 1 forecast discussion. </a:t>
            </a:r>
            <a:endParaRPr sz="1600"/>
          </a:p>
          <a:p>
            <a:pPr indent="-330200" lvl="0" marL="914400" rtl="0" algn="l">
              <a:spcBef>
                <a:spcPts val="0"/>
              </a:spcBef>
              <a:spcAft>
                <a:spcPts val="0"/>
              </a:spcAft>
              <a:buSzPts val="1600"/>
              <a:buAutoNum type="arabicPeriod"/>
            </a:pPr>
            <a:r>
              <a:rPr lang="en" sz="1600"/>
              <a:t>Post event verification and discussion</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Your forecast journal will NOT be graded on forecast accuracy, but WILL be graded on: </a:t>
            </a:r>
            <a:endParaRPr sz="1600"/>
          </a:p>
          <a:p>
            <a:pPr indent="-330200" lvl="1" marL="914400" rtl="0" algn="l">
              <a:spcBef>
                <a:spcPts val="0"/>
              </a:spcBef>
              <a:spcAft>
                <a:spcPts val="0"/>
              </a:spcAft>
              <a:buSzPts val="1600"/>
              <a:buChar char="-"/>
            </a:pPr>
            <a:r>
              <a:rPr lang="en" sz="1600"/>
              <a:t>Meteorological concepts and consistency</a:t>
            </a:r>
            <a:endParaRPr sz="1600"/>
          </a:p>
          <a:p>
            <a:pPr indent="-330200" lvl="1" marL="914400" rtl="0" algn="l">
              <a:spcBef>
                <a:spcPts val="0"/>
              </a:spcBef>
              <a:spcAft>
                <a:spcPts val="0"/>
              </a:spcAft>
              <a:buSzPts val="1600"/>
              <a:buChar char="-"/>
            </a:pPr>
            <a:r>
              <a:rPr lang="en" sz="1600"/>
              <a:t>Incorporation of various observation networks (no model-only forecasts)</a:t>
            </a:r>
            <a:endParaRPr sz="1600"/>
          </a:p>
          <a:p>
            <a:pPr indent="-330200" lvl="1" marL="914400" rtl="0" algn="l">
              <a:spcBef>
                <a:spcPts val="0"/>
              </a:spcBef>
              <a:spcAft>
                <a:spcPts val="0"/>
              </a:spcAft>
              <a:buSzPts val="1600"/>
              <a:buChar char="-"/>
            </a:pPr>
            <a:r>
              <a:rPr lang="en" sz="1600"/>
              <a:t>Spelling and grammar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Please see the online rubric for further instructions and expectations</a:t>
            </a:r>
            <a:r>
              <a:rPr lang="en" sz="1600"/>
              <a:t>.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nvSpPr>
        <p:spPr>
          <a:xfrm>
            <a:off x="0" y="0"/>
            <a:ext cx="91440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The most important concept:</a:t>
            </a:r>
            <a:endParaRPr sz="1900">
              <a:solidFill>
                <a:schemeClr val="dk1"/>
              </a:solidFill>
              <a:latin typeface="Calibri"/>
              <a:ea typeface="Calibri"/>
              <a:cs typeface="Calibri"/>
              <a:sym typeface="Calibri"/>
            </a:endParaRPr>
          </a:p>
          <a:p>
            <a:pPr indent="0" lvl="0" marL="0" rtl="0" algn="ctr">
              <a:spcBef>
                <a:spcPts val="0"/>
              </a:spcBef>
              <a:spcAft>
                <a:spcPts val="0"/>
              </a:spcAft>
              <a:buNone/>
            </a:pPr>
            <a:r>
              <a:t/>
            </a:r>
            <a:endParaRPr sz="1900">
              <a:solidFill>
                <a:schemeClr val="dk1"/>
              </a:solidFill>
              <a:latin typeface="Calibri"/>
              <a:ea typeface="Calibri"/>
              <a:cs typeface="Calibri"/>
              <a:sym typeface="Calibri"/>
            </a:endParaRPr>
          </a:p>
          <a:p>
            <a:pPr indent="0" lvl="0" marL="0" rtl="0" algn="ctr">
              <a:spcBef>
                <a:spcPts val="0"/>
              </a:spcBef>
              <a:spcAft>
                <a:spcPts val="0"/>
              </a:spcAft>
              <a:buNone/>
            </a:pPr>
            <a:r>
              <a:rPr b="1" lang="en" sz="3300" u="sng">
                <a:solidFill>
                  <a:schemeClr val="dk1"/>
                </a:solidFill>
                <a:latin typeface="Calibri"/>
                <a:ea typeface="Calibri"/>
                <a:cs typeface="Calibri"/>
                <a:sym typeface="Calibri"/>
              </a:rPr>
              <a:t>Know your audience</a:t>
            </a:r>
            <a:endParaRPr sz="2800"/>
          </a:p>
        </p:txBody>
      </p:sp>
      <p:sp>
        <p:nvSpPr>
          <p:cNvPr id="117" name="Google Shape;117;p20"/>
          <p:cNvSpPr txBox="1"/>
          <p:nvPr/>
        </p:nvSpPr>
        <p:spPr>
          <a:xfrm>
            <a:off x="890925" y="1347325"/>
            <a:ext cx="3171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other meteorologists: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 </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WHY</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POTENTIAL IMPACTS </a:t>
            </a:r>
            <a:endParaRPr/>
          </a:p>
        </p:txBody>
      </p:sp>
      <p:sp>
        <p:nvSpPr>
          <p:cNvPr id="118" name="Google Shape;118;p20"/>
          <p:cNvSpPr txBox="1"/>
          <p:nvPr/>
        </p:nvSpPr>
        <p:spPr>
          <a:xfrm>
            <a:off x="4916925" y="1347325"/>
            <a:ext cx="3741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decision makers and/or public: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WHY</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POTENTIAL IMPACTS</a:t>
            </a:r>
            <a:r>
              <a:rPr lang="en" sz="1900">
                <a:solidFill>
                  <a:schemeClr val="dk1"/>
                </a:solidFill>
                <a:latin typeface="Calibri"/>
                <a:ea typeface="Calibri"/>
                <a:cs typeface="Calibri"/>
                <a:sym typeface="Calibri"/>
              </a:rPr>
              <a:t> </a:t>
            </a:r>
            <a:endParaRPr/>
          </a:p>
        </p:txBody>
      </p:sp>
      <p:cxnSp>
        <p:nvCxnSpPr>
          <p:cNvPr id="119" name="Google Shape;119;p20"/>
          <p:cNvCxnSpPr/>
          <p:nvPr/>
        </p:nvCxnSpPr>
        <p:spPr>
          <a:xfrm>
            <a:off x="20187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20" name="Google Shape;120;p20"/>
          <p:cNvSpPr txBox="1"/>
          <p:nvPr/>
        </p:nvSpPr>
        <p:spPr>
          <a:xfrm>
            <a:off x="384450" y="4131425"/>
            <a:ext cx="40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Gives mets the scientific information they need to craft their local message to public/partners. </a:t>
            </a:r>
            <a:endParaRPr/>
          </a:p>
        </p:txBody>
      </p:sp>
      <p:cxnSp>
        <p:nvCxnSpPr>
          <p:cNvPr id="121" name="Google Shape;121;p20"/>
          <p:cNvCxnSpPr/>
          <p:nvPr/>
        </p:nvCxnSpPr>
        <p:spPr>
          <a:xfrm>
            <a:off x="63621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22" name="Google Shape;122;p20"/>
          <p:cNvSpPr txBox="1"/>
          <p:nvPr/>
        </p:nvSpPr>
        <p:spPr>
          <a:xfrm>
            <a:off x="4575450" y="4131425"/>
            <a:ext cx="43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Allows decision makers and the public to make informed decisions and take action. They don’t necessarily care about “why” an event is occurring.</a:t>
            </a:r>
            <a:endParaRPr/>
          </a:p>
        </p:txBody>
      </p:sp>
      <p:sp>
        <p:nvSpPr>
          <p:cNvPr id="123" name="Google Shape;123;p20"/>
          <p:cNvSpPr txBox="1"/>
          <p:nvPr/>
        </p:nvSpPr>
        <p:spPr>
          <a:xfrm>
            <a:off x="796650" y="515350"/>
            <a:ext cx="7464000" cy="831300"/>
          </a:xfrm>
          <a:prstGeom prst="rect">
            <a:avLst/>
          </a:prstGeom>
          <a:solidFill>
            <a:srgbClr val="CCCCCC"/>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t>Note:</a:t>
            </a:r>
            <a:r>
              <a:rPr lang="en" sz="2100"/>
              <a:t> In this class we’re going to focus on the “WHY” to help build our intuition of severe </a:t>
            </a:r>
            <a:r>
              <a:rPr lang="en" sz="2100"/>
              <a:t>weather</a:t>
            </a:r>
            <a:r>
              <a:rPr lang="en" sz="2100"/>
              <a:t> forecasting. </a:t>
            </a:r>
            <a:endParaRPr sz="2100"/>
          </a:p>
        </p:txBody>
      </p:sp>
      <p:sp>
        <p:nvSpPr>
          <p:cNvPr id="124" name="Google Shape;124;p20"/>
          <p:cNvSpPr/>
          <p:nvPr/>
        </p:nvSpPr>
        <p:spPr>
          <a:xfrm>
            <a:off x="819875" y="1423175"/>
            <a:ext cx="2823000" cy="19722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p:nvPr/>
        </p:nvSpPr>
        <p:spPr>
          <a:xfrm>
            <a:off x="399250" y="909775"/>
            <a:ext cx="8253600" cy="1293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130" name="Google Shape;130;p21"/>
          <p:cNvSpPr/>
          <p:nvPr/>
        </p:nvSpPr>
        <p:spPr>
          <a:xfrm>
            <a:off x="399250" y="2261888"/>
            <a:ext cx="8253600" cy="692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1"/>
          <p:cNvSpPr/>
          <p:nvPr/>
        </p:nvSpPr>
        <p:spPr>
          <a:xfrm>
            <a:off x="399250" y="3000788"/>
            <a:ext cx="8253600" cy="785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1"/>
          <p:cNvSpPr/>
          <p:nvPr/>
        </p:nvSpPr>
        <p:spPr>
          <a:xfrm>
            <a:off x="399250" y="3869001"/>
            <a:ext cx="8253600" cy="1108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1"/>
          <p:cNvSpPr txBox="1"/>
          <p:nvPr>
            <p:ph type="ctrTitle"/>
          </p:nvPr>
        </p:nvSpPr>
        <p:spPr>
          <a:xfrm>
            <a:off x="0" y="-1987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000" u="sng"/>
              <a:t>Anatomy</a:t>
            </a:r>
            <a:r>
              <a:rPr lang="en" sz="4000" u="sng"/>
              <a:t> of a Forecast Discussion</a:t>
            </a:r>
            <a:endParaRPr sz="2400"/>
          </a:p>
        </p:txBody>
      </p:sp>
      <p:sp>
        <p:nvSpPr>
          <p:cNvPr id="134" name="Google Shape;134;p21"/>
          <p:cNvSpPr txBox="1"/>
          <p:nvPr/>
        </p:nvSpPr>
        <p:spPr>
          <a:xfrm>
            <a:off x="294750" y="136556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4CCCC"/>
                </a:highlight>
                <a:latin typeface="Calibri"/>
                <a:ea typeface="Calibri"/>
                <a:cs typeface="Calibri"/>
                <a:sym typeface="Calibri"/>
              </a:rPr>
              <a:t>Summary/Bottom Line Up Front</a:t>
            </a:r>
            <a:endParaRPr b="1" i="0" sz="1800" u="none" cap="none" strike="noStrike">
              <a:solidFill>
                <a:srgbClr val="000000"/>
              </a:solidFill>
              <a:highlight>
                <a:srgbClr val="F4CCCC"/>
              </a:highlight>
              <a:latin typeface="Calibri"/>
              <a:ea typeface="Calibri"/>
              <a:cs typeface="Calibri"/>
              <a:sym typeface="Calibri"/>
            </a:endParaRPr>
          </a:p>
        </p:txBody>
      </p:sp>
      <p:sp>
        <p:nvSpPr>
          <p:cNvPr id="135" name="Google Shape;135;p21"/>
          <p:cNvSpPr txBox="1"/>
          <p:nvPr/>
        </p:nvSpPr>
        <p:spPr>
          <a:xfrm>
            <a:off x="294750" y="23959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9FC5E8"/>
                </a:highlight>
                <a:latin typeface="Calibri"/>
                <a:ea typeface="Calibri"/>
                <a:cs typeface="Calibri"/>
                <a:sym typeface="Calibri"/>
              </a:rPr>
              <a:t>Synopsis/Feature Identification</a:t>
            </a:r>
            <a:endParaRPr b="1" i="0" sz="1800" u="none" cap="none" strike="noStrike">
              <a:solidFill>
                <a:srgbClr val="000000"/>
              </a:solidFill>
              <a:highlight>
                <a:srgbClr val="9FC5E8"/>
              </a:highlight>
              <a:latin typeface="Calibri"/>
              <a:ea typeface="Calibri"/>
              <a:cs typeface="Calibri"/>
              <a:sym typeface="Calibri"/>
            </a:endParaRPr>
          </a:p>
        </p:txBody>
      </p:sp>
      <p:sp>
        <p:nvSpPr>
          <p:cNvPr id="136" name="Google Shape;136;p21"/>
          <p:cNvSpPr txBox="1"/>
          <p:nvPr/>
        </p:nvSpPr>
        <p:spPr>
          <a:xfrm>
            <a:off x="218550" y="32491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B6D7A8"/>
                </a:highlight>
                <a:latin typeface="Calibri"/>
                <a:ea typeface="Calibri"/>
                <a:cs typeface="Calibri"/>
                <a:sym typeface="Calibri"/>
              </a:rPr>
              <a:t>Detailed Forecast Information </a:t>
            </a:r>
            <a:endParaRPr b="1" i="0" sz="1800" u="none" cap="none" strike="noStrike">
              <a:solidFill>
                <a:srgbClr val="000000"/>
              </a:solidFill>
              <a:highlight>
                <a:srgbClr val="B6D7A8"/>
              </a:highlight>
              <a:latin typeface="Calibri"/>
              <a:ea typeface="Calibri"/>
              <a:cs typeface="Calibri"/>
              <a:sym typeface="Calibri"/>
            </a:endParaRPr>
          </a:p>
        </p:txBody>
      </p:sp>
      <p:sp>
        <p:nvSpPr>
          <p:cNvPr id="137" name="Google Shape;137;p21"/>
          <p:cNvSpPr txBox="1"/>
          <p:nvPr/>
        </p:nvSpPr>
        <p:spPr>
          <a:xfrm>
            <a:off x="142350" y="41173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FE599"/>
                </a:highlight>
                <a:latin typeface="Calibri"/>
                <a:ea typeface="Calibri"/>
                <a:cs typeface="Calibri"/>
                <a:sym typeface="Calibri"/>
              </a:rPr>
              <a:t>Confidence Communication</a:t>
            </a:r>
            <a:endParaRPr b="1" i="0" sz="1800" u="none" cap="none" strike="noStrike">
              <a:solidFill>
                <a:srgbClr val="000000"/>
              </a:solidFill>
              <a:highlight>
                <a:srgbClr val="FFE599"/>
              </a:highlight>
              <a:latin typeface="Calibri"/>
              <a:ea typeface="Calibri"/>
              <a:cs typeface="Calibri"/>
              <a:sym typeface="Calibri"/>
            </a:endParaRPr>
          </a:p>
        </p:txBody>
      </p:sp>
      <p:sp>
        <p:nvSpPr>
          <p:cNvPr id="138" name="Google Shape;138;p21"/>
          <p:cNvSpPr txBox="1"/>
          <p:nvPr/>
        </p:nvSpPr>
        <p:spPr>
          <a:xfrm>
            <a:off x="3671425" y="903725"/>
            <a:ext cx="4991700" cy="118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Summaries the main/most important point of the discussion. Ask yourself “If people take one thing away from my discussion, what is it?”</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Example: “Strong to severe thunderstorms are possible after 3 PM today for central Oklahoma.”</a:t>
            </a:r>
            <a:endParaRPr b="0" i="0" sz="1300" u="none" cap="none" strike="noStrike">
              <a:solidFill>
                <a:srgbClr val="000000"/>
              </a:solidFill>
              <a:latin typeface="Calibri"/>
              <a:ea typeface="Calibri"/>
              <a:cs typeface="Calibri"/>
              <a:sym typeface="Calibri"/>
            </a:endParaRPr>
          </a:p>
        </p:txBody>
      </p:sp>
      <p:sp>
        <p:nvSpPr>
          <p:cNvPr id="139" name="Google Shape;139;p21"/>
          <p:cNvSpPr txBox="1"/>
          <p:nvPr/>
        </p:nvSpPr>
        <p:spPr>
          <a:xfrm>
            <a:off x="3933450" y="2208125"/>
            <a:ext cx="4662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Discusses main synoptic features and how they should evolve over the forecast period. Example: “The surface low is forecast to deepen as it moves east into AR.”</a:t>
            </a:r>
            <a:endParaRPr b="0" i="0" sz="1400" u="none" cap="none" strike="noStrike">
              <a:solidFill>
                <a:srgbClr val="000000"/>
              </a:solidFill>
              <a:latin typeface="Calibri"/>
              <a:ea typeface="Calibri"/>
              <a:cs typeface="Calibri"/>
              <a:sym typeface="Calibri"/>
            </a:endParaRPr>
          </a:p>
        </p:txBody>
      </p:sp>
      <p:sp>
        <p:nvSpPr>
          <p:cNvPr id="140" name="Google Shape;140;p21"/>
          <p:cNvSpPr txBox="1"/>
          <p:nvPr/>
        </p:nvSpPr>
        <p:spPr>
          <a:xfrm>
            <a:off x="3830550" y="3000800"/>
            <a:ext cx="4702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Goes into more regional-focused detail regarding the severe weather potential. Discusses how the convective environment should evolve, convective modes, trends, main hazards, etc...</a:t>
            </a:r>
            <a:endParaRPr b="0" i="0" sz="1400" u="none" cap="none" strike="noStrike">
              <a:solidFill>
                <a:srgbClr val="000000"/>
              </a:solidFill>
              <a:latin typeface="Calibri"/>
              <a:ea typeface="Calibri"/>
              <a:cs typeface="Calibri"/>
              <a:sym typeface="Calibri"/>
            </a:endParaRPr>
          </a:p>
        </p:txBody>
      </p:sp>
      <p:sp>
        <p:nvSpPr>
          <p:cNvPr id="141" name="Google Shape;141;p21"/>
          <p:cNvSpPr txBox="1"/>
          <p:nvPr/>
        </p:nvSpPr>
        <p:spPr>
          <a:xfrm>
            <a:off x="3541525" y="3785900"/>
            <a:ext cx="4991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Conveys confidence in the forecast outlined above. Should include the most likely scenario as well as best/worst case potential outcomes and conditional risks.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Example: “A severe storm or two is possible </a:t>
            </a:r>
            <a:r>
              <a:rPr b="0" i="1" lang="en" sz="1200" u="none" cap="none" strike="noStrike">
                <a:solidFill>
                  <a:srgbClr val="000000"/>
                </a:solidFill>
                <a:latin typeface="Calibri"/>
                <a:ea typeface="Calibri"/>
                <a:cs typeface="Calibri"/>
                <a:sym typeface="Calibri"/>
              </a:rPr>
              <a:t>if</a:t>
            </a:r>
            <a:r>
              <a:rPr b="0" i="0" lang="en" sz="1200" u="none" cap="none" strike="noStrike">
                <a:solidFill>
                  <a:srgbClr val="000000"/>
                </a:solidFill>
                <a:latin typeface="Calibri"/>
                <a:ea typeface="Calibri"/>
                <a:cs typeface="Calibri"/>
                <a:sym typeface="Calibri"/>
              </a:rPr>
              <a:t> convection can initiate along the dryline before sunset.”</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p:nvPr/>
        </p:nvSpPr>
        <p:spPr>
          <a:xfrm>
            <a:off x="399250" y="909775"/>
            <a:ext cx="8253600" cy="1293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147" name="Google Shape;147;p22"/>
          <p:cNvSpPr/>
          <p:nvPr/>
        </p:nvSpPr>
        <p:spPr>
          <a:xfrm>
            <a:off x="399250" y="2261888"/>
            <a:ext cx="8253600" cy="692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2"/>
          <p:cNvSpPr/>
          <p:nvPr/>
        </p:nvSpPr>
        <p:spPr>
          <a:xfrm>
            <a:off x="399250" y="3000788"/>
            <a:ext cx="8253600" cy="785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2"/>
          <p:cNvSpPr/>
          <p:nvPr/>
        </p:nvSpPr>
        <p:spPr>
          <a:xfrm>
            <a:off x="399250" y="3869001"/>
            <a:ext cx="8253600" cy="1108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txBox="1"/>
          <p:nvPr>
            <p:ph type="ctrTitle"/>
          </p:nvPr>
        </p:nvSpPr>
        <p:spPr>
          <a:xfrm>
            <a:off x="0" y="-1987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000" u="sng"/>
              <a:t>Anatomy of a Forecast Discussion</a:t>
            </a:r>
            <a:endParaRPr sz="2400"/>
          </a:p>
        </p:txBody>
      </p:sp>
      <p:sp>
        <p:nvSpPr>
          <p:cNvPr id="151" name="Google Shape;151;p22"/>
          <p:cNvSpPr txBox="1"/>
          <p:nvPr/>
        </p:nvSpPr>
        <p:spPr>
          <a:xfrm>
            <a:off x="294750" y="136556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4CCCC"/>
                </a:highlight>
                <a:latin typeface="Calibri"/>
                <a:ea typeface="Calibri"/>
                <a:cs typeface="Calibri"/>
                <a:sym typeface="Calibri"/>
              </a:rPr>
              <a:t>Summary/Bottom Line Up Front</a:t>
            </a:r>
            <a:endParaRPr b="1" i="0" sz="1800" u="none" cap="none" strike="noStrike">
              <a:solidFill>
                <a:srgbClr val="000000"/>
              </a:solidFill>
              <a:highlight>
                <a:srgbClr val="F4CCCC"/>
              </a:highlight>
              <a:latin typeface="Calibri"/>
              <a:ea typeface="Calibri"/>
              <a:cs typeface="Calibri"/>
              <a:sym typeface="Calibri"/>
            </a:endParaRPr>
          </a:p>
        </p:txBody>
      </p:sp>
      <p:sp>
        <p:nvSpPr>
          <p:cNvPr id="152" name="Google Shape;152;p22"/>
          <p:cNvSpPr txBox="1"/>
          <p:nvPr/>
        </p:nvSpPr>
        <p:spPr>
          <a:xfrm>
            <a:off x="294750" y="23959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9FC5E8"/>
                </a:highlight>
                <a:latin typeface="Calibri"/>
                <a:ea typeface="Calibri"/>
                <a:cs typeface="Calibri"/>
                <a:sym typeface="Calibri"/>
              </a:rPr>
              <a:t>Synopsis/Feature Identification</a:t>
            </a:r>
            <a:endParaRPr b="1" i="0" sz="1800" u="none" cap="none" strike="noStrike">
              <a:solidFill>
                <a:srgbClr val="000000"/>
              </a:solidFill>
              <a:highlight>
                <a:srgbClr val="9FC5E8"/>
              </a:highlight>
              <a:latin typeface="Calibri"/>
              <a:ea typeface="Calibri"/>
              <a:cs typeface="Calibri"/>
              <a:sym typeface="Calibri"/>
            </a:endParaRPr>
          </a:p>
        </p:txBody>
      </p:sp>
      <p:sp>
        <p:nvSpPr>
          <p:cNvPr id="153" name="Google Shape;153;p22"/>
          <p:cNvSpPr txBox="1"/>
          <p:nvPr/>
        </p:nvSpPr>
        <p:spPr>
          <a:xfrm>
            <a:off x="218550" y="32491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B6D7A8"/>
                </a:highlight>
                <a:latin typeface="Calibri"/>
                <a:ea typeface="Calibri"/>
                <a:cs typeface="Calibri"/>
                <a:sym typeface="Calibri"/>
              </a:rPr>
              <a:t>Detailed Forecast Information </a:t>
            </a:r>
            <a:endParaRPr b="1" i="0" sz="1800" u="none" cap="none" strike="noStrike">
              <a:solidFill>
                <a:srgbClr val="000000"/>
              </a:solidFill>
              <a:highlight>
                <a:srgbClr val="B6D7A8"/>
              </a:highlight>
              <a:latin typeface="Calibri"/>
              <a:ea typeface="Calibri"/>
              <a:cs typeface="Calibri"/>
              <a:sym typeface="Calibri"/>
            </a:endParaRPr>
          </a:p>
        </p:txBody>
      </p:sp>
      <p:sp>
        <p:nvSpPr>
          <p:cNvPr id="154" name="Google Shape;154;p22"/>
          <p:cNvSpPr txBox="1"/>
          <p:nvPr/>
        </p:nvSpPr>
        <p:spPr>
          <a:xfrm>
            <a:off x="142350" y="41173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FE599"/>
                </a:highlight>
                <a:latin typeface="Calibri"/>
                <a:ea typeface="Calibri"/>
                <a:cs typeface="Calibri"/>
                <a:sym typeface="Calibri"/>
              </a:rPr>
              <a:t>Confidence Communication</a:t>
            </a:r>
            <a:endParaRPr b="1" i="0" sz="1800" u="none" cap="none" strike="noStrike">
              <a:solidFill>
                <a:srgbClr val="000000"/>
              </a:solidFill>
              <a:highlight>
                <a:srgbClr val="FFE599"/>
              </a:highlight>
              <a:latin typeface="Calibri"/>
              <a:ea typeface="Calibri"/>
              <a:cs typeface="Calibri"/>
              <a:sym typeface="Calibri"/>
            </a:endParaRPr>
          </a:p>
        </p:txBody>
      </p:sp>
      <p:sp>
        <p:nvSpPr>
          <p:cNvPr id="155" name="Google Shape;155;p22"/>
          <p:cNvSpPr txBox="1"/>
          <p:nvPr/>
        </p:nvSpPr>
        <p:spPr>
          <a:xfrm>
            <a:off x="3671425" y="903725"/>
            <a:ext cx="48618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Summaries the main/most important point of the discussion. Ask yourself “If people take one thing away from my discussion, what is it?”</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Example: “Strong to severe thunderstorms are possible after 3 PM today for central Oklahoma.”</a:t>
            </a:r>
            <a:endParaRPr b="0" i="0" sz="1300" u="none" cap="none" strike="noStrike">
              <a:solidFill>
                <a:srgbClr val="000000"/>
              </a:solidFill>
              <a:latin typeface="Calibri"/>
              <a:ea typeface="Calibri"/>
              <a:cs typeface="Calibri"/>
              <a:sym typeface="Calibri"/>
            </a:endParaRPr>
          </a:p>
        </p:txBody>
      </p:sp>
      <p:sp>
        <p:nvSpPr>
          <p:cNvPr id="156" name="Google Shape;156;p22"/>
          <p:cNvSpPr txBox="1"/>
          <p:nvPr/>
        </p:nvSpPr>
        <p:spPr>
          <a:xfrm>
            <a:off x="3933450" y="2208125"/>
            <a:ext cx="4662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Discusses main synoptic features and how they should evolve over the forecast period. Example: “The surface low is forecast to deepen as it moves east into AR.”</a:t>
            </a:r>
            <a:endParaRPr b="0" i="0" sz="1400" u="none" cap="none" strike="noStrike">
              <a:solidFill>
                <a:srgbClr val="000000"/>
              </a:solidFill>
              <a:latin typeface="Calibri"/>
              <a:ea typeface="Calibri"/>
              <a:cs typeface="Calibri"/>
              <a:sym typeface="Calibri"/>
            </a:endParaRPr>
          </a:p>
        </p:txBody>
      </p:sp>
      <p:sp>
        <p:nvSpPr>
          <p:cNvPr id="157" name="Google Shape;157;p22"/>
          <p:cNvSpPr txBox="1"/>
          <p:nvPr/>
        </p:nvSpPr>
        <p:spPr>
          <a:xfrm>
            <a:off x="3830550" y="3000800"/>
            <a:ext cx="4702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Goes into more regional-focused detail regarding the severe weather potential. Discusses how the convective environment should evolve, convective modes, trends, main hazards, etc...</a:t>
            </a:r>
            <a:endParaRPr b="0" i="0" sz="1400" u="none" cap="none" strike="noStrike">
              <a:solidFill>
                <a:srgbClr val="000000"/>
              </a:solidFill>
              <a:latin typeface="Calibri"/>
              <a:ea typeface="Calibri"/>
              <a:cs typeface="Calibri"/>
              <a:sym typeface="Calibri"/>
            </a:endParaRPr>
          </a:p>
        </p:txBody>
      </p:sp>
      <p:sp>
        <p:nvSpPr>
          <p:cNvPr id="158" name="Google Shape;158;p22"/>
          <p:cNvSpPr txBox="1"/>
          <p:nvPr/>
        </p:nvSpPr>
        <p:spPr>
          <a:xfrm>
            <a:off x="3541525" y="3785900"/>
            <a:ext cx="4991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Conveys confidence in the forecast outlined above. Should include the most likely scenario as well as best/worst case potential outcomes and conditional risks.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Example: “A severe storm or two is possible </a:t>
            </a:r>
            <a:r>
              <a:rPr b="0" i="1" lang="en" sz="1200" u="none" cap="none" strike="noStrike">
                <a:solidFill>
                  <a:srgbClr val="000000"/>
                </a:solidFill>
                <a:latin typeface="Calibri"/>
                <a:ea typeface="Calibri"/>
                <a:cs typeface="Calibri"/>
                <a:sym typeface="Calibri"/>
              </a:rPr>
              <a:t>if</a:t>
            </a:r>
            <a:r>
              <a:rPr b="0" i="0" lang="en" sz="1200" u="none" cap="none" strike="noStrike">
                <a:solidFill>
                  <a:srgbClr val="000000"/>
                </a:solidFill>
                <a:latin typeface="Calibri"/>
                <a:ea typeface="Calibri"/>
                <a:cs typeface="Calibri"/>
                <a:sym typeface="Calibri"/>
              </a:rPr>
              <a:t> convection can initiate along the dryline before sunset.”</a:t>
            </a:r>
            <a:endParaRPr b="0" i="0" sz="1200" u="none" cap="none" strike="noStrike">
              <a:solidFill>
                <a:srgbClr val="000000"/>
              </a:solidFill>
              <a:latin typeface="Calibri"/>
              <a:ea typeface="Calibri"/>
              <a:cs typeface="Calibri"/>
              <a:sym typeface="Calibri"/>
            </a:endParaRPr>
          </a:p>
        </p:txBody>
      </p:sp>
      <p:sp>
        <p:nvSpPr>
          <p:cNvPr id="159" name="Google Shape;159;p22"/>
          <p:cNvSpPr txBox="1"/>
          <p:nvPr/>
        </p:nvSpPr>
        <p:spPr>
          <a:xfrm>
            <a:off x="3644125" y="664200"/>
            <a:ext cx="5066100" cy="4402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highlight>
                  <a:srgbClr val="EA9999"/>
                </a:highlight>
              </a:rPr>
              <a:t>  ...THERE IS AN ENHANCED RISK OF SEVERE THUNDERSTORMS ACROSS PARTS OF</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THE MID MISSISSIPPI VALLEY...</a:t>
            </a:r>
            <a:endParaRPr sz="500">
              <a:solidFill>
                <a:schemeClr val="dk1"/>
              </a:solidFill>
              <a:highlight>
                <a:srgbClr val="EA9999"/>
              </a:highlight>
            </a:endParaRPr>
          </a:p>
          <a:p>
            <a:pPr indent="0" lvl="0" marL="0" rtl="0" algn="l">
              <a:spcBef>
                <a:spcPts val="0"/>
              </a:spcBef>
              <a:spcAft>
                <a:spcPts val="0"/>
              </a:spcAft>
              <a:buNone/>
            </a:pPr>
            <a:r>
              <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...SUMMARY...</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Scattered severe thunderstorms should develop across the Mid</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Mississippi Valley late Sunday afternoon. Hail, wind, and some</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threat for a few tornadoes will spread toward central Illinois</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during the evening hours.</a:t>
            </a:r>
            <a:endParaRPr sz="500">
              <a:solidFill>
                <a:schemeClr val="dk1"/>
              </a:solidFill>
              <a:highlight>
                <a:srgbClr val="EA9999"/>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...Mid Mississippi Valley...</a:t>
            </a:r>
            <a:endParaRPr sz="500">
              <a:solidFill>
                <a:schemeClr val="dk1"/>
              </a:solidFill>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a:t>
            </a:r>
            <a:r>
              <a:rPr lang="en" sz="500">
                <a:solidFill>
                  <a:schemeClr val="dk1"/>
                </a:solidFill>
                <a:highlight>
                  <a:srgbClr val="A4C2F4"/>
                </a:highlight>
              </a:rPr>
              <a:t> Late-evening model guidance suggests upper ridge will build across</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the southern Plains and strengthen during the day1 period. This</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feature will force a notable short-wave trough currently located</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over WY to top the ridge over eastern SD/NE around 18z before it</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turns southeast and digs toward the OH Valley by 19/12z. As a</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result, broad height rises will be noted across much of the</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western/central US during the first half of the period.</a:t>
            </a:r>
            <a:endParaRPr sz="500">
              <a:solidFill>
                <a:schemeClr val="dk1"/>
              </a:solidFill>
              <a:highlight>
                <a:srgbClr val="A4C2F4"/>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highlight>
                  <a:srgbClr val="B6D7A8"/>
                </a:highlight>
              </a:rPr>
              <a:t>   Early this morning, thunderstorm clusters continue across southern</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IA with more isolated activity into eastern KS. This activity is</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likely being sustained by a focused LLJ that should move little over</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the next 36hr, aside from veering toward central IL Sunday evening.</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Remnants of this convection are expected to be ongoing at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beginning of the period from southeast IA into central IL. Latest</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guidance suggests weakening is likely after sunrise, though it may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not completely dissipate as it propagates southeast. While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marginally severe hail/wind could occur with this early-period</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convection, the primary concern for more significant severe will</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occur later in the afternoon/evening as influence of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aforementioned short wave approaches.</a:t>
            </a:r>
            <a:endParaRPr sz="500">
              <a:solidFill>
                <a:schemeClr val="dk1"/>
              </a:solidFill>
              <a:highlight>
                <a:srgbClr val="B6D7A8"/>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a:t>
            </a:r>
            <a:r>
              <a:rPr lang="en" sz="500">
                <a:solidFill>
                  <a:schemeClr val="dk1"/>
                </a:solidFill>
                <a:highlight>
                  <a:srgbClr val="B6D7A8"/>
                </a:highlight>
              </a:rPr>
              <a:t>  Strong boundary-layer heating is forecast once again across KS where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surface temperatures may approach 100F in the central part of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state. Readings into the low-mid 90s are possible across northwest</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MO. If this occurs convective temperatures may be breached around</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22z. There is some concern that isolated convection could develop</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along the boundary shortly after peak heating but large-scale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forcing will not be particularly focused before sunset. However, as</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the short wave digs southeast, scattered convection will likely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develop near the boundary over central IA. Forecast soundings favor</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supercells, which should mature and dig east-southeast toward a very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unstable air mass with MUCAPE in excess of 4000 J/kg. Very steep</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lapse rates and favorably forced/sheared environment suggest very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large hail with the stronger storms</a:t>
            </a:r>
            <a:r>
              <a:rPr lang="en" sz="500">
                <a:solidFill>
                  <a:schemeClr val="dk1"/>
                </a:solidFill>
                <a:highlight>
                  <a:srgbClr val="FFE599"/>
                </a:highlight>
              </a:rPr>
              <a:t>. Additionally, while these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updrafts may be slightly elevated, low-level shear appears favorable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for some risk of tornadoes. Latest HREF guidance supports this</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scenario with a cluster of supercells evolving over IA and growing</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upscale as they spread toward central IL during the late evening.</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Damaging winds may also occur, especially if storm mergers and</a:t>
            </a:r>
            <a:endParaRPr sz="500">
              <a:solidFill>
                <a:schemeClr val="dk1"/>
              </a:solidFill>
              <a:highlight>
                <a:srgbClr val="FFE599"/>
              </a:highlight>
            </a:endParaRPr>
          </a:p>
          <a:p>
            <a:pPr indent="0" lvl="0" marL="0" rtl="0" algn="l">
              <a:spcBef>
                <a:spcPts val="0"/>
              </a:spcBef>
              <a:spcAft>
                <a:spcPts val="0"/>
              </a:spcAft>
              <a:buClr>
                <a:schemeClr val="dk1"/>
              </a:buClr>
              <a:buSzPts val="1100"/>
              <a:buFont typeface="Arial"/>
              <a:buNone/>
            </a:pPr>
            <a:r>
              <a:rPr lang="en" sz="500">
                <a:solidFill>
                  <a:schemeClr val="dk1"/>
                </a:solidFill>
                <a:highlight>
                  <a:srgbClr val="FFE599"/>
                </a:highlight>
              </a:rPr>
              <a:t>   bow-type features evolve.</a:t>
            </a:r>
            <a:endParaRPr sz="500">
              <a:solidFill>
                <a:schemeClr val="dk1"/>
              </a:solidFill>
              <a:highlight>
                <a:srgbClr val="FFE599"/>
              </a:highlight>
            </a:endParaRPr>
          </a:p>
          <a:p>
            <a:pPr indent="0" lvl="0" marL="0" rtl="0" algn="l">
              <a:spcBef>
                <a:spcPts val="0"/>
              </a:spcBef>
              <a:spcAft>
                <a:spcPts val="0"/>
              </a:spcAft>
              <a:buNone/>
            </a:pPr>
            <a:r>
              <a:t/>
            </a:r>
            <a:endParaRPr/>
          </a:p>
        </p:txBody>
      </p:sp>
      <p:pic>
        <p:nvPicPr>
          <p:cNvPr id="160" name="Google Shape;160;p22"/>
          <p:cNvPicPr preferRelativeResize="0"/>
          <p:nvPr/>
        </p:nvPicPr>
        <p:blipFill>
          <a:blip r:embed="rId3">
            <a:alphaModFix/>
          </a:blip>
          <a:stretch>
            <a:fillRect/>
          </a:stretch>
        </p:blipFill>
        <p:spPr>
          <a:xfrm>
            <a:off x="6077597" y="1681250"/>
            <a:ext cx="2776954" cy="1891050"/>
          </a:xfrm>
          <a:prstGeom prst="rect">
            <a:avLst/>
          </a:prstGeom>
          <a:noFill/>
          <a:ln>
            <a:noFill/>
          </a:ln>
        </p:spPr>
      </p:pic>
      <p:sp>
        <p:nvSpPr>
          <p:cNvPr id="161" name="Google Shape;161;p22"/>
          <p:cNvSpPr txBox="1"/>
          <p:nvPr/>
        </p:nvSpPr>
        <p:spPr>
          <a:xfrm>
            <a:off x="6077525" y="1222075"/>
            <a:ext cx="2777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Example discussion from</a:t>
            </a:r>
            <a:endParaRPr b="1" sz="1200"/>
          </a:p>
          <a:p>
            <a:pPr indent="0" lvl="0" marL="0" rtl="0" algn="ctr">
              <a:spcBef>
                <a:spcPts val="0"/>
              </a:spcBef>
              <a:spcAft>
                <a:spcPts val="0"/>
              </a:spcAft>
              <a:buNone/>
            </a:pPr>
            <a:r>
              <a:rPr b="1" lang="en" sz="1200"/>
              <a:t>06Z Day 1 Sept 18, 2022</a:t>
            </a:r>
            <a:endParaRPr b="1"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