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4" roundtripDataSignature="AMtx7mgbtqaJaqgrO0QAEYECbOUi9WmX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customschemas.google.com/relationships/presentationmetadata" Target="metadata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8" name="Google Shape;26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2" name="Google Shape;32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0" name="Google Shape;39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6" name="Google Shape;54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1" name="Google Shape;68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8" name="Google Shape;70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0" name="Google Shape;720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7" name="Google Shape;72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Also notice the cold front moving across AZ. Will this increase or decrease the low-level baroclinicity? What will this due to the thermal wind response?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" name="Google Shape;10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" name="Google Shape;14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4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4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4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gif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3.gif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gif"/><Relationship Id="rId4" Type="http://schemas.openxmlformats.org/officeDocument/2006/relationships/image" Target="../media/image37.gif"/><Relationship Id="rId5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"/>
          <p:cNvCxnSpPr/>
          <p:nvPr/>
        </p:nvCxnSpPr>
        <p:spPr>
          <a:xfrm flipH="1">
            <a:off x="517025" y="248650"/>
            <a:ext cx="5700" cy="43194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1"/>
          <p:cNvCxnSpPr/>
          <p:nvPr/>
        </p:nvCxnSpPr>
        <p:spPr>
          <a:xfrm rot="10800000">
            <a:off x="345350" y="4306525"/>
            <a:ext cx="176100" cy="136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7" name="Google Shape;57;p1"/>
          <p:cNvCxnSpPr/>
          <p:nvPr/>
        </p:nvCxnSpPr>
        <p:spPr>
          <a:xfrm rot="10800000">
            <a:off x="276950" y="4045225"/>
            <a:ext cx="244500" cy="169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8" name="Google Shape;58;p1"/>
          <p:cNvCxnSpPr/>
          <p:nvPr/>
        </p:nvCxnSpPr>
        <p:spPr>
          <a:xfrm rot="10800000">
            <a:off x="282650" y="3624625"/>
            <a:ext cx="238800" cy="361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59" name="Google Shape;59;p1"/>
          <p:cNvCxnSpPr/>
          <p:nvPr/>
        </p:nvCxnSpPr>
        <p:spPr>
          <a:xfrm flipH="1" rot="10800000">
            <a:off x="521450" y="3283525"/>
            <a:ext cx="102300" cy="473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0" name="Google Shape;60;p1"/>
          <p:cNvCxnSpPr/>
          <p:nvPr/>
        </p:nvCxnSpPr>
        <p:spPr>
          <a:xfrm flipH="1" rot="10800000">
            <a:off x="521450" y="3096025"/>
            <a:ext cx="278400" cy="127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1" name="Google Shape;61;p1"/>
          <p:cNvCxnSpPr/>
          <p:nvPr/>
        </p:nvCxnSpPr>
        <p:spPr>
          <a:xfrm flipH="1" rot="10800000">
            <a:off x="521450" y="2766325"/>
            <a:ext cx="812700" cy="1527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2" name="Google Shape;62;p1"/>
          <p:cNvCxnSpPr/>
          <p:nvPr/>
        </p:nvCxnSpPr>
        <p:spPr>
          <a:xfrm flipH="1" rot="10800000">
            <a:off x="521450" y="2266225"/>
            <a:ext cx="1904100" cy="27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3" name="Google Shape;63;p1"/>
          <p:cNvCxnSpPr/>
          <p:nvPr/>
        </p:nvCxnSpPr>
        <p:spPr>
          <a:xfrm flipH="1" rot="10800000">
            <a:off x="521450" y="1618225"/>
            <a:ext cx="2671200" cy="3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4" name="Google Shape;64;p1"/>
          <p:cNvCxnSpPr/>
          <p:nvPr/>
        </p:nvCxnSpPr>
        <p:spPr>
          <a:xfrm flipH="1" rot="10800000">
            <a:off x="521450" y="1161025"/>
            <a:ext cx="2671200" cy="386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5" name="Google Shape;65;p1"/>
          <p:cNvCxnSpPr/>
          <p:nvPr/>
        </p:nvCxnSpPr>
        <p:spPr>
          <a:xfrm flipH="1" rot="10800000">
            <a:off x="521450" y="748825"/>
            <a:ext cx="2455200" cy="341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6" name="Google Shape;66;p1"/>
          <p:cNvCxnSpPr/>
          <p:nvPr/>
        </p:nvCxnSpPr>
        <p:spPr>
          <a:xfrm flipH="1" rot="10800000">
            <a:off x="521450" y="277225"/>
            <a:ext cx="2068800" cy="279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" name="Google Shape;67;p1"/>
          <p:cNvSpPr txBox="1"/>
          <p:nvPr/>
        </p:nvSpPr>
        <p:spPr>
          <a:xfrm>
            <a:off x="5582825" y="970475"/>
            <a:ext cx="34530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Deep-layer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"/>
          <p:cNvSpPr txBox="1"/>
          <p:nvPr/>
        </p:nvSpPr>
        <p:spPr>
          <a:xfrm>
            <a:off x="1385150" y="4587450"/>
            <a:ext cx="6442800" cy="446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answer in-class questions go to: </a:t>
            </a:r>
            <a:r>
              <a:rPr b="0" i="0" lang="en" sz="15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Verdana"/>
                <a:ea typeface="Verdana"/>
                <a:cs typeface="Verdana"/>
                <a:sym typeface="Verdana"/>
              </a:rPr>
              <a:t>pollev.com/severeclass641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10"/>
          <p:cNvPicPr preferRelativeResize="0"/>
          <p:nvPr/>
        </p:nvPicPr>
        <p:blipFill rotWithShape="1">
          <a:blip r:embed="rId3">
            <a:alphaModFix/>
          </a:blip>
          <a:srcRect b="26969" l="0" r="49241" t="0"/>
          <a:stretch/>
        </p:blipFill>
        <p:spPr>
          <a:xfrm>
            <a:off x="118300" y="924225"/>
            <a:ext cx="4114424" cy="414397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0"/>
          <p:cNvSpPr txBox="1"/>
          <p:nvPr/>
        </p:nvSpPr>
        <p:spPr>
          <a:xfrm>
            <a:off x="4198625" y="1122075"/>
            <a:ext cx="4666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Bulk Wind Difference: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magnitude of the vector difference between the winds at two different levels.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p10"/>
          <p:cNvCxnSpPr/>
          <p:nvPr/>
        </p:nvCxnSpPr>
        <p:spPr>
          <a:xfrm>
            <a:off x="4931075" y="3575375"/>
            <a:ext cx="2591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10"/>
          <p:cNvCxnSpPr/>
          <p:nvPr/>
        </p:nvCxnSpPr>
        <p:spPr>
          <a:xfrm rot="10800000">
            <a:off x="6200600" y="2647950"/>
            <a:ext cx="4800" cy="1840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10"/>
          <p:cNvCxnSpPr/>
          <p:nvPr/>
        </p:nvCxnSpPr>
        <p:spPr>
          <a:xfrm rot="10800000">
            <a:off x="5911475" y="3359725"/>
            <a:ext cx="301200" cy="2274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4" name="Google Shape;174;p10"/>
          <p:cNvCxnSpPr/>
          <p:nvPr/>
        </p:nvCxnSpPr>
        <p:spPr>
          <a:xfrm flipH="1" rot="10800000">
            <a:off x="6201300" y="3336950"/>
            <a:ext cx="2279100" cy="2445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5" name="Google Shape;175;p10"/>
          <p:cNvCxnSpPr/>
          <p:nvPr/>
        </p:nvCxnSpPr>
        <p:spPr>
          <a:xfrm flipH="1" rot="10800000">
            <a:off x="6212675" y="3075650"/>
            <a:ext cx="1091100" cy="505800"/>
          </a:xfrm>
          <a:prstGeom prst="straightConnector1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6" name="Google Shape;176;p10"/>
          <p:cNvCxnSpPr/>
          <p:nvPr/>
        </p:nvCxnSpPr>
        <p:spPr>
          <a:xfrm flipH="1" rot="10800000">
            <a:off x="5928500" y="3075700"/>
            <a:ext cx="1358400" cy="284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77" name="Google Shape;177;p10"/>
          <p:cNvCxnSpPr/>
          <p:nvPr/>
        </p:nvCxnSpPr>
        <p:spPr>
          <a:xfrm flipH="1" rot="10800000">
            <a:off x="5951225" y="3342675"/>
            <a:ext cx="2523600" cy="22800"/>
          </a:xfrm>
          <a:prstGeom prst="straightConnector1">
            <a:avLst/>
          </a:prstGeom>
          <a:noFill/>
          <a:ln cap="flat" cmpd="sng" w="9525">
            <a:solidFill>
              <a:srgbClr val="00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78" name="Google Shape;178;p10"/>
          <p:cNvSpPr txBox="1"/>
          <p:nvPr/>
        </p:nvSpPr>
        <p:spPr>
          <a:xfrm>
            <a:off x="5144300" y="322787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10 m wind</a:t>
            </a:r>
            <a:endParaRPr b="0" i="0" sz="10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0"/>
          <p:cNvSpPr txBox="1"/>
          <p:nvPr/>
        </p:nvSpPr>
        <p:spPr>
          <a:xfrm>
            <a:off x="7359775" y="2846025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3 km wind</a:t>
            </a:r>
            <a:endParaRPr b="0" i="0" sz="10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0"/>
          <p:cNvSpPr txBox="1"/>
          <p:nvPr/>
        </p:nvSpPr>
        <p:spPr>
          <a:xfrm>
            <a:off x="8006625" y="3447400"/>
            <a:ext cx="784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6 km wind</a:t>
            </a:r>
            <a:endParaRPr b="0" i="0" sz="1000" u="none" cap="none" strike="noStrike">
              <a:solidFill>
                <a:srgbClr val="99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0"/>
          <p:cNvSpPr txBox="1"/>
          <p:nvPr/>
        </p:nvSpPr>
        <p:spPr>
          <a:xfrm>
            <a:off x="7047000" y="3108700"/>
            <a:ext cx="1558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0-6 km Shear Vector </a:t>
            </a:r>
            <a:endParaRPr b="0" i="0" sz="10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0"/>
          <p:cNvSpPr txBox="1"/>
          <p:nvPr/>
        </p:nvSpPr>
        <p:spPr>
          <a:xfrm rot="-741032">
            <a:off x="6133377" y="2869739"/>
            <a:ext cx="1558262" cy="33870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0-3 km Shear Vector </a:t>
            </a:r>
            <a:endParaRPr b="0" i="0" sz="10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0"/>
          <p:cNvSpPr/>
          <p:nvPr/>
        </p:nvSpPr>
        <p:spPr>
          <a:xfrm>
            <a:off x="3920150" y="4857900"/>
            <a:ext cx="250200" cy="227400"/>
          </a:xfrm>
          <a:prstGeom prst="rect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0"/>
          <p:cNvSpPr/>
          <p:nvPr/>
        </p:nvSpPr>
        <p:spPr>
          <a:xfrm>
            <a:off x="3832600" y="4130000"/>
            <a:ext cx="250200" cy="227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0"/>
          <p:cNvSpPr/>
          <p:nvPr/>
        </p:nvSpPr>
        <p:spPr>
          <a:xfrm>
            <a:off x="3832600" y="2791050"/>
            <a:ext cx="250200" cy="227400"/>
          </a:xfrm>
          <a:prstGeom prst="rect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75" y="1001700"/>
            <a:ext cx="5418000" cy="38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1"/>
          <p:cNvSpPr txBox="1"/>
          <p:nvPr/>
        </p:nvSpPr>
        <p:spPr>
          <a:xfrm>
            <a:off x="604375" y="4743300"/>
            <a:ext cx="4666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Fig. 1 from Brooks et al. 2003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 txBox="1"/>
          <p:nvPr/>
        </p:nvSpPr>
        <p:spPr>
          <a:xfrm>
            <a:off x="5119350" y="1343725"/>
            <a:ext cx="40524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Surface to 6 km BWD is a very common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metric to gauge the magnitude of deep-layer wind shear.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studies have shown that around </a:t>
            </a:r>
            <a:r>
              <a:rPr b="0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 m/s (~20 knots)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is a reasonable discriminator between severe and non-severe environments.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(although not perfect!)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 txBox="1"/>
          <p:nvPr/>
        </p:nvSpPr>
        <p:spPr>
          <a:xfrm>
            <a:off x="5147775" y="3248725"/>
            <a:ext cx="4023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common BWD metrics used in convective forecasting include: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0-1 km BWD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0-3 km BWD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0-8 km BWD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2"/>
          <p:cNvSpPr txBox="1"/>
          <p:nvPr/>
        </p:nvSpPr>
        <p:spPr>
          <a:xfrm>
            <a:off x="402100" y="1173225"/>
            <a:ext cx="40125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Bulk Wind Difference Pros: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Quick estimate of whether or not the environment will support downdraft displacement from the updraft region (i.e. will the environment support storm venting).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Very easy to calculate and interpret.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Bulk Wind Difference Cons: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Does not contain information about the “shape” of the wind profile (i.e. there is no information about the hodograph).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May 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12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7200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2"/>
          <p:cNvPicPr preferRelativeResize="0"/>
          <p:nvPr/>
        </p:nvPicPr>
        <p:blipFill rotWithShape="1">
          <a:blip r:embed="rId4">
            <a:alphaModFix/>
          </a:blip>
          <a:srcRect b="31499" l="108" r="49999" t="2501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3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49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3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 the surface parcel contributing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the updraft?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6823325" y="4407700"/>
            <a:ext cx="557100" cy="177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220" name="Google Shape;220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221" name="Google Shape;22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15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5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5"/>
          <p:cNvSpPr txBox="1"/>
          <p:nvPr/>
        </p:nvSpPr>
        <p:spPr>
          <a:xfrm>
            <a:off x="-52575" y="36300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about this parcel (green)?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Probably!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5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6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16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16"/>
          <p:cNvSpPr txBox="1"/>
          <p:nvPr/>
        </p:nvSpPr>
        <p:spPr>
          <a:xfrm>
            <a:off x="-525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about this parcel (green)?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Probably!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16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16"/>
          <p:cNvSpPr txBox="1"/>
          <p:nvPr/>
        </p:nvSpPr>
        <p:spPr>
          <a:xfrm>
            <a:off x="0" y="3020450"/>
            <a:ext cx="45720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Parcels below this layer are NOT contributing to the updraft, therefore we don’t want to consider the parcel’s trajectory/wind velocity in shear calculations.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17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7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17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17"/>
          <p:cNvSpPr/>
          <p:nvPr/>
        </p:nvSpPr>
        <p:spPr>
          <a:xfrm>
            <a:off x="6915300" y="4213375"/>
            <a:ext cx="557100" cy="2313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18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4">
            <a:alphaModFix/>
          </a:blip>
          <a:srcRect b="31499" l="108" r="49999" t="2501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9" name="Google Shape;259;p18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0" name="Google Shape;260;p18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8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8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8"/>
          <p:cNvSpPr/>
          <p:nvPr/>
        </p:nvSpPr>
        <p:spPr>
          <a:xfrm>
            <a:off x="6915300" y="417287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19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19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2" name="Google Shape;272;p19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9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9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9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9"/>
          <p:cNvSpPr/>
          <p:nvPr/>
        </p:nvSpPr>
        <p:spPr>
          <a:xfrm>
            <a:off x="6892550" y="408762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" y="26200"/>
            <a:ext cx="9171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2"/>
          <p:cNvSpPr txBox="1"/>
          <p:nvPr/>
        </p:nvSpPr>
        <p:spPr>
          <a:xfrm>
            <a:off x="164250" y="357075"/>
            <a:ext cx="84765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Deep-layer 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 txBox="1"/>
          <p:nvPr/>
        </p:nvSpPr>
        <p:spPr>
          <a:xfrm>
            <a:off x="655525" y="1019075"/>
            <a:ext cx="49047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it?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its influence on deep convection?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0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3" name="Google Shape;283;p20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4" name="Google Shape;284;p20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0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0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0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20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20"/>
          <p:cNvSpPr/>
          <p:nvPr/>
        </p:nvSpPr>
        <p:spPr>
          <a:xfrm>
            <a:off x="6818650" y="3985300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1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21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21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1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1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1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1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1"/>
          <p:cNvSpPr/>
          <p:nvPr/>
        </p:nvSpPr>
        <p:spPr>
          <a:xfrm>
            <a:off x="6733375" y="3888675"/>
            <a:ext cx="557100" cy="155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21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3" name="Google Shape;303;p21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2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9" name="Google Shape;309;p22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0" name="Google Shape;310;p22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22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22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2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2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5" name="Google Shape;315;p22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6" name="Google Shape;316;p22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2"/>
          <p:cNvSpPr txBox="1"/>
          <p:nvPr/>
        </p:nvSpPr>
        <p:spPr>
          <a:xfrm>
            <a:off x="6595375" y="1813855"/>
            <a:ext cx="2051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is the portion of the profile that is contributing to the storm’s updraft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(by our criteria at least).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8" name="Google Shape;318;p22"/>
          <p:cNvCxnSpPr>
            <a:stCxn id="317" idx="2"/>
          </p:cNvCxnSpPr>
          <p:nvPr/>
        </p:nvCxnSpPr>
        <p:spPr>
          <a:xfrm flipH="1">
            <a:off x="7333525" y="3075955"/>
            <a:ext cx="287400" cy="759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9" name="Google Shape;319;p22"/>
          <p:cNvSpPr/>
          <p:nvPr/>
        </p:nvSpPr>
        <p:spPr>
          <a:xfrm>
            <a:off x="6921175" y="3972425"/>
            <a:ext cx="555900" cy="4479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3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4557350" y="1297700"/>
            <a:ext cx="4386900" cy="3393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23"/>
          <p:cNvCxnSpPr/>
          <p:nvPr/>
        </p:nvCxnSpPr>
        <p:spPr>
          <a:xfrm>
            <a:off x="7557600" y="441277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6" name="Google Shape;326;p23"/>
          <p:cNvSpPr txBox="1"/>
          <p:nvPr/>
        </p:nvSpPr>
        <p:spPr>
          <a:xfrm>
            <a:off x="7893075" y="421267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start</a:t>
            </a:r>
            <a:endParaRPr b="0" i="0" sz="14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2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23"/>
          <p:cNvSpPr txBox="1"/>
          <p:nvPr/>
        </p:nvSpPr>
        <p:spPr>
          <a:xfrm>
            <a:off x="316850" y="1144825"/>
            <a:ext cx="401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0-6 km BWD may </a:t>
            </a: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accurately represent the layer of the atmosphere contributing to deep convection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23"/>
          <p:cNvSpPr txBox="1"/>
          <p:nvPr/>
        </p:nvSpPr>
        <p:spPr>
          <a:xfrm>
            <a:off x="-204975" y="2182250"/>
            <a:ext cx="4953300" cy="9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Let’s identify </a:t>
            </a:r>
            <a:r>
              <a:rPr b="0" i="1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of the parcels that are contributing to the storm’s updraft.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We’ll use the criteria: 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100 J/kg CAPE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&gt;= -250 J/kg CIN</a:t>
            </a:r>
            <a:endParaRPr b="0" i="0" sz="1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1" name="Google Shape;331;p23"/>
          <p:cNvCxnSpPr/>
          <p:nvPr/>
        </p:nvCxnSpPr>
        <p:spPr>
          <a:xfrm>
            <a:off x="7563450" y="3972425"/>
            <a:ext cx="297000" cy="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2" name="Google Shape;332;p23"/>
          <p:cNvSpPr txBox="1"/>
          <p:nvPr/>
        </p:nvSpPr>
        <p:spPr>
          <a:xfrm>
            <a:off x="7898925" y="3772325"/>
            <a:ext cx="55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stop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3"/>
          <p:cNvSpPr txBox="1"/>
          <p:nvPr/>
        </p:nvSpPr>
        <p:spPr>
          <a:xfrm>
            <a:off x="6104600" y="1817613"/>
            <a:ext cx="2686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is the 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Inflow Layer</a:t>
            </a: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It is typically denoted in soundings here.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4" name="Google Shape;334;p23"/>
          <p:cNvCxnSpPr>
            <a:stCxn id="333" idx="2"/>
          </p:cNvCxnSpPr>
          <p:nvPr/>
        </p:nvCxnSpPr>
        <p:spPr>
          <a:xfrm flipH="1">
            <a:off x="6624500" y="3079713"/>
            <a:ext cx="823200" cy="804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35" name="Google Shape;335;p23"/>
          <p:cNvSpPr/>
          <p:nvPr/>
        </p:nvSpPr>
        <p:spPr>
          <a:xfrm>
            <a:off x="5701975" y="3896225"/>
            <a:ext cx="823200" cy="6105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4"/>
          <p:cNvPicPr preferRelativeResize="0"/>
          <p:nvPr/>
        </p:nvPicPr>
        <p:blipFill rotWithShape="1">
          <a:blip r:embed="rId3">
            <a:alphaModFix/>
          </a:blip>
          <a:srcRect b="31499" l="108" r="49999" t="2501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4"/>
          <p:cNvPicPr preferRelativeResize="0"/>
          <p:nvPr/>
        </p:nvPicPr>
        <p:blipFill rotWithShape="1">
          <a:blip r:embed="rId4">
            <a:alphaModFix/>
          </a:blip>
          <a:srcRect b="31501" l="108" r="49999" t="2494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4"/>
          <p:cNvPicPr preferRelativeResize="0"/>
          <p:nvPr/>
        </p:nvPicPr>
        <p:blipFill rotWithShape="1">
          <a:blip r:embed="rId5">
            <a:alphaModFix/>
          </a:blip>
          <a:srcRect b="31501" l="108" r="49999" t="2494"/>
          <a:stretch/>
        </p:blipFill>
        <p:spPr>
          <a:xfrm>
            <a:off x="4563200" y="1610275"/>
            <a:ext cx="4386900" cy="33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4"/>
          <p:cNvPicPr preferRelativeResize="0"/>
          <p:nvPr/>
        </p:nvPicPr>
        <p:blipFill rotWithShape="1">
          <a:blip r:embed="rId6">
            <a:alphaModFix/>
          </a:blip>
          <a:srcRect b="31501" l="108" r="49999" t="2494"/>
          <a:stretch/>
        </p:blipFill>
        <p:spPr>
          <a:xfrm>
            <a:off x="4563200" y="1272975"/>
            <a:ext cx="4386900" cy="3730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4"/>
          <p:cNvSpPr txBox="1"/>
          <p:nvPr/>
        </p:nvSpPr>
        <p:spPr>
          <a:xfrm>
            <a:off x="6316125" y="2234000"/>
            <a:ext cx="2387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Inflow layer begins above the surface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(elevated)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7" name="Google Shape;347;p24"/>
          <p:cNvCxnSpPr>
            <a:stCxn id="346" idx="2"/>
          </p:cNvCxnSpPr>
          <p:nvPr/>
        </p:nvCxnSpPr>
        <p:spPr>
          <a:xfrm flipH="1">
            <a:off x="6451125" y="3065300"/>
            <a:ext cx="1058700" cy="125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348" name="Google Shape;348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50" y="1272975"/>
            <a:ext cx="4149752" cy="3730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4"/>
          <p:cNvSpPr txBox="1"/>
          <p:nvPr/>
        </p:nvSpPr>
        <p:spPr>
          <a:xfrm>
            <a:off x="1866900" y="2234000"/>
            <a:ext cx="1863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Effective Inflow layer begins at the surface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(surface-based)</a:t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50" name="Google Shape;350;p24"/>
          <p:cNvCxnSpPr>
            <a:stCxn id="349" idx="2"/>
          </p:cNvCxnSpPr>
          <p:nvPr/>
        </p:nvCxnSpPr>
        <p:spPr>
          <a:xfrm flipH="1">
            <a:off x="1740000" y="3065300"/>
            <a:ext cx="1058700" cy="1257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51" name="Google Shape;351;p24"/>
          <p:cNvSpPr txBox="1"/>
          <p:nvPr/>
        </p:nvSpPr>
        <p:spPr>
          <a:xfrm>
            <a:off x="3087600" y="4263775"/>
            <a:ext cx="2664900" cy="646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Which will have a higher tornado potential? Why?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57" name="Google Shape;357;p25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25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9" name="Google Shape;359;p25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9CB9C"/>
                </a:solidFill>
                <a:latin typeface="Arial"/>
                <a:ea typeface="Arial"/>
                <a:cs typeface="Arial"/>
                <a:sym typeface="Arial"/>
              </a:rPr>
              <a:t>0-6 km bulk layer</a:t>
            </a:r>
            <a:endParaRPr b="0" i="0" sz="1400" u="none" cap="none" strike="noStrike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But we can use the Eff. inflow layer to consider the depth from the CAPE-bearing layer to the EL.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367" name="Google Shape;367;p26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26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9" name="Google Shape;369;p26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9CB9C"/>
                </a:solidFill>
                <a:latin typeface="Arial"/>
                <a:ea typeface="Arial"/>
                <a:cs typeface="Arial"/>
                <a:sym typeface="Arial"/>
              </a:rPr>
              <a:t>0-6 km bulk layer</a:t>
            </a:r>
            <a:endParaRPr b="0" i="0" sz="1400" u="none" cap="none" strike="noStrike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0" name="Google Shape;370;p26"/>
          <p:cNvCxnSpPr/>
          <p:nvPr/>
        </p:nvCxnSpPr>
        <p:spPr>
          <a:xfrm flipH="1" rot="10800000">
            <a:off x="7634550" y="3145475"/>
            <a:ext cx="17100" cy="15642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1" name="Google Shape;371;p26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Eff. Bulk Layer</a:t>
            </a:r>
            <a:endParaRPr b="0" i="0" sz="1400" u="none" cap="none" strike="noStrik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7"/>
          <p:cNvSpPr txBox="1"/>
          <p:nvPr>
            <p:ph idx="1" type="body"/>
          </p:nvPr>
        </p:nvSpPr>
        <p:spPr>
          <a:xfrm>
            <a:off x="-304800" y="1204250"/>
            <a:ext cx="5358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“Deep-layer” shear should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represent the storm’s depth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	Simulations show sufficient shear </a:t>
            </a:r>
            <a:endParaRPr sz="24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from 0 to 5/6 km AGL sustains 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supercells...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But how do we define the bottom of this layer? Top of the eff. layer?</a:t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Bottom of the eff. layer?</a:t>
            </a: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pic>
        <p:nvPicPr>
          <p:cNvPr id="379" name="Google Shape;379;p27"/>
          <p:cNvPicPr preferRelativeResize="0"/>
          <p:nvPr/>
        </p:nvPicPr>
        <p:blipFill rotWithShape="1">
          <a:blip r:embed="rId3">
            <a:alphaModFix/>
          </a:blip>
          <a:srcRect b="31501" l="108" r="49999" t="2494"/>
          <a:stretch/>
        </p:blipFill>
        <p:spPr>
          <a:xfrm>
            <a:off x="5053200" y="1410050"/>
            <a:ext cx="3897900" cy="36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0" name="Google Shape;380;p27"/>
          <p:cNvCxnSpPr/>
          <p:nvPr/>
        </p:nvCxnSpPr>
        <p:spPr>
          <a:xfrm flipH="1" rot="10800000">
            <a:off x="5271700" y="3766950"/>
            <a:ext cx="9600" cy="1092600"/>
          </a:xfrm>
          <a:prstGeom prst="straightConnector1">
            <a:avLst/>
          </a:prstGeom>
          <a:noFill/>
          <a:ln cap="flat" cmpd="sng" w="38100">
            <a:solidFill>
              <a:srgbClr val="F9CB9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1" name="Google Shape;381;p27"/>
          <p:cNvSpPr txBox="1"/>
          <p:nvPr/>
        </p:nvSpPr>
        <p:spPr>
          <a:xfrm>
            <a:off x="4954425" y="3415775"/>
            <a:ext cx="17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9CB9C"/>
                </a:solidFill>
                <a:latin typeface="Arial"/>
                <a:ea typeface="Arial"/>
                <a:cs typeface="Arial"/>
                <a:sym typeface="Arial"/>
              </a:rPr>
              <a:t>0-6 km bulk layer</a:t>
            </a:r>
            <a:endParaRPr b="0" i="0" sz="1400" u="none" cap="none" strike="noStrike">
              <a:solidFill>
                <a:srgbClr val="F9CB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2" name="Google Shape;382;p27"/>
          <p:cNvCxnSpPr/>
          <p:nvPr/>
        </p:nvCxnSpPr>
        <p:spPr>
          <a:xfrm flipH="1" rot="10800000">
            <a:off x="7634550" y="3145475"/>
            <a:ext cx="17100" cy="15642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3" name="Google Shape;383;p27"/>
          <p:cNvSpPr txBox="1"/>
          <p:nvPr/>
        </p:nvSpPr>
        <p:spPr>
          <a:xfrm>
            <a:off x="7088025" y="2806175"/>
            <a:ext cx="155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A4C2F4"/>
                </a:solidFill>
                <a:latin typeface="Arial"/>
                <a:ea typeface="Arial"/>
                <a:cs typeface="Arial"/>
                <a:sym typeface="Arial"/>
              </a:rPr>
              <a:t>Eff. Bulk Layer</a:t>
            </a:r>
            <a:endParaRPr b="0" i="0" sz="1400" u="none" cap="none" strike="noStrike">
              <a:solidFill>
                <a:srgbClr val="A4C2F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4" name="Google Shape;384;p27"/>
          <p:cNvCxnSpPr/>
          <p:nvPr/>
        </p:nvCxnSpPr>
        <p:spPr>
          <a:xfrm flipH="1" rot="10800000">
            <a:off x="7793175" y="3145675"/>
            <a:ext cx="10800" cy="13413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5" name="Google Shape;385;p27"/>
          <p:cNvCxnSpPr/>
          <p:nvPr/>
        </p:nvCxnSpPr>
        <p:spPr>
          <a:xfrm flipH="1" rot="10800000">
            <a:off x="7973275" y="3145600"/>
            <a:ext cx="10800" cy="1161900"/>
          </a:xfrm>
          <a:prstGeom prst="straightConnector1">
            <a:avLst/>
          </a:prstGeom>
          <a:noFill/>
          <a:ln cap="flat" cmpd="sng" w="38100">
            <a:solidFill>
              <a:srgbClr val="A4C2F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6" name="Google Shape;386;p27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27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do we measure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00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8"/>
          <p:cNvSpPr txBox="1"/>
          <p:nvPr/>
        </p:nvSpPr>
        <p:spPr>
          <a:xfrm>
            <a:off x="5022725" y="3957075"/>
            <a:ext cx="3807900" cy="393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 lnSpcReduction="20000"/>
          </a:bodyPr>
          <a:lstStyle/>
          <a:p>
            <a:pPr indent="-331978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AutoNum type="arabicParenR"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Start at the effective inflow base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8"/>
          <p:cNvSpPr txBox="1"/>
          <p:nvPr/>
        </p:nvSpPr>
        <p:spPr>
          <a:xfrm>
            <a:off x="4546725" y="400325"/>
            <a:ext cx="4330200" cy="455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6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2) Find EL of  most-unstable parcel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28"/>
          <p:cNvPicPr preferRelativeResize="0"/>
          <p:nvPr/>
        </p:nvPicPr>
        <p:blipFill rotWithShape="1">
          <a:blip r:embed="rId4">
            <a:alphaModFix amt="37000"/>
          </a:blip>
          <a:srcRect b="26685" l="0" r="49612" t="2266"/>
          <a:stretch/>
        </p:blipFill>
        <p:spPr>
          <a:xfrm>
            <a:off x="25050" y="-359475"/>
            <a:ext cx="3579126" cy="48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8"/>
          <p:cNvSpPr txBox="1"/>
          <p:nvPr/>
        </p:nvSpPr>
        <p:spPr>
          <a:xfrm>
            <a:off x="6094800" y="2098950"/>
            <a:ext cx="2751600" cy="853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3) Find BWD between    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inflow base and some %  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176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  of the base-EL layer</a:t>
            </a:r>
            <a:endParaRPr b="0" i="0" sz="176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7" name="Google Shape;397;p28"/>
          <p:cNvCxnSpPr/>
          <p:nvPr/>
        </p:nvCxnSpPr>
        <p:spPr>
          <a:xfrm>
            <a:off x="1243250" y="4173050"/>
            <a:ext cx="3614700" cy="0"/>
          </a:xfrm>
          <a:prstGeom prst="straightConnector1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8" name="Google Shape;398;p28"/>
          <p:cNvCxnSpPr/>
          <p:nvPr/>
        </p:nvCxnSpPr>
        <p:spPr>
          <a:xfrm>
            <a:off x="1243250" y="667850"/>
            <a:ext cx="3614700" cy="0"/>
          </a:xfrm>
          <a:prstGeom prst="straightConnector1">
            <a:avLst/>
          </a:prstGeom>
          <a:noFill/>
          <a:ln cap="flat" cmpd="sng" w="38100">
            <a:solidFill>
              <a:srgbClr val="FFD96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9" name="Google Shape;399;p28"/>
          <p:cNvSpPr/>
          <p:nvPr/>
        </p:nvSpPr>
        <p:spPr>
          <a:xfrm>
            <a:off x="5483075" y="1020850"/>
            <a:ext cx="612900" cy="28680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0" name="Google Shape;400;p28"/>
          <p:cNvCxnSpPr/>
          <p:nvPr/>
        </p:nvCxnSpPr>
        <p:spPr>
          <a:xfrm rot="10800000">
            <a:off x="2784500" y="3371800"/>
            <a:ext cx="0" cy="789900"/>
          </a:xfrm>
          <a:prstGeom prst="straightConnector1">
            <a:avLst/>
          </a:prstGeom>
          <a:noFill/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1" name="Google Shape;401;p28"/>
          <p:cNvSpPr txBox="1"/>
          <p:nvPr/>
        </p:nvSpPr>
        <p:spPr>
          <a:xfrm>
            <a:off x="3680375" y="3353500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25% Base-EL depth</a:t>
            </a:r>
            <a:endParaRPr b="1" i="0" sz="1200" u="none" cap="none" strike="noStrike">
              <a:solidFill>
                <a:srgbClr val="00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2" name="Google Shape;402;p28"/>
          <p:cNvCxnSpPr/>
          <p:nvPr/>
        </p:nvCxnSpPr>
        <p:spPr>
          <a:xfrm rot="10800000">
            <a:off x="3006200" y="2519200"/>
            <a:ext cx="6900" cy="1642500"/>
          </a:xfrm>
          <a:prstGeom prst="straightConnector1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3" name="Google Shape;403;p28"/>
          <p:cNvSpPr txBox="1"/>
          <p:nvPr/>
        </p:nvSpPr>
        <p:spPr>
          <a:xfrm>
            <a:off x="3656375" y="2517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00FF00"/>
                </a:solidFill>
                <a:latin typeface="Arial"/>
                <a:ea typeface="Arial"/>
                <a:cs typeface="Arial"/>
                <a:sym typeface="Arial"/>
              </a:rPr>
              <a:t>50% Base-EL depth</a:t>
            </a:r>
            <a:endParaRPr b="1" i="0" sz="1200" u="none" cap="none" strike="noStrike">
              <a:solidFill>
                <a:srgbClr val="00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4" name="Google Shape;404;p28"/>
          <p:cNvCxnSpPr/>
          <p:nvPr/>
        </p:nvCxnSpPr>
        <p:spPr>
          <a:xfrm rot="10800000">
            <a:off x="3238100" y="1751800"/>
            <a:ext cx="3600" cy="24099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5" name="Google Shape;405;p28"/>
          <p:cNvSpPr txBox="1"/>
          <p:nvPr/>
        </p:nvSpPr>
        <p:spPr>
          <a:xfrm>
            <a:off x="3656375" y="17554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FF9900"/>
                </a:solidFill>
                <a:latin typeface="Arial"/>
                <a:ea typeface="Arial"/>
                <a:cs typeface="Arial"/>
                <a:sym typeface="Arial"/>
              </a:rPr>
              <a:t>75% Base-EL depth</a:t>
            </a:r>
            <a:endParaRPr b="1" i="0" sz="1200" u="none" cap="none" strike="noStrike">
              <a:solidFill>
                <a:srgbClr val="FF9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6" name="Google Shape;406;p28"/>
          <p:cNvCxnSpPr/>
          <p:nvPr/>
        </p:nvCxnSpPr>
        <p:spPr>
          <a:xfrm rot="10800000">
            <a:off x="3468800" y="649300"/>
            <a:ext cx="1500" cy="35124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7" name="Google Shape;407;p28"/>
          <p:cNvSpPr txBox="1"/>
          <p:nvPr/>
        </p:nvSpPr>
        <p:spPr>
          <a:xfrm>
            <a:off x="3656375" y="1069675"/>
            <a:ext cx="1774500" cy="369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rgbClr val="980000"/>
                </a:solidFill>
                <a:latin typeface="Arial"/>
                <a:ea typeface="Arial"/>
                <a:cs typeface="Arial"/>
                <a:sym typeface="Arial"/>
              </a:rPr>
              <a:t>100% Base-EL depth</a:t>
            </a:r>
            <a:endParaRPr b="1" i="0" sz="1200" u="none" cap="none" strike="noStrike">
              <a:solidFill>
                <a:srgbClr val="98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1019900" y="-112700"/>
            <a:ext cx="7133400" cy="573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b="0" i="0" lang="en" sz="251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Calculating Effective Bulk Shear</a:t>
            </a:r>
            <a:endParaRPr b="0" i="0" sz="251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9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9"/>
          <p:cNvSpPr txBox="1"/>
          <p:nvPr/>
        </p:nvSpPr>
        <p:spPr>
          <a:xfrm>
            <a:off x="5623150" y="3048000"/>
            <a:ext cx="27012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9"/>
          <p:cNvSpPr txBox="1"/>
          <p:nvPr/>
        </p:nvSpPr>
        <p:spPr>
          <a:xfrm>
            <a:off x="2953950" y="4218525"/>
            <a:ext cx="3927300" cy="2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Depth of Base - EL Layer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95200" y="942875"/>
            <a:ext cx="8889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Defined as: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condition produced by a change in wind velocity (speed and/or direction) with height</a:t>
            </a: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AMS Glossary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" name="Google Shape;82;p3"/>
          <p:cNvCxnSpPr/>
          <p:nvPr/>
        </p:nvCxnSpPr>
        <p:spPr>
          <a:xfrm flipH="1">
            <a:off x="5169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3" name="Google Shape;83;p3"/>
          <p:cNvCxnSpPr/>
          <p:nvPr/>
        </p:nvCxnSpPr>
        <p:spPr>
          <a:xfrm>
            <a:off x="521450" y="4824025"/>
            <a:ext cx="2217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4" name="Google Shape;84;p3"/>
          <p:cNvCxnSpPr/>
          <p:nvPr/>
        </p:nvCxnSpPr>
        <p:spPr>
          <a:xfrm flipH="1" rot="10800000">
            <a:off x="521450" y="4363525"/>
            <a:ext cx="437700" cy="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5" name="Google Shape;85;p3"/>
          <p:cNvCxnSpPr/>
          <p:nvPr/>
        </p:nvCxnSpPr>
        <p:spPr>
          <a:xfrm flipH="1" rot="10800000">
            <a:off x="521450" y="3908725"/>
            <a:ext cx="704700" cy="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6" name="Google Shape;86;p3"/>
          <p:cNvCxnSpPr/>
          <p:nvPr/>
        </p:nvCxnSpPr>
        <p:spPr>
          <a:xfrm>
            <a:off x="521450" y="3452425"/>
            <a:ext cx="1062900" cy="1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7" name="Google Shape;87;p3"/>
          <p:cNvCxnSpPr/>
          <p:nvPr/>
        </p:nvCxnSpPr>
        <p:spPr>
          <a:xfrm>
            <a:off x="521450" y="2995225"/>
            <a:ext cx="1244700" cy="9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8" name="Google Shape;88;p3"/>
          <p:cNvCxnSpPr/>
          <p:nvPr/>
        </p:nvCxnSpPr>
        <p:spPr>
          <a:xfrm flipH="1">
            <a:off x="42507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9" name="Google Shape;89;p3"/>
          <p:cNvCxnSpPr/>
          <p:nvPr/>
        </p:nvCxnSpPr>
        <p:spPr>
          <a:xfrm rot="10800000">
            <a:off x="3960050" y="4818025"/>
            <a:ext cx="2952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0" name="Google Shape;90;p3"/>
          <p:cNvCxnSpPr/>
          <p:nvPr/>
        </p:nvCxnSpPr>
        <p:spPr>
          <a:xfrm rot="10800000">
            <a:off x="3954350" y="4261225"/>
            <a:ext cx="300900" cy="105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1" name="Google Shape;91;p3"/>
          <p:cNvCxnSpPr/>
          <p:nvPr/>
        </p:nvCxnSpPr>
        <p:spPr>
          <a:xfrm rot="10800000">
            <a:off x="4028150" y="3630325"/>
            <a:ext cx="227100" cy="279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2" name="Google Shape;92;p3"/>
          <p:cNvCxnSpPr/>
          <p:nvPr/>
        </p:nvCxnSpPr>
        <p:spPr>
          <a:xfrm flipH="1" rot="10800000">
            <a:off x="4255250" y="3255325"/>
            <a:ext cx="216300" cy="197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3" name="Google Shape;93;p3"/>
          <p:cNvCxnSpPr/>
          <p:nvPr/>
        </p:nvCxnSpPr>
        <p:spPr>
          <a:xfrm>
            <a:off x="4255250" y="2995225"/>
            <a:ext cx="3468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4" name="Google Shape;94;p3"/>
          <p:cNvCxnSpPr/>
          <p:nvPr/>
        </p:nvCxnSpPr>
        <p:spPr>
          <a:xfrm flipH="1">
            <a:off x="7679750" y="2630000"/>
            <a:ext cx="4500" cy="25476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" name="Google Shape;95;p3"/>
          <p:cNvCxnSpPr/>
          <p:nvPr/>
        </p:nvCxnSpPr>
        <p:spPr>
          <a:xfrm rot="10800000">
            <a:off x="7389050" y="4818025"/>
            <a:ext cx="295200" cy="60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6" name="Google Shape;96;p3"/>
          <p:cNvCxnSpPr/>
          <p:nvPr/>
        </p:nvCxnSpPr>
        <p:spPr>
          <a:xfrm rot="10800000">
            <a:off x="7199450" y="4187425"/>
            <a:ext cx="484800" cy="1794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7" name="Google Shape;97;p3"/>
          <p:cNvCxnSpPr/>
          <p:nvPr/>
        </p:nvCxnSpPr>
        <p:spPr>
          <a:xfrm rot="10800000">
            <a:off x="7284650" y="3476725"/>
            <a:ext cx="399600" cy="432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8" name="Google Shape;98;p3"/>
          <p:cNvCxnSpPr/>
          <p:nvPr/>
        </p:nvCxnSpPr>
        <p:spPr>
          <a:xfrm flipH="1" rot="10800000">
            <a:off x="7679750" y="3181225"/>
            <a:ext cx="559800" cy="2955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" name="Google Shape;99;p3"/>
          <p:cNvCxnSpPr/>
          <p:nvPr/>
        </p:nvCxnSpPr>
        <p:spPr>
          <a:xfrm>
            <a:off x="7684250" y="2995225"/>
            <a:ext cx="1294200" cy="42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0" name="Google Shape;100;p3"/>
          <p:cNvSpPr txBox="1"/>
          <p:nvPr/>
        </p:nvSpPr>
        <p:spPr>
          <a:xfrm>
            <a:off x="247600" y="2085875"/>
            <a:ext cx="1518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Speed Shear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3524200" y="2085875"/>
            <a:ext cx="184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Directional Shear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6301500" y="2009675"/>
            <a:ext cx="271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Combination of both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(most common)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5370250" y="335850"/>
            <a:ext cx="2025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is it? 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0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0"/>
          <p:cNvSpPr txBox="1"/>
          <p:nvPr/>
        </p:nvSpPr>
        <p:spPr>
          <a:xfrm>
            <a:off x="5477975" y="3657600"/>
            <a:ext cx="26940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4" name="Google Shape;424;p30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425" name="Google Shape;42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26" name="Google Shape;426;p30"/>
            <p:cNvCxnSpPr>
              <a:stCxn id="42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7" name="Google Shape;42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8" name="Google Shape;42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29" name="Google Shape;42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30" name="Google Shape;430;p30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431" name="Google Shape;43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2" name="Google Shape;432;p30"/>
            <p:cNvCxnSpPr>
              <a:stCxn id="43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3" name="Google Shape;43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4" name="Google Shape;43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5" name="Google Shape;43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36" name="Google Shape;436;p30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437" name="Google Shape;43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8" name="Google Shape;438;p30"/>
            <p:cNvCxnSpPr>
              <a:stCxn id="43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9" name="Google Shape;43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0" name="Google Shape;44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1" name="Google Shape;44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2" name="Google Shape;442;p30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443" name="Google Shape;44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4" name="Google Shape;444;p30"/>
            <p:cNvCxnSpPr>
              <a:stCxn id="44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5" name="Google Shape;44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6" name="Google Shape;44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47" name="Google Shape;44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8" name="Google Shape;448;p30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449" name="Google Shape;44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0" name="Google Shape;450;p30"/>
            <p:cNvCxnSpPr>
              <a:stCxn id="44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1" name="Google Shape;45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2" name="Google Shape;45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3" name="Google Shape;45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54" name="Google Shape;454;p30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455" name="Google Shape;45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6" name="Google Shape;456;p30"/>
            <p:cNvCxnSpPr>
              <a:stCxn id="45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7" name="Google Shape;45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8" name="Google Shape;45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59" name="Google Shape;45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60" name="Google Shape;460;p30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461" name="Google Shape;46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2" name="Google Shape;462;p30"/>
            <p:cNvCxnSpPr>
              <a:stCxn id="46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3" name="Google Shape;46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4" name="Google Shape;46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5" name="Google Shape;46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66" name="Google Shape;466;p30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467" name="Google Shape;46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8" name="Google Shape;468;p30"/>
            <p:cNvCxnSpPr>
              <a:stCxn id="46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69" name="Google Shape;46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0" name="Google Shape;47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1" name="Google Shape;47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72" name="Google Shape;472;p30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473" name="Google Shape;47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74" name="Google Shape;474;p30"/>
            <p:cNvCxnSpPr>
              <a:stCxn id="47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5" name="Google Shape;47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6" name="Google Shape;47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77" name="Google Shape;47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78" name="Google Shape;478;p30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479" name="Google Shape;47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0" name="Google Shape;480;p30"/>
            <p:cNvCxnSpPr>
              <a:stCxn id="47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1" name="Google Shape;48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2" name="Google Shape;48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3" name="Google Shape;48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84" name="Google Shape;484;p30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485" name="Google Shape;48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86" name="Google Shape;486;p30"/>
            <p:cNvCxnSpPr>
              <a:stCxn id="48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7" name="Google Shape;48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8" name="Google Shape;48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89" name="Google Shape;48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90" name="Google Shape;490;p30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491" name="Google Shape;49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2" name="Google Shape;492;p30"/>
            <p:cNvCxnSpPr>
              <a:stCxn id="49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3" name="Google Shape;49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4" name="Google Shape;49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5" name="Google Shape;49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96" name="Google Shape;496;p30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497" name="Google Shape;49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98" name="Google Shape;498;p30"/>
            <p:cNvCxnSpPr>
              <a:stCxn id="49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99" name="Google Shape;49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0" name="Google Shape;50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1" name="Google Shape;50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02" name="Google Shape;502;p30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503" name="Google Shape;50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4" name="Google Shape;504;p30"/>
            <p:cNvCxnSpPr>
              <a:stCxn id="50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5" name="Google Shape;50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6" name="Google Shape;50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07" name="Google Shape;50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08" name="Google Shape;508;p30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509" name="Google Shape;50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0" name="Google Shape;510;p30"/>
            <p:cNvCxnSpPr>
              <a:stCxn id="50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1" name="Google Shape;51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2" name="Google Shape;51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3" name="Google Shape;51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14" name="Google Shape;514;p30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515" name="Google Shape;515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16" name="Google Shape;516;p30"/>
            <p:cNvCxnSpPr>
              <a:stCxn id="51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7" name="Google Shape;517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8" name="Google Shape;518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19" name="Google Shape;519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20" name="Google Shape;520;p30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521" name="Google Shape;521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2" name="Google Shape;522;p30"/>
            <p:cNvCxnSpPr>
              <a:stCxn id="52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3" name="Google Shape;523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4" name="Google Shape;524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5" name="Google Shape;525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26" name="Google Shape;526;p30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527" name="Google Shape;527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28" name="Google Shape;528;p30"/>
            <p:cNvCxnSpPr>
              <a:stCxn id="52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29" name="Google Shape;529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0" name="Google Shape;530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1" name="Google Shape;531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32" name="Google Shape;532;p30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533" name="Google Shape;533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4" name="Google Shape;534;p30"/>
            <p:cNvCxnSpPr>
              <a:stCxn id="53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5" name="Google Shape;535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6" name="Google Shape;536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37" name="Google Shape;537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38" name="Google Shape;538;p30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539" name="Google Shape;539;p30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0" name="Google Shape;540;p30"/>
            <p:cNvCxnSpPr>
              <a:stCxn id="53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1" name="Google Shape;541;p30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2" name="Google Shape;542;p30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43" name="Google Shape;543;p30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1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b="0" i="0" sz="1300" u="none" cap="none" strike="noStrike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0" name="Google Shape;550;p31"/>
          <p:cNvGrpSpPr/>
          <p:nvPr/>
        </p:nvGrpSpPr>
        <p:grpSpPr>
          <a:xfrm>
            <a:off x="1649950" y="3704100"/>
            <a:ext cx="255000" cy="1114750"/>
            <a:chOff x="1983725" y="1945850"/>
            <a:chExt cx="255000" cy="1114750"/>
          </a:xfrm>
        </p:grpSpPr>
        <p:sp>
          <p:nvSpPr>
            <p:cNvPr id="551" name="Google Shape;55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2" name="Google Shape;552;p31"/>
            <p:cNvCxnSpPr>
              <a:stCxn id="55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3" name="Google Shape;55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4" name="Google Shape;55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5" name="Google Shape;55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56" name="Google Shape;556;p31"/>
          <p:cNvGrpSpPr/>
          <p:nvPr/>
        </p:nvGrpSpPr>
        <p:grpSpPr>
          <a:xfrm>
            <a:off x="1649950" y="2993775"/>
            <a:ext cx="255000" cy="1114750"/>
            <a:chOff x="1983725" y="1945850"/>
            <a:chExt cx="255000" cy="1114750"/>
          </a:xfrm>
        </p:grpSpPr>
        <p:sp>
          <p:nvSpPr>
            <p:cNvPr id="557" name="Google Shape;55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8" name="Google Shape;558;p31"/>
            <p:cNvCxnSpPr>
              <a:stCxn id="55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9" name="Google Shape;55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0" name="Google Shape;56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1" name="Google Shape;56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62" name="Google Shape;562;p31"/>
          <p:cNvGrpSpPr/>
          <p:nvPr/>
        </p:nvGrpSpPr>
        <p:grpSpPr>
          <a:xfrm>
            <a:off x="2312450" y="3431425"/>
            <a:ext cx="255000" cy="1114750"/>
            <a:chOff x="1983725" y="1945850"/>
            <a:chExt cx="255000" cy="1114750"/>
          </a:xfrm>
        </p:grpSpPr>
        <p:sp>
          <p:nvSpPr>
            <p:cNvPr id="563" name="Google Shape;56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64" name="Google Shape;564;p31"/>
            <p:cNvCxnSpPr>
              <a:stCxn id="56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5" name="Google Shape;56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6" name="Google Shape;56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67" name="Google Shape;56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68" name="Google Shape;568;p31"/>
          <p:cNvGrpSpPr/>
          <p:nvPr/>
        </p:nvGrpSpPr>
        <p:grpSpPr>
          <a:xfrm>
            <a:off x="3008000" y="3262625"/>
            <a:ext cx="255000" cy="1114750"/>
            <a:chOff x="1983725" y="1945850"/>
            <a:chExt cx="255000" cy="1114750"/>
          </a:xfrm>
        </p:grpSpPr>
        <p:sp>
          <p:nvSpPr>
            <p:cNvPr id="569" name="Google Shape;56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0" name="Google Shape;570;p31"/>
            <p:cNvCxnSpPr>
              <a:stCxn id="56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1" name="Google Shape;57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2" name="Google Shape;57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3" name="Google Shape;57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74" name="Google Shape;574;p31"/>
          <p:cNvGrpSpPr/>
          <p:nvPr/>
        </p:nvGrpSpPr>
        <p:grpSpPr>
          <a:xfrm>
            <a:off x="3703550" y="3160000"/>
            <a:ext cx="255000" cy="1114750"/>
            <a:chOff x="1983725" y="1945850"/>
            <a:chExt cx="255000" cy="1114750"/>
          </a:xfrm>
        </p:grpSpPr>
        <p:sp>
          <p:nvSpPr>
            <p:cNvPr id="575" name="Google Shape;57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6" name="Google Shape;576;p31"/>
            <p:cNvCxnSpPr>
              <a:stCxn id="57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7" name="Google Shape;57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8" name="Google Shape;57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79" name="Google Shape;57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80" name="Google Shape;580;p31"/>
          <p:cNvGrpSpPr/>
          <p:nvPr/>
        </p:nvGrpSpPr>
        <p:grpSpPr>
          <a:xfrm>
            <a:off x="4399100" y="2993775"/>
            <a:ext cx="255000" cy="1114750"/>
            <a:chOff x="1983725" y="1945850"/>
            <a:chExt cx="255000" cy="1114750"/>
          </a:xfrm>
        </p:grpSpPr>
        <p:sp>
          <p:nvSpPr>
            <p:cNvPr id="581" name="Google Shape;58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2" name="Google Shape;582;p31"/>
            <p:cNvCxnSpPr>
              <a:stCxn id="58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3" name="Google Shape;58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4" name="Google Shape;58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5" name="Google Shape;58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86" name="Google Shape;586;p31"/>
          <p:cNvGrpSpPr/>
          <p:nvPr/>
        </p:nvGrpSpPr>
        <p:grpSpPr>
          <a:xfrm>
            <a:off x="5094650" y="2736150"/>
            <a:ext cx="255000" cy="1114750"/>
            <a:chOff x="1983725" y="1945850"/>
            <a:chExt cx="255000" cy="1114750"/>
          </a:xfrm>
        </p:grpSpPr>
        <p:sp>
          <p:nvSpPr>
            <p:cNvPr id="587" name="Google Shape;58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88" name="Google Shape;588;p31"/>
            <p:cNvCxnSpPr>
              <a:stCxn id="58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89" name="Google Shape;58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0" name="Google Shape;59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1" name="Google Shape;59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92" name="Google Shape;592;p31"/>
          <p:cNvGrpSpPr/>
          <p:nvPr/>
        </p:nvGrpSpPr>
        <p:grpSpPr>
          <a:xfrm>
            <a:off x="5757150" y="2359575"/>
            <a:ext cx="255000" cy="1114750"/>
            <a:chOff x="1983725" y="1945850"/>
            <a:chExt cx="255000" cy="1114750"/>
          </a:xfrm>
        </p:grpSpPr>
        <p:sp>
          <p:nvSpPr>
            <p:cNvPr id="593" name="Google Shape;59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4" name="Google Shape;594;p31"/>
            <p:cNvCxnSpPr>
              <a:stCxn id="59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5" name="Google Shape;59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6" name="Google Shape;59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97" name="Google Shape;59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598" name="Google Shape;598;p31"/>
          <p:cNvGrpSpPr/>
          <p:nvPr/>
        </p:nvGrpSpPr>
        <p:grpSpPr>
          <a:xfrm>
            <a:off x="6419650" y="1945175"/>
            <a:ext cx="255000" cy="1114750"/>
            <a:chOff x="1983725" y="1945850"/>
            <a:chExt cx="255000" cy="1114750"/>
          </a:xfrm>
        </p:grpSpPr>
        <p:sp>
          <p:nvSpPr>
            <p:cNvPr id="599" name="Google Shape;59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0" name="Google Shape;600;p31"/>
            <p:cNvCxnSpPr>
              <a:stCxn id="59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1" name="Google Shape;60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2" name="Google Shape;60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3" name="Google Shape;60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04" name="Google Shape;604;p31"/>
          <p:cNvGrpSpPr/>
          <p:nvPr/>
        </p:nvGrpSpPr>
        <p:grpSpPr>
          <a:xfrm>
            <a:off x="7132875" y="1621400"/>
            <a:ext cx="255000" cy="1114750"/>
            <a:chOff x="1983725" y="1945850"/>
            <a:chExt cx="255000" cy="1114750"/>
          </a:xfrm>
        </p:grpSpPr>
        <p:sp>
          <p:nvSpPr>
            <p:cNvPr id="605" name="Google Shape;60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06" name="Google Shape;606;p31"/>
            <p:cNvCxnSpPr>
              <a:stCxn id="60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7" name="Google Shape;60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8" name="Google Shape;60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09" name="Google Shape;60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10" name="Google Shape;610;p31"/>
          <p:cNvGrpSpPr/>
          <p:nvPr/>
        </p:nvGrpSpPr>
        <p:grpSpPr>
          <a:xfrm>
            <a:off x="7804825" y="1457000"/>
            <a:ext cx="255000" cy="1114750"/>
            <a:chOff x="1983725" y="1945850"/>
            <a:chExt cx="255000" cy="1114750"/>
          </a:xfrm>
        </p:grpSpPr>
        <p:sp>
          <p:nvSpPr>
            <p:cNvPr id="611" name="Google Shape;61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2" name="Google Shape;612;p31"/>
            <p:cNvCxnSpPr>
              <a:stCxn id="61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3" name="Google Shape;61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4" name="Google Shape;61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5" name="Google Shape;61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0000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16" name="Google Shape;616;p31"/>
          <p:cNvGrpSpPr/>
          <p:nvPr/>
        </p:nvGrpSpPr>
        <p:grpSpPr>
          <a:xfrm>
            <a:off x="2328975" y="2571750"/>
            <a:ext cx="255000" cy="1114750"/>
            <a:chOff x="1983725" y="1945850"/>
            <a:chExt cx="255000" cy="1114750"/>
          </a:xfrm>
        </p:grpSpPr>
        <p:sp>
          <p:nvSpPr>
            <p:cNvPr id="617" name="Google Shape;61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8" name="Google Shape;618;p31"/>
            <p:cNvCxnSpPr>
              <a:stCxn id="61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9" name="Google Shape;61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0" name="Google Shape;62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1" name="Google Shape;62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22" name="Google Shape;622;p31"/>
          <p:cNvGrpSpPr/>
          <p:nvPr/>
        </p:nvGrpSpPr>
        <p:grpSpPr>
          <a:xfrm>
            <a:off x="3016263" y="2259500"/>
            <a:ext cx="255000" cy="1114750"/>
            <a:chOff x="1983725" y="1945850"/>
            <a:chExt cx="255000" cy="1114750"/>
          </a:xfrm>
        </p:grpSpPr>
        <p:sp>
          <p:nvSpPr>
            <p:cNvPr id="623" name="Google Shape;62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24" name="Google Shape;624;p31"/>
            <p:cNvCxnSpPr>
              <a:stCxn id="62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5" name="Google Shape;62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6" name="Google Shape;62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7" name="Google Shape;62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28" name="Google Shape;628;p31"/>
          <p:cNvGrpSpPr/>
          <p:nvPr/>
        </p:nvGrpSpPr>
        <p:grpSpPr>
          <a:xfrm>
            <a:off x="3707688" y="2014375"/>
            <a:ext cx="255000" cy="1114750"/>
            <a:chOff x="1983725" y="1945850"/>
            <a:chExt cx="255000" cy="1114750"/>
          </a:xfrm>
        </p:grpSpPr>
        <p:sp>
          <p:nvSpPr>
            <p:cNvPr id="629" name="Google Shape;62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0" name="Google Shape;630;p31"/>
            <p:cNvCxnSpPr>
              <a:stCxn id="62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1" name="Google Shape;63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2" name="Google Shape;63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3" name="Google Shape;63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34" name="Google Shape;634;p31"/>
          <p:cNvGrpSpPr/>
          <p:nvPr/>
        </p:nvGrpSpPr>
        <p:grpSpPr>
          <a:xfrm>
            <a:off x="4401163" y="1879025"/>
            <a:ext cx="255000" cy="1114750"/>
            <a:chOff x="1983725" y="1945850"/>
            <a:chExt cx="255000" cy="1114750"/>
          </a:xfrm>
        </p:grpSpPr>
        <p:sp>
          <p:nvSpPr>
            <p:cNvPr id="635" name="Google Shape;63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36" name="Google Shape;636;p31"/>
            <p:cNvCxnSpPr>
              <a:stCxn id="63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7" name="Google Shape;63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8" name="Google Shape;63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39" name="Google Shape;63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0" name="Google Shape;640;p31"/>
          <p:cNvGrpSpPr/>
          <p:nvPr/>
        </p:nvGrpSpPr>
        <p:grpSpPr>
          <a:xfrm>
            <a:off x="5079150" y="1729150"/>
            <a:ext cx="255000" cy="1114750"/>
            <a:chOff x="1983725" y="1945850"/>
            <a:chExt cx="255000" cy="1114750"/>
          </a:xfrm>
        </p:grpSpPr>
        <p:sp>
          <p:nvSpPr>
            <p:cNvPr id="641" name="Google Shape;641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2" name="Google Shape;642;p31"/>
            <p:cNvCxnSpPr>
              <a:stCxn id="641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3" name="Google Shape;643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4" name="Google Shape;644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5" name="Google Shape;645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46" name="Google Shape;646;p31"/>
          <p:cNvGrpSpPr/>
          <p:nvPr/>
        </p:nvGrpSpPr>
        <p:grpSpPr>
          <a:xfrm>
            <a:off x="5767025" y="1541500"/>
            <a:ext cx="255000" cy="1114750"/>
            <a:chOff x="1983725" y="1945850"/>
            <a:chExt cx="255000" cy="1114750"/>
          </a:xfrm>
        </p:grpSpPr>
        <p:sp>
          <p:nvSpPr>
            <p:cNvPr id="647" name="Google Shape;647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48" name="Google Shape;648;p31"/>
            <p:cNvCxnSpPr>
              <a:stCxn id="647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49" name="Google Shape;649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0" name="Google Shape;650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1" name="Google Shape;651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2" name="Google Shape;652;p31"/>
          <p:cNvGrpSpPr/>
          <p:nvPr/>
        </p:nvGrpSpPr>
        <p:grpSpPr>
          <a:xfrm>
            <a:off x="6449950" y="1457000"/>
            <a:ext cx="255000" cy="1114750"/>
            <a:chOff x="1983725" y="1945850"/>
            <a:chExt cx="255000" cy="1114750"/>
          </a:xfrm>
        </p:grpSpPr>
        <p:sp>
          <p:nvSpPr>
            <p:cNvPr id="653" name="Google Shape;653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4" name="Google Shape;654;p31"/>
            <p:cNvCxnSpPr>
              <a:stCxn id="653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5" name="Google Shape;655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6" name="Google Shape;656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57" name="Google Shape;657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8" name="Google Shape;658;p31"/>
          <p:cNvGrpSpPr/>
          <p:nvPr/>
        </p:nvGrpSpPr>
        <p:grpSpPr>
          <a:xfrm>
            <a:off x="7132875" y="1363800"/>
            <a:ext cx="255000" cy="1114750"/>
            <a:chOff x="1983725" y="1945850"/>
            <a:chExt cx="255000" cy="1114750"/>
          </a:xfrm>
        </p:grpSpPr>
        <p:sp>
          <p:nvSpPr>
            <p:cNvPr id="659" name="Google Shape;659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0" name="Google Shape;660;p31"/>
            <p:cNvCxnSpPr>
              <a:stCxn id="659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1" name="Google Shape;661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2" name="Google Shape;662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3" name="Google Shape;663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64" name="Google Shape;664;p31"/>
          <p:cNvGrpSpPr/>
          <p:nvPr/>
        </p:nvGrpSpPr>
        <p:grpSpPr>
          <a:xfrm>
            <a:off x="7815800" y="1541500"/>
            <a:ext cx="255000" cy="1114750"/>
            <a:chOff x="1983725" y="1945850"/>
            <a:chExt cx="255000" cy="1114750"/>
          </a:xfrm>
        </p:grpSpPr>
        <p:sp>
          <p:nvSpPr>
            <p:cNvPr id="665" name="Google Shape;665;p31"/>
            <p:cNvSpPr/>
            <p:nvPr/>
          </p:nvSpPr>
          <p:spPr>
            <a:xfrm>
              <a:off x="1983725" y="2219875"/>
              <a:ext cx="255000" cy="566700"/>
            </a:xfrm>
            <a:prstGeom prst="rect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66" name="Google Shape;666;p31"/>
            <p:cNvCxnSpPr>
              <a:stCxn id="665" idx="0"/>
            </p:cNvCxnSpPr>
            <p:nvPr/>
          </p:nvCxnSpPr>
          <p:spPr>
            <a:xfrm flipH="1" rot="10800000">
              <a:off x="2111225" y="19648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7" name="Google Shape;667;p31"/>
            <p:cNvCxnSpPr/>
            <p:nvPr/>
          </p:nvCxnSpPr>
          <p:spPr>
            <a:xfrm flipH="1" rot="10800000">
              <a:off x="2111225" y="2803075"/>
              <a:ext cx="4800" cy="25500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8" name="Google Shape;668;p31"/>
            <p:cNvCxnSpPr/>
            <p:nvPr/>
          </p:nvCxnSpPr>
          <p:spPr>
            <a:xfrm>
              <a:off x="2021500" y="306060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69" name="Google Shape;669;p31"/>
            <p:cNvCxnSpPr/>
            <p:nvPr/>
          </p:nvCxnSpPr>
          <p:spPr>
            <a:xfrm>
              <a:off x="2012075" y="1945850"/>
              <a:ext cx="198300" cy="0"/>
            </a:xfrm>
            <a:prstGeom prst="straightConnector1">
              <a:avLst/>
            </a:prstGeom>
            <a:noFill/>
            <a:ln cap="flat" cmpd="sng" w="9525">
              <a:solidFill>
                <a:srgbClr val="CC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670" name="Google Shape;670;p31"/>
          <p:cNvSpPr/>
          <p:nvPr/>
        </p:nvSpPr>
        <p:spPr>
          <a:xfrm>
            <a:off x="3551800" y="1605875"/>
            <a:ext cx="1360200" cy="288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31"/>
          <p:cNvSpPr txBox="1"/>
          <p:nvPr/>
        </p:nvSpPr>
        <p:spPr>
          <a:xfrm>
            <a:off x="1542250" y="830250"/>
            <a:ext cx="2963700" cy="690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Here is where we see the greatest discrimination between supercells and non-supercells!</a:t>
            </a:r>
            <a:endParaRPr b="0" i="0" sz="1300" u="none" cap="none" strike="noStrik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31"/>
          <p:cNvSpPr txBox="1"/>
          <p:nvPr/>
        </p:nvSpPr>
        <p:spPr>
          <a:xfrm>
            <a:off x="5532300" y="3657600"/>
            <a:ext cx="26397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b="0" i="0" sz="1300" u="none" cap="none" strike="noStrike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en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Effective Bulk Wind Difference</a:t>
            </a:r>
            <a:endParaRPr b="0" i="0" sz="5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32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BWD between the bottom of the Eff. Inflow layer and 50% of the [Eff. inflow layer - EL] layer depth.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Similar to 0-6 km Bulk Wind Difference in “typical” (surface-based) scenarios</a:t>
            </a:r>
            <a:endParaRPr sz="2400">
              <a:solidFill>
                <a:schemeClr val="dk1"/>
              </a:solidFill>
            </a:endParaRPr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➢"/>
            </a:pPr>
            <a:r>
              <a:rPr lang="en" sz="2400">
                <a:solidFill>
                  <a:schemeClr val="dk1"/>
                </a:solidFill>
              </a:rPr>
              <a:t>More flexible than 0-6 km BWD</a:t>
            </a:r>
            <a:endParaRPr sz="2400">
              <a:solidFill>
                <a:schemeClr val="dk1"/>
              </a:solidFill>
            </a:endParaRPr>
          </a:p>
          <a:p>
            <a:pPr indent="-3810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shallow and deep buoyancy environments</a:t>
            </a:r>
            <a:endParaRPr sz="2400">
              <a:solidFill>
                <a:schemeClr val="dk1"/>
              </a:solidFill>
            </a:endParaRPr>
          </a:p>
          <a:p>
            <a:pPr indent="-381000" lvl="1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Captures elevated thunderstorm environments 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33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84" name="Google Shape;684;p33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33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6" name="Google Shape;68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8" cy="3613325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87" name="Google Shape;687;p33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33"/>
          <p:cNvSpPr txBox="1"/>
          <p:nvPr>
            <p:ph idx="1" type="body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694" name="Google Shape;69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695" name="Google Shape;69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0" cy="3613307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01" name="Google Shape;701;p35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02" name="Google Shape;702;p3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3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35"/>
          <p:cNvSpPr/>
          <p:nvPr/>
        </p:nvSpPr>
        <p:spPr>
          <a:xfrm>
            <a:off x="2391275" y="3249500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35"/>
          <p:cNvSpPr txBox="1"/>
          <p:nvPr>
            <p:ph idx="1" type="body"/>
          </p:nvPr>
        </p:nvSpPr>
        <p:spPr>
          <a:xfrm>
            <a:off x="5238700" y="1792100"/>
            <a:ext cx="38592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Height tendency equation, how will the 500 mb field change over the next 8-12 hours?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500 mb over Dodge City, KS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0-6 km BWD?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0" cy="3613313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11" name="Google Shape;711;p36"/>
          <p:cNvSpPr txBox="1"/>
          <p:nvPr>
            <p:ph idx="1" type="body"/>
          </p:nvPr>
        </p:nvSpPr>
        <p:spPr>
          <a:xfrm>
            <a:off x="78125" y="951600"/>
            <a:ext cx="9066000" cy="38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12" name="Google Shape;712;p3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3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p36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36"/>
          <p:cNvSpPr/>
          <p:nvPr/>
        </p:nvSpPr>
        <p:spPr>
          <a:xfrm>
            <a:off x="362325" y="3448425"/>
            <a:ext cx="1375375" cy="539275"/>
          </a:xfrm>
          <a:custGeom>
            <a:rect b="b" l="l" r="r" t="t"/>
            <a:pathLst>
              <a:path extrusionOk="0" h="21571" w="55015">
                <a:moveTo>
                  <a:pt x="0" y="0"/>
                </a:moveTo>
                <a:cubicBezTo>
                  <a:pt x="1326" y="2349"/>
                  <a:pt x="4471" y="10609"/>
                  <a:pt x="7957" y="14095"/>
                </a:cubicBezTo>
                <a:cubicBezTo>
                  <a:pt x="11443" y="17581"/>
                  <a:pt x="16179" y="19816"/>
                  <a:pt x="20915" y="20915"/>
                </a:cubicBezTo>
                <a:cubicBezTo>
                  <a:pt x="25651" y="22014"/>
                  <a:pt x="31979" y="21521"/>
                  <a:pt x="36374" y="20687"/>
                </a:cubicBezTo>
                <a:cubicBezTo>
                  <a:pt x="40769" y="19853"/>
                  <a:pt x="44179" y="17807"/>
                  <a:pt x="47286" y="15913"/>
                </a:cubicBezTo>
                <a:cubicBezTo>
                  <a:pt x="50393" y="14019"/>
                  <a:pt x="53727" y="10420"/>
                  <a:pt x="55015" y="932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36"/>
          <p:cNvSpPr txBox="1"/>
          <p:nvPr/>
        </p:nvSpPr>
        <p:spPr>
          <a:xfrm>
            <a:off x="396400" y="4102025"/>
            <a:ext cx="1341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500 mb Jet</a:t>
            </a:r>
            <a:endParaRPr b="0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36"/>
          <p:cNvSpPr txBox="1"/>
          <p:nvPr>
            <p:ph idx="1" type="body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723" name="Google Shape;72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24" name="Google Shape;72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7100" y="1462025"/>
            <a:ext cx="4817750" cy="3613306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30" name="Google Shape;730;p38"/>
          <p:cNvSpPr txBox="1"/>
          <p:nvPr>
            <p:ph idx="1" type="body"/>
          </p:nvPr>
        </p:nvSpPr>
        <p:spPr>
          <a:xfrm>
            <a:off x="78125" y="951600"/>
            <a:ext cx="9066000" cy="6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400">
                <a:solidFill>
                  <a:schemeClr val="dk1"/>
                </a:solidFill>
              </a:rPr>
              <a:t>Use Q.G. methods to anticipate how the wind profile will change.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731" name="Google Shape;731;p3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3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to forecast it?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3" name="Google Shape;733;p38"/>
          <p:cNvSpPr/>
          <p:nvPr/>
        </p:nvSpPr>
        <p:spPr>
          <a:xfrm>
            <a:off x="2595900" y="3533675"/>
            <a:ext cx="136500" cy="1137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38"/>
          <p:cNvSpPr txBox="1"/>
          <p:nvPr>
            <p:ph idx="1" type="body"/>
          </p:nvPr>
        </p:nvSpPr>
        <p:spPr>
          <a:xfrm>
            <a:off x="5154850" y="1792100"/>
            <a:ext cx="3989400" cy="30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Using the Q.G. Omega equation, will the 850 mb low over the CO/NE/WY region deepen or weaken?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What will this do to the winds at 850 mb over Norman, OK (red dot)?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700">
                <a:solidFill>
                  <a:schemeClr val="dk1"/>
                </a:solidFill>
              </a:rPr>
              <a:t>Assuming steady state conditions near the ground, what will this do to the surface to 850 mb BWD?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1400">
                <a:solidFill>
                  <a:schemeClr val="dk1"/>
                </a:solidFill>
              </a:rPr>
              <a:t>*also consider thermal wind response of tightening 850 mb thermal gradient.</a:t>
            </a:r>
            <a:endParaRPr sz="1400">
              <a:solidFill>
                <a:schemeClr val="dk1"/>
              </a:solidFill>
            </a:endParaRPr>
          </a:p>
        </p:txBody>
      </p:sp>
      <p:sp>
        <p:nvSpPr>
          <p:cNvPr id="735" name="Google Shape;735;p38"/>
          <p:cNvSpPr txBox="1"/>
          <p:nvPr/>
        </p:nvSpPr>
        <p:spPr>
          <a:xfrm>
            <a:off x="578275" y="4170225"/>
            <a:ext cx="13413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500 mb Jet</a:t>
            </a:r>
            <a:endParaRPr b="0" i="0" sz="14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38"/>
          <p:cNvSpPr/>
          <p:nvPr/>
        </p:nvSpPr>
        <p:spPr>
          <a:xfrm>
            <a:off x="549875" y="3550725"/>
            <a:ext cx="1750500" cy="526800"/>
          </a:xfrm>
          <a:custGeom>
            <a:rect b="b" l="l" r="r" t="t"/>
            <a:pathLst>
              <a:path extrusionOk="0" h="21072" w="70020">
                <a:moveTo>
                  <a:pt x="0" y="0"/>
                </a:moveTo>
                <a:cubicBezTo>
                  <a:pt x="2084" y="2160"/>
                  <a:pt x="8449" y="9775"/>
                  <a:pt x="12503" y="12958"/>
                </a:cubicBezTo>
                <a:cubicBezTo>
                  <a:pt x="16557" y="16141"/>
                  <a:pt x="19816" y="17770"/>
                  <a:pt x="24325" y="19096"/>
                </a:cubicBezTo>
                <a:cubicBezTo>
                  <a:pt x="28834" y="20422"/>
                  <a:pt x="34593" y="21483"/>
                  <a:pt x="39556" y="20915"/>
                </a:cubicBezTo>
                <a:cubicBezTo>
                  <a:pt x="44520" y="20347"/>
                  <a:pt x="49029" y="18338"/>
                  <a:pt x="54106" y="15686"/>
                </a:cubicBezTo>
                <a:cubicBezTo>
                  <a:pt x="59183" y="13034"/>
                  <a:pt x="67368" y="6782"/>
                  <a:pt x="70020" y="5001"/>
                </a:cubicBezTo>
              </a:path>
            </a:pathLst>
          </a:cu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82800" y="875400"/>
            <a:ext cx="8366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Primary contribution:  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“Large-scale horizontal temperature gradients via the </a:t>
            </a:r>
            <a:r>
              <a:rPr b="0" i="0" lang="en" sz="19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thermal-wind relation</a:t>
            </a:r>
            <a:r>
              <a:rPr b="0" i="0" lang="en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 (M.R. 2010)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additional reading: M.R. 2010 and Doswell 1991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 b="0" l="0" r="0" t="8391"/>
          <a:stretch/>
        </p:blipFill>
        <p:spPr>
          <a:xfrm>
            <a:off x="2257625" y="1633850"/>
            <a:ext cx="4672425" cy="321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5"/>
          <p:cNvSpPr txBox="1"/>
          <p:nvPr/>
        </p:nvSpPr>
        <p:spPr>
          <a:xfrm>
            <a:off x="51800" y="951600"/>
            <a:ext cx="9092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Secondary contributions: 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accelerations of the horizontal wind due to </a:t>
            </a:r>
            <a:r>
              <a:rPr b="0" i="0" lang="en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 ageostropic winds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(think near jet streaks, areas of frontogenesis, and/or rapidly intensifying cyclones).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additional reading: M.R. 2010 and Doswell 1991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5"/>
          <p:cNvPicPr preferRelativeResize="0"/>
          <p:nvPr/>
        </p:nvPicPr>
        <p:blipFill rotWithShape="1">
          <a:blip r:embed="rId3">
            <a:alphaModFix/>
          </a:blip>
          <a:srcRect b="42963" l="0" r="0" t="5409"/>
          <a:stretch/>
        </p:blipFill>
        <p:spPr>
          <a:xfrm>
            <a:off x="2232175" y="2003900"/>
            <a:ext cx="4654675" cy="242774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5"/>
          <p:cNvSpPr txBox="1"/>
          <p:nvPr/>
        </p:nvSpPr>
        <p:spPr>
          <a:xfrm>
            <a:off x="87775" y="3900825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Erodes horizontal temperature gradient</a:t>
            </a:r>
            <a:endParaRPr b="0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(weaker thermal wind)</a:t>
            </a:r>
            <a:endParaRPr b="0" i="0" sz="15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b="1542" l="53208" r="2835" t="67329"/>
          <a:stretch/>
        </p:blipFill>
        <p:spPr>
          <a:xfrm>
            <a:off x="6938000" y="2487522"/>
            <a:ext cx="2121650" cy="151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</a:blip>
          <a:srcRect b="1283" l="1879" r="53481" t="66049"/>
          <a:stretch/>
        </p:blipFill>
        <p:spPr>
          <a:xfrm>
            <a:off x="87775" y="2332203"/>
            <a:ext cx="2121650" cy="1568614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6938000" y="4005400"/>
            <a:ext cx="21216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Enhances horizontal temperature gradient</a:t>
            </a:r>
            <a:endParaRPr b="0" i="0" sz="15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4A86E8"/>
                </a:solidFill>
                <a:latin typeface="Calibri"/>
                <a:ea typeface="Calibri"/>
                <a:cs typeface="Calibri"/>
                <a:sym typeface="Calibri"/>
              </a:rPr>
              <a:t>(stronger thermal wind!)</a:t>
            </a:r>
            <a:endParaRPr b="0" i="0" sz="1500" u="none" cap="none" strike="noStrike">
              <a:solidFill>
                <a:srgbClr val="4A86E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6"/>
          <p:cNvSpPr txBox="1"/>
          <p:nvPr/>
        </p:nvSpPr>
        <p:spPr>
          <a:xfrm>
            <a:off x="130400" y="951600"/>
            <a:ext cx="8366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Tertiary contributions: Boundary-layer friction, which may be present in the absence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of large-scale baroclinicity (think Ekman Spiral). 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6"/>
          <p:cNvSpPr txBox="1"/>
          <p:nvPr/>
        </p:nvSpPr>
        <p:spPr>
          <a:xfrm>
            <a:off x="2442450" y="4771725"/>
            <a:ext cx="477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additional reading: M.R. 2010 and Doswell 1991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" name="Google Shape;133;p6"/>
          <p:cNvPicPr preferRelativeResize="0"/>
          <p:nvPr/>
        </p:nvPicPr>
        <p:blipFill rotWithShape="1">
          <a:blip r:embed="rId3">
            <a:alphaModFix/>
          </a:blip>
          <a:srcRect b="0" l="0" r="0" t="13194"/>
          <a:stretch/>
        </p:blipFill>
        <p:spPr>
          <a:xfrm>
            <a:off x="1903375" y="1659600"/>
            <a:ext cx="4820150" cy="31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6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Where does it come from?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40" name="Google Shape;140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1" name="Google Shape;14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6386700" y="1140400"/>
            <a:ext cx="2757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role of deep-layer vertical wind shear is to displace negatively buoyant air and hydrometeors away from the updraft region.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5096600" y="335850"/>
            <a:ext cx="3694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Influence on convection?</a:t>
            </a:r>
            <a:endParaRPr b="1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75" y="1140400"/>
            <a:ext cx="6378692" cy="39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6386700" y="2359600"/>
            <a:ext cx="27573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This favors storm longevity and (perhaps more importantly) is the origin of mesocyclone rotation.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0" lang="en" sz="13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Much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more on that idea later in the class!)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/>
        </p:nvSpPr>
        <p:spPr>
          <a:xfrm>
            <a:off x="-133400" y="151200"/>
            <a:ext cx="5339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Wind Shear</a:t>
            </a:r>
            <a:endParaRPr b="1" i="0" sz="4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146350" y="856225"/>
            <a:ext cx="4894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Simulation of a T-storm in a low-shear environment.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(Note the single updraft pulse followed by a quick collapse.)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 rotWithShape="1">
          <a:blip r:embed="rId3">
            <a:alphaModFix/>
          </a:blip>
          <a:srcRect b="3460" l="0" r="8542" t="6893"/>
          <a:stretch/>
        </p:blipFill>
        <p:spPr>
          <a:xfrm>
            <a:off x="6880700" y="0"/>
            <a:ext cx="2263299" cy="166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19712"/>
            <a:ext cx="4831701" cy="362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5">
            <a:alphaModFix/>
          </a:blip>
          <a:srcRect b="0" l="0" r="0" t="4798"/>
          <a:stretch/>
        </p:blipFill>
        <p:spPr>
          <a:xfrm>
            <a:off x="4153175" y="1604150"/>
            <a:ext cx="4990824" cy="356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9"/>
          <p:cNvSpPr txBox="1"/>
          <p:nvPr/>
        </p:nvSpPr>
        <p:spPr>
          <a:xfrm>
            <a:off x="1005675" y="154802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Vertical Velocity Cross Section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5125525" y="1436675"/>
            <a:ext cx="2263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Reflectivity Cross Section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9"/>
          <p:cNvSpPr txBox="1"/>
          <p:nvPr/>
        </p:nvSpPr>
        <p:spPr>
          <a:xfrm>
            <a:off x="6878125" y="1284275"/>
            <a:ext cx="2263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Composite Reflectivity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