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13716000" cx="24384000"/>
  <p:notesSz cx="6858000" cy="9144000"/>
  <p:embeddedFontLst>
    <p:embeddedFont>
      <p:font typeface="Helvetica Neue"/>
      <p:regular r:id="rId34"/>
      <p:bold r:id="rId35"/>
      <p:italic r:id="rId36"/>
      <p:boldItalic r:id="rId37"/>
    </p:embeddedFont>
    <p:embeddedFont>
      <p:font typeface="Helvetica Neue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italic.fntdata"/><Relationship Id="rId20" Type="http://schemas.openxmlformats.org/officeDocument/2006/relationships/slide" Target="slides/slide16.xml"/><Relationship Id="rId41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HelveticaNeue-bold.fntdata"/><Relationship Id="rId12" Type="http://schemas.openxmlformats.org/officeDocument/2006/relationships/slide" Target="slides/slide8.xml"/><Relationship Id="rId34" Type="http://schemas.openxmlformats.org/officeDocument/2006/relationships/font" Target="fonts/HelveticaNeue-regular.fntdata"/><Relationship Id="rId15" Type="http://schemas.openxmlformats.org/officeDocument/2006/relationships/slide" Target="slides/slide11.xml"/><Relationship Id="rId37" Type="http://schemas.openxmlformats.org/officeDocument/2006/relationships/font" Target="fonts/HelveticaNeue-boldItalic.fntdata"/><Relationship Id="rId14" Type="http://schemas.openxmlformats.org/officeDocument/2006/relationships/slide" Target="slides/slide10.xml"/><Relationship Id="rId36" Type="http://schemas.openxmlformats.org/officeDocument/2006/relationships/font" Target="fonts/HelveticaNeue-italic.fntdata"/><Relationship Id="rId17" Type="http://schemas.openxmlformats.org/officeDocument/2006/relationships/slide" Target="slides/slide13.xml"/><Relationship Id="rId39" Type="http://schemas.openxmlformats.org/officeDocument/2006/relationships/font" Target="fonts/HelveticaNeueLight-bold.fntdata"/><Relationship Id="rId16" Type="http://schemas.openxmlformats.org/officeDocument/2006/relationships/slide" Target="slides/slide12.xml"/><Relationship Id="rId38" Type="http://schemas.openxmlformats.org/officeDocument/2006/relationships/font" Target="fonts/HelveticaNeueLight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>
            <p:ph idx="2" type="pic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1"/>
          <p:cNvSpPr/>
          <p:nvPr>
            <p:ph idx="3" type="pic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1"/>
          <p:cNvSpPr/>
          <p:nvPr>
            <p:ph idx="4" type="pic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" type="body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i="1" sz="3200"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2" type="body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>
            <p:ph idx="2" type="pic"/>
          </p:nvPr>
        </p:nvSpPr>
        <p:spPr>
          <a:xfrm>
            <a:off x="0" y="-2290234"/>
            <a:ext cx="24384000" cy="18296468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530225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1pPr>
            <a:lvl2pPr indent="-530225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2pPr>
            <a:lvl3pPr indent="-530225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3pPr>
            <a:lvl4pPr indent="-530225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4pPr>
            <a:lvl5pPr indent="-530225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4750"/>
              <a:buFont typeface="Helvetica Neue"/>
              <a:buChar char="•"/>
              <a:defRPr sz="38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" type="body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Center">
  <p:cSld name="Title - Cent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>
  <p:cSld name="Photo - Horizonta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/>
          <p:nvPr>
            <p:ph idx="2" type="pic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8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" type="body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>
            <p:ph idx="2" type="pic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" type="body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"/>
              <a:buNone/>
              <a:defRPr sz="5400"/>
            </a:lvl5pPr>
            <a:lvl6pPr indent="-37147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2250"/>
              <a:buChar char="•"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  <a:defRPr b="0" i="0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60960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960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960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960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960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960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960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960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960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Relationship Id="rId4" Type="http://schemas.openxmlformats.org/officeDocument/2006/relationships/hyperlink" Target="mailto:kelton.halbert@noaa.gov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4294967295" type="ctr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Helvetica Neue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Supercell Tornadogenesis</a:t>
            </a:r>
            <a:endParaRPr/>
          </a:p>
        </p:txBody>
      </p:sp>
      <p:sp>
        <p:nvSpPr>
          <p:cNvPr id="60" name="Google Shape;60;p14"/>
          <p:cNvSpPr txBox="1"/>
          <p:nvPr>
            <p:ph idx="4294967295" type="subTitle"/>
          </p:nvPr>
        </p:nvSpPr>
        <p:spPr>
          <a:xfrm>
            <a:off x="1778000" y="708025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3"/>
              <a:buFont typeface="Helvetica Neue"/>
              <a:buNone/>
            </a:pPr>
            <a:r>
              <a:rPr b="0" i="0" lang="en-US" sz="329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METR 4403/5403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3"/>
              <a:buFont typeface="Helvetica Neue"/>
              <a:buNone/>
            </a:pPr>
            <a:r>
              <a:rPr b="0" i="0" lang="en-US" sz="329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Spring 2025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93"/>
              <a:buFont typeface="Helvetica Neue"/>
              <a:buNone/>
            </a:pPr>
            <a:r>
              <a:rPr b="0" i="0" lang="en-US" sz="329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Kelton Halbert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0524.jpeg" id="123" name="Google Shape;12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5" y="0"/>
            <a:ext cx="2437111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>
            <p:ph idx="4294967295"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Example of RFD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13 April, 2022 in Iowa</a:t>
            </a:r>
            <a:endParaRPr/>
          </a:p>
        </p:txBody>
      </p:sp>
      <p:sp>
        <p:nvSpPr>
          <p:cNvPr id="125" name="Google Shape;125;p23"/>
          <p:cNvSpPr txBox="1"/>
          <p:nvPr/>
        </p:nvSpPr>
        <p:spPr>
          <a:xfrm>
            <a:off x="421136" y="12896852"/>
            <a:ext cx="6951295" cy="67180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Courtesy of Isaac Schluesche</a:t>
            </a:r>
            <a:endParaRPr/>
          </a:p>
        </p:txBody>
      </p:sp>
      <p:sp>
        <p:nvSpPr>
          <p:cNvPr id="126" name="Google Shape;126;p23"/>
          <p:cNvSpPr/>
          <p:nvPr/>
        </p:nvSpPr>
        <p:spPr>
          <a:xfrm>
            <a:off x="2583402" y="7879979"/>
            <a:ext cx="13504747" cy="1965574"/>
          </a:xfrm>
          <a:prstGeom prst="ellipse">
            <a:avLst/>
          </a:prstGeom>
          <a:noFill/>
          <a:ln cap="flat" cmpd="sng" w="63500">
            <a:solidFill>
              <a:srgbClr val="B51A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23"/>
          <p:cNvSpPr/>
          <p:nvPr/>
        </p:nvSpPr>
        <p:spPr>
          <a:xfrm rot="2700000">
            <a:off x="5568805" y="10391936"/>
            <a:ext cx="4628535" cy="1079208"/>
          </a:xfrm>
          <a:prstGeom prst="rightArrow">
            <a:avLst>
              <a:gd fmla="val 19281" name="adj1"/>
              <a:gd fmla="val 176200" name="adj2"/>
            </a:avLst>
          </a:prstGeom>
          <a:solidFill>
            <a:srgbClr val="00A1F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8" name="Google Shape;128;p23"/>
          <p:cNvSpPr/>
          <p:nvPr/>
        </p:nvSpPr>
        <p:spPr>
          <a:xfrm rot="2700000">
            <a:off x="13624382" y="10391936"/>
            <a:ext cx="4628535" cy="1079208"/>
          </a:xfrm>
          <a:prstGeom prst="rightArrow">
            <a:avLst>
              <a:gd fmla="val 19281" name="adj1"/>
              <a:gd fmla="val 176200" name="adj2"/>
            </a:avLst>
          </a:prstGeom>
          <a:solidFill>
            <a:srgbClr val="00A1F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7"/>
              <a:buFont typeface="Helvetica Neue"/>
              <a:buNone/>
            </a:pPr>
            <a:r>
              <a:rPr lang="en-US" sz="9407"/>
              <a:t>Summary of Lemon and Doswell 1979</a:t>
            </a:r>
            <a:endParaRPr/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95300" lvl="0" marL="495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79"/>
              <a:buFont typeface="Helvetica Neue"/>
              <a:buChar char="•"/>
            </a:pPr>
            <a:r>
              <a:rPr lang="en-US" sz="3743"/>
              <a:t>Supercell conceptual model updated to include the </a:t>
            </a:r>
            <a:r>
              <a:rPr lang="en-US">
                <a:solidFill>
                  <a:srgbClr val="F5EC00"/>
                </a:solidFill>
              </a:rPr>
              <a:t>Rear Flank Downdraft (RFD)</a:t>
            </a:r>
            <a:r>
              <a:rPr lang="en-US" sz="3743"/>
              <a:t>, based primarily on Doppler radar observations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Vortex tilting/stretching</a:t>
            </a:r>
            <a:r>
              <a:rPr lang="en-US" sz="3743"/>
              <a:t> believed to be the primary source of vertical vorticity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Baroclinic vorticity</a:t>
            </a:r>
            <a:r>
              <a:rPr lang="en-US" sz="3743"/>
              <a:t> generation not ruled out, but they lacked observations to support this theory 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Shear vortices</a:t>
            </a:r>
            <a:r>
              <a:rPr lang="en-US" sz="3743"/>
              <a:t> along the </a:t>
            </a:r>
            <a:r>
              <a:rPr lang="en-US">
                <a:solidFill>
                  <a:srgbClr val="F5EC00"/>
                </a:solidFill>
              </a:rPr>
              <a:t>forward-flank gust front</a:t>
            </a:r>
            <a:r>
              <a:rPr lang="en-US" sz="3743"/>
              <a:t> ruled out due to radar indicated elevated tornado vortex signatures. </a:t>
            </a:r>
            <a:r>
              <a:rPr i="1" lang="en-US">
                <a:solidFill>
                  <a:srgbClr val="F5EC00"/>
                </a:solidFill>
              </a:rPr>
              <a:t>It is pretty well agreed in current literature that tornadoes form from below, not above</a:t>
            </a:r>
            <a:r>
              <a:rPr lang="en-US">
                <a:solidFill>
                  <a:srgbClr val="F5EC00"/>
                </a:solidFill>
              </a:rPr>
              <a:t>. 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79"/>
              <a:buFont typeface="Helvetica Neue"/>
              <a:buChar char="•"/>
            </a:pPr>
            <a:r>
              <a:rPr lang="en-US" sz="3743"/>
              <a:t>They proposed the tornado vortex forms aloft, in the vertical velocity gradient between the updraft/mid-level mesocyclone and the rear-flank downdraft</a:t>
            </a:r>
            <a:endParaRPr/>
          </a:p>
          <a:p>
            <a:pPr indent="-495300" lvl="0" marL="495300" rtl="0" algn="l">
              <a:lnSpc>
                <a:spcPct val="100000"/>
              </a:lnSpc>
              <a:spcBef>
                <a:spcPts val="4600"/>
              </a:spcBef>
              <a:spcAft>
                <a:spcPts val="0"/>
              </a:spcAft>
              <a:buSzPts val="4679"/>
              <a:buFont typeface="Helvetica Neue"/>
              <a:buChar char="•"/>
            </a:pPr>
            <a:r>
              <a:rPr lang="en-US" sz="3743"/>
              <a:t>The rear-flank downdraft descends, bringing the elevated vortex towards the surface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1315.jpeg" id="139" name="Google Shape;1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00" y="0"/>
            <a:ext cx="243334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>
            <p:ph idx="4294967295" type="ctrTitle"/>
          </p:nvPr>
        </p:nvSpPr>
        <p:spPr>
          <a:xfrm>
            <a:off x="1778000" y="-396803"/>
            <a:ext cx="20828000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EC00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5EC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Supercell Tornadogenesis in the Modern Era</a:t>
            </a:r>
            <a:endParaRPr/>
          </a:p>
        </p:txBody>
      </p:sp>
      <p:sp>
        <p:nvSpPr>
          <p:cNvPr id="141" name="Google Shape;141;p25"/>
          <p:cNvSpPr txBox="1"/>
          <p:nvPr>
            <p:ph idx="4294967295" type="subTitle"/>
          </p:nvPr>
        </p:nvSpPr>
        <p:spPr>
          <a:xfrm>
            <a:off x="1778000" y="12047242"/>
            <a:ext cx="20828000" cy="15875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EC00"/>
              </a:buClr>
              <a:buSzPts val="4968"/>
              <a:buFont typeface="Helvetica Neue"/>
              <a:buNone/>
            </a:pPr>
            <a:r>
              <a:rPr b="0" i="0" lang="en-US" sz="4968" u="none" cap="none" strike="noStrike">
                <a:solidFill>
                  <a:srgbClr val="F5EC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Theories derived from numerical simulations of supercell thunderstorms that produce significant near-surface vertical vorticity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14.jpeg" id="146" name="Google Shape;146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414" r="6414" t="0"/>
          <a:stretch/>
        </p:blipFill>
        <p:spPr>
          <a:xfrm>
            <a:off x="13200186" y="2711450"/>
            <a:ext cx="10422906" cy="1017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Theories of Tornadogenesis: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and Richardson 2014</a:t>
            </a:r>
            <a:endParaRPr/>
          </a:p>
        </p:txBody>
      </p:sp>
      <p:sp>
        <p:nvSpPr>
          <p:cNvPr id="148" name="Google Shape;148;p26"/>
          <p:cNvSpPr txBox="1"/>
          <p:nvPr>
            <p:ph idx="1" type="body"/>
          </p:nvPr>
        </p:nvSpPr>
        <p:spPr>
          <a:xfrm>
            <a:off x="169545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Used simulated “</a:t>
            </a:r>
            <a:r>
              <a:rPr lang="en-US">
                <a:solidFill>
                  <a:srgbClr val="F5EC00"/>
                </a:solidFill>
              </a:rPr>
              <a:t>pseudo-storms</a:t>
            </a:r>
            <a:r>
              <a:rPr lang="en-US" sz="3800"/>
              <a:t>” to quantify the effects of </a:t>
            </a:r>
            <a:r>
              <a:rPr lang="en-US">
                <a:solidFill>
                  <a:srgbClr val="F5EC00"/>
                </a:solidFill>
              </a:rPr>
              <a:t>low-level wind shear</a:t>
            </a:r>
            <a:r>
              <a:rPr lang="en-US" sz="3800"/>
              <a:t> and </a:t>
            </a:r>
            <a:r>
              <a:rPr lang="en-US">
                <a:solidFill>
                  <a:srgbClr val="F5EC00"/>
                </a:solidFill>
              </a:rPr>
              <a:t>cold-pool buoyancy</a:t>
            </a:r>
            <a:r>
              <a:rPr lang="en-US" sz="3800"/>
              <a:t> on tornadogenesis</a:t>
            </a:r>
            <a:endParaRPr/>
          </a:p>
          <a:p>
            <a:pPr indent="-558800" lvl="1" marL="11176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Used a dry heat source as a proxy for the updraft, and a thermodynamic heat-sync to represent the downdraft and to create a cold-pool </a:t>
            </a:r>
            <a:endParaRPr/>
          </a:p>
          <a:p>
            <a:pPr indent="-558800" lvl="1" marL="11176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No moist processes</a:t>
            </a:r>
            <a:r>
              <a:rPr lang="en-US" sz="3800"/>
              <a:t> (no latent heating, no hydrometeors) to reduce degrees of freedom.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2.jpeg" id="153" name="Google Shape;153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1495" y="2711450"/>
            <a:ext cx="8620288" cy="1017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Theories of Tornadogenesis: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and Richardson 2014</a:t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169545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19683" lvl="0" marL="51968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lang="en-US" sz="3534"/>
              <a:t>Low-level </a:t>
            </a:r>
            <a:r>
              <a:rPr lang="en-US">
                <a:solidFill>
                  <a:srgbClr val="F5EC00"/>
                </a:solidFill>
              </a:rPr>
              <a:t>horizontal vorticity</a:t>
            </a:r>
            <a:r>
              <a:rPr lang="en-US" sz="3534"/>
              <a:t> is primarily generated by the </a:t>
            </a:r>
            <a:r>
              <a:rPr lang="en-US">
                <a:solidFill>
                  <a:srgbClr val="F5EC00"/>
                </a:solidFill>
              </a:rPr>
              <a:t>baroclinic mechanism</a:t>
            </a:r>
            <a:r>
              <a:rPr lang="en-US" sz="3534"/>
              <a:t> </a:t>
            </a:r>
            <a:endParaRPr/>
          </a:p>
          <a:p>
            <a:pPr indent="-519683" lvl="0" marL="519683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lang="en-US" sz="3534"/>
              <a:t>Strong </a:t>
            </a:r>
            <a:r>
              <a:rPr lang="en-US">
                <a:solidFill>
                  <a:srgbClr val="F5EC00"/>
                </a:solidFill>
              </a:rPr>
              <a:t>low-level environmental</a:t>
            </a:r>
            <a:r>
              <a:rPr lang="en-US" sz="3534"/>
              <a:t> shear results in stronger mid-level mesocyclones, and therefore </a:t>
            </a:r>
            <a:r>
              <a:rPr lang="en-US">
                <a:solidFill>
                  <a:srgbClr val="F5EC00"/>
                </a:solidFill>
              </a:rPr>
              <a:t>stronger dynamic lifting</a:t>
            </a:r>
            <a:r>
              <a:rPr lang="en-US" sz="3534"/>
              <a:t> by the mesocyclone</a:t>
            </a:r>
            <a:endParaRPr/>
          </a:p>
          <a:p>
            <a:pPr indent="-519683" lvl="0" marL="519683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lang="en-US" sz="3534"/>
              <a:t>The combination of </a:t>
            </a:r>
            <a:r>
              <a:rPr lang="en-US">
                <a:solidFill>
                  <a:srgbClr val="F5EC00"/>
                </a:solidFill>
              </a:rPr>
              <a:t>strong dynamic lifting</a:t>
            </a:r>
            <a:r>
              <a:rPr lang="en-US" sz="3534"/>
              <a:t> and </a:t>
            </a:r>
            <a:r>
              <a:rPr lang="en-US">
                <a:solidFill>
                  <a:srgbClr val="F5EC00"/>
                </a:solidFill>
              </a:rPr>
              <a:t>weak negative buoyancy</a:t>
            </a:r>
            <a:r>
              <a:rPr lang="en-US" sz="3534"/>
              <a:t> provides the best combination of factors leading to tornadogenesis </a:t>
            </a:r>
            <a:endParaRPr/>
          </a:p>
          <a:p>
            <a:pPr indent="-519683" lvl="0" marL="519683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418"/>
              <a:buFont typeface="Helvetica Neue"/>
              <a:buChar char="•"/>
            </a:pPr>
            <a:r>
              <a:rPr b="1" lang="en-US" sz="3534"/>
              <a:t>Downdraft is critical for re-orienting baroclinicly generated horizontal vorticity into the vertical, and then is stretched and amplified underneath low-level mesocyclone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4.jpeg" id="160" name="Google Shape;16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6685" y="239251"/>
            <a:ext cx="17230630" cy="1323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121575" y="11959032"/>
            <a:ext cx="3345701" cy="1500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5.jpeg" id="166" name="Google Shape;16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546" y="62344"/>
            <a:ext cx="12782908" cy="1359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1090745" y="11959032"/>
            <a:ext cx="3345700" cy="1500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6.jpeg"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6807" y="59850"/>
            <a:ext cx="17510386" cy="135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121575" y="11959032"/>
            <a:ext cx="3345701" cy="1500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840"/>
              <a:buFont typeface="Helvetica Neue"/>
              <a:buNone/>
            </a:pPr>
            <a:r>
              <a:rPr lang="en-US" sz="7840"/>
              <a:t>Summary of Markowski and Richardson 2014</a:t>
            </a:r>
            <a:endParaRPr/>
          </a:p>
        </p:txBody>
      </p:sp>
      <p:sp>
        <p:nvSpPr>
          <p:cNvPr id="179" name="Google Shape;179;p31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88950" lvl="0" marL="488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Environments with large amounts of </a:t>
            </a:r>
            <a:r>
              <a:rPr lang="en-US">
                <a:solidFill>
                  <a:srgbClr val="F5EC00"/>
                </a:solidFill>
              </a:rPr>
              <a:t>streamwise vorticity</a:t>
            </a:r>
            <a:r>
              <a:rPr lang="en-US" sz="3696"/>
              <a:t> (strong SRH in the low-levels) result in </a:t>
            </a:r>
            <a:r>
              <a:rPr lang="en-US">
                <a:solidFill>
                  <a:srgbClr val="F5EC00"/>
                </a:solidFill>
              </a:rPr>
              <a:t>stronger mesocyclones closer to the surface</a:t>
            </a:r>
            <a:r>
              <a:rPr lang="en-US" sz="3696"/>
              <a:t>.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This provides </a:t>
            </a:r>
            <a:r>
              <a:rPr lang="en-US">
                <a:solidFill>
                  <a:srgbClr val="F5EC00"/>
                </a:solidFill>
              </a:rPr>
              <a:t>strong dynamic lifting</a:t>
            </a:r>
            <a:r>
              <a:rPr lang="en-US" sz="3696"/>
              <a:t> through the VPPGF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500"/>
              <a:buFont typeface="Helvetica Neue"/>
              <a:buChar char="•"/>
            </a:pPr>
            <a:r>
              <a:rPr b="1" lang="en-US"/>
              <a:t>Baroclinic generation of horizontal vorticity and downdrafts are crucial for generating near-surface vertical vorticity</a:t>
            </a:r>
            <a:r>
              <a:rPr lang="en-US" sz="3696"/>
              <a:t>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Strong negative buoyancy in the thunderstorm outflow results in a stronger circulation, but it is unable to be lifted by the mesocyclone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Weak negative buoyancy does not develop strong enough near-surface circulation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Intermediate negative buoyancy</a:t>
            </a:r>
            <a:r>
              <a:rPr b="1" lang="en-US" sz="3696"/>
              <a:t> is required to generate enough circulation for tornadogenesis while not being so negatively buoyant it cannot be lifted by the mesocyclone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1276.jpeg" id="184" name="Google Shape;18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9420" y="-132306"/>
            <a:ext cx="24802840" cy="1398061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>
            <p:ph type="title"/>
          </p:nvPr>
        </p:nvSpPr>
        <p:spPr>
          <a:xfrm>
            <a:off x="1778000" y="8652870"/>
            <a:ext cx="20828000" cy="4648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6"/>
              <a:buFont typeface="Helvetica Neue"/>
              <a:buNone/>
            </a:pPr>
            <a:r>
              <a:rPr lang="en-US" sz="9856"/>
              <a:t>Summary of Current Theories on the Generation of Near-Surface Vertical Vorticity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Disclaimer!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do not possess the credentialed letters of an “expert”, but I have spent the better of 8 years in the weeds of tornado research.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Even if I was an expert, a lot of this knowledge is evolving and new!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papers referenced are a great resource for more depth.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papers referenced are only a subset of a rich history of literature on the matter, and there is plenty of ongoing and recently published research not referenced.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atmosphere cares not for our conceptual models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04.jpeg" id="190" name="Google Shape;19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0" l="8254" r="8253" t="110"/>
          <a:stretch/>
        </p:blipFill>
        <p:spPr>
          <a:xfrm>
            <a:off x="12424568" y="3772693"/>
            <a:ext cx="11015483" cy="805012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951"/>
              <a:buFont typeface="Helvetica Neue"/>
              <a:buNone/>
            </a:pPr>
            <a:r>
              <a:rPr lang="en-US" sz="7951"/>
              <a:t>Davies-Jones and Brooks (1993) Mechanism</a:t>
            </a:r>
            <a:endParaRPr/>
          </a:p>
        </p:txBody>
      </p:sp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24687" lvl="0" marL="4246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Using idealized simulation, the study describes how </a:t>
            </a:r>
            <a:r>
              <a:rPr lang="en-US">
                <a:solidFill>
                  <a:srgbClr val="F5EC00"/>
                </a:solidFill>
              </a:rPr>
              <a:t>initially horizontal vorticity</a:t>
            </a:r>
            <a:r>
              <a:rPr lang="en-US" sz="2888"/>
              <a:t> interacts with a </a:t>
            </a:r>
            <a:r>
              <a:rPr lang="en-US">
                <a:solidFill>
                  <a:srgbClr val="F5EC00"/>
                </a:solidFill>
              </a:rPr>
              <a:t>downdraft</a:t>
            </a:r>
            <a:r>
              <a:rPr lang="en-US" sz="2888"/>
              <a:t>, reorienting it into </a:t>
            </a:r>
            <a:r>
              <a:rPr lang="en-US">
                <a:solidFill>
                  <a:srgbClr val="F5EC00"/>
                </a:solidFill>
              </a:rPr>
              <a:t>vertical vorticity</a:t>
            </a:r>
            <a:endParaRPr>
              <a:solidFill>
                <a:srgbClr val="F5EC00"/>
              </a:solidFill>
            </a:endParaRPr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Horizontal vorticity is continually generated along a trajectory via the </a:t>
            </a:r>
            <a:r>
              <a:rPr lang="en-US">
                <a:solidFill>
                  <a:srgbClr val="F5EC00"/>
                </a:solidFill>
              </a:rPr>
              <a:t>baroclinic mechanism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The vorticity vector is </a:t>
            </a:r>
            <a:r>
              <a:rPr lang="en-US">
                <a:solidFill>
                  <a:srgbClr val="F5EC00"/>
                </a:solidFill>
              </a:rPr>
              <a:t>initially tilted downward</a:t>
            </a:r>
            <a:r>
              <a:rPr lang="en-US" sz="2888"/>
              <a:t> by the downdraft, but </a:t>
            </a:r>
            <a:r>
              <a:rPr lang="en-US">
                <a:solidFill>
                  <a:srgbClr val="F5EC00"/>
                </a:solidFill>
              </a:rPr>
              <a:t>continuous baroclinic generation of horizontal vorticity</a:t>
            </a:r>
            <a:r>
              <a:rPr lang="en-US" sz="2888"/>
              <a:t> results in a mismatch between the velocity and vorticity vector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This </a:t>
            </a:r>
            <a:r>
              <a:rPr lang="en-US">
                <a:solidFill>
                  <a:srgbClr val="F5EC00"/>
                </a:solidFill>
              </a:rPr>
              <a:t>“slippage”</a:t>
            </a:r>
            <a:r>
              <a:rPr lang="en-US" sz="2888"/>
              <a:t> means that by the time a parcel reaches the bottom of its descent, it acquires upward (or vertically) oriented vorticity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This vorticity is then stretched underneath a low-level updraft and amplified into a tornadic vortex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b="1" lang="en-US" sz="2888"/>
              <a:t>Markowski and Richardson (2014) claimed this as the mechanism in their simulations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77.jpeg" id="197" name="Google Shape;1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4134" y="24045"/>
            <a:ext cx="16135731" cy="1366791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333581" y="12019605"/>
            <a:ext cx="3345701" cy="150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Markowski and Richardson, 2014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05.jpeg" id="203" name="Google Shape;203;p3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155" r="2981" t="0"/>
          <a:stretch/>
        </p:blipFill>
        <p:spPr>
          <a:xfrm>
            <a:off x="12160689" y="4307230"/>
            <a:ext cx="12105704" cy="698114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864"/>
              <a:buFont typeface="Helvetica Neue"/>
              <a:buNone/>
            </a:pPr>
            <a:r>
              <a:rPr lang="en-US" sz="10864"/>
              <a:t>Rotunno et al. (2017) Mechanism</a:t>
            </a:r>
            <a:endParaRPr/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41451" lvl="0" marL="44145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 DJB mechanism requires that a parcel have positive vertical vorticity by the time I teaches it’s maximum descent, or nadir. 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This study demonstrates that while the vortex tilting described by DJB occurs, it need not have positive vertical vorticity at the nadir. 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 </a:t>
            </a:r>
            <a:r>
              <a:rPr lang="en-US">
                <a:solidFill>
                  <a:srgbClr val="F5EC00"/>
                </a:solidFill>
              </a:rPr>
              <a:t>downdraft</a:t>
            </a:r>
            <a:r>
              <a:rPr lang="en-US" sz="3002"/>
              <a:t> is responsible for generating near-surface horizontal vorticity through the </a:t>
            </a:r>
            <a:r>
              <a:rPr lang="en-US">
                <a:solidFill>
                  <a:srgbClr val="F5EC00"/>
                </a:solidFill>
              </a:rPr>
              <a:t>baroclinic mechanism</a:t>
            </a:r>
            <a:r>
              <a:rPr lang="en-US" sz="3002"/>
              <a:t>.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 parcel’s vertical vorticity can be </a:t>
            </a:r>
            <a:r>
              <a:rPr lang="en-US">
                <a:solidFill>
                  <a:srgbClr val="F5EC00"/>
                </a:solidFill>
              </a:rPr>
              <a:t>zero at the nadir</a:t>
            </a:r>
            <a:r>
              <a:rPr lang="en-US" sz="3002"/>
              <a:t>, and then </a:t>
            </a:r>
            <a:r>
              <a:rPr lang="en-US">
                <a:solidFill>
                  <a:srgbClr val="F5EC00"/>
                </a:solidFill>
              </a:rPr>
              <a:t>tilting and stretching of horizontal vorticity into the vertical</a:t>
            </a:r>
            <a:r>
              <a:rPr lang="en-US" sz="3002"/>
              <a:t> is responsible for significant vertical vorticity.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b="1" lang="en-US" sz="3002">
                <a:solidFill>
                  <a:srgbClr val="F5EC00"/>
                </a:solidFill>
              </a:rPr>
              <a:t>Vertical vorticity need not be present near the surface for tornadogenesis - purely horizontal vorticity is sufficient. 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b="1" lang="en-US" sz="3002">
                <a:solidFill>
                  <a:srgbClr val="F5EC00"/>
                </a:solidFill>
              </a:rPr>
              <a:t>This is effectively a revision of the DJB mechanism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206.jpeg" id="210" name="Google Shape;210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8494" r="5667" t="0"/>
          <a:stretch/>
        </p:blipFill>
        <p:spPr>
          <a:xfrm>
            <a:off x="11928152" y="3149600"/>
            <a:ext cx="12417365" cy="92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84"/>
              <a:buFont typeface="Helvetica Neue"/>
              <a:buNone/>
            </a:pPr>
            <a:r>
              <a:rPr lang="en-US" sz="9184"/>
              <a:t>Trapp and Weisman (2003) Mechanism</a:t>
            </a:r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14224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Proposed for Quasi-Linear-Convective-System (QLCS) tornadogenesis by Trapp and Weisman (2003); Dahl (2015) found it to be present in simulated supercells as well. 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Thunderstorm downdrafts </a:t>
            </a:r>
            <a:r>
              <a:rPr lang="en-US">
                <a:solidFill>
                  <a:srgbClr val="F5EC00"/>
                </a:solidFill>
              </a:rPr>
              <a:t>depress horizontal vortex</a:t>
            </a:r>
            <a:r>
              <a:rPr lang="en-US" sz="3800"/>
              <a:t> lines towards the surface, creating a pair of </a:t>
            </a:r>
            <a:r>
              <a:rPr lang="en-US">
                <a:solidFill>
                  <a:srgbClr val="F5EC00"/>
                </a:solidFill>
              </a:rPr>
              <a:t>counter-rotating vortices</a:t>
            </a:r>
            <a:r>
              <a:rPr lang="en-US" sz="3800"/>
              <a:t>.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In simulations, the cyclonic vortex forms to the south, and the anti cyclonic vortex forms towards the north.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The updraft then stretches and amplifies the cyclonic vertical vortex.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2024: Turbulence, Turbulence, and More Turbulence!</a:t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14224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14094" lvl="0" marL="51409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70"/>
              <a:buFont typeface="Helvetica Neue"/>
              <a:buChar char="•"/>
            </a:pPr>
            <a:r>
              <a:rPr lang="en-US" sz="3496"/>
              <a:t>Most prior (20th century; C20) simulations are laminar-flow simulations. The real atmosphere has turbulence! What happens when turbulence is included in the inflow and storm environment?</a:t>
            </a:r>
            <a:endParaRPr/>
          </a:p>
          <a:p>
            <a:pPr indent="-514094" lvl="0" marL="514094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370"/>
              <a:buFont typeface="Helvetica Neue"/>
              <a:buChar char="•"/>
            </a:pPr>
            <a:r>
              <a:rPr lang="en-US" sz="3496"/>
              <a:t>Source of vorticity for initial TLV comes from </a:t>
            </a:r>
            <a:r>
              <a:rPr lang="en-US">
                <a:solidFill>
                  <a:srgbClr val="FAE130"/>
                </a:solidFill>
              </a:rPr>
              <a:t>surface-layer features</a:t>
            </a:r>
            <a:r>
              <a:rPr lang="en-US" sz="3496"/>
              <a:t> (~0-50m AGL), instead of from baroclinically generated/amplified sources.</a:t>
            </a:r>
            <a:endParaRPr/>
          </a:p>
          <a:p>
            <a:pPr indent="-514094" lvl="0" marL="514094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250"/>
              <a:buFont typeface="Helvetica Neue"/>
              <a:buChar char="•"/>
            </a:pPr>
            <a:r>
              <a:rPr lang="en-US">
                <a:solidFill>
                  <a:srgbClr val="FAE130"/>
                </a:solidFill>
              </a:rPr>
              <a:t>The proximity of the updraft to the surface, and subsequently, dw/dz, is of great importance</a:t>
            </a:r>
            <a:r>
              <a:rPr lang="en-US" sz="3496"/>
              <a:t> for drawing up these surface-layer features into the updraft. </a:t>
            </a:r>
            <a:endParaRPr/>
          </a:p>
          <a:p>
            <a:pPr indent="-514094" lvl="0" marL="514094" rtl="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SzPts val="4370"/>
              <a:buFont typeface="Helvetica Neue"/>
              <a:buChar char="•"/>
            </a:pPr>
            <a:r>
              <a:rPr lang="en-US" sz="3496"/>
              <a:t>Per trajectory analysis, </a:t>
            </a:r>
            <a:r>
              <a:rPr lang="en-US">
                <a:solidFill>
                  <a:srgbClr val="FAE130"/>
                </a:solidFill>
              </a:rPr>
              <a:t>baroclinic vorticity generation is not a leading source of vorticity for the TLV at any point in its lifecycle</a:t>
            </a:r>
            <a:r>
              <a:rPr lang="en-US" sz="3496"/>
              <a:t>.</a:t>
            </a:r>
            <a:endParaRPr/>
          </a:p>
        </p:txBody>
      </p:sp>
      <p:pic>
        <p:nvPicPr>
          <p:cNvPr descr="pasted-movie.png" id="219" name="Google Shape;2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22674" y="2444750"/>
            <a:ext cx="7929645" cy="1070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224" name="Google Shape;2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0651" y="2235303"/>
            <a:ext cx="13742698" cy="1061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/>
          <p:nvPr>
            <p:ph type="title"/>
          </p:nvPr>
        </p:nvSpPr>
        <p:spPr>
          <a:xfrm>
            <a:off x="1689099" y="117569"/>
            <a:ext cx="21005801" cy="228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Markowski 2024: Turbulence, Turbulence, and More Turbulence!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 Which Is It?</a:t>
            </a:r>
            <a:endParaRPr/>
          </a:p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1" lang="en-US"/>
              <a:t>All of these mechanisms have been found to be present in simulations of supercell thunderstorms.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1" lang="en-US"/>
              <a:t>All of these mechanisms and studies have flaws and caveats, whether it’s the lack of turbulence, poor surface-layer and turbulence closure schemes/assumptions, or parameterized microphysics.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1" lang="en-US"/>
              <a:t>It is entirely possible that tornadoes form via many (or all) of these methods in nature.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Caveats</a:t>
            </a:r>
            <a:endParaRPr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88950" lvl="0" marL="488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Many of these simulations have a sufficient resolution for resolving supercells, but not tornadoes. These vortices are called “tornado-like”, but are not tornadoes. </a:t>
            </a:r>
            <a:endParaRPr/>
          </a:p>
          <a:p>
            <a:pPr indent="-488950" lvl="0" marL="48895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Most of these simulations are “free-slip” - the impacts of friction are completely unaccounted for.</a:t>
            </a:r>
            <a:endParaRPr/>
          </a:p>
          <a:p>
            <a:pPr indent="-488950" lvl="1" marL="9779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Recent studies (e.g. Roberts et al. 2016 &amp; 2017, Markowski 2020 &amp; 2024) have looked at semi-slip boundary conditions in simulations of supercells and TLVs. Often, with the inclusion of friction and turbulence, it comes out with first-order importance relative to baroclinic mechanisms.</a:t>
            </a:r>
            <a:endParaRPr/>
          </a:p>
          <a:p>
            <a:pPr indent="-488950" lvl="1" marL="9779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However, it has been shown by Markowski and Bryan (2016) that our current understanding of the surface-layer in thunderstorm outflow is severely lacking, and standard boundary layer application of friction in cloud models is erroneous.</a:t>
            </a:r>
            <a:endParaRPr/>
          </a:p>
          <a:p>
            <a:pPr indent="-488950" lvl="1" marL="9779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620"/>
              <a:buFont typeface="Helvetica Neue"/>
              <a:buChar char="•"/>
            </a:pPr>
            <a:r>
              <a:rPr lang="en-US" sz="3696"/>
              <a:t>The true role of friction and the surface-layer in tornadogenesis is an unknown and ongoing research topic.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99.jpeg" id="242" name="Google Shape;242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403" l="1822" r="3019" t="1304"/>
          <a:stretch/>
        </p:blipFill>
        <p:spPr>
          <a:xfrm>
            <a:off x="13400484" y="6262678"/>
            <a:ext cx="9063862" cy="607574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1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How do we use any of this to predict the formation of tornadoes?</a:t>
            </a:r>
            <a:endParaRPr/>
          </a:p>
        </p:txBody>
      </p:sp>
      <p:sp>
        <p:nvSpPr>
          <p:cNvPr id="244" name="Google Shape;244;p41"/>
          <p:cNvSpPr txBox="1"/>
          <p:nvPr>
            <p:ph idx="1" type="body"/>
          </p:nvPr>
        </p:nvSpPr>
        <p:spPr>
          <a:xfrm>
            <a:off x="169545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374396" lvl="0" marL="37439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Thompson et al. 2003 (revised by Thompson et al. 2007) created the </a:t>
            </a:r>
            <a:r>
              <a:rPr lang="en-US">
                <a:solidFill>
                  <a:srgbClr val="F5EC00"/>
                </a:solidFill>
              </a:rPr>
              <a:t>Significant Tornado Parameter (STP)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Mixed-layer CAPE</a:t>
            </a:r>
            <a:r>
              <a:rPr lang="en-US" sz="2546"/>
              <a:t> used to assess </a:t>
            </a:r>
            <a:r>
              <a:rPr lang="en-US">
                <a:solidFill>
                  <a:srgbClr val="F5EC00"/>
                </a:solidFill>
              </a:rPr>
              <a:t>buoyancy</a:t>
            </a:r>
            <a:r>
              <a:rPr lang="en-US" sz="2546"/>
              <a:t> for thunderstorm development</a:t>
            </a:r>
            <a:endParaRPr/>
          </a:p>
          <a:p>
            <a:pPr indent="-374395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The mixed-layer lifted condensation level (</a:t>
            </a:r>
            <a:r>
              <a:rPr lang="en-US">
                <a:solidFill>
                  <a:srgbClr val="F5EC00"/>
                </a:solidFill>
              </a:rPr>
              <a:t>LCL</a:t>
            </a:r>
            <a:r>
              <a:rPr lang="en-US" sz="2546"/>
              <a:t>) is used as a proxy for </a:t>
            </a:r>
            <a:r>
              <a:rPr lang="en-US">
                <a:solidFill>
                  <a:srgbClr val="F5EC00"/>
                </a:solidFill>
              </a:rPr>
              <a:t>cold pool buoyancy</a:t>
            </a:r>
            <a:r>
              <a:rPr lang="en-US" sz="2546"/>
              <a:t>. Lowe LCLs are indicative of </a:t>
            </a:r>
            <a:r>
              <a:rPr lang="en-US">
                <a:solidFill>
                  <a:srgbClr val="F5EC00"/>
                </a:solidFill>
              </a:rPr>
              <a:t>higher boundary layer relative humidity</a:t>
            </a:r>
            <a:r>
              <a:rPr lang="en-US" sz="2546"/>
              <a:t>, which means less evaporation of hydrometeors.</a:t>
            </a:r>
            <a:endParaRPr/>
          </a:p>
          <a:p>
            <a:pPr indent="-374395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The mixed layer </a:t>
            </a:r>
            <a:r>
              <a:rPr lang="en-US">
                <a:solidFill>
                  <a:srgbClr val="F5EC00"/>
                </a:solidFill>
              </a:rPr>
              <a:t>CIN</a:t>
            </a:r>
            <a:r>
              <a:rPr lang="en-US" sz="2546"/>
              <a:t> is included to allow for the presence of some inhibition (i.e. </a:t>
            </a:r>
            <a:r>
              <a:rPr lang="en-US">
                <a:solidFill>
                  <a:srgbClr val="F5EC00"/>
                </a:solidFill>
              </a:rPr>
              <a:t>nocturnal tornadoes</a:t>
            </a:r>
            <a:r>
              <a:rPr lang="en-US" sz="2546"/>
              <a:t>)</a:t>
            </a:r>
            <a:endParaRPr/>
          </a:p>
          <a:p>
            <a:pPr indent="-374395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The </a:t>
            </a:r>
            <a:r>
              <a:rPr lang="en-US">
                <a:solidFill>
                  <a:srgbClr val="F5EC00"/>
                </a:solidFill>
              </a:rPr>
              <a:t>bulk wind difference</a:t>
            </a:r>
            <a:r>
              <a:rPr lang="en-US" sz="2546"/>
              <a:t> (wind shear) is used to discriminate </a:t>
            </a:r>
            <a:r>
              <a:rPr lang="en-US">
                <a:solidFill>
                  <a:srgbClr val="F5EC00"/>
                </a:solidFill>
              </a:rPr>
              <a:t>supercell potential </a:t>
            </a:r>
            <a:endParaRPr/>
          </a:p>
          <a:p>
            <a:pPr indent="-374396" lvl="1" marL="748792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25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Storm Relative Helicity</a:t>
            </a:r>
            <a:r>
              <a:rPr lang="en-US" sz="2546"/>
              <a:t> is used to asses low-level shear (and subsequently </a:t>
            </a:r>
            <a:r>
              <a:rPr lang="en-US">
                <a:solidFill>
                  <a:srgbClr val="F5EC00"/>
                </a:solidFill>
              </a:rPr>
              <a:t>mesocyclone strength</a:t>
            </a:r>
            <a:r>
              <a:rPr lang="en-US" sz="2546"/>
              <a:t>)</a:t>
            </a:r>
            <a:endParaRPr/>
          </a:p>
          <a:p>
            <a:pPr indent="-374396" lvl="0" marL="374396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3183"/>
              <a:buFont typeface="Helvetica Neue"/>
              <a:buChar char="•"/>
            </a:pPr>
            <a:r>
              <a:rPr lang="en-US" sz="2546"/>
              <a:t>Recent work by Coffer et al. 2019 suggests that using the </a:t>
            </a:r>
            <a:r>
              <a:rPr lang="en-US">
                <a:solidFill>
                  <a:srgbClr val="F5EC00"/>
                </a:solidFill>
              </a:rPr>
              <a:t>surface-500 meter storm relative helicity </a:t>
            </a:r>
            <a:r>
              <a:rPr lang="en-US" sz="2546"/>
              <a:t>may be an even better discriminator than what is currently used in STP</a:t>
            </a:r>
            <a:endParaRPr/>
          </a:p>
        </p:txBody>
      </p:sp>
      <p:pic>
        <p:nvPicPr>
          <p:cNvPr descr="IMG_1212.jpeg" id="245" name="Google Shape;24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90948" y="3727016"/>
            <a:ext cx="9082903" cy="251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7150.jpg" id="250" name="Google Shape;2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6" y="-1"/>
            <a:ext cx="2437804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2"/>
          <p:cNvSpPr txBox="1"/>
          <p:nvPr>
            <p:ph type="title"/>
          </p:nvPr>
        </p:nvSpPr>
        <p:spPr>
          <a:xfrm>
            <a:off x="3457940" y="2636724"/>
            <a:ext cx="17468120" cy="2286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Congratulations! You are all now tornadogenesis experts!</a:t>
            </a:r>
            <a:endParaRPr/>
          </a:p>
        </p:txBody>
      </p:sp>
      <p:sp>
        <p:nvSpPr>
          <p:cNvPr id="252" name="Google Shape;252;p42"/>
          <p:cNvSpPr txBox="1"/>
          <p:nvPr>
            <p:ph idx="1" type="body"/>
          </p:nvPr>
        </p:nvSpPr>
        <p:spPr>
          <a:xfrm>
            <a:off x="13973853" y="9212092"/>
            <a:ext cx="10223501" cy="432898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Font typeface="Helvetica Neue"/>
              <a:buChar char="•"/>
            </a:pPr>
            <a:r>
              <a:rPr b="1" lang="en-US" sz="5200"/>
              <a:t>I’ll try to answer any questions the best I can!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Email: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kelton.halbert@noaa.gov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BlueSky: @stormscale.io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56.jpeg" id="71" name="Google Shape;71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7464" l="0" r="0" t="0"/>
          <a:stretch/>
        </p:blipFill>
        <p:spPr>
          <a:xfrm>
            <a:off x="13188165" y="3174207"/>
            <a:ext cx="9488469" cy="927179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 First Successful Tornado Forecast: 1948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Ernest J Fawbush &amp; Robert C Miller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41451" lvl="0" marL="44145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Major Ernest J Fawbush and Colonel Robert C Miller were meteorologists stationed at Tinker Air Force Base in Oklahoma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March 20th, 1948: A tornado strikes Tinker AFB, causing significant damage to base infrastructure and aircraft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March 22-24th: Fawbush and Miller analyzed the surface and upper-air charts for the 20th, as well as other outbreaks of tornadoes that had recently occurred. </a:t>
            </a:r>
            <a:endParaRPr/>
          </a:p>
          <a:p>
            <a:pPr indent="-441451" lvl="0" marL="441451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March 25th, 1948: Only 5 days after the Tinker tornado, they noticed the pattern was incredibly similar to the 20th and their list of criteria for tornado outbreaks.</a:t>
            </a:r>
            <a:endParaRPr/>
          </a:p>
          <a:p>
            <a:pPr indent="-441451" lvl="1" marL="882903" rtl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SzPts val="3753"/>
              <a:buFont typeface="Helvetica Neue"/>
              <a:buChar char="•"/>
            </a:pPr>
            <a:r>
              <a:rPr lang="en-US" sz="3002"/>
              <a:t>They were pressured by the base commander to issue a forecast. Eventually, they issued the forecast for tornado development, believing it to be career suicide. </a:t>
            </a: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15346816" y="12764275"/>
            <a:ext cx="5171167" cy="5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Miller and Crisp (1999)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1.jpeg" id="79" name="Google Shape;79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05071" y="3978757"/>
            <a:ext cx="11854732" cy="76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 First Successful Tornado Forecast: 1948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Ernest J Fawbush &amp; Robert C Miller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1199080" y="3149600"/>
            <a:ext cx="10223501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Shortly after 6:00 PM on March 25th, Tinker AFB was struck by a tornado. It caused extensive damage, but because of the early warning, losses were minimized. </a:t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17324895" y="11809430"/>
            <a:ext cx="1215010" cy="5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NOAA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635000" lvl="0" marL="635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forecast of Fawbush and Miller would break over a half-century ban on tornado forecasting 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1951, They established the Severe Storms Forecast Center at Tinker AFB. It would go through many renamings and relocations (Severe Local Storm [SELS] unit, National Severe Storms Forecast Center [NSSFC]), but would eventually become the NOAA Storm Prediction center in Norman, Oklahoma.</a:t>
            </a:r>
            <a:endParaRPr/>
          </a:p>
          <a:p>
            <a:pPr indent="-635000" lvl="0" marL="63500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SzPts val="6000"/>
              <a:buFont typeface="Helvetica Neue"/>
              <a:buChar char="•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1955, the National Severe Storms Project (NSSP) was established, later renamed the National Severe Storms Laboratory (NSSL) and moved to Norman, OK in 1964. The NSSL now shares a building with the NOAA SPC.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idx="4294967295" type="ctrTitle"/>
          </p:nvPr>
        </p:nvSpPr>
        <p:spPr>
          <a:xfrm>
            <a:off x="1778000" y="367665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56"/>
              <a:buFont typeface="Helvetica Neue"/>
              <a:buNone/>
            </a:pPr>
            <a:r>
              <a:rPr b="0" i="0" lang="en-US" sz="985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First Tornadogenesis Theory Tied to the Supercell Thunderstorm Model </a:t>
            </a:r>
            <a:endParaRPr/>
          </a:p>
        </p:txBody>
      </p:sp>
      <p:sp>
        <p:nvSpPr>
          <p:cNvPr id="93" name="Google Shape;93;p19"/>
          <p:cNvSpPr txBox="1"/>
          <p:nvPr>
            <p:ph idx="4294967295" type="subTitle"/>
          </p:nvPr>
        </p:nvSpPr>
        <p:spPr>
          <a:xfrm>
            <a:off x="1778000" y="845185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14"/>
              <a:buFont typeface="Helvetica Neue"/>
              <a:buNone/>
            </a:pPr>
            <a:r>
              <a:rPr b="0" i="0" lang="en-US" sz="491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Based on observations of supercells and tornadoes using doppler radar, limited surface observations, and storm-chaser photography/videography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3.jpeg" id="98" name="Google Shape;98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0047" l="0" r="0" t="1690"/>
          <a:stretch/>
        </p:blipFill>
        <p:spPr>
          <a:xfrm>
            <a:off x="13176694" y="3149600"/>
            <a:ext cx="9511413" cy="92964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Theories of Supercell Tornadogenesis: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56"/>
              <a:buFont typeface="Helvetica Neue"/>
              <a:buNone/>
            </a:pPr>
            <a:r>
              <a:rPr lang="en-US" sz="7056"/>
              <a:t>Lemon and Doswell 1979</a:t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58800" lvl="0" marL="55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Prior theories about tornadogenesis had been proposed, but none incorporated the observations of supercells and tornadoes collected from Doppler radar. 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Les Lemon and Charles Doswell of the NSSFC proposed a modified conceptual model of supercell thunderstorms, but more importantly, used the collected observations to limit the proposed theories of tornadogenesis</a:t>
            </a:r>
            <a:endParaRPr/>
          </a:p>
          <a:p>
            <a:pPr indent="-558800" lvl="0" marL="55880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SzPts val="4750"/>
              <a:buFont typeface="Helvetica Neue"/>
              <a:buChar char="•"/>
            </a:pPr>
            <a:r>
              <a:rPr lang="en-US" sz="3800"/>
              <a:t>Their additions to the supercell model of Browning (1964) includes the Rear Flank Downdraft (RFD), which they also propose as being responsible for tornadogenesis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7.jpeg" id="105" name="Google Shape;105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3689" y="2240828"/>
            <a:ext cx="11757478" cy="51361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>
            <p:ph type="title"/>
          </p:nvPr>
        </p:nvSpPr>
        <p:spPr>
          <a:xfrm>
            <a:off x="1689100" y="63500"/>
            <a:ext cx="210058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752"/>
              <a:buFont typeface="Helvetica Neue"/>
              <a:buNone/>
            </a:pPr>
            <a:r>
              <a:rPr lang="en-US" sz="10752"/>
              <a:t>Prior Theories of Tornadogenesis</a:t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14859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424687" lvl="0" marL="42468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Convergence of existing vertical vorticity</a:t>
            </a:r>
            <a:r>
              <a:rPr lang="en-US" sz="2888"/>
              <a:t> was considered questionable due to tornadogenesis being associated with </a:t>
            </a:r>
            <a:r>
              <a:rPr lang="en-US">
                <a:solidFill>
                  <a:srgbClr val="F5EC00"/>
                </a:solidFill>
              </a:rPr>
              <a:t>updraft weakening </a:t>
            </a:r>
            <a:r>
              <a:rPr lang="en-US" sz="2888"/>
              <a:t>in radar observations (Lemon 1977; Lemon et al. 1978).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The low-level gust front</a:t>
            </a:r>
            <a:r>
              <a:rPr lang="en-US" sz="2888"/>
              <a:t> along the forward flank was suggested as a formation mechanism. It was proposed that the roll-up of shear vortices along a </a:t>
            </a:r>
            <a:r>
              <a:rPr lang="en-US">
                <a:solidFill>
                  <a:srgbClr val="F5EC00"/>
                </a:solidFill>
              </a:rPr>
              <a:t>vertical vortex sheet</a:t>
            </a:r>
            <a:r>
              <a:rPr lang="en-US" sz="2888"/>
              <a:t> could supply the vertical vorticity (Barcilon and Darzin 1971; Brandes 1977). </a:t>
            </a:r>
            <a:endParaRPr/>
          </a:p>
          <a:p>
            <a:pPr indent="-424687" lvl="1" marL="849375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Lemon and Doswell eliminated this due to Doppler observations of </a:t>
            </a:r>
            <a:r>
              <a:rPr lang="en-US">
                <a:solidFill>
                  <a:srgbClr val="F5EC00"/>
                </a:solidFill>
              </a:rPr>
              <a:t>elevated tornado vortex signatures</a:t>
            </a:r>
            <a:r>
              <a:rPr lang="en-US" sz="2888"/>
              <a:t>. </a:t>
            </a:r>
            <a:endParaRPr b="1" i="1">
              <a:solidFill>
                <a:srgbClr val="F5EC00"/>
              </a:solidFill>
            </a:endParaRPr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610"/>
              <a:buFont typeface="Helvetica Neue"/>
              <a:buChar char="•"/>
            </a:pPr>
            <a:r>
              <a:rPr lang="en-US" sz="2888"/>
              <a:t>Scale analysis was used to reason that </a:t>
            </a:r>
            <a:r>
              <a:rPr lang="en-US">
                <a:solidFill>
                  <a:srgbClr val="F5EC00"/>
                </a:solidFill>
              </a:rPr>
              <a:t>vortex tilting and stretching</a:t>
            </a:r>
            <a:r>
              <a:rPr lang="en-US" sz="2888"/>
              <a:t> were both likely candidates for generating vertical vorticity. </a:t>
            </a:r>
            <a:endParaRPr/>
          </a:p>
          <a:p>
            <a:pPr indent="-424687" lvl="0" marL="424687" rtl="0" algn="l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500"/>
              <a:buFont typeface="Helvetica Neue"/>
              <a:buChar char="•"/>
            </a:pPr>
            <a:r>
              <a:rPr lang="en-US">
                <a:solidFill>
                  <a:srgbClr val="F5EC00"/>
                </a:solidFill>
              </a:rPr>
              <a:t>Baroclinic</a:t>
            </a:r>
            <a:r>
              <a:rPr lang="en-US" sz="2888"/>
              <a:t> (solenoidal) vorticity generation was hypothesized to be important, but few thermodynamic observations near supercells existed. </a:t>
            </a:r>
            <a:endParaRPr/>
          </a:p>
        </p:txBody>
      </p:sp>
      <p:pic>
        <p:nvPicPr>
          <p:cNvPr descr="IMG_1168.jpeg" id="108" name="Google Shape;10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5645" y="7378034"/>
            <a:ext cx="11733509" cy="615569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14547260" y="9963651"/>
            <a:ext cx="3406274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Vortex Stretching</a:t>
            </a:r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9005236" y="9963651"/>
            <a:ext cx="3042836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Vortex Tilting</a:t>
            </a:r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14256103" y="12907299"/>
            <a:ext cx="5374899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Baroclinic Generation</a:t>
            </a:r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19683248" y="12907299"/>
            <a:ext cx="3906001" cy="560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Turbulence/Friction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64.jpeg" id="117" name="Google Shape;1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377" y="270119"/>
            <a:ext cx="16963246" cy="13175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9288208" y="11188196"/>
            <a:ext cx="5807584" cy="56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Lemon and Doswell, 1979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