
<file path=[Content_Types].xml><?xml version="1.0" encoding="utf-8"?>
<Types xmlns="http://schemas.openxmlformats.org/package/2006/content-types">
  <Default ContentType="image/jpeg" Extension="jpg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1.xml"/>
  <Override ContentType="application/vnd.openxmlformats-officedocument.presentationml.notesSlide+xml" PartName="/ppt/notesSlides/notesSlide109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07.xml"/>
  <Override ContentType="application/vnd.openxmlformats-officedocument.presentationml.notesSlide+xml" PartName="/ppt/notesSlides/notesSlide100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85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77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73.xml"/>
  <Override ContentType="application/vnd.openxmlformats-officedocument.presentationml.notesSlide+xml" PartName="/ppt/notesSlides/notesSlide8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69.xml"/>
  <Override ContentType="application/vnd.openxmlformats-officedocument.presentationml.notesSlide+xml" PartName="/ppt/notesSlides/notesSlide105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93.xml"/>
  <Override ContentType="application/vnd.openxmlformats-officedocument.presentationml.notesSlide+xml" PartName="/ppt/notesSlides/notesSlide87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11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75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112.xml"/>
  <Override ContentType="application/vnd.openxmlformats-officedocument.presentationml.notesSlide+xml" PartName="/ppt/notesSlides/notesSlide103.xml"/>
  <Override ContentType="application/vnd.openxmlformats-officedocument.presentationml.notesSlide+xml" PartName="/ppt/notesSlides/notesSlide97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9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114.xml"/>
  <Override ContentType="application/vnd.openxmlformats-officedocument.presentationml.notesSlide+xml" PartName="/ppt/notesSlides/notesSlide101.xml"/>
  <Override ContentType="application/vnd.openxmlformats-officedocument.presentationml.notesSlide+xml" PartName="/ppt/notesSlides/notesSlide95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78.xml"/>
  <Override ContentType="application/vnd.openxmlformats-officedocument.presentationml.notesSlide+xml" PartName="/ppt/notesSlides/notesSlide71.xml"/>
  <Override ContentType="application/vnd.openxmlformats-officedocument.presentationml.notesSlide+xml" PartName="/ppt/notesSlides/notesSlide92.xml"/>
  <Override ContentType="application/vnd.openxmlformats-officedocument.presentationml.notesSlide+xml" PartName="/ppt/notesSlides/notesSlide84.xml"/>
  <Override ContentType="application/vnd.openxmlformats-officedocument.presentationml.notesSlide+xml" PartName="/ppt/notesSlides/notesSlide76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82.xml"/>
  <Override ContentType="application/vnd.openxmlformats-officedocument.presentationml.notesSlide+xml" PartName="/ppt/notesSlides/notesSlide9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108.xml"/>
  <Override ContentType="application/vnd.openxmlformats-officedocument.presentationml.notesSlide+xml" PartName="/ppt/notesSlides/notesSlide90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86.xml"/>
  <Override ContentType="application/vnd.openxmlformats-officedocument.presentationml.notesSlide+xml" PartName="/ppt/notesSlides/notesSlide106.xml"/>
  <Override ContentType="application/vnd.openxmlformats-officedocument.presentationml.notesSlide+xml" PartName="/ppt/notesSlides/notesSlide99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80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7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88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70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1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13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72.xml"/>
  <Override ContentType="application/vnd.openxmlformats-officedocument.presentationml.notesSlide+xml" PartName="/ppt/notesSlides/notesSlide98.xml"/>
  <Override ContentType="application/vnd.openxmlformats-officedocument.presentationml.notesSlide+xml" PartName="/ppt/notesSlides/notesSlide104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79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96.xml"/>
  <Override ContentType="application/vnd.openxmlformats-officedocument.presentationml.notesSlide+xml" PartName="/ppt/notesSlides/notesSlide102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83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3.xml"/>
  <Override ContentType="application/vnd.openxmlformats-officedocument.presentationml.slide+xml" PartName="/ppt/slides/slide78.xml"/>
  <Override ContentType="application/vnd.openxmlformats-officedocument.presentationml.slide+xml" PartName="/ppt/slides/slide86.xml"/>
  <Override ContentType="application/vnd.openxmlformats-officedocument.presentationml.slide+xml" PartName="/ppt/slides/slide35.xml"/>
  <Override ContentType="application/vnd.openxmlformats-officedocument.presentationml.slide+xml" PartName="/ppt/slides/slide105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13.xml"/>
  <Override ContentType="application/vnd.openxmlformats-officedocument.presentationml.slide+xml" PartName="/ppt/slides/slide68.xml"/>
  <Override ContentType="application/vnd.openxmlformats-officedocument.presentationml.slide+xml" PartName="/ppt/slides/slide94.xml"/>
  <Override ContentType="application/vnd.openxmlformats-officedocument.presentationml.slide+xml" PartName="/ppt/slides/slide84.xml"/>
  <Override ContentType="application/vnd.openxmlformats-officedocument.presentationml.slide+xml" PartName="/ppt/slides/slide107.xml"/>
  <Override ContentType="application/vnd.openxmlformats-officedocument.presentationml.slide+xml" PartName="/ppt/slides/slide37.xml"/>
  <Override ContentType="application/vnd.openxmlformats-officedocument.presentationml.slide+xml" PartName="/ppt/slides/slide71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66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111.xml"/>
  <Override ContentType="application/vnd.openxmlformats-officedocument.presentationml.slide+xml" PartName="/ppt/slides/slide53.xml"/>
  <Override ContentType="application/vnd.openxmlformats-officedocument.presentationml.slide+xml" PartName="/ppt/slides/slide96.xml"/>
  <Override ContentType="application/vnd.openxmlformats-officedocument.presentationml.slide+xml" PartName="/ppt/slides/slide48.xml"/>
  <Override ContentType="application/vnd.openxmlformats-officedocument.presentationml.slide+xml" PartName="/ppt/slides/slide22.xml"/>
  <Override ContentType="application/vnd.openxmlformats-officedocument.presentationml.slide+xml" PartName="/ppt/slides/slide82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2.xml"/>
  <Override ContentType="application/vnd.openxmlformats-officedocument.presentationml.slide+xml" PartName="/ppt/slides/slide108.xml"/>
  <Override ContentType="application/vnd.openxmlformats-officedocument.presentationml.slide+xml" PartName="/ppt/slides/slide98.xml"/>
  <Override ContentType="application/vnd.openxmlformats-officedocument.presentationml.slide+xml" PartName="/ppt/slides/slide72.xml"/>
  <Override ContentType="application/vnd.openxmlformats-officedocument.presentationml.slide+xml" PartName="/ppt/slides/slide20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89.xml"/>
  <Override ContentType="application/vnd.openxmlformats-officedocument.presentationml.slide+xml" PartName="/ppt/slides/slide76.xml"/>
  <Override ContentType="application/vnd.openxmlformats-officedocument.presentationml.slide+xml" PartName="/ppt/slides/slide63.xml"/>
  <Override ContentType="application/vnd.openxmlformats-officedocument.presentationml.slide+xml" PartName="/ppt/slides/slide93.xml"/>
  <Override ContentType="application/vnd.openxmlformats-officedocument.presentationml.slide+xml" PartName="/ppt/slides/slide101.xml"/>
  <Override ContentType="application/vnd.openxmlformats-officedocument.presentationml.slide+xml" PartName="/ppt/slides/slide80.xml"/>
  <Override ContentType="application/vnd.openxmlformats-officedocument.presentationml.slide+xml" PartName="/ppt/slides/slide103.xml"/>
  <Override ContentType="application/vnd.openxmlformats-officedocument.presentationml.slide+xml" PartName="/ppt/slides/slide61.xml"/>
  <Override ContentType="application/vnd.openxmlformats-officedocument.presentationml.slide+xml" PartName="/ppt/slides/slide91.xml"/>
  <Override ContentType="application/vnd.openxmlformats-officedocument.presentationml.slide+xml" PartName="/ppt/slides/slide114.xml"/>
  <Override ContentType="application/vnd.openxmlformats-officedocument.presentationml.slide+xml" PartName="/ppt/slides/slide31.xml"/>
  <Override ContentType="application/vnd.openxmlformats-officedocument.presentationml.slide+xml" PartName="/ppt/slides/slide87.xml"/>
  <Override ContentType="application/vnd.openxmlformats-officedocument.presentationml.slide+xml" PartName="/ppt/slides/slide74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12.xml"/>
  <Override ContentType="application/vnd.openxmlformats-officedocument.presentationml.slide+xml" PartName="/ppt/slides/slide95.xml"/>
  <Override ContentType="application/vnd.openxmlformats-officedocument.presentationml.slide+xml" PartName="/ppt/slides/slide69.xml"/>
  <Override ContentType="application/vnd.openxmlformats-officedocument.presentationml.slide+xml" PartName="/ppt/slides/slide85.xml"/>
  <Override ContentType="application/vnd.openxmlformats-officedocument.presentationml.slide+xml" PartName="/ppt/slides/slide42.xml"/>
  <Override ContentType="application/vnd.openxmlformats-officedocument.presentationml.slide+xml" PartName="/ppt/slides/slide50.xml"/>
  <Override ContentType="application/vnd.openxmlformats-officedocument.presentationml.slide+xml" PartName="/ppt/slides/slide77.xml"/>
  <Override ContentType="application/vnd.openxmlformats-officedocument.presentationml.slide+xml" PartName="/ppt/slides/slide34.xml"/>
  <Override ContentType="application/vnd.openxmlformats-officedocument.presentationml.slide+xml" PartName="/ppt/slides/slide16.xml"/>
  <Override ContentType="application/vnd.openxmlformats-officedocument.presentationml.slide+xml" PartName="/ppt/slides/slide104.xml"/>
  <Override ContentType="application/vnd.openxmlformats-officedocument.presentationml.slide+xml" PartName="/ppt/slides/slide24.xml"/>
  <Override ContentType="application/vnd.openxmlformats-officedocument.presentationml.slide+xml" PartName="/ppt/slides/slide97.xml"/>
  <Override ContentType="application/vnd.openxmlformats-officedocument.presentationml.slide+xml" PartName="/ppt/slides/slide11.xml"/>
  <Override ContentType="application/vnd.openxmlformats-officedocument.presentationml.slide+xml" PartName="/ppt/slides/slide110.xml"/>
  <Override ContentType="application/vnd.openxmlformats-officedocument.presentationml.slide+xml" PartName="/ppt/slides/slide6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79.xml"/>
  <Override ContentType="application/vnd.openxmlformats-officedocument.presentationml.slide+xml" PartName="/ppt/slides/slide49.xml"/>
  <Override ContentType="application/vnd.openxmlformats-officedocument.presentationml.slide+xml" PartName="/ppt/slides/slide83.xml"/>
  <Override ContentType="application/vnd.openxmlformats-officedocument.presentationml.slide+xml" PartName="/ppt/slides/slide106.xml"/>
  <Override ContentType="application/vnd.openxmlformats-officedocument.presentationml.slide+xml" PartName="/ppt/slides/slide70.xml"/>
  <Override ContentType="application/vnd.openxmlformats-officedocument.presentationml.slide+xml" PartName="/ppt/slides/slide6.xml"/>
  <Override ContentType="application/vnd.openxmlformats-officedocument.presentationml.slide+xml" PartName="/ppt/slides/slide40.xml"/>
  <Override ContentType="application/vnd.openxmlformats-officedocument.presentationml.slide+xml" PartName="/ppt/slides/slide73.xml"/>
  <Override ContentType="application/vnd.openxmlformats-officedocument.presentationml.slide+xml" PartName="/ppt/slides/slide30.xml"/>
  <Override ContentType="application/vnd.openxmlformats-officedocument.presentationml.slide+xml" PartName="/ppt/slides/slide109.xml"/>
  <Override ContentType="application/vnd.openxmlformats-officedocument.presentationml.slide+xml" PartName="/ppt/slides/slide99.xml"/>
  <Override ContentType="application/vnd.openxmlformats-officedocument.presentationml.slide+xml" PartName="/ppt/slides/slide3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47.xml"/>
  <Override ContentType="application/vnd.openxmlformats-officedocument.presentationml.slide+xml" PartName="/ppt/slides/slide21.xml"/>
  <Override ContentType="application/vnd.openxmlformats-officedocument.presentationml.slide+xml" PartName="/ppt/slides/slide100.xml"/>
  <Override ContentType="application/vnd.openxmlformats-officedocument.presentationml.slide+xml" PartName="/ppt/slides/slide64.xml"/>
  <Override ContentType="application/vnd.openxmlformats-officedocument.presentationml.slide+xml" PartName="/ppt/slides/slide81.xml"/>
  <Override ContentType="application/vnd.openxmlformats-officedocument.presentationml.slide+xml" PartName="/ppt/slides/slide90.xml"/>
  <Override ContentType="application/vnd.openxmlformats-officedocument.presentationml.slide+xml" PartName="/ppt/slides/slide8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75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88.xml"/>
  <Override ContentType="application/vnd.openxmlformats-officedocument.presentationml.slide+xml" PartName="/ppt/slides/slide92.xml"/>
  <Override ContentType="application/vnd.openxmlformats-officedocument.presentationml.slide+xml" PartName="/ppt/slides/slide102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61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  <p:sldId id="317" r:id="rId67"/>
    <p:sldId id="318" r:id="rId68"/>
    <p:sldId id="319" r:id="rId69"/>
    <p:sldId id="320" r:id="rId70"/>
    <p:sldId id="321" r:id="rId71"/>
    <p:sldId id="322" r:id="rId72"/>
    <p:sldId id="323" r:id="rId73"/>
    <p:sldId id="324" r:id="rId74"/>
    <p:sldId id="325" r:id="rId75"/>
    <p:sldId id="326" r:id="rId76"/>
    <p:sldId id="327" r:id="rId77"/>
    <p:sldId id="328" r:id="rId78"/>
    <p:sldId id="329" r:id="rId79"/>
    <p:sldId id="330" r:id="rId80"/>
    <p:sldId id="331" r:id="rId81"/>
    <p:sldId id="332" r:id="rId82"/>
    <p:sldId id="333" r:id="rId83"/>
    <p:sldId id="334" r:id="rId84"/>
    <p:sldId id="335" r:id="rId85"/>
    <p:sldId id="336" r:id="rId86"/>
    <p:sldId id="337" r:id="rId87"/>
    <p:sldId id="338" r:id="rId88"/>
    <p:sldId id="339" r:id="rId89"/>
    <p:sldId id="340" r:id="rId90"/>
    <p:sldId id="341" r:id="rId91"/>
    <p:sldId id="342" r:id="rId92"/>
    <p:sldId id="343" r:id="rId93"/>
    <p:sldId id="344" r:id="rId94"/>
    <p:sldId id="345" r:id="rId95"/>
    <p:sldId id="346" r:id="rId96"/>
    <p:sldId id="347" r:id="rId97"/>
    <p:sldId id="348" r:id="rId98"/>
    <p:sldId id="349" r:id="rId99"/>
    <p:sldId id="350" r:id="rId100"/>
    <p:sldId id="351" r:id="rId101"/>
    <p:sldId id="352" r:id="rId102"/>
    <p:sldId id="353" r:id="rId103"/>
    <p:sldId id="354" r:id="rId104"/>
    <p:sldId id="355" r:id="rId105"/>
    <p:sldId id="356" r:id="rId106"/>
    <p:sldId id="357" r:id="rId107"/>
    <p:sldId id="358" r:id="rId108"/>
    <p:sldId id="359" r:id="rId109"/>
    <p:sldId id="360" r:id="rId110"/>
    <p:sldId id="361" r:id="rId111"/>
    <p:sldId id="362" r:id="rId112"/>
    <p:sldId id="363" r:id="rId113"/>
    <p:sldId id="364" r:id="rId114"/>
    <p:sldId id="365" r:id="rId115"/>
    <p:sldId id="366" r:id="rId116"/>
    <p:sldId id="367" r:id="rId117"/>
    <p:sldId id="368" r:id="rId118"/>
    <p:sldId id="369" r:id="rId119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07" Type="http://schemas.openxmlformats.org/officeDocument/2006/relationships/slide" Target="slides/slide102.xml"/><Relationship Id="rId106" Type="http://schemas.openxmlformats.org/officeDocument/2006/relationships/slide" Target="slides/slide101.xml"/><Relationship Id="rId105" Type="http://schemas.openxmlformats.org/officeDocument/2006/relationships/slide" Target="slides/slide100.xml"/><Relationship Id="rId104" Type="http://schemas.openxmlformats.org/officeDocument/2006/relationships/slide" Target="slides/slide99.xml"/><Relationship Id="rId109" Type="http://schemas.openxmlformats.org/officeDocument/2006/relationships/slide" Target="slides/slide104.xml"/><Relationship Id="rId108" Type="http://schemas.openxmlformats.org/officeDocument/2006/relationships/slide" Target="slides/slide103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103" Type="http://schemas.openxmlformats.org/officeDocument/2006/relationships/slide" Target="slides/slide98.xml"/><Relationship Id="rId102" Type="http://schemas.openxmlformats.org/officeDocument/2006/relationships/slide" Target="slides/slide97.xml"/><Relationship Id="rId101" Type="http://schemas.openxmlformats.org/officeDocument/2006/relationships/slide" Target="slides/slide96.xml"/><Relationship Id="rId100" Type="http://schemas.openxmlformats.org/officeDocument/2006/relationships/slide" Target="slides/slide95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95" Type="http://schemas.openxmlformats.org/officeDocument/2006/relationships/slide" Target="slides/slide90.xml"/><Relationship Id="rId94" Type="http://schemas.openxmlformats.org/officeDocument/2006/relationships/slide" Target="slides/slide89.xml"/><Relationship Id="rId97" Type="http://schemas.openxmlformats.org/officeDocument/2006/relationships/slide" Target="slides/slide92.xml"/><Relationship Id="rId96" Type="http://schemas.openxmlformats.org/officeDocument/2006/relationships/slide" Target="slides/slide91.xml"/><Relationship Id="rId11" Type="http://schemas.openxmlformats.org/officeDocument/2006/relationships/slide" Target="slides/slide6.xml"/><Relationship Id="rId99" Type="http://schemas.openxmlformats.org/officeDocument/2006/relationships/slide" Target="slides/slide94.xml"/><Relationship Id="rId10" Type="http://schemas.openxmlformats.org/officeDocument/2006/relationships/slide" Target="slides/slide5.xml"/><Relationship Id="rId98" Type="http://schemas.openxmlformats.org/officeDocument/2006/relationships/slide" Target="slides/slide93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91" Type="http://schemas.openxmlformats.org/officeDocument/2006/relationships/slide" Target="slides/slide86.xml"/><Relationship Id="rId90" Type="http://schemas.openxmlformats.org/officeDocument/2006/relationships/slide" Target="slides/slide85.xml"/><Relationship Id="rId93" Type="http://schemas.openxmlformats.org/officeDocument/2006/relationships/slide" Target="slides/slide88.xml"/><Relationship Id="rId92" Type="http://schemas.openxmlformats.org/officeDocument/2006/relationships/slide" Target="slides/slide87.xml"/><Relationship Id="rId118" Type="http://schemas.openxmlformats.org/officeDocument/2006/relationships/slide" Target="slides/slide113.xml"/><Relationship Id="rId117" Type="http://schemas.openxmlformats.org/officeDocument/2006/relationships/slide" Target="slides/slide112.xml"/><Relationship Id="rId116" Type="http://schemas.openxmlformats.org/officeDocument/2006/relationships/slide" Target="slides/slide111.xml"/><Relationship Id="rId115" Type="http://schemas.openxmlformats.org/officeDocument/2006/relationships/slide" Target="slides/slide110.xml"/><Relationship Id="rId119" Type="http://schemas.openxmlformats.org/officeDocument/2006/relationships/slide" Target="slides/slide114.xml"/><Relationship Id="rId15" Type="http://schemas.openxmlformats.org/officeDocument/2006/relationships/slide" Target="slides/slide10.xml"/><Relationship Id="rId110" Type="http://schemas.openxmlformats.org/officeDocument/2006/relationships/slide" Target="slides/slide105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14" Type="http://schemas.openxmlformats.org/officeDocument/2006/relationships/slide" Target="slides/slide109.xml"/><Relationship Id="rId18" Type="http://schemas.openxmlformats.org/officeDocument/2006/relationships/slide" Target="slides/slide13.xml"/><Relationship Id="rId113" Type="http://schemas.openxmlformats.org/officeDocument/2006/relationships/slide" Target="slides/slide108.xml"/><Relationship Id="rId112" Type="http://schemas.openxmlformats.org/officeDocument/2006/relationships/slide" Target="slides/slide107.xml"/><Relationship Id="rId111" Type="http://schemas.openxmlformats.org/officeDocument/2006/relationships/slide" Target="slides/slide106.xml"/><Relationship Id="rId84" Type="http://schemas.openxmlformats.org/officeDocument/2006/relationships/slide" Target="slides/slide79.xml"/><Relationship Id="rId83" Type="http://schemas.openxmlformats.org/officeDocument/2006/relationships/slide" Target="slides/slide78.xml"/><Relationship Id="rId86" Type="http://schemas.openxmlformats.org/officeDocument/2006/relationships/slide" Target="slides/slide81.xml"/><Relationship Id="rId85" Type="http://schemas.openxmlformats.org/officeDocument/2006/relationships/slide" Target="slides/slide80.xml"/><Relationship Id="rId88" Type="http://schemas.openxmlformats.org/officeDocument/2006/relationships/slide" Target="slides/slide83.xml"/><Relationship Id="rId87" Type="http://schemas.openxmlformats.org/officeDocument/2006/relationships/slide" Target="slides/slide82.xml"/><Relationship Id="rId89" Type="http://schemas.openxmlformats.org/officeDocument/2006/relationships/slide" Target="slides/slide84.xml"/><Relationship Id="rId80" Type="http://schemas.openxmlformats.org/officeDocument/2006/relationships/slide" Target="slides/slide75.xml"/><Relationship Id="rId82" Type="http://schemas.openxmlformats.org/officeDocument/2006/relationships/slide" Target="slides/slide77.xml"/><Relationship Id="rId81" Type="http://schemas.openxmlformats.org/officeDocument/2006/relationships/slide" Target="slides/slide76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73" Type="http://schemas.openxmlformats.org/officeDocument/2006/relationships/slide" Target="slides/slide68.xml"/><Relationship Id="rId72" Type="http://schemas.openxmlformats.org/officeDocument/2006/relationships/slide" Target="slides/slide67.xml"/><Relationship Id="rId75" Type="http://schemas.openxmlformats.org/officeDocument/2006/relationships/slide" Target="slides/slide70.xml"/><Relationship Id="rId74" Type="http://schemas.openxmlformats.org/officeDocument/2006/relationships/slide" Target="slides/slide69.xml"/><Relationship Id="rId77" Type="http://schemas.openxmlformats.org/officeDocument/2006/relationships/slide" Target="slides/slide72.xml"/><Relationship Id="rId76" Type="http://schemas.openxmlformats.org/officeDocument/2006/relationships/slide" Target="slides/slide71.xml"/><Relationship Id="rId79" Type="http://schemas.openxmlformats.org/officeDocument/2006/relationships/slide" Target="slides/slide74.xml"/><Relationship Id="rId78" Type="http://schemas.openxmlformats.org/officeDocument/2006/relationships/slide" Target="slides/slide73.xml"/><Relationship Id="rId71" Type="http://schemas.openxmlformats.org/officeDocument/2006/relationships/slide" Target="slides/slide66.xml"/><Relationship Id="rId70" Type="http://schemas.openxmlformats.org/officeDocument/2006/relationships/slide" Target="slides/slide65.xml"/><Relationship Id="rId62" Type="http://schemas.openxmlformats.org/officeDocument/2006/relationships/slide" Target="slides/slide57.xml"/><Relationship Id="rId61" Type="http://schemas.openxmlformats.org/officeDocument/2006/relationships/slide" Target="slides/slide56.xml"/><Relationship Id="rId64" Type="http://schemas.openxmlformats.org/officeDocument/2006/relationships/slide" Target="slides/slide59.xml"/><Relationship Id="rId63" Type="http://schemas.openxmlformats.org/officeDocument/2006/relationships/slide" Target="slides/slide58.xml"/><Relationship Id="rId66" Type="http://schemas.openxmlformats.org/officeDocument/2006/relationships/slide" Target="slides/slide61.xml"/><Relationship Id="rId65" Type="http://schemas.openxmlformats.org/officeDocument/2006/relationships/slide" Target="slides/slide60.xml"/><Relationship Id="rId68" Type="http://schemas.openxmlformats.org/officeDocument/2006/relationships/slide" Target="slides/slide63.xml"/><Relationship Id="rId67" Type="http://schemas.openxmlformats.org/officeDocument/2006/relationships/slide" Target="slides/slide62.xml"/><Relationship Id="rId60" Type="http://schemas.openxmlformats.org/officeDocument/2006/relationships/slide" Target="slides/slide55.xml"/><Relationship Id="rId69" Type="http://schemas.openxmlformats.org/officeDocument/2006/relationships/slide" Target="slides/slide6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55" Type="http://schemas.openxmlformats.org/officeDocument/2006/relationships/slide" Target="slides/slide50.xml"/><Relationship Id="rId54" Type="http://schemas.openxmlformats.org/officeDocument/2006/relationships/slide" Target="slides/slide49.xml"/><Relationship Id="rId57" Type="http://schemas.openxmlformats.org/officeDocument/2006/relationships/slide" Target="slides/slide52.xml"/><Relationship Id="rId56" Type="http://schemas.openxmlformats.org/officeDocument/2006/relationships/slide" Target="slides/slide51.xml"/><Relationship Id="rId59" Type="http://schemas.openxmlformats.org/officeDocument/2006/relationships/slide" Target="slides/slide54.xml"/><Relationship Id="rId58" Type="http://schemas.openxmlformats.org/officeDocument/2006/relationships/slide" Target="slides/slide5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c59cc4b063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c59cc4b063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Data from: Thompson et al. 2013, Grams et al. 2012, Thompson et al. 2010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1c323331754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1c323331754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2" name="Shape 10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3" name="Google Shape;1063;gc6ecad45ed_3_3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4" name="Google Shape;1064;gc6ecad45ed_3_34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0" name="Shape 1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1" name="Google Shape;1071;gc6ecad45ed_3_4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2" name="Google Shape;1072;gc6ecad45ed_3_43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9" name="Shape 10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0" name="Google Shape;1080;gc6ecad45ed_3_4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1" name="Google Shape;1081;gc6ecad45ed_3_43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7" name="Shape 10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8" name="Google Shape;1088;gc6ecad45ed_3_4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9" name="Google Shape;1089;gc6ecad45ed_3_44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5" name="Shape 10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6" name="Google Shape;1096;gc6ecad45ed_3_4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7" name="Google Shape;1097;gc6ecad45ed_3_45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2" name="Shape 1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3" name="Google Shape;1103;gc6ecad45ed_6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4" name="Google Shape;1104;gc6ecad45ed_6_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8" name="Shape 1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9" name="Google Shape;1109;gc6ecad45ed_6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0" name="Google Shape;1110;gc6ecad45ed_6_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4" name="Shape 1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5" name="Google Shape;1115;gc6ecad45ed_6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6" name="Google Shape;1116;gc6ecad45ed_6_1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0" name="Shape 1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1" name="Google Shape;1121;gc6ecad45ed_6_1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2" name="Google Shape;1122;gc6ecad45ed_6_10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1" name="Shape 1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2" name="Google Shape;1132;gc6ecad45ed_6_2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3" name="Google Shape;1133;gc6ecad45ed_6_27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c59cc4b063_0_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c59cc4b063_0_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Based on parameter space alone, the 2% tornado threat appears appropriate. </a:t>
            </a:r>
            <a:endParaRPr/>
          </a:p>
        </p:txBody>
      </p:sp>
    </p:spTree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0" name="Shape 1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1" name="Google Shape;1141;gc6ecad45ed_6_2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2" name="Google Shape;1142;gc6ecad45ed_6_28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6" name="Shape 1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7" name="Google Shape;1147;gc6ecad45ed_6_2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8" name="Google Shape;1148;gc6ecad45ed_6_28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2" name="Shape 1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3" name="Google Shape;1153;gc6ecad45ed_6_3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4" name="Google Shape;1154;gc6ecad45ed_6_38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1" name="Shape 1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2" name="Google Shape;1162;gc8711e14f1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3" name="Google Shape;1163;gc8711e14f1_0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9" name="Shape 1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0" name="Google Shape;1170;gc8711e14f1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1" name="Google Shape;1171;gc8711e14f1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Based on parameter space alone, the 2% tornado threat appears appropriate. 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c59cc4b063_0_2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c59cc4b063_0_2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Based on parameter space alone, the 2% tornado threat appears appropriate. 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c59cc4b063_0_2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c59cc4b063_0_2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Based on parameter space alone, the 2% tornado threat appears appropriate. 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c59cc4b063_0_2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c59cc4b063_0_2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Based on parameter space alone, the 2% tornado threat appears appropriate. 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c59cc4b063_0_2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c59cc4b063_0_2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Based on parameter space alone, the 2% tornado threat appears appropriate. 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c59cc4b063_0_2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c59cc4b063_0_2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Based on parameter space alone, the 2% tornado threat appears appropriate. 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c59cc4b063_0_2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c59cc4b063_0_2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Based on parameter space alone, the 2% tornado threat appears appropriate. </a:t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c59cc4b063_0_3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c59cc4b063_0_3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Based on parameter space alone, the 2% tornado threat appears appropriate. </a:t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c59cc4b063_0_3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c59cc4b063_0_3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Based on parameter space alone, the 2% tornado threat appears appropriate. 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c59cc4b063_0_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c59cc4b063_0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Based on parameter space alone, the 2% tornado threat appears appropriate. </a:t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c59cc4b063_0_3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c59cc4b063_0_3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Based on parameter space alone, the 2% tornado threat appears appropriate. </a:t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c59cc4b063_0_3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gc59cc4b063_0_3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Based on parameter space alone, the 2% tornado threat appears appropriate. </a:t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c59cc4b063_0_2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Google Shape;276;gc59cc4b063_0_2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Based on parameter space alone, the 2% tornado threat appears appropriate. </a:t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c5988b4c6e_0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Google Shape;290;gc5988b4c6e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Based on parameter space alone, the 2% tornado threat appears appropriate. </a:t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c5988b4c6e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" name="Google Shape;307;gc5988b4c6e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Based on parameter space alone, the 2% tornado threat appears appropriate. </a:t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c59cc4b063_0_2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3" name="Google Shape;323;gc59cc4b063_0_2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Based on parameter space alone, the 2% tornado threat appears appropriate. </a:t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gc59cc4b063_0_2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9" name="Google Shape;329;gc59cc4b063_0_2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Based on parameter space alone, the 2% tornado threat appears appropriate. </a:t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c59cc4b063_0_3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5" name="Google Shape;335;gc59cc4b063_0_3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Based on parameter space alone, the 2% tornado threat appears appropriate. </a:t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c59cc4b063_0_3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3" name="Google Shape;343;gc59cc4b063_0_3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Based on parameter space alone, the 2% tornado threat appears appropriate. </a:t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c59cc4b063_0_4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8" name="Google Shape;348;gc59cc4b063_0_4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Based on parameter space alone, the 2% tornado threat appears appropriate. 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c59cc4b063_0_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c59cc4b063_0_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Based on parameter space alone, the 2% tornado threat appears appropriate. </a:t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c59cc4b063_0_4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4" name="Google Shape;354;gc59cc4b063_0_4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Based on parameter space alone, the 2% tornado threat appears appropriate. </a:t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c59cc4b063_0_4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" name="Google Shape;363;gc59cc4b063_0_4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Based on parameter space alone, the 2% tornado threat appears appropriate. </a:t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gc5988b4c6e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9" name="Google Shape;369;gc5988b4c6e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Based on parameter space alone, the 2% tornado threat appears appropriate. </a:t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gc59cc4b063_3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7" name="Google Shape;377;gc59cc4b063_3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Based on parameter space alone, the 2% tornado threat appears appropriate. </a:t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c59cc4b063_3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3" name="Google Shape;383;gc59cc4b063_3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Based on parameter space alone, the 2% tornado threat appears appropriate. </a:t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gc59cc4b063_3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0" name="Google Shape;390;gc59cc4b063_3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Based on parameter space alone, the 2% tornado threat appears appropriate. </a:t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g1c323331754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0" name="Google Shape;400;g1c323331754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gc59cc4b063_3_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7" name="Google Shape;407;gc59cc4b063_3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Based on parameter space alone, the 2% tornado threat appears appropriate. </a:t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gc59cc4b063_3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6" name="Google Shape;416;gc59cc4b063_3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Based on parameter space alone, the 2% tornado threat appears appropriate. </a:t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gc59cc4b063_3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3" name="Google Shape;423;gc59cc4b063_3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Based on parameter space alone, the 2% tornado threat appears appropriate. 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c59cc4b063_0_1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c59cc4b063_0_1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Based on parameter space alone, the 2% tornado threat appears appropriate. </a:t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gc5988b4c6e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1" name="Google Shape;431;gc5988b4c6e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Based on parameter space alone, the 2% tornado threat appears appropriate. </a:t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g2c9d6514896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9" name="Google Shape;439;g2c9d6514896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Based on parameter space alone, the 2% tornado threat appears appropriate. </a:t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g2c9d6514896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7" name="Google Shape;447;g2c9d6514896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Based on parameter space alone, the 2% tornado threat appears appropriate. </a:t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g2c9d6514896_0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5" name="Google Shape;455;g2c9d6514896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Based on parameter space alone, the 2% tornado threat appears appropriate. </a:t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g2c9d6514896_0_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3" name="Google Shape;473;g2c9d6514896_0_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Based on parameter space alone, the 2% tornado threat appears appropriate. </a:t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gc5988b4c6e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3" name="Google Shape;493;gc5988b4c6e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Based on parameter space alone, the 2% tornado threat appears appropriate. </a:t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7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gc5eadced72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9" name="Google Shape;499;gc5eadced72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Based on parameter space alone, the 2% tornado threat appears appropriate. </a:t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6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gc5eadced72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8" name="Google Shape;508;gc5eadced72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Based on parameter space alone, the 2% tornado threat appears appropriate. </a:t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6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g1c323331754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8" name="Google Shape;518;g1c323331754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3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gc5eadced72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5" name="Google Shape;525;gc5eadced72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Based on parameter space alone, the 2% tornado threat appears appropriate. 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c59cc4b063_0_1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c59cc4b063_0_1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Based on parameter space alone, the 2% tornado threat appears appropriate. </a:t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8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gc5eadced72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0" name="Google Shape;530;gc5eadced72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Based on parameter space alone, the 2% tornado threat appears appropriate. </a:t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4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gc5eadced72_0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6" name="Google Shape;536;gc5eadced72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Based on parameter space alone, the 2% tornado threat appears appropriate. </a:t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0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gc5eadced72_0_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2" name="Google Shape;542;gc5eadced72_0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Based on parameter space alone, the 2% tornado threat appears appropriate. </a:t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0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g1c323331754_0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2" name="Google Shape;552;g1c323331754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7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gc5eadced72_0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9" name="Google Shape;559;gc5eadced72_0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Based on parameter space alone, the 2% tornado threat appears appropriate. </a:t>
            </a: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2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gc5eadced72_0_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4" name="Google Shape;564;gc5eadced72_0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Based on parameter space alone, the 2% tornado threat appears appropriate. </a:t>
            </a: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8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gc5eadced72_0_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0" name="Google Shape;570;gc5eadced72_0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Based on parameter space alone, the 2% tornado threat appears appropriate. </a:t>
            </a: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4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gc5eadced72_0_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6" name="Google Shape;576;gc5eadced72_0_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Based on parameter space alone, the 2% tornado threat appears appropriate. </a:t>
            </a: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4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g1c323331754_0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6" name="Google Shape;586;g1c323331754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gc5eadced72_0_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3" name="Google Shape;593;gc5eadced72_0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Based on parameter space alone, the 2% tornado threat appears appropriate. 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c59cc4b063_0_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c59cc4b063_0_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Based on parameter space alone, the 2% tornado threat appears appropriate. </a:t>
            </a: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6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gc5eadced72_0_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8" name="Google Shape;598;gc5eadced72_0_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Based on parameter space alone, the 2% tornado threat appears appropriate. </a:t>
            </a: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3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gc5eadced72_0_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5" name="Google Shape;605;gc5eadced72_0_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Based on parameter space alone, the 2% tornado threat appears appropriate. </a:t>
            </a: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9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Google Shape;610;gc6b198255a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1" name="Google Shape;611;gc6b198255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Based on parameter space alone, the 2% tornado threat appears appropriate. </a:t>
            </a: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9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gc6b198255a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1" name="Google Shape;621;gc6b198255a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Based on parameter space alone, the 2% tornado threat appears appropriate. </a:t>
            </a: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5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gc6ecad45ed_6_1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7" name="Google Shape;627;gc6ecad45ed_6_19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Google Shape;632;gc6ecad45ed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3" name="Google Shape;633;gc6ecad45ed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Based on parameter space alone, the 2% tornado threat appears appropriate. </a:t>
            </a:r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5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gc6b198255a_0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7" name="Google Shape;647;gc6b198255a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Based on parameter space alone, the 2% tornado threat appears appropriate. </a:t>
            </a:r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5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Google Shape;656;gc6b198255a_0_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7" name="Google Shape;657;gc6b198255a_0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Based on parameter space alone, the 2% tornado threat appears appropriate. </a:t>
            </a:r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9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Google Shape;670;gc6b198255a_0_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1" name="Google Shape;671;gc6b198255a_0_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Based on parameter space alone, the 2% tornado threat appears appropriate. </a:t>
            </a:r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3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gc6b198255a_0_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5" name="Google Shape;685;gc6b198255a_0_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Based on parameter space alone, the 2% tornado threat appears appropriate. 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c59cc4b063_0_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c59cc4b063_0_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Based on parameter space alone, the 2% tornado threat appears appropriate. </a:t>
            </a:r>
            <a:endParaRPr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8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Google Shape;699;gc6b198255a_0_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0" name="Google Shape;700;gc6b198255a_0_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Based on parameter space alone, the 2% tornado threat appears appropriate. </a:t>
            </a:r>
            <a:endParaRPr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5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Google Shape;716;gc6b198255a_0_1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7" name="Google Shape;717;gc6b198255a_0_1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Based on parameter space alone, the 2% tornado threat appears appropriate. </a:t>
            </a:r>
            <a:endParaRPr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8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Google Shape;729;gc6b198255a_0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0" name="Google Shape;730;gc6b198255a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Based on parameter space alone, the 2% tornado threat appears appropriate. </a:t>
            </a:r>
            <a:endParaRPr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9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Google Shape;740;gc6ecad45ed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1" name="Google Shape;741;gc6ecad45e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Based on parameter space alone, the 2% tornado threat appears appropriate. </a:t>
            </a:r>
            <a:endParaRPr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0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Google Shape;751;gc6b198255a_0_1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2" name="Google Shape;752;gc6b198255a_0_1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Based on parameter space alone, the 2% tornado threat appears appropriate. </a:t>
            </a:r>
            <a:endParaRPr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2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Google Shape;763;gc6b198255a_0_1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4" name="Google Shape;764;gc6b198255a_0_1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Based on parameter space alone, the 2% tornado threat appears appropriate. </a:t>
            </a:r>
            <a:endParaRPr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5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gc6b198255a_0_1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7" name="Google Shape;777;gc6b198255a_0_1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Based on parameter space alone, the 2% tornado threat appears appropriate. </a:t>
            </a:r>
            <a:endParaRPr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6" name="Shape 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" name="Google Shape;787;gc6ecad45ed_0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8" name="Google Shape;788;gc6ecad45ed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Based on parameter space alone, the 2% tornado threat appears appropriate. </a:t>
            </a:r>
            <a:endParaRPr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3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Google Shape;804;gc6ecad45ed_0_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5" name="Google Shape;805;gc6ecad45ed_0_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Based on parameter space alone, the 2% tornado threat appears appropriate. </a:t>
            </a:r>
            <a:endParaRPr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5" name="Shape 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" name="Google Shape;826;gc6ecad45ed_0_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7" name="Google Shape;827;gc6ecad45ed_0_8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c59cc4b063_0_1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c59cc4b063_0_1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Based on parameter space alone, the 2% tornado threat appears appropriate. </a:t>
            </a:r>
            <a:endParaRPr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7" name="Shape 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8" name="Google Shape;838;gc6ecad45ed_0_1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9" name="Google Shape;839;gc6ecad45ed_0_17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9" name="Shape 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" name="Google Shape;850;gc6ecad45ed_0_1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1" name="Google Shape;851;gc6ecad45ed_0_18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1" name="Shape 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2" name="Google Shape;862;gc6ecad45ed_0_1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3" name="Google Shape;863;gc6ecad45ed_0_19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3" name="Shape 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4" name="Google Shape;874;gc6ecad45ed_2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5" name="Google Shape;875;gc6ecad45ed_2_1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5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886;gc6ecad45ed_2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7" name="Google Shape;887;gc6ecad45ed_2_2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7" name="Shape 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8" name="Google Shape;898;gc6ecad45ed_0_2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9" name="Google Shape;899;gc6ecad45ed_0_28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9" name="Shape 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0" name="Google Shape;910;gc6ecad45ed_2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1" name="Google Shape;911;gc6ecad45ed_2_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2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gc6ecad45ed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4" name="Google Shape;924;gc6ecad45ed_1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8" name="Shape 9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9" name="Google Shape;939;gc6ecad45ed_3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0" name="Google Shape;940;gc6ecad45ed_3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7" name="Shape 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8" name="Google Shape;958;gc6ecad45ed_2_1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9" name="Google Shape;959;gc6ecad45ed_2_1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Based on parameter space alone, the 2% tornado threat appears appropriate. 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c59cc4b063_0_1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c59cc4b063_0_1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Based on parameter space alone, the 2% tornado threat appears appropriate. </a:t>
            </a:r>
            <a:endParaRPr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8" name="Shape 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9" name="Google Shape;979;gc6ecad45ed_3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0" name="Google Shape;980;gc6ecad45ed_3_1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6" name="Shape 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7" name="Google Shape;987;gc6ecad45ed_3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8" name="Google Shape;988;gc6ecad45ed_3_2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2" name="Shape 9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" name="Google Shape;993;gc6ecad45ed_3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4" name="Google Shape;994;gc6ecad45ed_3_3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8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gc6ecad45ed_3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0" name="Google Shape;1000;gc6ecad45ed_3_3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1" name="Shape 1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2" name="Google Shape;1012;gc6ecad45ed_3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3" name="Google Shape;1013;gc6ecad45ed_3_4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7" name="Shape 10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8" name="Google Shape;1018;gc6ecad45ed_3_2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9" name="Google Shape;1019;gc6ecad45ed_3_24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4" name="Shape 10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Google Shape;1025;gc6ecad45ed_3_5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6" name="Google Shape;1026;gc6ecad45ed_3_53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0" name="Shape 10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Google Shape;1031;gc6ecad45ed_3_5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2" name="Google Shape;1032;gc6ecad45ed_3_54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6" name="Shape 10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7" name="Google Shape;1047;gc6ecad45ed_3_3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8" name="Google Shape;1048;gc6ecad45ed_3_32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4" name="Shape 10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5" name="Google Shape;1055;gc6ecad45ed_3_3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6" name="Google Shape;1056;gc6ecad45ed_3_33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-Only Layout">
  <p:cSld name="Text-Only Layout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457200" y="1200150"/>
            <a:ext cx="8229600" cy="3737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1pPr>
            <a:lvl2pPr indent="-342900" lvl="1" marL="9144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indent="-342900" lvl="2" marL="13716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indent="-228600" lvl="3" marL="18288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4pPr>
            <a:lvl5pPr indent="-228600" lvl="4" marL="22860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5pPr>
            <a:lvl6pPr indent="-342900" lvl="5" marL="2743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indent="-342900" lvl="6" marL="32004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indent="-342900" lvl="7" marL="36576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indent="-342900" lvl="8" marL="4114800" rtl="0" algn="l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/>
        </p:txBody>
      </p:sp>
      <p:sp>
        <p:nvSpPr>
          <p:cNvPr id="53" name="Google Shape;53;p13"/>
          <p:cNvSpPr txBox="1"/>
          <p:nvPr>
            <p:ph idx="12" type="sldNum"/>
          </p:nvPr>
        </p:nvSpPr>
        <p:spPr>
          <a:xfrm>
            <a:off x="8153400" y="4767263"/>
            <a:ext cx="533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0" lvl="0" marL="0" rtl="0" algn="r">
              <a:spcBef>
                <a:spcPts val="0"/>
              </a:spcBef>
              <a:buNone/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rtl="0" algn="r">
              <a:spcBef>
                <a:spcPts val="0"/>
              </a:spcBef>
              <a:buNone/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rtl="0" algn="r">
              <a:spcBef>
                <a:spcPts val="0"/>
              </a:spcBef>
              <a:buNone/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rtl="0" algn="r">
              <a:spcBef>
                <a:spcPts val="0"/>
              </a:spcBef>
              <a:buNone/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rtl="0" algn="r">
              <a:spcBef>
                <a:spcPts val="0"/>
              </a:spcBef>
              <a:buNone/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rtl="0" algn="r">
              <a:spcBef>
                <a:spcPts val="0"/>
              </a:spcBef>
              <a:buNone/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rtl="0" algn="r">
              <a:spcBef>
                <a:spcPts val="0"/>
              </a:spcBef>
              <a:buNone/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rtl="0" algn="r">
              <a:spcBef>
                <a:spcPts val="0"/>
              </a:spcBef>
              <a:buNone/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rtl="0" algn="r">
              <a:spcBef>
                <a:spcPts val="0"/>
              </a:spcBef>
              <a:buNone/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6" name="Google Shape;56;p14"/>
          <p:cNvSpPr txBox="1"/>
          <p:nvPr>
            <p:ph idx="1" type="body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1pPr>
            <a:lvl2pPr indent="-342900" lvl="1" marL="9144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indent="-342900" lvl="2" marL="13716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indent="-342900" lvl="3" marL="18288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indent="-342900" lvl="4" marL="22860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indent="-342900" lvl="5" marL="2743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indent="-342900" lvl="6" marL="32004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indent="-342900" lvl="7" marL="36576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indent="-342900" lvl="8" marL="4114800" rtl="0" algn="l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/>
        </p:txBody>
      </p:sp>
      <p:sp>
        <p:nvSpPr>
          <p:cNvPr id="57" name="Google Shape;57;p14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14"/>
          <p:cNvSpPr txBox="1"/>
          <p:nvPr>
            <p:ph idx="11" type="ftr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14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0" lvl="0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5.png"/><Relationship Id="rId4" Type="http://schemas.openxmlformats.org/officeDocument/2006/relationships/image" Target="../media/image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4.png"/></Relationships>
</file>

<file path=ppt/slides/_rels/slide10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0.xml"/><Relationship Id="rId3" Type="http://schemas.openxmlformats.org/officeDocument/2006/relationships/image" Target="../media/image85.png"/></Relationships>
</file>

<file path=ppt/slides/_rels/slide10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1.xml"/><Relationship Id="rId3" Type="http://schemas.openxmlformats.org/officeDocument/2006/relationships/image" Target="../media/image60.png"/><Relationship Id="rId4" Type="http://schemas.openxmlformats.org/officeDocument/2006/relationships/image" Target="../media/image73.png"/></Relationships>
</file>

<file path=ppt/slides/_rels/slide10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2.xml"/><Relationship Id="rId3" Type="http://schemas.openxmlformats.org/officeDocument/2006/relationships/image" Target="../media/image81.png"/></Relationships>
</file>

<file path=ppt/slides/_rels/slide10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3.xml"/><Relationship Id="rId3" Type="http://schemas.openxmlformats.org/officeDocument/2006/relationships/image" Target="../media/image82.png"/></Relationships>
</file>

<file path=ppt/slides/_rels/slide10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4.xml"/><Relationship Id="rId3" Type="http://schemas.openxmlformats.org/officeDocument/2006/relationships/image" Target="../media/image88.png"/></Relationships>
</file>

<file path=ppt/slides/_rels/slide10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5.xml"/><Relationship Id="rId3" Type="http://schemas.openxmlformats.org/officeDocument/2006/relationships/image" Target="../media/image94.png"/></Relationships>
</file>

<file path=ppt/slides/_rels/slide10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6.xml"/><Relationship Id="rId3" Type="http://schemas.openxmlformats.org/officeDocument/2006/relationships/image" Target="../media/image83.png"/></Relationships>
</file>

<file path=ppt/slides/_rels/slide10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7.xml"/><Relationship Id="rId3" Type="http://schemas.openxmlformats.org/officeDocument/2006/relationships/image" Target="../media/image90.png"/></Relationships>
</file>

<file path=ppt/slides/_rels/slide10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8.xml"/><Relationship Id="rId3" Type="http://schemas.openxmlformats.org/officeDocument/2006/relationships/image" Target="../media/image86.png"/></Relationships>
</file>

<file path=ppt/slides/_rels/slide10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9.xml"/><Relationship Id="rId3" Type="http://schemas.openxmlformats.org/officeDocument/2006/relationships/image" Target="../media/image49.png"/><Relationship Id="rId4" Type="http://schemas.openxmlformats.org/officeDocument/2006/relationships/image" Target="../media/image5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4.jpg"/></Relationships>
</file>

<file path=ppt/slides/_rels/slide1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0.xml"/><Relationship Id="rId3" Type="http://schemas.openxmlformats.org/officeDocument/2006/relationships/image" Target="../media/image87.png"/></Relationships>
</file>

<file path=ppt/slides/_rels/slide1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1.xml"/><Relationship Id="rId3" Type="http://schemas.openxmlformats.org/officeDocument/2006/relationships/image" Target="../media/image84.png"/></Relationships>
</file>

<file path=ppt/slides/_rels/slide1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12.xml"/><Relationship Id="rId3" Type="http://schemas.openxmlformats.org/officeDocument/2006/relationships/image" Target="../media/image95.png"/></Relationships>
</file>

<file path=ppt/slides/_rels/slide1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3.xml"/><Relationship Id="rId3" Type="http://schemas.openxmlformats.org/officeDocument/2006/relationships/image" Target="../media/image93.jpg"/></Relationships>
</file>

<file path=ppt/slides/_rels/slide1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4.xml"/><Relationship Id="rId3" Type="http://schemas.openxmlformats.org/officeDocument/2006/relationships/image" Target="../media/image50.png"/><Relationship Id="rId4" Type="http://schemas.openxmlformats.org/officeDocument/2006/relationships/image" Target="../media/image49.png"/><Relationship Id="rId5" Type="http://schemas.openxmlformats.org/officeDocument/2006/relationships/image" Target="../media/image5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0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1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7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8.png"/><Relationship Id="rId4" Type="http://schemas.openxmlformats.org/officeDocument/2006/relationships/image" Target="../media/image12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3.png"/><Relationship Id="rId4" Type="http://schemas.openxmlformats.org/officeDocument/2006/relationships/image" Target="../media/image6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9.png"/><Relationship Id="rId4" Type="http://schemas.openxmlformats.org/officeDocument/2006/relationships/image" Target="../media/image1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2.png"/><Relationship Id="rId4" Type="http://schemas.openxmlformats.org/officeDocument/2006/relationships/image" Target="../media/image17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8.png"/><Relationship Id="rId4" Type="http://schemas.openxmlformats.org/officeDocument/2006/relationships/image" Target="../media/image19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8.png"/><Relationship Id="rId4" Type="http://schemas.openxmlformats.org/officeDocument/2006/relationships/image" Target="../media/image22.png"/><Relationship Id="rId5" Type="http://schemas.openxmlformats.org/officeDocument/2006/relationships/image" Target="../media/image8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8.png"/><Relationship Id="rId4" Type="http://schemas.openxmlformats.org/officeDocument/2006/relationships/image" Target="../media/image22.png"/><Relationship Id="rId5" Type="http://schemas.openxmlformats.org/officeDocument/2006/relationships/image" Target="../media/image8.png"/><Relationship Id="rId6" Type="http://schemas.openxmlformats.org/officeDocument/2006/relationships/image" Target="../media/image16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8.png"/><Relationship Id="rId4" Type="http://schemas.openxmlformats.org/officeDocument/2006/relationships/image" Target="../media/image22.png"/><Relationship Id="rId5" Type="http://schemas.openxmlformats.org/officeDocument/2006/relationships/image" Target="../media/image8.png"/><Relationship Id="rId6" Type="http://schemas.openxmlformats.org/officeDocument/2006/relationships/image" Target="../media/image24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9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9.png"/><Relationship Id="rId4" Type="http://schemas.openxmlformats.org/officeDocument/2006/relationships/image" Target="../media/image21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8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6.jp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26.jpg"/><Relationship Id="rId4" Type="http://schemas.openxmlformats.org/officeDocument/2006/relationships/image" Target="../media/image30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3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3.png"/><Relationship Id="rId4" Type="http://schemas.openxmlformats.org/officeDocument/2006/relationships/image" Target="../media/image31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3.png"/><Relationship Id="rId4" Type="http://schemas.openxmlformats.org/officeDocument/2006/relationships/image" Target="../media/image31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70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44.gif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33.png"/><Relationship Id="rId4" Type="http://schemas.openxmlformats.org/officeDocument/2006/relationships/image" Target="../media/image35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33.png"/><Relationship Id="rId4" Type="http://schemas.openxmlformats.org/officeDocument/2006/relationships/image" Target="../media/image35.png"/><Relationship Id="rId5" Type="http://schemas.openxmlformats.org/officeDocument/2006/relationships/image" Target="../media/image4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37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48.jp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32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39.png"/><Relationship Id="rId4" Type="http://schemas.openxmlformats.org/officeDocument/2006/relationships/image" Target="../media/image97.png"/><Relationship Id="rId5" Type="http://schemas.openxmlformats.org/officeDocument/2006/relationships/image" Target="../media/image96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39.png"/><Relationship Id="rId4" Type="http://schemas.openxmlformats.org/officeDocument/2006/relationships/image" Target="../media/image46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5.xml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1.jp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36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75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40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40.png"/><Relationship Id="rId4" Type="http://schemas.openxmlformats.org/officeDocument/2006/relationships/image" Target="../media/image38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43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45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75.pn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51.pn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51.png"/><Relationship Id="rId4" Type="http://schemas.openxmlformats.org/officeDocument/2006/relationships/image" Target="../media/image49.pn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50.pn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47.pn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75.pn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5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51.png"/><Relationship Id="rId4" Type="http://schemas.openxmlformats.org/officeDocument/2006/relationships/image" Target="../media/image49.png"/><Relationship Id="rId5" Type="http://schemas.openxmlformats.org/officeDocument/2006/relationships/image" Target="../media/image56.png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55.png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50.png"/><Relationship Id="rId4" Type="http://schemas.openxmlformats.org/officeDocument/2006/relationships/image" Target="../media/image49.png"/><Relationship Id="rId5" Type="http://schemas.openxmlformats.org/officeDocument/2006/relationships/image" Target="../media/image53.png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3.xml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4.xml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52.png"/><Relationship Id="rId4" Type="http://schemas.openxmlformats.org/officeDocument/2006/relationships/image" Target="../media/image62.png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52.png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52.png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52.png"/></Relationships>
</file>

<file path=ppt/slides/_rels/slide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5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3.png"/><Relationship Id="rId4" Type="http://schemas.openxmlformats.org/officeDocument/2006/relationships/image" Target="../media/image20.jpg"/></Relationships>
</file>

<file path=ppt/slides/_rels/slide7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52.png"/></Relationships>
</file>

<file path=ppt/slides/_rels/slide7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52.png"/></Relationships>
</file>

<file path=ppt/slides/_rels/slide7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2.xml"/><Relationship Id="rId3" Type="http://schemas.openxmlformats.org/officeDocument/2006/relationships/image" Target="../media/image52.png"/></Relationships>
</file>

<file path=ppt/slides/_rels/slide7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3.xml"/><Relationship Id="rId3" Type="http://schemas.openxmlformats.org/officeDocument/2006/relationships/image" Target="../media/image52.png"/></Relationships>
</file>

<file path=ppt/slides/_rels/slide7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4.xml"/><Relationship Id="rId3" Type="http://schemas.openxmlformats.org/officeDocument/2006/relationships/image" Target="../media/image52.png"/></Relationships>
</file>

<file path=ppt/slides/_rels/slide7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5.xml"/><Relationship Id="rId3" Type="http://schemas.openxmlformats.org/officeDocument/2006/relationships/image" Target="../media/image52.png"/></Relationships>
</file>

<file path=ppt/slides/_rels/slide7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6.xml"/><Relationship Id="rId3" Type="http://schemas.openxmlformats.org/officeDocument/2006/relationships/image" Target="../media/image52.png"/></Relationships>
</file>

<file path=ppt/slides/_rels/slide7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7.xml"/><Relationship Id="rId3" Type="http://schemas.openxmlformats.org/officeDocument/2006/relationships/image" Target="../media/image52.png"/><Relationship Id="rId4" Type="http://schemas.openxmlformats.org/officeDocument/2006/relationships/image" Target="../media/image59.png"/></Relationships>
</file>

<file path=ppt/slides/_rels/slide7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8.xml"/><Relationship Id="rId3" Type="http://schemas.openxmlformats.org/officeDocument/2006/relationships/image" Target="../media/image79.png"/><Relationship Id="rId4" Type="http://schemas.openxmlformats.org/officeDocument/2006/relationships/image" Target="../media/image64.png"/><Relationship Id="rId5" Type="http://schemas.openxmlformats.org/officeDocument/2006/relationships/image" Target="../media/image58.png"/></Relationships>
</file>

<file path=ppt/slides/_rels/slide7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9.xml"/><Relationship Id="rId3" Type="http://schemas.openxmlformats.org/officeDocument/2006/relationships/image" Target="../media/image7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4.jpg"/></Relationships>
</file>

<file path=ppt/slides/_rels/slide8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0.xml"/><Relationship Id="rId3" Type="http://schemas.openxmlformats.org/officeDocument/2006/relationships/image" Target="../media/image63.png"/></Relationships>
</file>

<file path=ppt/slides/_rels/slide8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1.xml"/><Relationship Id="rId3" Type="http://schemas.openxmlformats.org/officeDocument/2006/relationships/image" Target="../media/image65.png"/></Relationships>
</file>

<file path=ppt/slides/_rels/slide8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2.xml"/><Relationship Id="rId3" Type="http://schemas.openxmlformats.org/officeDocument/2006/relationships/image" Target="../media/image68.png"/></Relationships>
</file>

<file path=ppt/slides/_rels/slide8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3.xml"/><Relationship Id="rId3" Type="http://schemas.openxmlformats.org/officeDocument/2006/relationships/image" Target="../media/image67.png"/></Relationships>
</file>

<file path=ppt/slides/_rels/slide8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4.xml"/><Relationship Id="rId3" Type="http://schemas.openxmlformats.org/officeDocument/2006/relationships/image" Target="../media/image61.png"/></Relationships>
</file>

<file path=ppt/slides/_rels/slide8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5.xml"/><Relationship Id="rId3" Type="http://schemas.openxmlformats.org/officeDocument/2006/relationships/image" Target="../media/image60.png"/></Relationships>
</file>

<file path=ppt/slides/_rels/slide8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6.xml"/><Relationship Id="rId3" Type="http://schemas.openxmlformats.org/officeDocument/2006/relationships/image" Target="../media/image60.png"/></Relationships>
</file>

<file path=ppt/slides/_rels/slide8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7.xml"/><Relationship Id="rId3" Type="http://schemas.openxmlformats.org/officeDocument/2006/relationships/image" Target="../media/image60.png"/></Relationships>
</file>

<file path=ppt/slides/_rels/slide8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8.xml"/><Relationship Id="rId3" Type="http://schemas.openxmlformats.org/officeDocument/2006/relationships/image" Target="../media/image60.png"/><Relationship Id="rId4" Type="http://schemas.openxmlformats.org/officeDocument/2006/relationships/image" Target="../media/image74.png"/></Relationships>
</file>

<file path=ppt/slides/_rels/slide8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9.xml"/><Relationship Id="rId3" Type="http://schemas.openxmlformats.org/officeDocument/2006/relationships/image" Target="../media/image79.png"/><Relationship Id="rId4" Type="http://schemas.openxmlformats.org/officeDocument/2006/relationships/image" Target="../media/image92.png"/><Relationship Id="rId5" Type="http://schemas.openxmlformats.org/officeDocument/2006/relationships/image" Target="../media/image77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_rels/slide9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0.xml"/><Relationship Id="rId3" Type="http://schemas.openxmlformats.org/officeDocument/2006/relationships/image" Target="../media/image69.png"/></Relationships>
</file>

<file path=ppt/slides/_rels/slide9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1.xml"/><Relationship Id="rId3" Type="http://schemas.openxmlformats.org/officeDocument/2006/relationships/image" Target="../media/image71.png"/></Relationships>
</file>

<file path=ppt/slides/_rels/slide9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2.xml"/></Relationships>
</file>

<file path=ppt/slides/_rels/slide9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3.xml"/><Relationship Id="rId3" Type="http://schemas.openxmlformats.org/officeDocument/2006/relationships/image" Target="../media/image78.png"/></Relationships>
</file>

<file path=ppt/slides/_rels/slide9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4.xml"/><Relationship Id="rId3" Type="http://schemas.openxmlformats.org/officeDocument/2006/relationships/image" Target="../media/image87.png"/></Relationships>
</file>

<file path=ppt/slides/_rels/slide9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5.xml"/><Relationship Id="rId3" Type="http://schemas.openxmlformats.org/officeDocument/2006/relationships/image" Target="../media/image66.jpg"/></Relationships>
</file>

<file path=ppt/slides/_rels/slide9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6.xml"/><Relationship Id="rId3" Type="http://schemas.openxmlformats.org/officeDocument/2006/relationships/image" Target="../media/image80.jpg"/></Relationships>
</file>

<file path=ppt/slides/_rels/slide9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7.xml"/><Relationship Id="rId3" Type="http://schemas.openxmlformats.org/officeDocument/2006/relationships/image" Target="../media/image80.jpg"/></Relationships>
</file>

<file path=ppt/slides/_rels/slide9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8.xml"/><Relationship Id="rId3" Type="http://schemas.openxmlformats.org/officeDocument/2006/relationships/image" Target="../media/image76.png"/></Relationships>
</file>

<file path=ppt/slides/_rels/slide9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9.xml"/><Relationship Id="rId3" Type="http://schemas.openxmlformats.org/officeDocument/2006/relationships/image" Target="../media/image9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5"/>
          <p:cNvSpPr txBox="1"/>
          <p:nvPr/>
        </p:nvSpPr>
        <p:spPr>
          <a:xfrm>
            <a:off x="0" y="58775"/>
            <a:ext cx="9144000" cy="11634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200">
                <a:solidFill>
                  <a:srgbClr val="FFFFFF"/>
                </a:solidFill>
              </a:rPr>
              <a:t>Tornado </a:t>
            </a:r>
            <a:r>
              <a:rPr lang="en" sz="5200">
                <a:solidFill>
                  <a:srgbClr val="FFFFFF"/>
                </a:solidFill>
              </a:rPr>
              <a:t>Climatology</a:t>
            </a:r>
            <a:r>
              <a:rPr lang="en" sz="5200">
                <a:solidFill>
                  <a:srgbClr val="FFFFFF"/>
                </a:solidFill>
              </a:rPr>
              <a:t> </a:t>
            </a:r>
            <a:endParaRPr sz="5200">
              <a:solidFill>
                <a:srgbClr val="FFFFFF"/>
              </a:solidFill>
            </a:endParaRPr>
          </a:p>
        </p:txBody>
      </p:sp>
      <p:pic>
        <p:nvPicPr>
          <p:cNvPr descr="N:\Thompson\WAF2012_mode_environment\waf_2012_mode\Figures\Figure_6.png" id="65" name="Google Shape;65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3295" y="1317300"/>
            <a:ext cx="4369800" cy="2827800"/>
          </a:xfrm>
          <a:prstGeom prst="rect">
            <a:avLst/>
          </a:prstGeom>
          <a:noFill/>
          <a:ln>
            <a:noFill/>
          </a:ln>
          <a:effectLst>
            <a:outerShdw blurRad="190500" rotWithShape="0" algn="tl">
              <a:srgbClr val="000000">
                <a:alpha val="69800"/>
              </a:srgbClr>
            </a:outerShdw>
          </a:effectLst>
        </p:spPr>
      </p:pic>
      <p:pic>
        <p:nvPicPr>
          <p:cNvPr id="66" name="Google Shape;66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14450" y="1343226"/>
            <a:ext cx="4330200" cy="2802000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15"/>
          <p:cNvSpPr txBox="1"/>
          <p:nvPr/>
        </p:nvSpPr>
        <p:spPr>
          <a:xfrm>
            <a:off x="1400625" y="3698825"/>
            <a:ext cx="6442800" cy="4464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/>
              <a:t>To answer in-class questions go to: </a:t>
            </a:r>
            <a:r>
              <a:rPr lang="en" sz="1500"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pollev.com/severeclass641</a:t>
            </a:r>
            <a:endParaRPr sz="17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" name="Google Shape;145;p2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46" name="Google Shape;146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1065" name="Shape 10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6" name="Google Shape;1066;p114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7200" y="617220"/>
            <a:ext cx="8229600" cy="44577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67" name="Google Shape;1067;p114"/>
          <p:cNvCxnSpPr/>
          <p:nvPr/>
        </p:nvCxnSpPr>
        <p:spPr>
          <a:xfrm>
            <a:off x="2514600" y="3600450"/>
            <a:ext cx="609600" cy="308100"/>
          </a:xfrm>
          <a:prstGeom prst="straightConnector1">
            <a:avLst/>
          </a:prstGeom>
          <a:noFill/>
          <a:ln cap="flat" cmpd="sng" w="76200">
            <a:solidFill>
              <a:schemeClr val="dk1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1068" name="Google Shape;1068;p114"/>
          <p:cNvSpPr txBox="1"/>
          <p:nvPr/>
        </p:nvSpPr>
        <p:spPr>
          <a:xfrm>
            <a:off x="457200" y="-57150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alibri"/>
              <a:buNone/>
            </a:pPr>
            <a:r>
              <a:rPr lang="en" sz="4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Variations by height ARL</a:t>
            </a:r>
            <a:endParaRPr sz="4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9" name="Google Shape;1069;p114"/>
          <p:cNvSpPr/>
          <p:nvPr/>
        </p:nvSpPr>
        <p:spPr>
          <a:xfrm>
            <a:off x="4784400" y="694225"/>
            <a:ext cx="1587000" cy="210900"/>
          </a:xfrm>
          <a:prstGeom prst="rect">
            <a:avLst/>
          </a:prstGeom>
          <a:noFill/>
          <a:ln cap="flat" cmpd="sng" w="9525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1073" name="Shape 1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4" name="Google Shape;1074;p115"/>
          <p:cNvSpPr txBox="1"/>
          <p:nvPr>
            <p:ph type="title"/>
          </p:nvPr>
        </p:nvSpPr>
        <p:spPr>
          <a:xfrm>
            <a:off x="457200" y="383084"/>
            <a:ext cx="8229600" cy="6432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80000"/>
              </a:srgbClr>
            </a:outerShdw>
          </a:effectLst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99974"/>
              <a:buFont typeface="Calibri"/>
              <a:buNone/>
            </a:pPr>
            <a:r>
              <a:rPr lang="en" sz="3959">
                <a:solidFill>
                  <a:schemeClr val="lt1"/>
                </a:solidFill>
              </a:rPr>
              <a:t>Need to consider influences of circulation diameter</a:t>
            </a:r>
            <a:endParaRPr sz="3959">
              <a:solidFill>
                <a:schemeClr val="lt1"/>
              </a:solidFill>
            </a:endParaRPr>
          </a:p>
        </p:txBody>
      </p:sp>
      <p:sp>
        <p:nvSpPr>
          <p:cNvPr id="1075" name="Google Shape;1075;p115"/>
          <p:cNvSpPr txBox="1"/>
          <p:nvPr>
            <p:ph idx="1" type="body"/>
          </p:nvPr>
        </p:nvSpPr>
        <p:spPr>
          <a:xfrm>
            <a:off x="457200" y="1204913"/>
            <a:ext cx="8229600" cy="28032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80000"/>
              </a:srgbClr>
            </a:outerShdw>
          </a:effectLst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Char char="➢"/>
            </a:pPr>
            <a:r>
              <a:rPr lang="en">
                <a:solidFill>
                  <a:srgbClr val="FFFFFF"/>
                </a:solidFill>
              </a:rPr>
              <a:t>Lower tornado probabilities with broad circulations</a:t>
            </a:r>
            <a:endParaRPr>
              <a:solidFill>
                <a:srgbClr val="FFFFFF"/>
              </a:solidFill>
            </a:endParaRPr>
          </a:p>
          <a:p>
            <a:pPr indent="-342900" lvl="0" marL="342900" rtl="0" algn="l">
              <a:spcBef>
                <a:spcPts val="640"/>
              </a:spcBef>
              <a:spcAft>
                <a:spcPts val="1200"/>
              </a:spcAft>
              <a:buClr>
                <a:srgbClr val="FFFFFF"/>
              </a:buClr>
              <a:buSzPts val="3200"/>
              <a:buChar char="➢"/>
            </a:pPr>
            <a:r>
              <a:rPr lang="en">
                <a:solidFill>
                  <a:srgbClr val="FFFFFF"/>
                </a:solidFill>
              </a:rPr>
              <a:t>Higher tornado probabilities with tight circulations</a:t>
            </a:r>
            <a:endParaRPr>
              <a:solidFill>
                <a:srgbClr val="FFFFFF"/>
              </a:solidFill>
            </a:endParaRPr>
          </a:p>
        </p:txBody>
      </p:sp>
      <p:pic>
        <p:nvPicPr>
          <p:cNvPr id="1076" name="Google Shape;1076;p115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50000" l="50228" r="0" t="0"/>
          <a:stretch/>
        </p:blipFill>
        <p:spPr>
          <a:xfrm>
            <a:off x="391200" y="2640700"/>
            <a:ext cx="3647400" cy="232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7" name="Google Shape;1077;p1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02925" y="2646938"/>
            <a:ext cx="3647401" cy="2314932"/>
          </a:xfrm>
          <a:prstGeom prst="rect">
            <a:avLst/>
          </a:prstGeom>
          <a:noFill/>
          <a:ln>
            <a:noFill/>
          </a:ln>
        </p:spPr>
      </p:pic>
      <p:sp>
        <p:nvSpPr>
          <p:cNvPr id="1078" name="Google Shape;1078;p115"/>
          <p:cNvSpPr txBox="1"/>
          <p:nvPr/>
        </p:nvSpPr>
        <p:spPr>
          <a:xfrm>
            <a:off x="3846150" y="3390500"/>
            <a:ext cx="1451700" cy="741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rPr lang="en" sz="1669">
                <a:solidFill>
                  <a:srgbClr val="FFFFFF"/>
                </a:solidFill>
              </a:rPr>
              <a:t>VS.</a:t>
            </a:r>
            <a:endParaRPr sz="1669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1082" name="Shape 10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3" name="Google Shape;1083;p116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7200" y="617220"/>
            <a:ext cx="8229600" cy="4457700"/>
          </a:xfrm>
          <a:prstGeom prst="rect">
            <a:avLst/>
          </a:prstGeom>
          <a:noFill/>
          <a:ln>
            <a:noFill/>
          </a:ln>
        </p:spPr>
      </p:pic>
      <p:sp>
        <p:nvSpPr>
          <p:cNvPr id="1084" name="Google Shape;1084;p116"/>
          <p:cNvSpPr txBox="1"/>
          <p:nvPr>
            <p:ph type="title"/>
          </p:nvPr>
        </p:nvSpPr>
        <p:spPr>
          <a:xfrm>
            <a:off x="457200" y="154484"/>
            <a:ext cx="8229600" cy="64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cxnSp>
        <p:nvCxnSpPr>
          <p:cNvPr id="1085" name="Google Shape;1085;p116"/>
          <p:cNvCxnSpPr/>
          <p:nvPr/>
        </p:nvCxnSpPr>
        <p:spPr>
          <a:xfrm>
            <a:off x="1981200" y="2571750"/>
            <a:ext cx="609600" cy="308100"/>
          </a:xfrm>
          <a:prstGeom prst="straightConnector1">
            <a:avLst/>
          </a:prstGeom>
          <a:noFill/>
          <a:ln cap="flat" cmpd="sng" w="76200">
            <a:solidFill>
              <a:schemeClr val="dk1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1086" name="Google Shape;1086;p116"/>
          <p:cNvSpPr txBox="1"/>
          <p:nvPr/>
        </p:nvSpPr>
        <p:spPr>
          <a:xfrm>
            <a:off x="457200" y="-57150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alibri"/>
              <a:buNone/>
            </a:pPr>
            <a:r>
              <a:rPr lang="en" sz="4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Variations by circulation diameter</a:t>
            </a:r>
            <a:endParaRPr sz="4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1090" name="Shape 10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1" name="Google Shape;1091;p117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7200" y="617220"/>
            <a:ext cx="8229600" cy="4457700"/>
          </a:xfrm>
          <a:prstGeom prst="rect">
            <a:avLst/>
          </a:prstGeom>
          <a:noFill/>
          <a:ln>
            <a:noFill/>
          </a:ln>
        </p:spPr>
      </p:pic>
      <p:sp>
        <p:nvSpPr>
          <p:cNvPr id="1092" name="Google Shape;1092;p117"/>
          <p:cNvSpPr txBox="1"/>
          <p:nvPr>
            <p:ph type="title"/>
          </p:nvPr>
        </p:nvSpPr>
        <p:spPr>
          <a:xfrm>
            <a:off x="457200" y="154484"/>
            <a:ext cx="8229600" cy="64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cxnSp>
        <p:nvCxnSpPr>
          <p:cNvPr id="1093" name="Google Shape;1093;p117"/>
          <p:cNvCxnSpPr/>
          <p:nvPr/>
        </p:nvCxnSpPr>
        <p:spPr>
          <a:xfrm>
            <a:off x="1977242" y="3576328"/>
            <a:ext cx="609600" cy="308100"/>
          </a:xfrm>
          <a:prstGeom prst="straightConnector1">
            <a:avLst/>
          </a:prstGeom>
          <a:noFill/>
          <a:ln cap="flat" cmpd="sng" w="76200">
            <a:solidFill>
              <a:schemeClr val="dk1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1094" name="Google Shape;1094;p117"/>
          <p:cNvSpPr txBox="1"/>
          <p:nvPr/>
        </p:nvSpPr>
        <p:spPr>
          <a:xfrm>
            <a:off x="457200" y="-57150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alibri"/>
              <a:buNone/>
            </a:pPr>
            <a:r>
              <a:rPr lang="en" sz="4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Variations by circulation diameter</a:t>
            </a:r>
            <a:endParaRPr sz="4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1098" name="Shape 10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9" name="Google Shape;1099;p118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7200" y="617220"/>
            <a:ext cx="8229600" cy="44577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00" name="Google Shape;1100;p118"/>
          <p:cNvCxnSpPr/>
          <p:nvPr/>
        </p:nvCxnSpPr>
        <p:spPr>
          <a:xfrm>
            <a:off x="1981200" y="3829050"/>
            <a:ext cx="609600" cy="308100"/>
          </a:xfrm>
          <a:prstGeom prst="straightConnector1">
            <a:avLst/>
          </a:prstGeom>
          <a:noFill/>
          <a:ln cap="flat" cmpd="sng" w="76200">
            <a:solidFill>
              <a:schemeClr val="dk1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1101" name="Google Shape;1101;p118"/>
          <p:cNvSpPr txBox="1"/>
          <p:nvPr/>
        </p:nvSpPr>
        <p:spPr>
          <a:xfrm>
            <a:off x="457200" y="-57150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alibri"/>
              <a:buNone/>
            </a:pPr>
            <a:r>
              <a:rPr lang="en" sz="4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Variations by circulation diameter</a:t>
            </a:r>
            <a:endParaRPr sz="4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1105" name="Shape 1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6" name="Google Shape;1106;p119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7200" y="617220"/>
            <a:ext cx="8179200" cy="4457700"/>
          </a:xfrm>
          <a:prstGeom prst="rect">
            <a:avLst/>
          </a:prstGeom>
          <a:noFill/>
          <a:ln>
            <a:noFill/>
          </a:ln>
        </p:spPr>
      </p:pic>
      <p:sp>
        <p:nvSpPr>
          <p:cNvPr id="1107" name="Google Shape;1107;p119"/>
          <p:cNvSpPr txBox="1"/>
          <p:nvPr/>
        </p:nvSpPr>
        <p:spPr>
          <a:xfrm>
            <a:off x="457200" y="-133350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alibri"/>
              <a:buNone/>
            </a:pPr>
            <a:r>
              <a:rPr lang="en" sz="4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Conditional Probs by Height ARL</a:t>
            </a:r>
            <a:endParaRPr sz="4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1111" name="Shape 1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2" name="Google Shape;1112;p120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7200" y="617220"/>
            <a:ext cx="8179200" cy="4457700"/>
          </a:xfrm>
          <a:prstGeom prst="rect">
            <a:avLst/>
          </a:prstGeom>
          <a:noFill/>
          <a:ln>
            <a:noFill/>
          </a:ln>
        </p:spPr>
      </p:pic>
      <p:sp>
        <p:nvSpPr>
          <p:cNvPr id="1113" name="Google Shape;1113;p120"/>
          <p:cNvSpPr txBox="1"/>
          <p:nvPr/>
        </p:nvSpPr>
        <p:spPr>
          <a:xfrm>
            <a:off x="457200" y="-133350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alibri"/>
              <a:buNone/>
            </a:pPr>
            <a:r>
              <a:rPr lang="en" sz="4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Conditional Probs by Distance</a:t>
            </a:r>
            <a:endParaRPr sz="4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1117" name="Shape 1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8" name="Google Shape;1118;p121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7200" y="617220"/>
            <a:ext cx="8179200" cy="4457700"/>
          </a:xfrm>
          <a:prstGeom prst="rect">
            <a:avLst/>
          </a:prstGeom>
          <a:noFill/>
          <a:ln>
            <a:noFill/>
          </a:ln>
        </p:spPr>
      </p:pic>
      <p:sp>
        <p:nvSpPr>
          <p:cNvPr id="1119" name="Google Shape;1119;p121"/>
          <p:cNvSpPr txBox="1"/>
          <p:nvPr/>
        </p:nvSpPr>
        <p:spPr>
          <a:xfrm>
            <a:off x="457200" y="-133350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alibri"/>
              <a:buNone/>
            </a:pPr>
            <a:r>
              <a:rPr lang="en" sz="4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Conditional Probs (TDS vs. No-TDS)</a:t>
            </a:r>
            <a:endParaRPr sz="4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1123" name="Shape 1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4" name="Google Shape;1124;p122"/>
          <p:cNvSpPr txBox="1"/>
          <p:nvPr>
            <p:ph type="title"/>
          </p:nvPr>
        </p:nvSpPr>
        <p:spPr>
          <a:xfrm>
            <a:off x="457200" y="-57150"/>
            <a:ext cx="8229600" cy="8574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70000"/>
              </a:srgbClr>
            </a:outerShdw>
          </a:effectLst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en">
                <a:solidFill>
                  <a:schemeClr val="lt1"/>
                </a:solidFill>
              </a:rPr>
              <a:t>What about regional differences?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1125" name="Google Shape;1125;p122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7200" y="617220"/>
            <a:ext cx="8229600" cy="4457700"/>
          </a:xfrm>
          <a:prstGeom prst="rect">
            <a:avLst/>
          </a:prstGeom>
          <a:noFill/>
          <a:ln>
            <a:noFill/>
          </a:ln>
        </p:spPr>
      </p:pic>
      <p:sp>
        <p:nvSpPr>
          <p:cNvPr id="1126" name="Google Shape;1126;p122"/>
          <p:cNvSpPr/>
          <p:nvPr/>
        </p:nvSpPr>
        <p:spPr>
          <a:xfrm>
            <a:off x="3505200" y="1028700"/>
            <a:ext cx="609600" cy="3600600"/>
          </a:xfrm>
          <a:prstGeom prst="rect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127" name="Google Shape;1127;p122"/>
          <p:cNvCxnSpPr/>
          <p:nvPr/>
        </p:nvCxnSpPr>
        <p:spPr>
          <a:xfrm flipH="1">
            <a:off x="3916383" y="4057650"/>
            <a:ext cx="533400" cy="407100"/>
          </a:xfrm>
          <a:prstGeom prst="straightConnector1">
            <a:avLst/>
          </a:prstGeom>
          <a:noFill/>
          <a:ln cap="flat" cmpd="sng" w="76200">
            <a:solidFill>
              <a:schemeClr val="dk1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1128" name="Google Shape;1128;p122"/>
          <p:cNvCxnSpPr/>
          <p:nvPr/>
        </p:nvCxnSpPr>
        <p:spPr>
          <a:xfrm flipH="1">
            <a:off x="3916383" y="3371850"/>
            <a:ext cx="533400" cy="407100"/>
          </a:xfrm>
          <a:prstGeom prst="straightConnector1">
            <a:avLst/>
          </a:prstGeom>
          <a:noFill/>
          <a:ln cap="flat" cmpd="sng" w="76200">
            <a:solidFill>
              <a:schemeClr val="dk1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1129" name="Google Shape;1129;p122"/>
          <p:cNvCxnSpPr/>
          <p:nvPr/>
        </p:nvCxnSpPr>
        <p:spPr>
          <a:xfrm flipH="1">
            <a:off x="3848100" y="2171700"/>
            <a:ext cx="533400" cy="407100"/>
          </a:xfrm>
          <a:prstGeom prst="straightConnector1">
            <a:avLst/>
          </a:prstGeom>
          <a:noFill/>
          <a:ln cap="flat" cmpd="sng" w="76200">
            <a:solidFill>
              <a:schemeClr val="dk1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1130" name="Google Shape;1130;p122"/>
          <p:cNvCxnSpPr/>
          <p:nvPr/>
        </p:nvCxnSpPr>
        <p:spPr>
          <a:xfrm flipH="1">
            <a:off x="3916383" y="3371849"/>
            <a:ext cx="533400" cy="407100"/>
          </a:xfrm>
          <a:prstGeom prst="straightConnector1">
            <a:avLst/>
          </a:prstGeom>
          <a:noFill/>
          <a:ln cap="flat" cmpd="sng" w="76200">
            <a:solidFill>
              <a:schemeClr val="dk1"/>
            </a:solidFill>
            <a:prstDash val="solid"/>
            <a:round/>
            <a:headEnd len="sm" w="sm" type="none"/>
            <a:tailEnd len="med" w="med" type="stealth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1134" name="Shape 1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5" name="Google Shape;1135;p123"/>
          <p:cNvSpPr txBox="1"/>
          <p:nvPr>
            <p:ph type="title"/>
          </p:nvPr>
        </p:nvSpPr>
        <p:spPr>
          <a:xfrm>
            <a:off x="457200" y="154484"/>
            <a:ext cx="8229600" cy="6432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60000"/>
              </a:srgbClr>
            </a:outerShdw>
          </a:effectLst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99974"/>
              <a:buFont typeface="Calibri"/>
              <a:buNone/>
            </a:pPr>
            <a:r>
              <a:rPr lang="en" sz="3959">
                <a:solidFill>
                  <a:schemeClr val="lt1"/>
                </a:solidFill>
              </a:rPr>
              <a:t>Need to consider storm environment</a:t>
            </a:r>
            <a:endParaRPr sz="3959">
              <a:solidFill>
                <a:schemeClr val="lt1"/>
              </a:solidFill>
            </a:endParaRPr>
          </a:p>
        </p:txBody>
      </p:sp>
      <p:sp>
        <p:nvSpPr>
          <p:cNvPr id="1136" name="Google Shape;1136;p123"/>
          <p:cNvSpPr txBox="1"/>
          <p:nvPr>
            <p:ph idx="1" type="body"/>
          </p:nvPr>
        </p:nvSpPr>
        <p:spPr>
          <a:xfrm>
            <a:off x="457200" y="900113"/>
            <a:ext cx="8229600" cy="25458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60000"/>
              </a:srgbClr>
            </a:outerShdw>
          </a:effectLst>
        </p:spPr>
        <p:txBody>
          <a:bodyPr anchorCtr="0" anchor="t" bIns="45700" lIns="91425" spcFirstLastPara="1" rIns="91425" wrap="square" tIns="45700">
            <a:normAutofit lnSpcReduction="20000"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Char char="➢"/>
            </a:pPr>
            <a:r>
              <a:rPr lang="en">
                <a:solidFill>
                  <a:schemeClr val="lt1"/>
                </a:solidFill>
              </a:rPr>
              <a:t>So far we’ve only considered WSR-88D signatures, but the env can help!</a:t>
            </a:r>
            <a:endParaRPr>
              <a:solidFill>
                <a:schemeClr val="lt1"/>
              </a:solidFill>
            </a:endParaRPr>
          </a:p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Char char="➢"/>
            </a:pPr>
            <a:r>
              <a:rPr lang="en">
                <a:solidFill>
                  <a:schemeClr val="lt1"/>
                </a:solidFill>
              </a:rPr>
              <a:t>Try to keep the environment estimate simple</a:t>
            </a:r>
            <a:endParaRPr/>
          </a:p>
          <a:p>
            <a:pPr indent="-285750" lvl="1" marL="742950" rtl="0" algn="l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Char char="○"/>
            </a:pPr>
            <a:r>
              <a:rPr lang="en">
                <a:solidFill>
                  <a:schemeClr val="lt1"/>
                </a:solidFill>
              </a:rPr>
              <a:t>Look at significant tornado parameter (STP)</a:t>
            </a:r>
            <a:endParaRPr/>
          </a:p>
          <a:p>
            <a:pPr indent="-285750" lvl="1" marL="742950" rtl="0" algn="l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Char char="○"/>
            </a:pPr>
            <a:r>
              <a:rPr lang="en">
                <a:solidFill>
                  <a:schemeClr val="lt1"/>
                </a:solidFill>
              </a:rPr>
              <a:t>Take max value within 80 km of each storm</a:t>
            </a:r>
            <a:endParaRPr/>
          </a:p>
          <a:p>
            <a:pPr indent="-228600" lvl="2" marL="1143000" rtl="0" algn="l">
              <a:spcBef>
                <a:spcPts val="480"/>
              </a:spcBef>
              <a:spcAft>
                <a:spcPts val="1200"/>
              </a:spcAft>
              <a:buClr>
                <a:srgbClr val="00FFFF"/>
              </a:buClr>
              <a:buSzPts val="2400"/>
              <a:buChar char="■"/>
            </a:pPr>
            <a:r>
              <a:rPr lang="en">
                <a:solidFill>
                  <a:srgbClr val="00FFFF"/>
                </a:solidFill>
              </a:rPr>
              <a:t>Forecasters consider more than a point value!</a:t>
            </a:r>
            <a:endParaRPr>
              <a:solidFill>
                <a:srgbClr val="00FFFF"/>
              </a:solidFill>
            </a:endParaRPr>
          </a:p>
        </p:txBody>
      </p:sp>
      <p:pic>
        <p:nvPicPr>
          <p:cNvPr id="1137" name="Google Shape;1137;p123"/>
          <p:cNvPicPr preferRelativeResize="0"/>
          <p:nvPr/>
        </p:nvPicPr>
        <p:blipFill rotWithShape="1">
          <a:blip r:embed="rId3">
            <a:alphaModFix/>
          </a:blip>
          <a:srcRect b="6805" l="12786" r="27880" t="36531"/>
          <a:stretch/>
        </p:blipFill>
        <p:spPr>
          <a:xfrm>
            <a:off x="3718600" y="3522125"/>
            <a:ext cx="1528200" cy="126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8" name="Google Shape;1138;p1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30100" y="2466400"/>
            <a:ext cx="3090301" cy="23108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39" name="Google Shape;1139;p123"/>
          <p:cNvCxnSpPr>
            <a:endCxn id="1137" idx="3"/>
          </p:cNvCxnSpPr>
          <p:nvPr/>
        </p:nvCxnSpPr>
        <p:spPr>
          <a:xfrm flipH="1">
            <a:off x="5246800" y="3598175"/>
            <a:ext cx="1521600" cy="557100"/>
          </a:xfrm>
          <a:prstGeom prst="straightConnector1">
            <a:avLst/>
          </a:prstGeom>
          <a:noFill/>
          <a:ln cap="flat" cmpd="sng" w="19050">
            <a:solidFill>
              <a:srgbClr val="0000FF"/>
            </a:solidFill>
            <a:prstDash val="solid"/>
            <a:round/>
            <a:headEnd len="med" w="med" type="triangle"/>
            <a:tailEnd len="med" w="med" type="none"/>
          </a:ln>
        </p:spPr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3963" y="530300"/>
            <a:ext cx="7668687" cy="4613199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25"/>
          <p:cNvSpPr txBox="1"/>
          <p:nvPr/>
        </p:nvSpPr>
        <p:spPr>
          <a:xfrm>
            <a:off x="1268625" y="682700"/>
            <a:ext cx="4069500" cy="3540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Consider low-level moisture availability in summer vs. winter.</a:t>
            </a:r>
            <a:endParaRPr sz="1100"/>
          </a:p>
        </p:txBody>
      </p:sp>
      <p:sp>
        <p:nvSpPr>
          <p:cNvPr id="153" name="Google Shape;153;p25"/>
          <p:cNvSpPr txBox="1"/>
          <p:nvPr/>
        </p:nvSpPr>
        <p:spPr>
          <a:xfrm>
            <a:off x="1268625" y="1063700"/>
            <a:ext cx="1726800" cy="369300"/>
          </a:xfrm>
          <a:prstGeom prst="rect">
            <a:avLst/>
          </a:prstGeom>
          <a:solidFill>
            <a:srgbClr val="CCCCCC"/>
          </a:solidFill>
          <a:ln cap="flat" cmpd="sng" w="9525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/>
              <a:t>RM Supercell EF-2+ </a:t>
            </a:r>
            <a:endParaRPr b="1" sz="1200"/>
          </a:p>
        </p:txBody>
      </p:sp>
      <p:sp>
        <p:nvSpPr>
          <p:cNvPr id="154" name="Google Shape;154;p25"/>
          <p:cNvSpPr txBox="1"/>
          <p:nvPr/>
        </p:nvSpPr>
        <p:spPr>
          <a:xfrm>
            <a:off x="1268625" y="1444700"/>
            <a:ext cx="1726800" cy="369300"/>
          </a:xfrm>
          <a:prstGeom prst="rect">
            <a:avLst/>
          </a:prstGeom>
          <a:solidFill>
            <a:srgbClr val="FFFFFF"/>
          </a:solidFill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/>
              <a:t>QLCS EF-1+</a:t>
            </a:r>
            <a:r>
              <a:rPr b="1" lang="en" sz="1200"/>
              <a:t> </a:t>
            </a:r>
            <a:endParaRPr b="1" sz="1200"/>
          </a:p>
        </p:txBody>
      </p:sp>
      <p:sp>
        <p:nvSpPr>
          <p:cNvPr id="155" name="Google Shape;155;p25"/>
          <p:cNvSpPr txBox="1"/>
          <p:nvPr/>
        </p:nvSpPr>
        <p:spPr>
          <a:xfrm>
            <a:off x="1176163" y="-76200"/>
            <a:ext cx="6744300" cy="624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 fontScale="62500"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200">
                <a:solidFill>
                  <a:srgbClr val="FFFFFF"/>
                </a:solidFill>
              </a:rPr>
              <a:t>MLCAPE</a:t>
            </a:r>
            <a:endParaRPr sz="5200">
              <a:solidFill>
                <a:srgbClr val="FFFFFF"/>
              </a:solidFill>
            </a:endParaRPr>
          </a:p>
        </p:txBody>
      </p:sp>
      <p:cxnSp>
        <p:nvCxnSpPr>
          <p:cNvPr id="156" name="Google Shape;156;p25"/>
          <p:cNvCxnSpPr/>
          <p:nvPr/>
        </p:nvCxnSpPr>
        <p:spPr>
          <a:xfrm flipH="1">
            <a:off x="3967900" y="4138000"/>
            <a:ext cx="951300" cy="371400"/>
          </a:xfrm>
          <a:prstGeom prst="straightConnector1">
            <a:avLst/>
          </a:prstGeom>
          <a:noFill/>
          <a:ln cap="flat" cmpd="sng" w="19050">
            <a:solidFill>
              <a:srgbClr val="0000FF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1143" name="Shape 1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4" name="Google Shape;1144;p124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7200" y="617220"/>
            <a:ext cx="8229600" cy="4457700"/>
          </a:xfrm>
          <a:prstGeom prst="rect">
            <a:avLst/>
          </a:prstGeom>
          <a:noFill/>
          <a:ln>
            <a:noFill/>
          </a:ln>
        </p:spPr>
      </p:pic>
      <p:sp>
        <p:nvSpPr>
          <p:cNvPr id="1145" name="Google Shape;1145;p124"/>
          <p:cNvSpPr txBox="1"/>
          <p:nvPr>
            <p:ph type="title"/>
          </p:nvPr>
        </p:nvSpPr>
        <p:spPr>
          <a:xfrm>
            <a:off x="457200" y="-133350"/>
            <a:ext cx="8229600" cy="8574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70000"/>
              </a:srgbClr>
            </a:outerShdw>
          </a:effectLst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en">
                <a:solidFill>
                  <a:schemeClr val="lt1"/>
                </a:solidFill>
              </a:rPr>
              <a:t>Tornado Probabilities by  Vrot</a:t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1149" name="Shape 1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0" name="Google Shape;1150;p125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7200" y="617220"/>
            <a:ext cx="8229600" cy="4457700"/>
          </a:xfrm>
          <a:prstGeom prst="rect">
            <a:avLst/>
          </a:prstGeom>
          <a:noFill/>
          <a:ln>
            <a:noFill/>
          </a:ln>
        </p:spPr>
      </p:pic>
      <p:sp>
        <p:nvSpPr>
          <p:cNvPr id="1151" name="Google Shape;1151;p125"/>
          <p:cNvSpPr txBox="1"/>
          <p:nvPr>
            <p:ph type="title"/>
          </p:nvPr>
        </p:nvSpPr>
        <p:spPr>
          <a:xfrm>
            <a:off x="457200" y="-133350"/>
            <a:ext cx="8229600" cy="8574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70000"/>
              </a:srgbClr>
            </a:outerShdw>
          </a:effectLst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en">
                <a:solidFill>
                  <a:schemeClr val="lt1"/>
                </a:solidFill>
              </a:rPr>
              <a:t>Tornado Probabilities by  Eff. STP</a:t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1155" name="Shape 1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6" name="Google Shape;1156;p126"/>
          <p:cNvSpPr/>
          <p:nvPr/>
        </p:nvSpPr>
        <p:spPr>
          <a:xfrm>
            <a:off x="375550" y="8725"/>
            <a:ext cx="8229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7" name="Google Shape;1157;p126"/>
          <p:cNvSpPr txBox="1"/>
          <p:nvPr>
            <p:ph type="title"/>
          </p:nvPr>
        </p:nvSpPr>
        <p:spPr>
          <a:xfrm>
            <a:off x="457200" y="154484"/>
            <a:ext cx="8229600" cy="64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id="1158" name="Google Shape;1158;p126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3860" y="8725"/>
            <a:ext cx="8193000" cy="51435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59" name="Google Shape;1159;p126"/>
          <p:cNvCxnSpPr/>
          <p:nvPr/>
        </p:nvCxnSpPr>
        <p:spPr>
          <a:xfrm flipH="1" rot="10800000">
            <a:off x="4343400" y="2114700"/>
            <a:ext cx="3124200" cy="857100"/>
          </a:xfrm>
          <a:prstGeom prst="straightConnector1">
            <a:avLst/>
          </a:prstGeom>
          <a:noFill/>
          <a:ln cap="flat" cmpd="sng" w="57150">
            <a:solidFill>
              <a:srgbClr val="FF0000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1160" name="Google Shape;1160;p126"/>
          <p:cNvSpPr txBox="1"/>
          <p:nvPr/>
        </p:nvSpPr>
        <p:spPr>
          <a:xfrm>
            <a:off x="4191000" y="1828799"/>
            <a:ext cx="2209800" cy="6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Increasing EF2+ probabilities</a:t>
            </a:r>
            <a:endParaRPr sz="24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1164" name="Shape 1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5" name="Google Shape;1165;p127"/>
          <p:cNvSpPr txBox="1"/>
          <p:nvPr>
            <p:ph type="title"/>
          </p:nvPr>
        </p:nvSpPr>
        <p:spPr>
          <a:xfrm>
            <a:off x="457200" y="-133350"/>
            <a:ext cx="8229600" cy="8574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70000"/>
              </a:srgbClr>
            </a:outerShdw>
          </a:effectLst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en">
                <a:solidFill>
                  <a:schemeClr val="lt1"/>
                </a:solidFill>
              </a:rPr>
              <a:t>Tornado Probabilities by  Eff. STP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1166" name="Google Shape;1166;p1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25350" y="1162050"/>
            <a:ext cx="5367201" cy="3960849"/>
          </a:xfrm>
          <a:prstGeom prst="rect">
            <a:avLst/>
          </a:prstGeom>
          <a:noFill/>
          <a:ln>
            <a:noFill/>
          </a:ln>
        </p:spPr>
      </p:pic>
      <p:sp>
        <p:nvSpPr>
          <p:cNvPr id="1167" name="Google Shape;1167;p127"/>
          <p:cNvSpPr txBox="1"/>
          <p:nvPr>
            <p:ph idx="1" type="body"/>
          </p:nvPr>
        </p:nvSpPr>
        <p:spPr>
          <a:xfrm>
            <a:off x="95900" y="1433525"/>
            <a:ext cx="3473400" cy="40704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60000"/>
              </a:srgbClr>
            </a:outerShdw>
          </a:effectLst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Try it yourself!</a:t>
            </a:r>
            <a:endParaRPr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Tornado probability tool developed by Tomer Burg.</a:t>
            </a:r>
            <a:endParaRPr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Based on research outlined in Cohen et al. 2018</a:t>
            </a:r>
            <a:endParaRPr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168" name="Google Shape;1168;p127"/>
          <p:cNvSpPr txBox="1"/>
          <p:nvPr/>
        </p:nvSpPr>
        <p:spPr>
          <a:xfrm>
            <a:off x="1117925" y="689175"/>
            <a:ext cx="7869300" cy="4617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6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chemeClr val="lt1"/>
                </a:solidFill>
              </a:rPr>
              <a:t>Available at http://arctic.som.ou.edu/tburg/products/R2O/torprob/</a:t>
            </a:r>
            <a:endParaRPr sz="1800"/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1172" name="Shape 1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3" name="Google Shape;1173;p1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68601" y="1452276"/>
            <a:ext cx="4129373" cy="3097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4" name="Google Shape;1174;p1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77675" y="810150"/>
            <a:ext cx="2575800" cy="223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5" name="Google Shape;1175;p1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66313" y="3208750"/>
            <a:ext cx="2398517" cy="17935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76" name="Google Shape;1176;p128"/>
          <p:cNvCxnSpPr>
            <a:stCxn id="1174" idx="3"/>
          </p:cNvCxnSpPr>
          <p:nvPr/>
        </p:nvCxnSpPr>
        <p:spPr>
          <a:xfrm>
            <a:off x="3853475" y="1927650"/>
            <a:ext cx="1311000" cy="6735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177" name="Google Shape;1177;p128"/>
          <p:cNvCxnSpPr/>
          <p:nvPr/>
        </p:nvCxnSpPr>
        <p:spPr>
          <a:xfrm flipH="1" rot="10800000">
            <a:off x="3787600" y="3171900"/>
            <a:ext cx="1404900" cy="9678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178" name="Google Shape;1178;p128"/>
          <p:cNvSpPr txBox="1"/>
          <p:nvPr/>
        </p:nvSpPr>
        <p:spPr>
          <a:xfrm>
            <a:off x="323850" y="38825"/>
            <a:ext cx="8496300" cy="6483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rPr lang="en" sz="2969">
                <a:solidFill>
                  <a:srgbClr val="FFFFFF"/>
                </a:solidFill>
              </a:rPr>
              <a:t>Questions? </a:t>
            </a:r>
            <a:endParaRPr sz="2969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Google Shape;161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3975" y="530300"/>
            <a:ext cx="7681190" cy="4613200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26"/>
          <p:cNvSpPr txBox="1"/>
          <p:nvPr/>
        </p:nvSpPr>
        <p:spPr>
          <a:xfrm>
            <a:off x="1268625" y="682700"/>
            <a:ext cx="1726800" cy="369300"/>
          </a:xfrm>
          <a:prstGeom prst="rect">
            <a:avLst/>
          </a:prstGeom>
          <a:solidFill>
            <a:srgbClr val="CCCCCC"/>
          </a:solidFill>
          <a:ln cap="flat" cmpd="sng" w="9525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/>
              <a:t>RM Supercell EF-2+ </a:t>
            </a:r>
            <a:endParaRPr b="1" sz="1200"/>
          </a:p>
        </p:txBody>
      </p:sp>
      <p:sp>
        <p:nvSpPr>
          <p:cNvPr id="163" name="Google Shape;163;p26"/>
          <p:cNvSpPr txBox="1"/>
          <p:nvPr/>
        </p:nvSpPr>
        <p:spPr>
          <a:xfrm>
            <a:off x="1268625" y="1063700"/>
            <a:ext cx="1726800" cy="369300"/>
          </a:xfrm>
          <a:prstGeom prst="rect">
            <a:avLst/>
          </a:prstGeom>
          <a:solidFill>
            <a:srgbClr val="FFFFFF"/>
          </a:solidFill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/>
              <a:t>QLCS EF-1+ </a:t>
            </a:r>
            <a:endParaRPr b="1" sz="1200"/>
          </a:p>
        </p:txBody>
      </p:sp>
      <p:sp>
        <p:nvSpPr>
          <p:cNvPr id="164" name="Google Shape;164;p26"/>
          <p:cNvSpPr txBox="1"/>
          <p:nvPr/>
        </p:nvSpPr>
        <p:spPr>
          <a:xfrm>
            <a:off x="1176163" y="-76200"/>
            <a:ext cx="6744300" cy="624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 fontScale="62500"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200">
                <a:solidFill>
                  <a:srgbClr val="FFFFFF"/>
                </a:solidFill>
              </a:rPr>
              <a:t>MLCIN</a:t>
            </a:r>
            <a:endParaRPr sz="52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Google Shape;169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3976" y="530300"/>
            <a:ext cx="7681201" cy="4620719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27"/>
          <p:cNvSpPr txBox="1"/>
          <p:nvPr/>
        </p:nvSpPr>
        <p:spPr>
          <a:xfrm>
            <a:off x="1268625" y="682700"/>
            <a:ext cx="1726800" cy="369300"/>
          </a:xfrm>
          <a:prstGeom prst="rect">
            <a:avLst/>
          </a:prstGeom>
          <a:solidFill>
            <a:srgbClr val="CCCCCC"/>
          </a:solidFill>
          <a:ln cap="flat" cmpd="sng" w="9525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/>
              <a:t>RM Supercell EF-2+ </a:t>
            </a:r>
            <a:endParaRPr b="1" sz="1200"/>
          </a:p>
        </p:txBody>
      </p:sp>
      <p:sp>
        <p:nvSpPr>
          <p:cNvPr id="171" name="Google Shape;171;p27"/>
          <p:cNvSpPr txBox="1"/>
          <p:nvPr/>
        </p:nvSpPr>
        <p:spPr>
          <a:xfrm>
            <a:off x="1268625" y="1063700"/>
            <a:ext cx="1726800" cy="369300"/>
          </a:xfrm>
          <a:prstGeom prst="rect">
            <a:avLst/>
          </a:prstGeom>
          <a:solidFill>
            <a:srgbClr val="FFFFFF"/>
          </a:solidFill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/>
              <a:t>QLCS EF-1+ </a:t>
            </a:r>
            <a:endParaRPr b="1" sz="1200"/>
          </a:p>
        </p:txBody>
      </p:sp>
      <p:sp>
        <p:nvSpPr>
          <p:cNvPr id="172" name="Google Shape;172;p27"/>
          <p:cNvSpPr txBox="1"/>
          <p:nvPr/>
        </p:nvSpPr>
        <p:spPr>
          <a:xfrm>
            <a:off x="1176163" y="-76200"/>
            <a:ext cx="6744300" cy="624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 fontScale="62500"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200">
                <a:solidFill>
                  <a:srgbClr val="FFFFFF"/>
                </a:solidFill>
              </a:rPr>
              <a:t>MLLCL</a:t>
            </a:r>
            <a:endParaRPr sz="5200">
              <a:solidFill>
                <a:srgbClr val="FFFFFF"/>
              </a:solidFill>
            </a:endParaRPr>
          </a:p>
        </p:txBody>
      </p:sp>
      <p:sp>
        <p:nvSpPr>
          <p:cNvPr id="173" name="Google Shape;173;p27"/>
          <p:cNvSpPr txBox="1"/>
          <p:nvPr/>
        </p:nvSpPr>
        <p:spPr>
          <a:xfrm>
            <a:off x="3034675" y="4447100"/>
            <a:ext cx="3462000" cy="4002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Consider seasonal temperature trends.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Google Shape;178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3975" y="530300"/>
            <a:ext cx="7693709" cy="4620726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28"/>
          <p:cNvSpPr txBox="1"/>
          <p:nvPr/>
        </p:nvSpPr>
        <p:spPr>
          <a:xfrm>
            <a:off x="1192425" y="4111700"/>
            <a:ext cx="1726800" cy="369300"/>
          </a:xfrm>
          <a:prstGeom prst="rect">
            <a:avLst/>
          </a:prstGeom>
          <a:solidFill>
            <a:srgbClr val="CCCCCC"/>
          </a:solidFill>
          <a:ln cap="flat" cmpd="sng" w="9525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/>
              <a:t>RM Supercell EF-2+ </a:t>
            </a:r>
            <a:endParaRPr b="1" sz="1200"/>
          </a:p>
        </p:txBody>
      </p:sp>
      <p:sp>
        <p:nvSpPr>
          <p:cNvPr id="180" name="Google Shape;180;p28"/>
          <p:cNvSpPr txBox="1"/>
          <p:nvPr/>
        </p:nvSpPr>
        <p:spPr>
          <a:xfrm>
            <a:off x="1192425" y="4492700"/>
            <a:ext cx="1726800" cy="369300"/>
          </a:xfrm>
          <a:prstGeom prst="rect">
            <a:avLst/>
          </a:prstGeom>
          <a:solidFill>
            <a:srgbClr val="FFFFFF"/>
          </a:solidFill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/>
              <a:t>QLCS EF-1+ </a:t>
            </a:r>
            <a:endParaRPr b="1" sz="1200"/>
          </a:p>
        </p:txBody>
      </p:sp>
      <p:sp>
        <p:nvSpPr>
          <p:cNvPr id="181" name="Google Shape;181;p28"/>
          <p:cNvSpPr txBox="1"/>
          <p:nvPr/>
        </p:nvSpPr>
        <p:spPr>
          <a:xfrm>
            <a:off x="1176163" y="-76200"/>
            <a:ext cx="6744300" cy="624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 fontScale="62500"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200">
                <a:solidFill>
                  <a:srgbClr val="FFFFFF"/>
                </a:solidFill>
              </a:rPr>
              <a:t>Eff. Bulk Wind Difference</a:t>
            </a:r>
            <a:endParaRPr sz="5200">
              <a:solidFill>
                <a:srgbClr val="FFFFFF"/>
              </a:solidFill>
            </a:endParaRPr>
          </a:p>
        </p:txBody>
      </p:sp>
      <p:sp>
        <p:nvSpPr>
          <p:cNvPr id="182" name="Google Shape;182;p28"/>
          <p:cNvSpPr txBox="1"/>
          <p:nvPr/>
        </p:nvSpPr>
        <p:spPr>
          <a:xfrm>
            <a:off x="3032125" y="4290375"/>
            <a:ext cx="5295000" cy="4002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Consider seasonal patterns in the upper-level jet stream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Google Shape;187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3976" y="547800"/>
            <a:ext cx="7681229" cy="4620725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29"/>
          <p:cNvSpPr txBox="1"/>
          <p:nvPr/>
        </p:nvSpPr>
        <p:spPr>
          <a:xfrm>
            <a:off x="4802375" y="613675"/>
            <a:ext cx="1726800" cy="369300"/>
          </a:xfrm>
          <a:prstGeom prst="rect">
            <a:avLst/>
          </a:prstGeom>
          <a:solidFill>
            <a:srgbClr val="CCCCCC"/>
          </a:solidFill>
          <a:ln cap="flat" cmpd="sng" w="9525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/>
              <a:t>RM Supercell EF-2+ </a:t>
            </a:r>
            <a:endParaRPr b="1" sz="1200"/>
          </a:p>
        </p:txBody>
      </p:sp>
      <p:sp>
        <p:nvSpPr>
          <p:cNvPr id="189" name="Google Shape;189;p29"/>
          <p:cNvSpPr txBox="1"/>
          <p:nvPr/>
        </p:nvSpPr>
        <p:spPr>
          <a:xfrm>
            <a:off x="4802375" y="994675"/>
            <a:ext cx="1726800" cy="369300"/>
          </a:xfrm>
          <a:prstGeom prst="rect">
            <a:avLst/>
          </a:prstGeom>
          <a:solidFill>
            <a:srgbClr val="FFFFFF"/>
          </a:solidFill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/>
              <a:t>QLCS EF-1+ </a:t>
            </a:r>
            <a:endParaRPr b="1" sz="1200"/>
          </a:p>
        </p:txBody>
      </p:sp>
      <p:sp>
        <p:nvSpPr>
          <p:cNvPr id="190" name="Google Shape;190;p29"/>
          <p:cNvSpPr txBox="1"/>
          <p:nvPr/>
        </p:nvSpPr>
        <p:spPr>
          <a:xfrm>
            <a:off x="1176163" y="-76200"/>
            <a:ext cx="6744300" cy="624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 fontScale="62500"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200">
                <a:solidFill>
                  <a:srgbClr val="FFFFFF"/>
                </a:solidFill>
              </a:rPr>
              <a:t>Eff. SRH</a:t>
            </a:r>
            <a:endParaRPr sz="52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Google Shape;195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3975" y="547800"/>
            <a:ext cx="7681226" cy="4613232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30"/>
          <p:cNvSpPr txBox="1"/>
          <p:nvPr/>
        </p:nvSpPr>
        <p:spPr>
          <a:xfrm>
            <a:off x="1220975" y="689875"/>
            <a:ext cx="1726800" cy="369300"/>
          </a:xfrm>
          <a:prstGeom prst="rect">
            <a:avLst/>
          </a:prstGeom>
          <a:solidFill>
            <a:srgbClr val="CCCCCC"/>
          </a:solidFill>
          <a:ln cap="flat" cmpd="sng" w="9525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/>
              <a:t>RM Supercell EF-2+ </a:t>
            </a:r>
            <a:endParaRPr b="1" sz="1200"/>
          </a:p>
        </p:txBody>
      </p:sp>
      <p:sp>
        <p:nvSpPr>
          <p:cNvPr id="197" name="Google Shape;197;p30"/>
          <p:cNvSpPr txBox="1"/>
          <p:nvPr/>
        </p:nvSpPr>
        <p:spPr>
          <a:xfrm>
            <a:off x="1220975" y="1070875"/>
            <a:ext cx="1726800" cy="369300"/>
          </a:xfrm>
          <a:prstGeom prst="rect">
            <a:avLst/>
          </a:prstGeom>
          <a:solidFill>
            <a:srgbClr val="FFFFFF"/>
          </a:solidFill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/>
              <a:t>QLCS EF-1+ </a:t>
            </a:r>
            <a:endParaRPr b="1" sz="1200"/>
          </a:p>
        </p:txBody>
      </p:sp>
      <p:sp>
        <p:nvSpPr>
          <p:cNvPr id="198" name="Google Shape;198;p30"/>
          <p:cNvSpPr txBox="1"/>
          <p:nvPr/>
        </p:nvSpPr>
        <p:spPr>
          <a:xfrm>
            <a:off x="1176163" y="-76200"/>
            <a:ext cx="6744300" cy="624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 fontScale="62500"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200">
                <a:solidFill>
                  <a:srgbClr val="FFFFFF"/>
                </a:solidFill>
              </a:rPr>
              <a:t>Eff. STP</a:t>
            </a:r>
            <a:endParaRPr sz="52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31"/>
          <p:cNvSpPr txBox="1"/>
          <p:nvPr/>
        </p:nvSpPr>
        <p:spPr>
          <a:xfrm>
            <a:off x="1199838" y="-170475"/>
            <a:ext cx="6744300" cy="624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88"/>
              <a:buNone/>
            </a:pPr>
            <a:r>
              <a:rPr lang="en" sz="2250">
                <a:solidFill>
                  <a:srgbClr val="FFFFFF"/>
                </a:solidFill>
              </a:rPr>
              <a:t>MLCAPE (J/kg)</a:t>
            </a:r>
            <a:endParaRPr sz="2250">
              <a:solidFill>
                <a:srgbClr val="FFFFFF"/>
              </a:solidFill>
            </a:endParaRPr>
          </a:p>
        </p:txBody>
      </p:sp>
      <p:grpSp>
        <p:nvGrpSpPr>
          <p:cNvPr id="204" name="Google Shape;204;p31"/>
          <p:cNvGrpSpPr/>
          <p:nvPr/>
        </p:nvGrpSpPr>
        <p:grpSpPr>
          <a:xfrm>
            <a:off x="2496175" y="610700"/>
            <a:ext cx="4085700" cy="4502650"/>
            <a:chOff x="863" y="431"/>
            <a:chExt cx="4103" cy="3898"/>
          </a:xfrm>
        </p:grpSpPr>
        <p:pic>
          <p:nvPicPr>
            <p:cNvPr descr="rm-mlcape" id="205" name="Google Shape;205;p31"/>
            <p:cNvPicPr preferRelativeResize="0"/>
            <p:nvPr/>
          </p:nvPicPr>
          <p:blipFill rotWithShape="1">
            <a:blip r:embed="rId3">
              <a:alphaModFix/>
            </a:blip>
            <a:srcRect b="0" l="48248" r="0" t="6235"/>
            <a:stretch/>
          </p:blipFill>
          <p:spPr>
            <a:xfrm>
              <a:off x="2879" y="431"/>
              <a:ext cx="2087" cy="38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qlcs-mlcape" id="206" name="Google Shape;206;p31"/>
            <p:cNvPicPr preferRelativeResize="0"/>
            <p:nvPr/>
          </p:nvPicPr>
          <p:blipFill rotWithShape="1">
            <a:blip r:embed="rId4">
              <a:alphaModFix/>
            </a:blip>
            <a:srcRect b="0" l="48248" r="0" t="6235"/>
            <a:stretch/>
          </p:blipFill>
          <p:spPr>
            <a:xfrm>
              <a:off x="863" y="431"/>
              <a:ext cx="2087" cy="389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07" name="Google Shape;207;p31"/>
          <p:cNvSpPr txBox="1"/>
          <p:nvPr/>
        </p:nvSpPr>
        <p:spPr>
          <a:xfrm>
            <a:off x="2652401" y="70175"/>
            <a:ext cx="1729500" cy="624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88"/>
              <a:buNone/>
            </a:pPr>
            <a:r>
              <a:rPr lang="en" sz="1750">
                <a:solidFill>
                  <a:srgbClr val="1155CC"/>
                </a:solidFill>
              </a:rPr>
              <a:t>QLCS</a:t>
            </a:r>
            <a:endParaRPr sz="1750">
              <a:solidFill>
                <a:srgbClr val="1155CC"/>
              </a:solidFill>
            </a:endParaRPr>
          </a:p>
        </p:txBody>
      </p:sp>
      <p:sp>
        <p:nvSpPr>
          <p:cNvPr id="208" name="Google Shape;208;p31"/>
          <p:cNvSpPr txBox="1"/>
          <p:nvPr/>
        </p:nvSpPr>
        <p:spPr>
          <a:xfrm>
            <a:off x="4633601" y="70175"/>
            <a:ext cx="1729500" cy="624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88"/>
              <a:buNone/>
            </a:pPr>
            <a:r>
              <a:rPr lang="en" sz="1750">
                <a:solidFill>
                  <a:srgbClr val="990000"/>
                </a:solidFill>
              </a:rPr>
              <a:t>RM Supercell</a:t>
            </a:r>
            <a:endParaRPr sz="1750">
              <a:solidFill>
                <a:srgbClr val="990000"/>
              </a:solidFill>
            </a:endParaRPr>
          </a:p>
        </p:txBody>
      </p:sp>
      <p:sp>
        <p:nvSpPr>
          <p:cNvPr id="209" name="Google Shape;209;p31"/>
          <p:cNvSpPr txBox="1"/>
          <p:nvPr/>
        </p:nvSpPr>
        <p:spPr>
          <a:xfrm>
            <a:off x="1052201" y="908375"/>
            <a:ext cx="1729500" cy="624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88"/>
              <a:buNone/>
            </a:pPr>
            <a:r>
              <a:rPr lang="en" sz="1750">
                <a:solidFill>
                  <a:srgbClr val="FFFFFF"/>
                </a:solidFill>
              </a:rPr>
              <a:t>10th</a:t>
            </a:r>
            <a:endParaRPr sz="1750">
              <a:solidFill>
                <a:srgbClr val="FFFFFF"/>
              </a:solidFill>
            </a:endParaRPr>
          </a:p>
        </p:txBody>
      </p:sp>
      <p:sp>
        <p:nvSpPr>
          <p:cNvPr id="210" name="Google Shape;210;p31"/>
          <p:cNvSpPr txBox="1"/>
          <p:nvPr/>
        </p:nvSpPr>
        <p:spPr>
          <a:xfrm>
            <a:off x="1052201" y="2432375"/>
            <a:ext cx="1729500" cy="624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88"/>
              <a:buNone/>
            </a:pPr>
            <a:r>
              <a:rPr lang="en" sz="1750">
                <a:solidFill>
                  <a:srgbClr val="FFFFFF"/>
                </a:solidFill>
              </a:rPr>
              <a:t>5</a:t>
            </a:r>
            <a:r>
              <a:rPr lang="en" sz="1750">
                <a:solidFill>
                  <a:srgbClr val="FFFFFF"/>
                </a:solidFill>
              </a:rPr>
              <a:t>0th</a:t>
            </a:r>
            <a:endParaRPr sz="1750">
              <a:solidFill>
                <a:srgbClr val="FFFFFF"/>
              </a:solidFill>
            </a:endParaRPr>
          </a:p>
        </p:txBody>
      </p:sp>
      <p:sp>
        <p:nvSpPr>
          <p:cNvPr id="211" name="Google Shape;211;p31"/>
          <p:cNvSpPr txBox="1"/>
          <p:nvPr/>
        </p:nvSpPr>
        <p:spPr>
          <a:xfrm>
            <a:off x="1052201" y="3956375"/>
            <a:ext cx="1729500" cy="624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88"/>
              <a:buNone/>
            </a:pPr>
            <a:r>
              <a:rPr lang="en" sz="1750">
                <a:solidFill>
                  <a:srgbClr val="FFFFFF"/>
                </a:solidFill>
              </a:rPr>
              <a:t>9</a:t>
            </a:r>
            <a:r>
              <a:rPr lang="en" sz="1750">
                <a:solidFill>
                  <a:srgbClr val="FFFFFF"/>
                </a:solidFill>
              </a:rPr>
              <a:t>0th</a:t>
            </a:r>
            <a:endParaRPr sz="1750">
              <a:solidFill>
                <a:srgbClr val="FFFFFF"/>
              </a:solidFill>
            </a:endParaRPr>
          </a:p>
        </p:txBody>
      </p:sp>
      <p:sp>
        <p:nvSpPr>
          <p:cNvPr id="212" name="Google Shape;212;p31"/>
          <p:cNvSpPr/>
          <p:nvPr/>
        </p:nvSpPr>
        <p:spPr>
          <a:xfrm>
            <a:off x="5181275" y="3843625"/>
            <a:ext cx="380400" cy="9516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3" name="Google Shape;213;p31"/>
          <p:cNvSpPr/>
          <p:nvPr/>
        </p:nvSpPr>
        <p:spPr>
          <a:xfrm>
            <a:off x="3163050" y="3843625"/>
            <a:ext cx="380400" cy="9516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8" name="Google Shape;218;p32"/>
          <p:cNvGrpSpPr/>
          <p:nvPr/>
        </p:nvGrpSpPr>
        <p:grpSpPr>
          <a:xfrm>
            <a:off x="2496175" y="610700"/>
            <a:ext cx="4085700" cy="4502650"/>
            <a:chOff x="863" y="403"/>
            <a:chExt cx="4103" cy="3898"/>
          </a:xfrm>
        </p:grpSpPr>
        <p:pic>
          <p:nvPicPr>
            <p:cNvPr descr="rm-mllcl" id="219" name="Google Shape;219;p32"/>
            <p:cNvPicPr preferRelativeResize="0"/>
            <p:nvPr/>
          </p:nvPicPr>
          <p:blipFill rotWithShape="1">
            <a:blip r:embed="rId3">
              <a:alphaModFix/>
            </a:blip>
            <a:srcRect b="0" l="48248" r="0" t="6235"/>
            <a:stretch/>
          </p:blipFill>
          <p:spPr>
            <a:xfrm>
              <a:off x="2879" y="403"/>
              <a:ext cx="2087" cy="38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qlcs-mllcl" id="220" name="Google Shape;220;p32"/>
            <p:cNvPicPr preferRelativeResize="0"/>
            <p:nvPr/>
          </p:nvPicPr>
          <p:blipFill rotWithShape="1">
            <a:blip r:embed="rId4">
              <a:alphaModFix/>
            </a:blip>
            <a:srcRect b="0" l="48248" r="0" t="6235"/>
            <a:stretch/>
          </p:blipFill>
          <p:spPr>
            <a:xfrm>
              <a:off x="863" y="403"/>
              <a:ext cx="2087" cy="389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21" name="Google Shape;221;p32"/>
          <p:cNvSpPr txBox="1"/>
          <p:nvPr/>
        </p:nvSpPr>
        <p:spPr>
          <a:xfrm>
            <a:off x="1199838" y="-170475"/>
            <a:ext cx="6744300" cy="624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88"/>
              <a:buNone/>
            </a:pPr>
            <a:r>
              <a:rPr lang="en" sz="2250">
                <a:solidFill>
                  <a:srgbClr val="FFFFFF"/>
                </a:solidFill>
              </a:rPr>
              <a:t>MLLCL (m)</a:t>
            </a:r>
            <a:endParaRPr sz="2250">
              <a:solidFill>
                <a:srgbClr val="FFFFFF"/>
              </a:solidFill>
            </a:endParaRPr>
          </a:p>
        </p:txBody>
      </p:sp>
      <p:sp>
        <p:nvSpPr>
          <p:cNvPr id="222" name="Google Shape;222;p32"/>
          <p:cNvSpPr txBox="1"/>
          <p:nvPr/>
        </p:nvSpPr>
        <p:spPr>
          <a:xfrm>
            <a:off x="2652401" y="70175"/>
            <a:ext cx="1729500" cy="624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88"/>
              <a:buNone/>
            </a:pPr>
            <a:r>
              <a:rPr lang="en" sz="1750">
                <a:solidFill>
                  <a:srgbClr val="1155CC"/>
                </a:solidFill>
              </a:rPr>
              <a:t>QLCS</a:t>
            </a:r>
            <a:endParaRPr sz="1750">
              <a:solidFill>
                <a:srgbClr val="1155CC"/>
              </a:solidFill>
            </a:endParaRPr>
          </a:p>
        </p:txBody>
      </p:sp>
      <p:sp>
        <p:nvSpPr>
          <p:cNvPr id="223" name="Google Shape;223;p32"/>
          <p:cNvSpPr txBox="1"/>
          <p:nvPr/>
        </p:nvSpPr>
        <p:spPr>
          <a:xfrm>
            <a:off x="4633601" y="70175"/>
            <a:ext cx="1729500" cy="624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88"/>
              <a:buNone/>
            </a:pPr>
            <a:r>
              <a:rPr lang="en" sz="1750">
                <a:solidFill>
                  <a:srgbClr val="990000"/>
                </a:solidFill>
              </a:rPr>
              <a:t>RM Supercell</a:t>
            </a:r>
            <a:endParaRPr sz="1750">
              <a:solidFill>
                <a:srgbClr val="990000"/>
              </a:solidFill>
            </a:endParaRPr>
          </a:p>
        </p:txBody>
      </p:sp>
      <p:sp>
        <p:nvSpPr>
          <p:cNvPr id="224" name="Google Shape;224;p32"/>
          <p:cNvSpPr txBox="1"/>
          <p:nvPr/>
        </p:nvSpPr>
        <p:spPr>
          <a:xfrm>
            <a:off x="1052201" y="908375"/>
            <a:ext cx="1729500" cy="624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88"/>
              <a:buNone/>
            </a:pPr>
            <a:r>
              <a:rPr lang="en" sz="1750">
                <a:solidFill>
                  <a:srgbClr val="FFFFFF"/>
                </a:solidFill>
              </a:rPr>
              <a:t>10th</a:t>
            </a:r>
            <a:endParaRPr sz="1750">
              <a:solidFill>
                <a:srgbClr val="FFFFFF"/>
              </a:solidFill>
            </a:endParaRPr>
          </a:p>
        </p:txBody>
      </p:sp>
      <p:sp>
        <p:nvSpPr>
          <p:cNvPr id="225" name="Google Shape;225;p32"/>
          <p:cNvSpPr txBox="1"/>
          <p:nvPr/>
        </p:nvSpPr>
        <p:spPr>
          <a:xfrm>
            <a:off x="1052201" y="2432375"/>
            <a:ext cx="1729500" cy="624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88"/>
              <a:buNone/>
            </a:pPr>
            <a:r>
              <a:rPr lang="en" sz="1750">
                <a:solidFill>
                  <a:srgbClr val="FFFFFF"/>
                </a:solidFill>
              </a:rPr>
              <a:t>50th</a:t>
            </a:r>
            <a:endParaRPr sz="1750">
              <a:solidFill>
                <a:srgbClr val="FFFFFF"/>
              </a:solidFill>
            </a:endParaRPr>
          </a:p>
        </p:txBody>
      </p:sp>
      <p:sp>
        <p:nvSpPr>
          <p:cNvPr id="226" name="Google Shape;226;p32"/>
          <p:cNvSpPr txBox="1"/>
          <p:nvPr/>
        </p:nvSpPr>
        <p:spPr>
          <a:xfrm>
            <a:off x="1052201" y="3956375"/>
            <a:ext cx="1729500" cy="624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88"/>
              <a:buNone/>
            </a:pPr>
            <a:r>
              <a:rPr lang="en" sz="1750">
                <a:solidFill>
                  <a:srgbClr val="FFFFFF"/>
                </a:solidFill>
              </a:rPr>
              <a:t>90th</a:t>
            </a:r>
            <a:endParaRPr sz="1750">
              <a:solidFill>
                <a:srgbClr val="FFFFFF"/>
              </a:solidFill>
            </a:endParaRPr>
          </a:p>
        </p:txBody>
      </p:sp>
      <p:sp>
        <p:nvSpPr>
          <p:cNvPr id="227" name="Google Shape;227;p32"/>
          <p:cNvSpPr/>
          <p:nvPr/>
        </p:nvSpPr>
        <p:spPr>
          <a:xfrm>
            <a:off x="5181275" y="3843625"/>
            <a:ext cx="380400" cy="9516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8" name="Google Shape;228;p32"/>
          <p:cNvSpPr/>
          <p:nvPr/>
        </p:nvSpPr>
        <p:spPr>
          <a:xfrm>
            <a:off x="3163050" y="3843625"/>
            <a:ext cx="380400" cy="9516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3" name="Google Shape;233;p33"/>
          <p:cNvGrpSpPr/>
          <p:nvPr/>
        </p:nvGrpSpPr>
        <p:grpSpPr>
          <a:xfrm>
            <a:off x="2496175" y="610700"/>
            <a:ext cx="4085700" cy="4502650"/>
            <a:chOff x="863" y="374"/>
            <a:chExt cx="4090" cy="3941"/>
          </a:xfrm>
        </p:grpSpPr>
        <p:pic>
          <p:nvPicPr>
            <p:cNvPr descr="rm-shr6" id="234" name="Google Shape;234;p33"/>
            <p:cNvPicPr preferRelativeResize="0"/>
            <p:nvPr/>
          </p:nvPicPr>
          <p:blipFill rotWithShape="1">
            <a:blip r:embed="rId3">
              <a:alphaModFix/>
            </a:blip>
            <a:srcRect b="0" l="48549" r="0" t="6235"/>
            <a:stretch/>
          </p:blipFill>
          <p:spPr>
            <a:xfrm>
              <a:off x="2879" y="374"/>
              <a:ext cx="2074" cy="394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qlcs-shr6" id="235" name="Google Shape;235;p33"/>
            <p:cNvPicPr preferRelativeResize="0"/>
            <p:nvPr/>
          </p:nvPicPr>
          <p:blipFill rotWithShape="1">
            <a:blip r:embed="rId4">
              <a:alphaModFix/>
            </a:blip>
            <a:srcRect b="0" l="48549" r="0" t="6235"/>
            <a:stretch/>
          </p:blipFill>
          <p:spPr>
            <a:xfrm>
              <a:off x="863" y="374"/>
              <a:ext cx="2074" cy="394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36" name="Google Shape;236;p33"/>
          <p:cNvSpPr txBox="1"/>
          <p:nvPr/>
        </p:nvSpPr>
        <p:spPr>
          <a:xfrm>
            <a:off x="1199838" y="-170475"/>
            <a:ext cx="6744300" cy="624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88"/>
              <a:buNone/>
            </a:pPr>
            <a:r>
              <a:rPr lang="en" sz="2250">
                <a:solidFill>
                  <a:srgbClr val="FFFFFF"/>
                </a:solidFill>
              </a:rPr>
              <a:t>0-6 km Bulk Wind Difference (kt)</a:t>
            </a:r>
            <a:endParaRPr sz="2250">
              <a:solidFill>
                <a:srgbClr val="FFFFFF"/>
              </a:solidFill>
            </a:endParaRPr>
          </a:p>
        </p:txBody>
      </p:sp>
      <p:sp>
        <p:nvSpPr>
          <p:cNvPr id="237" name="Google Shape;237;p33"/>
          <p:cNvSpPr txBox="1"/>
          <p:nvPr/>
        </p:nvSpPr>
        <p:spPr>
          <a:xfrm>
            <a:off x="2652401" y="70175"/>
            <a:ext cx="1729500" cy="624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88"/>
              <a:buNone/>
            </a:pPr>
            <a:r>
              <a:rPr lang="en" sz="1750">
                <a:solidFill>
                  <a:srgbClr val="1155CC"/>
                </a:solidFill>
              </a:rPr>
              <a:t>QLCS</a:t>
            </a:r>
            <a:endParaRPr sz="1750">
              <a:solidFill>
                <a:srgbClr val="1155CC"/>
              </a:solidFill>
            </a:endParaRPr>
          </a:p>
        </p:txBody>
      </p:sp>
      <p:sp>
        <p:nvSpPr>
          <p:cNvPr id="238" name="Google Shape;238;p33"/>
          <p:cNvSpPr txBox="1"/>
          <p:nvPr/>
        </p:nvSpPr>
        <p:spPr>
          <a:xfrm>
            <a:off x="4633601" y="70175"/>
            <a:ext cx="1729500" cy="624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88"/>
              <a:buNone/>
            </a:pPr>
            <a:r>
              <a:rPr lang="en" sz="1750">
                <a:solidFill>
                  <a:srgbClr val="990000"/>
                </a:solidFill>
              </a:rPr>
              <a:t>RM Supercell</a:t>
            </a:r>
            <a:endParaRPr sz="1750">
              <a:solidFill>
                <a:srgbClr val="990000"/>
              </a:solidFill>
            </a:endParaRPr>
          </a:p>
        </p:txBody>
      </p:sp>
      <p:sp>
        <p:nvSpPr>
          <p:cNvPr id="239" name="Google Shape;239;p33"/>
          <p:cNvSpPr txBox="1"/>
          <p:nvPr/>
        </p:nvSpPr>
        <p:spPr>
          <a:xfrm>
            <a:off x="1052201" y="908375"/>
            <a:ext cx="1729500" cy="624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88"/>
              <a:buNone/>
            </a:pPr>
            <a:r>
              <a:rPr lang="en" sz="1750">
                <a:solidFill>
                  <a:srgbClr val="FFFFFF"/>
                </a:solidFill>
              </a:rPr>
              <a:t>10th</a:t>
            </a:r>
            <a:endParaRPr sz="1750">
              <a:solidFill>
                <a:srgbClr val="FFFFFF"/>
              </a:solidFill>
            </a:endParaRPr>
          </a:p>
        </p:txBody>
      </p:sp>
      <p:sp>
        <p:nvSpPr>
          <p:cNvPr id="240" name="Google Shape;240;p33"/>
          <p:cNvSpPr txBox="1"/>
          <p:nvPr/>
        </p:nvSpPr>
        <p:spPr>
          <a:xfrm>
            <a:off x="1052201" y="2432375"/>
            <a:ext cx="1729500" cy="624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88"/>
              <a:buNone/>
            </a:pPr>
            <a:r>
              <a:rPr lang="en" sz="1750">
                <a:solidFill>
                  <a:srgbClr val="FFFFFF"/>
                </a:solidFill>
              </a:rPr>
              <a:t>50th</a:t>
            </a:r>
            <a:endParaRPr sz="1750">
              <a:solidFill>
                <a:srgbClr val="FFFFFF"/>
              </a:solidFill>
            </a:endParaRPr>
          </a:p>
        </p:txBody>
      </p:sp>
      <p:sp>
        <p:nvSpPr>
          <p:cNvPr id="241" name="Google Shape;241;p33"/>
          <p:cNvSpPr txBox="1"/>
          <p:nvPr/>
        </p:nvSpPr>
        <p:spPr>
          <a:xfrm>
            <a:off x="1052201" y="3956375"/>
            <a:ext cx="1729500" cy="624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88"/>
              <a:buNone/>
            </a:pPr>
            <a:r>
              <a:rPr lang="en" sz="1750">
                <a:solidFill>
                  <a:srgbClr val="FFFFFF"/>
                </a:solidFill>
              </a:rPr>
              <a:t>90th</a:t>
            </a:r>
            <a:endParaRPr sz="1750">
              <a:solidFill>
                <a:srgbClr val="FFFFFF"/>
              </a:solidFill>
            </a:endParaRPr>
          </a:p>
        </p:txBody>
      </p:sp>
      <p:sp>
        <p:nvSpPr>
          <p:cNvPr id="242" name="Google Shape;242;p33"/>
          <p:cNvSpPr/>
          <p:nvPr/>
        </p:nvSpPr>
        <p:spPr>
          <a:xfrm>
            <a:off x="5181275" y="3843625"/>
            <a:ext cx="380400" cy="9516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3" name="Google Shape;243;p33"/>
          <p:cNvSpPr/>
          <p:nvPr/>
        </p:nvSpPr>
        <p:spPr>
          <a:xfrm>
            <a:off x="3163050" y="3843625"/>
            <a:ext cx="380400" cy="9516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6"/>
          <p:cNvSpPr txBox="1"/>
          <p:nvPr/>
        </p:nvSpPr>
        <p:spPr>
          <a:xfrm>
            <a:off x="0" y="80850"/>
            <a:ext cx="9144000" cy="6078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rPr lang="en" sz="3040">
                <a:solidFill>
                  <a:srgbClr val="FFFFFF"/>
                </a:solidFill>
              </a:rPr>
              <a:t>Climatology: Why Should We Care?</a:t>
            </a:r>
            <a:endParaRPr sz="3040">
              <a:solidFill>
                <a:srgbClr val="FFFFFF"/>
              </a:solidFill>
            </a:endParaRPr>
          </a:p>
        </p:txBody>
      </p:sp>
      <p:pic>
        <p:nvPicPr>
          <p:cNvPr descr="https://i.imgflip.com/1nyeby.jpg" id="73" name="Google Shape;73;p16"/>
          <p:cNvPicPr preferRelativeResize="0"/>
          <p:nvPr/>
        </p:nvPicPr>
        <p:blipFill rotWithShape="1">
          <a:blip r:embed="rId3">
            <a:alphaModFix/>
          </a:blip>
          <a:srcRect b="1356" l="3230" r="51649" t="28349"/>
          <a:stretch/>
        </p:blipFill>
        <p:spPr>
          <a:xfrm>
            <a:off x="312000" y="1691650"/>
            <a:ext cx="2272625" cy="2580150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16"/>
          <p:cNvSpPr/>
          <p:nvPr/>
        </p:nvSpPr>
        <p:spPr>
          <a:xfrm>
            <a:off x="3233575" y="840925"/>
            <a:ext cx="3095100" cy="945900"/>
          </a:xfrm>
          <a:prstGeom prst="wedgeRectCallout">
            <a:avLst>
              <a:gd fmla="val -57715" name="adj1"/>
              <a:gd fmla="val 88455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" name="Google Shape;75;p16"/>
          <p:cNvSpPr txBox="1"/>
          <p:nvPr/>
        </p:nvSpPr>
        <p:spPr>
          <a:xfrm>
            <a:off x="3233575" y="840925"/>
            <a:ext cx="30726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I’m here to learn about tornadoes! 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do I care about climatology?!</a:t>
            </a:r>
            <a:endParaRPr/>
          </a:p>
        </p:txBody>
      </p:sp>
      <p:sp>
        <p:nvSpPr>
          <p:cNvPr id="76" name="Google Shape;76;p16"/>
          <p:cNvSpPr txBox="1"/>
          <p:nvPr>
            <p:ph idx="1" type="body"/>
          </p:nvPr>
        </p:nvSpPr>
        <p:spPr>
          <a:xfrm>
            <a:off x="3390300" y="2273575"/>
            <a:ext cx="5445600" cy="27075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Being aware of severe weather climatology helps us establish a baseline of what’s “normal”.</a:t>
            </a:r>
            <a:endParaRPr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In turn, this allows us to identify </a:t>
            </a:r>
            <a:endParaRPr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anomalous environments </a:t>
            </a:r>
            <a:endParaRPr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(whether anomalously low or high).</a:t>
            </a:r>
            <a:r>
              <a:rPr lang="en">
                <a:solidFill>
                  <a:srgbClr val="FFFFFF"/>
                </a:solidFill>
              </a:rPr>
              <a:t> </a:t>
            </a:r>
            <a:endParaRPr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8" name="Google Shape;248;p34"/>
          <p:cNvGrpSpPr/>
          <p:nvPr/>
        </p:nvGrpSpPr>
        <p:grpSpPr>
          <a:xfrm>
            <a:off x="2496175" y="610700"/>
            <a:ext cx="4085700" cy="4502650"/>
            <a:chOff x="863" y="403"/>
            <a:chExt cx="4101" cy="3901"/>
          </a:xfrm>
        </p:grpSpPr>
        <p:pic>
          <p:nvPicPr>
            <p:cNvPr descr="rm-srh1" id="249" name="Google Shape;249;p34"/>
            <p:cNvPicPr preferRelativeResize="0"/>
            <p:nvPr/>
          </p:nvPicPr>
          <p:blipFill rotWithShape="1">
            <a:blip r:embed="rId3">
              <a:alphaModFix/>
            </a:blip>
            <a:srcRect b="0" l="48288" r="0" t="6235"/>
            <a:stretch/>
          </p:blipFill>
          <p:spPr>
            <a:xfrm>
              <a:off x="2879" y="403"/>
              <a:ext cx="2085" cy="38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qlcs-srh1" id="250" name="Google Shape;250;p34"/>
            <p:cNvPicPr preferRelativeResize="0"/>
            <p:nvPr/>
          </p:nvPicPr>
          <p:blipFill rotWithShape="1">
            <a:blip r:embed="rId4">
              <a:alphaModFix/>
            </a:blip>
            <a:srcRect b="0" l="48288" r="0" t="6235"/>
            <a:stretch/>
          </p:blipFill>
          <p:spPr>
            <a:xfrm>
              <a:off x="863" y="403"/>
              <a:ext cx="2085" cy="390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51" name="Google Shape;251;p34"/>
          <p:cNvSpPr txBox="1"/>
          <p:nvPr/>
        </p:nvSpPr>
        <p:spPr>
          <a:xfrm>
            <a:off x="1199838" y="-170475"/>
            <a:ext cx="6744300" cy="624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88"/>
              <a:buNone/>
            </a:pPr>
            <a:r>
              <a:rPr lang="en" sz="2250">
                <a:solidFill>
                  <a:srgbClr val="FFFFFF"/>
                </a:solidFill>
              </a:rPr>
              <a:t>0-1 km SRH (m2/s2)</a:t>
            </a:r>
            <a:endParaRPr sz="2250">
              <a:solidFill>
                <a:srgbClr val="FFFFFF"/>
              </a:solidFill>
            </a:endParaRPr>
          </a:p>
        </p:txBody>
      </p:sp>
      <p:sp>
        <p:nvSpPr>
          <p:cNvPr id="252" name="Google Shape;252;p34"/>
          <p:cNvSpPr txBox="1"/>
          <p:nvPr/>
        </p:nvSpPr>
        <p:spPr>
          <a:xfrm>
            <a:off x="2652401" y="70175"/>
            <a:ext cx="1729500" cy="624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88"/>
              <a:buNone/>
            </a:pPr>
            <a:r>
              <a:rPr lang="en" sz="1750">
                <a:solidFill>
                  <a:srgbClr val="1155CC"/>
                </a:solidFill>
              </a:rPr>
              <a:t>QLCS</a:t>
            </a:r>
            <a:endParaRPr sz="1750">
              <a:solidFill>
                <a:srgbClr val="1155CC"/>
              </a:solidFill>
            </a:endParaRPr>
          </a:p>
        </p:txBody>
      </p:sp>
      <p:sp>
        <p:nvSpPr>
          <p:cNvPr id="253" name="Google Shape;253;p34"/>
          <p:cNvSpPr txBox="1"/>
          <p:nvPr/>
        </p:nvSpPr>
        <p:spPr>
          <a:xfrm>
            <a:off x="4633601" y="70175"/>
            <a:ext cx="1729500" cy="624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88"/>
              <a:buNone/>
            </a:pPr>
            <a:r>
              <a:rPr lang="en" sz="1750">
                <a:solidFill>
                  <a:srgbClr val="990000"/>
                </a:solidFill>
              </a:rPr>
              <a:t>RM Supercell</a:t>
            </a:r>
            <a:endParaRPr sz="1750">
              <a:solidFill>
                <a:srgbClr val="990000"/>
              </a:solidFill>
            </a:endParaRPr>
          </a:p>
        </p:txBody>
      </p:sp>
      <p:sp>
        <p:nvSpPr>
          <p:cNvPr id="254" name="Google Shape;254;p34"/>
          <p:cNvSpPr txBox="1"/>
          <p:nvPr/>
        </p:nvSpPr>
        <p:spPr>
          <a:xfrm>
            <a:off x="1052201" y="908375"/>
            <a:ext cx="1729500" cy="624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88"/>
              <a:buNone/>
            </a:pPr>
            <a:r>
              <a:rPr lang="en" sz="1750">
                <a:solidFill>
                  <a:srgbClr val="FFFFFF"/>
                </a:solidFill>
              </a:rPr>
              <a:t>10th</a:t>
            </a:r>
            <a:endParaRPr sz="1750">
              <a:solidFill>
                <a:srgbClr val="FFFFFF"/>
              </a:solidFill>
            </a:endParaRPr>
          </a:p>
        </p:txBody>
      </p:sp>
      <p:sp>
        <p:nvSpPr>
          <p:cNvPr id="255" name="Google Shape;255;p34"/>
          <p:cNvSpPr txBox="1"/>
          <p:nvPr/>
        </p:nvSpPr>
        <p:spPr>
          <a:xfrm>
            <a:off x="1052201" y="2432375"/>
            <a:ext cx="1729500" cy="624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88"/>
              <a:buNone/>
            </a:pPr>
            <a:r>
              <a:rPr lang="en" sz="1750">
                <a:solidFill>
                  <a:srgbClr val="FFFFFF"/>
                </a:solidFill>
              </a:rPr>
              <a:t>50th</a:t>
            </a:r>
            <a:endParaRPr sz="1750">
              <a:solidFill>
                <a:srgbClr val="FFFFFF"/>
              </a:solidFill>
            </a:endParaRPr>
          </a:p>
        </p:txBody>
      </p:sp>
      <p:sp>
        <p:nvSpPr>
          <p:cNvPr id="256" name="Google Shape;256;p34"/>
          <p:cNvSpPr txBox="1"/>
          <p:nvPr/>
        </p:nvSpPr>
        <p:spPr>
          <a:xfrm>
            <a:off x="1052201" y="3956375"/>
            <a:ext cx="1729500" cy="624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88"/>
              <a:buNone/>
            </a:pPr>
            <a:r>
              <a:rPr lang="en" sz="1750">
                <a:solidFill>
                  <a:srgbClr val="FFFFFF"/>
                </a:solidFill>
              </a:rPr>
              <a:t>90th</a:t>
            </a:r>
            <a:endParaRPr sz="1750">
              <a:solidFill>
                <a:srgbClr val="FFFFFF"/>
              </a:solidFill>
            </a:endParaRPr>
          </a:p>
        </p:txBody>
      </p:sp>
      <p:sp>
        <p:nvSpPr>
          <p:cNvPr id="257" name="Google Shape;257;p34"/>
          <p:cNvSpPr/>
          <p:nvPr/>
        </p:nvSpPr>
        <p:spPr>
          <a:xfrm>
            <a:off x="5181275" y="3843625"/>
            <a:ext cx="380400" cy="9516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8" name="Google Shape;258;p34"/>
          <p:cNvSpPr/>
          <p:nvPr/>
        </p:nvSpPr>
        <p:spPr>
          <a:xfrm>
            <a:off x="3163050" y="3843625"/>
            <a:ext cx="380400" cy="9516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3" name="Google Shape;263;p35"/>
          <p:cNvGrpSpPr/>
          <p:nvPr/>
        </p:nvGrpSpPr>
        <p:grpSpPr>
          <a:xfrm>
            <a:off x="2496175" y="610700"/>
            <a:ext cx="4085700" cy="4502650"/>
            <a:chOff x="863" y="374"/>
            <a:chExt cx="4079" cy="3944"/>
          </a:xfrm>
        </p:grpSpPr>
        <p:pic>
          <p:nvPicPr>
            <p:cNvPr descr="rm-stp" id="264" name="Google Shape;264;p35"/>
            <p:cNvPicPr preferRelativeResize="0"/>
            <p:nvPr/>
          </p:nvPicPr>
          <p:blipFill rotWithShape="1">
            <a:blip r:embed="rId3">
              <a:alphaModFix/>
            </a:blip>
            <a:srcRect b="0" l="48812" r="0" t="6235"/>
            <a:stretch/>
          </p:blipFill>
          <p:spPr>
            <a:xfrm>
              <a:off x="2879" y="374"/>
              <a:ext cx="2063" cy="394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qlcs-stp" id="265" name="Google Shape;265;p35"/>
            <p:cNvPicPr preferRelativeResize="0"/>
            <p:nvPr/>
          </p:nvPicPr>
          <p:blipFill rotWithShape="1">
            <a:blip r:embed="rId4">
              <a:alphaModFix/>
            </a:blip>
            <a:srcRect b="0" l="48812" r="0" t="6235"/>
            <a:stretch/>
          </p:blipFill>
          <p:spPr>
            <a:xfrm>
              <a:off x="863" y="374"/>
              <a:ext cx="2063" cy="394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66" name="Google Shape;266;p35"/>
          <p:cNvSpPr txBox="1"/>
          <p:nvPr/>
        </p:nvSpPr>
        <p:spPr>
          <a:xfrm>
            <a:off x="1199838" y="-170475"/>
            <a:ext cx="6744300" cy="624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88"/>
              <a:buNone/>
            </a:pPr>
            <a:r>
              <a:rPr lang="en" sz="2250">
                <a:solidFill>
                  <a:srgbClr val="FFFFFF"/>
                </a:solidFill>
              </a:rPr>
              <a:t>Fixed-Layer STP</a:t>
            </a:r>
            <a:endParaRPr sz="2250">
              <a:solidFill>
                <a:srgbClr val="FFFFFF"/>
              </a:solidFill>
            </a:endParaRPr>
          </a:p>
        </p:txBody>
      </p:sp>
      <p:sp>
        <p:nvSpPr>
          <p:cNvPr id="267" name="Google Shape;267;p35"/>
          <p:cNvSpPr txBox="1"/>
          <p:nvPr/>
        </p:nvSpPr>
        <p:spPr>
          <a:xfrm>
            <a:off x="2652401" y="70175"/>
            <a:ext cx="1729500" cy="624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88"/>
              <a:buNone/>
            </a:pPr>
            <a:r>
              <a:rPr lang="en" sz="1750">
                <a:solidFill>
                  <a:srgbClr val="1155CC"/>
                </a:solidFill>
              </a:rPr>
              <a:t>QLCS</a:t>
            </a:r>
            <a:endParaRPr sz="1750">
              <a:solidFill>
                <a:srgbClr val="1155CC"/>
              </a:solidFill>
            </a:endParaRPr>
          </a:p>
        </p:txBody>
      </p:sp>
      <p:sp>
        <p:nvSpPr>
          <p:cNvPr id="268" name="Google Shape;268;p35"/>
          <p:cNvSpPr txBox="1"/>
          <p:nvPr/>
        </p:nvSpPr>
        <p:spPr>
          <a:xfrm>
            <a:off x="4633601" y="70175"/>
            <a:ext cx="1729500" cy="624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88"/>
              <a:buNone/>
            </a:pPr>
            <a:r>
              <a:rPr lang="en" sz="1750">
                <a:solidFill>
                  <a:srgbClr val="990000"/>
                </a:solidFill>
              </a:rPr>
              <a:t>RM Supercell</a:t>
            </a:r>
            <a:endParaRPr sz="1750">
              <a:solidFill>
                <a:srgbClr val="990000"/>
              </a:solidFill>
            </a:endParaRPr>
          </a:p>
        </p:txBody>
      </p:sp>
      <p:sp>
        <p:nvSpPr>
          <p:cNvPr id="269" name="Google Shape;269;p35"/>
          <p:cNvSpPr txBox="1"/>
          <p:nvPr/>
        </p:nvSpPr>
        <p:spPr>
          <a:xfrm>
            <a:off x="1052201" y="908375"/>
            <a:ext cx="1729500" cy="624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88"/>
              <a:buNone/>
            </a:pPr>
            <a:r>
              <a:rPr lang="en" sz="1750">
                <a:solidFill>
                  <a:srgbClr val="FFFFFF"/>
                </a:solidFill>
              </a:rPr>
              <a:t>10th</a:t>
            </a:r>
            <a:endParaRPr sz="1750">
              <a:solidFill>
                <a:srgbClr val="FFFFFF"/>
              </a:solidFill>
            </a:endParaRPr>
          </a:p>
        </p:txBody>
      </p:sp>
      <p:sp>
        <p:nvSpPr>
          <p:cNvPr id="270" name="Google Shape;270;p35"/>
          <p:cNvSpPr txBox="1"/>
          <p:nvPr/>
        </p:nvSpPr>
        <p:spPr>
          <a:xfrm>
            <a:off x="1052201" y="2432375"/>
            <a:ext cx="1729500" cy="624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88"/>
              <a:buNone/>
            </a:pPr>
            <a:r>
              <a:rPr lang="en" sz="1750">
                <a:solidFill>
                  <a:srgbClr val="FFFFFF"/>
                </a:solidFill>
              </a:rPr>
              <a:t>50th</a:t>
            </a:r>
            <a:endParaRPr sz="1750">
              <a:solidFill>
                <a:srgbClr val="FFFFFF"/>
              </a:solidFill>
            </a:endParaRPr>
          </a:p>
        </p:txBody>
      </p:sp>
      <p:sp>
        <p:nvSpPr>
          <p:cNvPr id="271" name="Google Shape;271;p35"/>
          <p:cNvSpPr txBox="1"/>
          <p:nvPr/>
        </p:nvSpPr>
        <p:spPr>
          <a:xfrm>
            <a:off x="1052201" y="3956375"/>
            <a:ext cx="1729500" cy="624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88"/>
              <a:buNone/>
            </a:pPr>
            <a:r>
              <a:rPr lang="en" sz="1750">
                <a:solidFill>
                  <a:srgbClr val="FFFFFF"/>
                </a:solidFill>
              </a:rPr>
              <a:t>90th</a:t>
            </a:r>
            <a:endParaRPr sz="1750">
              <a:solidFill>
                <a:srgbClr val="FFFFFF"/>
              </a:solidFill>
            </a:endParaRPr>
          </a:p>
        </p:txBody>
      </p:sp>
      <p:sp>
        <p:nvSpPr>
          <p:cNvPr id="272" name="Google Shape;272;p35"/>
          <p:cNvSpPr/>
          <p:nvPr/>
        </p:nvSpPr>
        <p:spPr>
          <a:xfrm>
            <a:off x="3361100" y="4207425"/>
            <a:ext cx="518400" cy="3729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3" name="Google Shape;273;p35"/>
          <p:cNvSpPr/>
          <p:nvPr/>
        </p:nvSpPr>
        <p:spPr>
          <a:xfrm>
            <a:off x="5403875" y="4207425"/>
            <a:ext cx="518400" cy="3729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36"/>
          <p:cNvSpPr txBox="1"/>
          <p:nvPr/>
        </p:nvSpPr>
        <p:spPr>
          <a:xfrm>
            <a:off x="792452" y="-35725"/>
            <a:ext cx="7559100" cy="13965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 fontScale="625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200">
                <a:solidFill>
                  <a:srgbClr val="FFFFFF"/>
                </a:solidFill>
              </a:rPr>
              <a:t>STP distribution is largely driven by the overlap in MLCAPE and 0-1 km SRH</a:t>
            </a:r>
            <a:endParaRPr sz="5200">
              <a:solidFill>
                <a:srgbClr val="FFFFFF"/>
              </a:solidFill>
            </a:endParaRPr>
          </a:p>
        </p:txBody>
      </p:sp>
      <p:pic>
        <p:nvPicPr>
          <p:cNvPr descr="rm-mlcape" id="279" name="Google Shape;279;p36"/>
          <p:cNvPicPr preferRelativeResize="0"/>
          <p:nvPr/>
        </p:nvPicPr>
        <p:blipFill rotWithShape="1">
          <a:blip r:embed="rId3">
            <a:alphaModFix/>
          </a:blip>
          <a:srcRect b="0" l="51463" r="0" t="68615"/>
          <a:stretch/>
        </p:blipFill>
        <p:spPr>
          <a:xfrm>
            <a:off x="233625" y="1865375"/>
            <a:ext cx="2861501" cy="24010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m-srh1" id="280" name="Google Shape;280;p36"/>
          <p:cNvPicPr preferRelativeResize="0"/>
          <p:nvPr/>
        </p:nvPicPr>
        <p:blipFill rotWithShape="1">
          <a:blip r:embed="rId4">
            <a:alphaModFix/>
          </a:blip>
          <a:srcRect b="0" l="51508" r="0" t="68615"/>
          <a:stretch/>
        </p:blipFill>
        <p:spPr>
          <a:xfrm>
            <a:off x="3205425" y="1865375"/>
            <a:ext cx="2861499" cy="2398277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p36"/>
          <p:cNvSpPr txBox="1"/>
          <p:nvPr/>
        </p:nvSpPr>
        <p:spPr>
          <a:xfrm>
            <a:off x="290200" y="4032575"/>
            <a:ext cx="2673900" cy="624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88"/>
              <a:buNone/>
            </a:pPr>
            <a:r>
              <a:rPr lang="en" sz="1750">
                <a:solidFill>
                  <a:srgbClr val="FFFFFF"/>
                </a:solidFill>
              </a:rPr>
              <a:t>Supercell MLCAPE</a:t>
            </a:r>
            <a:endParaRPr sz="1750">
              <a:solidFill>
                <a:srgbClr val="FFFFFF"/>
              </a:solidFill>
            </a:endParaRPr>
          </a:p>
        </p:txBody>
      </p:sp>
      <p:sp>
        <p:nvSpPr>
          <p:cNvPr id="282" name="Google Shape;282;p36"/>
          <p:cNvSpPr txBox="1"/>
          <p:nvPr/>
        </p:nvSpPr>
        <p:spPr>
          <a:xfrm>
            <a:off x="3262000" y="4032575"/>
            <a:ext cx="2673900" cy="624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88"/>
              <a:buNone/>
            </a:pPr>
            <a:r>
              <a:rPr lang="en" sz="1750">
                <a:solidFill>
                  <a:srgbClr val="FFFFFF"/>
                </a:solidFill>
              </a:rPr>
              <a:t>Supercell 0-1 km SRH</a:t>
            </a:r>
            <a:endParaRPr sz="1750">
              <a:solidFill>
                <a:srgbClr val="FFFFFF"/>
              </a:solidFill>
            </a:endParaRPr>
          </a:p>
        </p:txBody>
      </p:sp>
      <p:sp>
        <p:nvSpPr>
          <p:cNvPr id="283" name="Google Shape;283;p36"/>
          <p:cNvSpPr/>
          <p:nvPr/>
        </p:nvSpPr>
        <p:spPr>
          <a:xfrm>
            <a:off x="1310475" y="2811250"/>
            <a:ext cx="738900" cy="6240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4" name="Google Shape;284;p36"/>
          <p:cNvSpPr/>
          <p:nvPr/>
        </p:nvSpPr>
        <p:spPr>
          <a:xfrm>
            <a:off x="4282275" y="2811250"/>
            <a:ext cx="738900" cy="6240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rm-stp" id="285" name="Google Shape;285;p36"/>
          <p:cNvPicPr preferRelativeResize="0"/>
          <p:nvPr/>
        </p:nvPicPr>
        <p:blipFill rotWithShape="1">
          <a:blip r:embed="rId5">
            <a:alphaModFix/>
          </a:blip>
          <a:srcRect b="0" l="48812" r="0" t="68592"/>
          <a:stretch/>
        </p:blipFill>
        <p:spPr>
          <a:xfrm>
            <a:off x="6177225" y="1865375"/>
            <a:ext cx="2861501" cy="2401050"/>
          </a:xfrm>
          <a:prstGeom prst="rect">
            <a:avLst/>
          </a:prstGeom>
          <a:noFill/>
          <a:ln>
            <a:noFill/>
          </a:ln>
        </p:spPr>
      </p:pic>
      <p:sp>
        <p:nvSpPr>
          <p:cNvPr id="286" name="Google Shape;286;p36"/>
          <p:cNvSpPr txBox="1"/>
          <p:nvPr/>
        </p:nvSpPr>
        <p:spPr>
          <a:xfrm>
            <a:off x="6310000" y="4032575"/>
            <a:ext cx="2673900" cy="624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88"/>
              <a:buNone/>
            </a:pPr>
            <a:r>
              <a:rPr lang="en" sz="1750">
                <a:solidFill>
                  <a:srgbClr val="FFFFFF"/>
                </a:solidFill>
              </a:rPr>
              <a:t>Supercell STP</a:t>
            </a:r>
            <a:endParaRPr sz="1750">
              <a:solidFill>
                <a:srgbClr val="FFFFFF"/>
              </a:solidFill>
            </a:endParaRPr>
          </a:p>
        </p:txBody>
      </p:sp>
      <p:sp>
        <p:nvSpPr>
          <p:cNvPr id="287" name="Google Shape;287;p36"/>
          <p:cNvSpPr/>
          <p:nvPr/>
        </p:nvSpPr>
        <p:spPr>
          <a:xfrm>
            <a:off x="7375025" y="2811250"/>
            <a:ext cx="738900" cy="6240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37"/>
          <p:cNvSpPr txBox="1"/>
          <p:nvPr/>
        </p:nvSpPr>
        <p:spPr>
          <a:xfrm>
            <a:off x="792452" y="-35725"/>
            <a:ext cx="7559100" cy="13965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 fontScale="625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200">
                <a:solidFill>
                  <a:srgbClr val="FFFFFF"/>
                </a:solidFill>
              </a:rPr>
              <a:t>STP distribution is largely driven by the overlap in MLCAPE and 0-1 km SRH</a:t>
            </a:r>
            <a:endParaRPr sz="5200">
              <a:solidFill>
                <a:srgbClr val="FFFFFF"/>
              </a:solidFill>
            </a:endParaRPr>
          </a:p>
        </p:txBody>
      </p:sp>
      <p:pic>
        <p:nvPicPr>
          <p:cNvPr descr="rm-mlcape" id="293" name="Google Shape;293;p37"/>
          <p:cNvPicPr preferRelativeResize="0"/>
          <p:nvPr/>
        </p:nvPicPr>
        <p:blipFill rotWithShape="1">
          <a:blip r:embed="rId3">
            <a:alphaModFix/>
          </a:blip>
          <a:srcRect b="0" l="51463" r="0" t="68615"/>
          <a:stretch/>
        </p:blipFill>
        <p:spPr>
          <a:xfrm>
            <a:off x="233625" y="1865375"/>
            <a:ext cx="2861501" cy="24010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m-srh1" id="294" name="Google Shape;294;p37"/>
          <p:cNvPicPr preferRelativeResize="0"/>
          <p:nvPr/>
        </p:nvPicPr>
        <p:blipFill rotWithShape="1">
          <a:blip r:embed="rId4">
            <a:alphaModFix/>
          </a:blip>
          <a:srcRect b="0" l="51508" r="0" t="68615"/>
          <a:stretch/>
        </p:blipFill>
        <p:spPr>
          <a:xfrm>
            <a:off x="3205425" y="1865375"/>
            <a:ext cx="2861499" cy="2398277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p37"/>
          <p:cNvSpPr txBox="1"/>
          <p:nvPr/>
        </p:nvSpPr>
        <p:spPr>
          <a:xfrm>
            <a:off x="290200" y="4032575"/>
            <a:ext cx="2673900" cy="624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88"/>
              <a:buNone/>
            </a:pPr>
            <a:r>
              <a:rPr lang="en" sz="1750">
                <a:solidFill>
                  <a:srgbClr val="FFFFFF"/>
                </a:solidFill>
              </a:rPr>
              <a:t>Supercell MLCAPE</a:t>
            </a:r>
            <a:endParaRPr sz="1750">
              <a:solidFill>
                <a:srgbClr val="FFFFFF"/>
              </a:solidFill>
            </a:endParaRPr>
          </a:p>
        </p:txBody>
      </p:sp>
      <p:sp>
        <p:nvSpPr>
          <p:cNvPr id="296" name="Google Shape;296;p37"/>
          <p:cNvSpPr txBox="1"/>
          <p:nvPr/>
        </p:nvSpPr>
        <p:spPr>
          <a:xfrm>
            <a:off x="3262000" y="4032575"/>
            <a:ext cx="2673900" cy="624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88"/>
              <a:buNone/>
            </a:pPr>
            <a:r>
              <a:rPr lang="en" sz="1750">
                <a:solidFill>
                  <a:srgbClr val="FFFFFF"/>
                </a:solidFill>
              </a:rPr>
              <a:t>Supercell 0-1 km SRH</a:t>
            </a:r>
            <a:endParaRPr sz="1750">
              <a:solidFill>
                <a:srgbClr val="FFFFFF"/>
              </a:solidFill>
            </a:endParaRPr>
          </a:p>
        </p:txBody>
      </p:sp>
      <p:sp>
        <p:nvSpPr>
          <p:cNvPr id="297" name="Google Shape;297;p37"/>
          <p:cNvSpPr/>
          <p:nvPr/>
        </p:nvSpPr>
        <p:spPr>
          <a:xfrm>
            <a:off x="1310475" y="2811250"/>
            <a:ext cx="738900" cy="6240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8" name="Google Shape;298;p37"/>
          <p:cNvSpPr/>
          <p:nvPr/>
        </p:nvSpPr>
        <p:spPr>
          <a:xfrm>
            <a:off x="4282275" y="2811250"/>
            <a:ext cx="738900" cy="6240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rm-stp" id="299" name="Google Shape;299;p37"/>
          <p:cNvPicPr preferRelativeResize="0"/>
          <p:nvPr/>
        </p:nvPicPr>
        <p:blipFill rotWithShape="1">
          <a:blip r:embed="rId5">
            <a:alphaModFix/>
          </a:blip>
          <a:srcRect b="0" l="48812" r="0" t="68592"/>
          <a:stretch/>
        </p:blipFill>
        <p:spPr>
          <a:xfrm>
            <a:off x="6177225" y="1865375"/>
            <a:ext cx="2861501" cy="2401050"/>
          </a:xfrm>
          <a:prstGeom prst="rect">
            <a:avLst/>
          </a:prstGeom>
          <a:noFill/>
          <a:ln>
            <a:noFill/>
          </a:ln>
        </p:spPr>
      </p:pic>
      <p:sp>
        <p:nvSpPr>
          <p:cNvPr id="300" name="Google Shape;300;p37"/>
          <p:cNvSpPr txBox="1"/>
          <p:nvPr/>
        </p:nvSpPr>
        <p:spPr>
          <a:xfrm>
            <a:off x="6310000" y="4032575"/>
            <a:ext cx="2673900" cy="624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88"/>
              <a:buNone/>
            </a:pPr>
            <a:r>
              <a:rPr lang="en" sz="1750">
                <a:solidFill>
                  <a:srgbClr val="FFFFFF"/>
                </a:solidFill>
              </a:rPr>
              <a:t>Supercell STP</a:t>
            </a:r>
            <a:endParaRPr sz="1750">
              <a:solidFill>
                <a:srgbClr val="FFFFFF"/>
              </a:solidFill>
            </a:endParaRPr>
          </a:p>
        </p:txBody>
      </p:sp>
      <p:sp>
        <p:nvSpPr>
          <p:cNvPr id="301" name="Google Shape;301;p37"/>
          <p:cNvSpPr/>
          <p:nvPr/>
        </p:nvSpPr>
        <p:spPr>
          <a:xfrm>
            <a:off x="7375025" y="2811250"/>
            <a:ext cx="738900" cy="6240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02" name="Google Shape;302;p3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99050" y="1200662"/>
            <a:ext cx="5087150" cy="3845176"/>
          </a:xfrm>
          <a:prstGeom prst="rect">
            <a:avLst/>
          </a:prstGeom>
          <a:noFill/>
          <a:ln>
            <a:noFill/>
          </a:ln>
        </p:spPr>
      </p:pic>
      <p:sp>
        <p:nvSpPr>
          <p:cNvPr id="303" name="Google Shape;303;p37"/>
          <p:cNvSpPr txBox="1"/>
          <p:nvPr/>
        </p:nvSpPr>
        <p:spPr>
          <a:xfrm>
            <a:off x="3095125" y="4685525"/>
            <a:ext cx="21765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/>
              <a:t>From Gensini and Bravo de Guenni 2019</a:t>
            </a:r>
            <a:endParaRPr b="1" sz="800"/>
          </a:p>
        </p:txBody>
      </p:sp>
      <p:cxnSp>
        <p:nvCxnSpPr>
          <p:cNvPr id="304" name="Google Shape;304;p37"/>
          <p:cNvCxnSpPr>
            <a:stCxn id="301" idx="1"/>
          </p:cNvCxnSpPr>
          <p:nvPr/>
        </p:nvCxnSpPr>
        <p:spPr>
          <a:xfrm rot="10800000">
            <a:off x="4986125" y="2501650"/>
            <a:ext cx="2388900" cy="6216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38"/>
          <p:cNvSpPr txBox="1"/>
          <p:nvPr/>
        </p:nvSpPr>
        <p:spPr>
          <a:xfrm>
            <a:off x="792452" y="-35725"/>
            <a:ext cx="7559100" cy="13965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 fontScale="625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200">
                <a:solidFill>
                  <a:srgbClr val="FFFFFF"/>
                </a:solidFill>
              </a:rPr>
              <a:t>STP distribution is largely driven by the overlap in MLCAPE and 0-1 km SRH</a:t>
            </a:r>
            <a:endParaRPr sz="5200">
              <a:solidFill>
                <a:srgbClr val="FFFFFF"/>
              </a:solidFill>
            </a:endParaRPr>
          </a:p>
        </p:txBody>
      </p:sp>
      <p:pic>
        <p:nvPicPr>
          <p:cNvPr descr="rm-mlcape" id="310" name="Google Shape;310;p38"/>
          <p:cNvPicPr preferRelativeResize="0"/>
          <p:nvPr/>
        </p:nvPicPr>
        <p:blipFill rotWithShape="1">
          <a:blip r:embed="rId3">
            <a:alphaModFix/>
          </a:blip>
          <a:srcRect b="0" l="51463" r="0" t="68615"/>
          <a:stretch/>
        </p:blipFill>
        <p:spPr>
          <a:xfrm>
            <a:off x="233625" y="1865375"/>
            <a:ext cx="2861501" cy="24010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m-srh1" id="311" name="Google Shape;311;p38"/>
          <p:cNvPicPr preferRelativeResize="0"/>
          <p:nvPr/>
        </p:nvPicPr>
        <p:blipFill rotWithShape="1">
          <a:blip r:embed="rId4">
            <a:alphaModFix/>
          </a:blip>
          <a:srcRect b="0" l="51508" r="0" t="68615"/>
          <a:stretch/>
        </p:blipFill>
        <p:spPr>
          <a:xfrm>
            <a:off x="3205425" y="1865375"/>
            <a:ext cx="2861499" cy="2398277"/>
          </a:xfrm>
          <a:prstGeom prst="rect">
            <a:avLst/>
          </a:prstGeom>
          <a:noFill/>
          <a:ln>
            <a:noFill/>
          </a:ln>
        </p:spPr>
      </p:pic>
      <p:sp>
        <p:nvSpPr>
          <p:cNvPr id="312" name="Google Shape;312;p38"/>
          <p:cNvSpPr txBox="1"/>
          <p:nvPr/>
        </p:nvSpPr>
        <p:spPr>
          <a:xfrm>
            <a:off x="290200" y="4032575"/>
            <a:ext cx="2673900" cy="624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88"/>
              <a:buNone/>
            </a:pPr>
            <a:r>
              <a:rPr lang="en" sz="1750">
                <a:solidFill>
                  <a:srgbClr val="FFFFFF"/>
                </a:solidFill>
              </a:rPr>
              <a:t>Supercell MLCAPE</a:t>
            </a:r>
            <a:endParaRPr sz="1750">
              <a:solidFill>
                <a:srgbClr val="FFFFFF"/>
              </a:solidFill>
            </a:endParaRPr>
          </a:p>
        </p:txBody>
      </p:sp>
      <p:sp>
        <p:nvSpPr>
          <p:cNvPr id="313" name="Google Shape;313;p38"/>
          <p:cNvSpPr txBox="1"/>
          <p:nvPr/>
        </p:nvSpPr>
        <p:spPr>
          <a:xfrm>
            <a:off x="3262000" y="4032575"/>
            <a:ext cx="2673900" cy="624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88"/>
              <a:buNone/>
            </a:pPr>
            <a:r>
              <a:rPr lang="en" sz="1750">
                <a:solidFill>
                  <a:srgbClr val="FFFFFF"/>
                </a:solidFill>
              </a:rPr>
              <a:t>Supercell 0-1 km SRH</a:t>
            </a:r>
            <a:endParaRPr sz="1750">
              <a:solidFill>
                <a:srgbClr val="FFFFFF"/>
              </a:solidFill>
            </a:endParaRPr>
          </a:p>
        </p:txBody>
      </p:sp>
      <p:sp>
        <p:nvSpPr>
          <p:cNvPr id="314" name="Google Shape;314;p38"/>
          <p:cNvSpPr/>
          <p:nvPr/>
        </p:nvSpPr>
        <p:spPr>
          <a:xfrm>
            <a:off x="1310475" y="2811250"/>
            <a:ext cx="738900" cy="6240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5" name="Google Shape;315;p38"/>
          <p:cNvSpPr/>
          <p:nvPr/>
        </p:nvSpPr>
        <p:spPr>
          <a:xfrm>
            <a:off x="4282275" y="2811250"/>
            <a:ext cx="738900" cy="6240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rm-stp" id="316" name="Google Shape;316;p38"/>
          <p:cNvPicPr preferRelativeResize="0"/>
          <p:nvPr/>
        </p:nvPicPr>
        <p:blipFill rotWithShape="1">
          <a:blip r:embed="rId5">
            <a:alphaModFix/>
          </a:blip>
          <a:srcRect b="0" l="48812" r="0" t="68592"/>
          <a:stretch/>
        </p:blipFill>
        <p:spPr>
          <a:xfrm>
            <a:off x="6177225" y="1865375"/>
            <a:ext cx="2861501" cy="2401050"/>
          </a:xfrm>
          <a:prstGeom prst="rect">
            <a:avLst/>
          </a:prstGeom>
          <a:noFill/>
          <a:ln>
            <a:noFill/>
          </a:ln>
        </p:spPr>
      </p:pic>
      <p:sp>
        <p:nvSpPr>
          <p:cNvPr id="317" name="Google Shape;317;p38"/>
          <p:cNvSpPr txBox="1"/>
          <p:nvPr/>
        </p:nvSpPr>
        <p:spPr>
          <a:xfrm>
            <a:off x="6310000" y="4032575"/>
            <a:ext cx="2673900" cy="624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88"/>
              <a:buNone/>
            </a:pPr>
            <a:r>
              <a:rPr lang="en" sz="1750">
                <a:solidFill>
                  <a:srgbClr val="FFFFFF"/>
                </a:solidFill>
              </a:rPr>
              <a:t>Supercell STP</a:t>
            </a:r>
            <a:endParaRPr sz="1750">
              <a:solidFill>
                <a:srgbClr val="FFFFFF"/>
              </a:solidFill>
            </a:endParaRPr>
          </a:p>
        </p:txBody>
      </p:sp>
      <p:sp>
        <p:nvSpPr>
          <p:cNvPr id="318" name="Google Shape;318;p38"/>
          <p:cNvSpPr/>
          <p:nvPr/>
        </p:nvSpPr>
        <p:spPr>
          <a:xfrm>
            <a:off x="7375025" y="2811250"/>
            <a:ext cx="738900" cy="6240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19" name="Google Shape;319;p3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99050" y="1335851"/>
            <a:ext cx="4831401" cy="36329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cxnSp>
        <p:nvCxnSpPr>
          <p:cNvPr id="320" name="Google Shape;320;p38"/>
          <p:cNvCxnSpPr>
            <a:stCxn id="318" idx="1"/>
          </p:cNvCxnSpPr>
          <p:nvPr/>
        </p:nvCxnSpPr>
        <p:spPr>
          <a:xfrm flipH="1">
            <a:off x="4491725" y="3123250"/>
            <a:ext cx="2883300" cy="1812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39"/>
          <p:cNvSpPr txBox="1"/>
          <p:nvPr/>
        </p:nvSpPr>
        <p:spPr>
          <a:xfrm>
            <a:off x="1176163" y="152400"/>
            <a:ext cx="6744300" cy="624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 fontScale="62500"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200">
                <a:solidFill>
                  <a:srgbClr val="FFFFFF"/>
                </a:solidFill>
              </a:rPr>
              <a:t>Ingredients Summary</a:t>
            </a:r>
            <a:endParaRPr sz="5200">
              <a:solidFill>
                <a:srgbClr val="FFFFFF"/>
              </a:solidFill>
            </a:endParaRPr>
          </a:p>
        </p:txBody>
      </p:sp>
      <p:sp>
        <p:nvSpPr>
          <p:cNvPr id="326" name="Google Shape;326;p39"/>
          <p:cNvSpPr txBox="1"/>
          <p:nvPr>
            <p:ph idx="1" type="body"/>
          </p:nvPr>
        </p:nvSpPr>
        <p:spPr>
          <a:xfrm>
            <a:off x="634450" y="1196125"/>
            <a:ext cx="7885200" cy="38691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➢"/>
            </a:pPr>
            <a:r>
              <a:rPr lang="en">
                <a:solidFill>
                  <a:srgbClr val="FFFFFF"/>
                </a:solidFill>
              </a:rPr>
              <a:t>Clear regional and seasonal variations in tornado ingredients</a:t>
            </a:r>
            <a:endParaRPr>
              <a:solidFill>
                <a:srgbClr val="FFFFFF"/>
              </a:solidFill>
            </a:endParaRPr>
          </a:p>
          <a:p>
            <a:pPr indent="-342900" lvl="1" marL="91440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○"/>
            </a:pPr>
            <a:r>
              <a:rPr lang="en" sz="1800">
                <a:solidFill>
                  <a:srgbClr val="FFFFFF"/>
                </a:solidFill>
              </a:rPr>
              <a:t>Seasonal variations are physically tied to other seasonal trends (ex: temp)</a:t>
            </a:r>
            <a:endParaRPr sz="1800">
              <a:solidFill>
                <a:srgbClr val="FFFFFF"/>
              </a:solidFill>
            </a:endParaRPr>
          </a:p>
          <a:p>
            <a:pPr indent="0" lvl="0" marL="45720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  <a:p>
            <a:pPr indent="-342900" lvl="0" marL="45720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➢"/>
            </a:pPr>
            <a:r>
              <a:rPr lang="en">
                <a:solidFill>
                  <a:srgbClr val="FFFFFF"/>
                </a:solidFill>
              </a:rPr>
              <a:t>Regional variations in thermodynamic parameters between Supercell and QLCS</a:t>
            </a:r>
            <a:endParaRPr>
              <a:solidFill>
                <a:srgbClr val="FFFFFF"/>
              </a:solidFill>
            </a:endParaRPr>
          </a:p>
          <a:p>
            <a:pPr indent="-342900" lvl="1" marL="91440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○"/>
            </a:pPr>
            <a:r>
              <a:rPr lang="en" sz="1800">
                <a:solidFill>
                  <a:srgbClr val="FFFFFF"/>
                </a:solidFill>
              </a:rPr>
              <a:t>Larger CAPE and higher LCL heights for supercells in the Plains</a:t>
            </a:r>
            <a:endParaRPr sz="1800">
              <a:solidFill>
                <a:srgbClr val="FFFFFF"/>
              </a:solidFill>
            </a:endParaRPr>
          </a:p>
          <a:p>
            <a:pPr indent="0" lvl="0" marL="91440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FFFFFF"/>
              </a:solidFill>
            </a:endParaRPr>
          </a:p>
          <a:p>
            <a:pPr indent="-342900" lvl="0" marL="45720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➢"/>
            </a:pPr>
            <a:r>
              <a:rPr lang="en">
                <a:solidFill>
                  <a:srgbClr val="FFFFFF"/>
                </a:solidFill>
              </a:rPr>
              <a:t>Vertical shear is similar spatially for Supercell and QLCS tornadoes</a:t>
            </a:r>
            <a:endParaRPr>
              <a:solidFill>
                <a:srgbClr val="FFFFFF"/>
              </a:solidFill>
            </a:endParaRPr>
          </a:p>
          <a:p>
            <a:pPr indent="-342900" lvl="1" marL="91440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○"/>
            </a:pPr>
            <a:r>
              <a:rPr lang="en" sz="1800">
                <a:solidFill>
                  <a:srgbClr val="FFFFFF"/>
                </a:solidFill>
              </a:rPr>
              <a:t>Slightly greater wind shear in MS/TN Valleys</a:t>
            </a:r>
            <a:endParaRPr sz="1800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 </a:t>
            </a:r>
            <a:endParaRPr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1" name="Google Shape;331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28175" y="0"/>
            <a:ext cx="63543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32" name="Google Shape;332;p40"/>
          <p:cNvSpPr txBox="1"/>
          <p:nvPr/>
        </p:nvSpPr>
        <p:spPr>
          <a:xfrm>
            <a:off x="56800" y="751250"/>
            <a:ext cx="2571300" cy="9375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t/>
            </a:r>
            <a:endParaRPr sz="2100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2100">
                <a:solidFill>
                  <a:srgbClr val="FFFFFF"/>
                </a:solidFill>
              </a:rPr>
              <a:t>Overall Frequency:</a:t>
            </a:r>
            <a:endParaRPr sz="2100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t/>
            </a:r>
            <a:endParaRPr sz="2100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2100">
                <a:solidFill>
                  <a:srgbClr val="FFFFFF"/>
                </a:solidFill>
              </a:rPr>
              <a:t>Tornadoes/year</a:t>
            </a:r>
            <a:endParaRPr sz="21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" name="Google Shape;337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28175" y="0"/>
            <a:ext cx="63543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38" name="Google Shape;338;p41"/>
          <p:cNvSpPr txBox="1"/>
          <p:nvPr/>
        </p:nvSpPr>
        <p:spPr>
          <a:xfrm>
            <a:off x="56800" y="903650"/>
            <a:ext cx="2571300" cy="33276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"/>
              <a:buNone/>
            </a:pPr>
            <a:r>
              <a:rPr lang="en" sz="1979">
                <a:solidFill>
                  <a:srgbClr val="FFFFFF"/>
                </a:solidFill>
              </a:rPr>
              <a:t>Start time of the 4-hour period that captures the highest fraction of tornado reports.</a:t>
            </a:r>
            <a:endParaRPr sz="1979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"/>
              <a:buNone/>
            </a:pPr>
            <a:r>
              <a:t/>
            </a:r>
            <a:endParaRPr sz="1979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"/>
              <a:buNone/>
            </a:pPr>
            <a:r>
              <a:rPr lang="en" sz="1979">
                <a:solidFill>
                  <a:srgbClr val="FFFFFF"/>
                </a:solidFill>
              </a:rPr>
              <a:t>(Requires N &gt; 40)</a:t>
            </a:r>
            <a:endParaRPr sz="1979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"/>
              <a:buNone/>
            </a:pPr>
            <a:r>
              <a:t/>
            </a:r>
            <a:endParaRPr sz="1979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"/>
              <a:buNone/>
            </a:pPr>
            <a:r>
              <a:rPr lang="en" sz="1979">
                <a:solidFill>
                  <a:srgbClr val="FFFFFF"/>
                </a:solidFill>
              </a:rPr>
              <a:t> See also:</a:t>
            </a:r>
            <a:endParaRPr sz="1979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"/>
              <a:buNone/>
            </a:pPr>
            <a:r>
              <a:rPr lang="en" sz="1979">
                <a:solidFill>
                  <a:srgbClr val="FFFFFF"/>
                </a:solidFill>
              </a:rPr>
              <a:t>Krocak and Brooks 2020 (WAF)</a:t>
            </a:r>
            <a:endParaRPr sz="1979">
              <a:solidFill>
                <a:srgbClr val="FFFFFF"/>
              </a:solidFill>
            </a:endParaRPr>
          </a:p>
        </p:txBody>
      </p:sp>
      <p:pic>
        <p:nvPicPr>
          <p:cNvPr id="339" name="Google Shape;339;p4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628175" y="0"/>
            <a:ext cx="63543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40" name="Google Shape;340;p41"/>
          <p:cNvSpPr txBox="1"/>
          <p:nvPr/>
        </p:nvSpPr>
        <p:spPr>
          <a:xfrm>
            <a:off x="0" y="0"/>
            <a:ext cx="2628300" cy="9552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605"/>
              <a:buNone/>
            </a:pPr>
            <a:r>
              <a:rPr lang="en" sz="2360">
                <a:solidFill>
                  <a:srgbClr val="FFFFFF"/>
                </a:solidFill>
              </a:rPr>
              <a:t>Diurnal Trend</a:t>
            </a:r>
            <a:endParaRPr sz="236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N:\Thompson\WAF2012_mode_environment\waf_2012_mode\Figures\Figure_11.PNG" id="345" name="Google Shape;345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47227" y="0"/>
            <a:ext cx="7521000" cy="5143500"/>
          </a:xfrm>
          <a:prstGeom prst="rect">
            <a:avLst/>
          </a:prstGeom>
          <a:noFill/>
          <a:ln>
            <a:noFill/>
          </a:ln>
          <a:effectLst>
            <a:outerShdw blurRad="190500" rotWithShape="0" algn="tl">
              <a:srgbClr val="000000">
                <a:alpha val="69800"/>
              </a:srgbClr>
            </a:outerShdw>
          </a:effec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N:\Thompson\WAF2012_mode_environment\waf_2012_mode\Figures\Figure_11.PNG" id="350" name="Google Shape;350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47227" y="0"/>
            <a:ext cx="7521000" cy="5143500"/>
          </a:xfrm>
          <a:prstGeom prst="rect">
            <a:avLst/>
          </a:prstGeom>
          <a:noFill/>
          <a:ln>
            <a:noFill/>
          </a:ln>
          <a:effectLst>
            <a:outerShdw blurRad="190500" rotWithShape="0" algn="tl">
              <a:srgbClr val="000000">
                <a:alpha val="69800"/>
              </a:srgbClr>
            </a:outerShdw>
          </a:effectLst>
        </p:spPr>
      </p:pic>
      <p:pic>
        <p:nvPicPr>
          <p:cNvPr descr="N:\Thompson\WAF2012_mode_environment\waf_2012_mode\Figures\Figure_12.PNG" id="351" name="Google Shape;351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47227" y="0"/>
            <a:ext cx="7521000" cy="5143500"/>
          </a:xfrm>
          <a:prstGeom prst="rect">
            <a:avLst/>
          </a:prstGeom>
          <a:noFill/>
          <a:ln>
            <a:noFill/>
          </a:ln>
          <a:effectLst>
            <a:outerShdw blurRad="190500" rotWithShape="0" algn="tl">
              <a:srgbClr val="000000">
                <a:alpha val="69800"/>
              </a:srgbClr>
            </a:outerShdw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7"/>
          <p:cNvSpPr txBox="1"/>
          <p:nvPr/>
        </p:nvSpPr>
        <p:spPr>
          <a:xfrm>
            <a:off x="1218750" y="457550"/>
            <a:ext cx="3190200" cy="503700"/>
          </a:xfrm>
          <a:prstGeom prst="rect">
            <a:avLst/>
          </a:prstGeom>
          <a:solidFill>
            <a:srgbClr val="EFEFEF"/>
          </a:solidFill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5"/>
              <a:buNone/>
            </a:pPr>
            <a:r>
              <a:rPr lang="en" sz="2260"/>
              <a:t>MLCAPE = 2000 J/kg</a:t>
            </a:r>
            <a:endParaRPr sz="2260"/>
          </a:p>
        </p:txBody>
      </p:sp>
      <p:sp>
        <p:nvSpPr>
          <p:cNvPr id="82" name="Google Shape;82;p17"/>
          <p:cNvSpPr txBox="1"/>
          <p:nvPr>
            <p:ph idx="1" type="body"/>
          </p:nvPr>
        </p:nvSpPr>
        <p:spPr>
          <a:xfrm>
            <a:off x="5136500" y="1627125"/>
            <a:ext cx="3927900" cy="10188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MLCAPE of 2000 J/kg is most </a:t>
            </a:r>
            <a:endParaRPr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common for which location? </a:t>
            </a:r>
            <a:endParaRPr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Is it common for this time of year?</a:t>
            </a:r>
            <a:endParaRPr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Is it common for environments associated with tornadoes?</a:t>
            </a:r>
            <a:endParaRPr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 </a:t>
            </a:r>
            <a:endParaRPr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</p:txBody>
      </p:sp>
      <p:pic>
        <p:nvPicPr>
          <p:cNvPr descr="12 Best Images of State Abbreviations Worksheet Printable ..." id="83" name="Google Shape;83;p17"/>
          <p:cNvPicPr preferRelativeResize="0"/>
          <p:nvPr/>
        </p:nvPicPr>
        <p:blipFill rotWithShape="1">
          <a:blip r:embed="rId3">
            <a:alphaModFix/>
          </a:blip>
          <a:srcRect b="-1112" l="477" r="0" t="0"/>
          <a:stretch/>
        </p:blipFill>
        <p:spPr>
          <a:xfrm>
            <a:off x="71325" y="793350"/>
            <a:ext cx="5434025" cy="4109400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17"/>
          <p:cNvSpPr txBox="1"/>
          <p:nvPr/>
        </p:nvSpPr>
        <p:spPr>
          <a:xfrm>
            <a:off x="1839950" y="1688850"/>
            <a:ext cx="279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000FF"/>
                </a:solidFill>
              </a:rPr>
              <a:t>A</a:t>
            </a:r>
            <a:endParaRPr b="1">
              <a:solidFill>
                <a:srgbClr val="0000FF"/>
              </a:solidFill>
            </a:endParaRPr>
          </a:p>
        </p:txBody>
      </p:sp>
      <p:sp>
        <p:nvSpPr>
          <p:cNvPr id="85" name="Google Shape;85;p17"/>
          <p:cNvSpPr txBox="1"/>
          <p:nvPr/>
        </p:nvSpPr>
        <p:spPr>
          <a:xfrm>
            <a:off x="2119850" y="2960625"/>
            <a:ext cx="279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000FF"/>
                </a:solidFill>
              </a:rPr>
              <a:t>B</a:t>
            </a:r>
            <a:endParaRPr b="1">
              <a:solidFill>
                <a:srgbClr val="0000FF"/>
              </a:solidFill>
            </a:endParaRPr>
          </a:p>
        </p:txBody>
      </p:sp>
      <p:sp>
        <p:nvSpPr>
          <p:cNvPr id="86" name="Google Shape;86;p17"/>
          <p:cNvSpPr txBox="1"/>
          <p:nvPr/>
        </p:nvSpPr>
        <p:spPr>
          <a:xfrm>
            <a:off x="4259150" y="2010450"/>
            <a:ext cx="279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000FF"/>
                </a:solidFill>
              </a:rPr>
              <a:t>C</a:t>
            </a:r>
            <a:endParaRPr b="1">
              <a:solidFill>
                <a:srgbClr val="0000FF"/>
              </a:solidFill>
            </a:endParaRPr>
          </a:p>
        </p:txBody>
      </p:sp>
      <p:sp>
        <p:nvSpPr>
          <p:cNvPr id="87" name="Google Shape;87;p17"/>
          <p:cNvSpPr txBox="1"/>
          <p:nvPr/>
        </p:nvSpPr>
        <p:spPr>
          <a:xfrm>
            <a:off x="4030950" y="3394150"/>
            <a:ext cx="279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000FF"/>
                </a:solidFill>
              </a:rPr>
              <a:t>D</a:t>
            </a:r>
            <a:endParaRPr b="1">
              <a:solidFill>
                <a:srgbClr val="0000FF"/>
              </a:solidFill>
            </a:endParaRPr>
          </a:p>
        </p:txBody>
      </p:sp>
      <p:cxnSp>
        <p:nvCxnSpPr>
          <p:cNvPr id="88" name="Google Shape;88;p17"/>
          <p:cNvCxnSpPr/>
          <p:nvPr/>
        </p:nvCxnSpPr>
        <p:spPr>
          <a:xfrm flipH="1">
            <a:off x="2136525" y="989250"/>
            <a:ext cx="638100" cy="7725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89" name="Google Shape;89;p17"/>
          <p:cNvCxnSpPr/>
          <p:nvPr/>
        </p:nvCxnSpPr>
        <p:spPr>
          <a:xfrm flipH="1">
            <a:off x="2382825" y="989250"/>
            <a:ext cx="391800" cy="19140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90" name="Google Shape;90;p17"/>
          <p:cNvCxnSpPr/>
          <p:nvPr/>
        </p:nvCxnSpPr>
        <p:spPr>
          <a:xfrm>
            <a:off x="2774625" y="1004000"/>
            <a:ext cx="1181100" cy="23640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91" name="Google Shape;91;p17"/>
          <p:cNvCxnSpPr>
            <a:endCxn id="86" idx="1"/>
          </p:cNvCxnSpPr>
          <p:nvPr/>
        </p:nvCxnSpPr>
        <p:spPr>
          <a:xfrm>
            <a:off x="2791250" y="1003950"/>
            <a:ext cx="1467900" cy="12066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N:\Thompson\WAF2012_mode_environment\waf_2012_mode\Figures\Figure_11.PNG" id="356" name="Google Shape;356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47227" y="0"/>
            <a:ext cx="7521000" cy="5143500"/>
          </a:xfrm>
          <a:prstGeom prst="rect">
            <a:avLst/>
          </a:prstGeom>
          <a:noFill/>
          <a:ln>
            <a:noFill/>
          </a:ln>
          <a:effectLst>
            <a:outerShdw blurRad="190500" rotWithShape="0" algn="tl">
              <a:srgbClr val="000000">
                <a:alpha val="69800"/>
              </a:srgbClr>
            </a:outerShdw>
          </a:effectLst>
        </p:spPr>
      </p:pic>
      <p:pic>
        <p:nvPicPr>
          <p:cNvPr descr="N:\Thompson\WAF2012_mode_environment\waf_2012_mode\Figures\Figure_12.PNG" id="357" name="Google Shape;357;p4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47227" y="0"/>
            <a:ext cx="7521000" cy="5143500"/>
          </a:xfrm>
          <a:prstGeom prst="rect">
            <a:avLst/>
          </a:prstGeom>
          <a:noFill/>
          <a:ln>
            <a:noFill/>
          </a:ln>
          <a:effectLst>
            <a:outerShdw blurRad="190500" rotWithShape="0" algn="tl">
              <a:srgbClr val="000000">
                <a:alpha val="69800"/>
              </a:srgbClr>
            </a:outerShdw>
          </a:effectLst>
        </p:spPr>
      </p:pic>
      <p:sp>
        <p:nvSpPr>
          <p:cNvPr id="358" name="Google Shape;358;p44"/>
          <p:cNvSpPr/>
          <p:nvPr/>
        </p:nvSpPr>
        <p:spPr>
          <a:xfrm>
            <a:off x="1297075" y="910875"/>
            <a:ext cx="5619300" cy="1382400"/>
          </a:xfrm>
          <a:prstGeom prst="rect">
            <a:avLst/>
          </a:prstGeom>
          <a:noFill/>
          <a:ln cap="flat" cmpd="sng" w="19050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9" name="Google Shape;359;p44"/>
          <p:cNvSpPr txBox="1"/>
          <p:nvPr/>
        </p:nvSpPr>
        <p:spPr>
          <a:xfrm>
            <a:off x="1504600" y="461850"/>
            <a:ext cx="5103900" cy="388800"/>
          </a:xfrm>
          <a:prstGeom prst="rect">
            <a:avLst/>
          </a:prstGeom>
          <a:solidFill>
            <a:srgbClr val="EFEFEF"/>
          </a:solidFill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500"/>
              <a:t>Supercell Tornadoes tend to dominate throughout the year</a:t>
            </a:r>
            <a:endParaRPr sz="1500"/>
          </a:p>
        </p:txBody>
      </p:sp>
      <p:sp>
        <p:nvSpPr>
          <p:cNvPr id="360" name="Google Shape;360;p44"/>
          <p:cNvSpPr/>
          <p:nvPr/>
        </p:nvSpPr>
        <p:spPr>
          <a:xfrm>
            <a:off x="7073025" y="2258200"/>
            <a:ext cx="1018500" cy="388800"/>
          </a:xfrm>
          <a:prstGeom prst="rect">
            <a:avLst/>
          </a:prstGeom>
          <a:noFill/>
          <a:ln cap="flat" cmpd="sng" w="19050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5" name="Google Shape;365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65362" y="603976"/>
            <a:ext cx="7213276" cy="4564650"/>
          </a:xfrm>
          <a:prstGeom prst="rect">
            <a:avLst/>
          </a:prstGeom>
          <a:noFill/>
          <a:ln>
            <a:noFill/>
          </a:ln>
        </p:spPr>
      </p:pic>
      <p:sp>
        <p:nvSpPr>
          <p:cNvPr id="366" name="Google Shape;366;p45"/>
          <p:cNvSpPr txBox="1"/>
          <p:nvPr/>
        </p:nvSpPr>
        <p:spPr>
          <a:xfrm>
            <a:off x="2312320" y="-76200"/>
            <a:ext cx="4245900" cy="6267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 fontScale="85000"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84"/>
              <a:buNone/>
            </a:pPr>
            <a:r>
              <a:rPr lang="en" sz="2850">
                <a:solidFill>
                  <a:srgbClr val="FFFFFF"/>
                </a:solidFill>
              </a:rPr>
              <a:t>Tornado Events per Decade</a:t>
            </a:r>
            <a:endParaRPr sz="285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1" name="Google Shape;371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802" y="1995725"/>
            <a:ext cx="4103718" cy="2596875"/>
          </a:xfrm>
          <a:prstGeom prst="rect">
            <a:avLst/>
          </a:prstGeom>
          <a:noFill/>
          <a:ln>
            <a:noFill/>
          </a:ln>
        </p:spPr>
      </p:pic>
      <p:sp>
        <p:nvSpPr>
          <p:cNvPr id="372" name="Google Shape;372;p46"/>
          <p:cNvSpPr txBox="1"/>
          <p:nvPr/>
        </p:nvSpPr>
        <p:spPr>
          <a:xfrm>
            <a:off x="2312320" y="-76200"/>
            <a:ext cx="4245900" cy="6267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 fontScale="85000"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84"/>
              <a:buNone/>
            </a:pPr>
            <a:r>
              <a:rPr lang="en" sz="2850">
                <a:solidFill>
                  <a:srgbClr val="FFFFFF"/>
                </a:solidFill>
              </a:rPr>
              <a:t>Tornado Events per Decade</a:t>
            </a:r>
            <a:endParaRPr sz="2850">
              <a:solidFill>
                <a:srgbClr val="FFFFFF"/>
              </a:solidFill>
            </a:endParaRPr>
          </a:p>
        </p:txBody>
      </p:sp>
      <p:pic>
        <p:nvPicPr>
          <p:cNvPr id="373" name="Google Shape;373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38370" y="1058150"/>
            <a:ext cx="4767829" cy="3542730"/>
          </a:xfrm>
          <a:prstGeom prst="rect">
            <a:avLst/>
          </a:prstGeom>
          <a:noFill/>
          <a:ln>
            <a:noFill/>
          </a:ln>
        </p:spPr>
      </p:pic>
      <p:sp>
        <p:nvSpPr>
          <p:cNvPr id="374" name="Google Shape;374;p46"/>
          <p:cNvSpPr txBox="1"/>
          <p:nvPr/>
        </p:nvSpPr>
        <p:spPr>
          <a:xfrm>
            <a:off x="70450" y="1171150"/>
            <a:ext cx="4245900" cy="7269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 fontScale="47500" lnSpcReduction="100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7"/>
              <a:buNone/>
            </a:pPr>
            <a:r>
              <a:rPr lang="en" sz="2850">
                <a:solidFill>
                  <a:srgbClr val="FFFFFF"/>
                </a:solidFill>
              </a:rPr>
              <a:t>This result is supported well by the number of tornado warnings issued over the past 20 years</a:t>
            </a:r>
            <a:endParaRPr sz="2850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37162"/>
              <a:buNone/>
            </a:pPr>
            <a:r>
              <a:rPr lang="en" sz="1850">
                <a:solidFill>
                  <a:srgbClr val="FFFFFF"/>
                </a:solidFill>
              </a:rPr>
              <a:t>(Though these datasets are not entirely independent…)</a:t>
            </a:r>
            <a:endParaRPr sz="185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47"/>
          <p:cNvSpPr txBox="1"/>
          <p:nvPr/>
        </p:nvSpPr>
        <p:spPr>
          <a:xfrm>
            <a:off x="2312320" y="-76200"/>
            <a:ext cx="4245900" cy="6267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 fontScale="85000"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84"/>
              <a:buNone/>
            </a:pPr>
            <a:r>
              <a:rPr lang="en" sz="2850">
                <a:solidFill>
                  <a:srgbClr val="FFFFFF"/>
                </a:solidFill>
              </a:rPr>
              <a:t>Tornado Events per Decade</a:t>
            </a:r>
            <a:endParaRPr sz="2850">
              <a:solidFill>
                <a:srgbClr val="FFFFFF"/>
              </a:solidFill>
            </a:endParaRPr>
          </a:p>
        </p:txBody>
      </p:sp>
      <p:pic>
        <p:nvPicPr>
          <p:cNvPr descr="N:\Thompson\WAF2012_mode_environment\waf_2012_mode\Figures\Figure_8.png" id="380" name="Google Shape;380;p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94107" y="592775"/>
            <a:ext cx="6955800" cy="4526100"/>
          </a:xfrm>
          <a:prstGeom prst="rect">
            <a:avLst/>
          </a:prstGeom>
          <a:noFill/>
          <a:ln>
            <a:noFill/>
          </a:ln>
          <a:effectLst>
            <a:outerShdw blurRad="190500" rotWithShape="0" algn="tl">
              <a:srgbClr val="000000">
                <a:alpha val="69800"/>
              </a:srgbClr>
            </a:outerShdw>
          </a:effec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48"/>
          <p:cNvSpPr txBox="1"/>
          <p:nvPr/>
        </p:nvSpPr>
        <p:spPr>
          <a:xfrm>
            <a:off x="2312320" y="-76200"/>
            <a:ext cx="4245900" cy="6267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 fontScale="85000"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84"/>
              <a:buNone/>
            </a:pPr>
            <a:r>
              <a:rPr lang="en" sz="2850">
                <a:solidFill>
                  <a:srgbClr val="FFFFFF"/>
                </a:solidFill>
              </a:rPr>
              <a:t>Tornado Relative Frequency</a:t>
            </a:r>
            <a:endParaRPr sz="2850">
              <a:solidFill>
                <a:srgbClr val="FFFFFF"/>
              </a:solidFill>
            </a:endParaRPr>
          </a:p>
        </p:txBody>
      </p:sp>
      <p:pic>
        <p:nvPicPr>
          <p:cNvPr descr="N:\Thompson\WAF2012_mode_environment\waf_2012_mode\Figures\Figure_8.png" id="386" name="Google Shape;386;p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94107" y="592775"/>
            <a:ext cx="6955800" cy="4526100"/>
          </a:xfrm>
          <a:prstGeom prst="rect">
            <a:avLst/>
          </a:prstGeom>
          <a:noFill/>
          <a:ln>
            <a:noFill/>
          </a:ln>
          <a:effectLst>
            <a:outerShdw blurRad="190500" rotWithShape="0" algn="tl">
              <a:srgbClr val="000000">
                <a:alpha val="69800"/>
              </a:srgbClr>
            </a:outerShdw>
          </a:effectLst>
        </p:spPr>
      </p:pic>
      <p:pic>
        <p:nvPicPr>
          <p:cNvPr descr="N:\Thompson\WAF2012_mode_environment\waf_2012_mode\Figures\Figure_10.png" id="387" name="Google Shape;387;p4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94107" y="617400"/>
            <a:ext cx="6955800" cy="4526100"/>
          </a:xfrm>
          <a:prstGeom prst="rect">
            <a:avLst/>
          </a:prstGeom>
          <a:noFill/>
          <a:ln>
            <a:noFill/>
          </a:ln>
          <a:effectLst>
            <a:outerShdw blurRad="190500" rotWithShape="0" algn="tl">
              <a:srgbClr val="000000">
                <a:alpha val="69800"/>
              </a:srgbClr>
            </a:outerShdw>
          </a:effec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49"/>
          <p:cNvSpPr txBox="1"/>
          <p:nvPr/>
        </p:nvSpPr>
        <p:spPr>
          <a:xfrm>
            <a:off x="2312320" y="-76200"/>
            <a:ext cx="4245900" cy="6267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 fontScale="85000"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84"/>
              <a:buNone/>
            </a:pPr>
            <a:r>
              <a:rPr lang="en" sz="2850">
                <a:solidFill>
                  <a:srgbClr val="FFFFFF"/>
                </a:solidFill>
              </a:rPr>
              <a:t>Tornado Relative Frequency</a:t>
            </a:r>
            <a:endParaRPr sz="2850">
              <a:solidFill>
                <a:srgbClr val="FFFFFF"/>
              </a:solidFill>
            </a:endParaRPr>
          </a:p>
        </p:txBody>
      </p:sp>
      <p:pic>
        <p:nvPicPr>
          <p:cNvPr descr="N:\Thompson\WAF2012_mode_environment\waf_2012_mode\Figures\Figure_8.png" id="393" name="Google Shape;393;p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94107" y="592775"/>
            <a:ext cx="6955800" cy="4526100"/>
          </a:xfrm>
          <a:prstGeom prst="rect">
            <a:avLst/>
          </a:prstGeom>
          <a:noFill/>
          <a:ln>
            <a:noFill/>
          </a:ln>
          <a:effectLst>
            <a:outerShdw blurRad="190500" rotWithShape="0" algn="tl">
              <a:srgbClr val="000000">
                <a:alpha val="69800"/>
              </a:srgbClr>
            </a:outerShdw>
          </a:effectLst>
        </p:spPr>
      </p:pic>
      <p:pic>
        <p:nvPicPr>
          <p:cNvPr descr="N:\Thompson\WAF2012_mode_environment\waf_2012_mode\Figures\Figure_10.png" id="394" name="Google Shape;394;p4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94107" y="617400"/>
            <a:ext cx="6955800" cy="4526100"/>
          </a:xfrm>
          <a:prstGeom prst="rect">
            <a:avLst/>
          </a:prstGeom>
          <a:noFill/>
          <a:ln>
            <a:noFill/>
          </a:ln>
          <a:effectLst>
            <a:outerShdw blurRad="190500" rotWithShape="0" algn="tl">
              <a:srgbClr val="000000">
                <a:alpha val="69800"/>
              </a:srgbClr>
            </a:outerShdw>
          </a:effectLst>
        </p:spPr>
      </p:pic>
      <p:sp>
        <p:nvSpPr>
          <p:cNvPr id="395" name="Google Shape;395;p49"/>
          <p:cNvSpPr/>
          <p:nvPr/>
        </p:nvSpPr>
        <p:spPr>
          <a:xfrm>
            <a:off x="2158975" y="866100"/>
            <a:ext cx="1080300" cy="1959000"/>
          </a:xfrm>
          <a:prstGeom prst="rect">
            <a:avLst/>
          </a:prstGeom>
          <a:noFill/>
          <a:ln cap="flat" cmpd="sng" w="19050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6" name="Google Shape;396;p49"/>
          <p:cNvSpPr/>
          <p:nvPr/>
        </p:nvSpPr>
        <p:spPr>
          <a:xfrm>
            <a:off x="6426175" y="866100"/>
            <a:ext cx="1080300" cy="1959000"/>
          </a:xfrm>
          <a:prstGeom prst="rect">
            <a:avLst/>
          </a:prstGeom>
          <a:noFill/>
          <a:ln cap="flat" cmpd="sng" w="19050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7" name="Google Shape;397;p49"/>
          <p:cNvSpPr txBox="1"/>
          <p:nvPr/>
        </p:nvSpPr>
        <p:spPr>
          <a:xfrm>
            <a:off x="3378625" y="3464050"/>
            <a:ext cx="2871300" cy="369300"/>
          </a:xfrm>
          <a:prstGeom prst="rect">
            <a:avLst/>
          </a:prstGeom>
          <a:solidFill>
            <a:srgbClr val="FFFFFF"/>
          </a:solidFill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Why do we see this shift in distribution?</a:t>
            </a:r>
            <a:endParaRPr sz="120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5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3" name="Google Shape;403;p5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404" name="Google Shape;404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51"/>
          <p:cNvSpPr txBox="1"/>
          <p:nvPr/>
        </p:nvSpPr>
        <p:spPr>
          <a:xfrm>
            <a:off x="2312320" y="-76200"/>
            <a:ext cx="4245900" cy="6267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 fontScale="85000"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84"/>
              <a:buNone/>
            </a:pPr>
            <a:r>
              <a:rPr lang="en" sz="2850">
                <a:solidFill>
                  <a:srgbClr val="FFFFFF"/>
                </a:solidFill>
              </a:rPr>
              <a:t>Tornado Relative Frequency</a:t>
            </a:r>
            <a:endParaRPr sz="2850">
              <a:solidFill>
                <a:srgbClr val="FFFFFF"/>
              </a:solidFill>
            </a:endParaRPr>
          </a:p>
        </p:txBody>
      </p:sp>
      <p:sp>
        <p:nvSpPr>
          <p:cNvPr id="410" name="Google Shape;410;p51"/>
          <p:cNvSpPr/>
          <p:nvPr/>
        </p:nvSpPr>
        <p:spPr>
          <a:xfrm>
            <a:off x="6426175" y="866100"/>
            <a:ext cx="1080300" cy="1959000"/>
          </a:xfrm>
          <a:prstGeom prst="rect">
            <a:avLst/>
          </a:prstGeom>
          <a:noFill/>
          <a:ln cap="flat" cmpd="sng" w="19050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1" name="Google Shape;411;p51"/>
          <p:cNvSpPr/>
          <p:nvPr/>
        </p:nvSpPr>
        <p:spPr>
          <a:xfrm>
            <a:off x="849325" y="0"/>
            <a:ext cx="7371000" cy="51840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12" name="Google Shape;412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69475" y="20250"/>
            <a:ext cx="6858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13" name="Google Shape;413;p51"/>
          <p:cNvSpPr txBox="1"/>
          <p:nvPr/>
        </p:nvSpPr>
        <p:spPr>
          <a:xfrm>
            <a:off x="2047075" y="309725"/>
            <a:ext cx="4975500" cy="369300"/>
          </a:xfrm>
          <a:prstGeom prst="rect">
            <a:avLst/>
          </a:prstGeom>
          <a:solidFill>
            <a:srgbClr val="FFFFFF"/>
          </a:solidFill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Discrete over the Plains transitions to </a:t>
            </a:r>
            <a:r>
              <a:rPr lang="en" sz="1200"/>
              <a:t>linear</a:t>
            </a:r>
            <a:r>
              <a:rPr lang="en" sz="1200"/>
              <a:t> mode over the MS Valley</a:t>
            </a:r>
            <a:endParaRPr sz="120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52"/>
          <p:cNvSpPr txBox="1"/>
          <p:nvPr/>
        </p:nvSpPr>
        <p:spPr>
          <a:xfrm>
            <a:off x="1918325" y="-76200"/>
            <a:ext cx="5322600" cy="6267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 fontScale="85000"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84"/>
              <a:buNone/>
            </a:pPr>
            <a:r>
              <a:rPr lang="en" sz="2850">
                <a:solidFill>
                  <a:srgbClr val="FFFFFF"/>
                </a:solidFill>
              </a:rPr>
              <a:t>RM Supercell Tornadoes by Season</a:t>
            </a:r>
            <a:endParaRPr sz="2850">
              <a:solidFill>
                <a:srgbClr val="FFFFFF"/>
              </a:solidFill>
            </a:endParaRPr>
          </a:p>
        </p:txBody>
      </p:sp>
      <p:pic>
        <p:nvPicPr>
          <p:cNvPr descr="N:\Thompson\WAF2012_mode_environment\waf_2012_mode\Figures\Figure_8.png" id="419" name="Google Shape;419;p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94107" y="592775"/>
            <a:ext cx="6955800" cy="4526100"/>
          </a:xfrm>
          <a:prstGeom prst="rect">
            <a:avLst/>
          </a:prstGeom>
          <a:noFill/>
          <a:ln>
            <a:noFill/>
          </a:ln>
          <a:effectLst>
            <a:outerShdw blurRad="190500" rotWithShape="0" algn="tl">
              <a:srgbClr val="000000">
                <a:alpha val="69800"/>
              </a:srgbClr>
            </a:outerShdw>
          </a:effectLst>
        </p:spPr>
      </p:pic>
      <p:pic>
        <p:nvPicPr>
          <p:cNvPr id="420" name="Google Shape;420;p5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94100" y="617400"/>
            <a:ext cx="6955800" cy="4526100"/>
          </a:xfrm>
          <a:prstGeom prst="rect">
            <a:avLst/>
          </a:prstGeom>
          <a:noFill/>
          <a:ln>
            <a:noFill/>
          </a:ln>
          <a:effectLst>
            <a:outerShdw blurRad="190500" rotWithShape="0" algn="tl">
              <a:srgbClr val="000000">
                <a:alpha val="69800"/>
              </a:srgbClr>
            </a:outerShdw>
          </a:effec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53"/>
          <p:cNvSpPr txBox="1"/>
          <p:nvPr/>
        </p:nvSpPr>
        <p:spPr>
          <a:xfrm>
            <a:off x="1918325" y="-76200"/>
            <a:ext cx="5322600" cy="6267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88"/>
              <a:buNone/>
            </a:pPr>
            <a:r>
              <a:rPr lang="en" sz="2850">
                <a:solidFill>
                  <a:srgbClr val="FFFFFF"/>
                </a:solidFill>
              </a:rPr>
              <a:t>QLCS</a:t>
            </a:r>
            <a:r>
              <a:rPr lang="en" sz="2850">
                <a:solidFill>
                  <a:srgbClr val="FFFFFF"/>
                </a:solidFill>
              </a:rPr>
              <a:t> Tornadoes by Season</a:t>
            </a:r>
            <a:endParaRPr sz="2850">
              <a:solidFill>
                <a:srgbClr val="FFFFFF"/>
              </a:solidFill>
            </a:endParaRPr>
          </a:p>
        </p:txBody>
      </p:sp>
      <p:pic>
        <p:nvPicPr>
          <p:cNvPr descr="N:\Thompson\WAF2012_mode_environment\waf_2012_mode\Figures\Figure_8.png" id="426" name="Google Shape;426;p5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94107" y="592775"/>
            <a:ext cx="6955800" cy="4526100"/>
          </a:xfrm>
          <a:prstGeom prst="rect">
            <a:avLst/>
          </a:prstGeom>
          <a:noFill/>
          <a:ln>
            <a:noFill/>
          </a:ln>
          <a:effectLst>
            <a:outerShdw blurRad="190500" rotWithShape="0" algn="tl">
              <a:srgbClr val="000000">
                <a:alpha val="69800"/>
              </a:srgbClr>
            </a:outerShdw>
          </a:effectLst>
        </p:spPr>
      </p:pic>
      <p:pic>
        <p:nvPicPr>
          <p:cNvPr id="427" name="Google Shape;427;p5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94100" y="617400"/>
            <a:ext cx="6955800" cy="4526100"/>
          </a:xfrm>
          <a:prstGeom prst="rect">
            <a:avLst/>
          </a:prstGeom>
          <a:noFill/>
          <a:ln>
            <a:noFill/>
          </a:ln>
          <a:effectLst>
            <a:outerShdw blurRad="190500" rotWithShape="0" algn="tl">
              <a:srgbClr val="000000">
                <a:alpha val="69800"/>
              </a:srgbClr>
            </a:outerShdw>
          </a:effectLst>
        </p:spPr>
      </p:pic>
      <p:pic>
        <p:nvPicPr>
          <p:cNvPr id="428" name="Google Shape;428;p5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55399" y="617400"/>
            <a:ext cx="7033200" cy="4526100"/>
          </a:xfrm>
          <a:prstGeom prst="rect">
            <a:avLst/>
          </a:prstGeom>
          <a:noFill/>
          <a:ln>
            <a:noFill/>
          </a:ln>
          <a:effectLst>
            <a:outerShdw blurRad="190500" rotWithShape="0" algn="tl">
              <a:srgbClr val="000000">
                <a:alpha val="69800"/>
              </a:srgbClr>
            </a:outerShdw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8"/>
          <p:cNvSpPr txBox="1"/>
          <p:nvPr/>
        </p:nvSpPr>
        <p:spPr>
          <a:xfrm>
            <a:off x="1218750" y="457550"/>
            <a:ext cx="3190200" cy="503700"/>
          </a:xfrm>
          <a:prstGeom prst="rect">
            <a:avLst/>
          </a:prstGeom>
          <a:solidFill>
            <a:srgbClr val="EFEFEF"/>
          </a:solidFill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5"/>
              <a:buNone/>
            </a:pPr>
            <a:r>
              <a:rPr lang="en" sz="2260"/>
              <a:t>MLCAPE = 3000 J/kg</a:t>
            </a:r>
            <a:endParaRPr sz="2260"/>
          </a:p>
        </p:txBody>
      </p:sp>
      <p:sp>
        <p:nvSpPr>
          <p:cNvPr id="97" name="Google Shape;97;p18"/>
          <p:cNvSpPr txBox="1"/>
          <p:nvPr>
            <p:ph idx="1" type="body"/>
          </p:nvPr>
        </p:nvSpPr>
        <p:spPr>
          <a:xfrm>
            <a:off x="5212700" y="1474725"/>
            <a:ext cx="3927900" cy="10188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It’s mid-May with an</a:t>
            </a:r>
            <a:endParaRPr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MLCAPE of 3000 J/kg and a dryline across western OK.</a:t>
            </a:r>
            <a:endParaRPr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Is this a higher than normal risk for severe thunderstorms?</a:t>
            </a:r>
            <a:endParaRPr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 </a:t>
            </a:r>
            <a:endParaRPr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</p:txBody>
      </p:sp>
      <p:pic>
        <p:nvPicPr>
          <p:cNvPr descr="12 Best Images of State Abbreviations Worksheet Printable ..." id="98" name="Google Shape;98;p18"/>
          <p:cNvPicPr preferRelativeResize="0"/>
          <p:nvPr/>
        </p:nvPicPr>
        <p:blipFill rotWithShape="1">
          <a:blip r:embed="rId3">
            <a:alphaModFix/>
          </a:blip>
          <a:srcRect b="-1112" l="477" r="0" t="0"/>
          <a:stretch/>
        </p:blipFill>
        <p:spPr>
          <a:xfrm>
            <a:off x="71325" y="793350"/>
            <a:ext cx="5434025" cy="41094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9" name="Google Shape;99;p18"/>
          <p:cNvCxnSpPr>
            <a:endCxn id="100" idx="0"/>
          </p:cNvCxnSpPr>
          <p:nvPr/>
        </p:nvCxnSpPr>
        <p:spPr>
          <a:xfrm flipH="1">
            <a:off x="2717000" y="989325"/>
            <a:ext cx="57600" cy="20475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01" name="Google Shape;101;p18"/>
          <p:cNvSpPr/>
          <p:nvPr/>
        </p:nvSpPr>
        <p:spPr>
          <a:xfrm>
            <a:off x="2466800" y="2808225"/>
            <a:ext cx="503700" cy="621300"/>
          </a:xfrm>
          <a:prstGeom prst="ellipse">
            <a:avLst/>
          </a:prstGeom>
          <a:noFill/>
          <a:ln cap="flat" cmpd="sng" w="19050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" name="Google Shape;102;p18"/>
          <p:cNvSpPr/>
          <p:nvPr/>
        </p:nvSpPr>
        <p:spPr>
          <a:xfrm>
            <a:off x="2310100" y="2639025"/>
            <a:ext cx="137600" cy="1052214"/>
          </a:xfrm>
          <a:custGeom>
            <a:rect b="b" l="l" r="r" t="t"/>
            <a:pathLst>
              <a:path extrusionOk="0" h="30223" w="5504">
                <a:moveTo>
                  <a:pt x="5149" y="0"/>
                </a:moveTo>
                <a:cubicBezTo>
                  <a:pt x="5149" y="411"/>
                  <a:pt x="5112" y="933"/>
                  <a:pt x="5149" y="2463"/>
                </a:cubicBezTo>
                <a:cubicBezTo>
                  <a:pt x="5186" y="3993"/>
                  <a:pt x="5634" y="5896"/>
                  <a:pt x="5373" y="9179"/>
                </a:cubicBezTo>
                <a:cubicBezTo>
                  <a:pt x="5112" y="12463"/>
                  <a:pt x="4328" y="19030"/>
                  <a:pt x="3582" y="22164"/>
                </a:cubicBezTo>
                <a:cubicBezTo>
                  <a:pt x="2836" y="25298"/>
                  <a:pt x="1492" y="26641"/>
                  <a:pt x="895" y="27984"/>
                </a:cubicBezTo>
                <a:cubicBezTo>
                  <a:pt x="298" y="29327"/>
                  <a:pt x="149" y="29850"/>
                  <a:pt x="0" y="30223"/>
                </a:cubicBezTo>
              </a:path>
            </a:pathLst>
          </a:custGeom>
          <a:noFill/>
          <a:ln cap="flat" cmpd="sng" w="38100">
            <a:solidFill>
              <a:srgbClr val="7F6000"/>
            </a:solidFill>
            <a:prstDash val="dash"/>
            <a:round/>
            <a:headEnd len="med" w="med" type="none"/>
            <a:tailEnd len="med" w="med" type="none"/>
          </a:ln>
        </p:spPr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54"/>
          <p:cNvSpPr txBox="1"/>
          <p:nvPr/>
        </p:nvSpPr>
        <p:spPr>
          <a:xfrm>
            <a:off x="1176163" y="152400"/>
            <a:ext cx="6744300" cy="624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 fontScale="62500"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200">
                <a:solidFill>
                  <a:srgbClr val="FFFFFF"/>
                </a:solidFill>
              </a:rPr>
              <a:t>Shifting Tornado Climatology?</a:t>
            </a:r>
            <a:endParaRPr sz="5200">
              <a:solidFill>
                <a:srgbClr val="FFFFFF"/>
              </a:solidFill>
            </a:endParaRPr>
          </a:p>
        </p:txBody>
      </p:sp>
      <p:pic>
        <p:nvPicPr>
          <p:cNvPr id="434" name="Google Shape;434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7650" y="899850"/>
            <a:ext cx="4828770" cy="4062299"/>
          </a:xfrm>
          <a:prstGeom prst="rect">
            <a:avLst/>
          </a:prstGeom>
          <a:noFill/>
          <a:ln>
            <a:noFill/>
          </a:ln>
        </p:spPr>
      </p:pic>
      <p:sp>
        <p:nvSpPr>
          <p:cNvPr id="435" name="Google Shape;435;p54"/>
          <p:cNvSpPr txBox="1"/>
          <p:nvPr>
            <p:ph idx="1" type="body"/>
          </p:nvPr>
        </p:nvSpPr>
        <p:spPr>
          <a:xfrm>
            <a:off x="5211900" y="943925"/>
            <a:ext cx="3694800" cy="40182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</a:rPr>
              <a:t>Recent work by Gensini and Brooks (2018) argues that the frequency of tornadoes may be shifting eastward.</a:t>
            </a:r>
            <a:endParaRPr sz="13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</a:rPr>
              <a:t>This study used STP (from the NARR) as a proxy for tornado environments and occurrences (recall that even more recent work by Gensini and Bravo de Guenni showed STP was a strong covariate for tornado frequency).</a:t>
            </a:r>
            <a:endParaRPr sz="13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</a:rPr>
              <a:t>They noted that the annual “accumulation” of STP was decreasing across the southern Plains and increasing across the Midwest/Southeast.</a:t>
            </a:r>
            <a:endParaRPr sz="13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</a:rPr>
              <a:t>The cause? Unknown at this point!</a:t>
            </a:r>
            <a:endParaRPr sz="13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</a:rPr>
              <a:t>Still lots of room for research! </a:t>
            </a:r>
            <a:endParaRPr sz="13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FFFFFF"/>
              </a:solidFill>
            </a:endParaRPr>
          </a:p>
        </p:txBody>
      </p:sp>
      <p:sp>
        <p:nvSpPr>
          <p:cNvPr id="436" name="Google Shape;436;p54"/>
          <p:cNvSpPr txBox="1"/>
          <p:nvPr/>
        </p:nvSpPr>
        <p:spPr>
          <a:xfrm>
            <a:off x="2035375" y="996650"/>
            <a:ext cx="21765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/>
              <a:t>From Gensini and Brooks 2018</a:t>
            </a:r>
            <a:endParaRPr b="1" sz="80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55"/>
          <p:cNvSpPr txBox="1"/>
          <p:nvPr/>
        </p:nvSpPr>
        <p:spPr>
          <a:xfrm>
            <a:off x="117650" y="152400"/>
            <a:ext cx="8789100" cy="624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 fontScale="475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200">
                <a:solidFill>
                  <a:srgbClr val="FFFFFF"/>
                </a:solidFill>
              </a:rPr>
              <a:t>A Few Notes on Tornado Intensity Estimation</a:t>
            </a:r>
            <a:endParaRPr sz="5200">
              <a:solidFill>
                <a:srgbClr val="FFFFFF"/>
              </a:solidFill>
            </a:endParaRPr>
          </a:p>
        </p:txBody>
      </p:sp>
      <p:sp>
        <p:nvSpPr>
          <p:cNvPr id="442" name="Google Shape;442;p55"/>
          <p:cNvSpPr txBox="1"/>
          <p:nvPr>
            <p:ph idx="1" type="body"/>
          </p:nvPr>
        </p:nvSpPr>
        <p:spPr>
          <a:xfrm>
            <a:off x="5211900" y="943925"/>
            <a:ext cx="3694800" cy="40182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</a:rPr>
              <a:t>The Fujita Scale was developed in 1971 to quickly estimate tornado intensity from damage surveys.</a:t>
            </a:r>
            <a:endParaRPr sz="13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</a:rPr>
              <a:t>Ratings with wind speed ranges were developed so that a reasonable range of possible wind speeds could be estimated without the need for detailed forensic engineering studies of structures.</a:t>
            </a:r>
            <a:endParaRPr sz="13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</a:rPr>
              <a:t>Engineers quickly raised concerns that wind speeds for the higher damage ratings were overestimates of the wind speeds necessary to cause the associated damage.</a:t>
            </a:r>
            <a:endParaRPr sz="13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</a:rPr>
              <a:t>The Enhanced Fujita Scale was debuted in 2007 to provide more damage indicators to estimate tornado intensity and to lower the wind speed ranges for the higher ratings (EF2–EF5).</a:t>
            </a:r>
            <a:r>
              <a:rPr lang="en" sz="1300">
                <a:solidFill>
                  <a:srgbClr val="FFFFFF"/>
                </a:solidFill>
              </a:rPr>
              <a:t> </a:t>
            </a:r>
            <a:endParaRPr sz="13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FFFFFF"/>
              </a:solidFill>
            </a:endParaRPr>
          </a:p>
        </p:txBody>
      </p:sp>
      <p:pic>
        <p:nvPicPr>
          <p:cNvPr id="443" name="Google Shape;443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8450" y="1053850"/>
            <a:ext cx="4527601" cy="3395700"/>
          </a:xfrm>
          <a:prstGeom prst="rect">
            <a:avLst/>
          </a:prstGeom>
          <a:noFill/>
          <a:ln>
            <a:noFill/>
          </a:ln>
        </p:spPr>
      </p:pic>
      <p:sp>
        <p:nvSpPr>
          <p:cNvPr id="444" name="Google Shape;444;p55"/>
          <p:cNvSpPr txBox="1"/>
          <p:nvPr>
            <p:ph idx="1" type="body"/>
          </p:nvPr>
        </p:nvSpPr>
        <p:spPr>
          <a:xfrm>
            <a:off x="341350" y="4507150"/>
            <a:ext cx="4527600" cy="6240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</a:rPr>
              <a:t>EF4-rated damage from the Rolling Fork, MS, tornado on 24 March 2023.</a:t>
            </a:r>
            <a:endParaRPr sz="13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56"/>
          <p:cNvSpPr txBox="1"/>
          <p:nvPr/>
        </p:nvSpPr>
        <p:spPr>
          <a:xfrm>
            <a:off x="117650" y="152400"/>
            <a:ext cx="8789100" cy="624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 fontScale="62500"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200">
                <a:solidFill>
                  <a:srgbClr val="FFFFFF"/>
                </a:solidFill>
              </a:rPr>
              <a:t>A Few Notes on Tornado Intensity Estimation</a:t>
            </a:r>
            <a:endParaRPr sz="5200">
              <a:solidFill>
                <a:srgbClr val="FFFFFF"/>
              </a:solidFill>
            </a:endParaRPr>
          </a:p>
        </p:txBody>
      </p:sp>
      <p:sp>
        <p:nvSpPr>
          <p:cNvPr id="450" name="Google Shape;450;p56"/>
          <p:cNvSpPr txBox="1"/>
          <p:nvPr>
            <p:ph idx="1" type="body"/>
          </p:nvPr>
        </p:nvSpPr>
        <p:spPr>
          <a:xfrm>
            <a:off x="5211900" y="943925"/>
            <a:ext cx="3694800" cy="40182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</a:rPr>
              <a:t>The American Society of Civil Engineers (ASCE) has formed a Wind Speed Estimation Standard Committee (WSEC) to develop a </a:t>
            </a:r>
            <a:r>
              <a:rPr lang="en" sz="1200">
                <a:solidFill>
                  <a:srgbClr val="FFFFFF"/>
                </a:solidFill>
              </a:rPr>
              <a:t>standard</a:t>
            </a:r>
            <a:r>
              <a:rPr lang="en" sz="1200">
                <a:solidFill>
                  <a:srgbClr val="FFFFFF"/>
                </a:solidFill>
              </a:rPr>
              <a:t> for estimating tornado wind speeds.</a:t>
            </a:r>
            <a:endParaRPr sz="12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</a:rPr>
              <a:t>The WSEC is working on a revised EF scale, as well as standard methods for tornado wind speed estimation using radar, forensic engineering, tree fall pattern analysis, in-situ observations, and satellite and UAS remote sensing.</a:t>
            </a:r>
            <a:endParaRPr sz="12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</a:rPr>
              <a:t>Radar estimation of </a:t>
            </a:r>
            <a:r>
              <a:rPr lang="en" sz="1200">
                <a:solidFill>
                  <a:srgbClr val="FFFFFF"/>
                </a:solidFill>
              </a:rPr>
              <a:t>tornado wind speeds is of particular interest since radar has a unique ability to detect wind components throughout the entire vortex at relatively high-resolution.</a:t>
            </a:r>
            <a:endParaRPr sz="12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</a:rPr>
              <a:t>Work by Kosiba and Wurman (2023) used a radar climatology of tornadoes sampled with Doppler on Wheels (DOWs) to illustrate that tornado winds may be strongest near the ground (consistent with past modeling studies).</a:t>
            </a:r>
            <a:endParaRPr sz="12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FFFFFF"/>
              </a:solidFill>
            </a:endParaRPr>
          </a:p>
        </p:txBody>
      </p:sp>
      <p:sp>
        <p:nvSpPr>
          <p:cNvPr id="451" name="Google Shape;451;p56"/>
          <p:cNvSpPr txBox="1"/>
          <p:nvPr>
            <p:ph idx="1" type="body"/>
          </p:nvPr>
        </p:nvSpPr>
        <p:spPr>
          <a:xfrm>
            <a:off x="152400" y="4507150"/>
            <a:ext cx="4266900" cy="6240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</a:rPr>
              <a:t>Fig. 4 from Kosiba and Wurman (2023).</a:t>
            </a:r>
            <a:endParaRPr sz="13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FFFFFF"/>
              </a:solidFill>
            </a:endParaRPr>
          </a:p>
        </p:txBody>
      </p:sp>
      <p:pic>
        <p:nvPicPr>
          <p:cNvPr id="452" name="Google Shape;452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928800"/>
            <a:ext cx="4266865" cy="3425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57"/>
          <p:cNvSpPr/>
          <p:nvPr/>
        </p:nvSpPr>
        <p:spPr>
          <a:xfrm>
            <a:off x="219875" y="1232875"/>
            <a:ext cx="4452600" cy="3360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8" name="Google Shape;458;p57"/>
          <p:cNvSpPr txBox="1"/>
          <p:nvPr/>
        </p:nvSpPr>
        <p:spPr>
          <a:xfrm>
            <a:off x="117650" y="152400"/>
            <a:ext cx="8789100" cy="624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 fontScale="62500"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200">
                <a:solidFill>
                  <a:srgbClr val="FFFFFF"/>
                </a:solidFill>
              </a:rPr>
              <a:t>A Few Notes on Tornado Intensity Estimation</a:t>
            </a:r>
            <a:endParaRPr sz="5200">
              <a:solidFill>
                <a:srgbClr val="FFFFFF"/>
              </a:solidFill>
            </a:endParaRPr>
          </a:p>
        </p:txBody>
      </p:sp>
      <p:sp>
        <p:nvSpPr>
          <p:cNvPr id="459" name="Google Shape;459;p57"/>
          <p:cNvSpPr txBox="1"/>
          <p:nvPr>
            <p:ph idx="1" type="body"/>
          </p:nvPr>
        </p:nvSpPr>
        <p:spPr>
          <a:xfrm>
            <a:off x="5211900" y="943925"/>
            <a:ext cx="3694800" cy="40182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</a:rPr>
              <a:t>Lyza et al. (2024) gathered 194 observations from 105 different tornadoes that had observations from WSR-88D radars 150 m AGL and compared those observations to both EF and F-scale estimates of wind speed from damage.</a:t>
            </a:r>
            <a:endParaRPr sz="12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</a:rPr>
              <a:t>Applied two different assumptions to estimate winds near the ground: (1) that wind speeds </a:t>
            </a:r>
            <a:r>
              <a:rPr lang="en" sz="1200">
                <a:solidFill>
                  <a:srgbClr val="FF00FF"/>
                </a:solidFill>
              </a:rPr>
              <a:t>increase along the Kosiba and Wurman (2023) curve</a:t>
            </a:r>
            <a:r>
              <a:rPr lang="en" sz="1200">
                <a:solidFill>
                  <a:srgbClr val="FFFFFF"/>
                </a:solidFill>
              </a:rPr>
              <a:t> and (2) that wind speeds </a:t>
            </a:r>
            <a:r>
              <a:rPr lang="en" sz="1200">
                <a:solidFill>
                  <a:srgbClr val="00FFFF"/>
                </a:solidFill>
              </a:rPr>
              <a:t>remain constant from radar beam height to the surface</a:t>
            </a:r>
            <a:r>
              <a:rPr lang="en" sz="1200">
                <a:solidFill>
                  <a:srgbClr val="FFFFFF"/>
                </a:solidFill>
              </a:rPr>
              <a:t>.</a:t>
            </a:r>
            <a:endParaRPr sz="12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</a:rPr>
              <a:t>For both assumptions, radar-based intensity estimates of near-ground winds increase more quickly than wind speed estimates from damage from the </a:t>
            </a:r>
            <a:r>
              <a:rPr lang="en" sz="1200">
                <a:solidFill>
                  <a:srgbClr val="FFFF99"/>
                </a:solidFill>
              </a:rPr>
              <a:t>EF scale</a:t>
            </a:r>
            <a:r>
              <a:rPr lang="en" sz="1200">
                <a:solidFill>
                  <a:srgbClr val="FFFFFF"/>
                </a:solidFill>
              </a:rPr>
              <a:t> as vortex intensity increases.</a:t>
            </a:r>
            <a:endParaRPr sz="12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</a:rPr>
              <a:t>Damage-based wind speed estimates from EF scale more closely match radar for weak tornadoes, while wind speed </a:t>
            </a:r>
            <a:r>
              <a:rPr lang="en" sz="1200">
                <a:solidFill>
                  <a:srgbClr val="FFFFFF"/>
                </a:solidFill>
              </a:rPr>
              <a:t>estimates from the </a:t>
            </a:r>
            <a:r>
              <a:rPr lang="en" sz="1200">
                <a:solidFill>
                  <a:srgbClr val="00FF00"/>
                </a:solidFill>
              </a:rPr>
              <a:t>F scale</a:t>
            </a:r>
            <a:r>
              <a:rPr lang="en" sz="1200">
                <a:solidFill>
                  <a:srgbClr val="FFFFFF"/>
                </a:solidFill>
              </a:rPr>
              <a:t> more closely match radar for strong–violent tornadoes</a:t>
            </a:r>
            <a:r>
              <a:rPr lang="en" sz="1200">
                <a:solidFill>
                  <a:srgbClr val="FFFFFF"/>
                </a:solidFill>
              </a:rPr>
              <a:t>.  However…</a:t>
            </a:r>
            <a:endParaRPr sz="12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FFFFFF"/>
              </a:solidFill>
            </a:endParaRPr>
          </a:p>
        </p:txBody>
      </p:sp>
      <p:sp>
        <p:nvSpPr>
          <p:cNvPr id="460" name="Google Shape;460;p57"/>
          <p:cNvSpPr txBox="1"/>
          <p:nvPr>
            <p:ph idx="1" type="body"/>
          </p:nvPr>
        </p:nvSpPr>
        <p:spPr>
          <a:xfrm>
            <a:off x="219875" y="4593775"/>
            <a:ext cx="4479000" cy="5373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>
                <a:solidFill>
                  <a:srgbClr val="FFFFFF"/>
                </a:solidFill>
              </a:rPr>
              <a:t>Adapted from Figs. 6, 12, and 17 of Lyza et al. (2024; MWR)</a:t>
            </a:r>
            <a:endParaRPr sz="13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3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FFFFFF"/>
              </a:solidFill>
            </a:endParaRPr>
          </a:p>
        </p:txBody>
      </p:sp>
      <p:grpSp>
        <p:nvGrpSpPr>
          <p:cNvPr id="461" name="Google Shape;461;p57"/>
          <p:cNvGrpSpPr/>
          <p:nvPr/>
        </p:nvGrpSpPr>
        <p:grpSpPr>
          <a:xfrm>
            <a:off x="190597" y="1294186"/>
            <a:ext cx="4105148" cy="3257297"/>
            <a:chOff x="4990575" y="1487200"/>
            <a:chExt cx="3742500" cy="2969548"/>
          </a:xfrm>
        </p:grpSpPr>
        <p:pic>
          <p:nvPicPr>
            <p:cNvPr id="462" name="Google Shape;462;p57"/>
            <p:cNvPicPr preferRelativeResize="0"/>
            <p:nvPr/>
          </p:nvPicPr>
          <p:blipFill rotWithShape="1">
            <a:blip r:embed="rId3">
              <a:alphaModFix/>
            </a:blip>
            <a:srcRect b="50411" l="0" r="0" t="0"/>
            <a:stretch/>
          </p:blipFill>
          <p:spPr>
            <a:xfrm>
              <a:off x="4990575" y="2774850"/>
              <a:ext cx="3742500" cy="16818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3" name="Google Shape;463;p57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716899" y="1487200"/>
              <a:ext cx="1636051" cy="12876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4" name="Google Shape;464;p57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5080849" y="1487200"/>
              <a:ext cx="1636051" cy="128764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65" name="Google Shape;465;p57"/>
          <p:cNvSpPr/>
          <p:nvPr/>
        </p:nvSpPr>
        <p:spPr>
          <a:xfrm>
            <a:off x="254075" y="4437775"/>
            <a:ext cx="188100" cy="1137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6" name="Google Shape;466;p57"/>
          <p:cNvSpPr/>
          <p:nvPr/>
        </p:nvSpPr>
        <p:spPr>
          <a:xfrm>
            <a:off x="2149125" y="4437775"/>
            <a:ext cx="188100" cy="1137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7" name="Google Shape;467;p57"/>
          <p:cNvSpPr txBox="1"/>
          <p:nvPr/>
        </p:nvSpPr>
        <p:spPr>
          <a:xfrm>
            <a:off x="3870550" y="1585975"/>
            <a:ext cx="801900" cy="800400"/>
          </a:xfrm>
          <a:prstGeom prst="rect">
            <a:avLst/>
          </a:prstGeom>
          <a:solidFill>
            <a:srgbClr val="000000">
              <a:alpha val="7500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FF00FF"/>
                </a:solidFill>
              </a:rPr>
              <a:t>Wind speed </a:t>
            </a:r>
            <a:r>
              <a:rPr i="1" lang="en" sz="800">
                <a:solidFill>
                  <a:srgbClr val="FF00FF"/>
                </a:solidFill>
              </a:rPr>
              <a:t>increasing</a:t>
            </a:r>
            <a:r>
              <a:rPr lang="en" sz="800">
                <a:solidFill>
                  <a:srgbClr val="FF00FF"/>
                </a:solidFill>
              </a:rPr>
              <a:t> from radar beam to near-ground</a:t>
            </a:r>
            <a:endParaRPr sz="800">
              <a:solidFill>
                <a:srgbClr val="FF00FF"/>
              </a:solidFill>
            </a:endParaRPr>
          </a:p>
        </p:txBody>
      </p:sp>
      <p:sp>
        <p:nvSpPr>
          <p:cNvPr id="468" name="Google Shape;468;p57"/>
          <p:cNvSpPr txBox="1"/>
          <p:nvPr/>
        </p:nvSpPr>
        <p:spPr>
          <a:xfrm>
            <a:off x="3870550" y="3301800"/>
            <a:ext cx="801900" cy="800400"/>
          </a:xfrm>
          <a:prstGeom prst="rect">
            <a:avLst/>
          </a:prstGeom>
          <a:solidFill>
            <a:srgbClr val="000000">
              <a:alpha val="7500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00FFFF"/>
                </a:solidFill>
              </a:rPr>
              <a:t>Wind speed </a:t>
            </a:r>
            <a:r>
              <a:rPr i="1" lang="en" sz="800">
                <a:solidFill>
                  <a:srgbClr val="00FFFF"/>
                </a:solidFill>
              </a:rPr>
              <a:t>constant</a:t>
            </a:r>
            <a:r>
              <a:rPr lang="en" sz="800">
                <a:solidFill>
                  <a:srgbClr val="00FFFF"/>
                </a:solidFill>
              </a:rPr>
              <a:t> from radar beam to near-ground</a:t>
            </a:r>
            <a:endParaRPr sz="800">
              <a:solidFill>
                <a:srgbClr val="00FFFF"/>
              </a:solidFill>
            </a:endParaRPr>
          </a:p>
        </p:txBody>
      </p:sp>
      <p:sp>
        <p:nvSpPr>
          <p:cNvPr id="469" name="Google Shape;469;p57"/>
          <p:cNvSpPr txBox="1"/>
          <p:nvPr/>
        </p:nvSpPr>
        <p:spPr>
          <a:xfrm>
            <a:off x="501700" y="819738"/>
            <a:ext cx="13593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FFFF99"/>
                </a:solidFill>
              </a:rPr>
              <a:t>EF-Scale Wind Speed Estimate from Damage</a:t>
            </a:r>
            <a:endParaRPr sz="800">
              <a:solidFill>
                <a:srgbClr val="FFFF99"/>
              </a:solidFill>
            </a:endParaRPr>
          </a:p>
        </p:txBody>
      </p:sp>
      <p:sp>
        <p:nvSpPr>
          <p:cNvPr id="470" name="Google Shape;470;p57"/>
          <p:cNvSpPr txBox="1"/>
          <p:nvPr/>
        </p:nvSpPr>
        <p:spPr>
          <a:xfrm>
            <a:off x="2384525" y="819738"/>
            <a:ext cx="13593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00FF00"/>
                </a:solidFill>
              </a:rPr>
              <a:t>F-Scale Wind Speed Estimate from Damage</a:t>
            </a:r>
            <a:endParaRPr sz="800">
              <a:solidFill>
                <a:srgbClr val="00FF00"/>
              </a:solidFill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474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58"/>
          <p:cNvSpPr/>
          <p:nvPr/>
        </p:nvSpPr>
        <p:spPr>
          <a:xfrm>
            <a:off x="219875" y="1232875"/>
            <a:ext cx="4452600" cy="3360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6" name="Google Shape;476;p58"/>
          <p:cNvSpPr txBox="1"/>
          <p:nvPr/>
        </p:nvSpPr>
        <p:spPr>
          <a:xfrm>
            <a:off x="117650" y="152400"/>
            <a:ext cx="8789100" cy="624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 fontScale="62500"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200">
                <a:solidFill>
                  <a:srgbClr val="FFFFFF"/>
                </a:solidFill>
              </a:rPr>
              <a:t>A Few Notes on Tornado Intensity Estimation</a:t>
            </a:r>
            <a:endParaRPr sz="5200">
              <a:solidFill>
                <a:srgbClr val="FFFFFF"/>
              </a:solidFill>
            </a:endParaRPr>
          </a:p>
        </p:txBody>
      </p:sp>
      <p:sp>
        <p:nvSpPr>
          <p:cNvPr id="477" name="Google Shape;477;p58"/>
          <p:cNvSpPr txBox="1"/>
          <p:nvPr>
            <p:ph idx="1" type="body"/>
          </p:nvPr>
        </p:nvSpPr>
        <p:spPr>
          <a:xfrm>
            <a:off x="5211900" y="943925"/>
            <a:ext cx="3694800" cy="40182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</a:rPr>
              <a:t>The official tornado climatology is still based on the ratings of tornadoes.</a:t>
            </a:r>
            <a:endParaRPr sz="12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</a:rPr>
              <a:t>When the radar-based wind speed estimates and damage-based wind speed estimates are both binned into their respective EF and F scale ratings, the </a:t>
            </a:r>
            <a:r>
              <a:rPr lang="en" sz="1200">
                <a:solidFill>
                  <a:srgbClr val="00FF00"/>
                </a:solidFill>
              </a:rPr>
              <a:t>F scale</a:t>
            </a:r>
            <a:r>
              <a:rPr lang="en" sz="1200">
                <a:solidFill>
                  <a:srgbClr val="FFFFFF"/>
                </a:solidFill>
              </a:rPr>
              <a:t> yields </a:t>
            </a:r>
            <a:r>
              <a:rPr b="1" lang="en" sz="1200">
                <a:solidFill>
                  <a:srgbClr val="FFFFFF"/>
                </a:solidFill>
              </a:rPr>
              <a:t>less rating error</a:t>
            </a:r>
            <a:r>
              <a:rPr lang="en" sz="1200">
                <a:solidFill>
                  <a:srgbClr val="FFFFFF"/>
                </a:solidFill>
              </a:rPr>
              <a:t> than the </a:t>
            </a:r>
            <a:r>
              <a:rPr lang="en" sz="1200">
                <a:solidFill>
                  <a:srgbClr val="FFFF99"/>
                </a:solidFill>
              </a:rPr>
              <a:t>EF scale</a:t>
            </a:r>
            <a:r>
              <a:rPr lang="en" sz="1200">
                <a:solidFill>
                  <a:srgbClr val="FFFFFF"/>
                </a:solidFill>
              </a:rPr>
              <a:t> across the entire range of tornado intensities.</a:t>
            </a:r>
            <a:endParaRPr sz="12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u="sng">
                <a:solidFill>
                  <a:srgbClr val="FFFFFF"/>
                </a:solidFill>
              </a:rPr>
              <a:t>Key Takeaway:</a:t>
            </a:r>
            <a:r>
              <a:rPr lang="en" sz="1200">
                <a:solidFill>
                  <a:srgbClr val="FFFFFF"/>
                </a:solidFill>
              </a:rPr>
              <a:t> Tornado intensity estimation is still a very difficult task, and damage-based estimates of tornado intensity can still contain a lot of error.  </a:t>
            </a:r>
            <a:r>
              <a:rPr i="1" lang="en" sz="1200" u="sng">
                <a:solidFill>
                  <a:srgbClr val="FFFFFF"/>
                </a:solidFill>
              </a:rPr>
              <a:t>Estimates of tornado </a:t>
            </a:r>
            <a:r>
              <a:rPr i="1" lang="en" sz="1200" u="sng">
                <a:solidFill>
                  <a:srgbClr val="FFFFFF"/>
                </a:solidFill>
              </a:rPr>
              <a:t>intensity</a:t>
            </a:r>
            <a:r>
              <a:rPr i="1" lang="en" sz="1200" u="sng">
                <a:solidFill>
                  <a:srgbClr val="FFFFFF"/>
                </a:solidFill>
              </a:rPr>
              <a:t> from the EF scale likely yield lower-bound estimations of actual tornado intensity in many cases, especially for stronger tornadoes.</a:t>
            </a:r>
            <a:endParaRPr i="1" sz="1200" u="sng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FFFFFF"/>
              </a:solidFill>
            </a:endParaRPr>
          </a:p>
        </p:txBody>
      </p:sp>
      <p:sp>
        <p:nvSpPr>
          <p:cNvPr id="478" name="Google Shape;478;p58"/>
          <p:cNvSpPr txBox="1"/>
          <p:nvPr>
            <p:ph idx="1" type="body"/>
          </p:nvPr>
        </p:nvSpPr>
        <p:spPr>
          <a:xfrm>
            <a:off x="219875" y="4593775"/>
            <a:ext cx="4452600" cy="5373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</a:rPr>
              <a:t>Adapted from Figs. 14 and 17 of Lyza et al. (2024; MWR)</a:t>
            </a:r>
            <a:endParaRPr sz="13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FFFFFF"/>
              </a:solidFill>
            </a:endParaRPr>
          </a:p>
        </p:txBody>
      </p:sp>
      <p:sp>
        <p:nvSpPr>
          <p:cNvPr id="479" name="Google Shape;479;p58"/>
          <p:cNvSpPr/>
          <p:nvPr/>
        </p:nvSpPr>
        <p:spPr>
          <a:xfrm>
            <a:off x="254075" y="4437775"/>
            <a:ext cx="188100" cy="1137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0" name="Google Shape;480;p58"/>
          <p:cNvSpPr/>
          <p:nvPr/>
        </p:nvSpPr>
        <p:spPr>
          <a:xfrm>
            <a:off x="2149125" y="4437775"/>
            <a:ext cx="188100" cy="1137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1" name="Google Shape;481;p58"/>
          <p:cNvSpPr txBox="1"/>
          <p:nvPr/>
        </p:nvSpPr>
        <p:spPr>
          <a:xfrm>
            <a:off x="501700" y="819738"/>
            <a:ext cx="13593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FFFF99"/>
                </a:solidFill>
              </a:rPr>
              <a:t>EF-Scale Wind Speed Ranges</a:t>
            </a:r>
            <a:endParaRPr sz="800">
              <a:solidFill>
                <a:srgbClr val="FFFF99"/>
              </a:solidFill>
            </a:endParaRPr>
          </a:p>
        </p:txBody>
      </p:sp>
      <p:sp>
        <p:nvSpPr>
          <p:cNvPr id="482" name="Google Shape;482;p58"/>
          <p:cNvSpPr txBox="1"/>
          <p:nvPr/>
        </p:nvSpPr>
        <p:spPr>
          <a:xfrm>
            <a:off x="2034975" y="801763"/>
            <a:ext cx="13593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00FF00"/>
                </a:solidFill>
              </a:rPr>
              <a:t>F-Scale Wind Speed Ranges</a:t>
            </a:r>
            <a:endParaRPr sz="800">
              <a:solidFill>
                <a:srgbClr val="00FF00"/>
              </a:solidFill>
            </a:endParaRPr>
          </a:p>
        </p:txBody>
      </p:sp>
      <p:pic>
        <p:nvPicPr>
          <p:cNvPr id="483" name="Google Shape;483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6375" y="1393598"/>
            <a:ext cx="3517450" cy="3187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4" name="Google Shape;484;p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6375" y="1250850"/>
            <a:ext cx="3475676" cy="1632625"/>
          </a:xfrm>
          <a:prstGeom prst="rect">
            <a:avLst/>
          </a:prstGeom>
          <a:noFill/>
          <a:ln>
            <a:noFill/>
          </a:ln>
        </p:spPr>
      </p:pic>
      <p:sp>
        <p:nvSpPr>
          <p:cNvPr id="485" name="Google Shape;485;p58"/>
          <p:cNvSpPr/>
          <p:nvPr/>
        </p:nvSpPr>
        <p:spPr>
          <a:xfrm>
            <a:off x="971625" y="2856475"/>
            <a:ext cx="361800" cy="1137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6" name="Google Shape;486;p58"/>
          <p:cNvSpPr/>
          <p:nvPr/>
        </p:nvSpPr>
        <p:spPr>
          <a:xfrm>
            <a:off x="2533725" y="2856475"/>
            <a:ext cx="361800" cy="1137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7" name="Google Shape;487;p58"/>
          <p:cNvSpPr/>
          <p:nvPr/>
        </p:nvSpPr>
        <p:spPr>
          <a:xfrm>
            <a:off x="400050" y="1803400"/>
            <a:ext cx="2908500" cy="1716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8" name="Google Shape;488;p58"/>
          <p:cNvSpPr/>
          <p:nvPr/>
        </p:nvSpPr>
        <p:spPr>
          <a:xfrm>
            <a:off x="442175" y="3473450"/>
            <a:ext cx="2908500" cy="2094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9" name="Google Shape;489;p58"/>
          <p:cNvSpPr txBox="1"/>
          <p:nvPr/>
        </p:nvSpPr>
        <p:spPr>
          <a:xfrm>
            <a:off x="3870550" y="1585975"/>
            <a:ext cx="801900" cy="800400"/>
          </a:xfrm>
          <a:prstGeom prst="rect">
            <a:avLst/>
          </a:prstGeom>
          <a:solidFill>
            <a:srgbClr val="000000">
              <a:alpha val="7500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FF00FF"/>
                </a:solidFill>
              </a:rPr>
              <a:t>Wind speed </a:t>
            </a:r>
            <a:r>
              <a:rPr i="1" lang="en" sz="800">
                <a:solidFill>
                  <a:srgbClr val="FF00FF"/>
                </a:solidFill>
              </a:rPr>
              <a:t>increasing</a:t>
            </a:r>
            <a:r>
              <a:rPr lang="en" sz="800">
                <a:solidFill>
                  <a:srgbClr val="FF00FF"/>
                </a:solidFill>
              </a:rPr>
              <a:t> from radar beam to near-ground</a:t>
            </a:r>
            <a:endParaRPr sz="800">
              <a:solidFill>
                <a:srgbClr val="FF00FF"/>
              </a:solidFill>
            </a:endParaRPr>
          </a:p>
        </p:txBody>
      </p:sp>
      <p:sp>
        <p:nvSpPr>
          <p:cNvPr id="490" name="Google Shape;490;p58"/>
          <p:cNvSpPr txBox="1"/>
          <p:nvPr/>
        </p:nvSpPr>
        <p:spPr>
          <a:xfrm>
            <a:off x="3870550" y="3301800"/>
            <a:ext cx="801900" cy="800400"/>
          </a:xfrm>
          <a:prstGeom prst="rect">
            <a:avLst/>
          </a:prstGeom>
          <a:solidFill>
            <a:srgbClr val="000000">
              <a:alpha val="7500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00FFFF"/>
                </a:solidFill>
              </a:rPr>
              <a:t>Wind speed </a:t>
            </a:r>
            <a:r>
              <a:rPr i="1" lang="en" sz="800">
                <a:solidFill>
                  <a:srgbClr val="00FFFF"/>
                </a:solidFill>
              </a:rPr>
              <a:t>constant</a:t>
            </a:r>
            <a:r>
              <a:rPr lang="en" sz="800">
                <a:solidFill>
                  <a:srgbClr val="00FFFF"/>
                </a:solidFill>
              </a:rPr>
              <a:t> from radar beam to near-ground</a:t>
            </a:r>
            <a:endParaRPr sz="800">
              <a:solidFill>
                <a:srgbClr val="00FFFF"/>
              </a:solidFill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494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59"/>
          <p:cNvSpPr txBox="1"/>
          <p:nvPr/>
        </p:nvSpPr>
        <p:spPr>
          <a:xfrm>
            <a:off x="1176163" y="152400"/>
            <a:ext cx="6744300" cy="624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 fontScale="62500"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200">
                <a:solidFill>
                  <a:srgbClr val="FFFFFF"/>
                </a:solidFill>
              </a:rPr>
              <a:t>Tornado Climatology</a:t>
            </a:r>
            <a:r>
              <a:rPr lang="en" sz="5200">
                <a:solidFill>
                  <a:srgbClr val="FFFFFF"/>
                </a:solidFill>
              </a:rPr>
              <a:t> Summary</a:t>
            </a:r>
            <a:endParaRPr sz="5200">
              <a:solidFill>
                <a:srgbClr val="FFFFFF"/>
              </a:solidFill>
            </a:endParaRPr>
          </a:p>
        </p:txBody>
      </p:sp>
      <p:sp>
        <p:nvSpPr>
          <p:cNvPr id="496" name="Google Shape;496;p59"/>
          <p:cNvSpPr txBox="1"/>
          <p:nvPr>
            <p:ph idx="1" type="body"/>
          </p:nvPr>
        </p:nvSpPr>
        <p:spPr>
          <a:xfrm>
            <a:off x="482050" y="891325"/>
            <a:ext cx="8285700" cy="38691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65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Char char="➢"/>
            </a:pPr>
            <a:r>
              <a:rPr lang="en" sz="1700">
                <a:solidFill>
                  <a:srgbClr val="FFFFFF"/>
                </a:solidFill>
              </a:rPr>
              <a:t>Tornadoes tend to occur more frequently across the southern Plains and northern Gulf states</a:t>
            </a:r>
            <a:endParaRPr sz="1700">
              <a:solidFill>
                <a:srgbClr val="FFFFFF"/>
              </a:solidFill>
            </a:endParaRPr>
          </a:p>
          <a:p>
            <a:pPr indent="-31115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Char char="○"/>
            </a:pPr>
            <a:r>
              <a:rPr lang="en" sz="1300">
                <a:solidFill>
                  <a:srgbClr val="FFFFFF"/>
                </a:solidFill>
              </a:rPr>
              <a:t>Typically occur mid/late afternoon over the central CONUS, but can occur at any time of day.</a:t>
            </a:r>
            <a:endParaRPr sz="1300">
              <a:solidFill>
                <a:srgbClr val="FFFFFF"/>
              </a:solidFill>
            </a:endParaRPr>
          </a:p>
          <a:p>
            <a:pPr indent="-31115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Char char="○"/>
            </a:pPr>
            <a:r>
              <a:rPr lang="en" sz="1300">
                <a:solidFill>
                  <a:srgbClr val="FFFFFF"/>
                </a:solidFill>
              </a:rPr>
              <a:t>Associated STP values tend to be higher in this region - suggesting a favorable tor environment</a:t>
            </a:r>
            <a:endParaRPr sz="1300">
              <a:solidFill>
                <a:srgbClr val="FFFFFF"/>
              </a:solidFill>
            </a:endParaRPr>
          </a:p>
          <a:p>
            <a:pPr indent="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rgbClr val="FFFFFF"/>
              </a:solidFill>
            </a:endParaRPr>
          </a:p>
          <a:p>
            <a:pPr indent="-3365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Char char="➢"/>
            </a:pPr>
            <a:r>
              <a:rPr lang="en" sz="1700">
                <a:solidFill>
                  <a:srgbClr val="FFFFFF"/>
                </a:solidFill>
              </a:rPr>
              <a:t>Supercell tornadoes tend to dominate the distribution</a:t>
            </a:r>
            <a:endParaRPr sz="1700">
              <a:solidFill>
                <a:srgbClr val="FFFFFF"/>
              </a:solidFill>
            </a:endParaRPr>
          </a:p>
          <a:p>
            <a:pPr indent="-31115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Char char="○"/>
            </a:pPr>
            <a:r>
              <a:rPr lang="en" sz="1300">
                <a:solidFill>
                  <a:srgbClr val="FFFFFF"/>
                </a:solidFill>
              </a:rPr>
              <a:t>Can occur over a wider range of the eastern 2/3rds of the CONUS compared to QLCS tornadoes </a:t>
            </a:r>
            <a:endParaRPr sz="1300">
              <a:solidFill>
                <a:srgbClr val="FFFFFF"/>
              </a:solidFill>
            </a:endParaRPr>
          </a:p>
          <a:p>
            <a:pPr indent="-31115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Char char="○"/>
            </a:pPr>
            <a:r>
              <a:rPr lang="en" sz="1300">
                <a:solidFill>
                  <a:srgbClr val="FFFFFF"/>
                </a:solidFill>
              </a:rPr>
              <a:t>Favored over the Plains in the spring, but can occur throughout the year </a:t>
            </a:r>
            <a:r>
              <a:rPr lang="en" sz="1300">
                <a:solidFill>
                  <a:srgbClr val="FFFFFF"/>
                </a:solidFill>
              </a:rPr>
              <a:t>across</a:t>
            </a:r>
            <a:r>
              <a:rPr lang="en" sz="1300">
                <a:solidFill>
                  <a:srgbClr val="FFFFFF"/>
                </a:solidFill>
              </a:rPr>
              <a:t> the CONUS.</a:t>
            </a:r>
            <a:endParaRPr sz="1300">
              <a:solidFill>
                <a:srgbClr val="FFFFFF"/>
              </a:solidFill>
            </a:endParaRPr>
          </a:p>
          <a:p>
            <a:pPr indent="-311150" lvl="2" marL="137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Char char="■"/>
            </a:pPr>
            <a:r>
              <a:rPr lang="en" sz="1300">
                <a:solidFill>
                  <a:srgbClr val="FFFFFF"/>
                </a:solidFill>
              </a:rPr>
              <a:t>Spring maxima is due to favorable overlap of quality CAPE/Shear.</a:t>
            </a:r>
            <a:endParaRPr sz="1300">
              <a:solidFill>
                <a:srgbClr val="FFFFFF"/>
              </a:solidFill>
            </a:endParaRPr>
          </a:p>
          <a:p>
            <a:pPr indent="-311150" lvl="2" marL="137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Char char="■"/>
            </a:pPr>
            <a:r>
              <a:rPr lang="en" sz="1300">
                <a:solidFill>
                  <a:srgbClr val="FFFFFF"/>
                </a:solidFill>
              </a:rPr>
              <a:t>Western maxima may be related to initiation mechanisms favoring discrete modes vs. upscale growth further east</a:t>
            </a:r>
            <a:endParaRPr sz="1300">
              <a:solidFill>
                <a:srgbClr val="FFFFFF"/>
              </a:solidFill>
            </a:endParaRPr>
          </a:p>
          <a:p>
            <a:pPr indent="0" lvl="0" marL="137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rgbClr val="FFFFFF"/>
              </a:solidFill>
            </a:endParaRPr>
          </a:p>
          <a:p>
            <a:pPr indent="-3365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Char char="➢"/>
            </a:pPr>
            <a:r>
              <a:rPr lang="en" sz="1700">
                <a:solidFill>
                  <a:srgbClr val="FFFFFF"/>
                </a:solidFill>
              </a:rPr>
              <a:t>QLCS tornadoes are also most common in the spring with a minimum in the fall.</a:t>
            </a:r>
            <a:endParaRPr sz="1700">
              <a:solidFill>
                <a:srgbClr val="FFFFFF"/>
              </a:solidFill>
            </a:endParaRPr>
          </a:p>
          <a:p>
            <a:pPr indent="-31115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Char char="○"/>
            </a:pPr>
            <a:r>
              <a:rPr lang="en" sz="1300">
                <a:solidFill>
                  <a:srgbClr val="FFFFFF"/>
                </a:solidFill>
              </a:rPr>
              <a:t>However, these can also occur throughout the year. </a:t>
            </a:r>
            <a:endParaRPr sz="1300">
              <a:solidFill>
                <a:srgbClr val="FFFFFF"/>
              </a:solidFill>
            </a:endParaRPr>
          </a:p>
          <a:p>
            <a:pPr indent="-31115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Char char="○"/>
            </a:pPr>
            <a:r>
              <a:rPr lang="en" sz="1300">
                <a:solidFill>
                  <a:srgbClr val="FFFFFF"/>
                </a:solidFill>
              </a:rPr>
              <a:t>Tornado maxima over the OH/MS River Valleys may be related to upscale growth from the west</a:t>
            </a:r>
            <a:endParaRPr sz="1300">
              <a:solidFill>
                <a:srgbClr val="FFFFFF"/>
              </a:solidFill>
            </a:endParaRPr>
          </a:p>
          <a:p>
            <a:pPr indent="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FFFFFF"/>
              </a:solidFill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➢"/>
            </a:pPr>
            <a:r>
              <a:rPr lang="en">
                <a:solidFill>
                  <a:srgbClr val="FFFFFF"/>
                </a:solidFill>
              </a:rPr>
              <a:t>Tornado intensity estimation is still a work in progress!</a:t>
            </a:r>
            <a:endParaRPr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FFFFFF"/>
                </a:solidFill>
              </a:rPr>
              <a:t> </a:t>
            </a:r>
            <a:endParaRPr sz="1700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500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60"/>
          <p:cNvSpPr txBox="1"/>
          <p:nvPr/>
        </p:nvSpPr>
        <p:spPr>
          <a:xfrm>
            <a:off x="0" y="80850"/>
            <a:ext cx="9144000" cy="6078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rPr lang="en" sz="3040">
                <a:solidFill>
                  <a:srgbClr val="FFFFFF"/>
                </a:solidFill>
              </a:rPr>
              <a:t>Tornado Climatology: Application</a:t>
            </a:r>
            <a:endParaRPr sz="3040">
              <a:solidFill>
                <a:srgbClr val="FFFFFF"/>
              </a:solidFill>
            </a:endParaRPr>
          </a:p>
        </p:txBody>
      </p:sp>
      <p:pic>
        <p:nvPicPr>
          <p:cNvPr descr="https://i.imgflip.com/1nyeby.jpg" id="502" name="Google Shape;502;p60"/>
          <p:cNvPicPr preferRelativeResize="0"/>
          <p:nvPr/>
        </p:nvPicPr>
        <p:blipFill rotWithShape="1">
          <a:blip r:embed="rId3">
            <a:alphaModFix/>
          </a:blip>
          <a:srcRect b="1356" l="3230" r="51649" t="28349"/>
          <a:stretch/>
        </p:blipFill>
        <p:spPr>
          <a:xfrm>
            <a:off x="312000" y="1691650"/>
            <a:ext cx="2272625" cy="2580150"/>
          </a:xfrm>
          <a:prstGeom prst="rect">
            <a:avLst/>
          </a:prstGeom>
          <a:noFill/>
          <a:ln>
            <a:noFill/>
          </a:ln>
        </p:spPr>
      </p:pic>
      <p:sp>
        <p:nvSpPr>
          <p:cNvPr id="503" name="Google Shape;503;p60"/>
          <p:cNvSpPr/>
          <p:nvPr/>
        </p:nvSpPr>
        <p:spPr>
          <a:xfrm>
            <a:off x="3233575" y="840925"/>
            <a:ext cx="4482300" cy="1056900"/>
          </a:xfrm>
          <a:prstGeom prst="wedgeRectCallout">
            <a:avLst>
              <a:gd fmla="val -57715" name="adj1"/>
              <a:gd fmla="val 88455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4" name="Google Shape;504;p60"/>
          <p:cNvSpPr txBox="1"/>
          <p:nvPr/>
        </p:nvSpPr>
        <p:spPr>
          <a:xfrm>
            <a:off x="3233575" y="917125"/>
            <a:ext cx="44439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 tornadoes happen in the Spring in the center U.S. - big deal!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is this helpful?!</a:t>
            </a:r>
            <a:endParaRPr/>
          </a:p>
        </p:txBody>
      </p:sp>
      <p:sp>
        <p:nvSpPr>
          <p:cNvPr id="505" name="Google Shape;505;p60"/>
          <p:cNvSpPr txBox="1"/>
          <p:nvPr>
            <p:ph idx="1" type="body"/>
          </p:nvPr>
        </p:nvSpPr>
        <p:spPr>
          <a:xfrm>
            <a:off x="3009300" y="2502175"/>
            <a:ext cx="5753700" cy="27075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FFFFFF"/>
                </a:solidFill>
              </a:rPr>
              <a:t>We can use tornado ingredient climatologies to help characterize how favorable an environment is for tornadoes. </a:t>
            </a:r>
            <a:r>
              <a:rPr lang="en" sz="2500">
                <a:solidFill>
                  <a:srgbClr val="FFFFFF"/>
                </a:solidFill>
              </a:rPr>
              <a:t> </a:t>
            </a:r>
            <a:endParaRPr sz="25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250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509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0" name="Google Shape;510;p61"/>
          <p:cNvPicPr preferRelativeResize="0"/>
          <p:nvPr/>
        </p:nvPicPr>
        <p:blipFill rotWithShape="1">
          <a:blip r:embed="rId3">
            <a:alphaModFix/>
          </a:blip>
          <a:srcRect b="6070" l="12953" r="24710" t="10879"/>
          <a:stretch/>
        </p:blipFill>
        <p:spPr>
          <a:xfrm>
            <a:off x="1483512" y="0"/>
            <a:ext cx="6176969" cy="51435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11" name="Google Shape;511;p61"/>
          <p:cNvCxnSpPr/>
          <p:nvPr/>
        </p:nvCxnSpPr>
        <p:spPr>
          <a:xfrm>
            <a:off x="5571700" y="805081"/>
            <a:ext cx="0" cy="381000"/>
          </a:xfrm>
          <a:prstGeom prst="straightConnector1">
            <a:avLst/>
          </a:prstGeom>
          <a:noFill/>
          <a:ln cap="flat" cmpd="sng" w="57150">
            <a:solidFill>
              <a:srgbClr val="FF0000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512" name="Google Shape;512;p61"/>
          <p:cNvCxnSpPr/>
          <p:nvPr/>
        </p:nvCxnSpPr>
        <p:spPr>
          <a:xfrm>
            <a:off x="5867400" y="1518250"/>
            <a:ext cx="0" cy="381000"/>
          </a:xfrm>
          <a:prstGeom prst="straightConnector1">
            <a:avLst/>
          </a:prstGeom>
          <a:noFill/>
          <a:ln cap="flat" cmpd="sng" w="57150">
            <a:solidFill>
              <a:srgbClr val="FF0000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513" name="Google Shape;513;p61"/>
          <p:cNvCxnSpPr/>
          <p:nvPr/>
        </p:nvCxnSpPr>
        <p:spPr>
          <a:xfrm>
            <a:off x="5723625" y="1802925"/>
            <a:ext cx="0" cy="381000"/>
          </a:xfrm>
          <a:prstGeom prst="straightConnector1">
            <a:avLst/>
          </a:prstGeom>
          <a:noFill/>
          <a:ln cap="flat" cmpd="sng" w="57150">
            <a:solidFill>
              <a:srgbClr val="FF0000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514" name="Google Shape;514;p61"/>
          <p:cNvCxnSpPr/>
          <p:nvPr/>
        </p:nvCxnSpPr>
        <p:spPr>
          <a:xfrm>
            <a:off x="5257800" y="2183925"/>
            <a:ext cx="0" cy="381000"/>
          </a:xfrm>
          <a:prstGeom prst="straightConnector1">
            <a:avLst/>
          </a:prstGeom>
          <a:noFill/>
          <a:ln cap="flat" cmpd="sng" w="57150">
            <a:solidFill>
              <a:srgbClr val="FF0000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515" name="Google Shape;515;p61"/>
          <p:cNvCxnSpPr/>
          <p:nvPr/>
        </p:nvCxnSpPr>
        <p:spPr>
          <a:xfrm rot="10800000">
            <a:off x="5140800" y="2849375"/>
            <a:ext cx="6300" cy="399900"/>
          </a:xfrm>
          <a:prstGeom prst="straightConnector1">
            <a:avLst/>
          </a:prstGeom>
          <a:noFill/>
          <a:ln cap="flat" cmpd="sng" w="57150">
            <a:solidFill>
              <a:srgbClr val="FF0000"/>
            </a:solidFill>
            <a:prstDash val="solid"/>
            <a:round/>
            <a:headEnd len="sm" w="sm" type="none"/>
            <a:tailEnd len="med" w="med" type="stealth"/>
          </a:ln>
        </p:spPr>
      </p:cxn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9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6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1" name="Google Shape;521;p6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522" name="Google Shape;522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526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7" name="Google Shape;527;p6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08001" y="0"/>
            <a:ext cx="5928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9"/>
          <p:cNvSpPr txBox="1"/>
          <p:nvPr/>
        </p:nvSpPr>
        <p:spPr>
          <a:xfrm>
            <a:off x="1218750" y="457550"/>
            <a:ext cx="3190200" cy="503700"/>
          </a:xfrm>
          <a:prstGeom prst="rect">
            <a:avLst/>
          </a:prstGeom>
          <a:solidFill>
            <a:srgbClr val="EFEFEF"/>
          </a:solidFill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5"/>
              <a:buFont typeface="Arial"/>
              <a:buNone/>
            </a:pPr>
            <a:r>
              <a:rPr lang="en" sz="2260">
                <a:solidFill>
                  <a:schemeClr val="dk1"/>
                </a:solidFill>
              </a:rPr>
              <a:t>MLCAPE = 3000 J/kg</a:t>
            </a:r>
            <a:endParaRPr sz="2260"/>
          </a:p>
        </p:txBody>
      </p:sp>
      <p:sp>
        <p:nvSpPr>
          <p:cNvPr id="108" name="Google Shape;108;p19"/>
          <p:cNvSpPr txBox="1"/>
          <p:nvPr>
            <p:ph idx="1" type="body"/>
          </p:nvPr>
        </p:nvSpPr>
        <p:spPr>
          <a:xfrm>
            <a:off x="5212700" y="2617725"/>
            <a:ext cx="3927900" cy="10188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Understanding climatology can help answer these questions!</a:t>
            </a:r>
            <a:endParaRPr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 </a:t>
            </a:r>
            <a:endParaRPr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</p:txBody>
      </p:sp>
      <p:pic>
        <p:nvPicPr>
          <p:cNvPr descr="12 Best Images of State Abbreviations Worksheet Printable ..." id="109" name="Google Shape;109;p19"/>
          <p:cNvPicPr preferRelativeResize="0"/>
          <p:nvPr/>
        </p:nvPicPr>
        <p:blipFill rotWithShape="1">
          <a:blip r:embed="rId3">
            <a:alphaModFix/>
          </a:blip>
          <a:srcRect b="-1112" l="477" r="0" t="0"/>
          <a:stretch/>
        </p:blipFill>
        <p:spPr>
          <a:xfrm>
            <a:off x="71325" y="793350"/>
            <a:ext cx="5434025" cy="41094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0" name="Google Shape;110;p19"/>
          <p:cNvCxnSpPr>
            <a:endCxn id="111" idx="0"/>
          </p:cNvCxnSpPr>
          <p:nvPr/>
        </p:nvCxnSpPr>
        <p:spPr>
          <a:xfrm flipH="1">
            <a:off x="2717000" y="989325"/>
            <a:ext cx="57600" cy="20475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12" name="Google Shape;112;p19"/>
          <p:cNvSpPr/>
          <p:nvPr/>
        </p:nvSpPr>
        <p:spPr>
          <a:xfrm>
            <a:off x="2466800" y="2808225"/>
            <a:ext cx="503700" cy="621300"/>
          </a:xfrm>
          <a:prstGeom prst="ellipse">
            <a:avLst/>
          </a:prstGeom>
          <a:noFill/>
          <a:ln cap="flat" cmpd="sng" w="19050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" name="Google Shape;113;p19"/>
          <p:cNvSpPr/>
          <p:nvPr/>
        </p:nvSpPr>
        <p:spPr>
          <a:xfrm>
            <a:off x="2310100" y="2639025"/>
            <a:ext cx="137600" cy="1052214"/>
          </a:xfrm>
          <a:custGeom>
            <a:rect b="b" l="l" r="r" t="t"/>
            <a:pathLst>
              <a:path extrusionOk="0" h="30223" w="5504">
                <a:moveTo>
                  <a:pt x="5149" y="0"/>
                </a:moveTo>
                <a:cubicBezTo>
                  <a:pt x="5149" y="411"/>
                  <a:pt x="5112" y="933"/>
                  <a:pt x="5149" y="2463"/>
                </a:cubicBezTo>
                <a:cubicBezTo>
                  <a:pt x="5186" y="3993"/>
                  <a:pt x="5634" y="5896"/>
                  <a:pt x="5373" y="9179"/>
                </a:cubicBezTo>
                <a:cubicBezTo>
                  <a:pt x="5112" y="12463"/>
                  <a:pt x="4328" y="19030"/>
                  <a:pt x="3582" y="22164"/>
                </a:cubicBezTo>
                <a:cubicBezTo>
                  <a:pt x="2836" y="25298"/>
                  <a:pt x="1492" y="26641"/>
                  <a:pt x="895" y="27984"/>
                </a:cubicBezTo>
                <a:cubicBezTo>
                  <a:pt x="298" y="29327"/>
                  <a:pt x="149" y="29850"/>
                  <a:pt x="0" y="30223"/>
                </a:cubicBezTo>
              </a:path>
            </a:pathLst>
          </a:custGeom>
          <a:noFill/>
          <a:ln cap="flat" cmpd="sng" w="38100">
            <a:solidFill>
              <a:srgbClr val="7F6000"/>
            </a:solidFill>
            <a:prstDash val="dash"/>
            <a:round/>
            <a:headEnd len="med" w="med" type="none"/>
            <a:tailEnd len="med" w="med" type="none"/>
          </a:ln>
        </p:spPr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53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" name="Google Shape;532;p6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08001" y="0"/>
            <a:ext cx="5928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3" name="Google Shape;533;p6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07999" y="0"/>
            <a:ext cx="5928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537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8" name="Google Shape;538;p6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7050" y="0"/>
            <a:ext cx="77199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39" name="Google Shape;539;p65"/>
          <p:cNvSpPr txBox="1"/>
          <p:nvPr/>
        </p:nvSpPr>
        <p:spPr>
          <a:xfrm>
            <a:off x="0" y="80850"/>
            <a:ext cx="9144000" cy="6078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rPr lang="en" sz="3040">
                <a:solidFill>
                  <a:srgbClr val="FFFFFF"/>
                </a:solidFill>
              </a:rPr>
              <a:t>May 22, 2010 Bowdle, SD EF-4</a:t>
            </a:r>
            <a:endParaRPr sz="304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543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4" name="Google Shape;544;p66"/>
          <p:cNvPicPr preferRelativeResize="0"/>
          <p:nvPr/>
        </p:nvPicPr>
        <p:blipFill rotWithShape="1">
          <a:blip r:embed="rId3">
            <a:alphaModFix/>
          </a:blip>
          <a:srcRect b="7349" l="12931" r="26439" t="11881"/>
          <a:stretch/>
        </p:blipFill>
        <p:spPr>
          <a:xfrm>
            <a:off x="1483063" y="0"/>
            <a:ext cx="6177868" cy="51435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45" name="Google Shape;545;p66"/>
          <p:cNvCxnSpPr/>
          <p:nvPr/>
        </p:nvCxnSpPr>
        <p:spPr>
          <a:xfrm>
            <a:off x="5914850" y="2516050"/>
            <a:ext cx="0" cy="381000"/>
          </a:xfrm>
          <a:prstGeom prst="straightConnector1">
            <a:avLst/>
          </a:prstGeom>
          <a:noFill/>
          <a:ln cap="flat" cmpd="sng" w="57150">
            <a:solidFill>
              <a:srgbClr val="FF0000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546" name="Google Shape;546;p66"/>
          <p:cNvCxnSpPr/>
          <p:nvPr/>
        </p:nvCxnSpPr>
        <p:spPr>
          <a:xfrm>
            <a:off x="5348375" y="3205200"/>
            <a:ext cx="0" cy="381000"/>
          </a:xfrm>
          <a:prstGeom prst="straightConnector1">
            <a:avLst/>
          </a:prstGeom>
          <a:noFill/>
          <a:ln cap="flat" cmpd="sng" w="57150">
            <a:solidFill>
              <a:srgbClr val="FF0000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547" name="Google Shape;547;p66"/>
          <p:cNvCxnSpPr/>
          <p:nvPr/>
        </p:nvCxnSpPr>
        <p:spPr>
          <a:xfrm>
            <a:off x="6037525" y="3586200"/>
            <a:ext cx="0" cy="381000"/>
          </a:xfrm>
          <a:prstGeom prst="straightConnector1">
            <a:avLst/>
          </a:prstGeom>
          <a:noFill/>
          <a:ln cap="flat" cmpd="sng" w="57150">
            <a:solidFill>
              <a:srgbClr val="FF0000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548" name="Google Shape;548;p66"/>
          <p:cNvCxnSpPr/>
          <p:nvPr/>
        </p:nvCxnSpPr>
        <p:spPr>
          <a:xfrm>
            <a:off x="5681925" y="3893400"/>
            <a:ext cx="0" cy="381000"/>
          </a:xfrm>
          <a:prstGeom prst="straightConnector1">
            <a:avLst/>
          </a:prstGeom>
          <a:noFill/>
          <a:ln cap="flat" cmpd="sng" w="57150">
            <a:solidFill>
              <a:srgbClr val="FF0000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549" name="Google Shape;549;p66"/>
          <p:cNvCxnSpPr/>
          <p:nvPr/>
        </p:nvCxnSpPr>
        <p:spPr>
          <a:xfrm>
            <a:off x="4971675" y="4208750"/>
            <a:ext cx="0" cy="381000"/>
          </a:xfrm>
          <a:prstGeom prst="straightConnector1">
            <a:avLst/>
          </a:prstGeom>
          <a:noFill/>
          <a:ln cap="flat" cmpd="sng" w="57150">
            <a:solidFill>
              <a:srgbClr val="FF0000"/>
            </a:solidFill>
            <a:prstDash val="solid"/>
            <a:round/>
            <a:headEnd len="sm" w="sm" type="none"/>
            <a:tailEnd len="med" w="med" type="stealth"/>
          </a:ln>
        </p:spPr>
      </p:cxn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3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p6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5" name="Google Shape;555;p6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556" name="Google Shape;556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560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1" name="Google Shape;561;p6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08001" y="-9100"/>
            <a:ext cx="5928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565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6" name="Google Shape;566;p6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08001" y="-9100"/>
            <a:ext cx="5928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7" name="Google Shape;567;p6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08000" y="0"/>
            <a:ext cx="5928000" cy="5143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57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2" name="Google Shape;572;p7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43000" y="4651"/>
            <a:ext cx="6858002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573" name="Google Shape;573;p70"/>
          <p:cNvSpPr txBox="1"/>
          <p:nvPr/>
        </p:nvSpPr>
        <p:spPr>
          <a:xfrm>
            <a:off x="0" y="80850"/>
            <a:ext cx="9144000" cy="6078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rPr lang="en" sz="3040">
                <a:solidFill>
                  <a:srgbClr val="FFFFFF"/>
                </a:solidFill>
              </a:rPr>
              <a:t>April 27, 2011 Tuscaloosa, AL EF-4</a:t>
            </a:r>
            <a:endParaRPr sz="304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577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8" name="Google Shape;578;p71"/>
          <p:cNvPicPr preferRelativeResize="0"/>
          <p:nvPr/>
        </p:nvPicPr>
        <p:blipFill rotWithShape="1">
          <a:blip r:embed="rId3">
            <a:alphaModFix/>
          </a:blip>
          <a:srcRect b="7219" l="13323" r="26659" t="11572"/>
          <a:stretch/>
        </p:blipFill>
        <p:spPr>
          <a:xfrm>
            <a:off x="1530887" y="0"/>
            <a:ext cx="6082226" cy="51435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79" name="Google Shape;579;p71"/>
          <p:cNvCxnSpPr/>
          <p:nvPr/>
        </p:nvCxnSpPr>
        <p:spPr>
          <a:xfrm>
            <a:off x="2675175" y="1020825"/>
            <a:ext cx="0" cy="381000"/>
          </a:xfrm>
          <a:prstGeom prst="straightConnector1">
            <a:avLst/>
          </a:prstGeom>
          <a:noFill/>
          <a:ln cap="flat" cmpd="sng" w="57150">
            <a:solidFill>
              <a:srgbClr val="FF0000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580" name="Google Shape;580;p71"/>
          <p:cNvCxnSpPr/>
          <p:nvPr/>
        </p:nvCxnSpPr>
        <p:spPr>
          <a:xfrm>
            <a:off x="2731700" y="1662025"/>
            <a:ext cx="0" cy="381000"/>
          </a:xfrm>
          <a:prstGeom prst="straightConnector1">
            <a:avLst/>
          </a:prstGeom>
          <a:noFill/>
          <a:ln cap="flat" cmpd="sng" w="57150">
            <a:solidFill>
              <a:srgbClr val="FF0000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581" name="Google Shape;581;p71"/>
          <p:cNvCxnSpPr/>
          <p:nvPr/>
        </p:nvCxnSpPr>
        <p:spPr>
          <a:xfrm>
            <a:off x="3737150" y="2043025"/>
            <a:ext cx="0" cy="381000"/>
          </a:xfrm>
          <a:prstGeom prst="straightConnector1">
            <a:avLst/>
          </a:prstGeom>
          <a:noFill/>
          <a:ln cap="flat" cmpd="sng" w="57150">
            <a:solidFill>
              <a:srgbClr val="FF0000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582" name="Google Shape;582;p71"/>
          <p:cNvCxnSpPr/>
          <p:nvPr/>
        </p:nvCxnSpPr>
        <p:spPr>
          <a:xfrm>
            <a:off x="3228200" y="2381250"/>
            <a:ext cx="0" cy="381000"/>
          </a:xfrm>
          <a:prstGeom prst="straightConnector1">
            <a:avLst/>
          </a:prstGeom>
          <a:noFill/>
          <a:ln cap="flat" cmpd="sng" w="57150">
            <a:solidFill>
              <a:srgbClr val="FF0000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583" name="Google Shape;583;p71"/>
          <p:cNvCxnSpPr/>
          <p:nvPr/>
        </p:nvCxnSpPr>
        <p:spPr>
          <a:xfrm>
            <a:off x="3006775" y="2761900"/>
            <a:ext cx="0" cy="381000"/>
          </a:xfrm>
          <a:prstGeom prst="straightConnector1">
            <a:avLst/>
          </a:prstGeom>
          <a:noFill/>
          <a:ln cap="flat" cmpd="sng" w="57150">
            <a:solidFill>
              <a:srgbClr val="FF0000"/>
            </a:solidFill>
            <a:prstDash val="solid"/>
            <a:round/>
            <a:headEnd len="sm" w="sm" type="none"/>
            <a:tailEnd len="med" w="med" type="stealth"/>
          </a:ln>
        </p:spPr>
      </p:cxn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7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p7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9" name="Google Shape;589;p7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590" name="Google Shape;590;p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594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5" name="Google Shape;595;p7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33200" y="21750"/>
            <a:ext cx="5877600" cy="510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0"/>
          <p:cNvSpPr txBox="1"/>
          <p:nvPr/>
        </p:nvSpPr>
        <p:spPr>
          <a:xfrm>
            <a:off x="0" y="58775"/>
            <a:ext cx="9144000" cy="11634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200">
                <a:solidFill>
                  <a:srgbClr val="FFFFFF"/>
                </a:solidFill>
              </a:rPr>
              <a:t>Tornado Climatology</a:t>
            </a:r>
            <a:endParaRPr sz="5200">
              <a:solidFill>
                <a:srgbClr val="FFFFFF"/>
              </a:solidFill>
            </a:endParaRPr>
          </a:p>
        </p:txBody>
      </p:sp>
      <p:sp>
        <p:nvSpPr>
          <p:cNvPr id="119" name="Google Shape;119;p20"/>
          <p:cNvSpPr txBox="1"/>
          <p:nvPr>
            <p:ph idx="1" type="body"/>
          </p:nvPr>
        </p:nvSpPr>
        <p:spPr>
          <a:xfrm>
            <a:off x="363225" y="1196125"/>
            <a:ext cx="8573400" cy="38691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6550" lvl="0" marL="45720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Char char="➢"/>
            </a:pPr>
            <a:r>
              <a:rPr lang="en" sz="1700">
                <a:solidFill>
                  <a:srgbClr val="FFFFFF"/>
                </a:solidFill>
              </a:rPr>
              <a:t>Work done by SPC forecasters to identify tornado/ingredient climatologies </a:t>
            </a:r>
            <a:endParaRPr sz="1700">
              <a:solidFill>
                <a:srgbClr val="FFFFFF"/>
              </a:solidFill>
            </a:endParaRPr>
          </a:p>
          <a:p>
            <a:pPr indent="-311150" lvl="1" marL="91440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Char char="○"/>
            </a:pPr>
            <a:r>
              <a:rPr lang="en" sz="1300">
                <a:solidFill>
                  <a:srgbClr val="FFFFFF"/>
                </a:solidFill>
              </a:rPr>
              <a:t>Smith et al. 2012 (Weather and Forecasting)</a:t>
            </a:r>
            <a:endParaRPr sz="1300">
              <a:solidFill>
                <a:srgbClr val="FFFFFF"/>
              </a:solidFill>
            </a:endParaRPr>
          </a:p>
          <a:p>
            <a:pPr indent="-311150" lvl="1" marL="91440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Char char="○"/>
            </a:pPr>
            <a:r>
              <a:rPr lang="en" sz="1300">
                <a:solidFill>
                  <a:srgbClr val="FFFFFF"/>
                </a:solidFill>
              </a:rPr>
              <a:t>Thompson et al. 2012 (Weather and Forecasting)</a:t>
            </a:r>
            <a:endParaRPr sz="1300">
              <a:solidFill>
                <a:srgbClr val="FFFFFF"/>
              </a:solidFill>
            </a:endParaRPr>
          </a:p>
          <a:p>
            <a:pPr indent="-311150" lvl="1" marL="91440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Char char="○"/>
            </a:pPr>
            <a:r>
              <a:rPr lang="en" sz="1300">
                <a:solidFill>
                  <a:srgbClr val="FFFFFF"/>
                </a:solidFill>
              </a:rPr>
              <a:t>Grams et al. 2012 (Weather and Forecasting)</a:t>
            </a:r>
            <a:endParaRPr sz="1300">
              <a:solidFill>
                <a:srgbClr val="FFFFFF"/>
              </a:solidFill>
            </a:endParaRPr>
          </a:p>
          <a:p>
            <a:pPr indent="0" lvl="0" marL="91440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FFFFFF"/>
              </a:solidFill>
            </a:endParaRPr>
          </a:p>
          <a:p>
            <a:pPr indent="-336550" lvl="0" marL="45720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Char char="➢"/>
            </a:pPr>
            <a:r>
              <a:rPr lang="en" sz="1700">
                <a:solidFill>
                  <a:srgbClr val="FFFFFF"/>
                </a:solidFill>
              </a:rPr>
              <a:t>Looked at ~10,000 tornado cases</a:t>
            </a:r>
            <a:endParaRPr sz="1700">
              <a:solidFill>
                <a:srgbClr val="FFFFFF"/>
              </a:solidFill>
            </a:endParaRPr>
          </a:p>
          <a:p>
            <a:pPr indent="-311150" lvl="1" marL="91440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Char char="○"/>
            </a:pPr>
            <a:r>
              <a:rPr lang="en" sz="1300">
                <a:solidFill>
                  <a:srgbClr val="FFFFFF"/>
                </a:solidFill>
              </a:rPr>
              <a:t>Period: 2003-2011</a:t>
            </a:r>
            <a:endParaRPr sz="1300">
              <a:solidFill>
                <a:srgbClr val="FFFFFF"/>
              </a:solidFill>
            </a:endParaRPr>
          </a:p>
          <a:p>
            <a:pPr indent="-311150" lvl="1" marL="91440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Char char="○"/>
            </a:pPr>
            <a:r>
              <a:rPr lang="en" sz="1300">
                <a:solidFill>
                  <a:srgbClr val="FFFFFF"/>
                </a:solidFill>
              </a:rPr>
              <a:t>Considered Supercell EF-2+ and QLCS EF-1+</a:t>
            </a:r>
            <a:endParaRPr sz="1300">
              <a:solidFill>
                <a:srgbClr val="FFFFFF"/>
              </a:solidFill>
            </a:endParaRPr>
          </a:p>
          <a:p>
            <a:pPr indent="0" lvl="0" marL="91440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FFFFFF"/>
              </a:solidFill>
            </a:endParaRPr>
          </a:p>
          <a:p>
            <a:pPr indent="-336550" lvl="0" marL="45720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Char char="➢"/>
            </a:pPr>
            <a:r>
              <a:rPr lang="en" sz="1700">
                <a:solidFill>
                  <a:srgbClr val="FFFFFF"/>
                </a:solidFill>
              </a:rPr>
              <a:t>Assigned storm mode based on WSR-88D data</a:t>
            </a:r>
            <a:endParaRPr sz="1700">
              <a:solidFill>
                <a:srgbClr val="FFFFFF"/>
              </a:solidFill>
            </a:endParaRPr>
          </a:p>
          <a:p>
            <a:pPr indent="-311150" lvl="1" marL="91440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Char char="○"/>
            </a:pPr>
            <a:r>
              <a:rPr lang="en" sz="1300">
                <a:solidFill>
                  <a:srgbClr val="FFFFFF"/>
                </a:solidFill>
              </a:rPr>
              <a:t>Ex: discrete supercell, QLCS, cluster supercell, etc… </a:t>
            </a:r>
            <a:endParaRPr sz="1300">
              <a:solidFill>
                <a:srgbClr val="FFFFFF"/>
              </a:solidFill>
            </a:endParaRPr>
          </a:p>
          <a:p>
            <a:pPr indent="0" lvl="0" marL="91440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FFFFFF"/>
              </a:solidFill>
            </a:endParaRPr>
          </a:p>
          <a:p>
            <a:pPr indent="-336550" lvl="0" marL="45720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Char char="➢"/>
            </a:pPr>
            <a:r>
              <a:rPr lang="en" sz="1700">
                <a:solidFill>
                  <a:srgbClr val="FFFFFF"/>
                </a:solidFill>
              </a:rPr>
              <a:t>Collected SPC Mesoanalysis data for each instance at the nearest grid point</a:t>
            </a:r>
            <a:endParaRPr sz="1700">
              <a:solidFill>
                <a:srgbClr val="FFFFFF"/>
              </a:solidFill>
            </a:endParaRPr>
          </a:p>
          <a:p>
            <a:pPr indent="0" lvl="0" marL="45720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rgbClr val="FFFFFF"/>
              </a:solidFill>
            </a:endParaRPr>
          </a:p>
          <a:p>
            <a:pPr indent="-336550" lvl="0" marL="45720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Char char="➢"/>
            </a:pPr>
            <a:r>
              <a:rPr lang="en" sz="1700">
                <a:solidFill>
                  <a:srgbClr val="FFFFFF"/>
                </a:solidFill>
              </a:rPr>
              <a:t>Created plots of </a:t>
            </a:r>
            <a:r>
              <a:rPr lang="en" sz="1700">
                <a:solidFill>
                  <a:srgbClr val="FFFFFF"/>
                </a:solidFill>
              </a:rPr>
              <a:t>tornado</a:t>
            </a:r>
            <a:r>
              <a:rPr lang="en" sz="1700">
                <a:solidFill>
                  <a:srgbClr val="FFFFFF"/>
                </a:solidFill>
              </a:rPr>
              <a:t> events and ingredients based on:</a:t>
            </a:r>
            <a:endParaRPr sz="1700">
              <a:solidFill>
                <a:srgbClr val="FFFFFF"/>
              </a:solidFill>
            </a:endParaRPr>
          </a:p>
          <a:p>
            <a:pPr indent="-311150" lvl="1" marL="91440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Char char="○"/>
            </a:pPr>
            <a:r>
              <a:rPr lang="en" sz="1300">
                <a:solidFill>
                  <a:srgbClr val="FFFFFF"/>
                </a:solidFill>
              </a:rPr>
              <a:t>Seasonal</a:t>
            </a:r>
            <a:r>
              <a:rPr lang="en" sz="1300">
                <a:solidFill>
                  <a:srgbClr val="FFFFFF"/>
                </a:solidFill>
              </a:rPr>
              <a:t> (spring, summer, fall, winter)</a:t>
            </a:r>
            <a:endParaRPr sz="1300">
              <a:solidFill>
                <a:srgbClr val="FFFFFF"/>
              </a:solidFill>
            </a:endParaRPr>
          </a:p>
          <a:p>
            <a:pPr indent="-311150" lvl="1" marL="91440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Char char="○"/>
            </a:pPr>
            <a:r>
              <a:rPr lang="en" sz="1300">
                <a:solidFill>
                  <a:srgbClr val="FFFFFF"/>
                </a:solidFill>
              </a:rPr>
              <a:t>Convective mode</a:t>
            </a:r>
            <a:endParaRPr sz="1300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FFFFFF"/>
                </a:solidFill>
              </a:rPr>
              <a:t> </a:t>
            </a:r>
            <a:endParaRPr sz="1700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599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0" name="Google Shape;600;p7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08001" y="-9100"/>
            <a:ext cx="5928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1" name="Google Shape;601;p7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08000" y="0"/>
            <a:ext cx="5928000" cy="514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2" name="Google Shape;602;p7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608000" y="-9100"/>
            <a:ext cx="5928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606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7" name="Google Shape;607;p7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8351" y="1"/>
            <a:ext cx="6187382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08" name="Google Shape;608;p75"/>
          <p:cNvSpPr txBox="1"/>
          <p:nvPr/>
        </p:nvSpPr>
        <p:spPr>
          <a:xfrm>
            <a:off x="6285725" y="665675"/>
            <a:ext cx="2858400" cy="35421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 fontScale="85000" lnSpcReduction="200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8849"/>
              <a:buNone/>
            </a:pPr>
            <a:r>
              <a:rPr lang="en" sz="2669">
                <a:solidFill>
                  <a:srgbClr val="FFFFFF"/>
                </a:solidFill>
              </a:rPr>
              <a:t>Bellemont, AZ</a:t>
            </a:r>
            <a:endParaRPr sz="2669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8849"/>
              <a:buNone/>
            </a:pPr>
            <a:r>
              <a:rPr lang="en" sz="2669">
                <a:solidFill>
                  <a:srgbClr val="FFFFFF"/>
                </a:solidFill>
              </a:rPr>
              <a:t>EF-2</a:t>
            </a:r>
            <a:endParaRPr sz="2669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8849"/>
              <a:buNone/>
            </a:pPr>
            <a:r>
              <a:t/>
            </a:r>
            <a:endParaRPr sz="2669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8849"/>
              <a:buNone/>
            </a:pPr>
            <a:r>
              <a:rPr lang="en" sz="2669">
                <a:solidFill>
                  <a:srgbClr val="FFFFFF"/>
                </a:solidFill>
              </a:rPr>
              <a:t>Doesn’t just apply to high-end Plains/SE Environments!</a:t>
            </a:r>
            <a:endParaRPr sz="2669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8849"/>
              <a:buNone/>
            </a:pPr>
            <a:r>
              <a:t/>
            </a:r>
            <a:endParaRPr sz="2669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8849"/>
              <a:buNone/>
            </a:pPr>
            <a:r>
              <a:rPr lang="en" sz="2669">
                <a:solidFill>
                  <a:srgbClr val="FFFFFF"/>
                </a:solidFill>
              </a:rPr>
              <a:t>Convective parameter magnatudes are relative to location/season.</a:t>
            </a:r>
            <a:endParaRPr sz="2669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612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3" name="Google Shape;613;p7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68601" y="1452276"/>
            <a:ext cx="4129373" cy="3097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" name="Google Shape;614;p7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77675" y="810150"/>
            <a:ext cx="2575800" cy="223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5" name="Google Shape;615;p7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66313" y="3208750"/>
            <a:ext cx="2398517" cy="17935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16" name="Google Shape;616;p76"/>
          <p:cNvCxnSpPr>
            <a:stCxn id="614" idx="3"/>
          </p:cNvCxnSpPr>
          <p:nvPr/>
        </p:nvCxnSpPr>
        <p:spPr>
          <a:xfrm>
            <a:off x="3853475" y="1927650"/>
            <a:ext cx="1311000" cy="6735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617" name="Google Shape;617;p76"/>
          <p:cNvCxnSpPr/>
          <p:nvPr/>
        </p:nvCxnSpPr>
        <p:spPr>
          <a:xfrm flipH="1" rot="10800000">
            <a:off x="3787600" y="3171900"/>
            <a:ext cx="1404900" cy="9678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618" name="Google Shape;618;p76"/>
          <p:cNvSpPr txBox="1"/>
          <p:nvPr/>
        </p:nvSpPr>
        <p:spPr>
          <a:xfrm>
            <a:off x="323850" y="38825"/>
            <a:ext cx="8496300" cy="6483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 fontScale="850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934"/>
              <a:buNone/>
            </a:pPr>
            <a:r>
              <a:rPr lang="en" sz="2969">
                <a:solidFill>
                  <a:srgbClr val="FFFFFF"/>
                </a:solidFill>
              </a:rPr>
              <a:t>Estimating Tornado Probability &amp; Intensity in Real Time</a:t>
            </a:r>
            <a:endParaRPr sz="2969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622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77"/>
          <p:cNvSpPr txBox="1"/>
          <p:nvPr/>
        </p:nvSpPr>
        <p:spPr>
          <a:xfrm>
            <a:off x="323850" y="38825"/>
            <a:ext cx="8496300" cy="6483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 fontScale="850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934"/>
              <a:buNone/>
            </a:pPr>
            <a:r>
              <a:rPr lang="en" sz="2969">
                <a:solidFill>
                  <a:srgbClr val="FFFFFF"/>
                </a:solidFill>
              </a:rPr>
              <a:t>Estimating Tornado Probability &amp; Intensity in Real Time</a:t>
            </a:r>
            <a:endParaRPr sz="2969">
              <a:solidFill>
                <a:srgbClr val="FFFFFF"/>
              </a:solidFill>
            </a:endParaRPr>
          </a:p>
        </p:txBody>
      </p:sp>
      <p:sp>
        <p:nvSpPr>
          <p:cNvPr id="624" name="Google Shape;624;p77"/>
          <p:cNvSpPr txBox="1"/>
          <p:nvPr>
            <p:ph idx="1" type="body"/>
          </p:nvPr>
        </p:nvSpPr>
        <p:spPr>
          <a:xfrm>
            <a:off x="205675" y="738925"/>
            <a:ext cx="8893500" cy="38691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65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Char char="➢"/>
            </a:pPr>
            <a:r>
              <a:rPr lang="en" sz="1700">
                <a:solidFill>
                  <a:srgbClr val="FFFFFF"/>
                </a:solidFill>
              </a:rPr>
              <a:t>Recent studies have shown that observed WSR-88D and environmental trends can yield reasonable probabilities of tornado </a:t>
            </a:r>
            <a:r>
              <a:rPr lang="en" sz="1700">
                <a:solidFill>
                  <a:srgbClr val="FFFFFF"/>
                </a:solidFill>
              </a:rPr>
              <a:t>occurrence</a:t>
            </a:r>
            <a:r>
              <a:rPr lang="en" sz="1700">
                <a:solidFill>
                  <a:srgbClr val="FFFFFF"/>
                </a:solidFill>
              </a:rPr>
              <a:t> and intensity in real time.</a:t>
            </a:r>
            <a:endParaRPr sz="1700">
              <a:solidFill>
                <a:srgbClr val="FFFFFF"/>
              </a:solidFill>
            </a:endParaRPr>
          </a:p>
          <a:p>
            <a:pPr indent="-31115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Char char="○"/>
            </a:pPr>
            <a:r>
              <a:rPr lang="en" sz="1300">
                <a:solidFill>
                  <a:srgbClr val="FFFFFF"/>
                </a:solidFill>
              </a:rPr>
              <a:t>Smith et al. 2015 (WAF)</a:t>
            </a:r>
            <a:endParaRPr sz="1300">
              <a:solidFill>
                <a:srgbClr val="FFFFFF"/>
              </a:solidFill>
            </a:endParaRPr>
          </a:p>
          <a:p>
            <a:pPr indent="-31115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Char char="○"/>
            </a:pPr>
            <a:r>
              <a:rPr lang="en" sz="1300">
                <a:solidFill>
                  <a:srgbClr val="FFFFFF"/>
                </a:solidFill>
              </a:rPr>
              <a:t>Thompson et al. 2017 (WAF)</a:t>
            </a:r>
            <a:endParaRPr sz="1300">
              <a:solidFill>
                <a:srgbClr val="FFFFFF"/>
              </a:solidFill>
            </a:endParaRPr>
          </a:p>
          <a:p>
            <a:pPr indent="-31115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Char char="○"/>
            </a:pPr>
            <a:r>
              <a:rPr lang="en" sz="1300">
                <a:solidFill>
                  <a:srgbClr val="FFFFFF"/>
                </a:solidFill>
              </a:rPr>
              <a:t>Cohen et al. 2018 (WAF)</a:t>
            </a:r>
            <a:endParaRPr sz="1300">
              <a:solidFill>
                <a:srgbClr val="FFFFFF"/>
              </a:solidFill>
            </a:endParaRPr>
          </a:p>
          <a:p>
            <a:pPr indent="-31115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Char char="○"/>
            </a:pPr>
            <a:r>
              <a:rPr lang="en" sz="1300">
                <a:solidFill>
                  <a:srgbClr val="FFFFFF"/>
                </a:solidFill>
              </a:rPr>
              <a:t>Smith et al. 2020 (parts 1 &amp; 2) (WAF)</a:t>
            </a:r>
            <a:endParaRPr sz="1300">
              <a:solidFill>
                <a:srgbClr val="FFFFFF"/>
              </a:solidFill>
            </a:endParaRPr>
          </a:p>
          <a:p>
            <a:pPr indent="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rgbClr val="FFFFFF"/>
              </a:solidFill>
            </a:endParaRPr>
          </a:p>
          <a:p>
            <a:pPr indent="-3365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Char char="➢"/>
            </a:pPr>
            <a:r>
              <a:rPr lang="en" sz="1700">
                <a:solidFill>
                  <a:srgbClr val="FFFFFF"/>
                </a:solidFill>
              </a:rPr>
              <a:t>Recent studies by SPC featured:</a:t>
            </a:r>
            <a:endParaRPr sz="1700">
              <a:solidFill>
                <a:srgbClr val="FFFFFF"/>
              </a:solidFill>
            </a:endParaRPr>
          </a:p>
          <a:p>
            <a:pPr indent="-33655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Char char="○"/>
            </a:pPr>
            <a:r>
              <a:rPr lang="en" sz="1700">
                <a:solidFill>
                  <a:srgbClr val="FFFFFF"/>
                </a:solidFill>
              </a:rPr>
              <a:t>~4700 tornadoes from 2009-2013</a:t>
            </a:r>
            <a:endParaRPr sz="1700">
              <a:solidFill>
                <a:srgbClr val="FFFFFF"/>
              </a:solidFill>
            </a:endParaRPr>
          </a:p>
          <a:p>
            <a:pPr indent="-33655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Char char="○"/>
            </a:pPr>
            <a:r>
              <a:rPr lang="en" sz="1700">
                <a:solidFill>
                  <a:srgbClr val="FFFFFF"/>
                </a:solidFill>
              </a:rPr>
              <a:t>~10500 severe events &amp; tornadoes from 2014</a:t>
            </a:r>
            <a:endParaRPr sz="1700">
              <a:solidFill>
                <a:srgbClr val="FFFFFF"/>
              </a:solidFill>
            </a:endParaRPr>
          </a:p>
          <a:p>
            <a:pPr indent="-336550" lvl="2" marL="137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Char char="■"/>
            </a:pPr>
            <a:r>
              <a:rPr lang="en" sz="1700">
                <a:solidFill>
                  <a:srgbClr val="FFFFFF"/>
                </a:solidFill>
              </a:rPr>
              <a:t>Tornado events required credible report or TDS</a:t>
            </a:r>
            <a:endParaRPr sz="1700">
              <a:solidFill>
                <a:srgbClr val="FFFFFF"/>
              </a:solidFill>
            </a:endParaRPr>
          </a:p>
          <a:p>
            <a:pPr indent="-336550" lvl="2" marL="137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Char char="■"/>
            </a:pPr>
            <a:r>
              <a:rPr lang="en" sz="1700">
                <a:solidFill>
                  <a:srgbClr val="FFFFFF"/>
                </a:solidFill>
              </a:rPr>
              <a:t>Environmental data, such as STP, also collected</a:t>
            </a:r>
            <a:endParaRPr sz="1700">
              <a:solidFill>
                <a:srgbClr val="FFFFFF"/>
              </a:solidFill>
            </a:endParaRPr>
          </a:p>
          <a:p>
            <a:pPr indent="0" lvl="0" marL="137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rgbClr val="FFFFFF"/>
              </a:solidFill>
            </a:endParaRPr>
          </a:p>
          <a:p>
            <a:pPr indent="-3365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Char char="➢"/>
            </a:pPr>
            <a:r>
              <a:rPr lang="en" sz="1700">
                <a:solidFill>
                  <a:srgbClr val="FFFFFF"/>
                </a:solidFill>
              </a:rPr>
              <a:t>Used 2009-2014 tornadoes to create </a:t>
            </a:r>
            <a:r>
              <a:rPr lang="en" sz="1700">
                <a:solidFill>
                  <a:srgbClr val="B6D7A8"/>
                </a:solidFill>
              </a:rPr>
              <a:t>conditional probabilities</a:t>
            </a:r>
            <a:r>
              <a:rPr lang="en" sz="1700">
                <a:solidFill>
                  <a:srgbClr val="FFFFFF"/>
                </a:solidFill>
              </a:rPr>
              <a:t> by EF scale</a:t>
            </a:r>
            <a:endParaRPr sz="1700">
              <a:solidFill>
                <a:srgbClr val="FFFFFF"/>
              </a:solidFill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rgbClr val="FFFFFF"/>
              </a:solidFill>
            </a:endParaRPr>
          </a:p>
          <a:p>
            <a:pPr indent="-3365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Char char="➢"/>
            </a:pPr>
            <a:r>
              <a:rPr lang="en" sz="1700">
                <a:solidFill>
                  <a:srgbClr val="FFFFFF"/>
                </a:solidFill>
              </a:rPr>
              <a:t>Used 2014-2015 tornadoes and severe events to create </a:t>
            </a:r>
            <a:r>
              <a:rPr lang="en" sz="1700">
                <a:solidFill>
                  <a:srgbClr val="EA9999"/>
                </a:solidFill>
              </a:rPr>
              <a:t>unconditional probabilities</a:t>
            </a:r>
            <a:r>
              <a:rPr lang="en" sz="1700">
                <a:solidFill>
                  <a:srgbClr val="FFFFFF"/>
                </a:solidFill>
              </a:rPr>
              <a:t> by EF scale.</a:t>
            </a:r>
            <a:endParaRPr sz="1700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FFFFFF"/>
                </a:solidFill>
              </a:rPr>
              <a:t> </a:t>
            </a:r>
            <a:endParaRPr sz="1700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628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Google Shape;629;p78"/>
          <p:cNvSpPr txBox="1"/>
          <p:nvPr>
            <p:ph type="title"/>
          </p:nvPr>
        </p:nvSpPr>
        <p:spPr>
          <a:xfrm>
            <a:off x="457200" y="154484"/>
            <a:ext cx="8229600" cy="6432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60000"/>
              </a:srgbClr>
            </a:outerShdw>
          </a:effectLst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en">
                <a:solidFill>
                  <a:schemeClr val="lt1"/>
                </a:solidFill>
              </a:rPr>
              <a:t>Tornado Detection Via WSR-88D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630" name="Google Shape;630;p78"/>
          <p:cNvSpPr txBox="1"/>
          <p:nvPr>
            <p:ph idx="1" type="body"/>
          </p:nvPr>
        </p:nvSpPr>
        <p:spPr>
          <a:xfrm>
            <a:off x="457200" y="900113"/>
            <a:ext cx="8229600" cy="254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62500" lnSpcReduction="20000"/>
          </a:bodyPr>
          <a:lstStyle/>
          <a:p>
            <a:pPr indent="-272415" lvl="0" marL="3429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Char char="➢"/>
            </a:pPr>
            <a:r>
              <a:rPr lang="en" sz="2960">
                <a:solidFill>
                  <a:schemeClr val="lt1"/>
                </a:solidFill>
              </a:rPr>
              <a:t>Combined radar attributes (same place and time)</a:t>
            </a:r>
            <a:endParaRPr/>
          </a:p>
          <a:p>
            <a:pPr indent="-224075" lvl="1" marL="742950" rtl="0" algn="l">
              <a:spcBef>
                <a:spcPts val="518"/>
              </a:spcBef>
              <a:spcAft>
                <a:spcPts val="0"/>
              </a:spcAft>
              <a:buClr>
                <a:srgbClr val="FFFF99"/>
              </a:buClr>
              <a:buSzPct val="100000"/>
              <a:buChar char="○"/>
            </a:pPr>
            <a:r>
              <a:rPr lang="en" sz="2590">
                <a:solidFill>
                  <a:srgbClr val="FFFF99"/>
                </a:solidFill>
              </a:rPr>
              <a:t>Storm-relative velocity (V</a:t>
            </a:r>
            <a:r>
              <a:rPr baseline="-25000" lang="en" sz="2590">
                <a:solidFill>
                  <a:srgbClr val="FFFF99"/>
                </a:solidFill>
              </a:rPr>
              <a:t>rot</a:t>
            </a:r>
            <a:r>
              <a:rPr lang="en" sz="2590">
                <a:solidFill>
                  <a:srgbClr val="FFFF99"/>
                </a:solidFill>
              </a:rPr>
              <a:t> &gt; ~40 kt)</a:t>
            </a:r>
            <a:endParaRPr/>
          </a:p>
          <a:p>
            <a:pPr indent="-175736" lvl="2" marL="1143000" rtl="0" algn="l">
              <a:spcBef>
                <a:spcPts val="444"/>
              </a:spcBef>
              <a:spcAft>
                <a:spcPts val="0"/>
              </a:spcAft>
              <a:buClr>
                <a:srgbClr val="FFFF99"/>
              </a:buClr>
              <a:buSzPct val="100000"/>
              <a:buChar char="■"/>
            </a:pPr>
            <a:r>
              <a:rPr lang="en" sz="2220">
                <a:solidFill>
                  <a:srgbClr val="FFFF99"/>
                </a:solidFill>
              </a:rPr>
              <a:t>Stronger and deeper 🡺</a:t>
            </a:r>
            <a:r>
              <a:rPr lang="en" sz="2220">
                <a:solidFill>
                  <a:srgbClr val="FF00FF"/>
                </a:solidFill>
              </a:rPr>
              <a:t>higher EF2+ probability</a:t>
            </a:r>
            <a:endParaRPr sz="2220">
              <a:solidFill>
                <a:srgbClr val="FF00FF"/>
              </a:solidFill>
            </a:endParaRPr>
          </a:p>
          <a:p>
            <a:pPr indent="-224075" lvl="1" marL="742950" rtl="0" algn="l">
              <a:spcBef>
                <a:spcPts val="518"/>
              </a:spcBef>
              <a:spcAft>
                <a:spcPts val="0"/>
              </a:spcAft>
              <a:buClr>
                <a:srgbClr val="FFFF99"/>
              </a:buClr>
              <a:buSzPct val="100000"/>
              <a:buChar char="○"/>
            </a:pPr>
            <a:r>
              <a:rPr lang="en" sz="2590">
                <a:solidFill>
                  <a:srgbClr val="FFFF99"/>
                </a:solidFill>
              </a:rPr>
              <a:t>Correlation coefficient &lt; 0.8</a:t>
            </a:r>
            <a:endParaRPr/>
          </a:p>
          <a:p>
            <a:pPr indent="-175736" lvl="2" marL="1143000" rtl="0" algn="l">
              <a:spcBef>
                <a:spcPts val="444"/>
              </a:spcBef>
              <a:spcAft>
                <a:spcPts val="0"/>
              </a:spcAft>
              <a:buClr>
                <a:srgbClr val="FFFF99"/>
              </a:buClr>
              <a:buSzPct val="100000"/>
              <a:buChar char="■"/>
            </a:pPr>
            <a:r>
              <a:rPr lang="en" sz="2220">
                <a:solidFill>
                  <a:srgbClr val="FFFF99"/>
                </a:solidFill>
              </a:rPr>
              <a:t>More obvious and deeper 🡺</a:t>
            </a:r>
            <a:r>
              <a:rPr lang="en" sz="2220">
                <a:solidFill>
                  <a:srgbClr val="FF00FF"/>
                </a:solidFill>
              </a:rPr>
              <a:t>higher EF2+ probability</a:t>
            </a:r>
            <a:endParaRPr sz="2220">
              <a:solidFill>
                <a:srgbClr val="FF00FF"/>
              </a:solidFill>
            </a:endParaRPr>
          </a:p>
          <a:p>
            <a:pPr indent="-224075" lvl="1" marL="742950" rtl="0" algn="l">
              <a:spcBef>
                <a:spcPts val="518"/>
              </a:spcBef>
              <a:spcAft>
                <a:spcPts val="0"/>
              </a:spcAft>
              <a:buClr>
                <a:srgbClr val="FFFF99"/>
              </a:buClr>
              <a:buSzPct val="100000"/>
              <a:buChar char="○"/>
            </a:pPr>
            <a:r>
              <a:rPr lang="en" sz="2590">
                <a:solidFill>
                  <a:srgbClr val="FFFF99"/>
                </a:solidFill>
              </a:rPr>
              <a:t>Reflectivity &gt; 20 dbZ (can include “debris ball”) </a:t>
            </a:r>
            <a:endParaRPr/>
          </a:p>
          <a:p>
            <a:pPr indent="-224075" lvl="1" marL="742950" rtl="0" algn="l">
              <a:spcBef>
                <a:spcPts val="518"/>
              </a:spcBef>
              <a:spcAft>
                <a:spcPts val="0"/>
              </a:spcAft>
              <a:buClr>
                <a:srgbClr val="FFFF99"/>
              </a:buClr>
              <a:buSzPct val="100000"/>
              <a:buChar char="○"/>
            </a:pPr>
            <a:r>
              <a:rPr lang="en" sz="2590">
                <a:solidFill>
                  <a:srgbClr val="FFFF99"/>
                </a:solidFill>
              </a:rPr>
              <a:t>Low ZDR </a:t>
            </a:r>
            <a:endParaRPr/>
          </a:p>
          <a:p>
            <a:pPr indent="-272415" lvl="0" marL="342900" rtl="0" algn="l">
              <a:spcBef>
                <a:spcPts val="592"/>
              </a:spcBef>
              <a:spcAft>
                <a:spcPts val="1200"/>
              </a:spcAft>
              <a:buClr>
                <a:schemeClr val="lt1"/>
              </a:buClr>
              <a:buSzPct val="100000"/>
              <a:buChar char="➢"/>
            </a:pPr>
            <a:r>
              <a:rPr lang="en" sz="2960">
                <a:solidFill>
                  <a:schemeClr val="lt1"/>
                </a:solidFill>
              </a:rPr>
              <a:t>Radar signatures combined with expectation based on storm environment</a:t>
            </a:r>
            <a:endParaRPr sz="2960">
              <a:solidFill>
                <a:schemeClr val="lt1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634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79"/>
          <p:cNvSpPr txBox="1"/>
          <p:nvPr/>
        </p:nvSpPr>
        <p:spPr>
          <a:xfrm>
            <a:off x="323850" y="38825"/>
            <a:ext cx="8496300" cy="6483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rPr lang="en" sz="2969">
                <a:solidFill>
                  <a:srgbClr val="FFFFFF"/>
                </a:solidFill>
              </a:rPr>
              <a:t>Step 3: Find Vrot</a:t>
            </a:r>
            <a:endParaRPr sz="2969">
              <a:solidFill>
                <a:srgbClr val="FFFFFF"/>
              </a:solidFill>
            </a:endParaRPr>
          </a:p>
        </p:txBody>
      </p:sp>
      <p:pic>
        <p:nvPicPr>
          <p:cNvPr id="636" name="Google Shape;636;p7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10700" y="687125"/>
            <a:ext cx="5322600" cy="4415700"/>
          </a:xfrm>
          <a:prstGeom prst="rect">
            <a:avLst/>
          </a:prstGeom>
          <a:noFill/>
          <a:ln>
            <a:noFill/>
          </a:ln>
        </p:spPr>
      </p:pic>
      <p:sp>
        <p:nvSpPr>
          <p:cNvPr id="637" name="Google Shape;637;p79"/>
          <p:cNvSpPr/>
          <p:nvPr/>
        </p:nvSpPr>
        <p:spPr>
          <a:xfrm>
            <a:off x="6530050" y="805961"/>
            <a:ext cx="601200" cy="343500"/>
          </a:xfrm>
          <a:prstGeom prst="rect">
            <a:avLst/>
          </a:prstGeom>
          <a:solidFill>
            <a:srgbClr val="4F81BD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0.5</a:t>
            </a:r>
            <a:r>
              <a:rPr b="1" baseline="30000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endParaRPr b="1" baseline="30000"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8" name="Google Shape;638;p79"/>
          <p:cNvSpPr/>
          <p:nvPr/>
        </p:nvSpPr>
        <p:spPr>
          <a:xfrm>
            <a:off x="3854033" y="805961"/>
            <a:ext cx="601200" cy="343500"/>
          </a:xfrm>
          <a:prstGeom prst="rect">
            <a:avLst/>
          </a:prstGeom>
          <a:solidFill>
            <a:srgbClr val="4F81BD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0.5</a:t>
            </a:r>
            <a:r>
              <a:rPr b="1" baseline="30000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endParaRPr b="1" baseline="30000"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9" name="Google Shape;639;p79"/>
          <p:cNvSpPr/>
          <p:nvPr/>
        </p:nvSpPr>
        <p:spPr>
          <a:xfrm>
            <a:off x="3857936" y="2993118"/>
            <a:ext cx="601200" cy="343500"/>
          </a:xfrm>
          <a:prstGeom prst="rect">
            <a:avLst/>
          </a:prstGeom>
          <a:solidFill>
            <a:srgbClr val="4F81BD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0.5</a:t>
            </a:r>
            <a:r>
              <a:rPr b="1" baseline="30000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endParaRPr b="1" baseline="30000"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0" name="Google Shape;640;p79"/>
          <p:cNvSpPr/>
          <p:nvPr/>
        </p:nvSpPr>
        <p:spPr>
          <a:xfrm>
            <a:off x="6535904" y="2993118"/>
            <a:ext cx="601200" cy="343500"/>
          </a:xfrm>
          <a:prstGeom prst="rect">
            <a:avLst/>
          </a:prstGeom>
          <a:solidFill>
            <a:srgbClr val="4F81BD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0.5</a:t>
            </a:r>
            <a:r>
              <a:rPr b="1" baseline="30000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endParaRPr b="1" baseline="30000"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1" name="Google Shape;641;p79"/>
          <p:cNvSpPr/>
          <p:nvPr/>
        </p:nvSpPr>
        <p:spPr>
          <a:xfrm>
            <a:off x="5651425" y="1532125"/>
            <a:ext cx="470100" cy="503700"/>
          </a:xfrm>
          <a:prstGeom prst="ellipse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2" name="Google Shape;642;p79"/>
          <p:cNvSpPr txBox="1"/>
          <p:nvPr/>
        </p:nvSpPr>
        <p:spPr>
          <a:xfrm>
            <a:off x="2202550" y="3890025"/>
            <a:ext cx="4928700" cy="413400"/>
          </a:xfrm>
          <a:prstGeom prst="rect">
            <a:avLst/>
          </a:prstGeom>
          <a:solidFill>
            <a:srgbClr val="F3F3F3"/>
          </a:solidFill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 fontScale="850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52415"/>
              <a:buNone/>
            </a:pPr>
            <a:r>
              <a:rPr b="1" lang="en" sz="1469"/>
              <a:t>Rotational Velocity (Vrot) =  (Max Inbound + Max Outbound) /2</a:t>
            </a:r>
            <a:endParaRPr b="1" sz="1469"/>
          </a:p>
        </p:txBody>
      </p:sp>
      <p:pic>
        <p:nvPicPr>
          <p:cNvPr id="643" name="Google Shape;643;p7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48947" y="86850"/>
            <a:ext cx="5835900" cy="4969800"/>
          </a:xfrm>
          <a:prstGeom prst="rect">
            <a:avLst/>
          </a:prstGeom>
          <a:noFill/>
          <a:ln>
            <a:noFill/>
          </a:ln>
        </p:spPr>
      </p:pic>
      <p:sp>
        <p:nvSpPr>
          <p:cNvPr id="644" name="Google Shape;644;p79"/>
          <p:cNvSpPr txBox="1"/>
          <p:nvPr/>
        </p:nvSpPr>
        <p:spPr>
          <a:xfrm>
            <a:off x="323850" y="572225"/>
            <a:ext cx="8496300" cy="6483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rPr lang="en" sz="2969">
                <a:solidFill>
                  <a:srgbClr val="FFFFFF"/>
                </a:solidFill>
              </a:rPr>
              <a:t>Vrot Example</a:t>
            </a:r>
            <a:endParaRPr sz="2969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648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p80"/>
          <p:cNvSpPr txBox="1"/>
          <p:nvPr/>
        </p:nvSpPr>
        <p:spPr>
          <a:xfrm>
            <a:off x="323850" y="38825"/>
            <a:ext cx="8496300" cy="6483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rPr lang="en" sz="2969">
                <a:solidFill>
                  <a:srgbClr val="FFFFFF"/>
                </a:solidFill>
              </a:rPr>
              <a:t>A Quick Note on WSR-88D Tornado Signatures</a:t>
            </a:r>
            <a:endParaRPr sz="2969">
              <a:solidFill>
                <a:srgbClr val="FFFFFF"/>
              </a:solidFill>
            </a:endParaRPr>
          </a:p>
        </p:txBody>
      </p:sp>
      <p:pic>
        <p:nvPicPr>
          <p:cNvPr id="650" name="Google Shape;650;p8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10700" y="687125"/>
            <a:ext cx="5322600" cy="4415700"/>
          </a:xfrm>
          <a:prstGeom prst="rect">
            <a:avLst/>
          </a:prstGeom>
          <a:noFill/>
          <a:ln>
            <a:noFill/>
          </a:ln>
        </p:spPr>
      </p:pic>
      <p:sp>
        <p:nvSpPr>
          <p:cNvPr id="651" name="Google Shape;651;p80"/>
          <p:cNvSpPr/>
          <p:nvPr/>
        </p:nvSpPr>
        <p:spPr>
          <a:xfrm>
            <a:off x="6530050" y="805961"/>
            <a:ext cx="601200" cy="343500"/>
          </a:xfrm>
          <a:prstGeom prst="rect">
            <a:avLst/>
          </a:prstGeom>
          <a:solidFill>
            <a:srgbClr val="4F81BD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0.5</a:t>
            </a:r>
            <a:r>
              <a:rPr b="1" baseline="30000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endParaRPr b="1" baseline="30000"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2" name="Google Shape;652;p80"/>
          <p:cNvSpPr/>
          <p:nvPr/>
        </p:nvSpPr>
        <p:spPr>
          <a:xfrm>
            <a:off x="3854033" y="805961"/>
            <a:ext cx="601200" cy="343500"/>
          </a:xfrm>
          <a:prstGeom prst="rect">
            <a:avLst/>
          </a:prstGeom>
          <a:solidFill>
            <a:srgbClr val="4F81BD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0.5</a:t>
            </a:r>
            <a:r>
              <a:rPr b="1" baseline="30000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endParaRPr b="1" baseline="30000"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3" name="Google Shape;653;p80"/>
          <p:cNvSpPr/>
          <p:nvPr/>
        </p:nvSpPr>
        <p:spPr>
          <a:xfrm>
            <a:off x="3857936" y="2993118"/>
            <a:ext cx="601200" cy="343500"/>
          </a:xfrm>
          <a:prstGeom prst="rect">
            <a:avLst/>
          </a:prstGeom>
          <a:solidFill>
            <a:srgbClr val="4F81BD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0.5</a:t>
            </a:r>
            <a:r>
              <a:rPr b="1" baseline="30000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endParaRPr b="1" baseline="30000"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4" name="Google Shape;654;p80"/>
          <p:cNvSpPr/>
          <p:nvPr/>
        </p:nvSpPr>
        <p:spPr>
          <a:xfrm>
            <a:off x="6535904" y="2993118"/>
            <a:ext cx="601200" cy="343500"/>
          </a:xfrm>
          <a:prstGeom prst="rect">
            <a:avLst/>
          </a:prstGeom>
          <a:solidFill>
            <a:srgbClr val="4F81BD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0.5</a:t>
            </a:r>
            <a:r>
              <a:rPr b="1" baseline="30000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endParaRPr b="1" baseline="30000"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658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p81"/>
          <p:cNvSpPr txBox="1"/>
          <p:nvPr/>
        </p:nvSpPr>
        <p:spPr>
          <a:xfrm>
            <a:off x="323850" y="38825"/>
            <a:ext cx="8496300" cy="6483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rPr lang="en" sz="2969">
                <a:solidFill>
                  <a:srgbClr val="FFFFFF"/>
                </a:solidFill>
              </a:rPr>
              <a:t>A Quick Note on WSR-88D Tornado Signatures</a:t>
            </a:r>
            <a:endParaRPr sz="2969">
              <a:solidFill>
                <a:srgbClr val="FFFFFF"/>
              </a:solidFill>
            </a:endParaRPr>
          </a:p>
        </p:txBody>
      </p:sp>
      <p:pic>
        <p:nvPicPr>
          <p:cNvPr id="660" name="Google Shape;660;p8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10700" y="687125"/>
            <a:ext cx="5322600" cy="4415700"/>
          </a:xfrm>
          <a:prstGeom prst="rect">
            <a:avLst/>
          </a:prstGeom>
          <a:noFill/>
          <a:ln>
            <a:noFill/>
          </a:ln>
        </p:spPr>
      </p:pic>
      <p:sp>
        <p:nvSpPr>
          <p:cNvPr id="661" name="Google Shape;661;p81"/>
          <p:cNvSpPr/>
          <p:nvPr/>
        </p:nvSpPr>
        <p:spPr>
          <a:xfrm>
            <a:off x="6530050" y="805961"/>
            <a:ext cx="601200" cy="343500"/>
          </a:xfrm>
          <a:prstGeom prst="rect">
            <a:avLst/>
          </a:prstGeom>
          <a:solidFill>
            <a:srgbClr val="4F81BD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0.5</a:t>
            </a:r>
            <a:r>
              <a:rPr b="1" baseline="30000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endParaRPr b="1" baseline="30000"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2" name="Google Shape;662;p81"/>
          <p:cNvSpPr/>
          <p:nvPr/>
        </p:nvSpPr>
        <p:spPr>
          <a:xfrm>
            <a:off x="3854033" y="805961"/>
            <a:ext cx="601200" cy="343500"/>
          </a:xfrm>
          <a:prstGeom prst="rect">
            <a:avLst/>
          </a:prstGeom>
          <a:solidFill>
            <a:srgbClr val="4F81BD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0.5</a:t>
            </a:r>
            <a:r>
              <a:rPr b="1" baseline="30000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endParaRPr b="1" baseline="30000"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3" name="Google Shape;663;p81"/>
          <p:cNvSpPr/>
          <p:nvPr/>
        </p:nvSpPr>
        <p:spPr>
          <a:xfrm>
            <a:off x="3857936" y="2993118"/>
            <a:ext cx="601200" cy="343500"/>
          </a:xfrm>
          <a:prstGeom prst="rect">
            <a:avLst/>
          </a:prstGeom>
          <a:solidFill>
            <a:srgbClr val="4F81BD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0.5</a:t>
            </a:r>
            <a:r>
              <a:rPr b="1" baseline="30000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endParaRPr b="1" baseline="30000"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4" name="Google Shape;664;p81"/>
          <p:cNvSpPr/>
          <p:nvPr/>
        </p:nvSpPr>
        <p:spPr>
          <a:xfrm>
            <a:off x="6535904" y="2993118"/>
            <a:ext cx="601200" cy="343500"/>
          </a:xfrm>
          <a:prstGeom prst="rect">
            <a:avLst/>
          </a:prstGeom>
          <a:solidFill>
            <a:srgbClr val="4F81BD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0.5</a:t>
            </a:r>
            <a:r>
              <a:rPr b="1" baseline="30000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endParaRPr b="1" baseline="30000"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5" name="Google Shape;665;p81"/>
          <p:cNvSpPr/>
          <p:nvPr/>
        </p:nvSpPr>
        <p:spPr>
          <a:xfrm>
            <a:off x="2838528" y="683202"/>
            <a:ext cx="1718025" cy="1220900"/>
          </a:xfrm>
          <a:custGeom>
            <a:rect b="b" l="l" r="r" t="t"/>
            <a:pathLst>
              <a:path extrusionOk="0" h="48836" w="68721">
                <a:moveTo>
                  <a:pt x="48488" y="47614"/>
                </a:moveTo>
                <a:cubicBezTo>
                  <a:pt x="44346" y="46942"/>
                  <a:pt x="41735" y="42278"/>
                  <a:pt x="37966" y="39778"/>
                </a:cubicBezTo>
                <a:cubicBezTo>
                  <a:pt x="34197" y="37278"/>
                  <a:pt x="29384" y="33584"/>
                  <a:pt x="25876" y="32614"/>
                </a:cubicBezTo>
                <a:cubicBezTo>
                  <a:pt x="22369" y="31644"/>
                  <a:pt x="19011" y="33173"/>
                  <a:pt x="16921" y="33957"/>
                </a:cubicBezTo>
                <a:cubicBezTo>
                  <a:pt x="14832" y="34741"/>
                  <a:pt x="13749" y="36010"/>
                  <a:pt x="13339" y="37316"/>
                </a:cubicBezTo>
                <a:cubicBezTo>
                  <a:pt x="12929" y="38622"/>
                  <a:pt x="13526" y="40487"/>
                  <a:pt x="14459" y="41793"/>
                </a:cubicBezTo>
                <a:cubicBezTo>
                  <a:pt x="15392" y="43099"/>
                  <a:pt x="19533" y="43994"/>
                  <a:pt x="18936" y="45151"/>
                </a:cubicBezTo>
                <a:cubicBezTo>
                  <a:pt x="18339" y="46308"/>
                  <a:pt x="13713" y="49442"/>
                  <a:pt x="10877" y="48733"/>
                </a:cubicBezTo>
                <a:cubicBezTo>
                  <a:pt x="8041" y="48024"/>
                  <a:pt x="3713" y="44629"/>
                  <a:pt x="1922" y="40898"/>
                </a:cubicBezTo>
                <a:cubicBezTo>
                  <a:pt x="131" y="37167"/>
                  <a:pt x="-242" y="31010"/>
                  <a:pt x="131" y="26346"/>
                </a:cubicBezTo>
                <a:cubicBezTo>
                  <a:pt x="504" y="21682"/>
                  <a:pt x="2370" y="17129"/>
                  <a:pt x="4161" y="12913"/>
                </a:cubicBezTo>
                <a:cubicBezTo>
                  <a:pt x="5952" y="8697"/>
                  <a:pt x="5989" y="3026"/>
                  <a:pt x="10877" y="1048"/>
                </a:cubicBezTo>
                <a:cubicBezTo>
                  <a:pt x="15765" y="-929"/>
                  <a:pt x="24160" y="376"/>
                  <a:pt x="33488" y="1048"/>
                </a:cubicBezTo>
                <a:cubicBezTo>
                  <a:pt x="42816" y="1720"/>
                  <a:pt x="61957" y="-2049"/>
                  <a:pt x="66845" y="5078"/>
                </a:cubicBezTo>
                <a:cubicBezTo>
                  <a:pt x="71733" y="12205"/>
                  <a:pt x="65876" y="36719"/>
                  <a:pt x="62816" y="43808"/>
                </a:cubicBezTo>
                <a:cubicBezTo>
                  <a:pt x="59757" y="50897"/>
                  <a:pt x="52630" y="48286"/>
                  <a:pt x="48488" y="47614"/>
                </a:cubicBezTo>
                <a:close/>
              </a:path>
            </a:pathLst>
          </a:custGeom>
          <a:solidFill>
            <a:srgbClr val="EEEEEE">
              <a:alpha val="40000"/>
            </a:srgbClr>
          </a:solidFill>
          <a:ln cap="flat" cmpd="sng" w="952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666" name="Google Shape;666;p81"/>
          <p:cNvSpPr/>
          <p:nvPr/>
        </p:nvSpPr>
        <p:spPr>
          <a:xfrm>
            <a:off x="2838528" y="2876202"/>
            <a:ext cx="1718025" cy="1220900"/>
          </a:xfrm>
          <a:custGeom>
            <a:rect b="b" l="l" r="r" t="t"/>
            <a:pathLst>
              <a:path extrusionOk="0" h="48836" w="68721">
                <a:moveTo>
                  <a:pt x="48488" y="47614"/>
                </a:moveTo>
                <a:cubicBezTo>
                  <a:pt x="44346" y="46942"/>
                  <a:pt x="41735" y="42278"/>
                  <a:pt x="37966" y="39778"/>
                </a:cubicBezTo>
                <a:cubicBezTo>
                  <a:pt x="34197" y="37278"/>
                  <a:pt x="29384" y="33584"/>
                  <a:pt x="25876" y="32614"/>
                </a:cubicBezTo>
                <a:cubicBezTo>
                  <a:pt x="22369" y="31644"/>
                  <a:pt x="19011" y="33173"/>
                  <a:pt x="16921" y="33957"/>
                </a:cubicBezTo>
                <a:cubicBezTo>
                  <a:pt x="14832" y="34741"/>
                  <a:pt x="13749" y="36010"/>
                  <a:pt x="13339" y="37316"/>
                </a:cubicBezTo>
                <a:cubicBezTo>
                  <a:pt x="12929" y="38622"/>
                  <a:pt x="13526" y="40487"/>
                  <a:pt x="14459" y="41793"/>
                </a:cubicBezTo>
                <a:cubicBezTo>
                  <a:pt x="15392" y="43099"/>
                  <a:pt x="19533" y="43994"/>
                  <a:pt x="18936" y="45151"/>
                </a:cubicBezTo>
                <a:cubicBezTo>
                  <a:pt x="18339" y="46308"/>
                  <a:pt x="13713" y="49442"/>
                  <a:pt x="10877" y="48733"/>
                </a:cubicBezTo>
                <a:cubicBezTo>
                  <a:pt x="8041" y="48024"/>
                  <a:pt x="3713" y="44629"/>
                  <a:pt x="1922" y="40898"/>
                </a:cubicBezTo>
                <a:cubicBezTo>
                  <a:pt x="131" y="37167"/>
                  <a:pt x="-242" y="31010"/>
                  <a:pt x="131" y="26346"/>
                </a:cubicBezTo>
                <a:cubicBezTo>
                  <a:pt x="504" y="21682"/>
                  <a:pt x="2370" y="17129"/>
                  <a:pt x="4161" y="12913"/>
                </a:cubicBezTo>
                <a:cubicBezTo>
                  <a:pt x="5952" y="8697"/>
                  <a:pt x="5989" y="3026"/>
                  <a:pt x="10877" y="1048"/>
                </a:cubicBezTo>
                <a:cubicBezTo>
                  <a:pt x="15765" y="-929"/>
                  <a:pt x="24160" y="376"/>
                  <a:pt x="33488" y="1048"/>
                </a:cubicBezTo>
                <a:cubicBezTo>
                  <a:pt x="42816" y="1720"/>
                  <a:pt x="61957" y="-2049"/>
                  <a:pt x="66845" y="5078"/>
                </a:cubicBezTo>
                <a:cubicBezTo>
                  <a:pt x="71733" y="12205"/>
                  <a:pt x="65876" y="36719"/>
                  <a:pt x="62816" y="43808"/>
                </a:cubicBezTo>
                <a:cubicBezTo>
                  <a:pt x="59757" y="50897"/>
                  <a:pt x="52630" y="48286"/>
                  <a:pt x="48488" y="47614"/>
                </a:cubicBezTo>
                <a:close/>
              </a:path>
            </a:pathLst>
          </a:custGeom>
          <a:solidFill>
            <a:srgbClr val="EEEEEE">
              <a:alpha val="40000"/>
            </a:srgbClr>
          </a:solidFill>
          <a:ln cap="flat" cmpd="sng" w="952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667" name="Google Shape;667;p81"/>
          <p:cNvSpPr/>
          <p:nvPr/>
        </p:nvSpPr>
        <p:spPr>
          <a:xfrm>
            <a:off x="5505528" y="2876202"/>
            <a:ext cx="1718025" cy="1220900"/>
          </a:xfrm>
          <a:custGeom>
            <a:rect b="b" l="l" r="r" t="t"/>
            <a:pathLst>
              <a:path extrusionOk="0" h="48836" w="68721">
                <a:moveTo>
                  <a:pt x="48488" y="47614"/>
                </a:moveTo>
                <a:cubicBezTo>
                  <a:pt x="44346" y="46942"/>
                  <a:pt x="41735" y="42278"/>
                  <a:pt x="37966" y="39778"/>
                </a:cubicBezTo>
                <a:cubicBezTo>
                  <a:pt x="34197" y="37278"/>
                  <a:pt x="29384" y="33584"/>
                  <a:pt x="25876" y="32614"/>
                </a:cubicBezTo>
                <a:cubicBezTo>
                  <a:pt x="22369" y="31644"/>
                  <a:pt x="19011" y="33173"/>
                  <a:pt x="16921" y="33957"/>
                </a:cubicBezTo>
                <a:cubicBezTo>
                  <a:pt x="14832" y="34741"/>
                  <a:pt x="13749" y="36010"/>
                  <a:pt x="13339" y="37316"/>
                </a:cubicBezTo>
                <a:cubicBezTo>
                  <a:pt x="12929" y="38622"/>
                  <a:pt x="13526" y="40487"/>
                  <a:pt x="14459" y="41793"/>
                </a:cubicBezTo>
                <a:cubicBezTo>
                  <a:pt x="15392" y="43099"/>
                  <a:pt x="19533" y="43994"/>
                  <a:pt x="18936" y="45151"/>
                </a:cubicBezTo>
                <a:cubicBezTo>
                  <a:pt x="18339" y="46308"/>
                  <a:pt x="13713" y="49442"/>
                  <a:pt x="10877" y="48733"/>
                </a:cubicBezTo>
                <a:cubicBezTo>
                  <a:pt x="8041" y="48024"/>
                  <a:pt x="3713" y="44629"/>
                  <a:pt x="1922" y="40898"/>
                </a:cubicBezTo>
                <a:cubicBezTo>
                  <a:pt x="131" y="37167"/>
                  <a:pt x="-242" y="31010"/>
                  <a:pt x="131" y="26346"/>
                </a:cubicBezTo>
                <a:cubicBezTo>
                  <a:pt x="504" y="21682"/>
                  <a:pt x="2370" y="17129"/>
                  <a:pt x="4161" y="12913"/>
                </a:cubicBezTo>
                <a:cubicBezTo>
                  <a:pt x="5952" y="8697"/>
                  <a:pt x="5989" y="3026"/>
                  <a:pt x="10877" y="1048"/>
                </a:cubicBezTo>
                <a:cubicBezTo>
                  <a:pt x="15765" y="-929"/>
                  <a:pt x="24160" y="376"/>
                  <a:pt x="33488" y="1048"/>
                </a:cubicBezTo>
                <a:cubicBezTo>
                  <a:pt x="42816" y="1720"/>
                  <a:pt x="61957" y="-2049"/>
                  <a:pt x="66845" y="5078"/>
                </a:cubicBezTo>
                <a:cubicBezTo>
                  <a:pt x="71733" y="12205"/>
                  <a:pt x="65876" y="36719"/>
                  <a:pt x="62816" y="43808"/>
                </a:cubicBezTo>
                <a:cubicBezTo>
                  <a:pt x="59757" y="50897"/>
                  <a:pt x="52630" y="48286"/>
                  <a:pt x="48488" y="47614"/>
                </a:cubicBezTo>
                <a:close/>
              </a:path>
            </a:pathLst>
          </a:custGeom>
          <a:solidFill>
            <a:srgbClr val="EEEEEE">
              <a:alpha val="40000"/>
            </a:srgbClr>
          </a:solidFill>
          <a:ln cap="flat" cmpd="sng" w="952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668" name="Google Shape;668;p81"/>
          <p:cNvSpPr/>
          <p:nvPr/>
        </p:nvSpPr>
        <p:spPr>
          <a:xfrm>
            <a:off x="5505528" y="683202"/>
            <a:ext cx="1718025" cy="1220900"/>
          </a:xfrm>
          <a:custGeom>
            <a:rect b="b" l="l" r="r" t="t"/>
            <a:pathLst>
              <a:path extrusionOk="0" h="48836" w="68721">
                <a:moveTo>
                  <a:pt x="48488" y="47614"/>
                </a:moveTo>
                <a:cubicBezTo>
                  <a:pt x="44346" y="46942"/>
                  <a:pt x="41735" y="42278"/>
                  <a:pt x="37966" y="39778"/>
                </a:cubicBezTo>
                <a:cubicBezTo>
                  <a:pt x="34197" y="37278"/>
                  <a:pt x="29384" y="33584"/>
                  <a:pt x="25876" y="32614"/>
                </a:cubicBezTo>
                <a:cubicBezTo>
                  <a:pt x="22369" y="31644"/>
                  <a:pt x="19011" y="33173"/>
                  <a:pt x="16921" y="33957"/>
                </a:cubicBezTo>
                <a:cubicBezTo>
                  <a:pt x="14832" y="34741"/>
                  <a:pt x="13749" y="36010"/>
                  <a:pt x="13339" y="37316"/>
                </a:cubicBezTo>
                <a:cubicBezTo>
                  <a:pt x="12929" y="38622"/>
                  <a:pt x="13526" y="40487"/>
                  <a:pt x="14459" y="41793"/>
                </a:cubicBezTo>
                <a:cubicBezTo>
                  <a:pt x="15392" y="43099"/>
                  <a:pt x="19533" y="43994"/>
                  <a:pt x="18936" y="45151"/>
                </a:cubicBezTo>
                <a:cubicBezTo>
                  <a:pt x="18339" y="46308"/>
                  <a:pt x="13713" y="49442"/>
                  <a:pt x="10877" y="48733"/>
                </a:cubicBezTo>
                <a:cubicBezTo>
                  <a:pt x="8041" y="48024"/>
                  <a:pt x="3713" y="44629"/>
                  <a:pt x="1922" y="40898"/>
                </a:cubicBezTo>
                <a:cubicBezTo>
                  <a:pt x="131" y="37167"/>
                  <a:pt x="-242" y="31010"/>
                  <a:pt x="131" y="26346"/>
                </a:cubicBezTo>
                <a:cubicBezTo>
                  <a:pt x="504" y="21682"/>
                  <a:pt x="2370" y="17129"/>
                  <a:pt x="4161" y="12913"/>
                </a:cubicBezTo>
                <a:cubicBezTo>
                  <a:pt x="5952" y="8697"/>
                  <a:pt x="5989" y="3026"/>
                  <a:pt x="10877" y="1048"/>
                </a:cubicBezTo>
                <a:cubicBezTo>
                  <a:pt x="15765" y="-929"/>
                  <a:pt x="24160" y="376"/>
                  <a:pt x="33488" y="1048"/>
                </a:cubicBezTo>
                <a:cubicBezTo>
                  <a:pt x="42816" y="1720"/>
                  <a:pt x="61957" y="-2049"/>
                  <a:pt x="66845" y="5078"/>
                </a:cubicBezTo>
                <a:cubicBezTo>
                  <a:pt x="71733" y="12205"/>
                  <a:pt x="65876" y="36719"/>
                  <a:pt x="62816" y="43808"/>
                </a:cubicBezTo>
                <a:cubicBezTo>
                  <a:pt x="59757" y="50897"/>
                  <a:pt x="52630" y="48286"/>
                  <a:pt x="48488" y="47614"/>
                </a:cubicBezTo>
                <a:close/>
              </a:path>
            </a:pathLst>
          </a:custGeom>
          <a:solidFill>
            <a:srgbClr val="EEEEEE">
              <a:alpha val="40000"/>
            </a:srgbClr>
          </a:solidFill>
          <a:ln cap="flat" cmpd="sng" w="952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672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Google Shape;673;p82"/>
          <p:cNvSpPr txBox="1"/>
          <p:nvPr/>
        </p:nvSpPr>
        <p:spPr>
          <a:xfrm>
            <a:off x="323850" y="38825"/>
            <a:ext cx="8496300" cy="6483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rPr lang="en" sz="2969">
                <a:solidFill>
                  <a:srgbClr val="FFFFFF"/>
                </a:solidFill>
              </a:rPr>
              <a:t>A Quick Note on WSR-88D Tornado Signatures</a:t>
            </a:r>
            <a:endParaRPr sz="2969">
              <a:solidFill>
                <a:srgbClr val="FFFFFF"/>
              </a:solidFill>
            </a:endParaRPr>
          </a:p>
        </p:txBody>
      </p:sp>
      <p:pic>
        <p:nvPicPr>
          <p:cNvPr id="674" name="Google Shape;674;p8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10700" y="687125"/>
            <a:ext cx="5322600" cy="4415700"/>
          </a:xfrm>
          <a:prstGeom prst="rect">
            <a:avLst/>
          </a:prstGeom>
          <a:noFill/>
          <a:ln>
            <a:noFill/>
          </a:ln>
        </p:spPr>
      </p:pic>
      <p:sp>
        <p:nvSpPr>
          <p:cNvPr id="675" name="Google Shape;675;p82"/>
          <p:cNvSpPr/>
          <p:nvPr/>
        </p:nvSpPr>
        <p:spPr>
          <a:xfrm>
            <a:off x="6530050" y="805961"/>
            <a:ext cx="601200" cy="343500"/>
          </a:xfrm>
          <a:prstGeom prst="rect">
            <a:avLst/>
          </a:prstGeom>
          <a:solidFill>
            <a:srgbClr val="4F81BD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0.5</a:t>
            </a:r>
            <a:r>
              <a:rPr b="1" baseline="30000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endParaRPr b="1" baseline="30000"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6" name="Google Shape;676;p82"/>
          <p:cNvSpPr/>
          <p:nvPr/>
        </p:nvSpPr>
        <p:spPr>
          <a:xfrm>
            <a:off x="3854033" y="805961"/>
            <a:ext cx="601200" cy="343500"/>
          </a:xfrm>
          <a:prstGeom prst="rect">
            <a:avLst/>
          </a:prstGeom>
          <a:solidFill>
            <a:srgbClr val="4F81BD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0.5</a:t>
            </a:r>
            <a:r>
              <a:rPr b="1" baseline="30000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endParaRPr b="1" baseline="30000"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7" name="Google Shape;677;p82"/>
          <p:cNvSpPr/>
          <p:nvPr/>
        </p:nvSpPr>
        <p:spPr>
          <a:xfrm>
            <a:off x="3857936" y="2993118"/>
            <a:ext cx="601200" cy="343500"/>
          </a:xfrm>
          <a:prstGeom prst="rect">
            <a:avLst/>
          </a:prstGeom>
          <a:solidFill>
            <a:srgbClr val="4F81BD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0.5</a:t>
            </a:r>
            <a:r>
              <a:rPr b="1" baseline="30000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endParaRPr b="1" baseline="30000"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8" name="Google Shape;678;p82"/>
          <p:cNvSpPr/>
          <p:nvPr/>
        </p:nvSpPr>
        <p:spPr>
          <a:xfrm>
            <a:off x="6535904" y="2993118"/>
            <a:ext cx="601200" cy="343500"/>
          </a:xfrm>
          <a:prstGeom prst="rect">
            <a:avLst/>
          </a:prstGeom>
          <a:solidFill>
            <a:srgbClr val="4F81BD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0.5</a:t>
            </a:r>
            <a:r>
              <a:rPr b="1" baseline="30000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endParaRPr b="1" baseline="30000"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679" name="Google Shape;679;p82"/>
          <p:cNvCxnSpPr/>
          <p:nvPr/>
        </p:nvCxnSpPr>
        <p:spPr>
          <a:xfrm flipH="1">
            <a:off x="5685100" y="1196325"/>
            <a:ext cx="335700" cy="38610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680" name="Google Shape;680;p82"/>
          <p:cNvCxnSpPr/>
          <p:nvPr/>
        </p:nvCxnSpPr>
        <p:spPr>
          <a:xfrm flipH="1" rot="10800000">
            <a:off x="6104625" y="1929475"/>
            <a:ext cx="336000" cy="38490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681" name="Google Shape;681;p82"/>
          <p:cNvSpPr txBox="1"/>
          <p:nvPr/>
        </p:nvSpPr>
        <p:spPr>
          <a:xfrm>
            <a:off x="4644525" y="658675"/>
            <a:ext cx="2130600" cy="5082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rPr b="1" lang="en" sz="1469">
                <a:solidFill>
                  <a:srgbClr val="FFFFFF"/>
                </a:solidFill>
              </a:rPr>
              <a:t>Inbound Velocity</a:t>
            </a:r>
            <a:endParaRPr b="1" sz="1469">
              <a:solidFill>
                <a:srgbClr val="FFFFFF"/>
              </a:solidFill>
            </a:endParaRPr>
          </a:p>
        </p:txBody>
      </p:sp>
      <p:sp>
        <p:nvSpPr>
          <p:cNvPr id="682" name="Google Shape;682;p82"/>
          <p:cNvSpPr txBox="1"/>
          <p:nvPr/>
        </p:nvSpPr>
        <p:spPr>
          <a:xfrm>
            <a:off x="5177925" y="2258875"/>
            <a:ext cx="2130600" cy="5082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rPr b="1" lang="en" sz="1469">
                <a:solidFill>
                  <a:srgbClr val="FFFFFF"/>
                </a:solidFill>
              </a:rPr>
              <a:t>Outbound</a:t>
            </a:r>
            <a:r>
              <a:rPr b="1" lang="en" sz="1469">
                <a:solidFill>
                  <a:srgbClr val="FFFFFF"/>
                </a:solidFill>
              </a:rPr>
              <a:t> Velocity</a:t>
            </a:r>
            <a:endParaRPr b="1" sz="1469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686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p83"/>
          <p:cNvSpPr txBox="1"/>
          <p:nvPr/>
        </p:nvSpPr>
        <p:spPr>
          <a:xfrm>
            <a:off x="323850" y="38825"/>
            <a:ext cx="8496300" cy="6483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rPr lang="en" sz="2969">
                <a:solidFill>
                  <a:srgbClr val="FFFFFF"/>
                </a:solidFill>
              </a:rPr>
              <a:t>A Quick Note on WSR-88D Tornado Signatures</a:t>
            </a:r>
            <a:endParaRPr sz="2969">
              <a:solidFill>
                <a:srgbClr val="FFFFFF"/>
              </a:solidFill>
            </a:endParaRPr>
          </a:p>
        </p:txBody>
      </p:sp>
      <p:pic>
        <p:nvPicPr>
          <p:cNvPr id="688" name="Google Shape;688;p8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10700" y="687125"/>
            <a:ext cx="5322600" cy="4415700"/>
          </a:xfrm>
          <a:prstGeom prst="rect">
            <a:avLst/>
          </a:prstGeom>
          <a:noFill/>
          <a:ln>
            <a:noFill/>
          </a:ln>
        </p:spPr>
      </p:pic>
      <p:sp>
        <p:nvSpPr>
          <p:cNvPr id="689" name="Google Shape;689;p83"/>
          <p:cNvSpPr/>
          <p:nvPr/>
        </p:nvSpPr>
        <p:spPr>
          <a:xfrm>
            <a:off x="6530050" y="805961"/>
            <a:ext cx="601200" cy="343500"/>
          </a:xfrm>
          <a:prstGeom prst="rect">
            <a:avLst/>
          </a:prstGeom>
          <a:solidFill>
            <a:srgbClr val="4F81BD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0.5</a:t>
            </a:r>
            <a:r>
              <a:rPr b="1" baseline="30000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endParaRPr b="1" baseline="30000"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0" name="Google Shape;690;p83"/>
          <p:cNvSpPr/>
          <p:nvPr/>
        </p:nvSpPr>
        <p:spPr>
          <a:xfrm>
            <a:off x="3854033" y="805961"/>
            <a:ext cx="601200" cy="343500"/>
          </a:xfrm>
          <a:prstGeom prst="rect">
            <a:avLst/>
          </a:prstGeom>
          <a:solidFill>
            <a:srgbClr val="4F81BD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0.5</a:t>
            </a:r>
            <a:r>
              <a:rPr b="1" baseline="30000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endParaRPr b="1" baseline="30000"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1" name="Google Shape;691;p83"/>
          <p:cNvSpPr/>
          <p:nvPr/>
        </p:nvSpPr>
        <p:spPr>
          <a:xfrm>
            <a:off x="3857936" y="2993118"/>
            <a:ext cx="601200" cy="343500"/>
          </a:xfrm>
          <a:prstGeom prst="rect">
            <a:avLst/>
          </a:prstGeom>
          <a:solidFill>
            <a:srgbClr val="4F81BD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0.5</a:t>
            </a:r>
            <a:r>
              <a:rPr b="1" baseline="30000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endParaRPr b="1" baseline="30000"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2" name="Google Shape;692;p83"/>
          <p:cNvSpPr/>
          <p:nvPr/>
        </p:nvSpPr>
        <p:spPr>
          <a:xfrm>
            <a:off x="6535904" y="2993118"/>
            <a:ext cx="601200" cy="343500"/>
          </a:xfrm>
          <a:prstGeom prst="rect">
            <a:avLst/>
          </a:prstGeom>
          <a:solidFill>
            <a:srgbClr val="4F81BD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0.5</a:t>
            </a:r>
            <a:r>
              <a:rPr b="1" baseline="30000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endParaRPr b="1" baseline="30000"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693" name="Google Shape;693;p83"/>
          <p:cNvCxnSpPr/>
          <p:nvPr/>
        </p:nvCxnSpPr>
        <p:spPr>
          <a:xfrm flipH="1">
            <a:off x="5836100" y="1140350"/>
            <a:ext cx="16800" cy="593400"/>
          </a:xfrm>
          <a:prstGeom prst="straightConnector1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694" name="Google Shape;694;p83"/>
          <p:cNvSpPr txBox="1"/>
          <p:nvPr/>
        </p:nvSpPr>
        <p:spPr>
          <a:xfrm>
            <a:off x="4644525" y="658675"/>
            <a:ext cx="2130600" cy="5082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 fontScale="925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52415"/>
              <a:buNone/>
            </a:pPr>
            <a:r>
              <a:rPr b="1" lang="en" sz="1469">
                <a:solidFill>
                  <a:srgbClr val="FFFFFF"/>
                </a:solidFill>
              </a:rPr>
              <a:t>Max (realistic) Inbound</a:t>
            </a:r>
            <a:endParaRPr b="1" sz="1469">
              <a:solidFill>
                <a:srgbClr val="FFFFFF"/>
              </a:solidFill>
            </a:endParaRPr>
          </a:p>
        </p:txBody>
      </p:sp>
      <p:sp>
        <p:nvSpPr>
          <p:cNvPr id="695" name="Google Shape;695;p83"/>
          <p:cNvSpPr txBox="1"/>
          <p:nvPr/>
        </p:nvSpPr>
        <p:spPr>
          <a:xfrm>
            <a:off x="5025525" y="2258875"/>
            <a:ext cx="2130600" cy="5082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 fontScale="850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52415"/>
              <a:buNone/>
            </a:pPr>
            <a:r>
              <a:rPr b="1" lang="en" sz="1469">
                <a:solidFill>
                  <a:srgbClr val="FFFFFF"/>
                </a:solidFill>
              </a:rPr>
              <a:t>Max (realistic) Outbound</a:t>
            </a:r>
            <a:endParaRPr b="1" sz="1469">
              <a:solidFill>
                <a:srgbClr val="FFFFFF"/>
              </a:solidFill>
            </a:endParaRPr>
          </a:p>
        </p:txBody>
      </p:sp>
      <p:cxnSp>
        <p:nvCxnSpPr>
          <p:cNvPr id="696" name="Google Shape;696;p83"/>
          <p:cNvCxnSpPr/>
          <p:nvPr/>
        </p:nvCxnSpPr>
        <p:spPr>
          <a:xfrm rot="10800000">
            <a:off x="5976175" y="1845500"/>
            <a:ext cx="225000" cy="594600"/>
          </a:xfrm>
          <a:prstGeom prst="straightConnector1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697" name="Google Shape;697;p83"/>
          <p:cNvSpPr txBox="1"/>
          <p:nvPr/>
        </p:nvSpPr>
        <p:spPr>
          <a:xfrm>
            <a:off x="2178000" y="3899600"/>
            <a:ext cx="4928700" cy="413400"/>
          </a:xfrm>
          <a:prstGeom prst="rect">
            <a:avLst/>
          </a:prstGeom>
          <a:solidFill>
            <a:srgbClr val="F3F3F3"/>
          </a:solidFill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 fontScale="850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52415"/>
              <a:buNone/>
            </a:pPr>
            <a:r>
              <a:rPr b="1" lang="en" sz="1469"/>
              <a:t>Rotational Velocity (Vrot) =  (Max Inbound + Max Outbound) /2</a:t>
            </a:r>
            <a:endParaRPr b="1" sz="1469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91500" y="1000100"/>
            <a:ext cx="5061123" cy="4143401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21"/>
          <p:cNvSpPr txBox="1"/>
          <p:nvPr/>
        </p:nvSpPr>
        <p:spPr>
          <a:xfrm>
            <a:off x="6714325" y="2976625"/>
            <a:ext cx="2311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Fig 3. Smith et al. 2012</a:t>
            </a:r>
            <a:endParaRPr>
              <a:solidFill>
                <a:srgbClr val="FFFFFF"/>
              </a:solidFill>
            </a:endParaRPr>
          </a:p>
        </p:txBody>
      </p:sp>
      <p:pic>
        <p:nvPicPr>
          <p:cNvPr id="126" name="Google Shape;126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34300" y="0"/>
            <a:ext cx="6169249" cy="1000100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21"/>
          <p:cNvSpPr txBox="1"/>
          <p:nvPr/>
        </p:nvSpPr>
        <p:spPr>
          <a:xfrm>
            <a:off x="6893475" y="1140375"/>
            <a:ext cx="2311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Fig 2. Smith et al. 2012</a:t>
            </a: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70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Google Shape;702;p84"/>
          <p:cNvSpPr txBox="1"/>
          <p:nvPr/>
        </p:nvSpPr>
        <p:spPr>
          <a:xfrm>
            <a:off x="323850" y="38825"/>
            <a:ext cx="8496300" cy="6483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rPr lang="en" sz="2969">
                <a:solidFill>
                  <a:srgbClr val="FFFFFF"/>
                </a:solidFill>
              </a:rPr>
              <a:t>A Quick Note on WSR-88D Tornado Signatures</a:t>
            </a:r>
            <a:endParaRPr sz="2969">
              <a:solidFill>
                <a:srgbClr val="FFFFFF"/>
              </a:solidFill>
            </a:endParaRPr>
          </a:p>
        </p:txBody>
      </p:sp>
      <p:pic>
        <p:nvPicPr>
          <p:cNvPr id="703" name="Google Shape;703;p8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10700" y="687125"/>
            <a:ext cx="5322600" cy="4415700"/>
          </a:xfrm>
          <a:prstGeom prst="rect">
            <a:avLst/>
          </a:prstGeom>
          <a:noFill/>
          <a:ln>
            <a:noFill/>
          </a:ln>
        </p:spPr>
      </p:pic>
      <p:sp>
        <p:nvSpPr>
          <p:cNvPr id="704" name="Google Shape;704;p84"/>
          <p:cNvSpPr/>
          <p:nvPr/>
        </p:nvSpPr>
        <p:spPr>
          <a:xfrm>
            <a:off x="6530050" y="805961"/>
            <a:ext cx="601200" cy="343500"/>
          </a:xfrm>
          <a:prstGeom prst="rect">
            <a:avLst/>
          </a:prstGeom>
          <a:solidFill>
            <a:srgbClr val="4F81BD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0.5</a:t>
            </a:r>
            <a:r>
              <a:rPr b="1" baseline="30000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endParaRPr b="1" baseline="30000"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5" name="Google Shape;705;p84"/>
          <p:cNvSpPr/>
          <p:nvPr/>
        </p:nvSpPr>
        <p:spPr>
          <a:xfrm>
            <a:off x="3854033" y="805961"/>
            <a:ext cx="601200" cy="343500"/>
          </a:xfrm>
          <a:prstGeom prst="rect">
            <a:avLst/>
          </a:prstGeom>
          <a:solidFill>
            <a:srgbClr val="4F81BD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0.5</a:t>
            </a:r>
            <a:r>
              <a:rPr b="1" baseline="30000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endParaRPr b="1" baseline="30000"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6" name="Google Shape;706;p84"/>
          <p:cNvSpPr/>
          <p:nvPr/>
        </p:nvSpPr>
        <p:spPr>
          <a:xfrm>
            <a:off x="3857936" y="2993118"/>
            <a:ext cx="601200" cy="343500"/>
          </a:xfrm>
          <a:prstGeom prst="rect">
            <a:avLst/>
          </a:prstGeom>
          <a:solidFill>
            <a:srgbClr val="4F81BD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0.5</a:t>
            </a:r>
            <a:r>
              <a:rPr b="1" baseline="30000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endParaRPr b="1" baseline="30000"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7" name="Google Shape;707;p84"/>
          <p:cNvSpPr/>
          <p:nvPr/>
        </p:nvSpPr>
        <p:spPr>
          <a:xfrm>
            <a:off x="6535904" y="2993118"/>
            <a:ext cx="601200" cy="343500"/>
          </a:xfrm>
          <a:prstGeom prst="rect">
            <a:avLst/>
          </a:prstGeom>
          <a:solidFill>
            <a:srgbClr val="4F81BD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0.5</a:t>
            </a:r>
            <a:r>
              <a:rPr b="1" baseline="30000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endParaRPr b="1" baseline="30000"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8" name="Google Shape;708;p84"/>
          <p:cNvSpPr txBox="1"/>
          <p:nvPr/>
        </p:nvSpPr>
        <p:spPr>
          <a:xfrm>
            <a:off x="5277875" y="4432600"/>
            <a:ext cx="2937000" cy="413400"/>
          </a:xfrm>
          <a:prstGeom prst="rect">
            <a:avLst/>
          </a:prstGeom>
          <a:solidFill>
            <a:srgbClr val="F3F3F3"/>
          </a:solidFill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 fontScale="850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52415"/>
              <a:buNone/>
            </a:pPr>
            <a:r>
              <a:rPr b="1" lang="en" sz="1469"/>
              <a:t>Light, uniform inflow precipitation</a:t>
            </a:r>
            <a:endParaRPr b="1" sz="1469"/>
          </a:p>
        </p:txBody>
      </p:sp>
      <p:cxnSp>
        <p:nvCxnSpPr>
          <p:cNvPr id="709" name="Google Shape;709;p84"/>
          <p:cNvCxnSpPr>
            <a:stCxn id="708" idx="1"/>
          </p:cNvCxnSpPr>
          <p:nvPr/>
        </p:nvCxnSpPr>
        <p:spPr>
          <a:xfrm rot="10800000">
            <a:off x="3479975" y="3871600"/>
            <a:ext cx="1797900" cy="767700"/>
          </a:xfrm>
          <a:prstGeom prst="straightConnector1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710" name="Google Shape;710;p84"/>
          <p:cNvSpPr/>
          <p:nvPr/>
        </p:nvSpPr>
        <p:spPr>
          <a:xfrm>
            <a:off x="2838528" y="2876202"/>
            <a:ext cx="1718025" cy="1220900"/>
          </a:xfrm>
          <a:custGeom>
            <a:rect b="b" l="l" r="r" t="t"/>
            <a:pathLst>
              <a:path extrusionOk="0" h="48836" w="68721">
                <a:moveTo>
                  <a:pt x="48488" y="47614"/>
                </a:moveTo>
                <a:cubicBezTo>
                  <a:pt x="44346" y="46942"/>
                  <a:pt x="41735" y="42278"/>
                  <a:pt x="37966" y="39778"/>
                </a:cubicBezTo>
                <a:cubicBezTo>
                  <a:pt x="34197" y="37278"/>
                  <a:pt x="29384" y="33584"/>
                  <a:pt x="25876" y="32614"/>
                </a:cubicBezTo>
                <a:cubicBezTo>
                  <a:pt x="22369" y="31644"/>
                  <a:pt x="19011" y="33173"/>
                  <a:pt x="16921" y="33957"/>
                </a:cubicBezTo>
                <a:cubicBezTo>
                  <a:pt x="14832" y="34741"/>
                  <a:pt x="13749" y="36010"/>
                  <a:pt x="13339" y="37316"/>
                </a:cubicBezTo>
                <a:cubicBezTo>
                  <a:pt x="12929" y="38622"/>
                  <a:pt x="13526" y="40487"/>
                  <a:pt x="14459" y="41793"/>
                </a:cubicBezTo>
                <a:cubicBezTo>
                  <a:pt x="15392" y="43099"/>
                  <a:pt x="19533" y="43994"/>
                  <a:pt x="18936" y="45151"/>
                </a:cubicBezTo>
                <a:cubicBezTo>
                  <a:pt x="18339" y="46308"/>
                  <a:pt x="13713" y="49442"/>
                  <a:pt x="10877" y="48733"/>
                </a:cubicBezTo>
                <a:cubicBezTo>
                  <a:pt x="8041" y="48024"/>
                  <a:pt x="3713" y="44629"/>
                  <a:pt x="1922" y="40898"/>
                </a:cubicBezTo>
                <a:cubicBezTo>
                  <a:pt x="131" y="37167"/>
                  <a:pt x="-242" y="31010"/>
                  <a:pt x="131" y="26346"/>
                </a:cubicBezTo>
                <a:cubicBezTo>
                  <a:pt x="504" y="21682"/>
                  <a:pt x="2370" y="17129"/>
                  <a:pt x="4161" y="12913"/>
                </a:cubicBezTo>
                <a:cubicBezTo>
                  <a:pt x="5952" y="8697"/>
                  <a:pt x="5989" y="3026"/>
                  <a:pt x="10877" y="1048"/>
                </a:cubicBezTo>
                <a:cubicBezTo>
                  <a:pt x="15765" y="-929"/>
                  <a:pt x="24160" y="376"/>
                  <a:pt x="33488" y="1048"/>
                </a:cubicBezTo>
                <a:cubicBezTo>
                  <a:pt x="42816" y="1720"/>
                  <a:pt x="61957" y="-2049"/>
                  <a:pt x="66845" y="5078"/>
                </a:cubicBezTo>
                <a:cubicBezTo>
                  <a:pt x="71733" y="12205"/>
                  <a:pt x="65876" y="36719"/>
                  <a:pt x="62816" y="43808"/>
                </a:cubicBezTo>
                <a:cubicBezTo>
                  <a:pt x="59757" y="50897"/>
                  <a:pt x="52630" y="48286"/>
                  <a:pt x="48488" y="47614"/>
                </a:cubicBezTo>
                <a:close/>
              </a:path>
            </a:pathLst>
          </a:custGeom>
          <a:solidFill>
            <a:srgbClr val="EEEEEE">
              <a:alpha val="40000"/>
            </a:srgbClr>
          </a:solidFill>
          <a:ln cap="flat" cmpd="sng" w="952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711" name="Google Shape;711;p84"/>
          <p:cNvSpPr txBox="1"/>
          <p:nvPr/>
        </p:nvSpPr>
        <p:spPr>
          <a:xfrm>
            <a:off x="273000" y="2640325"/>
            <a:ext cx="4189800" cy="413400"/>
          </a:xfrm>
          <a:prstGeom prst="rect">
            <a:avLst/>
          </a:prstGeom>
          <a:solidFill>
            <a:srgbClr val="F3F3F3"/>
          </a:solidFill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 fontScale="925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52415"/>
              <a:buNone/>
            </a:pPr>
            <a:r>
              <a:rPr b="1" lang="en" sz="1469"/>
              <a:t>CC minimum/Tornadic Debris Signature (TDS)</a:t>
            </a:r>
            <a:endParaRPr b="1" sz="1469"/>
          </a:p>
        </p:txBody>
      </p:sp>
      <p:cxnSp>
        <p:nvCxnSpPr>
          <p:cNvPr id="712" name="Google Shape;712;p84"/>
          <p:cNvCxnSpPr>
            <a:stCxn id="711" idx="2"/>
          </p:cNvCxnSpPr>
          <p:nvPr/>
        </p:nvCxnSpPr>
        <p:spPr>
          <a:xfrm>
            <a:off x="2367900" y="3053725"/>
            <a:ext cx="759300" cy="873900"/>
          </a:xfrm>
          <a:prstGeom prst="straightConnector1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713" name="Google Shape;713;p84"/>
          <p:cNvSpPr txBox="1"/>
          <p:nvPr/>
        </p:nvSpPr>
        <p:spPr>
          <a:xfrm>
            <a:off x="5004900" y="3053725"/>
            <a:ext cx="2303100" cy="413400"/>
          </a:xfrm>
          <a:prstGeom prst="rect">
            <a:avLst/>
          </a:prstGeom>
          <a:solidFill>
            <a:srgbClr val="F3F3F3"/>
          </a:solidFill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 fontScale="62500" lnSpcReduction="200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52415"/>
              <a:buNone/>
            </a:pPr>
            <a:r>
              <a:rPr b="1" lang="en" sz="1469"/>
              <a:t>Heavier, non-uniform FFD precip </a:t>
            </a:r>
            <a:endParaRPr b="1" sz="1469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52415"/>
              <a:buNone/>
            </a:pPr>
            <a:r>
              <a:rPr b="1" lang="en" sz="1469"/>
              <a:t>(likely contains hail)</a:t>
            </a:r>
            <a:endParaRPr b="1" sz="1469"/>
          </a:p>
        </p:txBody>
      </p:sp>
      <p:cxnSp>
        <p:nvCxnSpPr>
          <p:cNvPr id="714" name="Google Shape;714;p84"/>
          <p:cNvCxnSpPr/>
          <p:nvPr/>
        </p:nvCxnSpPr>
        <p:spPr>
          <a:xfrm flipH="1">
            <a:off x="4078725" y="3305850"/>
            <a:ext cx="933000" cy="297000"/>
          </a:xfrm>
          <a:prstGeom prst="straightConnector1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718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Google Shape;719;p85"/>
          <p:cNvSpPr txBox="1"/>
          <p:nvPr/>
        </p:nvSpPr>
        <p:spPr>
          <a:xfrm>
            <a:off x="323850" y="38825"/>
            <a:ext cx="8496300" cy="6483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rPr lang="en" sz="2969">
                <a:solidFill>
                  <a:srgbClr val="FFFFFF"/>
                </a:solidFill>
              </a:rPr>
              <a:t>A Quick Note on WSR-88D Tornado Signatures</a:t>
            </a:r>
            <a:endParaRPr sz="2969">
              <a:solidFill>
                <a:srgbClr val="FFFFFF"/>
              </a:solidFill>
            </a:endParaRPr>
          </a:p>
        </p:txBody>
      </p:sp>
      <p:pic>
        <p:nvPicPr>
          <p:cNvPr id="720" name="Google Shape;720;p8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10700" y="687125"/>
            <a:ext cx="5322600" cy="4415700"/>
          </a:xfrm>
          <a:prstGeom prst="rect">
            <a:avLst/>
          </a:prstGeom>
          <a:noFill/>
          <a:ln>
            <a:noFill/>
          </a:ln>
        </p:spPr>
      </p:pic>
      <p:sp>
        <p:nvSpPr>
          <p:cNvPr id="721" name="Google Shape;721;p85"/>
          <p:cNvSpPr/>
          <p:nvPr/>
        </p:nvSpPr>
        <p:spPr>
          <a:xfrm>
            <a:off x="6530050" y="805961"/>
            <a:ext cx="601200" cy="343500"/>
          </a:xfrm>
          <a:prstGeom prst="rect">
            <a:avLst/>
          </a:prstGeom>
          <a:solidFill>
            <a:srgbClr val="4F81BD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0.5</a:t>
            </a:r>
            <a:r>
              <a:rPr b="1" baseline="30000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endParaRPr b="1" baseline="30000"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2" name="Google Shape;722;p85"/>
          <p:cNvSpPr/>
          <p:nvPr/>
        </p:nvSpPr>
        <p:spPr>
          <a:xfrm>
            <a:off x="3854033" y="805961"/>
            <a:ext cx="601200" cy="343500"/>
          </a:xfrm>
          <a:prstGeom prst="rect">
            <a:avLst/>
          </a:prstGeom>
          <a:solidFill>
            <a:srgbClr val="4F81BD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0.5</a:t>
            </a:r>
            <a:r>
              <a:rPr b="1" baseline="30000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endParaRPr b="1" baseline="30000"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3" name="Google Shape;723;p85"/>
          <p:cNvSpPr/>
          <p:nvPr/>
        </p:nvSpPr>
        <p:spPr>
          <a:xfrm>
            <a:off x="3857936" y="2993118"/>
            <a:ext cx="601200" cy="343500"/>
          </a:xfrm>
          <a:prstGeom prst="rect">
            <a:avLst/>
          </a:prstGeom>
          <a:solidFill>
            <a:srgbClr val="4F81BD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0.5</a:t>
            </a:r>
            <a:r>
              <a:rPr b="1" baseline="30000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endParaRPr b="1" baseline="30000"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4" name="Google Shape;724;p85"/>
          <p:cNvSpPr/>
          <p:nvPr/>
        </p:nvSpPr>
        <p:spPr>
          <a:xfrm>
            <a:off x="6535904" y="2993118"/>
            <a:ext cx="601200" cy="343500"/>
          </a:xfrm>
          <a:prstGeom prst="rect">
            <a:avLst/>
          </a:prstGeom>
          <a:solidFill>
            <a:srgbClr val="4F81BD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0.5</a:t>
            </a:r>
            <a:r>
              <a:rPr b="1" baseline="30000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endParaRPr b="1" baseline="30000"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5" name="Google Shape;725;p85"/>
          <p:cNvSpPr txBox="1"/>
          <p:nvPr/>
        </p:nvSpPr>
        <p:spPr>
          <a:xfrm>
            <a:off x="3274425" y="2571750"/>
            <a:ext cx="2656500" cy="413400"/>
          </a:xfrm>
          <a:prstGeom prst="rect">
            <a:avLst/>
          </a:prstGeom>
          <a:solidFill>
            <a:srgbClr val="F3F3F3"/>
          </a:solidFill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rPr b="1" lang="en" sz="1469"/>
              <a:t>TDS noted in ZDR</a:t>
            </a:r>
            <a:endParaRPr b="1" sz="1469"/>
          </a:p>
        </p:txBody>
      </p:sp>
      <p:cxnSp>
        <p:nvCxnSpPr>
          <p:cNvPr id="726" name="Google Shape;726;p85"/>
          <p:cNvCxnSpPr/>
          <p:nvPr/>
        </p:nvCxnSpPr>
        <p:spPr>
          <a:xfrm>
            <a:off x="4572000" y="3007800"/>
            <a:ext cx="1140900" cy="925500"/>
          </a:xfrm>
          <a:prstGeom prst="straightConnector1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727" name="Google Shape;727;p85"/>
          <p:cNvSpPr/>
          <p:nvPr/>
        </p:nvSpPr>
        <p:spPr>
          <a:xfrm>
            <a:off x="5768950" y="3899600"/>
            <a:ext cx="363900" cy="297000"/>
          </a:xfrm>
          <a:prstGeom prst="ellipse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73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Google Shape;732;p86"/>
          <p:cNvSpPr txBox="1"/>
          <p:nvPr/>
        </p:nvSpPr>
        <p:spPr>
          <a:xfrm>
            <a:off x="323850" y="38825"/>
            <a:ext cx="8496300" cy="6483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rPr lang="en" sz="2969">
                <a:solidFill>
                  <a:srgbClr val="FFFFFF"/>
                </a:solidFill>
              </a:rPr>
              <a:t>Step 1: Identify a velocity couplet</a:t>
            </a:r>
            <a:endParaRPr sz="2969">
              <a:solidFill>
                <a:srgbClr val="FFFFFF"/>
              </a:solidFill>
            </a:endParaRPr>
          </a:p>
        </p:txBody>
      </p:sp>
      <p:pic>
        <p:nvPicPr>
          <p:cNvPr id="733" name="Google Shape;733;p8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10700" y="687125"/>
            <a:ext cx="5322600" cy="4415700"/>
          </a:xfrm>
          <a:prstGeom prst="rect">
            <a:avLst/>
          </a:prstGeom>
          <a:noFill/>
          <a:ln>
            <a:noFill/>
          </a:ln>
        </p:spPr>
      </p:pic>
      <p:sp>
        <p:nvSpPr>
          <p:cNvPr id="734" name="Google Shape;734;p86"/>
          <p:cNvSpPr/>
          <p:nvPr/>
        </p:nvSpPr>
        <p:spPr>
          <a:xfrm>
            <a:off x="6530050" y="805961"/>
            <a:ext cx="601200" cy="343500"/>
          </a:xfrm>
          <a:prstGeom prst="rect">
            <a:avLst/>
          </a:prstGeom>
          <a:solidFill>
            <a:srgbClr val="4F81BD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0.5</a:t>
            </a:r>
            <a:r>
              <a:rPr b="1" baseline="30000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endParaRPr b="1" baseline="30000"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5" name="Google Shape;735;p86"/>
          <p:cNvSpPr/>
          <p:nvPr/>
        </p:nvSpPr>
        <p:spPr>
          <a:xfrm>
            <a:off x="3854033" y="805961"/>
            <a:ext cx="601200" cy="343500"/>
          </a:xfrm>
          <a:prstGeom prst="rect">
            <a:avLst/>
          </a:prstGeom>
          <a:solidFill>
            <a:srgbClr val="4F81BD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0.5</a:t>
            </a:r>
            <a:r>
              <a:rPr b="1" baseline="30000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endParaRPr b="1" baseline="30000"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6" name="Google Shape;736;p86"/>
          <p:cNvSpPr/>
          <p:nvPr/>
        </p:nvSpPr>
        <p:spPr>
          <a:xfrm>
            <a:off x="3857936" y="2993118"/>
            <a:ext cx="601200" cy="343500"/>
          </a:xfrm>
          <a:prstGeom prst="rect">
            <a:avLst/>
          </a:prstGeom>
          <a:solidFill>
            <a:srgbClr val="4F81BD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0.5</a:t>
            </a:r>
            <a:r>
              <a:rPr b="1" baseline="30000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endParaRPr b="1" baseline="30000"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7" name="Google Shape;737;p86"/>
          <p:cNvSpPr/>
          <p:nvPr/>
        </p:nvSpPr>
        <p:spPr>
          <a:xfrm>
            <a:off x="6535904" y="2993118"/>
            <a:ext cx="601200" cy="343500"/>
          </a:xfrm>
          <a:prstGeom prst="rect">
            <a:avLst/>
          </a:prstGeom>
          <a:solidFill>
            <a:srgbClr val="4F81BD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0.5</a:t>
            </a:r>
            <a:r>
              <a:rPr b="1" baseline="30000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endParaRPr b="1" baseline="30000"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8" name="Google Shape;738;p86"/>
          <p:cNvSpPr/>
          <p:nvPr/>
        </p:nvSpPr>
        <p:spPr>
          <a:xfrm>
            <a:off x="5651425" y="1532125"/>
            <a:ext cx="470100" cy="503700"/>
          </a:xfrm>
          <a:prstGeom prst="ellipse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742" name="Shape 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" name="Google Shape;743;p87"/>
          <p:cNvSpPr txBox="1"/>
          <p:nvPr/>
        </p:nvSpPr>
        <p:spPr>
          <a:xfrm>
            <a:off x="323850" y="38825"/>
            <a:ext cx="8496300" cy="6483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 fontScale="850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934"/>
              <a:buNone/>
            </a:pPr>
            <a:r>
              <a:rPr lang="en" sz="2969">
                <a:solidFill>
                  <a:srgbClr val="FFFFFF"/>
                </a:solidFill>
              </a:rPr>
              <a:t>Step 2: Note distance between maxima (closer = better)</a:t>
            </a:r>
            <a:endParaRPr sz="2969">
              <a:solidFill>
                <a:srgbClr val="FFFFFF"/>
              </a:solidFill>
            </a:endParaRPr>
          </a:p>
        </p:txBody>
      </p:sp>
      <p:pic>
        <p:nvPicPr>
          <p:cNvPr id="744" name="Google Shape;744;p8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10700" y="687125"/>
            <a:ext cx="5322600" cy="4415700"/>
          </a:xfrm>
          <a:prstGeom prst="rect">
            <a:avLst/>
          </a:prstGeom>
          <a:noFill/>
          <a:ln>
            <a:noFill/>
          </a:ln>
        </p:spPr>
      </p:pic>
      <p:sp>
        <p:nvSpPr>
          <p:cNvPr id="745" name="Google Shape;745;p87"/>
          <p:cNvSpPr/>
          <p:nvPr/>
        </p:nvSpPr>
        <p:spPr>
          <a:xfrm>
            <a:off x="6530050" y="805961"/>
            <a:ext cx="601200" cy="343500"/>
          </a:xfrm>
          <a:prstGeom prst="rect">
            <a:avLst/>
          </a:prstGeom>
          <a:solidFill>
            <a:srgbClr val="4F81BD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0.5</a:t>
            </a:r>
            <a:r>
              <a:rPr b="1" baseline="30000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endParaRPr b="1" baseline="30000"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6" name="Google Shape;746;p87"/>
          <p:cNvSpPr/>
          <p:nvPr/>
        </p:nvSpPr>
        <p:spPr>
          <a:xfrm>
            <a:off x="3854033" y="805961"/>
            <a:ext cx="601200" cy="343500"/>
          </a:xfrm>
          <a:prstGeom prst="rect">
            <a:avLst/>
          </a:prstGeom>
          <a:solidFill>
            <a:srgbClr val="4F81BD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0.5</a:t>
            </a:r>
            <a:r>
              <a:rPr b="1" baseline="30000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endParaRPr b="1" baseline="30000"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7" name="Google Shape;747;p87"/>
          <p:cNvSpPr/>
          <p:nvPr/>
        </p:nvSpPr>
        <p:spPr>
          <a:xfrm>
            <a:off x="3857936" y="2993118"/>
            <a:ext cx="601200" cy="343500"/>
          </a:xfrm>
          <a:prstGeom prst="rect">
            <a:avLst/>
          </a:prstGeom>
          <a:solidFill>
            <a:srgbClr val="4F81BD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0.5</a:t>
            </a:r>
            <a:r>
              <a:rPr b="1" baseline="30000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endParaRPr b="1" baseline="30000"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8" name="Google Shape;748;p87"/>
          <p:cNvSpPr/>
          <p:nvPr/>
        </p:nvSpPr>
        <p:spPr>
          <a:xfrm>
            <a:off x="6535904" y="2993118"/>
            <a:ext cx="601200" cy="343500"/>
          </a:xfrm>
          <a:prstGeom prst="rect">
            <a:avLst/>
          </a:prstGeom>
          <a:solidFill>
            <a:srgbClr val="4F81BD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0.5</a:t>
            </a:r>
            <a:r>
              <a:rPr b="1" baseline="30000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endParaRPr b="1" baseline="30000"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9" name="Google Shape;749;p87"/>
          <p:cNvSpPr/>
          <p:nvPr/>
        </p:nvSpPr>
        <p:spPr>
          <a:xfrm>
            <a:off x="5651425" y="1532125"/>
            <a:ext cx="470100" cy="503700"/>
          </a:xfrm>
          <a:prstGeom prst="ellipse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753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Google Shape;754;p88"/>
          <p:cNvSpPr txBox="1"/>
          <p:nvPr/>
        </p:nvSpPr>
        <p:spPr>
          <a:xfrm>
            <a:off x="323850" y="38825"/>
            <a:ext cx="8496300" cy="6483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rPr lang="en" sz="2969">
                <a:solidFill>
                  <a:srgbClr val="FFFFFF"/>
                </a:solidFill>
              </a:rPr>
              <a:t>Step 3: Find Vrot</a:t>
            </a:r>
            <a:endParaRPr sz="2969">
              <a:solidFill>
                <a:srgbClr val="FFFFFF"/>
              </a:solidFill>
            </a:endParaRPr>
          </a:p>
        </p:txBody>
      </p:sp>
      <p:pic>
        <p:nvPicPr>
          <p:cNvPr id="755" name="Google Shape;755;p8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10700" y="687125"/>
            <a:ext cx="5322600" cy="4415700"/>
          </a:xfrm>
          <a:prstGeom prst="rect">
            <a:avLst/>
          </a:prstGeom>
          <a:noFill/>
          <a:ln>
            <a:noFill/>
          </a:ln>
        </p:spPr>
      </p:pic>
      <p:sp>
        <p:nvSpPr>
          <p:cNvPr id="756" name="Google Shape;756;p88"/>
          <p:cNvSpPr/>
          <p:nvPr/>
        </p:nvSpPr>
        <p:spPr>
          <a:xfrm>
            <a:off x="6530050" y="805961"/>
            <a:ext cx="601200" cy="343500"/>
          </a:xfrm>
          <a:prstGeom prst="rect">
            <a:avLst/>
          </a:prstGeom>
          <a:solidFill>
            <a:srgbClr val="4F81BD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0.5</a:t>
            </a:r>
            <a:r>
              <a:rPr b="1" baseline="30000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endParaRPr b="1" baseline="30000"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7" name="Google Shape;757;p88"/>
          <p:cNvSpPr/>
          <p:nvPr/>
        </p:nvSpPr>
        <p:spPr>
          <a:xfrm>
            <a:off x="3854033" y="805961"/>
            <a:ext cx="601200" cy="343500"/>
          </a:xfrm>
          <a:prstGeom prst="rect">
            <a:avLst/>
          </a:prstGeom>
          <a:solidFill>
            <a:srgbClr val="4F81BD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0.5</a:t>
            </a:r>
            <a:r>
              <a:rPr b="1" baseline="30000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endParaRPr b="1" baseline="30000"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8" name="Google Shape;758;p88"/>
          <p:cNvSpPr/>
          <p:nvPr/>
        </p:nvSpPr>
        <p:spPr>
          <a:xfrm>
            <a:off x="3857936" y="2993118"/>
            <a:ext cx="601200" cy="343500"/>
          </a:xfrm>
          <a:prstGeom prst="rect">
            <a:avLst/>
          </a:prstGeom>
          <a:solidFill>
            <a:srgbClr val="4F81BD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0.5</a:t>
            </a:r>
            <a:r>
              <a:rPr b="1" baseline="30000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endParaRPr b="1" baseline="30000"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9" name="Google Shape;759;p88"/>
          <p:cNvSpPr/>
          <p:nvPr/>
        </p:nvSpPr>
        <p:spPr>
          <a:xfrm>
            <a:off x="6535904" y="2993118"/>
            <a:ext cx="601200" cy="343500"/>
          </a:xfrm>
          <a:prstGeom prst="rect">
            <a:avLst/>
          </a:prstGeom>
          <a:solidFill>
            <a:srgbClr val="4F81BD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0.5</a:t>
            </a:r>
            <a:r>
              <a:rPr b="1" baseline="30000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endParaRPr b="1" baseline="30000"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0" name="Google Shape;760;p88"/>
          <p:cNvSpPr/>
          <p:nvPr/>
        </p:nvSpPr>
        <p:spPr>
          <a:xfrm>
            <a:off x="5651425" y="1532125"/>
            <a:ext cx="470100" cy="503700"/>
          </a:xfrm>
          <a:prstGeom prst="ellipse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1" name="Google Shape;761;p88"/>
          <p:cNvSpPr txBox="1"/>
          <p:nvPr/>
        </p:nvSpPr>
        <p:spPr>
          <a:xfrm>
            <a:off x="2202550" y="3890025"/>
            <a:ext cx="4928700" cy="413400"/>
          </a:xfrm>
          <a:prstGeom prst="rect">
            <a:avLst/>
          </a:prstGeom>
          <a:solidFill>
            <a:srgbClr val="F3F3F3"/>
          </a:solidFill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 fontScale="850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52415"/>
              <a:buNone/>
            </a:pPr>
            <a:r>
              <a:rPr b="1" lang="en" sz="1469"/>
              <a:t>Rotational Velocity (Vrot) =  (Max Inbound + Max Outbound) /2</a:t>
            </a:r>
            <a:endParaRPr b="1" sz="1469"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765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Google Shape;766;p89"/>
          <p:cNvSpPr txBox="1"/>
          <p:nvPr/>
        </p:nvSpPr>
        <p:spPr>
          <a:xfrm>
            <a:off x="323850" y="38825"/>
            <a:ext cx="8496300" cy="6483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rPr lang="en" sz="2969">
                <a:solidFill>
                  <a:srgbClr val="FFFFFF"/>
                </a:solidFill>
              </a:rPr>
              <a:t>Step 4: Note beam height/distance from radar</a:t>
            </a:r>
            <a:endParaRPr sz="2969">
              <a:solidFill>
                <a:srgbClr val="FFFFFF"/>
              </a:solidFill>
            </a:endParaRPr>
          </a:p>
        </p:txBody>
      </p:sp>
      <p:pic>
        <p:nvPicPr>
          <p:cNvPr id="767" name="Google Shape;767;p8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10700" y="687125"/>
            <a:ext cx="5322600" cy="4415700"/>
          </a:xfrm>
          <a:prstGeom prst="rect">
            <a:avLst/>
          </a:prstGeom>
          <a:noFill/>
          <a:ln>
            <a:noFill/>
          </a:ln>
        </p:spPr>
      </p:pic>
      <p:sp>
        <p:nvSpPr>
          <p:cNvPr id="768" name="Google Shape;768;p89"/>
          <p:cNvSpPr/>
          <p:nvPr/>
        </p:nvSpPr>
        <p:spPr>
          <a:xfrm>
            <a:off x="6530050" y="805961"/>
            <a:ext cx="601200" cy="343500"/>
          </a:xfrm>
          <a:prstGeom prst="rect">
            <a:avLst/>
          </a:prstGeom>
          <a:solidFill>
            <a:srgbClr val="4F81BD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0.5</a:t>
            </a:r>
            <a:r>
              <a:rPr b="1" baseline="30000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endParaRPr b="1" baseline="30000"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9" name="Google Shape;769;p89"/>
          <p:cNvSpPr/>
          <p:nvPr/>
        </p:nvSpPr>
        <p:spPr>
          <a:xfrm>
            <a:off x="3854033" y="805961"/>
            <a:ext cx="601200" cy="343500"/>
          </a:xfrm>
          <a:prstGeom prst="rect">
            <a:avLst/>
          </a:prstGeom>
          <a:solidFill>
            <a:srgbClr val="4F81BD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0.5</a:t>
            </a:r>
            <a:r>
              <a:rPr b="1" baseline="30000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endParaRPr b="1" baseline="30000"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0" name="Google Shape;770;p89"/>
          <p:cNvSpPr/>
          <p:nvPr/>
        </p:nvSpPr>
        <p:spPr>
          <a:xfrm>
            <a:off x="3857936" y="2993118"/>
            <a:ext cx="601200" cy="343500"/>
          </a:xfrm>
          <a:prstGeom prst="rect">
            <a:avLst/>
          </a:prstGeom>
          <a:solidFill>
            <a:srgbClr val="4F81BD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0.5</a:t>
            </a:r>
            <a:r>
              <a:rPr b="1" baseline="30000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endParaRPr b="1" baseline="30000"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1" name="Google Shape;771;p89"/>
          <p:cNvSpPr/>
          <p:nvPr/>
        </p:nvSpPr>
        <p:spPr>
          <a:xfrm>
            <a:off x="6535904" y="2993118"/>
            <a:ext cx="601200" cy="343500"/>
          </a:xfrm>
          <a:prstGeom prst="rect">
            <a:avLst/>
          </a:prstGeom>
          <a:solidFill>
            <a:srgbClr val="4F81BD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0.5</a:t>
            </a:r>
            <a:r>
              <a:rPr b="1" baseline="30000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endParaRPr b="1" baseline="30000"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2" name="Google Shape;772;p89"/>
          <p:cNvSpPr/>
          <p:nvPr/>
        </p:nvSpPr>
        <p:spPr>
          <a:xfrm>
            <a:off x="5651425" y="1532125"/>
            <a:ext cx="470100" cy="503700"/>
          </a:xfrm>
          <a:prstGeom prst="ellipse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773" name="Google Shape;773;p89"/>
          <p:cNvCxnSpPr>
            <a:stCxn id="772" idx="3"/>
          </p:cNvCxnSpPr>
          <p:nvPr/>
        </p:nvCxnSpPr>
        <p:spPr>
          <a:xfrm flipH="1">
            <a:off x="5080670" y="1962060"/>
            <a:ext cx="639600" cy="689400"/>
          </a:xfrm>
          <a:prstGeom prst="straightConnector1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774" name="Google Shape;774;p89"/>
          <p:cNvSpPr txBox="1"/>
          <p:nvPr/>
        </p:nvSpPr>
        <p:spPr>
          <a:xfrm rot="-2700000">
            <a:off x="4603596" y="1939799"/>
            <a:ext cx="1290611" cy="508268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rPr b="1" lang="en" sz="1469">
                <a:solidFill>
                  <a:srgbClr val="FFFFFF"/>
                </a:solidFill>
              </a:rPr>
              <a:t>To RDA</a:t>
            </a:r>
            <a:endParaRPr b="1" sz="1469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778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Google Shape;779;p90"/>
          <p:cNvSpPr txBox="1"/>
          <p:nvPr/>
        </p:nvSpPr>
        <p:spPr>
          <a:xfrm>
            <a:off x="323850" y="38825"/>
            <a:ext cx="8496300" cy="6483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rPr lang="en" sz="2969">
                <a:solidFill>
                  <a:srgbClr val="FFFFFF"/>
                </a:solidFill>
              </a:rPr>
              <a:t>Step 5: Check for TDS</a:t>
            </a:r>
            <a:endParaRPr sz="2969">
              <a:solidFill>
                <a:srgbClr val="FFFFFF"/>
              </a:solidFill>
            </a:endParaRPr>
          </a:p>
        </p:txBody>
      </p:sp>
      <p:pic>
        <p:nvPicPr>
          <p:cNvPr id="780" name="Google Shape;780;p9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10700" y="687125"/>
            <a:ext cx="5322600" cy="4415700"/>
          </a:xfrm>
          <a:prstGeom prst="rect">
            <a:avLst/>
          </a:prstGeom>
          <a:noFill/>
          <a:ln>
            <a:noFill/>
          </a:ln>
        </p:spPr>
      </p:pic>
      <p:sp>
        <p:nvSpPr>
          <p:cNvPr id="781" name="Google Shape;781;p90"/>
          <p:cNvSpPr/>
          <p:nvPr/>
        </p:nvSpPr>
        <p:spPr>
          <a:xfrm>
            <a:off x="6530050" y="805961"/>
            <a:ext cx="601200" cy="343500"/>
          </a:xfrm>
          <a:prstGeom prst="rect">
            <a:avLst/>
          </a:prstGeom>
          <a:solidFill>
            <a:srgbClr val="4F81BD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0.5</a:t>
            </a:r>
            <a:r>
              <a:rPr b="1" baseline="30000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endParaRPr b="1" baseline="30000"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2" name="Google Shape;782;p90"/>
          <p:cNvSpPr/>
          <p:nvPr/>
        </p:nvSpPr>
        <p:spPr>
          <a:xfrm>
            <a:off x="3854033" y="805961"/>
            <a:ext cx="601200" cy="343500"/>
          </a:xfrm>
          <a:prstGeom prst="rect">
            <a:avLst/>
          </a:prstGeom>
          <a:solidFill>
            <a:srgbClr val="4F81BD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0.5</a:t>
            </a:r>
            <a:r>
              <a:rPr b="1" baseline="30000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endParaRPr b="1" baseline="30000"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3" name="Google Shape;783;p90"/>
          <p:cNvSpPr/>
          <p:nvPr/>
        </p:nvSpPr>
        <p:spPr>
          <a:xfrm>
            <a:off x="3857936" y="2993118"/>
            <a:ext cx="601200" cy="343500"/>
          </a:xfrm>
          <a:prstGeom prst="rect">
            <a:avLst/>
          </a:prstGeom>
          <a:solidFill>
            <a:srgbClr val="4F81BD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0.5</a:t>
            </a:r>
            <a:r>
              <a:rPr b="1" baseline="30000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endParaRPr b="1" baseline="30000"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4" name="Google Shape;784;p90"/>
          <p:cNvSpPr/>
          <p:nvPr/>
        </p:nvSpPr>
        <p:spPr>
          <a:xfrm>
            <a:off x="6535904" y="2993118"/>
            <a:ext cx="601200" cy="343500"/>
          </a:xfrm>
          <a:prstGeom prst="rect">
            <a:avLst/>
          </a:prstGeom>
          <a:solidFill>
            <a:srgbClr val="4F81BD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0.5</a:t>
            </a:r>
            <a:r>
              <a:rPr b="1" baseline="30000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endParaRPr b="1" baseline="30000"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5" name="Google Shape;785;p90"/>
          <p:cNvSpPr/>
          <p:nvPr/>
        </p:nvSpPr>
        <p:spPr>
          <a:xfrm>
            <a:off x="2925775" y="3742875"/>
            <a:ext cx="601200" cy="576600"/>
          </a:xfrm>
          <a:prstGeom prst="ellipse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789" name="Shape 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" name="Google Shape;790;p91"/>
          <p:cNvSpPr txBox="1"/>
          <p:nvPr/>
        </p:nvSpPr>
        <p:spPr>
          <a:xfrm>
            <a:off x="323850" y="38825"/>
            <a:ext cx="8496300" cy="6483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rPr lang="en" sz="2969">
                <a:solidFill>
                  <a:srgbClr val="FFFFFF"/>
                </a:solidFill>
              </a:rPr>
              <a:t>Step 6: Check TDS Height</a:t>
            </a:r>
            <a:endParaRPr sz="2969">
              <a:solidFill>
                <a:srgbClr val="FFFFFF"/>
              </a:solidFill>
            </a:endParaRPr>
          </a:p>
        </p:txBody>
      </p:sp>
      <p:pic>
        <p:nvPicPr>
          <p:cNvPr id="791" name="Google Shape;791;p9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10700" y="687125"/>
            <a:ext cx="5322600" cy="4415700"/>
          </a:xfrm>
          <a:prstGeom prst="rect">
            <a:avLst/>
          </a:prstGeom>
          <a:noFill/>
          <a:ln>
            <a:noFill/>
          </a:ln>
        </p:spPr>
      </p:pic>
      <p:sp>
        <p:nvSpPr>
          <p:cNvPr id="792" name="Google Shape;792;p91"/>
          <p:cNvSpPr/>
          <p:nvPr/>
        </p:nvSpPr>
        <p:spPr>
          <a:xfrm>
            <a:off x="6530050" y="805961"/>
            <a:ext cx="601200" cy="343500"/>
          </a:xfrm>
          <a:prstGeom prst="rect">
            <a:avLst/>
          </a:prstGeom>
          <a:solidFill>
            <a:srgbClr val="4F81BD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0.5</a:t>
            </a:r>
            <a:r>
              <a:rPr b="1" baseline="30000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endParaRPr b="1" baseline="30000"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3" name="Google Shape;793;p91"/>
          <p:cNvSpPr/>
          <p:nvPr/>
        </p:nvSpPr>
        <p:spPr>
          <a:xfrm>
            <a:off x="3854033" y="805961"/>
            <a:ext cx="601200" cy="343500"/>
          </a:xfrm>
          <a:prstGeom prst="rect">
            <a:avLst/>
          </a:prstGeom>
          <a:solidFill>
            <a:srgbClr val="4F81BD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0.5</a:t>
            </a:r>
            <a:r>
              <a:rPr b="1" baseline="30000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endParaRPr b="1" baseline="30000"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4" name="Google Shape;794;p91"/>
          <p:cNvSpPr/>
          <p:nvPr/>
        </p:nvSpPr>
        <p:spPr>
          <a:xfrm>
            <a:off x="3857936" y="2993118"/>
            <a:ext cx="601200" cy="343500"/>
          </a:xfrm>
          <a:prstGeom prst="rect">
            <a:avLst/>
          </a:prstGeom>
          <a:solidFill>
            <a:srgbClr val="4F81BD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0.5</a:t>
            </a:r>
            <a:r>
              <a:rPr b="1" baseline="30000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endParaRPr b="1" baseline="30000"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5" name="Google Shape;795;p91"/>
          <p:cNvSpPr/>
          <p:nvPr/>
        </p:nvSpPr>
        <p:spPr>
          <a:xfrm>
            <a:off x="6535904" y="2993118"/>
            <a:ext cx="601200" cy="343500"/>
          </a:xfrm>
          <a:prstGeom prst="rect">
            <a:avLst/>
          </a:prstGeom>
          <a:solidFill>
            <a:srgbClr val="4F81BD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0.5</a:t>
            </a:r>
            <a:r>
              <a:rPr b="1" baseline="30000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endParaRPr b="1" baseline="30000"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6" name="Google Shape;796;p91"/>
          <p:cNvSpPr/>
          <p:nvPr/>
        </p:nvSpPr>
        <p:spPr>
          <a:xfrm>
            <a:off x="2925775" y="3742875"/>
            <a:ext cx="601200" cy="576600"/>
          </a:xfrm>
          <a:prstGeom prst="ellipse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97" name="Google Shape;797;p9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10700" y="687125"/>
            <a:ext cx="5322600" cy="4415700"/>
          </a:xfrm>
          <a:prstGeom prst="rect">
            <a:avLst/>
          </a:prstGeom>
          <a:noFill/>
          <a:ln>
            <a:noFill/>
          </a:ln>
        </p:spPr>
      </p:pic>
      <p:sp>
        <p:nvSpPr>
          <p:cNvPr id="798" name="Google Shape;798;p91"/>
          <p:cNvSpPr/>
          <p:nvPr/>
        </p:nvSpPr>
        <p:spPr>
          <a:xfrm>
            <a:off x="6530050" y="805961"/>
            <a:ext cx="601200" cy="343500"/>
          </a:xfrm>
          <a:prstGeom prst="rect">
            <a:avLst/>
          </a:prstGeom>
          <a:solidFill>
            <a:srgbClr val="4F81BD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r>
              <a:rPr b="1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.3</a:t>
            </a:r>
            <a:r>
              <a:rPr b="1" baseline="30000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endParaRPr b="1" baseline="30000"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9" name="Google Shape;799;p91"/>
          <p:cNvSpPr/>
          <p:nvPr/>
        </p:nvSpPr>
        <p:spPr>
          <a:xfrm>
            <a:off x="3854033" y="805961"/>
            <a:ext cx="601200" cy="343500"/>
          </a:xfrm>
          <a:prstGeom prst="rect">
            <a:avLst/>
          </a:prstGeom>
          <a:solidFill>
            <a:srgbClr val="4F81BD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r>
              <a:rPr b="1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.3</a:t>
            </a:r>
            <a:r>
              <a:rPr b="1" baseline="30000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endParaRPr b="1" baseline="30000"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0" name="Google Shape;800;p91"/>
          <p:cNvSpPr/>
          <p:nvPr/>
        </p:nvSpPr>
        <p:spPr>
          <a:xfrm>
            <a:off x="3857936" y="2993118"/>
            <a:ext cx="601200" cy="343500"/>
          </a:xfrm>
          <a:prstGeom prst="rect">
            <a:avLst/>
          </a:prstGeom>
          <a:solidFill>
            <a:srgbClr val="4F81BD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r>
              <a:rPr b="1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.3</a:t>
            </a:r>
            <a:r>
              <a:rPr b="1" baseline="30000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endParaRPr b="1" baseline="30000"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1" name="Google Shape;801;p91"/>
          <p:cNvSpPr/>
          <p:nvPr/>
        </p:nvSpPr>
        <p:spPr>
          <a:xfrm>
            <a:off x="6535904" y="2993118"/>
            <a:ext cx="601200" cy="343500"/>
          </a:xfrm>
          <a:prstGeom prst="rect">
            <a:avLst/>
          </a:prstGeom>
          <a:solidFill>
            <a:srgbClr val="4F81BD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r>
              <a:rPr b="1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.3</a:t>
            </a:r>
            <a:r>
              <a:rPr b="1" baseline="30000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endParaRPr b="1" baseline="30000"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2" name="Google Shape;802;p91"/>
          <p:cNvSpPr/>
          <p:nvPr/>
        </p:nvSpPr>
        <p:spPr>
          <a:xfrm>
            <a:off x="2925775" y="3742875"/>
            <a:ext cx="601200" cy="576600"/>
          </a:xfrm>
          <a:prstGeom prst="ellipse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806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7" name="Google Shape;807;p92"/>
          <p:cNvSpPr txBox="1"/>
          <p:nvPr/>
        </p:nvSpPr>
        <p:spPr>
          <a:xfrm>
            <a:off x="323850" y="38825"/>
            <a:ext cx="8496300" cy="6483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rPr lang="en" sz="2969">
                <a:solidFill>
                  <a:srgbClr val="FFFFFF"/>
                </a:solidFill>
              </a:rPr>
              <a:t>Step 7: Check Conditional Tornado Probs</a:t>
            </a:r>
            <a:endParaRPr sz="2969">
              <a:solidFill>
                <a:srgbClr val="FFFFFF"/>
              </a:solidFill>
            </a:endParaRPr>
          </a:p>
        </p:txBody>
      </p:sp>
      <p:pic>
        <p:nvPicPr>
          <p:cNvPr id="808" name="Google Shape;808;p9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34100" y="751100"/>
            <a:ext cx="5875800" cy="4243800"/>
          </a:xfrm>
          <a:prstGeom prst="rect">
            <a:avLst/>
          </a:prstGeom>
          <a:noFill/>
          <a:ln>
            <a:noFill/>
          </a:ln>
        </p:spPr>
      </p:pic>
      <p:sp>
        <p:nvSpPr>
          <p:cNvPr id="809" name="Google Shape;809;p92"/>
          <p:cNvSpPr/>
          <p:nvPr/>
        </p:nvSpPr>
        <p:spPr>
          <a:xfrm>
            <a:off x="4720175" y="1079500"/>
            <a:ext cx="436200" cy="3678600"/>
          </a:xfrm>
          <a:prstGeom prst="rect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810" name="Google Shape;810;p92"/>
          <p:cNvCxnSpPr>
            <a:stCxn id="811" idx="1"/>
          </p:cNvCxnSpPr>
          <p:nvPr/>
        </p:nvCxnSpPr>
        <p:spPr>
          <a:xfrm flipH="1">
            <a:off x="5024885" y="1329527"/>
            <a:ext cx="777300" cy="562800"/>
          </a:xfrm>
          <a:prstGeom prst="straightConnector1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812" name="Google Shape;812;p92"/>
          <p:cNvCxnSpPr/>
          <p:nvPr/>
        </p:nvCxnSpPr>
        <p:spPr>
          <a:xfrm flipH="1">
            <a:off x="5129744" y="2583017"/>
            <a:ext cx="609600" cy="385800"/>
          </a:xfrm>
          <a:prstGeom prst="straightConnector1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813" name="Google Shape;813;p92"/>
          <p:cNvCxnSpPr/>
          <p:nvPr/>
        </p:nvCxnSpPr>
        <p:spPr>
          <a:xfrm flipH="1">
            <a:off x="5037785" y="4087144"/>
            <a:ext cx="764400" cy="154800"/>
          </a:xfrm>
          <a:prstGeom prst="straightConnector1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811" name="Google Shape;811;p92"/>
          <p:cNvSpPr txBox="1"/>
          <p:nvPr/>
        </p:nvSpPr>
        <p:spPr>
          <a:xfrm>
            <a:off x="5802185" y="1173827"/>
            <a:ext cx="1192500" cy="311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76% EF2+</a:t>
            </a:r>
            <a:endParaRPr b="1"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4" name="Google Shape;814;p92"/>
          <p:cNvSpPr txBox="1"/>
          <p:nvPr/>
        </p:nvSpPr>
        <p:spPr>
          <a:xfrm>
            <a:off x="5760621" y="2349286"/>
            <a:ext cx="1192500" cy="311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44% EF3+</a:t>
            </a:r>
            <a:endParaRPr b="1"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5" name="Google Shape;815;p92"/>
          <p:cNvSpPr txBox="1"/>
          <p:nvPr/>
        </p:nvSpPr>
        <p:spPr>
          <a:xfrm>
            <a:off x="5813071" y="3943398"/>
            <a:ext cx="1192500" cy="311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10% EF4+</a:t>
            </a:r>
            <a:endParaRPr b="1"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6" name="Google Shape;816;p92"/>
          <p:cNvSpPr txBox="1"/>
          <p:nvPr/>
        </p:nvSpPr>
        <p:spPr>
          <a:xfrm>
            <a:off x="0" y="853725"/>
            <a:ext cx="1634100" cy="19911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 lnSpcReduction="200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rPr lang="en" sz="1669">
                <a:solidFill>
                  <a:srgbClr val="FFFFFF"/>
                </a:solidFill>
              </a:rPr>
              <a:t>These are conditional probabilities:</a:t>
            </a:r>
            <a:endParaRPr sz="1669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t/>
            </a:r>
            <a:endParaRPr sz="1669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rPr lang="en" sz="1669">
                <a:solidFill>
                  <a:srgbClr val="FFFFFF"/>
                </a:solidFill>
              </a:rPr>
              <a:t>You </a:t>
            </a:r>
            <a:r>
              <a:rPr i="1" lang="en" sz="1669">
                <a:solidFill>
                  <a:srgbClr val="FFFFFF"/>
                </a:solidFill>
              </a:rPr>
              <a:t>know</a:t>
            </a:r>
            <a:r>
              <a:rPr lang="en" sz="1669">
                <a:solidFill>
                  <a:srgbClr val="FFFFFF"/>
                </a:solidFill>
              </a:rPr>
              <a:t> a tornado is occurring </a:t>
            </a:r>
            <a:endParaRPr sz="1669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rPr lang="en" sz="1669">
                <a:solidFill>
                  <a:srgbClr val="FFFFFF"/>
                </a:solidFill>
              </a:rPr>
              <a:t>(TDS)</a:t>
            </a:r>
            <a:endParaRPr sz="1669">
              <a:solidFill>
                <a:srgbClr val="FFFFFF"/>
              </a:solidFill>
            </a:endParaRPr>
          </a:p>
        </p:txBody>
      </p:sp>
      <p:sp>
        <p:nvSpPr>
          <p:cNvPr id="817" name="Google Shape;817;p92"/>
          <p:cNvSpPr/>
          <p:nvPr/>
        </p:nvSpPr>
        <p:spPr>
          <a:xfrm>
            <a:off x="5215475" y="817025"/>
            <a:ext cx="948300" cy="210900"/>
          </a:xfrm>
          <a:prstGeom prst="rect">
            <a:avLst/>
          </a:prstGeom>
          <a:noFill/>
          <a:ln cap="flat" cmpd="sng" w="9525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8" name="Google Shape;818;p92"/>
          <p:cNvSpPr txBox="1"/>
          <p:nvPr/>
        </p:nvSpPr>
        <p:spPr>
          <a:xfrm>
            <a:off x="7543800" y="732375"/>
            <a:ext cx="1634100" cy="741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rPr lang="en" sz="1669">
                <a:solidFill>
                  <a:srgbClr val="FFFFFF"/>
                </a:solidFill>
              </a:rPr>
              <a:t>Valid for this range</a:t>
            </a:r>
            <a:endParaRPr sz="1669">
              <a:solidFill>
                <a:srgbClr val="FFFFFF"/>
              </a:solidFill>
            </a:endParaRPr>
          </a:p>
        </p:txBody>
      </p:sp>
      <p:cxnSp>
        <p:nvCxnSpPr>
          <p:cNvPr id="819" name="Google Shape;819;p92"/>
          <p:cNvCxnSpPr/>
          <p:nvPr/>
        </p:nvCxnSpPr>
        <p:spPr>
          <a:xfrm rot="10800000">
            <a:off x="6273875" y="944175"/>
            <a:ext cx="1456200" cy="169200"/>
          </a:xfrm>
          <a:prstGeom prst="straightConnector1">
            <a:avLst/>
          </a:prstGeom>
          <a:noFill/>
          <a:ln cap="flat" cmpd="sng" w="9525">
            <a:solidFill>
              <a:srgbClr val="0000FF"/>
            </a:solidFill>
            <a:prstDash val="solid"/>
            <a:round/>
            <a:headEnd len="med" w="med" type="none"/>
            <a:tailEnd len="med" w="med" type="triangle"/>
          </a:ln>
        </p:spPr>
      </p:cxnSp>
      <p:grpSp>
        <p:nvGrpSpPr>
          <p:cNvPr id="820" name="Google Shape;820;p92"/>
          <p:cNvGrpSpPr/>
          <p:nvPr/>
        </p:nvGrpSpPr>
        <p:grpSpPr>
          <a:xfrm>
            <a:off x="54300" y="944175"/>
            <a:ext cx="3782479" cy="4199325"/>
            <a:chOff x="54300" y="944175"/>
            <a:chExt cx="3782479" cy="4199325"/>
          </a:xfrm>
        </p:grpSpPr>
        <p:grpSp>
          <p:nvGrpSpPr>
            <p:cNvPr id="821" name="Google Shape;821;p92"/>
            <p:cNvGrpSpPr/>
            <p:nvPr/>
          </p:nvGrpSpPr>
          <p:grpSpPr>
            <a:xfrm>
              <a:off x="54300" y="2844825"/>
              <a:ext cx="3782479" cy="2298675"/>
              <a:chOff x="54300" y="2844825"/>
              <a:chExt cx="3782479" cy="2298675"/>
            </a:xfrm>
          </p:grpSpPr>
          <p:pic>
            <p:nvPicPr>
              <p:cNvPr id="822" name="Google Shape;822;p92"/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>
                <a:off x="54302" y="2844825"/>
                <a:ext cx="3782478" cy="229867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823" name="Google Shape;823;p92"/>
              <p:cNvSpPr txBox="1"/>
              <p:nvPr/>
            </p:nvSpPr>
            <p:spPr>
              <a:xfrm>
                <a:off x="54300" y="2844825"/>
                <a:ext cx="2261700" cy="1015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800">
                    <a:solidFill>
                      <a:schemeClr val="dk1"/>
                    </a:solidFill>
                  </a:rPr>
                  <a:t>Louisville, MS EF4</a:t>
                </a:r>
                <a:endParaRPr sz="1800">
                  <a:solidFill>
                    <a:schemeClr val="dk1"/>
                  </a:solidFill>
                </a:endParaRPr>
              </a:p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800">
                    <a:solidFill>
                      <a:schemeClr val="dk1"/>
                    </a:solidFill>
                  </a:rPr>
                  <a:t>28 April 2014</a:t>
                </a:r>
                <a:endParaRPr sz="1800">
                  <a:solidFill>
                    <a:schemeClr val="dk1"/>
                  </a:solidFill>
                </a:endParaRPr>
              </a:p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800">
                    <a:solidFill>
                      <a:schemeClr val="dk1"/>
                    </a:solidFill>
                  </a:rPr>
                  <a:t>10 fatalities</a:t>
                </a:r>
                <a:endParaRPr sz="1800">
                  <a:solidFill>
                    <a:schemeClr val="dk1"/>
                  </a:solidFill>
                </a:endParaRPr>
              </a:p>
            </p:txBody>
          </p:sp>
        </p:grpSp>
        <p:pic>
          <p:nvPicPr>
            <p:cNvPr id="824" name="Google Shape;824;p92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1292263" y="944175"/>
              <a:ext cx="2543175" cy="19050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828" name="Shape 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" name="Google Shape;829;p93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id="830" name="Google Shape;830;p93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8640" y="0"/>
            <a:ext cx="80979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31" name="Google Shape;831;p93"/>
          <p:cNvSpPr/>
          <p:nvPr/>
        </p:nvSpPr>
        <p:spPr>
          <a:xfrm>
            <a:off x="3505200" y="138422"/>
            <a:ext cx="914400" cy="400200"/>
          </a:xfrm>
          <a:prstGeom prst="rect">
            <a:avLst/>
          </a:prstGeom>
          <a:solidFill>
            <a:schemeClr val="accent1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0.5</a:t>
            </a:r>
            <a:r>
              <a:rPr b="1" baseline="30000" lang="en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endParaRPr b="1" baseline="30000"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2" name="Google Shape;832;p93"/>
          <p:cNvSpPr/>
          <p:nvPr/>
        </p:nvSpPr>
        <p:spPr>
          <a:xfrm>
            <a:off x="3276600" y="4720813"/>
            <a:ext cx="1113300" cy="400200"/>
          </a:xfrm>
          <a:prstGeom prst="rect">
            <a:avLst/>
          </a:prstGeom>
          <a:solidFill>
            <a:schemeClr val="accent1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2236z</a:t>
            </a:r>
            <a:endParaRPr b="1"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3" name="Google Shape;833;p93"/>
          <p:cNvSpPr/>
          <p:nvPr/>
        </p:nvSpPr>
        <p:spPr>
          <a:xfrm>
            <a:off x="1324099" y="1714500"/>
            <a:ext cx="838200" cy="628800"/>
          </a:xfrm>
          <a:prstGeom prst="ellipse">
            <a:avLst/>
          </a:prstGeom>
          <a:noFill/>
          <a:ln cap="flat" cmpd="sng" w="571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4" name="Google Shape;834;p93"/>
          <p:cNvSpPr/>
          <p:nvPr/>
        </p:nvSpPr>
        <p:spPr>
          <a:xfrm>
            <a:off x="5334000" y="1724891"/>
            <a:ext cx="838200" cy="628800"/>
          </a:xfrm>
          <a:prstGeom prst="ellipse">
            <a:avLst/>
          </a:prstGeom>
          <a:noFill/>
          <a:ln cap="flat" cmpd="sng" w="571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5" name="Google Shape;835;p93"/>
          <p:cNvSpPr/>
          <p:nvPr/>
        </p:nvSpPr>
        <p:spPr>
          <a:xfrm>
            <a:off x="1357746" y="4292188"/>
            <a:ext cx="838200" cy="628800"/>
          </a:xfrm>
          <a:prstGeom prst="ellipse">
            <a:avLst/>
          </a:prstGeom>
          <a:noFill/>
          <a:ln cap="flat" cmpd="sng" w="571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6" name="Google Shape;836;p93"/>
          <p:cNvSpPr/>
          <p:nvPr/>
        </p:nvSpPr>
        <p:spPr>
          <a:xfrm>
            <a:off x="5428013" y="4298868"/>
            <a:ext cx="838200" cy="628800"/>
          </a:xfrm>
          <a:prstGeom prst="ellipse">
            <a:avLst/>
          </a:prstGeom>
          <a:noFill/>
          <a:ln cap="flat" cmpd="sng" w="571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2"/>
          <p:cNvSpPr txBox="1"/>
          <p:nvPr/>
        </p:nvSpPr>
        <p:spPr>
          <a:xfrm>
            <a:off x="6799000" y="392525"/>
            <a:ext cx="2311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Fig 4. Smith et al. 2012</a:t>
            </a:r>
            <a:endParaRPr>
              <a:solidFill>
                <a:srgbClr val="FFFFFF"/>
              </a:solidFill>
            </a:endParaRPr>
          </a:p>
        </p:txBody>
      </p:sp>
      <p:pic>
        <p:nvPicPr>
          <p:cNvPr id="133" name="Google Shape;133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1375" y="0"/>
            <a:ext cx="6277632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840" name="Shape 8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" name="Google Shape;841;p94"/>
          <p:cNvSpPr txBox="1"/>
          <p:nvPr>
            <p:ph type="title"/>
          </p:nvPr>
        </p:nvSpPr>
        <p:spPr>
          <a:xfrm>
            <a:off x="457200" y="154484"/>
            <a:ext cx="8229600" cy="64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id="842" name="Google Shape;842;p94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8640" y="0"/>
            <a:ext cx="80979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43" name="Google Shape;843;p94"/>
          <p:cNvSpPr/>
          <p:nvPr/>
        </p:nvSpPr>
        <p:spPr>
          <a:xfrm>
            <a:off x="3505200" y="138422"/>
            <a:ext cx="914400" cy="400200"/>
          </a:xfrm>
          <a:prstGeom prst="rect">
            <a:avLst/>
          </a:prstGeom>
          <a:solidFill>
            <a:schemeClr val="accent1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0.5</a:t>
            </a:r>
            <a:r>
              <a:rPr b="1" baseline="30000" lang="en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endParaRPr b="1" baseline="30000"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4" name="Google Shape;844;p94"/>
          <p:cNvSpPr/>
          <p:nvPr/>
        </p:nvSpPr>
        <p:spPr>
          <a:xfrm>
            <a:off x="3276600" y="4720813"/>
            <a:ext cx="1113300" cy="400200"/>
          </a:xfrm>
          <a:prstGeom prst="rect">
            <a:avLst/>
          </a:prstGeom>
          <a:solidFill>
            <a:schemeClr val="accent1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2238z</a:t>
            </a:r>
            <a:endParaRPr b="1"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5" name="Google Shape;845;p94"/>
          <p:cNvSpPr/>
          <p:nvPr/>
        </p:nvSpPr>
        <p:spPr>
          <a:xfrm>
            <a:off x="1524000" y="1543050"/>
            <a:ext cx="838200" cy="628800"/>
          </a:xfrm>
          <a:prstGeom prst="ellipse">
            <a:avLst/>
          </a:prstGeom>
          <a:noFill/>
          <a:ln cap="flat" cmpd="sng" w="571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6" name="Google Shape;846;p94"/>
          <p:cNvSpPr/>
          <p:nvPr/>
        </p:nvSpPr>
        <p:spPr>
          <a:xfrm>
            <a:off x="5562600" y="1543050"/>
            <a:ext cx="838200" cy="628800"/>
          </a:xfrm>
          <a:prstGeom prst="ellipse">
            <a:avLst/>
          </a:prstGeom>
          <a:noFill/>
          <a:ln cap="flat" cmpd="sng" w="571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7" name="Google Shape;847;p94"/>
          <p:cNvSpPr/>
          <p:nvPr/>
        </p:nvSpPr>
        <p:spPr>
          <a:xfrm>
            <a:off x="1485405" y="4171950"/>
            <a:ext cx="838200" cy="628800"/>
          </a:xfrm>
          <a:prstGeom prst="ellipse">
            <a:avLst/>
          </a:prstGeom>
          <a:noFill/>
          <a:ln cap="flat" cmpd="sng" w="571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8" name="Google Shape;848;p94"/>
          <p:cNvSpPr/>
          <p:nvPr/>
        </p:nvSpPr>
        <p:spPr>
          <a:xfrm>
            <a:off x="5559631" y="4221307"/>
            <a:ext cx="838200" cy="628800"/>
          </a:xfrm>
          <a:prstGeom prst="ellipse">
            <a:avLst/>
          </a:prstGeom>
          <a:noFill/>
          <a:ln cap="flat" cmpd="sng" w="571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852" name="Shape 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3" name="Google Shape;853;p95"/>
          <p:cNvSpPr txBox="1"/>
          <p:nvPr>
            <p:ph type="title"/>
          </p:nvPr>
        </p:nvSpPr>
        <p:spPr>
          <a:xfrm>
            <a:off x="457200" y="154484"/>
            <a:ext cx="8229600" cy="64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id="854" name="Google Shape;854;p95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8640" y="0"/>
            <a:ext cx="80979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55" name="Google Shape;855;p95"/>
          <p:cNvSpPr/>
          <p:nvPr/>
        </p:nvSpPr>
        <p:spPr>
          <a:xfrm>
            <a:off x="3505200" y="138422"/>
            <a:ext cx="914400" cy="400200"/>
          </a:xfrm>
          <a:prstGeom prst="rect">
            <a:avLst/>
          </a:prstGeom>
          <a:solidFill>
            <a:schemeClr val="accent1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0.5</a:t>
            </a:r>
            <a:r>
              <a:rPr b="1" baseline="30000" lang="en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endParaRPr b="1" baseline="30000"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6" name="Google Shape;856;p95"/>
          <p:cNvSpPr/>
          <p:nvPr/>
        </p:nvSpPr>
        <p:spPr>
          <a:xfrm>
            <a:off x="3276600" y="4720813"/>
            <a:ext cx="1113300" cy="400200"/>
          </a:xfrm>
          <a:prstGeom prst="rect">
            <a:avLst/>
          </a:prstGeom>
          <a:solidFill>
            <a:schemeClr val="accent1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2241z</a:t>
            </a:r>
            <a:endParaRPr b="1"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7" name="Google Shape;857;p95"/>
          <p:cNvSpPr/>
          <p:nvPr/>
        </p:nvSpPr>
        <p:spPr>
          <a:xfrm>
            <a:off x="1714500" y="1428750"/>
            <a:ext cx="838200" cy="628800"/>
          </a:xfrm>
          <a:prstGeom prst="ellipse">
            <a:avLst/>
          </a:prstGeom>
          <a:noFill/>
          <a:ln cap="flat" cmpd="sng" w="571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8" name="Google Shape;858;p95"/>
          <p:cNvSpPr/>
          <p:nvPr/>
        </p:nvSpPr>
        <p:spPr>
          <a:xfrm>
            <a:off x="5715000" y="1428750"/>
            <a:ext cx="838200" cy="628800"/>
          </a:xfrm>
          <a:prstGeom prst="ellipse">
            <a:avLst/>
          </a:prstGeom>
          <a:noFill/>
          <a:ln cap="flat" cmpd="sng" w="571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9" name="Google Shape;859;p95"/>
          <p:cNvSpPr/>
          <p:nvPr/>
        </p:nvSpPr>
        <p:spPr>
          <a:xfrm>
            <a:off x="1712026" y="4000500"/>
            <a:ext cx="838200" cy="628800"/>
          </a:xfrm>
          <a:prstGeom prst="ellipse">
            <a:avLst/>
          </a:prstGeom>
          <a:noFill/>
          <a:ln cap="flat" cmpd="sng" w="571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0" name="Google Shape;860;p95"/>
          <p:cNvSpPr/>
          <p:nvPr/>
        </p:nvSpPr>
        <p:spPr>
          <a:xfrm>
            <a:off x="5791200" y="3987140"/>
            <a:ext cx="838200" cy="628800"/>
          </a:xfrm>
          <a:prstGeom prst="ellipse">
            <a:avLst/>
          </a:prstGeom>
          <a:noFill/>
          <a:ln cap="flat" cmpd="sng" w="571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864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5" name="Google Shape;865;p96"/>
          <p:cNvSpPr txBox="1"/>
          <p:nvPr>
            <p:ph type="title"/>
          </p:nvPr>
        </p:nvSpPr>
        <p:spPr>
          <a:xfrm>
            <a:off x="457200" y="154484"/>
            <a:ext cx="8229600" cy="64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id="866" name="Google Shape;866;p96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8640" y="0"/>
            <a:ext cx="80979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67" name="Google Shape;867;p96"/>
          <p:cNvSpPr/>
          <p:nvPr/>
        </p:nvSpPr>
        <p:spPr>
          <a:xfrm>
            <a:off x="3505200" y="138422"/>
            <a:ext cx="914400" cy="400200"/>
          </a:xfrm>
          <a:prstGeom prst="rect">
            <a:avLst/>
          </a:prstGeom>
          <a:solidFill>
            <a:schemeClr val="accent1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0.5</a:t>
            </a:r>
            <a:r>
              <a:rPr b="1" baseline="30000" lang="en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endParaRPr b="1" baseline="30000"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8" name="Google Shape;868;p96"/>
          <p:cNvSpPr/>
          <p:nvPr/>
        </p:nvSpPr>
        <p:spPr>
          <a:xfrm>
            <a:off x="3276600" y="4720813"/>
            <a:ext cx="1113300" cy="400200"/>
          </a:xfrm>
          <a:prstGeom prst="rect">
            <a:avLst/>
          </a:prstGeom>
          <a:solidFill>
            <a:schemeClr val="accent1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2244z</a:t>
            </a:r>
            <a:endParaRPr b="1"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9" name="Google Shape;869;p96"/>
          <p:cNvSpPr/>
          <p:nvPr/>
        </p:nvSpPr>
        <p:spPr>
          <a:xfrm>
            <a:off x="1905000" y="1257300"/>
            <a:ext cx="838200" cy="628800"/>
          </a:xfrm>
          <a:prstGeom prst="ellipse">
            <a:avLst/>
          </a:prstGeom>
          <a:noFill/>
          <a:ln cap="flat" cmpd="sng" w="571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0" name="Google Shape;870;p96"/>
          <p:cNvSpPr/>
          <p:nvPr/>
        </p:nvSpPr>
        <p:spPr>
          <a:xfrm>
            <a:off x="5867400" y="1257300"/>
            <a:ext cx="838200" cy="628800"/>
          </a:xfrm>
          <a:prstGeom prst="ellipse">
            <a:avLst/>
          </a:prstGeom>
          <a:noFill/>
          <a:ln cap="flat" cmpd="sng" w="571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1" name="Google Shape;871;p96"/>
          <p:cNvSpPr/>
          <p:nvPr/>
        </p:nvSpPr>
        <p:spPr>
          <a:xfrm>
            <a:off x="5883729" y="3869872"/>
            <a:ext cx="838200" cy="628800"/>
          </a:xfrm>
          <a:prstGeom prst="ellipse">
            <a:avLst/>
          </a:prstGeom>
          <a:noFill/>
          <a:ln cap="flat" cmpd="sng" w="571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2" name="Google Shape;872;p96"/>
          <p:cNvSpPr/>
          <p:nvPr/>
        </p:nvSpPr>
        <p:spPr>
          <a:xfrm>
            <a:off x="1878281" y="3869872"/>
            <a:ext cx="838200" cy="628800"/>
          </a:xfrm>
          <a:prstGeom prst="ellipse">
            <a:avLst/>
          </a:prstGeom>
          <a:noFill/>
          <a:ln cap="flat" cmpd="sng" w="571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876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" name="Google Shape;877;p97"/>
          <p:cNvSpPr txBox="1"/>
          <p:nvPr>
            <p:ph type="title"/>
          </p:nvPr>
        </p:nvSpPr>
        <p:spPr>
          <a:xfrm>
            <a:off x="457200" y="154484"/>
            <a:ext cx="8229600" cy="64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id="878" name="Google Shape;878;p97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8640" y="0"/>
            <a:ext cx="80979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79" name="Google Shape;879;p97"/>
          <p:cNvSpPr/>
          <p:nvPr/>
        </p:nvSpPr>
        <p:spPr>
          <a:xfrm>
            <a:off x="3505200" y="138422"/>
            <a:ext cx="914400" cy="400200"/>
          </a:xfrm>
          <a:prstGeom prst="rect">
            <a:avLst/>
          </a:prstGeom>
          <a:solidFill>
            <a:schemeClr val="accent1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0.5</a:t>
            </a:r>
            <a:r>
              <a:rPr b="1" baseline="30000" lang="en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endParaRPr b="1" baseline="30000"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0" name="Google Shape;880;p97"/>
          <p:cNvSpPr/>
          <p:nvPr/>
        </p:nvSpPr>
        <p:spPr>
          <a:xfrm>
            <a:off x="3276600" y="4720813"/>
            <a:ext cx="1113300" cy="400200"/>
          </a:xfrm>
          <a:prstGeom prst="rect">
            <a:avLst/>
          </a:prstGeom>
          <a:solidFill>
            <a:schemeClr val="accent1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2246z</a:t>
            </a:r>
            <a:endParaRPr b="1"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1" name="Google Shape;881;p97"/>
          <p:cNvSpPr/>
          <p:nvPr/>
        </p:nvSpPr>
        <p:spPr>
          <a:xfrm>
            <a:off x="2057400" y="1085850"/>
            <a:ext cx="838200" cy="628800"/>
          </a:xfrm>
          <a:prstGeom prst="ellipse">
            <a:avLst/>
          </a:prstGeom>
          <a:noFill/>
          <a:ln cap="flat" cmpd="sng" w="571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2" name="Google Shape;882;p97"/>
          <p:cNvSpPr/>
          <p:nvPr/>
        </p:nvSpPr>
        <p:spPr>
          <a:xfrm>
            <a:off x="6019800" y="1082882"/>
            <a:ext cx="838200" cy="628800"/>
          </a:xfrm>
          <a:prstGeom prst="ellipse">
            <a:avLst/>
          </a:prstGeom>
          <a:noFill/>
          <a:ln cap="flat" cmpd="sng" w="571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3" name="Google Shape;883;p97"/>
          <p:cNvSpPr/>
          <p:nvPr/>
        </p:nvSpPr>
        <p:spPr>
          <a:xfrm>
            <a:off x="1981200" y="3657600"/>
            <a:ext cx="838200" cy="628800"/>
          </a:xfrm>
          <a:prstGeom prst="ellipse">
            <a:avLst/>
          </a:prstGeom>
          <a:noFill/>
          <a:ln cap="flat" cmpd="sng" w="571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4" name="Google Shape;884;p97"/>
          <p:cNvSpPr/>
          <p:nvPr/>
        </p:nvSpPr>
        <p:spPr>
          <a:xfrm>
            <a:off x="6019800" y="3657600"/>
            <a:ext cx="838200" cy="628800"/>
          </a:xfrm>
          <a:prstGeom prst="ellipse">
            <a:avLst/>
          </a:prstGeom>
          <a:noFill/>
          <a:ln cap="flat" cmpd="sng" w="571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888" name="Shape 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9" name="Google Shape;889;p98"/>
          <p:cNvSpPr txBox="1"/>
          <p:nvPr>
            <p:ph type="title"/>
          </p:nvPr>
        </p:nvSpPr>
        <p:spPr>
          <a:xfrm>
            <a:off x="457200" y="154484"/>
            <a:ext cx="8229600" cy="64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id="890" name="Google Shape;890;p98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8640" y="0"/>
            <a:ext cx="80979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91" name="Google Shape;891;p98"/>
          <p:cNvSpPr/>
          <p:nvPr/>
        </p:nvSpPr>
        <p:spPr>
          <a:xfrm>
            <a:off x="3505200" y="138422"/>
            <a:ext cx="914400" cy="400200"/>
          </a:xfrm>
          <a:prstGeom prst="rect">
            <a:avLst/>
          </a:prstGeom>
          <a:solidFill>
            <a:schemeClr val="accent1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0.5</a:t>
            </a:r>
            <a:r>
              <a:rPr b="1" baseline="30000" lang="en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endParaRPr b="1" baseline="30000"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2" name="Google Shape;892;p98"/>
          <p:cNvSpPr/>
          <p:nvPr/>
        </p:nvSpPr>
        <p:spPr>
          <a:xfrm>
            <a:off x="3276600" y="4720813"/>
            <a:ext cx="1113300" cy="400200"/>
          </a:xfrm>
          <a:prstGeom prst="rect">
            <a:avLst/>
          </a:prstGeom>
          <a:solidFill>
            <a:schemeClr val="accent1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2249z</a:t>
            </a:r>
            <a:endParaRPr b="1"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3" name="Google Shape;893;p98"/>
          <p:cNvSpPr/>
          <p:nvPr/>
        </p:nvSpPr>
        <p:spPr>
          <a:xfrm>
            <a:off x="2157351" y="1006434"/>
            <a:ext cx="838200" cy="628800"/>
          </a:xfrm>
          <a:prstGeom prst="ellipse">
            <a:avLst/>
          </a:prstGeom>
          <a:noFill/>
          <a:ln cap="flat" cmpd="sng" w="571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4" name="Google Shape;894;p98"/>
          <p:cNvSpPr/>
          <p:nvPr/>
        </p:nvSpPr>
        <p:spPr>
          <a:xfrm>
            <a:off x="6115792" y="1000126"/>
            <a:ext cx="838200" cy="628800"/>
          </a:xfrm>
          <a:prstGeom prst="ellipse">
            <a:avLst/>
          </a:prstGeom>
          <a:noFill/>
          <a:ln cap="flat" cmpd="sng" w="571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5" name="Google Shape;895;p98"/>
          <p:cNvSpPr/>
          <p:nvPr/>
        </p:nvSpPr>
        <p:spPr>
          <a:xfrm>
            <a:off x="6144490" y="3486150"/>
            <a:ext cx="838200" cy="628800"/>
          </a:xfrm>
          <a:prstGeom prst="ellipse">
            <a:avLst/>
          </a:prstGeom>
          <a:noFill/>
          <a:ln cap="flat" cmpd="sng" w="571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6" name="Google Shape;896;p98"/>
          <p:cNvSpPr/>
          <p:nvPr/>
        </p:nvSpPr>
        <p:spPr>
          <a:xfrm>
            <a:off x="2162299" y="3486150"/>
            <a:ext cx="838200" cy="628800"/>
          </a:xfrm>
          <a:prstGeom prst="ellipse">
            <a:avLst/>
          </a:prstGeom>
          <a:noFill/>
          <a:ln cap="flat" cmpd="sng" w="571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900" name="Shape 9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" name="Google Shape;901;p99"/>
          <p:cNvSpPr txBox="1"/>
          <p:nvPr>
            <p:ph type="title"/>
          </p:nvPr>
        </p:nvSpPr>
        <p:spPr>
          <a:xfrm>
            <a:off x="457200" y="154484"/>
            <a:ext cx="8229600" cy="64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id="902" name="Google Shape;902;p99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8640" y="0"/>
            <a:ext cx="80979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03" name="Google Shape;903;p99"/>
          <p:cNvSpPr/>
          <p:nvPr/>
        </p:nvSpPr>
        <p:spPr>
          <a:xfrm>
            <a:off x="3505200" y="138422"/>
            <a:ext cx="914400" cy="400200"/>
          </a:xfrm>
          <a:prstGeom prst="rect">
            <a:avLst/>
          </a:prstGeom>
          <a:solidFill>
            <a:schemeClr val="accent1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0.5</a:t>
            </a:r>
            <a:r>
              <a:rPr b="1" baseline="30000" lang="en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endParaRPr b="1" baseline="30000"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4" name="Google Shape;904;p99"/>
          <p:cNvSpPr/>
          <p:nvPr/>
        </p:nvSpPr>
        <p:spPr>
          <a:xfrm>
            <a:off x="3276600" y="4720813"/>
            <a:ext cx="1113300" cy="400200"/>
          </a:xfrm>
          <a:prstGeom prst="rect">
            <a:avLst/>
          </a:prstGeom>
          <a:solidFill>
            <a:schemeClr val="accent1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2249z</a:t>
            </a:r>
            <a:endParaRPr b="1"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5" name="Google Shape;905;p99"/>
          <p:cNvSpPr/>
          <p:nvPr/>
        </p:nvSpPr>
        <p:spPr>
          <a:xfrm flipH="1" rot="-1656431">
            <a:off x="5962523" y="749762"/>
            <a:ext cx="280315" cy="448328"/>
          </a:xfrm>
          <a:prstGeom prst="curvedLeftArrow">
            <a:avLst>
              <a:gd fmla="val 25000" name="adj1"/>
              <a:gd fmla="val 50000" name="adj2"/>
              <a:gd fmla="val 25000" name="adj3"/>
            </a:avLst>
          </a:prstGeom>
          <a:solidFill>
            <a:schemeClr val="lt1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6" name="Google Shape;906;p99"/>
          <p:cNvSpPr/>
          <p:nvPr/>
        </p:nvSpPr>
        <p:spPr>
          <a:xfrm flipH="1" rot="9145619">
            <a:off x="6184494" y="544934"/>
            <a:ext cx="327948" cy="494180"/>
          </a:xfrm>
          <a:prstGeom prst="curvedLeftArrow">
            <a:avLst>
              <a:gd fmla="val 25000" name="adj1"/>
              <a:gd fmla="val 50000" name="adj2"/>
              <a:gd fmla="val 25000" name="adj3"/>
            </a:avLst>
          </a:prstGeom>
          <a:solidFill>
            <a:schemeClr val="lt1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7" name="Google Shape;907;p99"/>
          <p:cNvSpPr/>
          <p:nvPr/>
        </p:nvSpPr>
        <p:spPr>
          <a:xfrm flipH="1" rot="9146157">
            <a:off x="6721980" y="1057113"/>
            <a:ext cx="176989" cy="356624"/>
          </a:xfrm>
          <a:prstGeom prst="curvedLeftArrow">
            <a:avLst>
              <a:gd fmla="val 25000" name="adj1"/>
              <a:gd fmla="val 50000" name="adj2"/>
              <a:gd fmla="val 25000" name="adj3"/>
            </a:avLst>
          </a:prstGeom>
          <a:solidFill>
            <a:schemeClr val="lt1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8" name="Google Shape;908;p99"/>
          <p:cNvSpPr/>
          <p:nvPr/>
        </p:nvSpPr>
        <p:spPr>
          <a:xfrm flipH="1" rot="-1655624">
            <a:off x="6551198" y="1163861"/>
            <a:ext cx="194301" cy="362780"/>
          </a:xfrm>
          <a:prstGeom prst="curvedLeftArrow">
            <a:avLst>
              <a:gd fmla="val 25000" name="adj1"/>
              <a:gd fmla="val 50000" name="adj2"/>
              <a:gd fmla="val 25000" name="adj3"/>
            </a:avLst>
          </a:prstGeom>
          <a:solidFill>
            <a:schemeClr val="lt1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912" name="Shape 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Google Shape;913;p100"/>
          <p:cNvSpPr txBox="1"/>
          <p:nvPr>
            <p:ph type="title"/>
          </p:nvPr>
        </p:nvSpPr>
        <p:spPr>
          <a:xfrm>
            <a:off x="457200" y="154484"/>
            <a:ext cx="8229600" cy="64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id="914" name="Google Shape;914;p100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8640" y="0"/>
            <a:ext cx="80979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15" name="Google Shape;915;p100"/>
          <p:cNvSpPr/>
          <p:nvPr/>
        </p:nvSpPr>
        <p:spPr>
          <a:xfrm>
            <a:off x="3505200" y="138422"/>
            <a:ext cx="914400" cy="400200"/>
          </a:xfrm>
          <a:prstGeom prst="rect">
            <a:avLst/>
          </a:prstGeom>
          <a:solidFill>
            <a:schemeClr val="accent1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0.5</a:t>
            </a:r>
            <a:r>
              <a:rPr b="1" baseline="30000" lang="en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endParaRPr b="1" baseline="30000"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6" name="Google Shape;916;p100"/>
          <p:cNvSpPr/>
          <p:nvPr/>
        </p:nvSpPr>
        <p:spPr>
          <a:xfrm>
            <a:off x="3276600" y="4720813"/>
            <a:ext cx="1113300" cy="400200"/>
          </a:xfrm>
          <a:prstGeom prst="rect">
            <a:avLst/>
          </a:prstGeom>
          <a:solidFill>
            <a:schemeClr val="accent1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2249z</a:t>
            </a:r>
            <a:endParaRPr b="1"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7" name="Google Shape;917;p100"/>
          <p:cNvSpPr/>
          <p:nvPr/>
        </p:nvSpPr>
        <p:spPr>
          <a:xfrm>
            <a:off x="6172200" y="976003"/>
            <a:ext cx="838200" cy="628800"/>
          </a:xfrm>
          <a:prstGeom prst="ellipse">
            <a:avLst/>
          </a:prstGeom>
          <a:noFill/>
          <a:ln cap="flat" cmpd="sng" w="571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8" name="Google Shape;918;p100"/>
          <p:cNvSpPr/>
          <p:nvPr/>
        </p:nvSpPr>
        <p:spPr>
          <a:xfrm>
            <a:off x="2133600" y="979715"/>
            <a:ext cx="838200" cy="628800"/>
          </a:xfrm>
          <a:prstGeom prst="ellipse">
            <a:avLst/>
          </a:prstGeom>
          <a:noFill/>
          <a:ln cap="flat" cmpd="sng" w="571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9" name="Google Shape;919;p100"/>
          <p:cNvSpPr/>
          <p:nvPr/>
        </p:nvSpPr>
        <p:spPr>
          <a:xfrm>
            <a:off x="2125683" y="3543300"/>
            <a:ext cx="838200" cy="628800"/>
          </a:xfrm>
          <a:prstGeom prst="ellipse">
            <a:avLst/>
          </a:prstGeom>
          <a:noFill/>
          <a:ln cap="flat" cmpd="sng" w="571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0" name="Google Shape;920;p100"/>
          <p:cNvSpPr/>
          <p:nvPr/>
        </p:nvSpPr>
        <p:spPr>
          <a:xfrm>
            <a:off x="6172200" y="3523261"/>
            <a:ext cx="838200" cy="628800"/>
          </a:xfrm>
          <a:prstGeom prst="ellipse">
            <a:avLst/>
          </a:prstGeom>
          <a:noFill/>
          <a:ln cap="flat" cmpd="sng" w="571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1" name="Google Shape;921;p100"/>
          <p:cNvSpPr txBox="1"/>
          <p:nvPr/>
        </p:nvSpPr>
        <p:spPr>
          <a:xfrm>
            <a:off x="5562600" y="1771650"/>
            <a:ext cx="2590800" cy="4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V</a:t>
            </a:r>
            <a:r>
              <a:rPr b="1" baseline="-25000" lang="en"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rot</a:t>
            </a:r>
            <a:r>
              <a:rPr b="1" lang="en"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= 69 kt</a:t>
            </a:r>
            <a:endParaRPr b="1" baseline="-25000" sz="36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925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6" name="Google Shape;926;p101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8640" y="0"/>
            <a:ext cx="80979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27" name="Google Shape;927;p101"/>
          <p:cNvSpPr/>
          <p:nvPr/>
        </p:nvSpPr>
        <p:spPr>
          <a:xfrm>
            <a:off x="3505200" y="138422"/>
            <a:ext cx="914400" cy="400200"/>
          </a:xfrm>
          <a:prstGeom prst="rect">
            <a:avLst/>
          </a:prstGeom>
          <a:solidFill>
            <a:schemeClr val="accent1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0.5</a:t>
            </a:r>
            <a:r>
              <a:rPr b="1" baseline="30000" lang="en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endParaRPr b="1" baseline="30000"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8" name="Google Shape;928;p101"/>
          <p:cNvSpPr/>
          <p:nvPr/>
        </p:nvSpPr>
        <p:spPr>
          <a:xfrm>
            <a:off x="3276600" y="4720813"/>
            <a:ext cx="1113300" cy="400200"/>
          </a:xfrm>
          <a:prstGeom prst="rect">
            <a:avLst/>
          </a:prstGeom>
          <a:solidFill>
            <a:schemeClr val="accent1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2249z</a:t>
            </a:r>
            <a:endParaRPr b="1"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9" name="Google Shape;929;p101"/>
          <p:cNvSpPr/>
          <p:nvPr/>
        </p:nvSpPr>
        <p:spPr>
          <a:xfrm>
            <a:off x="6323145" y="764522"/>
            <a:ext cx="1542375" cy="124475"/>
          </a:xfrm>
          <a:custGeom>
            <a:rect b="b" l="l" r="r" t="t"/>
            <a:pathLst>
              <a:path extrusionOk="0" h="4979" w="61695">
                <a:moveTo>
                  <a:pt x="61695" y="238"/>
                </a:moveTo>
                <a:cubicBezTo>
                  <a:pt x="57434" y="238"/>
                  <a:pt x="45722" y="-270"/>
                  <a:pt x="36126" y="238"/>
                </a:cubicBezTo>
                <a:cubicBezTo>
                  <a:pt x="26531" y="746"/>
                  <a:pt x="10133" y="2496"/>
                  <a:pt x="4122" y="3286"/>
                </a:cubicBezTo>
                <a:cubicBezTo>
                  <a:pt x="-1889" y="4076"/>
                  <a:pt x="735" y="4697"/>
                  <a:pt x="58" y="4979"/>
                </a:cubicBezTo>
              </a:path>
            </a:pathLst>
          </a:custGeom>
          <a:noFill/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triangle"/>
          </a:ln>
        </p:spPr>
      </p:sp>
      <p:sp>
        <p:nvSpPr>
          <p:cNvPr id="930" name="Google Shape;930;p101"/>
          <p:cNvSpPr/>
          <p:nvPr/>
        </p:nvSpPr>
        <p:spPr>
          <a:xfrm>
            <a:off x="2254895" y="764522"/>
            <a:ext cx="1542375" cy="124475"/>
          </a:xfrm>
          <a:custGeom>
            <a:rect b="b" l="l" r="r" t="t"/>
            <a:pathLst>
              <a:path extrusionOk="0" h="4979" w="61695">
                <a:moveTo>
                  <a:pt x="61695" y="238"/>
                </a:moveTo>
                <a:cubicBezTo>
                  <a:pt x="57434" y="238"/>
                  <a:pt x="45722" y="-270"/>
                  <a:pt x="36126" y="238"/>
                </a:cubicBezTo>
                <a:cubicBezTo>
                  <a:pt x="26531" y="746"/>
                  <a:pt x="10133" y="2496"/>
                  <a:pt x="4122" y="3286"/>
                </a:cubicBezTo>
                <a:cubicBezTo>
                  <a:pt x="-1889" y="4076"/>
                  <a:pt x="735" y="4697"/>
                  <a:pt x="58" y="4979"/>
                </a:cubicBezTo>
              </a:path>
            </a:pathLst>
          </a:custGeom>
          <a:noFill/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triangle"/>
          </a:ln>
        </p:spPr>
      </p:sp>
      <p:sp>
        <p:nvSpPr>
          <p:cNvPr id="931" name="Google Shape;931;p101"/>
          <p:cNvSpPr/>
          <p:nvPr/>
        </p:nvSpPr>
        <p:spPr>
          <a:xfrm>
            <a:off x="1866547" y="474125"/>
            <a:ext cx="1511650" cy="812800"/>
          </a:xfrm>
          <a:custGeom>
            <a:rect b="b" l="l" r="r" t="t"/>
            <a:pathLst>
              <a:path extrusionOk="0" h="32512" w="60466">
                <a:moveTo>
                  <a:pt x="60466" y="0"/>
                </a:moveTo>
                <a:cubicBezTo>
                  <a:pt x="57136" y="198"/>
                  <a:pt x="46948" y="509"/>
                  <a:pt x="40485" y="1186"/>
                </a:cubicBezTo>
                <a:cubicBezTo>
                  <a:pt x="34022" y="1863"/>
                  <a:pt x="27418" y="2540"/>
                  <a:pt x="21689" y="4064"/>
                </a:cubicBezTo>
                <a:cubicBezTo>
                  <a:pt x="15960" y="5588"/>
                  <a:pt x="9723" y="7818"/>
                  <a:pt x="6110" y="10330"/>
                </a:cubicBezTo>
                <a:cubicBezTo>
                  <a:pt x="2498" y="12842"/>
                  <a:pt x="127" y="16144"/>
                  <a:pt x="14" y="19135"/>
                </a:cubicBezTo>
                <a:cubicBezTo>
                  <a:pt x="-99" y="22127"/>
                  <a:pt x="3232" y="26529"/>
                  <a:pt x="5433" y="28279"/>
                </a:cubicBezTo>
                <a:cubicBezTo>
                  <a:pt x="7634" y="30029"/>
                  <a:pt x="10597" y="30453"/>
                  <a:pt x="13222" y="29634"/>
                </a:cubicBezTo>
                <a:cubicBezTo>
                  <a:pt x="15847" y="28816"/>
                  <a:pt x="17286" y="24723"/>
                  <a:pt x="21181" y="23368"/>
                </a:cubicBezTo>
                <a:cubicBezTo>
                  <a:pt x="25076" y="22013"/>
                  <a:pt x="31905" y="21591"/>
                  <a:pt x="36590" y="21506"/>
                </a:cubicBezTo>
                <a:cubicBezTo>
                  <a:pt x="41275" y="21421"/>
                  <a:pt x="46581" y="22013"/>
                  <a:pt x="49290" y="22860"/>
                </a:cubicBezTo>
                <a:cubicBezTo>
                  <a:pt x="51999" y="23707"/>
                  <a:pt x="51717" y="24977"/>
                  <a:pt x="52846" y="26586"/>
                </a:cubicBezTo>
                <a:cubicBezTo>
                  <a:pt x="53975" y="28195"/>
                  <a:pt x="55527" y="31524"/>
                  <a:pt x="56063" y="32512"/>
                </a:cubicBezTo>
              </a:path>
            </a:pathLst>
          </a:custGeom>
          <a:noFill/>
          <a:ln cap="flat" cmpd="sng" w="2857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932" name="Google Shape;932;p101"/>
          <p:cNvSpPr/>
          <p:nvPr/>
        </p:nvSpPr>
        <p:spPr>
          <a:xfrm>
            <a:off x="5981347" y="474125"/>
            <a:ext cx="1511650" cy="812800"/>
          </a:xfrm>
          <a:custGeom>
            <a:rect b="b" l="l" r="r" t="t"/>
            <a:pathLst>
              <a:path extrusionOk="0" h="32512" w="60466">
                <a:moveTo>
                  <a:pt x="60466" y="0"/>
                </a:moveTo>
                <a:cubicBezTo>
                  <a:pt x="57136" y="198"/>
                  <a:pt x="46948" y="509"/>
                  <a:pt x="40485" y="1186"/>
                </a:cubicBezTo>
                <a:cubicBezTo>
                  <a:pt x="34022" y="1863"/>
                  <a:pt x="27418" y="2540"/>
                  <a:pt x="21689" y="4064"/>
                </a:cubicBezTo>
                <a:cubicBezTo>
                  <a:pt x="15960" y="5588"/>
                  <a:pt x="9723" y="7818"/>
                  <a:pt x="6110" y="10330"/>
                </a:cubicBezTo>
                <a:cubicBezTo>
                  <a:pt x="2498" y="12842"/>
                  <a:pt x="127" y="16144"/>
                  <a:pt x="14" y="19135"/>
                </a:cubicBezTo>
                <a:cubicBezTo>
                  <a:pt x="-99" y="22127"/>
                  <a:pt x="3232" y="26529"/>
                  <a:pt x="5433" y="28279"/>
                </a:cubicBezTo>
                <a:cubicBezTo>
                  <a:pt x="7634" y="30029"/>
                  <a:pt x="10597" y="30453"/>
                  <a:pt x="13222" y="29634"/>
                </a:cubicBezTo>
                <a:cubicBezTo>
                  <a:pt x="15847" y="28816"/>
                  <a:pt x="17286" y="24723"/>
                  <a:pt x="21181" y="23368"/>
                </a:cubicBezTo>
                <a:cubicBezTo>
                  <a:pt x="25076" y="22013"/>
                  <a:pt x="31905" y="21591"/>
                  <a:pt x="36590" y="21506"/>
                </a:cubicBezTo>
                <a:cubicBezTo>
                  <a:pt x="41275" y="21421"/>
                  <a:pt x="46581" y="22013"/>
                  <a:pt x="49290" y="22860"/>
                </a:cubicBezTo>
                <a:cubicBezTo>
                  <a:pt x="51999" y="23707"/>
                  <a:pt x="51717" y="24977"/>
                  <a:pt x="52846" y="26586"/>
                </a:cubicBezTo>
                <a:cubicBezTo>
                  <a:pt x="53975" y="28195"/>
                  <a:pt x="55527" y="31524"/>
                  <a:pt x="56063" y="32512"/>
                </a:cubicBezTo>
              </a:path>
            </a:pathLst>
          </a:custGeom>
          <a:noFill/>
          <a:ln cap="flat" cmpd="sng" w="2857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933" name="Google Shape;933;p101"/>
          <p:cNvSpPr txBox="1"/>
          <p:nvPr/>
        </p:nvSpPr>
        <p:spPr>
          <a:xfrm rot="-337280">
            <a:off x="2278994" y="495202"/>
            <a:ext cx="1494587" cy="40003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84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</a:rPr>
              <a:t>Inflow Notch</a:t>
            </a:r>
            <a:endParaRPr b="1">
              <a:solidFill>
                <a:srgbClr val="FFFFFF"/>
              </a:solidFill>
            </a:endParaRPr>
          </a:p>
        </p:txBody>
      </p:sp>
      <p:sp>
        <p:nvSpPr>
          <p:cNvPr id="934" name="Google Shape;934;p101"/>
          <p:cNvSpPr txBox="1"/>
          <p:nvPr/>
        </p:nvSpPr>
        <p:spPr>
          <a:xfrm rot="-337280">
            <a:off x="6317594" y="495202"/>
            <a:ext cx="1494587" cy="40003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84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</a:rPr>
              <a:t>Inflow Notch</a:t>
            </a:r>
            <a:endParaRPr b="1">
              <a:solidFill>
                <a:srgbClr val="FFFFFF"/>
              </a:solidFill>
            </a:endParaRPr>
          </a:p>
        </p:txBody>
      </p:sp>
      <p:sp>
        <p:nvSpPr>
          <p:cNvPr id="935" name="Google Shape;935;p101"/>
          <p:cNvSpPr/>
          <p:nvPr/>
        </p:nvSpPr>
        <p:spPr>
          <a:xfrm>
            <a:off x="1866547" y="3064925"/>
            <a:ext cx="1511650" cy="812800"/>
          </a:xfrm>
          <a:custGeom>
            <a:rect b="b" l="l" r="r" t="t"/>
            <a:pathLst>
              <a:path extrusionOk="0" h="32512" w="60466">
                <a:moveTo>
                  <a:pt x="60466" y="0"/>
                </a:moveTo>
                <a:cubicBezTo>
                  <a:pt x="57136" y="198"/>
                  <a:pt x="46948" y="509"/>
                  <a:pt x="40485" y="1186"/>
                </a:cubicBezTo>
                <a:cubicBezTo>
                  <a:pt x="34022" y="1863"/>
                  <a:pt x="27418" y="2540"/>
                  <a:pt x="21689" y="4064"/>
                </a:cubicBezTo>
                <a:cubicBezTo>
                  <a:pt x="15960" y="5588"/>
                  <a:pt x="9723" y="7818"/>
                  <a:pt x="6110" y="10330"/>
                </a:cubicBezTo>
                <a:cubicBezTo>
                  <a:pt x="2498" y="12842"/>
                  <a:pt x="127" y="16144"/>
                  <a:pt x="14" y="19135"/>
                </a:cubicBezTo>
                <a:cubicBezTo>
                  <a:pt x="-99" y="22127"/>
                  <a:pt x="3232" y="26529"/>
                  <a:pt x="5433" y="28279"/>
                </a:cubicBezTo>
                <a:cubicBezTo>
                  <a:pt x="7634" y="30029"/>
                  <a:pt x="10597" y="30453"/>
                  <a:pt x="13222" y="29634"/>
                </a:cubicBezTo>
                <a:cubicBezTo>
                  <a:pt x="15847" y="28816"/>
                  <a:pt x="17286" y="24723"/>
                  <a:pt x="21181" y="23368"/>
                </a:cubicBezTo>
                <a:cubicBezTo>
                  <a:pt x="25076" y="22013"/>
                  <a:pt x="31905" y="21591"/>
                  <a:pt x="36590" y="21506"/>
                </a:cubicBezTo>
                <a:cubicBezTo>
                  <a:pt x="41275" y="21421"/>
                  <a:pt x="46581" y="22013"/>
                  <a:pt x="49290" y="22860"/>
                </a:cubicBezTo>
                <a:cubicBezTo>
                  <a:pt x="51999" y="23707"/>
                  <a:pt x="51717" y="24977"/>
                  <a:pt x="52846" y="26586"/>
                </a:cubicBezTo>
                <a:cubicBezTo>
                  <a:pt x="53975" y="28195"/>
                  <a:pt x="55527" y="31524"/>
                  <a:pt x="56063" y="32512"/>
                </a:cubicBezTo>
              </a:path>
            </a:pathLst>
          </a:custGeom>
          <a:noFill/>
          <a:ln cap="flat" cmpd="sng" w="2857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936" name="Google Shape;936;p101"/>
          <p:cNvSpPr txBox="1"/>
          <p:nvPr/>
        </p:nvSpPr>
        <p:spPr>
          <a:xfrm rot="-337280">
            <a:off x="2278994" y="3086002"/>
            <a:ext cx="1494587" cy="40003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84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</a:rPr>
              <a:t>Inflow Notch</a:t>
            </a:r>
            <a:endParaRPr b="1">
              <a:solidFill>
                <a:srgbClr val="FFFFFF"/>
              </a:solidFill>
            </a:endParaRPr>
          </a:p>
        </p:txBody>
      </p:sp>
      <p:sp>
        <p:nvSpPr>
          <p:cNvPr id="937" name="Google Shape;937;p101"/>
          <p:cNvSpPr/>
          <p:nvPr/>
        </p:nvSpPr>
        <p:spPr>
          <a:xfrm>
            <a:off x="2254895" y="3355322"/>
            <a:ext cx="1542375" cy="124475"/>
          </a:xfrm>
          <a:custGeom>
            <a:rect b="b" l="l" r="r" t="t"/>
            <a:pathLst>
              <a:path extrusionOk="0" h="4979" w="61695">
                <a:moveTo>
                  <a:pt x="61695" y="238"/>
                </a:moveTo>
                <a:cubicBezTo>
                  <a:pt x="57434" y="238"/>
                  <a:pt x="45722" y="-270"/>
                  <a:pt x="36126" y="238"/>
                </a:cubicBezTo>
                <a:cubicBezTo>
                  <a:pt x="26531" y="746"/>
                  <a:pt x="10133" y="2496"/>
                  <a:pt x="4122" y="3286"/>
                </a:cubicBezTo>
                <a:cubicBezTo>
                  <a:pt x="-1889" y="4076"/>
                  <a:pt x="735" y="4697"/>
                  <a:pt x="58" y="4979"/>
                </a:cubicBezTo>
              </a:path>
            </a:pathLst>
          </a:custGeom>
          <a:noFill/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triangle"/>
          </a:ln>
        </p:spPr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94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" name="Google Shape;942;p102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8640" y="0"/>
            <a:ext cx="80979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43" name="Google Shape;943;p102"/>
          <p:cNvSpPr/>
          <p:nvPr/>
        </p:nvSpPr>
        <p:spPr>
          <a:xfrm>
            <a:off x="3505200" y="138422"/>
            <a:ext cx="914400" cy="400200"/>
          </a:xfrm>
          <a:prstGeom prst="rect">
            <a:avLst/>
          </a:prstGeom>
          <a:solidFill>
            <a:schemeClr val="accent1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0.5</a:t>
            </a:r>
            <a:r>
              <a:rPr b="1" baseline="30000" lang="en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endParaRPr b="1" baseline="30000"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4" name="Google Shape;944;p102"/>
          <p:cNvSpPr/>
          <p:nvPr/>
        </p:nvSpPr>
        <p:spPr>
          <a:xfrm>
            <a:off x="3276600" y="4720813"/>
            <a:ext cx="1113300" cy="400200"/>
          </a:xfrm>
          <a:prstGeom prst="rect">
            <a:avLst/>
          </a:prstGeom>
          <a:solidFill>
            <a:schemeClr val="accent1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2249z</a:t>
            </a:r>
            <a:endParaRPr b="1"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5" name="Google Shape;945;p102"/>
          <p:cNvSpPr/>
          <p:nvPr/>
        </p:nvSpPr>
        <p:spPr>
          <a:xfrm>
            <a:off x="6323145" y="764522"/>
            <a:ext cx="1542375" cy="124475"/>
          </a:xfrm>
          <a:custGeom>
            <a:rect b="b" l="l" r="r" t="t"/>
            <a:pathLst>
              <a:path extrusionOk="0" h="4979" w="61695">
                <a:moveTo>
                  <a:pt x="61695" y="238"/>
                </a:moveTo>
                <a:cubicBezTo>
                  <a:pt x="57434" y="238"/>
                  <a:pt x="45722" y="-270"/>
                  <a:pt x="36126" y="238"/>
                </a:cubicBezTo>
                <a:cubicBezTo>
                  <a:pt x="26531" y="746"/>
                  <a:pt x="10133" y="2496"/>
                  <a:pt x="4122" y="3286"/>
                </a:cubicBezTo>
                <a:cubicBezTo>
                  <a:pt x="-1889" y="4076"/>
                  <a:pt x="735" y="4697"/>
                  <a:pt x="58" y="4979"/>
                </a:cubicBezTo>
              </a:path>
            </a:pathLst>
          </a:custGeom>
          <a:noFill/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triangle"/>
          </a:ln>
        </p:spPr>
      </p:sp>
      <p:sp>
        <p:nvSpPr>
          <p:cNvPr id="946" name="Google Shape;946;p102"/>
          <p:cNvSpPr/>
          <p:nvPr/>
        </p:nvSpPr>
        <p:spPr>
          <a:xfrm>
            <a:off x="2254895" y="764522"/>
            <a:ext cx="1542375" cy="124475"/>
          </a:xfrm>
          <a:custGeom>
            <a:rect b="b" l="l" r="r" t="t"/>
            <a:pathLst>
              <a:path extrusionOk="0" h="4979" w="61695">
                <a:moveTo>
                  <a:pt x="61695" y="238"/>
                </a:moveTo>
                <a:cubicBezTo>
                  <a:pt x="57434" y="238"/>
                  <a:pt x="45722" y="-270"/>
                  <a:pt x="36126" y="238"/>
                </a:cubicBezTo>
                <a:cubicBezTo>
                  <a:pt x="26531" y="746"/>
                  <a:pt x="10133" y="2496"/>
                  <a:pt x="4122" y="3286"/>
                </a:cubicBezTo>
                <a:cubicBezTo>
                  <a:pt x="-1889" y="4076"/>
                  <a:pt x="735" y="4697"/>
                  <a:pt x="58" y="4979"/>
                </a:cubicBezTo>
              </a:path>
            </a:pathLst>
          </a:custGeom>
          <a:noFill/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triangle"/>
          </a:ln>
        </p:spPr>
      </p:sp>
      <p:sp>
        <p:nvSpPr>
          <p:cNvPr id="947" name="Google Shape;947;p102"/>
          <p:cNvSpPr/>
          <p:nvPr/>
        </p:nvSpPr>
        <p:spPr>
          <a:xfrm>
            <a:off x="1866547" y="474125"/>
            <a:ext cx="1511650" cy="812800"/>
          </a:xfrm>
          <a:custGeom>
            <a:rect b="b" l="l" r="r" t="t"/>
            <a:pathLst>
              <a:path extrusionOk="0" h="32512" w="60466">
                <a:moveTo>
                  <a:pt x="60466" y="0"/>
                </a:moveTo>
                <a:cubicBezTo>
                  <a:pt x="57136" y="198"/>
                  <a:pt x="46948" y="509"/>
                  <a:pt x="40485" y="1186"/>
                </a:cubicBezTo>
                <a:cubicBezTo>
                  <a:pt x="34022" y="1863"/>
                  <a:pt x="27418" y="2540"/>
                  <a:pt x="21689" y="4064"/>
                </a:cubicBezTo>
                <a:cubicBezTo>
                  <a:pt x="15960" y="5588"/>
                  <a:pt x="9723" y="7818"/>
                  <a:pt x="6110" y="10330"/>
                </a:cubicBezTo>
                <a:cubicBezTo>
                  <a:pt x="2498" y="12842"/>
                  <a:pt x="127" y="16144"/>
                  <a:pt x="14" y="19135"/>
                </a:cubicBezTo>
                <a:cubicBezTo>
                  <a:pt x="-99" y="22127"/>
                  <a:pt x="3232" y="26529"/>
                  <a:pt x="5433" y="28279"/>
                </a:cubicBezTo>
                <a:cubicBezTo>
                  <a:pt x="7634" y="30029"/>
                  <a:pt x="10597" y="30453"/>
                  <a:pt x="13222" y="29634"/>
                </a:cubicBezTo>
                <a:cubicBezTo>
                  <a:pt x="15847" y="28816"/>
                  <a:pt x="17286" y="24723"/>
                  <a:pt x="21181" y="23368"/>
                </a:cubicBezTo>
                <a:cubicBezTo>
                  <a:pt x="25076" y="22013"/>
                  <a:pt x="31905" y="21591"/>
                  <a:pt x="36590" y="21506"/>
                </a:cubicBezTo>
                <a:cubicBezTo>
                  <a:pt x="41275" y="21421"/>
                  <a:pt x="46581" y="22013"/>
                  <a:pt x="49290" y="22860"/>
                </a:cubicBezTo>
                <a:cubicBezTo>
                  <a:pt x="51999" y="23707"/>
                  <a:pt x="51717" y="24977"/>
                  <a:pt x="52846" y="26586"/>
                </a:cubicBezTo>
                <a:cubicBezTo>
                  <a:pt x="53975" y="28195"/>
                  <a:pt x="55527" y="31524"/>
                  <a:pt x="56063" y="32512"/>
                </a:cubicBezTo>
              </a:path>
            </a:pathLst>
          </a:custGeom>
          <a:noFill/>
          <a:ln cap="flat" cmpd="sng" w="2857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948" name="Google Shape;948;p102"/>
          <p:cNvSpPr/>
          <p:nvPr/>
        </p:nvSpPr>
        <p:spPr>
          <a:xfrm>
            <a:off x="5981347" y="474125"/>
            <a:ext cx="1511650" cy="812800"/>
          </a:xfrm>
          <a:custGeom>
            <a:rect b="b" l="l" r="r" t="t"/>
            <a:pathLst>
              <a:path extrusionOk="0" h="32512" w="60466">
                <a:moveTo>
                  <a:pt x="60466" y="0"/>
                </a:moveTo>
                <a:cubicBezTo>
                  <a:pt x="57136" y="198"/>
                  <a:pt x="46948" y="509"/>
                  <a:pt x="40485" y="1186"/>
                </a:cubicBezTo>
                <a:cubicBezTo>
                  <a:pt x="34022" y="1863"/>
                  <a:pt x="27418" y="2540"/>
                  <a:pt x="21689" y="4064"/>
                </a:cubicBezTo>
                <a:cubicBezTo>
                  <a:pt x="15960" y="5588"/>
                  <a:pt x="9723" y="7818"/>
                  <a:pt x="6110" y="10330"/>
                </a:cubicBezTo>
                <a:cubicBezTo>
                  <a:pt x="2498" y="12842"/>
                  <a:pt x="127" y="16144"/>
                  <a:pt x="14" y="19135"/>
                </a:cubicBezTo>
                <a:cubicBezTo>
                  <a:pt x="-99" y="22127"/>
                  <a:pt x="3232" y="26529"/>
                  <a:pt x="5433" y="28279"/>
                </a:cubicBezTo>
                <a:cubicBezTo>
                  <a:pt x="7634" y="30029"/>
                  <a:pt x="10597" y="30453"/>
                  <a:pt x="13222" y="29634"/>
                </a:cubicBezTo>
                <a:cubicBezTo>
                  <a:pt x="15847" y="28816"/>
                  <a:pt x="17286" y="24723"/>
                  <a:pt x="21181" y="23368"/>
                </a:cubicBezTo>
                <a:cubicBezTo>
                  <a:pt x="25076" y="22013"/>
                  <a:pt x="31905" y="21591"/>
                  <a:pt x="36590" y="21506"/>
                </a:cubicBezTo>
                <a:cubicBezTo>
                  <a:pt x="41275" y="21421"/>
                  <a:pt x="46581" y="22013"/>
                  <a:pt x="49290" y="22860"/>
                </a:cubicBezTo>
                <a:cubicBezTo>
                  <a:pt x="51999" y="23707"/>
                  <a:pt x="51717" y="24977"/>
                  <a:pt x="52846" y="26586"/>
                </a:cubicBezTo>
                <a:cubicBezTo>
                  <a:pt x="53975" y="28195"/>
                  <a:pt x="55527" y="31524"/>
                  <a:pt x="56063" y="32512"/>
                </a:cubicBezTo>
              </a:path>
            </a:pathLst>
          </a:custGeom>
          <a:noFill/>
          <a:ln cap="flat" cmpd="sng" w="2857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949" name="Google Shape;949;p102"/>
          <p:cNvSpPr txBox="1"/>
          <p:nvPr/>
        </p:nvSpPr>
        <p:spPr>
          <a:xfrm rot="-337280">
            <a:off x="2278994" y="495202"/>
            <a:ext cx="1494587" cy="40003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84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</a:rPr>
              <a:t>Inflow Notch</a:t>
            </a:r>
            <a:endParaRPr b="1">
              <a:solidFill>
                <a:srgbClr val="FFFFFF"/>
              </a:solidFill>
            </a:endParaRPr>
          </a:p>
        </p:txBody>
      </p:sp>
      <p:sp>
        <p:nvSpPr>
          <p:cNvPr id="950" name="Google Shape;950;p102"/>
          <p:cNvSpPr txBox="1"/>
          <p:nvPr/>
        </p:nvSpPr>
        <p:spPr>
          <a:xfrm rot="-337280">
            <a:off x="6317594" y="495202"/>
            <a:ext cx="1494587" cy="40003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84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</a:rPr>
              <a:t>Inflow Notch</a:t>
            </a:r>
            <a:endParaRPr b="1">
              <a:solidFill>
                <a:srgbClr val="FFFFFF"/>
              </a:solidFill>
            </a:endParaRPr>
          </a:p>
        </p:txBody>
      </p:sp>
      <p:sp>
        <p:nvSpPr>
          <p:cNvPr id="951" name="Google Shape;951;p102"/>
          <p:cNvSpPr/>
          <p:nvPr/>
        </p:nvSpPr>
        <p:spPr>
          <a:xfrm>
            <a:off x="1866547" y="3064925"/>
            <a:ext cx="1511650" cy="812800"/>
          </a:xfrm>
          <a:custGeom>
            <a:rect b="b" l="l" r="r" t="t"/>
            <a:pathLst>
              <a:path extrusionOk="0" h="32512" w="60466">
                <a:moveTo>
                  <a:pt x="60466" y="0"/>
                </a:moveTo>
                <a:cubicBezTo>
                  <a:pt x="57136" y="198"/>
                  <a:pt x="46948" y="509"/>
                  <a:pt x="40485" y="1186"/>
                </a:cubicBezTo>
                <a:cubicBezTo>
                  <a:pt x="34022" y="1863"/>
                  <a:pt x="27418" y="2540"/>
                  <a:pt x="21689" y="4064"/>
                </a:cubicBezTo>
                <a:cubicBezTo>
                  <a:pt x="15960" y="5588"/>
                  <a:pt x="9723" y="7818"/>
                  <a:pt x="6110" y="10330"/>
                </a:cubicBezTo>
                <a:cubicBezTo>
                  <a:pt x="2498" y="12842"/>
                  <a:pt x="127" y="16144"/>
                  <a:pt x="14" y="19135"/>
                </a:cubicBezTo>
                <a:cubicBezTo>
                  <a:pt x="-99" y="22127"/>
                  <a:pt x="3232" y="26529"/>
                  <a:pt x="5433" y="28279"/>
                </a:cubicBezTo>
                <a:cubicBezTo>
                  <a:pt x="7634" y="30029"/>
                  <a:pt x="10597" y="30453"/>
                  <a:pt x="13222" y="29634"/>
                </a:cubicBezTo>
                <a:cubicBezTo>
                  <a:pt x="15847" y="28816"/>
                  <a:pt x="17286" y="24723"/>
                  <a:pt x="21181" y="23368"/>
                </a:cubicBezTo>
                <a:cubicBezTo>
                  <a:pt x="25076" y="22013"/>
                  <a:pt x="31905" y="21591"/>
                  <a:pt x="36590" y="21506"/>
                </a:cubicBezTo>
                <a:cubicBezTo>
                  <a:pt x="41275" y="21421"/>
                  <a:pt x="46581" y="22013"/>
                  <a:pt x="49290" y="22860"/>
                </a:cubicBezTo>
                <a:cubicBezTo>
                  <a:pt x="51999" y="23707"/>
                  <a:pt x="51717" y="24977"/>
                  <a:pt x="52846" y="26586"/>
                </a:cubicBezTo>
                <a:cubicBezTo>
                  <a:pt x="53975" y="28195"/>
                  <a:pt x="55527" y="31524"/>
                  <a:pt x="56063" y="32512"/>
                </a:cubicBezTo>
              </a:path>
            </a:pathLst>
          </a:custGeom>
          <a:noFill/>
          <a:ln cap="flat" cmpd="sng" w="2857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952" name="Google Shape;952;p102"/>
          <p:cNvSpPr txBox="1"/>
          <p:nvPr/>
        </p:nvSpPr>
        <p:spPr>
          <a:xfrm rot="-337280">
            <a:off x="2278994" y="3086002"/>
            <a:ext cx="1494587" cy="40003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84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</a:rPr>
              <a:t>Inflow Notch</a:t>
            </a:r>
            <a:endParaRPr b="1">
              <a:solidFill>
                <a:srgbClr val="FFFFFF"/>
              </a:solidFill>
            </a:endParaRPr>
          </a:p>
        </p:txBody>
      </p:sp>
      <p:sp>
        <p:nvSpPr>
          <p:cNvPr id="953" name="Google Shape;953;p102"/>
          <p:cNvSpPr/>
          <p:nvPr/>
        </p:nvSpPr>
        <p:spPr>
          <a:xfrm>
            <a:off x="2254895" y="3355322"/>
            <a:ext cx="1542375" cy="124475"/>
          </a:xfrm>
          <a:custGeom>
            <a:rect b="b" l="l" r="r" t="t"/>
            <a:pathLst>
              <a:path extrusionOk="0" h="4979" w="61695">
                <a:moveTo>
                  <a:pt x="61695" y="238"/>
                </a:moveTo>
                <a:cubicBezTo>
                  <a:pt x="57434" y="238"/>
                  <a:pt x="45722" y="-270"/>
                  <a:pt x="36126" y="238"/>
                </a:cubicBezTo>
                <a:cubicBezTo>
                  <a:pt x="26531" y="746"/>
                  <a:pt x="10133" y="2496"/>
                  <a:pt x="4122" y="3286"/>
                </a:cubicBezTo>
                <a:cubicBezTo>
                  <a:pt x="-1889" y="4076"/>
                  <a:pt x="735" y="4697"/>
                  <a:pt x="58" y="4979"/>
                </a:cubicBezTo>
              </a:path>
            </a:pathLst>
          </a:custGeom>
          <a:noFill/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triangle"/>
          </a:ln>
        </p:spPr>
      </p:sp>
      <p:pic>
        <p:nvPicPr>
          <p:cNvPr id="954" name="Google Shape;954;p10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48650" y="0"/>
            <a:ext cx="8097900" cy="5121000"/>
          </a:xfrm>
          <a:prstGeom prst="rect">
            <a:avLst/>
          </a:prstGeom>
          <a:noFill/>
          <a:ln>
            <a:noFill/>
          </a:ln>
        </p:spPr>
      </p:pic>
      <p:sp>
        <p:nvSpPr>
          <p:cNvPr id="955" name="Google Shape;955;p102"/>
          <p:cNvSpPr/>
          <p:nvPr/>
        </p:nvSpPr>
        <p:spPr>
          <a:xfrm>
            <a:off x="3505200" y="138422"/>
            <a:ext cx="914400" cy="400200"/>
          </a:xfrm>
          <a:prstGeom prst="rect">
            <a:avLst/>
          </a:prstGeom>
          <a:solidFill>
            <a:schemeClr val="accent1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0.9</a:t>
            </a:r>
            <a:r>
              <a:rPr b="1" baseline="30000" lang="en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endParaRPr b="1" baseline="30000"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6" name="Google Shape;956;p102"/>
          <p:cNvSpPr/>
          <p:nvPr/>
        </p:nvSpPr>
        <p:spPr>
          <a:xfrm>
            <a:off x="3276600" y="4720813"/>
            <a:ext cx="1113300" cy="400200"/>
          </a:xfrm>
          <a:prstGeom prst="rect">
            <a:avLst/>
          </a:prstGeom>
          <a:solidFill>
            <a:schemeClr val="accent1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2249z</a:t>
            </a:r>
            <a:endParaRPr b="1"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960" name="Shape 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1" name="Google Shape;961;p103"/>
          <p:cNvSpPr txBox="1"/>
          <p:nvPr/>
        </p:nvSpPr>
        <p:spPr>
          <a:xfrm>
            <a:off x="323850" y="38825"/>
            <a:ext cx="8496300" cy="6483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rPr lang="en" sz="2969">
                <a:solidFill>
                  <a:srgbClr val="FFFFFF"/>
                </a:solidFill>
              </a:rPr>
              <a:t>Step 7: Check Conditional Tornado Probs</a:t>
            </a:r>
            <a:endParaRPr sz="2969">
              <a:solidFill>
                <a:srgbClr val="FFFFFF"/>
              </a:solidFill>
            </a:endParaRPr>
          </a:p>
        </p:txBody>
      </p:sp>
      <p:pic>
        <p:nvPicPr>
          <p:cNvPr id="962" name="Google Shape;962;p10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34100" y="751100"/>
            <a:ext cx="5875800" cy="4243800"/>
          </a:xfrm>
          <a:prstGeom prst="rect">
            <a:avLst/>
          </a:prstGeom>
          <a:noFill/>
          <a:ln>
            <a:noFill/>
          </a:ln>
        </p:spPr>
      </p:pic>
      <p:sp>
        <p:nvSpPr>
          <p:cNvPr id="963" name="Google Shape;963;p103"/>
          <p:cNvSpPr/>
          <p:nvPr/>
        </p:nvSpPr>
        <p:spPr>
          <a:xfrm>
            <a:off x="4287225" y="1074750"/>
            <a:ext cx="436200" cy="3678600"/>
          </a:xfrm>
          <a:prstGeom prst="rect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964" name="Google Shape;964;p103"/>
          <p:cNvCxnSpPr>
            <a:stCxn id="965" idx="1"/>
          </p:cNvCxnSpPr>
          <p:nvPr/>
        </p:nvCxnSpPr>
        <p:spPr>
          <a:xfrm flipH="1">
            <a:off x="4520835" y="1934377"/>
            <a:ext cx="848400" cy="655500"/>
          </a:xfrm>
          <a:prstGeom prst="straightConnector1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966" name="Google Shape;966;p103"/>
          <p:cNvCxnSpPr/>
          <p:nvPr/>
        </p:nvCxnSpPr>
        <p:spPr>
          <a:xfrm flipH="1">
            <a:off x="4544394" y="3264067"/>
            <a:ext cx="609600" cy="385800"/>
          </a:xfrm>
          <a:prstGeom prst="straightConnector1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967" name="Google Shape;967;p103"/>
          <p:cNvCxnSpPr/>
          <p:nvPr/>
        </p:nvCxnSpPr>
        <p:spPr>
          <a:xfrm flipH="1">
            <a:off x="4571235" y="4082394"/>
            <a:ext cx="798000" cy="270600"/>
          </a:xfrm>
          <a:prstGeom prst="straightConnector1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965" name="Google Shape;965;p103"/>
          <p:cNvSpPr txBox="1"/>
          <p:nvPr/>
        </p:nvSpPr>
        <p:spPr>
          <a:xfrm>
            <a:off x="5369235" y="1778677"/>
            <a:ext cx="1192500" cy="311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latin typeface="Calibri"/>
                <a:ea typeface="Calibri"/>
                <a:cs typeface="Calibri"/>
                <a:sym typeface="Calibri"/>
              </a:rPr>
              <a:t>57</a:t>
            </a:r>
            <a:r>
              <a:rPr b="1" lang="en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% EF2+</a:t>
            </a:r>
            <a:endParaRPr b="1"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8" name="Google Shape;968;p103"/>
          <p:cNvSpPr txBox="1"/>
          <p:nvPr/>
        </p:nvSpPr>
        <p:spPr>
          <a:xfrm>
            <a:off x="5175271" y="3030336"/>
            <a:ext cx="1192500" cy="311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latin typeface="Calibri"/>
                <a:ea typeface="Calibri"/>
                <a:cs typeface="Calibri"/>
                <a:sym typeface="Calibri"/>
              </a:rPr>
              <a:t>26</a:t>
            </a:r>
            <a:r>
              <a:rPr b="1" lang="en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% EF3+</a:t>
            </a:r>
            <a:endParaRPr b="1"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9" name="Google Shape;969;p103"/>
          <p:cNvSpPr txBox="1"/>
          <p:nvPr/>
        </p:nvSpPr>
        <p:spPr>
          <a:xfrm>
            <a:off x="5380121" y="3938648"/>
            <a:ext cx="1192500" cy="311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latin typeface="Calibri"/>
                <a:ea typeface="Calibri"/>
                <a:cs typeface="Calibri"/>
                <a:sym typeface="Calibri"/>
              </a:rPr>
              <a:t>6</a:t>
            </a:r>
            <a:r>
              <a:rPr b="1" lang="en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% EF4+</a:t>
            </a:r>
            <a:endParaRPr b="1"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0" name="Google Shape;970;p103"/>
          <p:cNvSpPr txBox="1"/>
          <p:nvPr/>
        </p:nvSpPr>
        <p:spPr>
          <a:xfrm>
            <a:off x="0" y="853725"/>
            <a:ext cx="1634100" cy="19911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 lnSpcReduction="200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rPr lang="en" sz="1669">
                <a:solidFill>
                  <a:srgbClr val="FFFFFF"/>
                </a:solidFill>
              </a:rPr>
              <a:t>These are conditional probabilities:</a:t>
            </a:r>
            <a:endParaRPr sz="1669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t/>
            </a:r>
            <a:endParaRPr sz="1669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rPr lang="en" sz="1669">
                <a:solidFill>
                  <a:srgbClr val="FFFFFF"/>
                </a:solidFill>
              </a:rPr>
              <a:t>You </a:t>
            </a:r>
            <a:r>
              <a:rPr i="1" lang="en" sz="1669">
                <a:solidFill>
                  <a:srgbClr val="FFFFFF"/>
                </a:solidFill>
              </a:rPr>
              <a:t>know</a:t>
            </a:r>
            <a:r>
              <a:rPr lang="en" sz="1669">
                <a:solidFill>
                  <a:srgbClr val="FFFFFF"/>
                </a:solidFill>
              </a:rPr>
              <a:t> a tornado is occurring </a:t>
            </a:r>
            <a:endParaRPr sz="1669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rPr lang="en" sz="1669">
                <a:solidFill>
                  <a:srgbClr val="FFFFFF"/>
                </a:solidFill>
              </a:rPr>
              <a:t>(TDS)</a:t>
            </a:r>
            <a:endParaRPr sz="1669">
              <a:solidFill>
                <a:srgbClr val="FFFFFF"/>
              </a:solidFill>
            </a:endParaRPr>
          </a:p>
        </p:txBody>
      </p:sp>
      <p:sp>
        <p:nvSpPr>
          <p:cNvPr id="971" name="Google Shape;971;p103"/>
          <p:cNvSpPr/>
          <p:nvPr/>
        </p:nvSpPr>
        <p:spPr>
          <a:xfrm>
            <a:off x="5215475" y="817025"/>
            <a:ext cx="948300" cy="210900"/>
          </a:xfrm>
          <a:prstGeom prst="rect">
            <a:avLst/>
          </a:prstGeom>
          <a:noFill/>
          <a:ln cap="flat" cmpd="sng" w="9525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2" name="Google Shape;972;p103"/>
          <p:cNvSpPr txBox="1"/>
          <p:nvPr/>
        </p:nvSpPr>
        <p:spPr>
          <a:xfrm>
            <a:off x="7543800" y="732375"/>
            <a:ext cx="1634100" cy="741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rPr lang="en" sz="1669">
                <a:solidFill>
                  <a:srgbClr val="FFFFFF"/>
                </a:solidFill>
              </a:rPr>
              <a:t>Valid for this range</a:t>
            </a:r>
            <a:endParaRPr sz="1669">
              <a:solidFill>
                <a:srgbClr val="FFFFFF"/>
              </a:solidFill>
            </a:endParaRPr>
          </a:p>
        </p:txBody>
      </p:sp>
      <p:cxnSp>
        <p:nvCxnSpPr>
          <p:cNvPr id="973" name="Google Shape;973;p103"/>
          <p:cNvCxnSpPr/>
          <p:nvPr/>
        </p:nvCxnSpPr>
        <p:spPr>
          <a:xfrm rot="10800000">
            <a:off x="6273875" y="944175"/>
            <a:ext cx="1456200" cy="169200"/>
          </a:xfrm>
          <a:prstGeom prst="straightConnector1">
            <a:avLst/>
          </a:prstGeom>
          <a:noFill/>
          <a:ln cap="flat" cmpd="sng" w="9525">
            <a:solidFill>
              <a:srgbClr val="0000FF"/>
            </a:solidFill>
            <a:prstDash val="solid"/>
            <a:round/>
            <a:headEnd len="med" w="med" type="none"/>
            <a:tailEnd len="med" w="med" type="triangle"/>
          </a:ln>
        </p:spPr>
      </p:cxnSp>
      <p:grpSp>
        <p:nvGrpSpPr>
          <p:cNvPr id="974" name="Google Shape;974;p103"/>
          <p:cNvGrpSpPr/>
          <p:nvPr/>
        </p:nvGrpSpPr>
        <p:grpSpPr>
          <a:xfrm>
            <a:off x="0" y="1206301"/>
            <a:ext cx="3474576" cy="3802750"/>
            <a:chOff x="0" y="1206301"/>
            <a:chExt cx="3474576" cy="3802750"/>
          </a:xfrm>
        </p:grpSpPr>
        <p:pic>
          <p:nvPicPr>
            <p:cNvPr id="975" name="Google Shape;975;p10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0" y="3156775"/>
              <a:ext cx="3474573" cy="185227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76" name="Google Shape;976;p103"/>
            <p:cNvSpPr txBox="1"/>
            <p:nvPr/>
          </p:nvSpPr>
          <p:spPr>
            <a:xfrm>
              <a:off x="1299275" y="4250050"/>
              <a:ext cx="2175300" cy="738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solidFill>
                    <a:schemeClr val="dk1"/>
                  </a:solidFill>
                </a:rPr>
                <a:t>McMullen, AL EF2</a:t>
              </a:r>
              <a:endParaRPr sz="1800">
                <a:solidFill>
                  <a:schemeClr val="dk1"/>
                </a:solidFill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solidFill>
                    <a:schemeClr val="dk1"/>
                  </a:solidFill>
                </a:rPr>
                <a:t>2 February 2016</a:t>
              </a:r>
              <a:endParaRPr sz="1800">
                <a:solidFill>
                  <a:schemeClr val="dk1"/>
                </a:solidFill>
              </a:endParaRPr>
            </a:p>
          </p:txBody>
        </p:sp>
        <p:pic>
          <p:nvPicPr>
            <p:cNvPr id="977" name="Google Shape;977;p103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863800" y="1206301"/>
              <a:ext cx="2610776" cy="1950474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3"/>
          <p:cNvSpPr txBox="1"/>
          <p:nvPr/>
        </p:nvSpPr>
        <p:spPr>
          <a:xfrm>
            <a:off x="0" y="58775"/>
            <a:ext cx="9144000" cy="11634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200">
                <a:solidFill>
                  <a:srgbClr val="FFFFFF"/>
                </a:solidFill>
              </a:rPr>
              <a:t>Ingredient</a:t>
            </a:r>
            <a:r>
              <a:rPr lang="en" sz="5200">
                <a:solidFill>
                  <a:srgbClr val="FFFFFF"/>
                </a:solidFill>
              </a:rPr>
              <a:t> Climatology</a:t>
            </a:r>
            <a:endParaRPr sz="5200">
              <a:solidFill>
                <a:srgbClr val="FFFFFF"/>
              </a:solidFill>
            </a:endParaRPr>
          </a:p>
        </p:txBody>
      </p:sp>
      <p:sp>
        <p:nvSpPr>
          <p:cNvPr id="139" name="Google Shape;139;p23"/>
          <p:cNvSpPr txBox="1"/>
          <p:nvPr>
            <p:ph idx="1" type="body"/>
          </p:nvPr>
        </p:nvSpPr>
        <p:spPr>
          <a:xfrm>
            <a:off x="363225" y="1196125"/>
            <a:ext cx="8573400" cy="38691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6550" lvl="0" marL="45720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Char char="➢"/>
            </a:pPr>
            <a:r>
              <a:rPr lang="en" sz="1700">
                <a:solidFill>
                  <a:srgbClr val="FFFFFF"/>
                </a:solidFill>
              </a:rPr>
              <a:t>Considered tornado environments for right-moving supercell and QLCS tornado events</a:t>
            </a:r>
            <a:endParaRPr sz="1300">
              <a:solidFill>
                <a:srgbClr val="FFFFFF"/>
              </a:solidFill>
            </a:endParaRPr>
          </a:p>
          <a:p>
            <a:pPr indent="0" lvl="0" marL="91440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FFFFFF"/>
              </a:solidFill>
            </a:endParaRPr>
          </a:p>
          <a:p>
            <a:pPr indent="-336550" lvl="0" marL="45720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Char char="➢"/>
            </a:pPr>
            <a:r>
              <a:rPr lang="en" sz="1700">
                <a:solidFill>
                  <a:srgbClr val="FFFFFF"/>
                </a:solidFill>
              </a:rPr>
              <a:t>Considered seasonal variations in:</a:t>
            </a:r>
            <a:endParaRPr sz="1700">
              <a:solidFill>
                <a:srgbClr val="FFFFFF"/>
              </a:solidFill>
            </a:endParaRPr>
          </a:p>
          <a:p>
            <a:pPr indent="-336550" lvl="1" marL="91440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Char char="○"/>
            </a:pPr>
            <a:r>
              <a:rPr lang="en" sz="1700">
                <a:solidFill>
                  <a:srgbClr val="FFFFFF"/>
                </a:solidFill>
              </a:rPr>
              <a:t>MLCAPE</a:t>
            </a:r>
            <a:endParaRPr sz="1700">
              <a:solidFill>
                <a:srgbClr val="FFFFFF"/>
              </a:solidFill>
            </a:endParaRPr>
          </a:p>
          <a:p>
            <a:pPr indent="-336550" lvl="1" marL="91440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Char char="○"/>
            </a:pPr>
            <a:r>
              <a:rPr lang="en" sz="1700">
                <a:solidFill>
                  <a:srgbClr val="FFFFFF"/>
                </a:solidFill>
              </a:rPr>
              <a:t>MLCIN</a:t>
            </a:r>
            <a:endParaRPr sz="1700">
              <a:solidFill>
                <a:srgbClr val="FFFFFF"/>
              </a:solidFill>
            </a:endParaRPr>
          </a:p>
          <a:p>
            <a:pPr indent="-336550" lvl="1" marL="91440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Char char="○"/>
            </a:pPr>
            <a:r>
              <a:rPr lang="en" sz="1700">
                <a:solidFill>
                  <a:srgbClr val="FFFFFF"/>
                </a:solidFill>
              </a:rPr>
              <a:t>Effective BWD</a:t>
            </a:r>
            <a:endParaRPr sz="1700">
              <a:solidFill>
                <a:srgbClr val="FFFFFF"/>
              </a:solidFill>
            </a:endParaRPr>
          </a:p>
          <a:p>
            <a:pPr indent="-336550" lvl="1" marL="91440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Char char="○"/>
            </a:pPr>
            <a:r>
              <a:rPr lang="en" sz="1700">
                <a:solidFill>
                  <a:srgbClr val="FFFFFF"/>
                </a:solidFill>
              </a:rPr>
              <a:t>Effective SRH</a:t>
            </a:r>
            <a:endParaRPr sz="1700">
              <a:solidFill>
                <a:srgbClr val="FFFFFF"/>
              </a:solidFill>
            </a:endParaRPr>
          </a:p>
          <a:p>
            <a:pPr indent="-336550" lvl="1" marL="91440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Char char="○"/>
            </a:pPr>
            <a:r>
              <a:rPr lang="en" sz="1700">
                <a:solidFill>
                  <a:srgbClr val="FFFFFF"/>
                </a:solidFill>
              </a:rPr>
              <a:t>MLLCL</a:t>
            </a:r>
            <a:endParaRPr sz="1700">
              <a:solidFill>
                <a:srgbClr val="FFFFFF"/>
              </a:solidFill>
            </a:endParaRPr>
          </a:p>
          <a:p>
            <a:pPr indent="-336550" lvl="1" marL="91440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Char char="○"/>
            </a:pPr>
            <a:r>
              <a:rPr lang="en" sz="1700">
                <a:solidFill>
                  <a:srgbClr val="FFFFFF"/>
                </a:solidFill>
              </a:rPr>
              <a:t>STP</a:t>
            </a:r>
            <a:endParaRPr sz="1700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FFFFFF"/>
                </a:solidFill>
              </a:rPr>
              <a:t> </a:t>
            </a:r>
            <a:endParaRPr sz="1700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981" name="Shape 9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2" name="Google Shape;982;p104"/>
          <p:cNvSpPr txBox="1"/>
          <p:nvPr>
            <p:ph type="title"/>
          </p:nvPr>
        </p:nvSpPr>
        <p:spPr>
          <a:xfrm>
            <a:off x="457200" y="154484"/>
            <a:ext cx="8229600" cy="64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id="983" name="Google Shape;983;p104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8640" y="0"/>
            <a:ext cx="80979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84" name="Google Shape;984;p104"/>
          <p:cNvSpPr/>
          <p:nvPr/>
        </p:nvSpPr>
        <p:spPr>
          <a:xfrm>
            <a:off x="990600" y="1714500"/>
            <a:ext cx="838200" cy="628800"/>
          </a:xfrm>
          <a:prstGeom prst="ellipse">
            <a:avLst/>
          </a:prstGeom>
          <a:noFill/>
          <a:ln cap="flat" cmpd="sng" w="571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5" name="Google Shape;985;p104"/>
          <p:cNvSpPr/>
          <p:nvPr/>
        </p:nvSpPr>
        <p:spPr>
          <a:xfrm>
            <a:off x="4953000" y="1714500"/>
            <a:ext cx="838200" cy="628800"/>
          </a:xfrm>
          <a:prstGeom prst="ellipse">
            <a:avLst/>
          </a:prstGeom>
          <a:noFill/>
          <a:ln cap="flat" cmpd="sng" w="571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989" name="Shape 9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0" name="Google Shape;990;p105"/>
          <p:cNvSpPr txBox="1"/>
          <p:nvPr>
            <p:ph type="title"/>
          </p:nvPr>
        </p:nvSpPr>
        <p:spPr>
          <a:xfrm>
            <a:off x="457200" y="154484"/>
            <a:ext cx="8229600" cy="64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id="991" name="Google Shape;991;p105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8640" y="0"/>
            <a:ext cx="80979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995" name="Shape 9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6" name="Google Shape;996;p106"/>
          <p:cNvSpPr txBox="1"/>
          <p:nvPr>
            <p:ph type="title"/>
          </p:nvPr>
        </p:nvSpPr>
        <p:spPr>
          <a:xfrm>
            <a:off x="457200" y="154484"/>
            <a:ext cx="8229600" cy="6432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70000"/>
              </a:srgbClr>
            </a:outerShdw>
          </a:effectLst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99974"/>
              <a:buFont typeface="Calibri"/>
              <a:buNone/>
            </a:pPr>
            <a:r>
              <a:rPr lang="en" sz="3959">
                <a:solidFill>
                  <a:schemeClr val="lt1"/>
                </a:solidFill>
              </a:rPr>
              <a:t>Unconditional Tornado Probabilities</a:t>
            </a:r>
            <a:endParaRPr sz="3959">
              <a:solidFill>
                <a:schemeClr val="lt1"/>
              </a:solidFill>
            </a:endParaRPr>
          </a:p>
        </p:txBody>
      </p:sp>
      <p:sp>
        <p:nvSpPr>
          <p:cNvPr id="997" name="Google Shape;997;p106"/>
          <p:cNvSpPr txBox="1"/>
          <p:nvPr>
            <p:ph idx="1" type="body"/>
          </p:nvPr>
        </p:nvSpPr>
        <p:spPr>
          <a:xfrm>
            <a:off x="457200" y="900113"/>
            <a:ext cx="8229600" cy="28032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70000"/>
              </a:srgbClr>
            </a:outerShdw>
          </a:effectLst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Char char="➢"/>
            </a:pPr>
            <a:r>
              <a:rPr lang="en">
                <a:solidFill>
                  <a:schemeClr val="lt1"/>
                </a:solidFill>
              </a:rPr>
              <a:t>Often don’t know if a tornado is occurring in remote areas or at night</a:t>
            </a:r>
            <a:endParaRPr/>
          </a:p>
          <a:p>
            <a:pPr indent="-342900" lvl="0" marL="342900" rtl="0" algn="l">
              <a:spcBef>
                <a:spcPts val="640"/>
              </a:spcBef>
              <a:spcAft>
                <a:spcPts val="1200"/>
              </a:spcAft>
              <a:buClr>
                <a:schemeClr val="lt1"/>
              </a:buClr>
              <a:buSzPts val="3200"/>
              <a:buChar char="➢"/>
            </a:pPr>
            <a:r>
              <a:rPr lang="en">
                <a:solidFill>
                  <a:schemeClr val="lt1"/>
                </a:solidFill>
              </a:rPr>
              <a:t>Must consider “null” cases with low-level storm rotation to develop unconditional tornado probabilities</a:t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100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07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7200" y="617220"/>
            <a:ext cx="8229600" cy="4457700"/>
          </a:xfrm>
          <a:prstGeom prst="rect">
            <a:avLst/>
          </a:prstGeom>
          <a:noFill/>
          <a:ln>
            <a:noFill/>
          </a:ln>
        </p:spPr>
      </p:pic>
      <p:sp>
        <p:nvSpPr>
          <p:cNvPr id="1003" name="Google Shape;1003;p107"/>
          <p:cNvSpPr/>
          <p:nvPr/>
        </p:nvSpPr>
        <p:spPr>
          <a:xfrm>
            <a:off x="2350325" y="1028700"/>
            <a:ext cx="609600" cy="3600600"/>
          </a:xfrm>
          <a:prstGeom prst="rect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004" name="Google Shape;1004;p107"/>
          <p:cNvCxnSpPr/>
          <p:nvPr/>
        </p:nvCxnSpPr>
        <p:spPr>
          <a:xfrm flipH="1" rot="10800000">
            <a:off x="1893125" y="1783237"/>
            <a:ext cx="685800" cy="149100"/>
          </a:xfrm>
          <a:prstGeom prst="straightConnector1">
            <a:avLst/>
          </a:prstGeom>
          <a:noFill/>
          <a:ln cap="flat" cmpd="sng" w="76200">
            <a:solidFill>
              <a:schemeClr val="dk1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1005" name="Google Shape;1005;p107"/>
          <p:cNvSpPr txBox="1"/>
          <p:nvPr/>
        </p:nvSpPr>
        <p:spPr>
          <a:xfrm>
            <a:off x="1134093" y="1700725"/>
            <a:ext cx="734400" cy="484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80% NULL</a:t>
            </a:r>
            <a:endParaRPr b="1"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006" name="Google Shape;1006;p107"/>
          <p:cNvCxnSpPr/>
          <p:nvPr/>
        </p:nvCxnSpPr>
        <p:spPr>
          <a:xfrm>
            <a:off x="1974768" y="3627541"/>
            <a:ext cx="609600" cy="308100"/>
          </a:xfrm>
          <a:prstGeom prst="straightConnector1">
            <a:avLst/>
          </a:prstGeom>
          <a:noFill/>
          <a:ln cap="flat" cmpd="sng" w="76200">
            <a:solidFill>
              <a:schemeClr val="dk1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1007" name="Google Shape;1007;p107"/>
          <p:cNvSpPr txBox="1"/>
          <p:nvPr/>
        </p:nvSpPr>
        <p:spPr>
          <a:xfrm>
            <a:off x="846611" y="3407321"/>
            <a:ext cx="1083600" cy="276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20% EF0+</a:t>
            </a:r>
            <a:endParaRPr b="1"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008" name="Google Shape;1008;p107"/>
          <p:cNvCxnSpPr/>
          <p:nvPr/>
        </p:nvCxnSpPr>
        <p:spPr>
          <a:xfrm>
            <a:off x="1969325" y="3981652"/>
            <a:ext cx="609600" cy="308100"/>
          </a:xfrm>
          <a:prstGeom prst="straightConnector1">
            <a:avLst/>
          </a:prstGeom>
          <a:noFill/>
          <a:ln cap="flat" cmpd="sng" w="76200">
            <a:solidFill>
              <a:schemeClr val="dk1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1009" name="Google Shape;1009;p107"/>
          <p:cNvSpPr txBox="1"/>
          <p:nvPr/>
        </p:nvSpPr>
        <p:spPr>
          <a:xfrm>
            <a:off x="846611" y="3804850"/>
            <a:ext cx="1083600" cy="276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10% EF1+</a:t>
            </a:r>
            <a:endParaRPr b="1"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0" name="Google Shape;1010;p107"/>
          <p:cNvSpPr txBox="1"/>
          <p:nvPr>
            <p:ph type="title"/>
          </p:nvPr>
        </p:nvSpPr>
        <p:spPr>
          <a:xfrm>
            <a:off x="457200" y="-57150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en">
                <a:solidFill>
                  <a:schemeClr val="lt1"/>
                </a:solidFill>
              </a:rPr>
              <a:t>Is a tornado occurring?</a:t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1014" name="Shape 1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5" name="Google Shape;1015;p108"/>
          <p:cNvSpPr txBox="1"/>
          <p:nvPr>
            <p:ph type="title"/>
          </p:nvPr>
        </p:nvSpPr>
        <p:spPr>
          <a:xfrm>
            <a:off x="457200" y="-57150"/>
            <a:ext cx="8229600" cy="8574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76000"/>
              </a:srgbClr>
            </a:outerShdw>
          </a:effectLst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4400"/>
              <a:buFont typeface="Calibri"/>
              <a:buNone/>
            </a:pPr>
            <a:r>
              <a:rPr lang="en">
                <a:solidFill>
                  <a:srgbClr val="FFFFFF"/>
                </a:solidFill>
              </a:rPr>
              <a:t>Combined Tornado Probabilities</a:t>
            </a:r>
            <a:endParaRPr>
              <a:solidFill>
                <a:srgbClr val="FFFFFF"/>
              </a:solidFill>
            </a:endParaRPr>
          </a:p>
        </p:txBody>
      </p:sp>
      <p:pic>
        <p:nvPicPr>
          <p:cNvPr id="1016" name="Google Shape;1016;p108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7200" y="617220"/>
            <a:ext cx="8229600" cy="4457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1020" name="Shape 10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1" name="Google Shape;1021;p109"/>
          <p:cNvSpPr txBox="1"/>
          <p:nvPr>
            <p:ph type="title"/>
          </p:nvPr>
        </p:nvSpPr>
        <p:spPr>
          <a:xfrm>
            <a:off x="457200" y="154484"/>
            <a:ext cx="8229600" cy="6432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7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63"/>
              <a:buFont typeface="Calibri"/>
              <a:buNone/>
            </a:pPr>
            <a:r>
              <a:rPr lang="en" sz="3064">
                <a:solidFill>
                  <a:schemeClr val="lt1"/>
                </a:solidFill>
              </a:rPr>
              <a:t>Need to consider influences of beam height/range</a:t>
            </a:r>
            <a:endParaRPr sz="3064">
              <a:solidFill>
                <a:schemeClr val="lt1"/>
              </a:solidFill>
            </a:endParaRPr>
          </a:p>
        </p:txBody>
      </p:sp>
      <p:sp>
        <p:nvSpPr>
          <p:cNvPr id="1022" name="Google Shape;1022;p109"/>
          <p:cNvSpPr txBox="1"/>
          <p:nvPr>
            <p:ph idx="1" type="body"/>
          </p:nvPr>
        </p:nvSpPr>
        <p:spPr>
          <a:xfrm>
            <a:off x="457200" y="900113"/>
            <a:ext cx="8229600" cy="28032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70000"/>
              </a:srgbClr>
            </a:outerShdw>
          </a:effectLst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Char char="➢"/>
            </a:pPr>
            <a:r>
              <a:rPr lang="en">
                <a:solidFill>
                  <a:srgbClr val="FFFFFF"/>
                </a:solidFill>
              </a:rPr>
              <a:t>Lower tornado probabilities with distant circulations sampled well above ground</a:t>
            </a:r>
            <a:endParaRPr>
              <a:solidFill>
                <a:srgbClr val="FFFFFF"/>
              </a:solidFill>
            </a:endParaRPr>
          </a:p>
          <a:p>
            <a:pPr indent="-342900" lvl="0" marL="342900" rtl="0" algn="l">
              <a:spcBef>
                <a:spcPts val="640"/>
              </a:spcBef>
              <a:spcAft>
                <a:spcPts val="1200"/>
              </a:spcAft>
              <a:buClr>
                <a:srgbClr val="FFFFFF"/>
              </a:buClr>
              <a:buSzPts val="3200"/>
              <a:buChar char="➢"/>
            </a:pPr>
            <a:r>
              <a:rPr lang="en">
                <a:solidFill>
                  <a:srgbClr val="FFFFFF"/>
                </a:solidFill>
              </a:rPr>
              <a:t>Higher tornado probabilities with closer circulations sampled near the ground</a:t>
            </a:r>
            <a:endParaRPr>
              <a:solidFill>
                <a:srgbClr val="FFFFFF"/>
              </a:solidFill>
            </a:endParaRPr>
          </a:p>
        </p:txBody>
      </p:sp>
      <p:pic>
        <p:nvPicPr>
          <p:cNvPr id="1023" name="Google Shape;1023;p10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96774" y="2689924"/>
            <a:ext cx="3399024" cy="2322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1027" name="Shape 1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Google Shape;1028;p1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6175" y="38850"/>
            <a:ext cx="7401753" cy="5104650"/>
          </a:xfrm>
          <a:prstGeom prst="rect">
            <a:avLst/>
          </a:prstGeom>
          <a:noFill/>
          <a:ln>
            <a:noFill/>
          </a:ln>
        </p:spPr>
      </p:pic>
      <p:sp>
        <p:nvSpPr>
          <p:cNvPr id="1029" name="Google Shape;1029;p110"/>
          <p:cNvSpPr txBox="1"/>
          <p:nvPr/>
        </p:nvSpPr>
        <p:spPr>
          <a:xfrm>
            <a:off x="6886225" y="3008150"/>
            <a:ext cx="1451700" cy="741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rPr lang="en" sz="1669">
                <a:solidFill>
                  <a:srgbClr val="FFFFFF"/>
                </a:solidFill>
              </a:rPr>
              <a:t>For your awareness...</a:t>
            </a:r>
            <a:endParaRPr sz="1669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1033" name="Shape 10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Google Shape;1034;p1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6175" y="38850"/>
            <a:ext cx="7401753" cy="5104650"/>
          </a:xfrm>
          <a:prstGeom prst="rect">
            <a:avLst/>
          </a:prstGeom>
          <a:noFill/>
          <a:ln>
            <a:noFill/>
          </a:ln>
        </p:spPr>
      </p:pic>
      <p:sp>
        <p:nvSpPr>
          <p:cNvPr id="1035" name="Google Shape;1035;p111"/>
          <p:cNvSpPr/>
          <p:nvPr/>
        </p:nvSpPr>
        <p:spPr>
          <a:xfrm>
            <a:off x="3886425" y="1135350"/>
            <a:ext cx="532800" cy="620100"/>
          </a:xfrm>
          <a:prstGeom prst="ellipse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6" name="Google Shape;1036;p111"/>
          <p:cNvSpPr/>
          <p:nvPr/>
        </p:nvSpPr>
        <p:spPr>
          <a:xfrm>
            <a:off x="4370650" y="737525"/>
            <a:ext cx="532800" cy="620100"/>
          </a:xfrm>
          <a:prstGeom prst="ellipse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7" name="Google Shape;1037;p111"/>
          <p:cNvSpPr/>
          <p:nvPr/>
        </p:nvSpPr>
        <p:spPr>
          <a:xfrm>
            <a:off x="3629275" y="1422675"/>
            <a:ext cx="387300" cy="488400"/>
          </a:xfrm>
          <a:prstGeom prst="ellipse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8" name="Google Shape;1038;p111"/>
          <p:cNvSpPr/>
          <p:nvPr/>
        </p:nvSpPr>
        <p:spPr>
          <a:xfrm>
            <a:off x="4640525" y="1755450"/>
            <a:ext cx="532800" cy="349500"/>
          </a:xfrm>
          <a:prstGeom prst="ellipse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9" name="Google Shape;1039;p111"/>
          <p:cNvSpPr/>
          <p:nvPr/>
        </p:nvSpPr>
        <p:spPr>
          <a:xfrm>
            <a:off x="4757975" y="2222250"/>
            <a:ext cx="532800" cy="349500"/>
          </a:xfrm>
          <a:prstGeom prst="ellipse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0" name="Google Shape;1040;p111"/>
          <p:cNvSpPr/>
          <p:nvPr/>
        </p:nvSpPr>
        <p:spPr>
          <a:xfrm>
            <a:off x="4305600" y="2571750"/>
            <a:ext cx="532800" cy="349500"/>
          </a:xfrm>
          <a:prstGeom prst="ellipse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1" name="Google Shape;1041;p111"/>
          <p:cNvSpPr/>
          <p:nvPr/>
        </p:nvSpPr>
        <p:spPr>
          <a:xfrm>
            <a:off x="3549725" y="2147750"/>
            <a:ext cx="532800" cy="349500"/>
          </a:xfrm>
          <a:prstGeom prst="ellipse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2" name="Google Shape;1042;p111"/>
          <p:cNvSpPr/>
          <p:nvPr/>
        </p:nvSpPr>
        <p:spPr>
          <a:xfrm>
            <a:off x="4370650" y="2876550"/>
            <a:ext cx="387300" cy="349500"/>
          </a:xfrm>
          <a:prstGeom prst="ellipse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3" name="Google Shape;1043;p111"/>
          <p:cNvSpPr/>
          <p:nvPr/>
        </p:nvSpPr>
        <p:spPr>
          <a:xfrm>
            <a:off x="4830725" y="2689050"/>
            <a:ext cx="295800" cy="488400"/>
          </a:xfrm>
          <a:prstGeom prst="ellipse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4" name="Google Shape;1044;p111"/>
          <p:cNvSpPr/>
          <p:nvPr/>
        </p:nvSpPr>
        <p:spPr>
          <a:xfrm>
            <a:off x="5076325" y="2620050"/>
            <a:ext cx="387300" cy="301200"/>
          </a:xfrm>
          <a:prstGeom prst="ellipse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5" name="Google Shape;1045;p111"/>
          <p:cNvSpPr txBox="1"/>
          <p:nvPr/>
        </p:nvSpPr>
        <p:spPr>
          <a:xfrm>
            <a:off x="6886225" y="3008150"/>
            <a:ext cx="1451700" cy="741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 fontScale="85000" lnSpcReduction="200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6134"/>
              <a:buNone/>
            </a:pPr>
            <a:r>
              <a:rPr lang="en" sz="1669">
                <a:solidFill>
                  <a:srgbClr val="FFFFFF"/>
                </a:solidFill>
              </a:rPr>
              <a:t>Even in the Plains there are radar gaps!</a:t>
            </a:r>
            <a:endParaRPr sz="1669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1049" name="Shape 10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0" name="Google Shape;1050;p112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7200" y="617220"/>
            <a:ext cx="8229600" cy="44577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51" name="Google Shape;1051;p112"/>
          <p:cNvCxnSpPr/>
          <p:nvPr/>
        </p:nvCxnSpPr>
        <p:spPr>
          <a:xfrm>
            <a:off x="2514600" y="2983675"/>
            <a:ext cx="609600" cy="308100"/>
          </a:xfrm>
          <a:prstGeom prst="straightConnector1">
            <a:avLst/>
          </a:prstGeom>
          <a:noFill/>
          <a:ln cap="flat" cmpd="sng" w="76200">
            <a:solidFill>
              <a:schemeClr val="dk1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1052" name="Google Shape;1052;p112"/>
          <p:cNvSpPr txBox="1"/>
          <p:nvPr/>
        </p:nvSpPr>
        <p:spPr>
          <a:xfrm>
            <a:off x="457200" y="-57150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alibri"/>
              <a:buNone/>
            </a:pPr>
            <a:r>
              <a:rPr lang="en" sz="4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Variations by height ARL</a:t>
            </a:r>
            <a:endParaRPr sz="4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3" name="Google Shape;1053;p112"/>
          <p:cNvSpPr/>
          <p:nvPr/>
        </p:nvSpPr>
        <p:spPr>
          <a:xfrm>
            <a:off x="4936800" y="694225"/>
            <a:ext cx="1278900" cy="210900"/>
          </a:xfrm>
          <a:prstGeom prst="rect">
            <a:avLst/>
          </a:prstGeom>
          <a:noFill/>
          <a:ln cap="flat" cmpd="sng" w="9525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1057" name="Shape 10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8" name="Google Shape;1058;p113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7200" y="617220"/>
            <a:ext cx="8229600" cy="44577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59" name="Google Shape;1059;p113"/>
          <p:cNvCxnSpPr/>
          <p:nvPr/>
        </p:nvCxnSpPr>
        <p:spPr>
          <a:xfrm>
            <a:off x="2514600" y="3200400"/>
            <a:ext cx="609600" cy="308100"/>
          </a:xfrm>
          <a:prstGeom prst="straightConnector1">
            <a:avLst/>
          </a:prstGeom>
          <a:noFill/>
          <a:ln cap="flat" cmpd="sng" w="76200">
            <a:solidFill>
              <a:schemeClr val="dk1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1060" name="Google Shape;1060;p113"/>
          <p:cNvSpPr txBox="1"/>
          <p:nvPr/>
        </p:nvSpPr>
        <p:spPr>
          <a:xfrm>
            <a:off x="457200" y="-57150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alibri"/>
              <a:buNone/>
            </a:pPr>
            <a:r>
              <a:rPr lang="en" sz="4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Variations by height ARL</a:t>
            </a:r>
            <a:endParaRPr sz="4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1" name="Google Shape;1061;p113"/>
          <p:cNvSpPr/>
          <p:nvPr/>
        </p:nvSpPr>
        <p:spPr>
          <a:xfrm>
            <a:off x="4784400" y="694225"/>
            <a:ext cx="1577700" cy="210900"/>
          </a:xfrm>
          <a:prstGeom prst="rect">
            <a:avLst/>
          </a:prstGeom>
          <a:noFill/>
          <a:ln cap="flat" cmpd="sng" w="9525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