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</p:sldIdLst>
  <p:sldSz cy="6858000" cx="12192000"/>
  <p:notesSz cx="6858000" cy="9144000"/>
  <p:embeddedFontLst>
    <p:embeddedFont>
      <p:font typeface="Noto Sans Symbols"/>
      <p:regular r:id="rId78"/>
      <p:bold r:id="rId79"/>
    </p:embeddedFont>
    <p:embeddedFont>
      <p:font typeface="Century Gothic"/>
      <p:regular r:id="rId80"/>
      <p:bold r:id="rId81"/>
      <p:italic r:id="rId82"/>
      <p:boldItalic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4" roundtripDataSignature="AMtx7mgDgP5mU/h730HlMLR7NQSHrB5c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customschemas.google.com/relationships/presentationmetadata" Target="metadata"/><Relationship Id="rId83" Type="http://schemas.openxmlformats.org/officeDocument/2006/relationships/font" Target="fonts/CenturyGothic-boldItalic.fntdata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CenturyGothic-regular.fntdata"/><Relationship Id="rId82" Type="http://schemas.openxmlformats.org/officeDocument/2006/relationships/font" Target="fonts/CenturyGothic-italic.fntdata"/><Relationship Id="rId81" Type="http://schemas.openxmlformats.org/officeDocument/2006/relationships/font" Target="fonts/CenturyGothic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font" Target="fonts/NotoSansSymbols-bold.fntdata"/><Relationship Id="rId34" Type="http://schemas.openxmlformats.org/officeDocument/2006/relationships/slide" Target="slides/slide30.xml"/><Relationship Id="rId78" Type="http://schemas.openxmlformats.org/officeDocument/2006/relationships/font" Target="fonts/NotoSansSymbols-regular.fnt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Comparing the two. EML is the same, there’s just a surface layer in AMA.</a:t>
            </a:r>
            <a:endParaRPr/>
          </a:p>
        </p:txBody>
      </p:sp>
      <p:sp>
        <p:nvSpPr>
          <p:cNvPr id="189" name="Google Shape;18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But are any of these storms surface based?</a:t>
            </a:r>
            <a:endParaRPr/>
          </a:p>
        </p:txBody>
      </p:sp>
      <p:sp>
        <p:nvSpPr>
          <p:cNvPr id="258" name="Google Shape;25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Nope.</a:t>
            </a:r>
            <a:endParaRPr/>
          </a:p>
        </p:txBody>
      </p:sp>
      <p:sp>
        <p:nvSpPr>
          <p:cNvPr id="266" name="Google Shape;26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Corpus Christi</a:t>
            </a:r>
            <a:endParaRPr/>
          </a:p>
        </p:txBody>
      </p:sp>
      <p:sp>
        <p:nvSpPr>
          <p:cNvPr id="274" name="Google Shape;27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Del Rio. Note the inversion at low levels associated with the front. Will the storm “feel” SRH in this layer?</a:t>
            </a:r>
            <a:endParaRPr/>
          </a:p>
        </p:txBody>
      </p:sp>
      <p:sp>
        <p:nvSpPr>
          <p:cNvPr id="281" name="Google Shape;28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9" name="Google Shape;29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Trajectories parallel to the dryline and stay in this zone of ascent = good!</a:t>
            </a:r>
            <a:endParaRPr/>
          </a:p>
        </p:txBody>
      </p:sp>
      <p:sp>
        <p:nvSpPr>
          <p:cNvPr id="320" name="Google Shape;32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b96f7fca4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1b96f7fca4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" name="Google Shape;40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6" name="Google Shape;42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3" name="Google Shape;43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d784be7e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2d784be7ea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Pretty dry in terms of drought.</a:t>
            </a:r>
            <a:endParaRPr/>
          </a:p>
        </p:txBody>
      </p:sp>
      <p:sp>
        <p:nvSpPr>
          <p:cNvPr id="486" name="Google Shape;486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Here’s OUN at 12z.</a:t>
            </a:r>
            <a:endParaRPr/>
          </a:p>
        </p:txBody>
      </p:sp>
      <p:sp>
        <p:nvSpPr>
          <p:cNvPr id="495" name="Google Shape;495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4717f6218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324717f6218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 here’s OUN 12 hours later. Moisture mixed out due to surface conditions.</a:t>
            </a:r>
            <a:endParaRPr/>
          </a:p>
        </p:txBody>
      </p:sp>
      <p:sp>
        <p:nvSpPr>
          <p:cNvPr id="502" name="Google Shape;502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Remember, drought wasn’t as bad up in this region, so moisture “sticks around” in the BL.</a:t>
            </a:r>
            <a:endParaRPr/>
          </a:p>
        </p:txBody>
      </p:sp>
      <p:sp>
        <p:nvSpPr>
          <p:cNvPr id="527" name="Google Shape;527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Where was the big storm of the day? Up north of the drought conditions.</a:t>
            </a:r>
            <a:endParaRPr/>
          </a:p>
        </p:txBody>
      </p:sp>
      <p:sp>
        <p:nvSpPr>
          <p:cNvPr id="534" name="Google Shape;534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1" name="Google Shape;541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7" name="Google Shape;54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5" name="Google Shape;555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0" name="Google Shape;560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4717f6218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324717f6218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4" name="Google Shape;574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6" name="Google Shape;586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2" name="Google Shape;592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24717f621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324717f621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4" name="Google Shape;604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4" name="Google Shape;614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1" name="Google Shape;621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8" name="Google Shape;628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ab829e61b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aab829e61b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2aab829e61b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8" name="Google Shape;638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8" name="Google Shape;648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5" name="Google Shape;665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24717f6218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24717f6218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f066909f37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g1f066909f37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8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8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8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gif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-8787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Severe Weather Ingredients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Material by Tom Galarneau Andrew Lyons</a:t>
            </a:r>
            <a:r>
              <a:rPr lang="en-US"/>
              <a:t>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Rich Thompson and Harry Weinman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999" l="111" r="50000" t="2998"/>
          <a:stretch/>
        </p:blipFill>
        <p:spPr>
          <a:xfrm>
            <a:off x="658009" y="1152219"/>
            <a:ext cx="5209823" cy="529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/>
          <p:cNvPicPr preferRelativeResize="0"/>
          <p:nvPr/>
        </p:nvPicPr>
        <p:blipFill rotWithShape="1">
          <a:blip r:embed="rId4">
            <a:alphaModFix/>
          </a:blip>
          <a:srcRect b="31999" l="111" r="50000" t="2998"/>
          <a:stretch/>
        </p:blipFill>
        <p:spPr>
          <a:xfrm>
            <a:off x="6244302" y="1152219"/>
            <a:ext cx="5209823" cy="529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 txBox="1"/>
          <p:nvPr>
            <p:ph type="title"/>
          </p:nvPr>
        </p:nvSpPr>
        <p:spPr>
          <a:xfrm>
            <a:off x="838200" y="-3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EML at OUN (0000 UTC 4 May 1999)</a:t>
            </a:r>
            <a:endParaRPr/>
          </a:p>
        </p:txBody>
      </p:sp>
      <p:sp>
        <p:nvSpPr>
          <p:cNvPr id="194" name="Google Shape;194;p4"/>
          <p:cNvSpPr txBox="1"/>
          <p:nvPr/>
        </p:nvSpPr>
        <p:spPr>
          <a:xfrm>
            <a:off x="9313050" y="4349175"/>
            <a:ext cx="180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inversion 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 of EML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4"/>
          <p:cNvCxnSpPr>
            <a:stCxn id="194" idx="2"/>
          </p:cNvCxnSpPr>
          <p:nvPr/>
        </p:nvCxnSpPr>
        <p:spPr>
          <a:xfrm flipH="1">
            <a:off x="9801300" y="4995675"/>
            <a:ext cx="415800" cy="72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4">
            <a:alphaModFix/>
          </a:blip>
          <a:srcRect b="26668" l="24166" r="24998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p7"/>
          <p:cNvSpPr/>
          <p:nvPr/>
        </p:nvSpPr>
        <p:spPr>
          <a:xfrm>
            <a:off x="8271754" y="12192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1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8"/>
          <p:cNvPicPr preferRelativeResize="0"/>
          <p:nvPr/>
        </p:nvPicPr>
        <p:blipFill rotWithShape="1">
          <a:blip r:embed="rId4">
            <a:alphaModFix/>
          </a:blip>
          <a:srcRect b="26668" l="24166" r="24998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9" name="Google Shape;209;p8"/>
          <p:cNvSpPr/>
          <p:nvPr/>
        </p:nvSpPr>
        <p:spPr>
          <a:xfrm>
            <a:off x="8686801" y="10668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9"/>
          <p:cNvPicPr preferRelativeResize="0"/>
          <p:nvPr/>
        </p:nvPicPr>
        <p:blipFill rotWithShape="1">
          <a:blip r:embed="rId4">
            <a:alphaModFix/>
          </a:blip>
          <a:srcRect b="26668" l="24166" r="24998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9"/>
          <p:cNvSpPr/>
          <p:nvPr/>
        </p:nvSpPr>
        <p:spPr>
          <a:xfrm>
            <a:off x="9033754" y="10668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206312" y="1118079"/>
            <a:ext cx="2769054" cy="537416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4107" r="0" t="-18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9"/>
          <p:cNvCxnSpPr/>
          <p:nvPr/>
        </p:nvCxnSpPr>
        <p:spPr>
          <a:xfrm>
            <a:off x="1979629" y="2686639"/>
            <a:ext cx="4637987" cy="2347274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9" name="Google Shape;219;p9"/>
          <p:cNvCxnSpPr/>
          <p:nvPr/>
        </p:nvCxnSpPr>
        <p:spPr>
          <a:xfrm>
            <a:off x="2706964" y="3700493"/>
            <a:ext cx="4136896" cy="2266674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0" name="Google Shape;220;p9"/>
          <p:cNvCxnSpPr/>
          <p:nvPr/>
        </p:nvCxnSpPr>
        <p:spPr>
          <a:xfrm>
            <a:off x="2480720" y="5045932"/>
            <a:ext cx="4570529" cy="1147478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1" name="Google Shape;221;p9"/>
          <p:cNvSpPr txBox="1"/>
          <p:nvPr/>
        </p:nvSpPr>
        <p:spPr>
          <a:xfrm>
            <a:off x="234387" y="1066800"/>
            <a:ext cx="24726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related to: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/>
          <p:nvPr>
            <p:ph type="title"/>
          </p:nvPr>
        </p:nvSpPr>
        <p:spPr>
          <a:xfrm>
            <a:off x="838200" y="69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Lift</a:t>
            </a:r>
            <a:endParaRPr/>
          </a:p>
        </p:txBody>
      </p:sp>
      <p:sp>
        <p:nvSpPr>
          <p:cNvPr id="227" name="Google Shape;227;p11"/>
          <p:cNvSpPr txBox="1"/>
          <p:nvPr>
            <p:ph idx="1" type="body"/>
          </p:nvPr>
        </p:nvSpPr>
        <p:spPr>
          <a:xfrm>
            <a:off x="461913" y="1209918"/>
            <a:ext cx="11246177" cy="551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Synoptic-scale lift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1-10 cm/s for many hours (6 hours  ~2 km ascent (SFC-800 hPa))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6 hours to reach LFC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 u="sng">
                <a:solidFill>
                  <a:srgbClr val="0070C0"/>
                </a:solidFill>
              </a:rPr>
              <a:t>Conditions environment</a:t>
            </a:r>
            <a:r>
              <a:rPr b="1" lang="en-US">
                <a:solidFill>
                  <a:srgbClr val="0070C0"/>
                </a:solidFill>
              </a:rPr>
              <a:t> for deep, moist convection over broad area</a:t>
            </a:r>
            <a:endParaRPr b="1">
              <a:solidFill>
                <a:srgbClr val="0070C0"/>
              </a:solidFill>
            </a:endParaRPr>
          </a:p>
          <a:p>
            <a:pPr indent="-21145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90000"/>
              <a:buChar char="•"/>
            </a:pPr>
            <a:r>
              <a:rPr b="1" lang="en-US">
                <a:solidFill>
                  <a:srgbClr val="0070C0"/>
                </a:solidFill>
              </a:rPr>
              <a:t>Lapse rate stretching</a:t>
            </a:r>
            <a:endParaRPr b="1">
              <a:solidFill>
                <a:srgbClr val="0070C0"/>
              </a:solidFill>
            </a:endParaRPr>
          </a:p>
          <a:p>
            <a:pPr indent="-21145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90000"/>
              <a:buChar char="•"/>
            </a:pPr>
            <a:r>
              <a:rPr b="1" lang="en-US">
                <a:solidFill>
                  <a:srgbClr val="0070C0"/>
                </a:solidFill>
              </a:rPr>
              <a:t>Removal of inhibition </a:t>
            </a:r>
            <a:endParaRPr b="1">
              <a:solidFill>
                <a:srgbClr val="0070C0"/>
              </a:solidFill>
            </a:endParaRPr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Layered clouds in regions of isentropic lift; some elevated storms can form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Mesoscale lift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 m/s for minutes to hours (1 hour  ~3.6 km ascent (SFC-650 hPa))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&lt; 1 hour to reach LFC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Narrow zones of ascent along boundaries and terrain features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Direct initiation of thunderstorms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Storm-scale lift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10 m/s for minutes (15 mins  ~9 km of ascent (SFC-300 hPa))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5 minutes to reach LFC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Storm maintenance and propagation (supercells, MCSs, squall lines, etc.)</a:t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 txBox="1"/>
          <p:nvPr>
            <p:ph type="title"/>
          </p:nvPr>
        </p:nvSpPr>
        <p:spPr>
          <a:xfrm>
            <a:off x="838200" y="69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Synoptic-Scale Lift</a:t>
            </a:r>
            <a:endParaRPr/>
          </a:p>
        </p:txBody>
      </p:sp>
      <p:sp>
        <p:nvSpPr>
          <p:cNvPr id="233" name="Google Shape;233;p12"/>
          <p:cNvSpPr txBox="1"/>
          <p:nvPr>
            <p:ph idx="1" type="body"/>
          </p:nvPr>
        </p:nvSpPr>
        <p:spPr>
          <a:xfrm>
            <a:off x="461913" y="1209918"/>
            <a:ext cx="11246177" cy="551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QG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 advection/isentropic lift and differential vorticity advection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Jet streaks (also QG)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Straight jet: ascent in right entrance and left exit regions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Curved jet: ascent downstream and along jet core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9" name="Google Shape;239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6" name="Google Shape;246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7" name="Google Shape;2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3" name="Google Shape;25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4" name="Google Shape;2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1" name="Google Shape;26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62" name="Google Shape;2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title"/>
          </p:nvPr>
        </p:nvSpPr>
        <p:spPr>
          <a:xfrm>
            <a:off x="838200" y="1303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Ingredients for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Organized Severe Thunderstorms</a:t>
            </a:r>
            <a:endParaRPr/>
          </a:p>
        </p:txBody>
      </p:sp>
      <p:sp>
        <p:nvSpPr>
          <p:cNvPr id="95" name="Google Shape;95;p2"/>
          <p:cNvSpPr txBox="1"/>
          <p:nvPr>
            <p:ph idx="1" type="body"/>
          </p:nvPr>
        </p:nvSpPr>
        <p:spPr>
          <a:xfrm>
            <a:off x="379676" y="1545225"/>
            <a:ext cx="9568200" cy="4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Instability (Lapse Rates)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Lift (QG, mesoscale, convective scale)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Moisture (return flow, soil moisture, evapotranspiration)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9" name="Google Shape;269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0" name="Google Shape;27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77" name="Google Shape;277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182880"/>
            <a:ext cx="9150422" cy="71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84" name="Google Shape;284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182880"/>
            <a:ext cx="9150422" cy="71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Synoptic-Scale Lift Summary</a:t>
            </a:r>
            <a:endParaRPr/>
          </a:p>
        </p:txBody>
      </p:sp>
      <p:sp>
        <p:nvSpPr>
          <p:cNvPr id="290" name="Google Shape;290;p20"/>
          <p:cNvSpPr txBox="1"/>
          <p:nvPr>
            <p:ph idx="1" type="body"/>
          </p:nvPr>
        </p:nvSpPr>
        <p:spPr>
          <a:xfrm>
            <a:off x="386499" y="1323042"/>
            <a:ext cx="11349871" cy="52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Gradual ascent over many hours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 advection and differential vorticity advection are primary drivers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Primary role of QG ascent is to precondition environment for convection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Can also initiate elevated storms in regions of warm advection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Most surface-based storms are triggered by mesoscale ascent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Mesoscale Lift</a:t>
            </a:r>
            <a:endParaRPr/>
          </a:p>
        </p:txBody>
      </p:sp>
      <p:sp>
        <p:nvSpPr>
          <p:cNvPr id="296" name="Google Shape;296;p21"/>
          <p:cNvSpPr txBox="1"/>
          <p:nvPr>
            <p:ph idx="1" type="body"/>
          </p:nvPr>
        </p:nvSpPr>
        <p:spPr>
          <a:xfrm>
            <a:off x="386499" y="1323042"/>
            <a:ext cx="11349871" cy="52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1934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Focused and narrow zones of lift for minutes to hours</a:t>
            </a:r>
            <a:endParaRPr/>
          </a:p>
          <a:p>
            <a:pPr indent="-64135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b="1" sz="2200">
              <a:solidFill>
                <a:srgbClr val="0070C0"/>
              </a:solidFill>
            </a:endParaRPr>
          </a:p>
          <a:p>
            <a:pPr indent="-241934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Fronts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Rising on warm side with frontogenesis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Isentropic ascent on sloped warm front</a:t>
            </a:r>
            <a:endParaRPr b="1">
              <a:solidFill>
                <a:srgbClr val="0070C0"/>
              </a:solidFill>
            </a:endParaRPr>
          </a:p>
          <a:p>
            <a:pPr indent="0" lvl="0" marL="9144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241934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Outflow boundary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is governed by depth/strength of cold pool and low-level vertical wind shear [Rotunno-Klemp-Weisman (RKW) Theory]</a:t>
            </a:r>
            <a:endParaRPr/>
          </a:p>
          <a:p>
            <a:pPr indent="-64135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b="1" sz="2200"/>
          </a:p>
          <a:p>
            <a:pPr indent="-241934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Dryline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on dry/hot side (lower density air) 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governed by depth of mixing west of dryline and depth of moist layer east of dryline</a:t>
            </a:r>
            <a:endParaRPr/>
          </a:p>
          <a:p>
            <a:pPr indent="-876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t/>
            </a:r>
            <a:endParaRPr b="1" sz="2200">
              <a:solidFill>
                <a:srgbClr val="0070C0"/>
              </a:solidFill>
            </a:endParaRPr>
          </a:p>
          <a:p>
            <a:pPr indent="-876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t/>
            </a:r>
            <a:endParaRPr b="1" sz="22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2" name="Google Shape;302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3" name="Google Shape;3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9" name="Google Shape;309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0" name="Google Shape;31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Dryline </a:t>
            </a:r>
            <a:endParaRPr/>
          </a:p>
        </p:txBody>
      </p:sp>
      <p:sp>
        <p:nvSpPr>
          <p:cNvPr id="316" name="Google Shape;316;p29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Focused ascent along dryline can be ~1 m/s (~1 hour to reach LFC)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depends on depth of mixing west of dryline and depth of moist layer ahead of dryline </a:t>
            </a:r>
            <a:endParaRPr b="1">
              <a:solidFill>
                <a:srgbClr val="0070C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Maximum vertical motion along dryline scales with height of moist layer</a:t>
            </a:r>
            <a:endParaRPr b="1">
              <a:solidFill>
                <a:srgbClr val="0070C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Convection initiation linked to the residence time of air in the zone of ascent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Winds above the surface parallel to dryline keeps air in zone of lift longer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Convection will initiate in points or bands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Usually the mode of initiation for surface-based supercells in central/southern Plains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3" name="Google Shape;32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4" name="Google Shape;32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4"/>
          <p:cNvSpPr/>
          <p:nvPr/>
        </p:nvSpPr>
        <p:spPr>
          <a:xfrm>
            <a:off x="4367642" y="3442448"/>
            <a:ext cx="784747" cy="3086883"/>
          </a:xfrm>
          <a:custGeom>
            <a:rect b="b" l="l" r="r" t="t"/>
            <a:pathLst>
              <a:path extrusionOk="0" h="3086883" w="784747">
                <a:moveTo>
                  <a:pt x="661559" y="0"/>
                </a:moveTo>
                <a:cubicBezTo>
                  <a:pt x="713853" y="163605"/>
                  <a:pt x="766147" y="327211"/>
                  <a:pt x="778100" y="537882"/>
                </a:cubicBezTo>
                <a:cubicBezTo>
                  <a:pt x="790053" y="748553"/>
                  <a:pt x="791548" y="981636"/>
                  <a:pt x="733277" y="1264024"/>
                </a:cubicBezTo>
                <a:cubicBezTo>
                  <a:pt x="675007" y="1546412"/>
                  <a:pt x="546512" y="1936377"/>
                  <a:pt x="428477" y="2232212"/>
                </a:cubicBezTo>
                <a:cubicBezTo>
                  <a:pt x="310442" y="2528047"/>
                  <a:pt x="25065" y="3039035"/>
                  <a:pt x="25065" y="3039035"/>
                </a:cubicBezTo>
                <a:cubicBezTo>
                  <a:pt x="-39182" y="3167529"/>
                  <a:pt x="40006" y="2995706"/>
                  <a:pt x="42994" y="3003177"/>
                </a:cubicBezTo>
              </a:path>
            </a:pathLst>
          </a:custGeom>
          <a:noFill/>
          <a:ln cap="flat" cmpd="sng" w="57150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31" name="Google Shape;331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Google Shape;332;p25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33" name="Google Shape;333;p25"/>
          <p:cNvCxnSpPr/>
          <p:nvPr/>
        </p:nvCxnSpPr>
        <p:spPr>
          <a:xfrm>
            <a:off x="7368650" y="5972975"/>
            <a:ext cx="119100" cy="86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96f7fca44_0_0"/>
          <p:cNvSpPr txBox="1"/>
          <p:nvPr>
            <p:ph type="title"/>
          </p:nvPr>
        </p:nvSpPr>
        <p:spPr>
          <a:xfrm>
            <a:off x="838200" y="130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Ingredients for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Organized Severe Thunderstorms</a:t>
            </a:r>
            <a:endParaRPr/>
          </a:p>
        </p:txBody>
      </p:sp>
      <p:sp>
        <p:nvSpPr>
          <p:cNvPr id="101" name="Google Shape;101;g1b96f7fca44_0_0"/>
          <p:cNvSpPr txBox="1"/>
          <p:nvPr>
            <p:ph idx="1" type="body"/>
          </p:nvPr>
        </p:nvSpPr>
        <p:spPr>
          <a:xfrm>
            <a:off x="379675" y="1545225"/>
            <a:ext cx="11812200" cy="4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Instability (Lapse Rates)</a:t>
            </a:r>
            <a:r>
              <a:rPr b="1"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B05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Lift (QG, mesoscale, convective scale)</a:t>
            </a:r>
            <a:endParaRPr>
              <a:solidFill>
                <a:srgbClr val="00B05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B05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Moisture (return flow, soil moisture, evapotranspiration)</a:t>
            </a:r>
            <a:endParaRPr>
              <a:solidFill>
                <a:srgbClr val="00B05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                                                                   - a separate lecture</a:t>
            </a:r>
            <a:endParaRPr/>
          </a:p>
        </p:txBody>
      </p:sp>
      <p:sp>
        <p:nvSpPr>
          <p:cNvPr id="102" name="Google Shape;102;g1b96f7fca44_0_0"/>
          <p:cNvSpPr/>
          <p:nvPr/>
        </p:nvSpPr>
        <p:spPr>
          <a:xfrm>
            <a:off x="9122000" y="1467925"/>
            <a:ext cx="915000" cy="2825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1b96f7fca44_0_0"/>
          <p:cNvSpPr txBox="1"/>
          <p:nvPr/>
        </p:nvSpPr>
        <p:spPr>
          <a:xfrm>
            <a:off x="10187950" y="2580325"/>
            <a:ext cx="1905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lecture</a:t>
            </a:r>
            <a:endParaRPr b="1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" name="Google Shape;104;g1b96f7fca44_0_0"/>
          <p:cNvCxnSpPr/>
          <p:nvPr/>
        </p:nvCxnSpPr>
        <p:spPr>
          <a:xfrm rot="10800000">
            <a:off x="1840475" y="5176700"/>
            <a:ext cx="1072200" cy="635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" name="Google Shape;105;g1b96f7fca44_0_0"/>
          <p:cNvSpPr txBox="1"/>
          <p:nvPr/>
        </p:nvSpPr>
        <p:spPr>
          <a:xfrm>
            <a:off x="2853300" y="5731200"/>
            <a:ext cx="370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Key ingredient for </a:t>
            </a:r>
            <a:r>
              <a:rPr b="1" lang="en-US" sz="2700" u="sng">
                <a:latin typeface="Calibri"/>
                <a:ea typeface="Calibri"/>
                <a:cs typeface="Calibri"/>
                <a:sym typeface="Calibri"/>
              </a:rPr>
              <a:t>organized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 severe storms</a:t>
            </a:r>
            <a:endParaRPr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39" name="Google Shape;339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26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41" name="Google Shape;341;p26"/>
          <p:cNvCxnSpPr/>
          <p:nvPr/>
        </p:nvCxnSpPr>
        <p:spPr>
          <a:xfrm rot="10800000">
            <a:off x="7620000" y="5791200"/>
            <a:ext cx="0" cy="4572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342" name="Google Shape;342;p26"/>
          <p:cNvSpPr/>
          <p:nvPr/>
        </p:nvSpPr>
        <p:spPr>
          <a:xfrm>
            <a:off x="7315200" y="4876800"/>
            <a:ext cx="685800" cy="1219200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9171000" y="4554650"/>
            <a:ext cx="21828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LFC is within the deep dryline circulation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 parcels in the zone of ascent – winds within circulation SSW (parallel to dryline)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49" name="Google Shape;349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7"/>
          <p:cNvSpPr/>
          <p:nvPr/>
        </p:nvSpPr>
        <p:spPr>
          <a:xfrm>
            <a:off x="7315200" y="4876800"/>
            <a:ext cx="685800" cy="1219200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1" name="Google Shape;351;p27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52" name="Google Shape;352;p27"/>
          <p:cNvCxnSpPr/>
          <p:nvPr/>
        </p:nvCxnSpPr>
        <p:spPr>
          <a:xfrm rot="10800000">
            <a:off x="7620000" y="5791200"/>
            <a:ext cx="0" cy="4572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58" name="Google Shape;358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8692" y="1600201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0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Moisture</a:t>
            </a:r>
            <a:endParaRPr/>
          </a:p>
        </p:txBody>
      </p:sp>
      <p:sp>
        <p:nvSpPr>
          <p:cNvPr id="364" name="Google Shape;364;p30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Moisture in PBL needs to be large and deep enough for convection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Return flow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Inland vertical mixing/diurnal processes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Evapotranspiration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Low-level Moisture Return Flow</a:t>
            </a:r>
            <a:endParaRPr/>
          </a:p>
        </p:txBody>
      </p:sp>
      <p:sp>
        <p:nvSpPr>
          <p:cNvPr id="370" name="Google Shape;370;p31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Key elements include air mass modifications over warmer water and return flow trajectories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Air mass modification is a multi-date process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Ask yourself the following: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Where is the air coming from?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What are the underlying ocean characteristics?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What is the character of the returning moist layer?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6" name="Google Shape;376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77" name="Google Shape;37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250" y="800100"/>
            <a:ext cx="66675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2"/>
          <p:cNvSpPr/>
          <p:nvPr/>
        </p:nvSpPr>
        <p:spPr>
          <a:xfrm>
            <a:off x="6858000" y="1219200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Google Shape;379;p32"/>
          <p:cNvCxnSpPr/>
          <p:nvPr/>
        </p:nvCxnSpPr>
        <p:spPr>
          <a:xfrm>
            <a:off x="3124200" y="4953000"/>
            <a:ext cx="6172200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0" name="Google Shape;380;p32"/>
          <p:cNvCxnSpPr/>
          <p:nvPr/>
        </p:nvCxnSpPr>
        <p:spPr>
          <a:xfrm>
            <a:off x="3124200" y="5105400"/>
            <a:ext cx="6172200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6" name="Google Shape;386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87" name="Google Shape;38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9680" y="0"/>
            <a:ext cx="10049160" cy="969264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3"/>
          <p:cNvSpPr txBox="1"/>
          <p:nvPr/>
        </p:nvSpPr>
        <p:spPr>
          <a:xfrm>
            <a:off x="4647166" y="2424953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=18C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3"/>
          <p:cNvSpPr txBox="1"/>
          <p:nvPr/>
        </p:nvSpPr>
        <p:spPr>
          <a:xfrm>
            <a:off x="4861797" y="3124199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=19C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3"/>
          <p:cNvSpPr txBox="1"/>
          <p:nvPr/>
        </p:nvSpPr>
        <p:spPr>
          <a:xfrm>
            <a:off x="5497606" y="3743357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=21C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3"/>
          <p:cNvSpPr txBox="1"/>
          <p:nvPr/>
        </p:nvSpPr>
        <p:spPr>
          <a:xfrm>
            <a:off x="6096000" y="4182791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=22C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3"/>
          <p:cNvSpPr txBox="1"/>
          <p:nvPr/>
        </p:nvSpPr>
        <p:spPr>
          <a:xfrm>
            <a:off x="7417324" y="4411391"/>
            <a:ext cx="162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=23C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245097" y="496371"/>
            <a:ext cx="3954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temperature after cold front passage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33"/>
          <p:cNvCxnSpPr/>
          <p:nvPr/>
        </p:nvCxnSpPr>
        <p:spPr>
          <a:xfrm>
            <a:off x="2432115" y="865703"/>
            <a:ext cx="2337848" cy="16512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00" name="Google Shape;400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39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4"/>
          <p:cNvSpPr txBox="1"/>
          <p:nvPr/>
        </p:nvSpPr>
        <p:spPr>
          <a:xfrm>
            <a:off x="2286000" y="2775467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~15F </a:t>
            </a:r>
            <a:r>
              <a:rPr b="0" i="0" lang="en-US" sz="3200" u="none" cap="none" strike="noStrike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07" name="Google Shape;407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1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5"/>
          <p:cNvSpPr txBox="1"/>
          <p:nvPr/>
        </p:nvSpPr>
        <p:spPr>
          <a:xfrm>
            <a:off x="2667000" y="2971801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~10F </a:t>
            </a:r>
            <a:r>
              <a:rPr b="0" i="0" lang="en-US" sz="3200" u="none" cap="none" strike="noStrike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14" name="Google Shape;414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1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6"/>
          <p:cNvSpPr txBox="1"/>
          <p:nvPr/>
        </p:nvSpPr>
        <p:spPr>
          <a:xfrm>
            <a:off x="3200400" y="2590801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~5F </a:t>
            </a:r>
            <a:r>
              <a:rPr b="0" i="0" lang="en-US" sz="3200" u="none" cap="none" strike="noStrike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>
            <p:ph type="title"/>
          </p:nvPr>
        </p:nvSpPr>
        <p:spPr>
          <a:xfrm>
            <a:off x="838200" y="-3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The Basics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 cap="flat" cmpd="sng" w="9525">
            <a:solidFill>
              <a:srgbClr val="0B0B0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9529150" y="5695175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9319475" y="4913575"/>
            <a:ext cx="183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8879925" y="3803283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8429100" y="2879542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7" name="Google Shape;117;p3"/>
          <p:cNvCxnSpPr/>
          <p:nvPr/>
        </p:nvCxnSpPr>
        <p:spPr>
          <a:xfrm rot="10800000">
            <a:off x="9256925" y="4535883"/>
            <a:ext cx="135300" cy="377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" name="Google Shape;118;p3"/>
          <p:cNvCxnSpPr/>
          <p:nvPr/>
        </p:nvCxnSpPr>
        <p:spPr>
          <a:xfrm rot="10800000">
            <a:off x="9556675" y="5432375"/>
            <a:ext cx="26400" cy="262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9" name="Google Shape;119;p3"/>
          <p:cNvCxnSpPr/>
          <p:nvPr/>
        </p:nvCxnSpPr>
        <p:spPr>
          <a:xfrm rot="10800000">
            <a:off x="8738900" y="3434867"/>
            <a:ext cx="183300" cy="36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" name="Google Shape;120;p3"/>
          <p:cNvSpPr/>
          <p:nvPr/>
        </p:nvSpPr>
        <p:spPr>
          <a:xfrm>
            <a:off x="9583075" y="6072675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"/>
          <p:cNvSpPr txBox="1"/>
          <p:nvPr>
            <p:ph idx="1" type="body"/>
          </p:nvPr>
        </p:nvSpPr>
        <p:spPr>
          <a:xfrm>
            <a:off x="595775" y="1475325"/>
            <a:ext cx="6328500" cy="4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Give a </a:t>
            </a:r>
            <a:r>
              <a:rPr b="1" lang="en-US"/>
              <a:t>parcel</a:t>
            </a:r>
            <a:r>
              <a:rPr b="1" lang="en-US"/>
              <a:t> a nudge and see </a:t>
            </a:r>
            <a:r>
              <a:rPr b="1" lang="en-US"/>
              <a:t>what</a:t>
            </a:r>
            <a:r>
              <a:rPr b="1" lang="en-US"/>
              <a:t> happens!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We determine an </a:t>
            </a:r>
            <a:r>
              <a:rPr b="1" lang="en-US"/>
              <a:t>environments</a:t>
            </a:r>
            <a:r>
              <a:rPr b="1" lang="en-US"/>
              <a:t> stability by its </a:t>
            </a:r>
            <a:r>
              <a:rPr b="1" lang="en-US" u="sng"/>
              <a:t>lapse rate</a:t>
            </a:r>
            <a:r>
              <a:rPr b="1" lang="en-US"/>
              <a:t> (Change of </a:t>
            </a:r>
            <a:r>
              <a:rPr b="1" lang="en-US"/>
              <a:t>environmental</a:t>
            </a:r>
            <a:r>
              <a:rPr b="1" lang="en-US"/>
              <a:t> temperature with height)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9874225" y="5767581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LCL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9735375" y="5350670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LFC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8747475" y="2881663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EL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9529150" y="4353575"/>
            <a:ext cx="15390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Parcel is </a:t>
            </a:r>
            <a:r>
              <a:rPr b="1" lang="en-US" sz="1100">
                <a:solidFill>
                  <a:srgbClr val="CC0000"/>
                </a:solidFill>
              </a:rPr>
              <a:t>warmer</a:t>
            </a:r>
            <a:endParaRPr b="1" sz="11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</a:rPr>
              <a:t>than surroundings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21" name="Google Shape;421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500" l="1" r="50000" t="2502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7"/>
          <p:cNvSpPr txBox="1"/>
          <p:nvPr/>
        </p:nvSpPr>
        <p:spPr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Return flow evolution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7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29" name="Google Shape;429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99" l="-2" r="50000" t="2501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8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36" name="Google Shape;436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99" l="3" r="50000" t="2497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9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43" name="Google Shape;443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57" l="1" r="50001" t="2389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0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Inland Vertical Mixing</a:t>
            </a:r>
            <a:endParaRPr/>
          </a:p>
        </p:txBody>
      </p:sp>
      <p:sp>
        <p:nvSpPr>
          <p:cNvPr id="450" name="Google Shape;450;p41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Surface moisture can decrease during the daytime when: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Daytime heating/mixing extends deeper than original moist layer depth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Moisture advection is not enough to offset mixing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Compounded by dry soil, little green vegetation, and ongoing drought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Daytime mixing is governed by: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Vertical moisture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Height and strength of lid/cap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Upstream moisture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Local moisture sources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6" name="Google Shape;456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57" name="Google Shape;45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2"/>
          <p:cNvSpPr/>
          <p:nvPr/>
        </p:nvSpPr>
        <p:spPr>
          <a:xfrm>
            <a:off x="3675530" y="2659783"/>
            <a:ext cx="5567083" cy="3929276"/>
          </a:xfrm>
          <a:custGeom>
            <a:rect b="b" l="l" r="r" t="t"/>
            <a:pathLst>
              <a:path extrusionOk="0" h="3929276" w="5567083">
                <a:moveTo>
                  <a:pt x="0" y="3929276"/>
                </a:moveTo>
                <a:cubicBezTo>
                  <a:pt x="29882" y="3761934"/>
                  <a:pt x="59765" y="3594593"/>
                  <a:pt x="134471" y="3454146"/>
                </a:cubicBezTo>
                <a:cubicBezTo>
                  <a:pt x="209177" y="3313699"/>
                  <a:pt x="345142" y="3192675"/>
                  <a:pt x="448236" y="3086593"/>
                </a:cubicBezTo>
                <a:cubicBezTo>
                  <a:pt x="551330" y="2980511"/>
                  <a:pt x="649942" y="2898334"/>
                  <a:pt x="753036" y="2817652"/>
                </a:cubicBezTo>
                <a:cubicBezTo>
                  <a:pt x="856130" y="2736970"/>
                  <a:pt x="974165" y="2717546"/>
                  <a:pt x="1066800" y="2602499"/>
                </a:cubicBezTo>
                <a:cubicBezTo>
                  <a:pt x="1159435" y="2487452"/>
                  <a:pt x="1244600" y="2254370"/>
                  <a:pt x="1308847" y="2127370"/>
                </a:cubicBezTo>
                <a:cubicBezTo>
                  <a:pt x="1373094" y="2000370"/>
                  <a:pt x="1376083" y="1951064"/>
                  <a:pt x="1452283" y="1840499"/>
                </a:cubicBezTo>
                <a:cubicBezTo>
                  <a:pt x="1528483" y="1729934"/>
                  <a:pt x="1694329" y="1574547"/>
                  <a:pt x="1766047" y="1463982"/>
                </a:cubicBezTo>
                <a:cubicBezTo>
                  <a:pt x="1837765" y="1353417"/>
                  <a:pt x="1870636" y="1275723"/>
                  <a:pt x="1882589" y="1177111"/>
                </a:cubicBezTo>
                <a:cubicBezTo>
                  <a:pt x="1894542" y="1078499"/>
                  <a:pt x="1848224" y="984370"/>
                  <a:pt x="1837765" y="872311"/>
                </a:cubicBezTo>
                <a:cubicBezTo>
                  <a:pt x="1827306" y="760252"/>
                  <a:pt x="1812365" y="625782"/>
                  <a:pt x="1819836" y="504758"/>
                </a:cubicBezTo>
                <a:cubicBezTo>
                  <a:pt x="1827307" y="383734"/>
                  <a:pt x="1840754" y="226852"/>
                  <a:pt x="1882589" y="146170"/>
                </a:cubicBezTo>
                <a:cubicBezTo>
                  <a:pt x="1924424" y="65488"/>
                  <a:pt x="2002118" y="43076"/>
                  <a:pt x="2070847" y="20664"/>
                </a:cubicBezTo>
                <a:cubicBezTo>
                  <a:pt x="2139576" y="-1748"/>
                  <a:pt x="2185894" y="-7724"/>
                  <a:pt x="2294965" y="11699"/>
                </a:cubicBezTo>
                <a:cubicBezTo>
                  <a:pt x="2404036" y="31122"/>
                  <a:pt x="2599765" y="93876"/>
                  <a:pt x="2725271" y="137205"/>
                </a:cubicBezTo>
                <a:cubicBezTo>
                  <a:pt x="2850777" y="180534"/>
                  <a:pt x="2946400" y="208923"/>
                  <a:pt x="3048000" y="271676"/>
                </a:cubicBezTo>
                <a:cubicBezTo>
                  <a:pt x="3149600" y="334429"/>
                  <a:pt x="3230283" y="406147"/>
                  <a:pt x="3334871" y="513723"/>
                </a:cubicBezTo>
                <a:cubicBezTo>
                  <a:pt x="3439459" y="621299"/>
                  <a:pt x="3617259" y="805076"/>
                  <a:pt x="3675530" y="917135"/>
                </a:cubicBezTo>
                <a:cubicBezTo>
                  <a:pt x="3733801" y="1029194"/>
                  <a:pt x="3651625" y="1072523"/>
                  <a:pt x="3684495" y="1186076"/>
                </a:cubicBezTo>
                <a:cubicBezTo>
                  <a:pt x="3717365" y="1299629"/>
                  <a:pt x="3805518" y="1502828"/>
                  <a:pt x="3872753" y="1598452"/>
                </a:cubicBezTo>
                <a:cubicBezTo>
                  <a:pt x="3939988" y="1694075"/>
                  <a:pt x="3998259" y="1723958"/>
                  <a:pt x="4087906" y="1759817"/>
                </a:cubicBezTo>
                <a:cubicBezTo>
                  <a:pt x="4177553" y="1795676"/>
                  <a:pt x="4306048" y="1836017"/>
                  <a:pt x="4410636" y="1813605"/>
                </a:cubicBezTo>
                <a:cubicBezTo>
                  <a:pt x="4515224" y="1791193"/>
                  <a:pt x="4609354" y="1728440"/>
                  <a:pt x="4715436" y="1625346"/>
                </a:cubicBezTo>
                <a:cubicBezTo>
                  <a:pt x="4821518" y="1522252"/>
                  <a:pt x="4950012" y="1335488"/>
                  <a:pt x="5047130" y="1195041"/>
                </a:cubicBezTo>
                <a:cubicBezTo>
                  <a:pt x="5144248" y="1054594"/>
                  <a:pt x="5218954" y="906676"/>
                  <a:pt x="5298142" y="782664"/>
                </a:cubicBezTo>
                <a:cubicBezTo>
                  <a:pt x="5377330" y="658652"/>
                  <a:pt x="5487894" y="512229"/>
                  <a:pt x="5522259" y="450970"/>
                </a:cubicBezTo>
                <a:cubicBezTo>
                  <a:pt x="5556624" y="389711"/>
                  <a:pt x="5496859" y="430052"/>
                  <a:pt x="5504330" y="415111"/>
                </a:cubicBezTo>
                <a:cubicBezTo>
                  <a:pt x="5511801" y="400170"/>
                  <a:pt x="5559612" y="359829"/>
                  <a:pt x="5567083" y="361323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2"/>
          <p:cNvSpPr/>
          <p:nvPr/>
        </p:nvSpPr>
        <p:spPr>
          <a:xfrm>
            <a:off x="4840942" y="5732860"/>
            <a:ext cx="986277" cy="901023"/>
          </a:xfrm>
          <a:custGeom>
            <a:rect b="b" l="l" r="r" t="t"/>
            <a:pathLst>
              <a:path extrusionOk="0" h="901023" w="986277">
                <a:moveTo>
                  <a:pt x="699247" y="856200"/>
                </a:moveTo>
                <a:cubicBezTo>
                  <a:pt x="751541" y="772529"/>
                  <a:pt x="803835" y="688859"/>
                  <a:pt x="851647" y="578294"/>
                </a:cubicBezTo>
                <a:cubicBezTo>
                  <a:pt x="899459" y="467729"/>
                  <a:pt x="990600" y="285447"/>
                  <a:pt x="986118" y="192812"/>
                </a:cubicBezTo>
                <a:cubicBezTo>
                  <a:pt x="981636" y="100177"/>
                  <a:pt x="894976" y="52364"/>
                  <a:pt x="824753" y="22482"/>
                </a:cubicBezTo>
                <a:cubicBezTo>
                  <a:pt x="754530" y="-7400"/>
                  <a:pt x="637989" y="-4412"/>
                  <a:pt x="564777" y="13517"/>
                </a:cubicBezTo>
                <a:cubicBezTo>
                  <a:pt x="491565" y="31446"/>
                  <a:pt x="442259" y="61330"/>
                  <a:pt x="385483" y="130059"/>
                </a:cubicBezTo>
                <a:cubicBezTo>
                  <a:pt x="328707" y="198788"/>
                  <a:pt x="288365" y="297400"/>
                  <a:pt x="224118" y="425894"/>
                </a:cubicBezTo>
                <a:cubicBezTo>
                  <a:pt x="159871" y="554388"/>
                  <a:pt x="79935" y="727705"/>
                  <a:pt x="0" y="901023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2"/>
          <p:cNvSpPr/>
          <p:nvPr/>
        </p:nvSpPr>
        <p:spPr>
          <a:xfrm>
            <a:off x="5126041" y="3272118"/>
            <a:ext cx="4179325" cy="3334870"/>
          </a:xfrm>
          <a:custGeom>
            <a:rect b="b" l="l" r="r" t="t"/>
            <a:pathLst>
              <a:path extrusionOk="0" h="3334870" w="4179325">
                <a:moveTo>
                  <a:pt x="611372" y="3334870"/>
                </a:moveTo>
                <a:cubicBezTo>
                  <a:pt x="656195" y="3221317"/>
                  <a:pt x="701018" y="3107765"/>
                  <a:pt x="772736" y="3021106"/>
                </a:cubicBezTo>
                <a:cubicBezTo>
                  <a:pt x="844454" y="2934447"/>
                  <a:pt x="968466" y="2907552"/>
                  <a:pt x="1041678" y="2814917"/>
                </a:cubicBezTo>
                <a:cubicBezTo>
                  <a:pt x="1114890" y="2722282"/>
                  <a:pt x="1179137" y="2568388"/>
                  <a:pt x="1212007" y="2465294"/>
                </a:cubicBezTo>
                <a:cubicBezTo>
                  <a:pt x="1244877" y="2362200"/>
                  <a:pt x="1214995" y="2290482"/>
                  <a:pt x="1238901" y="2196353"/>
                </a:cubicBezTo>
                <a:cubicBezTo>
                  <a:pt x="1262807" y="2102223"/>
                  <a:pt x="1339007" y="1975223"/>
                  <a:pt x="1355442" y="1900517"/>
                </a:cubicBezTo>
                <a:cubicBezTo>
                  <a:pt x="1371877" y="1825811"/>
                  <a:pt x="1355442" y="1813858"/>
                  <a:pt x="1337513" y="1748117"/>
                </a:cubicBezTo>
                <a:cubicBezTo>
                  <a:pt x="1319584" y="1682376"/>
                  <a:pt x="1300160" y="1553882"/>
                  <a:pt x="1247866" y="1506070"/>
                </a:cubicBezTo>
                <a:cubicBezTo>
                  <a:pt x="1195572" y="1458258"/>
                  <a:pt x="1098454" y="1449294"/>
                  <a:pt x="1023748" y="1461247"/>
                </a:cubicBezTo>
                <a:cubicBezTo>
                  <a:pt x="949042" y="1473200"/>
                  <a:pt x="850431" y="1531470"/>
                  <a:pt x="799631" y="1577788"/>
                </a:cubicBezTo>
                <a:cubicBezTo>
                  <a:pt x="748831" y="1624106"/>
                  <a:pt x="750324" y="1670424"/>
                  <a:pt x="718948" y="1739153"/>
                </a:cubicBezTo>
                <a:cubicBezTo>
                  <a:pt x="687572" y="1807882"/>
                  <a:pt x="669643" y="1924423"/>
                  <a:pt x="611372" y="1990164"/>
                </a:cubicBezTo>
                <a:cubicBezTo>
                  <a:pt x="553101" y="2055905"/>
                  <a:pt x="448513" y="2091765"/>
                  <a:pt x="369325" y="2133600"/>
                </a:cubicBezTo>
                <a:cubicBezTo>
                  <a:pt x="290137" y="2175435"/>
                  <a:pt x="197501" y="2266576"/>
                  <a:pt x="136242" y="2241176"/>
                </a:cubicBezTo>
                <a:cubicBezTo>
                  <a:pt x="74983" y="2215776"/>
                  <a:pt x="12231" y="2079812"/>
                  <a:pt x="1772" y="1981200"/>
                </a:cubicBezTo>
                <a:cubicBezTo>
                  <a:pt x="-8687" y="1882588"/>
                  <a:pt x="28666" y="1760071"/>
                  <a:pt x="73489" y="1649506"/>
                </a:cubicBezTo>
                <a:cubicBezTo>
                  <a:pt x="118312" y="1538941"/>
                  <a:pt x="194513" y="1459752"/>
                  <a:pt x="270713" y="1317811"/>
                </a:cubicBezTo>
                <a:cubicBezTo>
                  <a:pt x="346913" y="1175870"/>
                  <a:pt x="466442" y="890493"/>
                  <a:pt x="530689" y="797858"/>
                </a:cubicBezTo>
                <a:cubicBezTo>
                  <a:pt x="594936" y="705223"/>
                  <a:pt x="605395" y="730624"/>
                  <a:pt x="656195" y="762000"/>
                </a:cubicBezTo>
                <a:cubicBezTo>
                  <a:pt x="706995" y="793376"/>
                  <a:pt x="796642" y="930835"/>
                  <a:pt x="835489" y="986117"/>
                </a:cubicBezTo>
                <a:cubicBezTo>
                  <a:pt x="874336" y="1041399"/>
                  <a:pt x="850431" y="1084729"/>
                  <a:pt x="889278" y="1093694"/>
                </a:cubicBezTo>
                <a:cubicBezTo>
                  <a:pt x="928125" y="1102659"/>
                  <a:pt x="999843" y="1053353"/>
                  <a:pt x="1068572" y="1039906"/>
                </a:cubicBezTo>
                <a:cubicBezTo>
                  <a:pt x="1137301" y="1026459"/>
                  <a:pt x="1241889" y="1015999"/>
                  <a:pt x="1301654" y="1013011"/>
                </a:cubicBezTo>
                <a:cubicBezTo>
                  <a:pt x="1361419" y="1010023"/>
                  <a:pt x="1376360" y="1032435"/>
                  <a:pt x="1427160" y="1021976"/>
                </a:cubicBezTo>
                <a:cubicBezTo>
                  <a:pt x="1477960" y="1011517"/>
                  <a:pt x="1557148" y="1014505"/>
                  <a:pt x="1606454" y="950258"/>
                </a:cubicBezTo>
                <a:cubicBezTo>
                  <a:pt x="1655760" y="886011"/>
                  <a:pt x="1657254" y="694764"/>
                  <a:pt x="1722995" y="636494"/>
                </a:cubicBezTo>
                <a:cubicBezTo>
                  <a:pt x="1788736" y="578223"/>
                  <a:pt x="1945619" y="572247"/>
                  <a:pt x="2000901" y="600635"/>
                </a:cubicBezTo>
                <a:cubicBezTo>
                  <a:pt x="2056183" y="629023"/>
                  <a:pt x="2054689" y="711200"/>
                  <a:pt x="2054689" y="806823"/>
                </a:cubicBezTo>
                <a:cubicBezTo>
                  <a:pt x="2054689" y="902446"/>
                  <a:pt x="1994925" y="1060823"/>
                  <a:pt x="2000901" y="1174376"/>
                </a:cubicBezTo>
                <a:cubicBezTo>
                  <a:pt x="2006877" y="1287929"/>
                  <a:pt x="2024807" y="1413435"/>
                  <a:pt x="2090548" y="1488141"/>
                </a:cubicBezTo>
                <a:cubicBezTo>
                  <a:pt x="2156289" y="1562847"/>
                  <a:pt x="2278807" y="1601693"/>
                  <a:pt x="2395348" y="1622611"/>
                </a:cubicBezTo>
                <a:cubicBezTo>
                  <a:pt x="2511889" y="1643529"/>
                  <a:pt x="2616477" y="1676400"/>
                  <a:pt x="2789795" y="1613647"/>
                </a:cubicBezTo>
                <a:cubicBezTo>
                  <a:pt x="2963113" y="1550894"/>
                  <a:pt x="3275383" y="1389529"/>
                  <a:pt x="3435254" y="1246094"/>
                </a:cubicBezTo>
                <a:cubicBezTo>
                  <a:pt x="3595125" y="1102659"/>
                  <a:pt x="3625007" y="960717"/>
                  <a:pt x="3749019" y="753035"/>
                </a:cubicBezTo>
                <a:cubicBezTo>
                  <a:pt x="3873031" y="545353"/>
                  <a:pt x="4179325" y="0"/>
                  <a:pt x="4179325" y="0"/>
                </a:cubicBezTo>
                <a:lnTo>
                  <a:pt x="4179325" y="0"/>
                </a:lnTo>
              </a:path>
            </a:pathLst>
          </a:custGeom>
          <a:noFill/>
          <a:ln cap="flat" cmpd="sng" w="127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2"/>
          <p:cNvSpPr txBox="1"/>
          <p:nvPr/>
        </p:nvSpPr>
        <p:spPr>
          <a:xfrm>
            <a:off x="9242612" y="2738753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60 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2"/>
          <p:cNvSpPr txBox="1"/>
          <p:nvPr/>
        </p:nvSpPr>
        <p:spPr>
          <a:xfrm>
            <a:off x="9242612" y="3087452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64 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3" name="Google Shape;463;p42"/>
          <p:cNvCxnSpPr/>
          <p:nvPr/>
        </p:nvCxnSpPr>
        <p:spPr>
          <a:xfrm rot="10800000">
            <a:off x="6096000" y="2923420"/>
            <a:ext cx="228600" cy="355358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9" name="Google Shape;469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70" name="Google Shape;47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43"/>
          <p:cNvCxnSpPr/>
          <p:nvPr/>
        </p:nvCxnSpPr>
        <p:spPr>
          <a:xfrm flipH="1" rot="10800000">
            <a:off x="5715000" y="3429000"/>
            <a:ext cx="609600" cy="16002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g2d784be7ea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2d784be7ea0_0_0"/>
          <p:cNvSpPr/>
          <p:nvPr/>
        </p:nvSpPr>
        <p:spPr>
          <a:xfrm>
            <a:off x="6400800" y="1066800"/>
            <a:ext cx="457200" cy="457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g2d784be7ea0_0_0"/>
          <p:cNvSpPr/>
          <p:nvPr/>
        </p:nvSpPr>
        <p:spPr>
          <a:xfrm>
            <a:off x="5588000" y="3643745"/>
            <a:ext cx="457200" cy="457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g2d784be7ea0_0_0"/>
          <p:cNvSpPr txBox="1"/>
          <p:nvPr/>
        </p:nvSpPr>
        <p:spPr>
          <a:xfrm>
            <a:off x="6324600" y="762000"/>
            <a:ext cx="91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OAX</a:t>
            </a:r>
            <a:endParaRPr sz="1500"/>
          </a:p>
        </p:txBody>
      </p:sp>
      <p:sp>
        <p:nvSpPr>
          <p:cNvPr id="480" name="Google Shape;480;g2d784be7ea0_0_0"/>
          <p:cNvSpPr txBox="1"/>
          <p:nvPr/>
        </p:nvSpPr>
        <p:spPr>
          <a:xfrm>
            <a:off x="5525654" y="3279154"/>
            <a:ext cx="91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LMN</a:t>
            </a:r>
            <a:endParaRPr sz="1500"/>
          </a:p>
        </p:txBody>
      </p:sp>
      <p:sp>
        <p:nvSpPr>
          <p:cNvPr id="481" name="Google Shape;481;g2d784be7ea0_0_0"/>
          <p:cNvSpPr/>
          <p:nvPr/>
        </p:nvSpPr>
        <p:spPr>
          <a:xfrm>
            <a:off x="5791200" y="4253345"/>
            <a:ext cx="457200" cy="457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g2d784be7ea0_0_0"/>
          <p:cNvSpPr txBox="1"/>
          <p:nvPr/>
        </p:nvSpPr>
        <p:spPr>
          <a:xfrm>
            <a:off x="6033654" y="3990354"/>
            <a:ext cx="91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9" name="Google Shape;489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90" name="Google Shape;49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10058400" cy="77724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1" name="Google Shape;491;p45"/>
          <p:cNvSpPr/>
          <p:nvPr/>
        </p:nvSpPr>
        <p:spPr>
          <a:xfrm>
            <a:off x="4267200" y="3810000"/>
            <a:ext cx="685800" cy="1295400"/>
          </a:xfrm>
          <a:prstGeom prst="ellipse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98" name="Google Shape;498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6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4717f6218_0_120"/>
          <p:cNvSpPr txBox="1"/>
          <p:nvPr>
            <p:ph type="title"/>
          </p:nvPr>
        </p:nvSpPr>
        <p:spPr>
          <a:xfrm>
            <a:off x="838200" y="-37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The Basics</a:t>
            </a:r>
            <a:endParaRPr/>
          </a:p>
        </p:txBody>
      </p:sp>
      <p:pic>
        <p:nvPicPr>
          <p:cNvPr id="131" name="Google Shape;131;g324717f6218_0_120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 cap="flat" cmpd="sng" w="9525">
            <a:solidFill>
              <a:srgbClr val="0B0B0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g324717f6218_0_120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24717f6218_0_120"/>
          <p:cNvSpPr/>
          <p:nvPr/>
        </p:nvSpPr>
        <p:spPr>
          <a:xfrm>
            <a:off x="8422493" y="3022026"/>
            <a:ext cx="1136675" cy="2470338"/>
          </a:xfrm>
          <a:custGeom>
            <a:rect b="b" l="l" r="r" t="t"/>
            <a:pathLst>
              <a:path extrusionOk="0" h="74112" w="45467">
                <a:moveTo>
                  <a:pt x="3410" y="0"/>
                </a:moveTo>
                <a:lnTo>
                  <a:pt x="12731" y="13185"/>
                </a:lnTo>
                <a:lnTo>
                  <a:pt x="24780" y="29099"/>
                </a:lnTo>
                <a:lnTo>
                  <a:pt x="31827" y="40920"/>
                </a:lnTo>
                <a:lnTo>
                  <a:pt x="37510" y="52969"/>
                </a:lnTo>
                <a:lnTo>
                  <a:pt x="43649" y="69565"/>
                </a:lnTo>
                <a:lnTo>
                  <a:pt x="45467" y="74112"/>
                </a:lnTo>
                <a:lnTo>
                  <a:pt x="40693" y="70929"/>
                </a:lnTo>
                <a:lnTo>
                  <a:pt x="25007" y="56834"/>
                </a:lnTo>
                <a:lnTo>
                  <a:pt x="23643" y="52969"/>
                </a:lnTo>
                <a:lnTo>
                  <a:pt x="21824" y="47286"/>
                </a:lnTo>
                <a:lnTo>
                  <a:pt x="19324" y="43649"/>
                </a:lnTo>
                <a:lnTo>
                  <a:pt x="15913" y="37965"/>
                </a:lnTo>
                <a:lnTo>
                  <a:pt x="11821" y="30690"/>
                </a:lnTo>
                <a:lnTo>
                  <a:pt x="8866" y="26371"/>
                </a:lnTo>
                <a:lnTo>
                  <a:pt x="2728" y="17277"/>
                </a:lnTo>
                <a:lnTo>
                  <a:pt x="0" y="6138"/>
                </a:lnTo>
                <a:lnTo>
                  <a:pt x="1591" y="3637"/>
                </a:lnTo>
                <a:close/>
              </a:path>
            </a:pathLst>
          </a:custGeom>
          <a:solidFill>
            <a:srgbClr val="FF0000">
              <a:alpha val="3294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" name="Google Shape;134;g324717f6218_0_120"/>
          <p:cNvSpPr txBox="1"/>
          <p:nvPr/>
        </p:nvSpPr>
        <p:spPr>
          <a:xfrm>
            <a:off x="9333750" y="4119900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CAPE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135" name="Google Shape;135;g324717f6218_0_120"/>
          <p:cNvSpPr txBox="1"/>
          <p:nvPr>
            <p:ph idx="1" type="body"/>
          </p:nvPr>
        </p:nvSpPr>
        <p:spPr>
          <a:xfrm>
            <a:off x="595775" y="1475325"/>
            <a:ext cx="6328500" cy="4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Integrate the depth where parcel is warmer/less dense than its surrounding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CAPE (Convective Available Potential Energy)</a:t>
            </a:r>
            <a:endParaRPr/>
          </a:p>
        </p:txBody>
      </p:sp>
      <p:sp>
        <p:nvSpPr>
          <p:cNvPr id="136" name="Google Shape;136;g324717f6218_0_120"/>
          <p:cNvSpPr txBox="1"/>
          <p:nvPr/>
        </p:nvSpPr>
        <p:spPr>
          <a:xfrm>
            <a:off x="324225" y="4378350"/>
            <a:ext cx="6328500" cy="751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52476" l="-1229" r="0" t="-17497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37" name="Google Shape;137;g324717f6218_0_120"/>
          <p:cNvSpPr txBox="1"/>
          <p:nvPr/>
        </p:nvSpPr>
        <p:spPr>
          <a:xfrm>
            <a:off x="5871551" y="5472922"/>
            <a:ext cx="812400" cy="624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59" l="-2169" r="0" t="-27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138" name="Google Shape;138;g324717f6218_0_120"/>
          <p:cNvCxnSpPr/>
          <p:nvPr/>
        </p:nvCxnSpPr>
        <p:spPr>
          <a:xfrm>
            <a:off x="5132640" y="5129842"/>
            <a:ext cx="738900" cy="6099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05" name="Google Shape;505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11" name="Google Shape;511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17" name="Google Shape;517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23" name="Google Shape;523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30" name="Google Shape;530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7" name="Google Shape;537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38" name="Google Shape;53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520" y="1097280"/>
            <a:ext cx="7695744" cy="539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3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Evapotranspiration</a:t>
            </a:r>
            <a:endParaRPr/>
          </a:p>
        </p:txBody>
      </p:sp>
      <p:sp>
        <p:nvSpPr>
          <p:cNvPr id="544" name="Google Shape;544;p53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Need moist soil and growing vegetation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Plentiful rain previous 1-2 weeks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Maturing crops (wheat, corn, or canola)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Capped boundary layer to trap moisture; relatively weak winds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Almost always a significant return flow contribution (in addition)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0" name="Google Shape;550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51" name="Google Shape;55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1005840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4"/>
          <p:cNvSpPr/>
          <p:nvPr/>
        </p:nvSpPr>
        <p:spPr>
          <a:xfrm>
            <a:off x="4648200" y="3352800"/>
            <a:ext cx="838200" cy="762000"/>
          </a:xfrm>
          <a:prstGeom prst="ellipse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3" name="Google Shape;563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4" name="Google Shape;56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24717f6218_0_162"/>
          <p:cNvSpPr txBox="1"/>
          <p:nvPr>
            <p:ph type="title"/>
          </p:nvPr>
        </p:nvSpPr>
        <p:spPr>
          <a:xfrm>
            <a:off x="838200" y="-37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The Basics</a:t>
            </a:r>
            <a:endParaRPr/>
          </a:p>
        </p:txBody>
      </p:sp>
      <p:sp>
        <p:nvSpPr>
          <p:cNvPr id="144" name="Google Shape;144;g324717f6218_0_162"/>
          <p:cNvSpPr txBox="1"/>
          <p:nvPr/>
        </p:nvSpPr>
        <p:spPr>
          <a:xfrm>
            <a:off x="4698886" y="1245097"/>
            <a:ext cx="3030600" cy="751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1919" r="0" t="-249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145" name="Google Shape;145;g324717f6218_0_162"/>
          <p:cNvCxnSpPr/>
          <p:nvPr/>
        </p:nvCxnSpPr>
        <p:spPr>
          <a:xfrm>
            <a:off x="7791978" y="1620842"/>
            <a:ext cx="7827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6" name="Google Shape;146;g324717f6218_0_162"/>
          <p:cNvSpPr txBox="1"/>
          <p:nvPr/>
        </p:nvSpPr>
        <p:spPr>
          <a:xfrm>
            <a:off x="8719263" y="1266860"/>
            <a:ext cx="1963500" cy="7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Upward Acceleration!</a:t>
            </a:r>
            <a:endParaRPr b="1" sz="1700">
              <a:solidFill>
                <a:srgbClr val="000000"/>
              </a:solidFill>
            </a:endParaRPr>
          </a:p>
        </p:txBody>
      </p:sp>
      <p:cxnSp>
        <p:nvCxnSpPr>
          <p:cNvPr id="147" name="Google Shape;147;g324717f6218_0_162"/>
          <p:cNvCxnSpPr/>
          <p:nvPr/>
        </p:nvCxnSpPr>
        <p:spPr>
          <a:xfrm>
            <a:off x="900275" y="4673200"/>
            <a:ext cx="395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g324717f6218_0_162"/>
          <p:cNvCxnSpPr/>
          <p:nvPr/>
        </p:nvCxnSpPr>
        <p:spPr>
          <a:xfrm>
            <a:off x="6930975" y="4673200"/>
            <a:ext cx="395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g324717f6218_0_162"/>
          <p:cNvSpPr/>
          <p:nvPr/>
        </p:nvSpPr>
        <p:spPr>
          <a:xfrm>
            <a:off x="8900293" y="2012100"/>
            <a:ext cx="473175" cy="2687575"/>
          </a:xfrm>
          <a:custGeom>
            <a:rect b="b" l="l" r="r" t="t"/>
            <a:pathLst>
              <a:path extrusionOk="0" h="107503" w="18927">
                <a:moveTo>
                  <a:pt x="18927" y="107503"/>
                </a:moveTo>
                <a:cubicBezTo>
                  <a:pt x="17956" y="106134"/>
                  <a:pt x="14691" y="103790"/>
                  <a:pt x="13102" y="99289"/>
                </a:cubicBezTo>
                <a:cubicBezTo>
                  <a:pt x="11513" y="94788"/>
                  <a:pt x="10631" y="87158"/>
                  <a:pt x="9395" y="80495"/>
                </a:cubicBezTo>
                <a:cubicBezTo>
                  <a:pt x="8159" y="73832"/>
                  <a:pt x="7189" y="70433"/>
                  <a:pt x="5688" y="59312"/>
                </a:cubicBezTo>
                <a:cubicBezTo>
                  <a:pt x="4188" y="48191"/>
                  <a:pt x="1275" y="23654"/>
                  <a:pt x="392" y="13769"/>
                </a:cubicBezTo>
                <a:cubicBezTo>
                  <a:pt x="-491" y="3884"/>
                  <a:pt x="392" y="2295"/>
                  <a:pt x="392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Google Shape;150;g324717f6218_0_162"/>
          <p:cNvSpPr/>
          <p:nvPr/>
        </p:nvSpPr>
        <p:spPr>
          <a:xfrm>
            <a:off x="8618850" y="2051800"/>
            <a:ext cx="491500" cy="2621400"/>
          </a:xfrm>
          <a:custGeom>
            <a:rect b="b" l="l" r="r" t="t"/>
            <a:pathLst>
              <a:path extrusionOk="0" h="104856" w="19660">
                <a:moveTo>
                  <a:pt x="19594" y="104856"/>
                </a:moveTo>
                <a:cubicBezTo>
                  <a:pt x="19506" y="102208"/>
                  <a:pt x="20035" y="95589"/>
                  <a:pt x="19064" y="88969"/>
                </a:cubicBezTo>
                <a:cubicBezTo>
                  <a:pt x="18093" y="82349"/>
                  <a:pt x="16945" y="79966"/>
                  <a:pt x="13768" y="65138"/>
                </a:cubicBezTo>
                <a:cubicBezTo>
                  <a:pt x="10591" y="50310"/>
                  <a:pt x="2295" y="10856"/>
                  <a:pt x="0" y="0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Google Shape;151;g324717f6218_0_162"/>
          <p:cNvSpPr/>
          <p:nvPr/>
        </p:nvSpPr>
        <p:spPr>
          <a:xfrm>
            <a:off x="2124825" y="2588000"/>
            <a:ext cx="852850" cy="2085200"/>
          </a:xfrm>
          <a:custGeom>
            <a:rect b="b" l="l" r="r" t="t"/>
            <a:pathLst>
              <a:path extrusionOk="0" h="83408" w="34114">
                <a:moveTo>
                  <a:pt x="30984" y="83408"/>
                </a:moveTo>
                <a:cubicBezTo>
                  <a:pt x="31425" y="80937"/>
                  <a:pt x="35486" y="73434"/>
                  <a:pt x="33632" y="68580"/>
                </a:cubicBezTo>
                <a:cubicBezTo>
                  <a:pt x="31779" y="63726"/>
                  <a:pt x="25468" y="65712"/>
                  <a:pt x="19863" y="54282"/>
                </a:cubicBezTo>
                <a:cubicBezTo>
                  <a:pt x="14258" y="42852"/>
                  <a:pt x="3311" y="9047"/>
                  <a:pt x="0" y="0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Google Shape;152;g324717f6218_0_162"/>
          <p:cNvSpPr/>
          <p:nvPr/>
        </p:nvSpPr>
        <p:spPr>
          <a:xfrm>
            <a:off x="2751864" y="2184200"/>
            <a:ext cx="571200" cy="2528725"/>
          </a:xfrm>
          <a:custGeom>
            <a:rect b="b" l="l" r="r" t="t"/>
            <a:pathLst>
              <a:path extrusionOk="0" h="101149" w="22848">
                <a:moveTo>
                  <a:pt x="22848" y="101149"/>
                </a:moveTo>
                <a:cubicBezTo>
                  <a:pt x="20906" y="98678"/>
                  <a:pt x="11728" y="89499"/>
                  <a:pt x="11198" y="86321"/>
                </a:cubicBezTo>
                <a:cubicBezTo>
                  <a:pt x="10669" y="83144"/>
                  <a:pt x="19318" y="84114"/>
                  <a:pt x="19671" y="82084"/>
                </a:cubicBezTo>
                <a:cubicBezTo>
                  <a:pt x="20024" y="80054"/>
                  <a:pt x="15434" y="77583"/>
                  <a:pt x="13316" y="74141"/>
                </a:cubicBezTo>
                <a:cubicBezTo>
                  <a:pt x="11198" y="70699"/>
                  <a:pt x="9168" y="68492"/>
                  <a:pt x="6961" y="61431"/>
                </a:cubicBezTo>
                <a:cubicBezTo>
                  <a:pt x="4755" y="54370"/>
                  <a:pt x="695" y="42014"/>
                  <a:pt x="77" y="31775"/>
                </a:cubicBezTo>
                <a:cubicBezTo>
                  <a:pt x="-541" y="21537"/>
                  <a:pt x="2725" y="5296"/>
                  <a:pt x="3254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Google Shape;153;g324717f6218_0_162"/>
          <p:cNvSpPr/>
          <p:nvPr/>
        </p:nvSpPr>
        <p:spPr>
          <a:xfrm>
            <a:off x="2687600" y="2210675"/>
            <a:ext cx="648725" cy="2528725"/>
          </a:xfrm>
          <a:custGeom>
            <a:rect b="b" l="l" r="r" t="t"/>
            <a:pathLst>
              <a:path extrusionOk="0" h="101149" w="25949">
                <a:moveTo>
                  <a:pt x="25949" y="101149"/>
                </a:moveTo>
                <a:cubicBezTo>
                  <a:pt x="23743" y="98943"/>
                  <a:pt x="14211" y="91970"/>
                  <a:pt x="12710" y="87910"/>
                </a:cubicBezTo>
                <a:cubicBezTo>
                  <a:pt x="11210" y="83850"/>
                  <a:pt x="16152" y="82395"/>
                  <a:pt x="16946" y="76789"/>
                </a:cubicBezTo>
                <a:cubicBezTo>
                  <a:pt x="17740" y="71183"/>
                  <a:pt x="17829" y="62000"/>
                  <a:pt x="17476" y="54276"/>
                </a:cubicBezTo>
                <a:cubicBezTo>
                  <a:pt x="17123" y="46552"/>
                  <a:pt x="16240" y="37020"/>
                  <a:pt x="14828" y="30445"/>
                </a:cubicBezTo>
                <a:cubicBezTo>
                  <a:pt x="13416" y="23870"/>
                  <a:pt x="11474" y="19902"/>
                  <a:pt x="9003" y="14828"/>
                </a:cubicBezTo>
                <a:cubicBezTo>
                  <a:pt x="6532" y="9754"/>
                  <a:pt x="1501" y="2471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54" name="Google Shape;154;g324717f6218_0_162"/>
          <p:cNvSpPr/>
          <p:nvPr/>
        </p:nvSpPr>
        <p:spPr>
          <a:xfrm>
            <a:off x="8857150" y="2051800"/>
            <a:ext cx="503100" cy="2647875"/>
          </a:xfrm>
          <a:custGeom>
            <a:rect b="b" l="l" r="r" t="t"/>
            <a:pathLst>
              <a:path extrusionOk="0" h="105915" w="20124">
                <a:moveTo>
                  <a:pt x="20124" y="105915"/>
                </a:moveTo>
                <a:cubicBezTo>
                  <a:pt x="19153" y="104503"/>
                  <a:pt x="15092" y="100884"/>
                  <a:pt x="14298" y="97442"/>
                </a:cubicBezTo>
                <a:cubicBezTo>
                  <a:pt x="13504" y="94000"/>
                  <a:pt x="15270" y="89675"/>
                  <a:pt x="15358" y="85262"/>
                </a:cubicBezTo>
                <a:cubicBezTo>
                  <a:pt x="15446" y="80849"/>
                  <a:pt x="15269" y="77671"/>
                  <a:pt x="14828" y="70963"/>
                </a:cubicBezTo>
                <a:cubicBezTo>
                  <a:pt x="14387" y="64255"/>
                  <a:pt x="13946" y="54635"/>
                  <a:pt x="12710" y="45014"/>
                </a:cubicBezTo>
                <a:cubicBezTo>
                  <a:pt x="11474" y="35394"/>
                  <a:pt x="9532" y="20742"/>
                  <a:pt x="7414" y="13240"/>
                </a:cubicBezTo>
                <a:cubicBezTo>
                  <a:pt x="5296" y="5738"/>
                  <a:pt x="1236" y="2207"/>
                  <a:pt x="0" y="0"/>
                </a:cubicBezTo>
              </a:path>
            </a:pathLst>
          </a:custGeom>
          <a:noFill/>
          <a:ln cap="flat" cmpd="sng" w="19050">
            <a:solidFill>
              <a:srgbClr val="FFD966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55" name="Google Shape;155;g324717f6218_0_162"/>
          <p:cNvSpPr txBox="1"/>
          <p:nvPr/>
        </p:nvSpPr>
        <p:spPr>
          <a:xfrm>
            <a:off x="185350" y="4773600"/>
            <a:ext cx="5494200" cy="2016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 u="sng"/>
              <a:t>Short/thick CAPE</a:t>
            </a:r>
            <a:r>
              <a:rPr b="1" lang="en-US" sz="1700"/>
              <a:t>: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Drives larger upward acceleration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1</a:t>
            </a:r>
            <a:r>
              <a:rPr b="1" lang="en-US" sz="1700"/>
              <a:t>. </a:t>
            </a:r>
            <a:r>
              <a:rPr b="1" lang="en-US" sz="1700"/>
              <a:t>Offsets negative effects of dry air entrainment into updraft 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2. Mitigates effects of precipitation drag on updraft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</p:txBody>
      </p:sp>
      <p:sp>
        <p:nvSpPr>
          <p:cNvPr id="156" name="Google Shape;156;g324717f6218_0_162"/>
          <p:cNvSpPr txBox="1"/>
          <p:nvPr/>
        </p:nvSpPr>
        <p:spPr>
          <a:xfrm>
            <a:off x="6930975" y="4773600"/>
            <a:ext cx="4143900" cy="14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 u="sng"/>
              <a:t>Tall</a:t>
            </a:r>
            <a:r>
              <a:rPr b="1" lang="en-US" sz="1700" u="sng"/>
              <a:t>/narrow CAPE</a:t>
            </a:r>
            <a:r>
              <a:rPr b="1" lang="en-US" sz="1700"/>
              <a:t>: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Smaller upward acceleration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Water loading and entrainment more substantially weaken updraft</a:t>
            </a:r>
            <a:endParaRPr b="1" sz="1700"/>
          </a:p>
        </p:txBody>
      </p:sp>
      <p:sp>
        <p:nvSpPr>
          <p:cNvPr id="157" name="Google Shape;157;g324717f6218_0_162"/>
          <p:cNvSpPr txBox="1"/>
          <p:nvPr/>
        </p:nvSpPr>
        <p:spPr>
          <a:xfrm>
            <a:off x="947925" y="1245800"/>
            <a:ext cx="3514800" cy="7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Take a small finite layer depth within CAPE profile</a:t>
            </a:r>
            <a:endParaRPr b="1"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0" name="Google Shape;570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71" name="Google Shape;57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77" name="Google Shape;577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83" name="Google Shape;583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89" name="Google Shape;589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95" name="Google Shape;595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24717f6218_0_0"/>
          <p:cNvSpPr txBox="1"/>
          <p:nvPr>
            <p:ph type="title"/>
          </p:nvPr>
        </p:nvSpPr>
        <p:spPr>
          <a:xfrm>
            <a:off x="838200" y="-25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</a:t>
            </a:r>
            <a:endParaRPr/>
          </a:p>
        </p:txBody>
      </p:sp>
      <p:sp>
        <p:nvSpPr>
          <p:cNvPr id="601" name="Google Shape;601;g324717f6218_0_0"/>
          <p:cNvSpPr txBox="1"/>
          <p:nvPr>
            <p:ph idx="1" type="body"/>
          </p:nvPr>
        </p:nvSpPr>
        <p:spPr>
          <a:xfrm>
            <a:off x="838200" y="1285334"/>
            <a:ext cx="10515600" cy="53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Midlevel flow crosses high terrain: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Subsidence and warming E of mountains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Warming of column leads to “warm core” low formation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Strongest pressure falls with strongest flow crosses highest terrain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lee trough/cyclone deepens before arrival of strongest Q-G forcing for ascent: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Head start on differential advection, “loaded gun” sounding, and veering winds with height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07" name="Google Shape;607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054" l="3018" r="1292" t="16292"/>
          <a:stretch/>
        </p:blipFill>
        <p:spPr>
          <a:xfrm>
            <a:off x="1341120" y="274320"/>
            <a:ext cx="1014984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9"/>
          <p:cNvSpPr/>
          <p:nvPr/>
        </p:nvSpPr>
        <p:spPr>
          <a:xfrm>
            <a:off x="3733800" y="2572870"/>
            <a:ext cx="1295400" cy="4846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69"/>
          <p:cNvSpPr/>
          <p:nvPr/>
        </p:nvSpPr>
        <p:spPr>
          <a:xfrm>
            <a:off x="7528112" y="2743200"/>
            <a:ext cx="1187824" cy="4846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69"/>
          <p:cNvSpPr/>
          <p:nvPr/>
        </p:nvSpPr>
        <p:spPr>
          <a:xfrm>
            <a:off x="4150660" y="995083"/>
            <a:ext cx="1067803" cy="3155577"/>
          </a:xfrm>
          <a:custGeom>
            <a:rect b="b" l="l" r="r" t="t"/>
            <a:pathLst>
              <a:path extrusionOk="0" h="3155577" w="1067803">
                <a:moveTo>
                  <a:pt x="0" y="0"/>
                </a:moveTo>
                <a:cubicBezTo>
                  <a:pt x="179294" y="71718"/>
                  <a:pt x="358588" y="143436"/>
                  <a:pt x="510988" y="251012"/>
                </a:cubicBezTo>
                <a:cubicBezTo>
                  <a:pt x="663388" y="358588"/>
                  <a:pt x="823259" y="487083"/>
                  <a:pt x="914400" y="645459"/>
                </a:cubicBezTo>
                <a:cubicBezTo>
                  <a:pt x="1005541" y="803835"/>
                  <a:pt x="1035423" y="969683"/>
                  <a:pt x="1057835" y="1201271"/>
                </a:cubicBezTo>
                <a:cubicBezTo>
                  <a:pt x="1080247" y="1432859"/>
                  <a:pt x="1059329" y="1794436"/>
                  <a:pt x="1048870" y="2034989"/>
                </a:cubicBezTo>
                <a:cubicBezTo>
                  <a:pt x="1038411" y="2275542"/>
                  <a:pt x="1027953" y="2457824"/>
                  <a:pt x="995082" y="2644589"/>
                </a:cubicBezTo>
                <a:cubicBezTo>
                  <a:pt x="962212" y="2831354"/>
                  <a:pt x="906929" y="2993465"/>
                  <a:pt x="851647" y="3155577"/>
                </a:cubicBezTo>
              </a:path>
            </a:pathLst>
          </a:custGeom>
          <a:noFill/>
          <a:ln cap="flat" cmpd="sng" w="571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69"/>
          <p:cNvSpPr/>
          <p:nvPr/>
        </p:nvSpPr>
        <p:spPr>
          <a:xfrm>
            <a:off x="8122025" y="2017059"/>
            <a:ext cx="1515035" cy="1658470"/>
          </a:xfrm>
          <a:custGeom>
            <a:rect b="b" l="l" r="r" t="t"/>
            <a:pathLst>
              <a:path extrusionOk="0" h="1658470" w="1515035">
                <a:moveTo>
                  <a:pt x="1515035" y="0"/>
                </a:moveTo>
                <a:cubicBezTo>
                  <a:pt x="1436593" y="152400"/>
                  <a:pt x="1358152" y="304800"/>
                  <a:pt x="1264023" y="421341"/>
                </a:cubicBezTo>
                <a:cubicBezTo>
                  <a:pt x="1169894" y="537882"/>
                  <a:pt x="1047376" y="594659"/>
                  <a:pt x="950258" y="699247"/>
                </a:cubicBezTo>
                <a:cubicBezTo>
                  <a:pt x="853140" y="803835"/>
                  <a:pt x="770964" y="941294"/>
                  <a:pt x="681317" y="1048870"/>
                </a:cubicBezTo>
                <a:cubicBezTo>
                  <a:pt x="591670" y="1156446"/>
                  <a:pt x="525929" y="1243106"/>
                  <a:pt x="412376" y="1344706"/>
                </a:cubicBezTo>
                <a:cubicBezTo>
                  <a:pt x="298823" y="1446306"/>
                  <a:pt x="149411" y="1552388"/>
                  <a:pt x="0" y="1658470"/>
                </a:cubicBezTo>
              </a:path>
            </a:pathLst>
          </a:custGeom>
          <a:noFill/>
          <a:ln cap="flat" cmpd="sng" w="571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7" name="Google Shape;617;p7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18" name="Google Shape;61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4" name="Google Shape;624;p7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25" name="Google Shape;62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1" name="Google Shape;631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2" name="Google Shape;63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72"/>
          <p:cNvSpPr txBox="1"/>
          <p:nvPr/>
        </p:nvSpPr>
        <p:spPr>
          <a:xfrm>
            <a:off x="5181600" y="3200400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2"/>
          <p:cNvSpPr/>
          <p:nvPr/>
        </p:nvSpPr>
        <p:spPr>
          <a:xfrm>
            <a:off x="5405719" y="3144156"/>
            <a:ext cx="2303929" cy="405869"/>
          </a:xfrm>
          <a:custGeom>
            <a:rect b="b" l="l" r="r" t="t"/>
            <a:pathLst>
              <a:path extrusionOk="0" h="405869" w="2303929">
                <a:moveTo>
                  <a:pt x="0" y="405869"/>
                </a:moveTo>
                <a:cubicBezTo>
                  <a:pt x="108323" y="296051"/>
                  <a:pt x="216647" y="186233"/>
                  <a:pt x="304800" y="118998"/>
                </a:cubicBezTo>
                <a:cubicBezTo>
                  <a:pt x="392953" y="51763"/>
                  <a:pt x="439270" y="14410"/>
                  <a:pt x="528917" y="2457"/>
                </a:cubicBezTo>
                <a:cubicBezTo>
                  <a:pt x="618564" y="-9496"/>
                  <a:pt x="726141" y="24868"/>
                  <a:pt x="842682" y="47280"/>
                </a:cubicBezTo>
                <a:cubicBezTo>
                  <a:pt x="959223" y="69692"/>
                  <a:pt x="1089211" y="114515"/>
                  <a:pt x="1228164" y="136927"/>
                </a:cubicBezTo>
                <a:cubicBezTo>
                  <a:pt x="1367117" y="159339"/>
                  <a:pt x="1497106" y="151869"/>
                  <a:pt x="1676400" y="181751"/>
                </a:cubicBezTo>
                <a:cubicBezTo>
                  <a:pt x="1855694" y="211633"/>
                  <a:pt x="2079811" y="263927"/>
                  <a:pt x="2303929" y="316221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72"/>
          <p:cNvSpPr/>
          <p:nvPr/>
        </p:nvSpPr>
        <p:spPr>
          <a:xfrm>
            <a:off x="5045957" y="3720353"/>
            <a:ext cx="362354" cy="1219200"/>
          </a:xfrm>
          <a:custGeom>
            <a:rect b="b" l="l" r="r" t="t"/>
            <a:pathLst>
              <a:path extrusionOk="0" h="1219200" w="362354">
                <a:moveTo>
                  <a:pt x="108749" y="1219200"/>
                </a:moveTo>
                <a:cubicBezTo>
                  <a:pt x="90819" y="1069788"/>
                  <a:pt x="72890" y="920376"/>
                  <a:pt x="54961" y="824753"/>
                </a:cubicBezTo>
                <a:cubicBezTo>
                  <a:pt x="37032" y="729130"/>
                  <a:pt x="-7793" y="727635"/>
                  <a:pt x="1172" y="645459"/>
                </a:cubicBezTo>
                <a:cubicBezTo>
                  <a:pt x="10137" y="563283"/>
                  <a:pt x="53466" y="412376"/>
                  <a:pt x="108749" y="331694"/>
                </a:cubicBezTo>
                <a:cubicBezTo>
                  <a:pt x="164032" y="251012"/>
                  <a:pt x="291032" y="216647"/>
                  <a:pt x="332867" y="161365"/>
                </a:cubicBezTo>
                <a:cubicBezTo>
                  <a:pt x="374702" y="106083"/>
                  <a:pt x="359761" y="0"/>
                  <a:pt x="359761" y="0"/>
                </a:cubicBezTo>
              </a:path>
            </a:pathLst>
          </a:cu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2aab829e61b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5313" y="1512850"/>
            <a:ext cx="7321375" cy="51249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4" name="Google Shape;164;g2aab829e61b_0_40"/>
          <p:cNvSpPr txBox="1"/>
          <p:nvPr/>
        </p:nvSpPr>
        <p:spPr>
          <a:xfrm>
            <a:off x="4134600" y="646800"/>
            <a:ext cx="3922800" cy="44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So, how do we get wider CAPE?</a:t>
            </a:r>
            <a:endParaRPr b="1" sz="1700">
              <a:solidFill>
                <a:srgbClr val="000000"/>
              </a:solidFill>
            </a:endParaRPr>
          </a:p>
        </p:txBody>
      </p:sp>
      <p:sp>
        <p:nvSpPr>
          <p:cNvPr id="165" name="Google Shape;165;g2aab829e61b_0_40"/>
          <p:cNvSpPr txBox="1"/>
          <p:nvPr/>
        </p:nvSpPr>
        <p:spPr>
          <a:xfrm>
            <a:off x="4459100" y="2159875"/>
            <a:ext cx="3922800" cy="7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Looking for steep midlevel lapse rates! </a:t>
            </a:r>
            <a:endParaRPr b="1" sz="1700">
              <a:solidFill>
                <a:srgbClr val="000000"/>
              </a:solidFill>
            </a:endParaRPr>
          </a:p>
        </p:txBody>
      </p:sp>
      <p:cxnSp>
        <p:nvCxnSpPr>
          <p:cNvPr id="166" name="Google Shape;166;g2aab829e61b_0_40"/>
          <p:cNvCxnSpPr>
            <a:stCxn id="165" idx="2"/>
          </p:cNvCxnSpPr>
          <p:nvPr/>
        </p:nvCxnSpPr>
        <p:spPr>
          <a:xfrm flipH="1">
            <a:off x="4435100" y="2867875"/>
            <a:ext cx="1985400" cy="1143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1" name="Google Shape;641;p7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42" name="Google Shape;64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73"/>
          <p:cNvSpPr txBox="1"/>
          <p:nvPr/>
        </p:nvSpPr>
        <p:spPr>
          <a:xfrm>
            <a:off x="4968787" y="3075057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73"/>
          <p:cNvSpPr/>
          <p:nvPr/>
        </p:nvSpPr>
        <p:spPr>
          <a:xfrm>
            <a:off x="5253318" y="2729164"/>
            <a:ext cx="2796988" cy="776037"/>
          </a:xfrm>
          <a:custGeom>
            <a:rect b="b" l="l" r="r" t="t"/>
            <a:pathLst>
              <a:path extrusionOk="0" h="776037" w="2796988">
                <a:moveTo>
                  <a:pt x="2796988" y="282978"/>
                </a:moveTo>
                <a:cubicBezTo>
                  <a:pt x="2637864" y="323319"/>
                  <a:pt x="2478741" y="363661"/>
                  <a:pt x="2286000" y="381590"/>
                </a:cubicBezTo>
                <a:cubicBezTo>
                  <a:pt x="2093259" y="399519"/>
                  <a:pt x="1828800" y="409979"/>
                  <a:pt x="1640541" y="390555"/>
                </a:cubicBezTo>
                <a:cubicBezTo>
                  <a:pt x="1452282" y="371132"/>
                  <a:pt x="1274482" y="314355"/>
                  <a:pt x="1156447" y="265049"/>
                </a:cubicBezTo>
                <a:cubicBezTo>
                  <a:pt x="1038412" y="215743"/>
                  <a:pt x="1008529" y="138048"/>
                  <a:pt x="932329" y="94719"/>
                </a:cubicBezTo>
                <a:cubicBezTo>
                  <a:pt x="856129" y="51390"/>
                  <a:pt x="778435" y="17025"/>
                  <a:pt x="699247" y="5072"/>
                </a:cubicBezTo>
                <a:cubicBezTo>
                  <a:pt x="620059" y="-6881"/>
                  <a:pt x="516965" y="3578"/>
                  <a:pt x="457200" y="23002"/>
                </a:cubicBezTo>
                <a:cubicBezTo>
                  <a:pt x="397435" y="42426"/>
                  <a:pt x="361576" y="52884"/>
                  <a:pt x="340658" y="121613"/>
                </a:cubicBezTo>
                <a:cubicBezTo>
                  <a:pt x="319740" y="190342"/>
                  <a:pt x="342153" y="347225"/>
                  <a:pt x="331694" y="435378"/>
                </a:cubicBezTo>
                <a:cubicBezTo>
                  <a:pt x="321235" y="523531"/>
                  <a:pt x="333188" y="593754"/>
                  <a:pt x="277906" y="650531"/>
                </a:cubicBezTo>
                <a:cubicBezTo>
                  <a:pt x="222624" y="707308"/>
                  <a:pt x="0" y="776037"/>
                  <a:pt x="0" y="776037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73"/>
          <p:cNvSpPr/>
          <p:nvPr/>
        </p:nvSpPr>
        <p:spPr>
          <a:xfrm>
            <a:off x="5047129" y="3451412"/>
            <a:ext cx="520010" cy="1524000"/>
          </a:xfrm>
          <a:custGeom>
            <a:rect b="b" l="l" r="r" t="t"/>
            <a:pathLst>
              <a:path extrusionOk="0" h="1524000" w="520010">
                <a:moveTo>
                  <a:pt x="0" y="1524000"/>
                </a:moveTo>
                <a:cubicBezTo>
                  <a:pt x="38100" y="1328270"/>
                  <a:pt x="76200" y="1132541"/>
                  <a:pt x="134471" y="1004047"/>
                </a:cubicBezTo>
                <a:cubicBezTo>
                  <a:pt x="192742" y="875553"/>
                  <a:pt x="295836" y="848658"/>
                  <a:pt x="349624" y="753035"/>
                </a:cubicBezTo>
                <a:cubicBezTo>
                  <a:pt x="403412" y="657412"/>
                  <a:pt x="428812" y="524435"/>
                  <a:pt x="457200" y="430306"/>
                </a:cubicBezTo>
                <a:cubicBezTo>
                  <a:pt x="485588" y="336177"/>
                  <a:pt x="518459" y="259977"/>
                  <a:pt x="519953" y="188259"/>
                </a:cubicBezTo>
                <a:cubicBezTo>
                  <a:pt x="521447" y="116541"/>
                  <a:pt x="493806" y="58270"/>
                  <a:pt x="466165" y="0"/>
                </a:cubicBezTo>
              </a:path>
            </a:pathLst>
          </a:cu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4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Nocturnal Low-Level Jet (LLJ)</a:t>
            </a:r>
            <a:endParaRPr/>
          </a:p>
        </p:txBody>
      </p:sp>
      <p:sp>
        <p:nvSpPr>
          <p:cNvPr id="651" name="Google Shape;651;p74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Plains often see early nocturnal low-level jet (LLJ) ramp up with lee cyclogenesis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Related to two primary factors: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Boundary-layer decoupling and loss of surface friction (“inertial oscillation”)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Diurnal temperature variations over sloped terrain (thermal wind)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Part of the process that can favor late evening/early overnight tornadoes (with favorable moisture/CAPE)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7" name="Google Shape;657;p7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58" name="Google Shape;65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75"/>
          <p:cNvSpPr/>
          <p:nvPr/>
        </p:nvSpPr>
        <p:spPr>
          <a:xfrm>
            <a:off x="2438400" y="571500"/>
            <a:ext cx="3276600" cy="57150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75"/>
          <p:cNvSpPr/>
          <p:nvPr/>
        </p:nvSpPr>
        <p:spPr>
          <a:xfrm>
            <a:off x="6324600" y="571500"/>
            <a:ext cx="3276600" cy="5715000"/>
          </a:xfrm>
          <a:prstGeom prst="rect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75"/>
          <p:cNvSpPr txBox="1"/>
          <p:nvPr/>
        </p:nvSpPr>
        <p:spPr>
          <a:xfrm>
            <a:off x="2438400" y="196334"/>
            <a:ext cx="327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EF2+ supercell events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75"/>
          <p:cNvSpPr txBox="1"/>
          <p:nvPr/>
        </p:nvSpPr>
        <p:spPr>
          <a:xfrm>
            <a:off x="6320118" y="219208"/>
            <a:ext cx="327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Nontornadic supercell events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6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 Summary</a:t>
            </a:r>
            <a:endParaRPr/>
          </a:p>
        </p:txBody>
      </p:sp>
      <p:sp>
        <p:nvSpPr>
          <p:cNvPr id="668" name="Google Shape;668;p76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cyclogenesis occurs where upper-level flow is perpendicular to terrain features (westerly flow for Rockies)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cyclogenesis more robust with lower static stability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cyclone helps drive low-level moisture return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Nocturnal low-level jet associated with lee cyclone is driven by inertial oscillation and thermal wind → increased low-level shear and tornado threat in evening and after dark if adequate CAPE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24717f6218_0_87"/>
          <p:cNvSpPr txBox="1"/>
          <p:nvPr>
            <p:ph type="title"/>
          </p:nvPr>
        </p:nvSpPr>
        <p:spPr>
          <a:xfrm>
            <a:off x="838200" y="-37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Elevated Mixed Layer (EML)</a:t>
            </a:r>
            <a:endParaRPr/>
          </a:p>
        </p:txBody>
      </p:sp>
      <p:sp>
        <p:nvSpPr>
          <p:cNvPr id="172" name="Google Shape;172;g324717f6218_0_87"/>
          <p:cNvSpPr txBox="1"/>
          <p:nvPr>
            <p:ph idx="1" type="body"/>
          </p:nvPr>
        </p:nvSpPr>
        <p:spPr>
          <a:xfrm>
            <a:off x="838200" y="1475334"/>
            <a:ext cx="105156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 mixed layer forms over Rockies and Sierra Madre in response to surface heating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Stronger heating and/or cooler temperatures aloft results in deeper mixed layer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Mixed layer is advected eastward and becomes elevated east of the Rockies and Sierra Madre (really, east of the dryline)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Differential advection (eastward advection of EML above northward advection of moisture from GoM) created “loaded gun” profile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066909f37_0_6"/>
          <p:cNvSpPr txBox="1"/>
          <p:nvPr>
            <p:ph type="title"/>
          </p:nvPr>
        </p:nvSpPr>
        <p:spPr>
          <a:xfrm>
            <a:off x="0" y="-370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Elevated Mixed Layer (EML) Differential Advection</a:t>
            </a:r>
            <a:endParaRPr/>
          </a:p>
        </p:txBody>
      </p:sp>
      <p:pic>
        <p:nvPicPr>
          <p:cNvPr id="178" name="Google Shape;178;g1f066909f37_0_6"/>
          <p:cNvPicPr preferRelativeResize="0"/>
          <p:nvPr/>
        </p:nvPicPr>
        <p:blipFill rotWithShape="1">
          <a:blip r:embed="rId3">
            <a:alphaModFix/>
          </a:blip>
          <a:srcRect b="0" l="10554" r="4193" t="7552"/>
          <a:stretch/>
        </p:blipFill>
        <p:spPr>
          <a:xfrm>
            <a:off x="3103750" y="1011650"/>
            <a:ext cx="9088249" cy="58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1f066909f37_0_6"/>
          <p:cNvSpPr/>
          <p:nvPr/>
        </p:nvSpPr>
        <p:spPr>
          <a:xfrm>
            <a:off x="0" y="3534250"/>
            <a:ext cx="3245100" cy="2285700"/>
          </a:xfrm>
          <a:prstGeom prst="rtTriangle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f066909f37_0_6"/>
          <p:cNvSpPr/>
          <p:nvPr/>
        </p:nvSpPr>
        <p:spPr>
          <a:xfrm>
            <a:off x="1064050" y="3350175"/>
            <a:ext cx="1593000" cy="60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1f066909f37_0_6"/>
          <p:cNvSpPr/>
          <p:nvPr/>
        </p:nvSpPr>
        <p:spPr>
          <a:xfrm rot="-1107704">
            <a:off x="6071575" y="3005778"/>
            <a:ext cx="1826500" cy="60440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f066909f37_0_6"/>
          <p:cNvSpPr txBox="1"/>
          <p:nvPr/>
        </p:nvSpPr>
        <p:spPr>
          <a:xfrm>
            <a:off x="5800350" y="3061675"/>
            <a:ext cx="5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1f066909f37_0_6"/>
          <p:cNvSpPr txBox="1"/>
          <p:nvPr/>
        </p:nvSpPr>
        <p:spPr>
          <a:xfrm>
            <a:off x="7575325" y="25041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f066909f37_0_6"/>
          <p:cNvSpPr txBox="1"/>
          <p:nvPr/>
        </p:nvSpPr>
        <p:spPr>
          <a:xfrm>
            <a:off x="13150" y="3074275"/>
            <a:ext cx="59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1f066909f37_0_6"/>
          <p:cNvSpPr txBox="1"/>
          <p:nvPr/>
        </p:nvSpPr>
        <p:spPr>
          <a:xfrm>
            <a:off x="2924525" y="5079125"/>
            <a:ext cx="59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2021-02-15T23:11:16Z</dcterms:created>
  <dc:creator>Galarneau, Thomas J.</dc:creator>
</cp:coreProperties>
</file>