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hzkR/G2boBcHJbQn1HD/Cio75W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customschemas.google.com/relationships/presentationmetadata" Target="metadata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Tipton mesonet, got knocked over by a tornado</a:t>
            </a:r>
            <a:endParaRPr/>
          </a:p>
        </p:txBody>
      </p:sp>
      <p:sp>
        <p:nvSpPr>
          <p:cNvPr id="337" name="Google Shape;337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ASOS stations are inferior to AWOS stations (OK Mesonet).</a:t>
            </a:r>
            <a:endParaRPr/>
          </a:p>
        </p:txBody>
      </p:sp>
      <p:sp>
        <p:nvSpPr>
          <p:cNvPr id="363" name="Google Shape;36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263a52b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2b263a52b5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263a52b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2b263a52b5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263a52b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2b263a52b5c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b263a52b5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g2b263a52b5c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b263a52b5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g2b263a52b5c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b263a52b5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2b263a52b5c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b263a52b5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g2b263a52b5c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Relationship Id="rId8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Relationship Id="rId6" Type="http://schemas.openxmlformats.org/officeDocument/2006/relationships/image" Target="../media/image4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5" Type="http://schemas.openxmlformats.org/officeDocument/2006/relationships/image" Target="../media/image4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-50215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Skew-T Diagram Basics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METR 4403/5403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Material originally prepared by Rich Thompson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 between the lifted parcels?</a:t>
            </a:r>
            <a:endParaRPr/>
          </a:p>
        </p:txBody>
      </p:sp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Virtual temperature accounts for moisture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Warmer than measured temperature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Makes most difference with tropical moisture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Virtual temperature correction increases CAPE and reduces CIN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Which chunk of air to lift?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Some sort of averaging is usually more representative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Surface vs. “mixed layer” or “most unstable”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32499" l="113" r="49999" t="2501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11"/>
          <p:cNvCxnSpPr/>
          <p:nvPr/>
        </p:nvCxnSpPr>
        <p:spPr>
          <a:xfrm>
            <a:off x="5638800" y="5181600"/>
            <a:ext cx="1295400" cy="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95" name="Google Shape;195;p11"/>
          <p:cNvCxnSpPr/>
          <p:nvPr/>
        </p:nvCxnSpPr>
        <p:spPr>
          <a:xfrm flipH="1">
            <a:off x="7086600" y="3429000"/>
            <a:ext cx="457200" cy="16002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96" name="Google Shape;196;p11"/>
          <p:cNvSpPr txBox="1"/>
          <p:nvPr/>
        </p:nvSpPr>
        <p:spPr>
          <a:xfrm>
            <a:off x="6784041" y="2757135"/>
            <a:ext cx="15195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Lifted parcel (virtual temp)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4161388" y="4858435"/>
            <a:ext cx="14774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Lifted parcel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(non-virtual)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2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2"/>
          <p:cNvSpPr txBox="1"/>
          <p:nvPr/>
        </p:nvSpPr>
        <p:spPr>
          <a:xfrm>
            <a:off x="6741459" y="2514600"/>
            <a:ext cx="1981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and most unstable parcel are the same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 b="32499" l="111" r="50000" t="2497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 txBox="1"/>
          <p:nvPr/>
        </p:nvSpPr>
        <p:spPr>
          <a:xfrm>
            <a:off x="6741459" y="2514601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Lowest 100 mb mean parcel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4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4"/>
          <p:cNvSpPr txBox="1"/>
          <p:nvPr/>
        </p:nvSpPr>
        <p:spPr>
          <a:xfrm>
            <a:off x="6629400" y="2819400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parcel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/>
          <p:nvPr/>
        </p:nvSpPr>
        <p:spPr>
          <a:xfrm>
            <a:off x="6629400" y="2819401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 mb mean parcel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6629400" y="2819401"/>
            <a:ext cx="1828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unstable parcel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are we assuming?</a:t>
            </a:r>
            <a:endParaRPr/>
          </a:p>
        </p:txBody>
      </p:sp>
      <p:sp>
        <p:nvSpPr>
          <p:cNvPr id="233" name="Google Shape;23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mixing with environment (not true)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“entrainment” usually reduces updraft strength from expectations based on CAPE alone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 rain falls out instantly (not true)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Suspended rain particles reduces updraft strength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That’s why we say “pseudo” adiabatic for saturated parcel ascent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“Parcel Theory” is a first guess at a complicated process!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Always keep in mind what</a:t>
            </a:r>
            <a:br>
              <a:rPr lang="en-US"/>
            </a:br>
            <a:r>
              <a:rPr lang="en-US"/>
              <a:t> we don’t know:</a:t>
            </a:r>
            <a:endParaRPr/>
          </a:p>
        </p:txBody>
      </p:sp>
      <p:sp>
        <p:nvSpPr>
          <p:cNvPr id="239" name="Google Shape;23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Uncertainty in observations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“Good” measurements?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 they represent what we’re trying to forecast?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Unknown details with lifted parcels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is right layer to view?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assumptions are valid, and which might be terribly wrong?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Lots of room for error, but the concepts are useful!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36" y="-1371600"/>
            <a:ext cx="12416952" cy="841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Simple vertical mixing</a:t>
            </a:r>
            <a:endParaRPr/>
          </a:p>
        </p:txBody>
      </p:sp>
      <p:sp>
        <p:nvSpPr>
          <p:cNvPr id="246" name="Google Shape;24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Surface heating drives thermals and mixing, which take heat and moisture both upward (from surface) and downward (from aloft)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Usually see surface dew point drop in afternoon if not offset by moisture advection (bringing in greater moisture from somewhere else)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188720"/>
            <a:ext cx="552342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Raw SkewT-log P diagram</a:t>
            </a:r>
            <a:endParaRPr/>
          </a:p>
        </p:txBody>
      </p:sp>
      <p:cxnSp>
        <p:nvCxnSpPr>
          <p:cNvPr id="96" name="Google Shape;96;p2"/>
          <p:cNvCxnSpPr/>
          <p:nvPr/>
        </p:nvCxnSpPr>
        <p:spPr>
          <a:xfrm flipH="1" rot="10800000">
            <a:off x="6553200" y="3810000"/>
            <a:ext cx="1600200" cy="2286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2"/>
          <p:cNvCxnSpPr/>
          <p:nvPr/>
        </p:nvCxnSpPr>
        <p:spPr>
          <a:xfrm rot="10800000">
            <a:off x="5219700" y="4587240"/>
            <a:ext cx="1562100" cy="1508760"/>
          </a:xfrm>
          <a:prstGeom prst="straightConnector1">
            <a:avLst/>
          </a:prstGeom>
          <a:noFill/>
          <a:ln cap="flat" cmpd="sng" w="38100">
            <a:solidFill>
              <a:srgbClr val="00CC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2"/>
          <p:cNvSpPr txBox="1"/>
          <p:nvPr/>
        </p:nvSpPr>
        <p:spPr>
          <a:xfrm>
            <a:off x="7086601" y="3419795"/>
            <a:ext cx="16360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Constant Temp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191000" y="4127681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Dry adiabat</a:t>
            </a:r>
            <a:endParaRPr b="1" i="0" sz="2000" u="none" cap="none" strike="noStrike">
              <a:solidFill>
                <a:srgbClr val="00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000750" y="4525102"/>
            <a:ext cx="1216152" cy="73152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172200" y="5296348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“skew”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343400" y="2895600"/>
            <a:ext cx="3810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2"/>
          <p:cNvSpPr txBox="1"/>
          <p:nvPr/>
        </p:nvSpPr>
        <p:spPr>
          <a:xfrm>
            <a:off x="5638800" y="2541657"/>
            <a:ext cx="15781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Constant pressure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 flipH="1" rot="10800000">
            <a:off x="7216902" y="5341620"/>
            <a:ext cx="250698" cy="754380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2"/>
          <p:cNvSpPr txBox="1"/>
          <p:nvPr/>
        </p:nvSpPr>
        <p:spPr>
          <a:xfrm>
            <a:off x="7474324" y="5105400"/>
            <a:ext cx="12550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Constant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Mixing ratio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2703" y="1646238"/>
            <a:ext cx="580659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2" name="Google Shape;25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8" l="111" r="50000" t="2500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58" name="Google Shape;25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 txBox="1"/>
          <p:nvPr/>
        </p:nvSpPr>
        <p:spPr>
          <a:xfrm>
            <a:off x="5791200" y="1676401"/>
            <a:ext cx="2590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Surface heating drives vertical mixing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6324600" y="5486400"/>
            <a:ext cx="1676400" cy="990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21"/>
          <p:cNvCxnSpPr/>
          <p:nvPr/>
        </p:nvCxnSpPr>
        <p:spPr>
          <a:xfrm>
            <a:off x="6781800" y="2322732"/>
            <a:ext cx="381000" cy="3087469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2" name="Google Shape;262;p21"/>
          <p:cNvCxnSpPr/>
          <p:nvPr/>
        </p:nvCxnSpPr>
        <p:spPr>
          <a:xfrm rot="10800000">
            <a:off x="7429500" y="6057900"/>
            <a:ext cx="266700" cy="19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3" name="Google Shape;263;p21"/>
          <p:cNvCxnSpPr/>
          <p:nvPr/>
        </p:nvCxnSpPr>
        <p:spPr>
          <a:xfrm rot="10800000">
            <a:off x="7205382" y="5865159"/>
            <a:ext cx="228600" cy="19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4" name="Google Shape;264;p21"/>
          <p:cNvCxnSpPr/>
          <p:nvPr/>
        </p:nvCxnSpPr>
        <p:spPr>
          <a:xfrm rot="10800000">
            <a:off x="6942044" y="5623112"/>
            <a:ext cx="236444" cy="214032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70" name="Google Shape;270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76" name="Google Shape;27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>
            <a:off x="7239000" y="5486400"/>
            <a:ext cx="533400" cy="3810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5943600" y="2514600"/>
            <a:ext cx="21336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“super adiabatic” contact layer – lapse rate steeper than dry adiabatic drives vertical mixing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23"/>
          <p:cNvCxnSpPr>
            <a:stCxn id="278" idx="2"/>
          </p:cNvCxnSpPr>
          <p:nvPr/>
        </p:nvCxnSpPr>
        <p:spPr>
          <a:xfrm>
            <a:off x="7010400" y="3991928"/>
            <a:ext cx="495300" cy="1685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Impact of ascent and moisture advection</a:t>
            </a:r>
            <a:endParaRPr/>
          </a:p>
        </p:txBody>
      </p:sp>
      <p:sp>
        <p:nvSpPr>
          <p:cNvPr id="285" name="Google Shape;285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See moist layer deepen faster than you would expect with just surface heating and mixing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“Deep” moist layer and horizontal moisture advection both combat vertical mixing driven by surface heating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see moist layer deepen while dew points increase near surface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91" name="Google Shape;29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8" l="111" r="50000" t="2500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5"/>
          <p:cNvCxnSpPr/>
          <p:nvPr/>
        </p:nvCxnSpPr>
        <p:spPr>
          <a:xfrm rot="10800000">
            <a:off x="6557682" y="5934635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93" name="Google Shape;293;p25"/>
          <p:cNvCxnSpPr/>
          <p:nvPr/>
        </p:nvCxnSpPr>
        <p:spPr>
          <a:xfrm rot="10800000">
            <a:off x="6414246" y="5629835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299" name="Google Shape;299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08" r="49999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26"/>
          <p:cNvCxnSpPr/>
          <p:nvPr/>
        </p:nvCxnSpPr>
        <p:spPr>
          <a:xfrm rot="10800000">
            <a:off x="6508376" y="5782235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01" name="Google Shape;301;p26"/>
          <p:cNvCxnSpPr/>
          <p:nvPr/>
        </p:nvCxnSpPr>
        <p:spPr>
          <a:xfrm rot="10800000">
            <a:off x="6355976" y="5459506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7" name="Google Shape;30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7"/>
          <p:cNvCxnSpPr/>
          <p:nvPr/>
        </p:nvCxnSpPr>
        <p:spPr>
          <a:xfrm rot="10800000">
            <a:off x="6481482" y="5602941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09" name="Google Shape;309;p27"/>
          <p:cNvCxnSpPr/>
          <p:nvPr/>
        </p:nvCxnSpPr>
        <p:spPr>
          <a:xfrm rot="10800000">
            <a:off x="6338046" y="5334000"/>
            <a:ext cx="152400" cy="30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15" name="Google Shape;31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21" name="Google Shape;321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Features of note in SkewT log P 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emperature is </a:t>
            </a:r>
            <a:r>
              <a:rPr lang="en-US">
                <a:solidFill>
                  <a:srgbClr val="FF0000"/>
                </a:solidFill>
              </a:rPr>
              <a:t>skew</a:t>
            </a:r>
            <a:r>
              <a:rPr lang="en-US"/>
              <a:t>ed about 90</a:t>
            </a:r>
            <a:r>
              <a:rPr baseline="30000" lang="en-US"/>
              <a:t>o</a:t>
            </a:r>
            <a:r>
              <a:rPr lang="en-US"/>
              <a:t> from the dry adiabats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/>
              <a:t>ressure decreases as a </a:t>
            </a:r>
            <a:r>
              <a:rPr lang="en-US">
                <a:solidFill>
                  <a:srgbClr val="FF0000"/>
                </a:solidFill>
              </a:rPr>
              <a:t>log</a:t>
            </a:r>
            <a:r>
              <a:rPr lang="en-US"/>
              <a:t>arithm of height (faster at bottom than top)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Mixing ratio crosses over temperature lines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It’s a function of pressure, which is why the same dew point temperature at higher elevation contributes more to buoyancy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One thing missing is a plot of saturated parcel ascent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27" name="Google Shape;32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Sounding diagrams are used for…</a:t>
            </a:r>
            <a:endParaRPr/>
          </a:p>
        </p:txBody>
      </p:sp>
      <p:sp>
        <p:nvSpPr>
          <p:cNvPr id="333" name="Google Shape;33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Moisture and temperature profiles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Estimates of CAPE, CIN, Lifted Index,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Will storms form?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Vertical wind shear (material on hodographs to come!)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kind of storms will form?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Many of your favorite thunderstorm parameters are based in these diagrams, and subject to the same errors and concerns!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2"/>
          <p:cNvSpPr txBox="1"/>
          <p:nvPr>
            <p:ph type="ctrTitle"/>
          </p:nvPr>
        </p:nvSpPr>
        <p:spPr>
          <a:xfrm>
            <a:off x="2209800" y="7620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Quality of Surface Observations?</a:t>
            </a:r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1600200" y="6440252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Courtesy of Oklahoma Mesonet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3"/>
          <p:cNvPicPr preferRelativeResize="0"/>
          <p:nvPr/>
        </p:nvPicPr>
        <p:blipFill rotWithShape="1">
          <a:blip r:embed="rId3">
            <a:alphaModFix/>
          </a:blip>
          <a:srcRect b="5224" l="4667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3"/>
          <p:cNvSpPr txBox="1"/>
          <p:nvPr/>
        </p:nvSpPr>
        <p:spPr>
          <a:xfrm>
            <a:off x="1981200" y="424934"/>
            <a:ext cx="82902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 surface observations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4"/>
          <p:cNvPicPr preferRelativeResize="0"/>
          <p:nvPr/>
        </p:nvPicPr>
        <p:blipFill rotWithShape="1">
          <a:blip r:embed="rId3">
            <a:alphaModFix/>
          </a:blip>
          <a:srcRect b="5224" l="4667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4"/>
          <p:cNvSpPr txBox="1"/>
          <p:nvPr/>
        </p:nvSpPr>
        <p:spPr>
          <a:xfrm>
            <a:off x="1981201" y="442863"/>
            <a:ext cx="82902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 mesonet observations at the same time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5"/>
          <p:cNvPicPr preferRelativeResize="0"/>
          <p:nvPr/>
        </p:nvPicPr>
        <p:blipFill rotWithShape="1">
          <a:blip r:embed="rId3">
            <a:alphaModFix/>
          </a:blip>
          <a:srcRect b="5224" l="4667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5"/>
          <p:cNvSpPr txBox="1"/>
          <p:nvPr/>
        </p:nvSpPr>
        <p:spPr>
          <a:xfrm>
            <a:off x="1981200" y="457200"/>
            <a:ext cx="82902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Dew point analysis for OK mesonet observations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6"/>
          <p:cNvPicPr preferRelativeResize="0"/>
          <p:nvPr/>
        </p:nvPicPr>
        <p:blipFill rotWithShape="1">
          <a:blip r:embed="rId3">
            <a:alphaModFix/>
          </a:blip>
          <a:srcRect b="5224" l="4667" r="4667" t="8208"/>
          <a:stretch/>
        </p:blipFill>
        <p:spPr>
          <a:xfrm>
            <a:off x="1981200" y="914400"/>
            <a:ext cx="8290240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6"/>
          <p:cNvSpPr/>
          <p:nvPr/>
        </p:nvSpPr>
        <p:spPr>
          <a:xfrm>
            <a:off x="6705600" y="28194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6"/>
          <p:cNvSpPr/>
          <p:nvPr/>
        </p:nvSpPr>
        <p:spPr>
          <a:xfrm>
            <a:off x="6629400" y="32004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7162800" y="41148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6"/>
          <p:cNvSpPr/>
          <p:nvPr/>
        </p:nvSpPr>
        <p:spPr>
          <a:xfrm>
            <a:off x="6248400" y="3314700"/>
            <a:ext cx="228600" cy="2286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1981200" y="381000"/>
            <a:ext cx="82902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these sites have in common?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6819900" y="294583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7342095" y="4229100"/>
            <a:ext cx="6096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73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6743700" y="331470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6333565" y="3429000"/>
            <a:ext cx="419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120" y="-381000"/>
            <a:ext cx="11021024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Quality of Observations Aloft?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8"/>
          <p:cNvPicPr preferRelativeResize="0"/>
          <p:nvPr/>
        </p:nvPicPr>
        <p:blipFill rotWithShape="1">
          <a:blip r:embed="rId3">
            <a:alphaModFix/>
          </a:blip>
          <a:srcRect b="32498" l="113" r="49999" t="2500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/>
          <p:nvPr/>
        </p:nvSpPr>
        <p:spPr>
          <a:xfrm>
            <a:off x="4495800" y="1905000"/>
            <a:ext cx="2438400" cy="15240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/>
          <p:nvPr/>
        </p:nvSpPr>
        <p:spPr>
          <a:xfrm>
            <a:off x="6096000" y="5410200"/>
            <a:ext cx="685800" cy="4572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188720"/>
            <a:ext cx="5523420" cy="54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"/>
          <p:cNvCxnSpPr/>
          <p:nvPr/>
        </p:nvCxnSpPr>
        <p:spPr>
          <a:xfrm rot="10800000">
            <a:off x="7734300" y="4800600"/>
            <a:ext cx="762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1" name="Google Shape;121;p4"/>
          <p:cNvCxnSpPr/>
          <p:nvPr/>
        </p:nvCxnSpPr>
        <p:spPr>
          <a:xfrm rot="10800000">
            <a:off x="7620000" y="4038600"/>
            <a:ext cx="1143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2" name="Google Shape;122;p4"/>
          <p:cNvCxnSpPr/>
          <p:nvPr/>
        </p:nvCxnSpPr>
        <p:spPr>
          <a:xfrm rot="10800000">
            <a:off x="7467600" y="3352800"/>
            <a:ext cx="152400" cy="6858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3" name="Google Shape;123;p4"/>
          <p:cNvCxnSpPr/>
          <p:nvPr/>
        </p:nvCxnSpPr>
        <p:spPr>
          <a:xfrm rot="10800000">
            <a:off x="7274859" y="2671482"/>
            <a:ext cx="2286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4" name="Google Shape;124;p4"/>
          <p:cNvCxnSpPr/>
          <p:nvPr/>
        </p:nvCxnSpPr>
        <p:spPr>
          <a:xfrm rot="10800000">
            <a:off x="6934201" y="1981200"/>
            <a:ext cx="340659" cy="690282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5" name="Google Shape;125;p4"/>
          <p:cNvCxnSpPr/>
          <p:nvPr/>
        </p:nvCxnSpPr>
        <p:spPr>
          <a:xfrm rot="10800000">
            <a:off x="7810500" y="5562600"/>
            <a:ext cx="762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26" name="Google Shape;126;p4"/>
          <p:cNvCxnSpPr/>
          <p:nvPr/>
        </p:nvCxnSpPr>
        <p:spPr>
          <a:xfrm rot="10800000">
            <a:off x="7274859" y="5867400"/>
            <a:ext cx="553570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7" name="Google Shape;127;p4"/>
          <p:cNvCxnSpPr/>
          <p:nvPr/>
        </p:nvCxnSpPr>
        <p:spPr>
          <a:xfrm rot="10800000">
            <a:off x="6742580" y="5419165"/>
            <a:ext cx="553570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8" name="Google Shape;128;p4"/>
          <p:cNvCxnSpPr/>
          <p:nvPr/>
        </p:nvCxnSpPr>
        <p:spPr>
          <a:xfrm rot="10800000">
            <a:off x="6189010" y="4961965"/>
            <a:ext cx="553570" cy="45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29" name="Google Shape;129;p4"/>
          <p:cNvCxnSpPr/>
          <p:nvPr/>
        </p:nvCxnSpPr>
        <p:spPr>
          <a:xfrm rot="10800000">
            <a:off x="5715000" y="4504767"/>
            <a:ext cx="474010" cy="45719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0" name="Google Shape;130;p4"/>
          <p:cNvCxnSpPr/>
          <p:nvPr/>
        </p:nvCxnSpPr>
        <p:spPr>
          <a:xfrm rot="10800000">
            <a:off x="5334000" y="4038600"/>
            <a:ext cx="381000" cy="46616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1" name="Google Shape;131;p4"/>
          <p:cNvCxnSpPr/>
          <p:nvPr/>
        </p:nvCxnSpPr>
        <p:spPr>
          <a:xfrm rot="10800000">
            <a:off x="4820774" y="3433484"/>
            <a:ext cx="513226" cy="605117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2" name="Google Shape;132;p4"/>
          <p:cNvCxnSpPr/>
          <p:nvPr/>
        </p:nvCxnSpPr>
        <p:spPr>
          <a:xfrm rot="10800000">
            <a:off x="6465795" y="1447800"/>
            <a:ext cx="481854" cy="560294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sp>
        <p:nvSpPr>
          <p:cNvPr id="133" name="Google Shape;133;p4"/>
          <p:cNvSpPr txBox="1"/>
          <p:nvPr/>
        </p:nvSpPr>
        <p:spPr>
          <a:xfrm>
            <a:off x="3581400" y="5257801"/>
            <a:ext cx="27432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Dry ascent (no clouds) 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parcel cools at a rate of ~9.8 C km</a:t>
            </a:r>
            <a:r>
              <a:rPr b="0" baseline="30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(dry adiabatic “lapse rate”)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3733800" y="1748153"/>
            <a:ext cx="32855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Saturated ascent (clouds)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parcel cools at a rate of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~6.5 C km</a:t>
            </a:r>
            <a:r>
              <a:rPr b="0" baseline="3000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-1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(pseudo adiabatic “lapse rate”)</a:t>
            </a:r>
            <a:endParaRPr b="0" baseline="30000" i="0" sz="1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590075" y="3135876"/>
            <a:ext cx="201257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rPr>
              <a:t>Lapse rates between saturated and unsaturated – “conditionally unstable”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0"/>
          <p:cNvPicPr preferRelativeResize="0"/>
          <p:nvPr/>
        </p:nvPicPr>
        <p:blipFill rotWithShape="1">
          <a:blip r:embed="rId3">
            <a:alphaModFix/>
          </a:blip>
          <a:srcRect b="32499" l="111" r="50000" t="2498"/>
          <a:stretch/>
        </p:blipFill>
        <p:spPr>
          <a:xfrm>
            <a:off x="3078480" y="548640"/>
            <a:ext cx="585216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0"/>
          <p:cNvSpPr/>
          <p:nvPr/>
        </p:nvSpPr>
        <p:spPr>
          <a:xfrm>
            <a:off x="6477000" y="5867400"/>
            <a:ext cx="990600" cy="457200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Understand the Data and Processes!</a:t>
            </a:r>
            <a:endParaRPr/>
          </a:p>
        </p:txBody>
      </p:sp>
      <p:sp>
        <p:nvSpPr>
          <p:cNvPr id="404" name="Google Shape;404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Understanding the processes gives you a sound way to interpret weather data, and recognize errors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don’t know what you’re using, how do you know if you’re using it correctly?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Must consider data quality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Focus on observations!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263a52b5c_0_0"/>
          <p:cNvSpPr txBox="1"/>
          <p:nvPr>
            <p:ph type="ctrTitle"/>
          </p:nvPr>
        </p:nvSpPr>
        <p:spPr>
          <a:xfrm>
            <a:off x="1524000" y="7177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Parcel Theory</a:t>
            </a:r>
            <a:endParaRPr/>
          </a:p>
        </p:txBody>
      </p:sp>
      <p:sp>
        <p:nvSpPr>
          <p:cNvPr id="410" name="Google Shape;410;g2b263a52b5c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Material prepared by Tom Galarneau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b263a52b5c_0_5"/>
          <p:cNvSpPr txBox="1"/>
          <p:nvPr>
            <p:ph type="title"/>
          </p:nvPr>
        </p:nvSpPr>
        <p:spPr>
          <a:xfrm>
            <a:off x="838200" y="-142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Buoyancy</a:t>
            </a:r>
            <a:endParaRPr/>
          </a:p>
        </p:txBody>
      </p:sp>
      <p:sp>
        <p:nvSpPr>
          <p:cNvPr id="416" name="Google Shape;416;g2b263a52b5c_0_5"/>
          <p:cNvSpPr txBox="1"/>
          <p:nvPr>
            <p:ph idx="1" type="body"/>
          </p:nvPr>
        </p:nvSpPr>
        <p:spPr>
          <a:xfrm>
            <a:off x="476655" y="1031132"/>
            <a:ext cx="11478600" cy="5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Buoyancy is the upward force arising from the displacement of a fluid by another fluid or object (Archimedes’ Principle)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The upward force is equal to the weight of the displaced fluid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Buoyancy is the key force for convection! (Supercells are more complicated…)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Vertical momentum equation for convective scales goes as: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 controls the parcel acceleration. So, rising parcels can continue to rise for some time after becoming negatively buoyant (like overshooting top!)</a:t>
            </a:r>
            <a:endParaRPr/>
          </a:p>
        </p:txBody>
      </p:sp>
      <p:sp>
        <p:nvSpPr>
          <p:cNvPr id="417" name="Google Shape;417;g2b263a52b5c_0_5"/>
          <p:cNvSpPr txBox="1"/>
          <p:nvPr/>
        </p:nvSpPr>
        <p:spPr>
          <a:xfrm>
            <a:off x="1237034" y="3798650"/>
            <a:ext cx="3500400" cy="58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767" l="-1088" r="-107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2b263a52b5c_0_5"/>
          <p:cNvSpPr txBox="1"/>
          <p:nvPr/>
        </p:nvSpPr>
        <p:spPr>
          <a:xfrm>
            <a:off x="5301574" y="3798649"/>
            <a:ext cx="2386800" cy="583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767" l="-1588" r="-316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b263a52b5c_0_5"/>
          <p:cNvSpPr txBox="1"/>
          <p:nvPr/>
        </p:nvSpPr>
        <p:spPr>
          <a:xfrm>
            <a:off x="1237034" y="4513634"/>
            <a:ext cx="6793200" cy="491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7" l="-7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2b263a52b5c_0_5"/>
          <p:cNvSpPr txBox="1"/>
          <p:nvPr/>
        </p:nvSpPr>
        <p:spPr>
          <a:xfrm>
            <a:off x="1237034" y="5092789"/>
            <a:ext cx="6642300" cy="4914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997" l="-75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263a52b5c_0_14"/>
          <p:cNvSpPr txBox="1"/>
          <p:nvPr>
            <p:ph type="title"/>
          </p:nvPr>
        </p:nvSpPr>
        <p:spPr>
          <a:xfrm>
            <a:off x="838200" y="-67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Buoyancy</a:t>
            </a:r>
            <a:endParaRPr/>
          </a:p>
        </p:txBody>
      </p:sp>
      <p:sp>
        <p:nvSpPr>
          <p:cNvPr id="426" name="Google Shape;426;g2b263a52b5c_0_14"/>
          <p:cNvSpPr txBox="1"/>
          <p:nvPr>
            <p:ph idx="1" type="body"/>
          </p:nvPr>
        </p:nvSpPr>
        <p:spPr>
          <a:xfrm>
            <a:off x="476655" y="1031132"/>
            <a:ext cx="11478600" cy="5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Write buoyancy in terms of temperature since we measure that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0070C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0070C0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Reference state temperature is environment (temperature line on sounding)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427" name="Google Shape;427;g2b263a52b5c_0_14"/>
          <p:cNvSpPr txBox="1"/>
          <p:nvPr/>
        </p:nvSpPr>
        <p:spPr>
          <a:xfrm>
            <a:off x="2633095" y="1550737"/>
            <a:ext cx="2584200" cy="622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996" l="-1468" r="0" t="-1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b263a52b5c_0_14"/>
          <p:cNvSpPr txBox="1"/>
          <p:nvPr/>
        </p:nvSpPr>
        <p:spPr>
          <a:xfrm>
            <a:off x="1237034" y="4686631"/>
            <a:ext cx="6708300" cy="491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687" l="-75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b263a52b5c_0_14"/>
          <p:cNvSpPr txBox="1"/>
          <p:nvPr/>
        </p:nvSpPr>
        <p:spPr>
          <a:xfrm>
            <a:off x="1237034" y="5265786"/>
            <a:ext cx="6853800" cy="4914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7" l="-73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b263a52b5c_0_14"/>
          <p:cNvSpPr txBox="1"/>
          <p:nvPr/>
        </p:nvSpPr>
        <p:spPr>
          <a:xfrm>
            <a:off x="671207" y="1669049"/>
            <a:ext cx="20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ideal gas law: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b263a52b5c_0_14"/>
          <p:cNvSpPr txBox="1"/>
          <p:nvPr/>
        </p:nvSpPr>
        <p:spPr>
          <a:xfrm>
            <a:off x="671207" y="2367759"/>
            <a:ext cx="246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small mach number: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2b263a52b5c_0_14"/>
          <p:cNvSpPr txBox="1"/>
          <p:nvPr/>
        </p:nvSpPr>
        <p:spPr>
          <a:xfrm>
            <a:off x="3132202" y="2241250"/>
            <a:ext cx="1615800" cy="616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996" l="-2338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b263a52b5c_0_14"/>
          <p:cNvSpPr txBox="1"/>
          <p:nvPr/>
        </p:nvSpPr>
        <p:spPr>
          <a:xfrm>
            <a:off x="5011406" y="2245138"/>
            <a:ext cx="1955400" cy="6162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998" l="-12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b263a52b5c_0_14"/>
          <p:cNvSpPr/>
          <p:nvPr/>
        </p:nvSpPr>
        <p:spPr>
          <a:xfrm>
            <a:off x="4975418" y="2226901"/>
            <a:ext cx="2216100" cy="676800"/>
          </a:xfrm>
          <a:prstGeom prst="rect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2b263a52b5c_0_14"/>
          <p:cNvSpPr txBox="1"/>
          <p:nvPr/>
        </p:nvSpPr>
        <p:spPr>
          <a:xfrm>
            <a:off x="1247897" y="3984462"/>
            <a:ext cx="2225400" cy="5709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6517" l="-11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2b263a52b5c_0_14"/>
          <p:cNvSpPr txBox="1"/>
          <p:nvPr/>
        </p:nvSpPr>
        <p:spPr>
          <a:xfrm>
            <a:off x="4129318" y="3898926"/>
            <a:ext cx="515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virtual temperature of air parcel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venv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virtual temperature of ambient environment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b263a52b5c_0_47"/>
          <p:cNvSpPr txBox="1"/>
          <p:nvPr>
            <p:ph type="title"/>
          </p:nvPr>
        </p:nvSpPr>
        <p:spPr>
          <a:xfrm>
            <a:off x="838200" y="-142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Parcel theory</a:t>
            </a:r>
            <a:endParaRPr/>
          </a:p>
        </p:txBody>
      </p:sp>
      <p:sp>
        <p:nvSpPr>
          <p:cNvPr id="442" name="Google Shape;442;g2b263a52b5c_0_47"/>
          <p:cNvSpPr txBox="1"/>
          <p:nvPr>
            <p:ph idx="1" type="body"/>
          </p:nvPr>
        </p:nvSpPr>
        <p:spPr>
          <a:xfrm>
            <a:off x="476655" y="1265912"/>
            <a:ext cx="11478600" cy="5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We need to be able to determine whether a lifted parcel has buoyancy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Convective available potential energy (CAPE) tells us the kinetic energy a parcel may gain due to buoyant acceleration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Convective inhibition (CIN) tells is the work done by a parcel against stable stratification to reach its LFC</a:t>
            </a:r>
            <a:endParaRPr/>
          </a:p>
        </p:txBody>
      </p:sp>
      <p:sp>
        <p:nvSpPr>
          <p:cNvPr id="443" name="Google Shape;443;g2b263a52b5c_0_47"/>
          <p:cNvSpPr txBox="1"/>
          <p:nvPr/>
        </p:nvSpPr>
        <p:spPr>
          <a:xfrm>
            <a:off x="739346" y="3219168"/>
            <a:ext cx="1788300" cy="623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67972" l="-4927" r="-6336" t="-1799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2b263a52b5c_0_47"/>
          <p:cNvSpPr txBox="1"/>
          <p:nvPr/>
        </p:nvSpPr>
        <p:spPr>
          <a:xfrm>
            <a:off x="2618863" y="3345997"/>
            <a:ext cx="462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of buoyancy from LFC to 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2b263a52b5c_0_47"/>
          <p:cNvSpPr txBox="1"/>
          <p:nvPr/>
        </p:nvSpPr>
        <p:spPr>
          <a:xfrm>
            <a:off x="2618863" y="3783222"/>
            <a:ext cx="475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Caveats: CAPE&gt;0 does not guarantee convection.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parcels have an LFC.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b263a52b5c_0_47"/>
          <p:cNvSpPr txBox="1"/>
          <p:nvPr/>
        </p:nvSpPr>
        <p:spPr>
          <a:xfrm>
            <a:off x="739346" y="5564251"/>
            <a:ext cx="1905300" cy="624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9942" l="-3308" r="-1986" t="-1799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2b263a52b5c_0_47"/>
          <p:cNvSpPr txBox="1"/>
          <p:nvPr/>
        </p:nvSpPr>
        <p:spPr>
          <a:xfrm>
            <a:off x="2655934" y="5691080"/>
            <a:ext cx="497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 of buoyancy from ground to 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2b263a52b5c_0_47"/>
          <p:cNvSpPr txBox="1"/>
          <p:nvPr/>
        </p:nvSpPr>
        <p:spPr>
          <a:xfrm>
            <a:off x="2655934" y="6134306"/>
            <a:ext cx="436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overcome CIN to trigger convection.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b263a52b5c_0_58"/>
          <p:cNvSpPr txBox="1"/>
          <p:nvPr>
            <p:ph type="title"/>
          </p:nvPr>
        </p:nvSpPr>
        <p:spPr>
          <a:xfrm>
            <a:off x="838200" y="-1425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Theoretical Maximum Updraft Speed</a:t>
            </a:r>
            <a:endParaRPr/>
          </a:p>
        </p:txBody>
      </p:sp>
      <p:sp>
        <p:nvSpPr>
          <p:cNvPr id="454" name="Google Shape;454;g2b263a52b5c_0_58"/>
          <p:cNvSpPr txBox="1"/>
          <p:nvPr>
            <p:ph idx="1" type="body"/>
          </p:nvPr>
        </p:nvSpPr>
        <p:spPr>
          <a:xfrm>
            <a:off x="476655" y="1265912"/>
            <a:ext cx="11478600" cy="568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88" r="0" t="-17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55" name="Google Shape;455;g2b263a52b5c_0_58"/>
          <p:cNvSpPr txBox="1"/>
          <p:nvPr/>
        </p:nvSpPr>
        <p:spPr>
          <a:xfrm>
            <a:off x="899342" y="3411077"/>
            <a:ext cx="1960200" cy="30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998" l="-1288" r="-192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b263a52b5c_0_58"/>
          <p:cNvSpPr txBox="1"/>
          <p:nvPr/>
        </p:nvSpPr>
        <p:spPr>
          <a:xfrm>
            <a:off x="3560540" y="3381229"/>
            <a:ext cx="406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J kg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CAPE 🡪 45 m s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updraft (??)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g2b263a52b5c_0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5321450"/>
            <a:ext cx="5215975" cy="14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2b263a52b5c_0_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9976" y="2823400"/>
            <a:ext cx="2484250" cy="17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3f001" id="463" name="Google Shape;463;g2b263a52b5c_0_65"/>
          <p:cNvPicPr preferRelativeResize="0"/>
          <p:nvPr/>
        </p:nvPicPr>
        <p:blipFill rotWithShape="1">
          <a:blip r:embed="rId3">
            <a:alphaModFix/>
          </a:blip>
          <a:srcRect b="36390" l="0" r="0" t="0"/>
          <a:stretch/>
        </p:blipFill>
        <p:spPr>
          <a:xfrm>
            <a:off x="1787096" y="208558"/>
            <a:ext cx="13163550" cy="628011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b263a52b5c_0_65"/>
          <p:cNvSpPr txBox="1"/>
          <p:nvPr/>
        </p:nvSpPr>
        <p:spPr>
          <a:xfrm>
            <a:off x="10441200" y="6488668"/>
            <a:ext cx="175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3.1 MR 2010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b263a52b5c_0_65"/>
          <p:cNvSpPr txBox="1"/>
          <p:nvPr/>
        </p:nvSpPr>
        <p:spPr>
          <a:xfrm>
            <a:off x="6787095" y="5603585"/>
            <a:ext cx="951000" cy="516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626" l="-5258" r="-5257" t="-2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2b263a52b5c_0_65"/>
          <p:cNvSpPr txBox="1"/>
          <p:nvPr/>
        </p:nvSpPr>
        <p:spPr>
          <a:xfrm>
            <a:off x="9321384" y="5619676"/>
            <a:ext cx="822600" cy="516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898" l="-4537" r="-7576" t="-2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2b263a52b5c_0_65"/>
          <p:cNvSpPr txBox="1"/>
          <p:nvPr/>
        </p:nvSpPr>
        <p:spPr>
          <a:xfrm>
            <a:off x="6956853" y="1129572"/>
            <a:ext cx="32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2b263a52b5c_0_65"/>
          <p:cNvSpPr txBox="1"/>
          <p:nvPr/>
        </p:nvSpPr>
        <p:spPr>
          <a:xfrm>
            <a:off x="6980096" y="1665031"/>
            <a:ext cx="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2b263a52b5c_0_65"/>
          <p:cNvSpPr txBox="1"/>
          <p:nvPr/>
        </p:nvSpPr>
        <p:spPr>
          <a:xfrm>
            <a:off x="9568247" y="1191357"/>
            <a:ext cx="32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2b263a52b5c_0_65"/>
          <p:cNvSpPr txBox="1"/>
          <p:nvPr/>
        </p:nvSpPr>
        <p:spPr>
          <a:xfrm>
            <a:off x="9591490" y="1652674"/>
            <a:ext cx="2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g2b263a52b5c_0_65"/>
          <p:cNvCxnSpPr/>
          <p:nvPr/>
        </p:nvCxnSpPr>
        <p:spPr>
          <a:xfrm rot="10800000">
            <a:off x="8859795" y="863843"/>
            <a:ext cx="0" cy="5166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2" name="Google Shape;472;g2b263a52b5c_0_65"/>
          <p:cNvCxnSpPr/>
          <p:nvPr/>
        </p:nvCxnSpPr>
        <p:spPr>
          <a:xfrm rot="10800000">
            <a:off x="8048368" y="863843"/>
            <a:ext cx="0" cy="5166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3" name="Google Shape;473;g2b263a52b5c_0_65"/>
          <p:cNvCxnSpPr/>
          <p:nvPr/>
        </p:nvCxnSpPr>
        <p:spPr>
          <a:xfrm rot="10800000">
            <a:off x="8048368" y="1449475"/>
            <a:ext cx="0" cy="457200"/>
          </a:xfrm>
          <a:prstGeom prst="straightConnector1">
            <a:avLst/>
          </a:prstGeom>
          <a:noFill/>
          <a:ln cap="flat" cmpd="sng" w="31750">
            <a:solidFill>
              <a:srgbClr val="0070C0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474" name="Google Shape;474;g2b263a52b5c_0_65"/>
          <p:cNvCxnSpPr/>
          <p:nvPr/>
        </p:nvCxnSpPr>
        <p:spPr>
          <a:xfrm rot="10800000">
            <a:off x="8859795" y="1449596"/>
            <a:ext cx="0" cy="274200"/>
          </a:xfrm>
          <a:prstGeom prst="straightConnector1">
            <a:avLst/>
          </a:prstGeom>
          <a:noFill/>
          <a:ln cap="flat" cmpd="sng" w="31750">
            <a:solidFill>
              <a:srgbClr val="0070C0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475" name="Google Shape;475;g2b263a52b5c_0_65"/>
          <p:cNvSpPr txBox="1"/>
          <p:nvPr/>
        </p:nvSpPr>
        <p:spPr>
          <a:xfrm>
            <a:off x="8810948" y="1006437"/>
            <a:ext cx="3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b263a52b5c_0_65"/>
          <p:cNvSpPr txBox="1"/>
          <p:nvPr/>
        </p:nvSpPr>
        <p:spPr>
          <a:xfrm>
            <a:off x="7999202" y="985458"/>
            <a:ext cx="3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2b263a52b5c_0_65"/>
          <p:cNvSpPr txBox="1"/>
          <p:nvPr/>
        </p:nvSpPr>
        <p:spPr>
          <a:xfrm>
            <a:off x="7989532" y="1560689"/>
            <a:ext cx="55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b263a52b5c_0_65"/>
          <p:cNvSpPr txBox="1"/>
          <p:nvPr/>
        </p:nvSpPr>
        <p:spPr>
          <a:xfrm>
            <a:off x="8808127" y="1381976"/>
            <a:ext cx="55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PGF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b263a52b5c_0_65"/>
          <p:cNvSpPr txBox="1"/>
          <p:nvPr/>
        </p:nvSpPr>
        <p:spPr>
          <a:xfrm>
            <a:off x="297512" y="648187"/>
            <a:ext cx="50787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Wider thermal has larger PGF compared to narrow thermal (more air needs to be moved out of the way)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thermal becomes wider the scenario approaches hydrostatic where PGF offsets buoyancy (dw/dt=0)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theory, n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arrow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thermals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favorable for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convective initiation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2b263a52b5c_0_65"/>
          <p:cNvSpPr txBox="1"/>
          <p:nvPr/>
        </p:nvSpPr>
        <p:spPr>
          <a:xfrm>
            <a:off x="1787096" y="208558"/>
            <a:ext cx="156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PGF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2b263a52b5c_0_65"/>
          <p:cNvSpPr txBox="1"/>
          <p:nvPr/>
        </p:nvSpPr>
        <p:spPr>
          <a:xfrm>
            <a:off x="1751125" y="3678975"/>
            <a:ext cx="160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Entrainment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2b263a52b5c_0_65"/>
          <p:cNvSpPr txBox="1"/>
          <p:nvPr/>
        </p:nvSpPr>
        <p:spPr>
          <a:xfrm>
            <a:off x="297511" y="4119797"/>
            <a:ext cx="5078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Mixing of environment air into rising thermal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env is cooler/drier, evaporation cools thermal, reduces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Updraft dilution more detrimental for narrow or tilted updrafts (wider is better)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b263a52b5c_0_88"/>
          <p:cNvSpPr txBox="1"/>
          <p:nvPr>
            <p:ph type="title"/>
          </p:nvPr>
        </p:nvSpPr>
        <p:spPr>
          <a:xfrm>
            <a:off x="838200" y="-1793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Summary</a:t>
            </a:r>
            <a:endParaRPr/>
          </a:p>
        </p:txBody>
      </p:sp>
      <p:sp>
        <p:nvSpPr>
          <p:cNvPr id="488" name="Google Shape;488;g2b263a52b5c_0_88"/>
          <p:cNvSpPr txBox="1"/>
          <p:nvPr>
            <p:ph idx="1" type="body"/>
          </p:nvPr>
        </p:nvSpPr>
        <p:spPr>
          <a:xfrm>
            <a:off x="321276" y="1158356"/>
            <a:ext cx="11590500" cy="49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Parcel theory overestimates updraft speed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Vertical PGF limits updraft speed; significant for wide updrafts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Entrainment limits updraft speed; significant for narrow/tilted updrafts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</a:pPr>
            <a:r>
              <a:rPr b="1" lang="en-US">
                <a:solidFill>
                  <a:srgbClr val="0070C0"/>
                </a:solidFill>
              </a:rPr>
              <a:t>Hydrometeor loading also limits updraft speed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2b263a52b5c_0_88"/>
          <p:cNvSpPr txBox="1"/>
          <p:nvPr/>
        </p:nvSpPr>
        <p:spPr>
          <a:xfrm>
            <a:off x="7378501" y="6510302"/>
            <a:ext cx="1518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 and Weisman 2000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Lifted Parcel (chunk of air)</a:t>
            </a:r>
            <a:endParaRPr/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Begin at lifted parcel level (ground)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Rise “dry adiabatically” until saturation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Where dry adiabat crosses mixing ratio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We call this the “lifting condensation level” or </a:t>
            </a:r>
            <a:r>
              <a:rPr b="1" lang="en-US">
                <a:solidFill>
                  <a:srgbClr val="008000"/>
                </a:solidFill>
              </a:rPr>
              <a:t>LCL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First guess at cloud base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31920" l="227" r="54198" t="22694"/>
          <a:stretch/>
        </p:blipFill>
        <p:spPr>
          <a:xfrm>
            <a:off x="2621280" y="731520"/>
            <a:ext cx="6949440" cy="5394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6"/>
          <p:cNvCxnSpPr/>
          <p:nvPr/>
        </p:nvCxnSpPr>
        <p:spPr>
          <a:xfrm rot="10800000">
            <a:off x="7620000" y="5410200"/>
            <a:ext cx="457200" cy="3048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6"/>
          <p:cNvCxnSpPr/>
          <p:nvPr/>
        </p:nvCxnSpPr>
        <p:spPr>
          <a:xfrm flipH="1" rot="10800000">
            <a:off x="7772400" y="5257800"/>
            <a:ext cx="152400" cy="45720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6"/>
          <p:cNvCxnSpPr/>
          <p:nvPr/>
        </p:nvCxnSpPr>
        <p:spPr>
          <a:xfrm>
            <a:off x="7543800" y="5562600"/>
            <a:ext cx="1143000" cy="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6"/>
          <p:cNvSpPr txBox="1"/>
          <p:nvPr/>
        </p:nvSpPr>
        <p:spPr>
          <a:xfrm>
            <a:off x="7521388" y="13716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Moist adiabat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6"/>
          <p:cNvCxnSpPr/>
          <p:nvPr/>
        </p:nvCxnSpPr>
        <p:spPr>
          <a:xfrm flipH="1">
            <a:off x="6934200" y="1676400"/>
            <a:ext cx="587188" cy="228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Illustration of lifted parcel</a:t>
            </a:r>
            <a:endParaRPr/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500"/>
              <a:t>From LCL, rise “moist adiabatically” to “level of free convection” or </a:t>
            </a:r>
            <a:r>
              <a:rPr lang="en-US" sz="3500">
                <a:solidFill>
                  <a:srgbClr val="FF0000"/>
                </a:solidFill>
              </a:rPr>
              <a:t>LFC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“Free convection” begins where lifted parcel becomes warmer than environment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Energy resisting lift below LFC is known as “convective inhibition” or </a:t>
            </a:r>
            <a:r>
              <a:rPr lang="en-US">
                <a:solidFill>
                  <a:srgbClr val="385623"/>
                </a:solidFill>
              </a:rPr>
              <a:t>CIN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From LFC, continue up to the “equilibrium level” or </a:t>
            </a:r>
            <a:r>
              <a:rPr lang="en-US">
                <a:solidFill>
                  <a:srgbClr val="7030A0"/>
                </a:solidFill>
              </a:rPr>
              <a:t>EL</a:t>
            </a:r>
            <a:r>
              <a:rPr lang="en-US"/>
              <a:t>.  Accumulated area (energy) from LFC to EL is known as </a:t>
            </a:r>
            <a:r>
              <a:rPr lang="en-US">
                <a:solidFill>
                  <a:srgbClr val="FF0000"/>
                </a:solidFill>
              </a:rPr>
              <a:t>CAPE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“Overshoot” above EL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Sounding Terms</a:t>
            </a: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Lapse rate – change in temperature with height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Dry adiabat ≈ 9.8 C km</a:t>
            </a:r>
            <a:r>
              <a:rPr baseline="30000" lang="en-US"/>
              <a:t>-1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Moist adiabat ≈ 6.5 C km</a:t>
            </a:r>
            <a:r>
              <a:rPr baseline="30000" lang="en-US"/>
              <a:t>-1</a:t>
            </a:r>
            <a:r>
              <a:rPr lang="en-US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Conditional instability – lapse rate between dry and moist adiabatic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00"/>
              </a:buClr>
              <a:buSzPts val="2800"/>
              <a:buChar char="•"/>
            </a:pPr>
            <a:r>
              <a:rPr lang="en-US">
                <a:solidFill>
                  <a:srgbClr val="008000"/>
                </a:solidFill>
              </a:rPr>
              <a:t>LCL</a:t>
            </a:r>
            <a:r>
              <a:rPr lang="en-US"/>
              <a:t> – lifting condensation level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LFC</a:t>
            </a:r>
            <a:r>
              <a:rPr lang="en-US"/>
              <a:t> – level of free convection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2800"/>
              <a:buChar char="•"/>
            </a:pPr>
            <a:r>
              <a:rPr lang="en-US">
                <a:solidFill>
                  <a:srgbClr val="FF00FF"/>
                </a:solidFill>
              </a:rPr>
              <a:t>EL</a:t>
            </a:r>
            <a:r>
              <a:rPr lang="en-US"/>
              <a:t> – equilibrium level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>
                <a:solidFill>
                  <a:srgbClr val="FF0000"/>
                </a:solidFill>
              </a:rPr>
              <a:t>CAPE</a:t>
            </a:r>
            <a:r>
              <a:rPr lang="en-US"/>
              <a:t> – buoyancy (positive area)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6600"/>
              </a:buClr>
              <a:buSzPts val="2800"/>
              <a:buChar char="•"/>
            </a:pPr>
            <a:r>
              <a:rPr lang="en-US">
                <a:solidFill>
                  <a:srgbClr val="CC6600"/>
                </a:solidFill>
              </a:rPr>
              <a:t>CIN</a:t>
            </a:r>
            <a:r>
              <a:rPr lang="en-US"/>
              <a:t> – convective inhibition (negative area)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 b="31920" l="227" r="54198" t="22694"/>
          <a:stretch/>
        </p:blipFill>
        <p:spPr>
          <a:xfrm>
            <a:off x="2621280" y="731520"/>
            <a:ext cx="6949440" cy="5394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9"/>
          <p:cNvCxnSpPr/>
          <p:nvPr/>
        </p:nvCxnSpPr>
        <p:spPr>
          <a:xfrm rot="10800000">
            <a:off x="7734300" y="4800600"/>
            <a:ext cx="762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0" name="Google Shape;170;p9"/>
          <p:cNvCxnSpPr/>
          <p:nvPr/>
        </p:nvCxnSpPr>
        <p:spPr>
          <a:xfrm rot="10800000">
            <a:off x="7620000" y="4038600"/>
            <a:ext cx="1143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1" name="Google Shape;171;p9"/>
          <p:cNvCxnSpPr/>
          <p:nvPr/>
        </p:nvCxnSpPr>
        <p:spPr>
          <a:xfrm rot="10800000">
            <a:off x="7467600" y="3352800"/>
            <a:ext cx="152400" cy="6858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2" name="Google Shape;172;p9"/>
          <p:cNvCxnSpPr/>
          <p:nvPr/>
        </p:nvCxnSpPr>
        <p:spPr>
          <a:xfrm rot="10800000">
            <a:off x="7274859" y="2671482"/>
            <a:ext cx="228600" cy="762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3" name="Google Shape;173;p9"/>
          <p:cNvCxnSpPr/>
          <p:nvPr/>
        </p:nvCxnSpPr>
        <p:spPr>
          <a:xfrm rot="10800000">
            <a:off x="6934201" y="1981200"/>
            <a:ext cx="340659" cy="690282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4" name="Google Shape;174;p9"/>
          <p:cNvCxnSpPr/>
          <p:nvPr/>
        </p:nvCxnSpPr>
        <p:spPr>
          <a:xfrm rot="10800000">
            <a:off x="7810500" y="5562600"/>
            <a:ext cx="342900" cy="2286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dot"/>
            <a:miter lim="800000"/>
            <a:headEnd len="sm" w="sm" type="none"/>
            <a:tailEnd len="med" w="med" type="stealth"/>
          </a:ln>
        </p:spPr>
      </p:cxnSp>
      <p:cxnSp>
        <p:nvCxnSpPr>
          <p:cNvPr id="175" name="Google Shape;175;p9"/>
          <p:cNvCxnSpPr/>
          <p:nvPr/>
        </p:nvCxnSpPr>
        <p:spPr>
          <a:xfrm flipH="1">
            <a:off x="7391400" y="1981200"/>
            <a:ext cx="569262" cy="609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6" name="Google Shape;176;p9"/>
          <p:cNvSpPr txBox="1"/>
          <p:nvPr/>
        </p:nvSpPr>
        <p:spPr>
          <a:xfrm>
            <a:off x="7943206" y="1720335"/>
            <a:ext cx="15817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 area (CAPE)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8095606" y="4154270"/>
            <a:ext cx="15817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Negative area (CIN)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9"/>
          <p:cNvCxnSpPr/>
          <p:nvPr/>
        </p:nvCxnSpPr>
        <p:spPr>
          <a:xfrm flipH="1">
            <a:off x="7960663" y="4800600"/>
            <a:ext cx="268941" cy="152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79" name="Google Shape;179;p9"/>
          <p:cNvSpPr/>
          <p:nvPr/>
        </p:nvSpPr>
        <p:spPr>
          <a:xfrm>
            <a:off x="8610600" y="5429250"/>
            <a:ext cx="381000" cy="2667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8610600" y="4808444"/>
            <a:ext cx="381000" cy="266700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7747001" y="4901654"/>
            <a:ext cx="169469" cy="279946"/>
          </a:xfrm>
          <a:custGeom>
            <a:rect b="b" l="l" r="r" t="t"/>
            <a:pathLst>
              <a:path extrusionOk="0" h="279946" w="169469">
                <a:moveTo>
                  <a:pt x="38100" y="279400"/>
                </a:moveTo>
                <a:cubicBezTo>
                  <a:pt x="84666" y="280458"/>
                  <a:pt x="131233" y="281517"/>
                  <a:pt x="152400" y="266700"/>
                </a:cubicBezTo>
                <a:cubicBezTo>
                  <a:pt x="173567" y="251883"/>
                  <a:pt x="171450" y="224367"/>
                  <a:pt x="165100" y="190500"/>
                </a:cubicBezTo>
                <a:cubicBezTo>
                  <a:pt x="158750" y="156633"/>
                  <a:pt x="141817" y="95250"/>
                  <a:pt x="114300" y="63500"/>
                </a:cubicBezTo>
                <a:cubicBezTo>
                  <a:pt x="86783" y="31750"/>
                  <a:pt x="43391" y="15875"/>
                  <a:pt x="0" y="0"/>
                </a:cubicBezTo>
              </a:path>
            </a:pathLst>
          </a:custGeom>
          <a:solidFill>
            <a:srgbClr val="B3C6E7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5825845" y="2037901"/>
            <a:ext cx="1846997" cy="2605377"/>
          </a:xfrm>
          <a:custGeom>
            <a:rect b="b" l="l" r="r" t="t"/>
            <a:pathLst>
              <a:path extrusionOk="0" h="2605377" w="1846997">
                <a:moveTo>
                  <a:pt x="1095656" y="32200"/>
                </a:moveTo>
                <a:cubicBezTo>
                  <a:pt x="964423" y="-46117"/>
                  <a:pt x="723123" y="42783"/>
                  <a:pt x="562256" y="44900"/>
                </a:cubicBezTo>
                <a:cubicBezTo>
                  <a:pt x="401389" y="47017"/>
                  <a:pt x="221473" y="40667"/>
                  <a:pt x="130456" y="44900"/>
                </a:cubicBezTo>
                <a:cubicBezTo>
                  <a:pt x="39439" y="49133"/>
                  <a:pt x="37323" y="53367"/>
                  <a:pt x="16156" y="70300"/>
                </a:cubicBezTo>
                <a:cubicBezTo>
                  <a:pt x="-5011" y="87233"/>
                  <a:pt x="-777" y="118983"/>
                  <a:pt x="3456" y="146500"/>
                </a:cubicBezTo>
                <a:cubicBezTo>
                  <a:pt x="7689" y="174017"/>
                  <a:pt x="-9244" y="171900"/>
                  <a:pt x="41556" y="235400"/>
                </a:cubicBezTo>
                <a:cubicBezTo>
                  <a:pt x="92356" y="298900"/>
                  <a:pt x="229939" y="440717"/>
                  <a:pt x="308256" y="527500"/>
                </a:cubicBezTo>
                <a:cubicBezTo>
                  <a:pt x="386573" y="614283"/>
                  <a:pt x="458539" y="684133"/>
                  <a:pt x="511456" y="756100"/>
                </a:cubicBezTo>
                <a:cubicBezTo>
                  <a:pt x="564373" y="828067"/>
                  <a:pt x="589773" y="889450"/>
                  <a:pt x="625756" y="959300"/>
                </a:cubicBezTo>
                <a:cubicBezTo>
                  <a:pt x="661739" y="1029150"/>
                  <a:pt x="661739" y="1084184"/>
                  <a:pt x="727356" y="1175200"/>
                </a:cubicBezTo>
                <a:cubicBezTo>
                  <a:pt x="792973" y="1266216"/>
                  <a:pt x="941139" y="1418617"/>
                  <a:pt x="1019456" y="1505400"/>
                </a:cubicBezTo>
                <a:cubicBezTo>
                  <a:pt x="1097773" y="1592183"/>
                  <a:pt x="1197256" y="1695900"/>
                  <a:pt x="1197256" y="1695900"/>
                </a:cubicBezTo>
                <a:cubicBezTo>
                  <a:pt x="1224773" y="1738233"/>
                  <a:pt x="1205723" y="1738233"/>
                  <a:pt x="1184556" y="1759400"/>
                </a:cubicBezTo>
                <a:cubicBezTo>
                  <a:pt x="1163389" y="1780567"/>
                  <a:pt x="1082956" y="1795383"/>
                  <a:pt x="1070256" y="1822900"/>
                </a:cubicBezTo>
                <a:cubicBezTo>
                  <a:pt x="1057556" y="1850417"/>
                  <a:pt x="1070256" y="1877933"/>
                  <a:pt x="1108356" y="1924500"/>
                </a:cubicBezTo>
                <a:cubicBezTo>
                  <a:pt x="1146456" y="1971067"/>
                  <a:pt x="1214189" y="2015517"/>
                  <a:pt x="1298856" y="2102300"/>
                </a:cubicBezTo>
                <a:cubicBezTo>
                  <a:pt x="1383523" y="2189083"/>
                  <a:pt x="1548623" y="2375350"/>
                  <a:pt x="1616356" y="2445200"/>
                </a:cubicBezTo>
                <a:cubicBezTo>
                  <a:pt x="1684089" y="2515050"/>
                  <a:pt x="1671389" y="2496000"/>
                  <a:pt x="1705256" y="2521400"/>
                </a:cubicBezTo>
                <a:cubicBezTo>
                  <a:pt x="1739123" y="2546800"/>
                  <a:pt x="1819556" y="2597600"/>
                  <a:pt x="1819556" y="2597600"/>
                </a:cubicBezTo>
                <a:cubicBezTo>
                  <a:pt x="1842839" y="2601833"/>
                  <a:pt x="1851306" y="2629350"/>
                  <a:pt x="1844956" y="2546800"/>
                </a:cubicBezTo>
                <a:cubicBezTo>
                  <a:pt x="1838606" y="2464250"/>
                  <a:pt x="1825906" y="2324550"/>
                  <a:pt x="1781456" y="2102300"/>
                </a:cubicBezTo>
                <a:cubicBezTo>
                  <a:pt x="1737006" y="1880050"/>
                  <a:pt x="1650223" y="1477883"/>
                  <a:pt x="1578256" y="1213300"/>
                </a:cubicBezTo>
                <a:cubicBezTo>
                  <a:pt x="1506289" y="948717"/>
                  <a:pt x="1427973" y="709533"/>
                  <a:pt x="1349656" y="514800"/>
                </a:cubicBezTo>
                <a:cubicBezTo>
                  <a:pt x="1271339" y="320067"/>
                  <a:pt x="1226889" y="110517"/>
                  <a:pt x="1095656" y="32200"/>
                </a:cubicBezTo>
                <a:close/>
              </a:path>
            </a:pathLst>
          </a:custGeom>
          <a:solidFill>
            <a:srgbClr val="F4B081"/>
          </a:solidFill>
          <a:ln cap="flat" cmpd="sng" w="12700">
            <a:solidFill>
              <a:srgbClr val="F4B0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2021-02-06T19:17:26Z</dcterms:created>
  <dc:creator>Galarneau, Thomas J.</dc:creator>
</cp:coreProperties>
</file>