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4a24263a99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4a24263a99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4a24263a99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4a24263a99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4a24263a99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34a24263a99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31b0c5b691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331b0c5b691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31b0c5b691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331b0c5b691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4a24263a99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34a24263a99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4a24263a99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4a24263a99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31b0c5b691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331b0c5b691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4a24263a99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34a24263a99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4eb7812bf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34eb7812bf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4a24263a99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34a24263a99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4eb7812bfb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34eb7812bfb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31b0c5b691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331b0c5b691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4eb7812bfb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34eb7812bfb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31b0c5b691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31b0c5b691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34ce8e4a8b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34ce8e4a8b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4ce8e4a8bf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34ce8e4a8bf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4ce8e4a8bf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34ce8e4a8bf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4eb7812bfb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34eb7812bfb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331b0c5b691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331b0c5b691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4eb7812bfb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34eb7812bfb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31b0c5b691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31b0c5b691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34eb7812bfb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34eb7812bfb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4a24263a99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4a24263a99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31b0c5b691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31b0c5b691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31b0c5b691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31b0c5b691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4a24263a99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4a24263a99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31b0c5b691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331b0c5b691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31b0c5b691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31b0c5b691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Relationship Id="rId4" Type="http://schemas.openxmlformats.org/officeDocument/2006/relationships/image" Target="../media/image6.jpg"/><Relationship Id="rId5" Type="http://schemas.openxmlformats.org/officeDocument/2006/relationships/image" Target="../media/image4.jpg"/><Relationship Id="rId6" Type="http://schemas.openxmlformats.org/officeDocument/2006/relationships/image" Target="../media/image14.png"/><Relationship Id="rId7" Type="http://schemas.openxmlformats.org/officeDocument/2006/relationships/image" Target="../media/image46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gif"/><Relationship Id="rId4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gif"/><Relationship Id="rId4" Type="http://schemas.openxmlformats.org/officeDocument/2006/relationships/image" Target="../media/image10.png"/><Relationship Id="rId5" Type="http://schemas.openxmlformats.org/officeDocument/2006/relationships/image" Target="../media/image23.png"/><Relationship Id="rId6" Type="http://schemas.openxmlformats.org/officeDocument/2006/relationships/image" Target="../media/image38.png"/><Relationship Id="rId7" Type="http://schemas.openxmlformats.org/officeDocument/2006/relationships/image" Target="../media/image15.png"/><Relationship Id="rId8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gif"/><Relationship Id="rId4" Type="http://schemas.openxmlformats.org/officeDocument/2006/relationships/image" Target="../media/image10.png"/><Relationship Id="rId5" Type="http://schemas.openxmlformats.org/officeDocument/2006/relationships/image" Target="../media/image23.png"/><Relationship Id="rId6" Type="http://schemas.openxmlformats.org/officeDocument/2006/relationships/image" Target="../media/image38.png"/><Relationship Id="rId7" Type="http://schemas.openxmlformats.org/officeDocument/2006/relationships/image" Target="../media/image15.png"/><Relationship Id="rId8" Type="http://schemas.openxmlformats.org/officeDocument/2006/relationships/image" Target="../media/image1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png"/><Relationship Id="rId4" Type="http://schemas.openxmlformats.org/officeDocument/2006/relationships/image" Target="../media/image1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png"/><Relationship Id="rId4" Type="http://schemas.openxmlformats.org/officeDocument/2006/relationships/image" Target="../media/image20.png"/><Relationship Id="rId5" Type="http://schemas.openxmlformats.org/officeDocument/2006/relationships/image" Target="../media/image1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1.png"/><Relationship Id="rId4" Type="http://schemas.openxmlformats.org/officeDocument/2006/relationships/image" Target="../media/image3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2.png"/><Relationship Id="rId4" Type="http://schemas.openxmlformats.org/officeDocument/2006/relationships/image" Target="../media/image25.png"/><Relationship Id="rId5" Type="http://schemas.openxmlformats.org/officeDocument/2006/relationships/image" Target="../media/image3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9.png"/><Relationship Id="rId4" Type="http://schemas.openxmlformats.org/officeDocument/2006/relationships/image" Target="../media/image28.gif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gif"/><Relationship Id="rId4" Type="http://schemas.openxmlformats.org/officeDocument/2006/relationships/image" Target="../media/image3.gif"/><Relationship Id="rId5" Type="http://schemas.openxmlformats.org/officeDocument/2006/relationships/image" Target="../media/image7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6.png"/><Relationship Id="rId4" Type="http://schemas.openxmlformats.org/officeDocument/2006/relationships/image" Target="../media/image3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7.jpg"/><Relationship Id="rId4" Type="http://schemas.openxmlformats.org/officeDocument/2006/relationships/image" Target="../media/image4.jpg"/><Relationship Id="rId5" Type="http://schemas.openxmlformats.org/officeDocument/2006/relationships/image" Target="../media/image35.png"/><Relationship Id="rId6" Type="http://schemas.openxmlformats.org/officeDocument/2006/relationships/image" Target="../media/image42.jpg"/><Relationship Id="rId7" Type="http://schemas.openxmlformats.org/officeDocument/2006/relationships/image" Target="../media/image48.png"/><Relationship Id="rId8" Type="http://schemas.openxmlformats.org/officeDocument/2006/relationships/image" Target="../media/image3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4.png"/><Relationship Id="rId4" Type="http://schemas.openxmlformats.org/officeDocument/2006/relationships/image" Target="../media/image46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4.png"/><Relationship Id="rId4" Type="http://schemas.openxmlformats.org/officeDocument/2006/relationships/image" Target="../media/image45.gif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6.png"/><Relationship Id="rId4" Type="http://schemas.openxmlformats.org/officeDocument/2006/relationships/image" Target="../media/image29.png"/><Relationship Id="rId5" Type="http://schemas.openxmlformats.org/officeDocument/2006/relationships/image" Target="../media/image13.png"/><Relationship Id="rId6" Type="http://schemas.openxmlformats.org/officeDocument/2006/relationships/image" Target="../media/image2.png"/><Relationship Id="rId7" Type="http://schemas.openxmlformats.org/officeDocument/2006/relationships/image" Target="../media/image42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Relationship Id="rId4" Type="http://schemas.openxmlformats.org/officeDocument/2006/relationships/image" Target="../media/image46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gif"/><Relationship Id="rId4" Type="http://schemas.openxmlformats.org/officeDocument/2006/relationships/image" Target="../media/image7.jpg"/><Relationship Id="rId5" Type="http://schemas.openxmlformats.org/officeDocument/2006/relationships/image" Target="../media/image2.png"/><Relationship Id="rId6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gif"/><Relationship Id="rId4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 title="brain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3550726" y="3735550"/>
            <a:ext cx="1518876" cy="140795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/>
          <p:nvPr/>
        </p:nvSpPr>
        <p:spPr>
          <a:xfrm>
            <a:off x="3109825" y="1346550"/>
            <a:ext cx="2855700" cy="2096100"/>
          </a:xfrm>
          <a:prstGeom prst="cloudCallout">
            <a:avLst>
              <a:gd fmla="val -4150" name="adj1"/>
              <a:gd fmla="val 69409" name="adj2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13"/>
          <p:cNvSpPr/>
          <p:nvPr/>
        </p:nvSpPr>
        <p:spPr>
          <a:xfrm>
            <a:off x="5616325" y="2441475"/>
            <a:ext cx="2735100" cy="2289000"/>
          </a:xfrm>
          <a:prstGeom prst="cloudCallout">
            <a:avLst>
              <a:gd fmla="val -67829" name="adj1"/>
              <a:gd fmla="val 25118" name="adj2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3"/>
          <p:cNvSpPr/>
          <p:nvPr/>
        </p:nvSpPr>
        <p:spPr>
          <a:xfrm>
            <a:off x="581500" y="2864725"/>
            <a:ext cx="2539200" cy="2153400"/>
          </a:xfrm>
          <a:prstGeom prst="cloudCallout">
            <a:avLst>
              <a:gd fmla="val 66988" name="adj1"/>
              <a:gd fmla="val 11982" name="adj2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13"/>
          <p:cNvSpPr txBox="1"/>
          <p:nvPr/>
        </p:nvSpPr>
        <p:spPr>
          <a:xfrm>
            <a:off x="767250" y="0"/>
            <a:ext cx="7609500" cy="24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dk1"/>
                </a:solidFill>
              </a:rPr>
              <a:t>Psychology of Forecasting</a:t>
            </a:r>
            <a:endParaRPr b="1" sz="2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Mental Biases and their Impacts on Human Weather Prediction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59" name="Google Shape;59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3275" y="3291800"/>
            <a:ext cx="1474850" cy="1139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68249" y="1797775"/>
            <a:ext cx="856414" cy="121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 title="11032024_okc_radar.png"/>
          <p:cNvPicPr preferRelativeResize="0"/>
          <p:nvPr/>
        </p:nvPicPr>
        <p:blipFill rotWithShape="1">
          <a:blip r:embed="rId6">
            <a:alphaModFix/>
          </a:blip>
          <a:srcRect b="0" l="50891" r="0" t="0"/>
          <a:stretch/>
        </p:blipFill>
        <p:spPr>
          <a:xfrm>
            <a:off x="6143724" y="2756538"/>
            <a:ext cx="1568325" cy="1523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 title="5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24663" y="1801042"/>
            <a:ext cx="961850" cy="12053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2"/>
          <p:cNvSpPr txBox="1"/>
          <p:nvPr/>
        </p:nvSpPr>
        <p:spPr>
          <a:xfrm>
            <a:off x="251900" y="162650"/>
            <a:ext cx="4895100" cy="36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chemeClr val="dk1"/>
                </a:solidFill>
              </a:rPr>
              <a:t>Confirmation Bias</a:t>
            </a:r>
            <a:endParaRPr b="1" sz="2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Acknowledging signals that conform to your prior beliefs while ignoring or discounting signals that refute your prior beliefs.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2"/>
                </a:solidFill>
              </a:rPr>
              <a:t>Weather Example: November 2/3, 2024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2"/>
                </a:solidFill>
              </a:rPr>
              <a:t>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>
                <a:solidFill>
                  <a:schemeClr val="dk2"/>
                </a:solidFill>
              </a:rPr>
              <a:t>2% Tornado risk going into the overnight hours</a:t>
            </a:r>
            <a:endParaRPr sz="1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>
                <a:solidFill>
                  <a:schemeClr val="dk2"/>
                </a:solidFill>
              </a:rPr>
              <a:t>for central Oklahoma… </a:t>
            </a:r>
            <a:endParaRPr sz="1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</a:rPr>
              <a:t>…The 00z OUN sounding shows a poor tornado environment…</a:t>
            </a:r>
            <a:endParaRPr sz="1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>
                <a:solidFill>
                  <a:schemeClr val="dk2"/>
                </a:solidFill>
              </a:rPr>
              <a:t>Expectation for tornadoes should be low, right?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33" name="Google Shape;133;p22" title="day1probotlk_20241103_0100_torn_prt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4654" y="1"/>
            <a:ext cx="3876600" cy="263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2" title="11032025_00z_oun_sounding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69050" y="2504800"/>
            <a:ext cx="3692199" cy="25933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3"/>
          <p:cNvSpPr txBox="1"/>
          <p:nvPr/>
        </p:nvSpPr>
        <p:spPr>
          <a:xfrm>
            <a:off x="251900" y="162650"/>
            <a:ext cx="4895100" cy="36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chemeClr val="dk1"/>
                </a:solidFill>
              </a:rPr>
              <a:t>Confirmation Bias</a:t>
            </a:r>
            <a:endParaRPr b="1" sz="2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Acknowledging signals that conform to your prior beliefs while ignoring or discounting signals that refute your prior beliefs.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Weather Example: November 2/3, 2024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</a:rPr>
              <a:t>2% Tornado risk going into the overnight hours</a:t>
            </a:r>
            <a:endParaRPr sz="1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</a:rPr>
              <a:t>for central Oklahoma… </a:t>
            </a:r>
            <a:endParaRPr sz="1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</a:rPr>
              <a:t>…The 00z OUN sounding shows a poor tornado environment…</a:t>
            </a:r>
            <a:endParaRPr sz="1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</a:rPr>
              <a:t>Expectation for tornadoes should be low, right?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40" name="Google Shape;140;p23" title="day1probotlk_20241103_0100_torn_prt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4654" y="1"/>
            <a:ext cx="3876600" cy="263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3" title="11032025_00z_oun_sounding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69050" y="2504800"/>
            <a:ext cx="3692199" cy="2593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3" title="11032024_okc_damage3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03242" y="60500"/>
            <a:ext cx="3574432" cy="267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3" title="11032024_okc_damage1.PNG"/>
          <p:cNvPicPr preferRelativeResize="0"/>
          <p:nvPr/>
        </p:nvPicPr>
        <p:blipFill rotWithShape="1">
          <a:blip r:embed="rId6">
            <a:alphaModFix/>
          </a:blip>
          <a:srcRect b="0" l="6568" r="0" t="0"/>
          <a:stretch/>
        </p:blipFill>
        <p:spPr>
          <a:xfrm>
            <a:off x="4863625" y="2801600"/>
            <a:ext cx="4146176" cy="229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3" title="11032024_okc_damage2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9470" y="203995"/>
            <a:ext cx="4712550" cy="243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3" title="11032024_okc_radar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1912" y="2874676"/>
            <a:ext cx="4508525" cy="2150376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3"/>
          <p:cNvSpPr txBox="1"/>
          <p:nvPr/>
        </p:nvSpPr>
        <p:spPr>
          <a:xfrm>
            <a:off x="3509675" y="2342600"/>
            <a:ext cx="2443200" cy="735900"/>
          </a:xfrm>
          <a:prstGeom prst="rect">
            <a:avLst/>
          </a:prstGeom>
          <a:solidFill>
            <a:srgbClr val="F4CCCC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1"/>
                </a:solidFill>
              </a:rPr>
              <a:t>WRONG!</a:t>
            </a:r>
            <a:endParaRPr b="1" sz="3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4"/>
          <p:cNvSpPr txBox="1"/>
          <p:nvPr/>
        </p:nvSpPr>
        <p:spPr>
          <a:xfrm>
            <a:off x="251900" y="162650"/>
            <a:ext cx="4895100" cy="36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chemeClr val="dk1"/>
                </a:solidFill>
              </a:rPr>
              <a:t>Confirmation Bias</a:t>
            </a:r>
            <a:endParaRPr b="1" sz="2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Acknowledging signals that conform to your prior beliefs while ignoring or discounting signals that refute your prior beliefs.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Weather Example: November 2/3, 2024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</a:rPr>
              <a:t>2% Tornado risk going into the overnight hours</a:t>
            </a:r>
            <a:endParaRPr sz="1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</a:rPr>
              <a:t>for central Oklahoma… </a:t>
            </a:r>
            <a:endParaRPr sz="1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</a:rPr>
              <a:t>…The 00z OUN sounding shows a poor tornado environment…</a:t>
            </a:r>
            <a:endParaRPr sz="1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</a:rPr>
              <a:t>Expectation for tornadoes should be low, right?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52" name="Google Shape;152;p24" title="day1probotlk_20241103_0100_torn_prt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4654" y="1"/>
            <a:ext cx="3876600" cy="263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4" title="11032025_00z_oun_sounding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69050" y="2504800"/>
            <a:ext cx="3692199" cy="2593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4" title="11032024_okc_damage3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03242" y="60500"/>
            <a:ext cx="3574432" cy="267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4" title="11032024_okc_damage1.PNG"/>
          <p:cNvPicPr preferRelativeResize="0"/>
          <p:nvPr/>
        </p:nvPicPr>
        <p:blipFill rotWithShape="1">
          <a:blip r:embed="rId6">
            <a:alphaModFix/>
          </a:blip>
          <a:srcRect b="0" l="6568" r="0" t="0"/>
          <a:stretch/>
        </p:blipFill>
        <p:spPr>
          <a:xfrm>
            <a:off x="4863625" y="2801600"/>
            <a:ext cx="4146176" cy="229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4" title="11032024_okc_damage2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9470" y="203995"/>
            <a:ext cx="4712550" cy="243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4" title="11032024_okc_radar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1912" y="2874676"/>
            <a:ext cx="4508525" cy="2150376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4"/>
          <p:cNvSpPr txBox="1"/>
          <p:nvPr/>
        </p:nvSpPr>
        <p:spPr>
          <a:xfrm>
            <a:off x="2068350" y="959550"/>
            <a:ext cx="5193000" cy="3224400"/>
          </a:xfrm>
          <a:prstGeom prst="rect">
            <a:avLst/>
          </a:prstGeom>
          <a:solidFill>
            <a:schemeClr val="lt2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How to account for this?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en" sz="2400">
                <a:solidFill>
                  <a:schemeClr val="dk1"/>
                </a:solidFill>
              </a:rPr>
              <a:t>Recognize situations when conditions can change rapidly.</a:t>
            </a:r>
            <a:endParaRPr sz="2400">
              <a:solidFill>
                <a:schemeClr val="dk1"/>
              </a:solidFill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 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en" sz="2400">
                <a:solidFill>
                  <a:schemeClr val="dk1"/>
                </a:solidFill>
              </a:rPr>
              <a:t>Keep an open mind if data does not conform to your expectations. Don’t ignore it!</a:t>
            </a:r>
            <a:endParaRPr sz="2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37525" y="0"/>
            <a:ext cx="4806476" cy="496215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5"/>
          <p:cNvSpPr txBox="1"/>
          <p:nvPr/>
        </p:nvSpPr>
        <p:spPr>
          <a:xfrm>
            <a:off x="78475" y="387075"/>
            <a:ext cx="4410300" cy="16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chemeClr val="dk1"/>
                </a:solidFill>
              </a:rPr>
              <a:t>Recency Bias</a:t>
            </a:r>
            <a:endParaRPr b="1" sz="2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The belief that events that have just happened in the recent past are likely to occur again the near future.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2"/>
                </a:solidFill>
              </a:rPr>
              <a:t>Example: A basketball star </a:t>
            </a:r>
            <a:r>
              <a:rPr lang="en" sz="1800">
                <a:solidFill>
                  <a:schemeClr val="dk2"/>
                </a:solidFill>
              </a:rPr>
              <a:t>has a 60% shooting percentage. He </a:t>
            </a:r>
            <a:r>
              <a:rPr lang="en" sz="1800">
                <a:solidFill>
                  <a:schemeClr val="dk2"/>
                </a:solidFill>
              </a:rPr>
              <a:t>has recently made 5 baskets in a row. What is the probability that he makes 6 in a row?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65" name="Google Shape;16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03950" y="3418900"/>
            <a:ext cx="461950" cy="511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37525" y="0"/>
            <a:ext cx="4806476" cy="496215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6"/>
          <p:cNvSpPr txBox="1"/>
          <p:nvPr/>
        </p:nvSpPr>
        <p:spPr>
          <a:xfrm>
            <a:off x="78475" y="387075"/>
            <a:ext cx="4410300" cy="16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900">
                <a:solidFill>
                  <a:schemeClr val="dk1"/>
                </a:solidFill>
              </a:rPr>
              <a:t>Recency Bias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2"/>
                </a:solidFill>
              </a:rPr>
              <a:t>The belief that events that have just happened in the recent past are likely to occur again the near future.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Example: A basketball star has a 60% shooting percentage. He has recently made 5 baskets in a row. What is the probability that he makes 6 in a row? </a:t>
            </a:r>
            <a:r>
              <a:rPr lang="en" sz="1800">
                <a:solidFill>
                  <a:schemeClr val="dk2"/>
                </a:solidFill>
              </a:rPr>
              <a:t>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The answer: 5% chance!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How do we know? We use a binomial distribution from statistics!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72" name="Google Shape;172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85750" y="60975"/>
            <a:ext cx="2591950" cy="94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03950" y="3418900"/>
            <a:ext cx="461950" cy="511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7"/>
          <p:cNvSpPr txBox="1"/>
          <p:nvPr/>
        </p:nvSpPr>
        <p:spPr>
          <a:xfrm>
            <a:off x="78475" y="387075"/>
            <a:ext cx="3990900" cy="16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chemeClr val="dk1"/>
                </a:solidFill>
              </a:rPr>
              <a:t>Recency Bias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The belief that events that have just happened in the recent past are likely to occur again the near future.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Weather Example: March 24, 2023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A high-end tornado </a:t>
            </a:r>
            <a:r>
              <a:rPr lang="en" sz="1800">
                <a:solidFill>
                  <a:schemeClr val="dk2"/>
                </a:solidFill>
              </a:rPr>
              <a:t>environment</a:t>
            </a:r>
            <a:r>
              <a:rPr lang="en" sz="1800">
                <a:solidFill>
                  <a:schemeClr val="dk2"/>
                </a:solidFill>
              </a:rPr>
              <a:t> has yielded zero tornadoes over the past 3-4 hours, and you’re heading into the evening hours.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Is it time to let your guard down?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79" name="Google Shape;179;p27" title="rolling_fork_ms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1175" y="91875"/>
            <a:ext cx="4882851" cy="472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7" title="stp_rolling_for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73200" y="3465375"/>
            <a:ext cx="1609150" cy="1625175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7"/>
          <p:cNvSpPr txBox="1"/>
          <p:nvPr/>
        </p:nvSpPr>
        <p:spPr>
          <a:xfrm>
            <a:off x="7594225" y="3502125"/>
            <a:ext cx="1157400" cy="3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STP</a:t>
            </a:r>
            <a:endParaRPr b="1"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8"/>
          <p:cNvSpPr txBox="1"/>
          <p:nvPr/>
        </p:nvSpPr>
        <p:spPr>
          <a:xfrm>
            <a:off x="78475" y="387075"/>
            <a:ext cx="3990900" cy="16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chemeClr val="dk1"/>
                </a:solidFill>
              </a:rPr>
              <a:t>Recency Bias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The belief that events that have just happened in the recent past are likely to occur again the near future.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Weather Example: </a:t>
            </a:r>
            <a:r>
              <a:rPr lang="en" sz="1800">
                <a:solidFill>
                  <a:schemeClr val="dk2"/>
                </a:solidFill>
              </a:rPr>
              <a:t>March 24, 2023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Just because an event has recently under-performed, doesn’t mean it won’t overperform momentarily!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(And vise versa.)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“Past results do not guarantee future performance”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87" name="Google Shape;187;p28" title="stp_rolling_fork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73200" y="3465375"/>
            <a:ext cx="1609150" cy="1625175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8"/>
          <p:cNvSpPr txBox="1"/>
          <p:nvPr/>
        </p:nvSpPr>
        <p:spPr>
          <a:xfrm>
            <a:off x="7594225" y="3502125"/>
            <a:ext cx="1157400" cy="3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STP</a:t>
            </a:r>
            <a:endParaRPr b="1" sz="1800">
              <a:solidFill>
                <a:schemeClr val="dk1"/>
              </a:solidFill>
            </a:endParaRPr>
          </a:p>
        </p:txBody>
      </p:sp>
      <p:pic>
        <p:nvPicPr>
          <p:cNvPr id="189" name="Google Shape;189;p28" title="rolling_fork_ms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01175" y="91875"/>
            <a:ext cx="4552819" cy="4726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8" title="2023_Rolling_Fork_tornado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08750" y="3252500"/>
            <a:ext cx="2373600" cy="183805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191" name="Google Shape;191;p28"/>
          <p:cNvCxnSpPr/>
          <p:nvPr/>
        </p:nvCxnSpPr>
        <p:spPr>
          <a:xfrm rot="10800000">
            <a:off x="6338750" y="2609725"/>
            <a:ext cx="370500" cy="62010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9"/>
          <p:cNvSpPr txBox="1"/>
          <p:nvPr/>
        </p:nvSpPr>
        <p:spPr>
          <a:xfrm>
            <a:off x="78475" y="234675"/>
            <a:ext cx="3990900" cy="16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chemeClr val="dk1"/>
                </a:solidFill>
              </a:rPr>
              <a:t>Availability</a:t>
            </a:r>
            <a:r>
              <a:rPr b="1" lang="en" sz="2900">
                <a:solidFill>
                  <a:schemeClr val="dk1"/>
                </a:solidFill>
              </a:rPr>
              <a:t> Bias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When considering a range of possible outcomes, assuming that events that more easily come to mind are more likely to occur.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2"/>
                </a:solidFill>
              </a:rPr>
              <a:t>Example: There was recently a high-profile plane crash, so you decided to drive to your destination instead of flying.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97" name="Google Shape;197;p29" title="fd3dcb-20250220-planes-04-600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4075" y="332125"/>
            <a:ext cx="4769824" cy="3179883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9"/>
          <p:cNvSpPr txBox="1"/>
          <p:nvPr/>
        </p:nvSpPr>
        <p:spPr>
          <a:xfrm>
            <a:off x="4311475" y="3569075"/>
            <a:ext cx="4636800" cy="12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The problem? You’re statistically more likely to die in a car crash than a plane crash!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The recent memory of the plane crash led you to choose a more risky mode of travel.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99" name="Google Shape;199;p29"/>
          <p:cNvSpPr/>
          <p:nvPr/>
        </p:nvSpPr>
        <p:spPr>
          <a:xfrm flipH="1" rot="10800000">
            <a:off x="1596000" y="4107325"/>
            <a:ext cx="2556600" cy="718500"/>
          </a:xfrm>
          <a:prstGeom prst="bentArrow">
            <a:avLst>
              <a:gd fmla="val 25000" name="adj1"/>
              <a:gd fmla="val 26318" name="adj2"/>
              <a:gd fmla="val 25000" name="adj3"/>
              <a:gd fmla="val 43750" name="adj4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0"/>
          <p:cNvSpPr txBox="1"/>
          <p:nvPr/>
        </p:nvSpPr>
        <p:spPr>
          <a:xfrm>
            <a:off x="78475" y="234675"/>
            <a:ext cx="3990900" cy="16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chemeClr val="dk1"/>
                </a:solidFill>
              </a:rPr>
              <a:t>Availability Bias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When considering a range of possible outcomes, assuming that events that more easily come to mind are more likely to occur.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Weather Example: Jarell, TX F-5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Should we necessarily forecast a violent tornado every time there’s extreme buoyancy and a stalled boundary? It’s good to recognize analogs, but be aware of their limitations!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05" name="Google Shape;205;p30" title="jarell_tornad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202925"/>
            <a:ext cx="4507949" cy="311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0" title="Jarrell_1997_NEXRAD_scan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96750" y="3501975"/>
            <a:ext cx="2381250" cy="131445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30"/>
          <p:cNvSpPr txBox="1"/>
          <p:nvPr/>
        </p:nvSpPr>
        <p:spPr>
          <a:xfrm>
            <a:off x="3970050" y="3556500"/>
            <a:ext cx="2913600" cy="13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Extreme buoyancy +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Low SRH +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Stalled cold front =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F-5 Tornado?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1"/>
          <p:cNvSpPr txBox="1"/>
          <p:nvPr/>
        </p:nvSpPr>
        <p:spPr>
          <a:xfrm>
            <a:off x="862675" y="65900"/>
            <a:ext cx="7764300" cy="34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1"/>
                </a:solidFill>
              </a:rPr>
              <a:t>Meet Linda…</a:t>
            </a:r>
            <a:endParaRPr sz="2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Linda is 31 years old, single, outspoken, and very bright. She majored in philosophy. As a student, she was deeply concerned with issues of discrimination and social justice, and also participated in anti-nuclear demonstrations.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Which of the following is more probable?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AutoNum type="alphaUcParenR"/>
            </a:pPr>
            <a:r>
              <a:rPr lang="en" sz="1800">
                <a:solidFill>
                  <a:schemeClr val="dk2"/>
                </a:solidFill>
              </a:rPr>
              <a:t>Linda is a bank teller.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AutoNum type="alphaUcParenR"/>
            </a:pPr>
            <a:r>
              <a:rPr lang="en" sz="1800">
                <a:solidFill>
                  <a:schemeClr val="dk2"/>
                </a:solidFill>
              </a:rPr>
              <a:t>Linda is a bank teller, and is active in the feminists movement.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/>
          <p:nvPr/>
        </p:nvSpPr>
        <p:spPr>
          <a:xfrm>
            <a:off x="172075" y="260400"/>
            <a:ext cx="5619600" cy="462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Knowing the science is only half the challenge!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" sz="1800">
                <a:solidFill>
                  <a:schemeClr val="dk2"/>
                </a:solidFill>
              </a:rPr>
              <a:t>Understanding the physics behind the atmosphere is not </a:t>
            </a:r>
            <a:r>
              <a:rPr lang="en" sz="1800">
                <a:solidFill>
                  <a:schemeClr val="dk2"/>
                </a:solidFill>
              </a:rPr>
              <a:t>useful if you can’t apply it. 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" sz="1800">
                <a:solidFill>
                  <a:schemeClr val="dk2"/>
                </a:solidFill>
              </a:rPr>
              <a:t>Successful application of the concepts is what matters, but depends on correct decision making!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" sz="1800">
                <a:solidFill>
                  <a:schemeClr val="dk2"/>
                </a:solidFill>
              </a:rPr>
              <a:t>So how do we make better decisions?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 </a:t>
            </a:r>
            <a:endParaRPr sz="1800">
              <a:solidFill>
                <a:schemeClr val="dk2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" sz="1800">
                <a:solidFill>
                  <a:schemeClr val="dk2"/>
                </a:solidFill>
              </a:rPr>
              <a:t>Experience (takes time)</a:t>
            </a:r>
            <a:endParaRPr sz="1800">
              <a:solidFill>
                <a:schemeClr val="dk2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" sz="1800">
                <a:solidFill>
                  <a:schemeClr val="dk2"/>
                </a:solidFill>
              </a:rPr>
              <a:t>Knowing how to avoid common pitfalls and biases (need awareness)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68" name="Google Shape;68;p14" title="charlie_munger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84750" y="596325"/>
            <a:ext cx="2971324" cy="3085444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4"/>
          <p:cNvSpPr txBox="1"/>
          <p:nvPr/>
        </p:nvSpPr>
        <p:spPr>
          <a:xfrm>
            <a:off x="6027625" y="3772575"/>
            <a:ext cx="2928600" cy="10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</a:rPr>
              <a:t>Guiding principles of Charlie Munger, </a:t>
            </a:r>
            <a:r>
              <a:rPr i="1" lang="en" sz="1500">
                <a:solidFill>
                  <a:schemeClr val="dk2"/>
                </a:solidFill>
              </a:rPr>
              <a:t>very</a:t>
            </a:r>
            <a:r>
              <a:rPr lang="en" sz="1500">
                <a:solidFill>
                  <a:schemeClr val="dk2"/>
                </a:solidFill>
              </a:rPr>
              <a:t> successful investor and WW2 meteorologist</a:t>
            </a:r>
            <a:endParaRPr sz="15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2"/>
          <p:cNvSpPr txBox="1"/>
          <p:nvPr/>
        </p:nvSpPr>
        <p:spPr>
          <a:xfrm>
            <a:off x="333675" y="4232000"/>
            <a:ext cx="8724300" cy="8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18" name="Google Shape;218;p32"/>
          <p:cNvSpPr txBox="1"/>
          <p:nvPr/>
        </p:nvSpPr>
        <p:spPr>
          <a:xfrm>
            <a:off x="862675" y="65900"/>
            <a:ext cx="7764300" cy="34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1"/>
                </a:solidFill>
              </a:rPr>
              <a:t>Meet Linda…</a:t>
            </a:r>
            <a:endParaRPr sz="2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Linda is 31 years old, single, outspoken, and very bright. She majored in philosophy. As a student, she was deeply concerned with issues of discrimination and social justice, and also participated in anti-nuclear demonstrations.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Which of the following is more probable?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AutoNum type="alphaUcParenR"/>
            </a:pPr>
            <a:r>
              <a:rPr lang="en" sz="1800">
                <a:solidFill>
                  <a:srgbClr val="0000FF"/>
                </a:solidFill>
              </a:rPr>
              <a:t>Linda is a bank teller.</a:t>
            </a:r>
            <a:endParaRPr sz="1800">
              <a:solidFill>
                <a:srgbClr val="0000FF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AutoNum type="alphaUcParenR"/>
            </a:pPr>
            <a:r>
              <a:rPr lang="en" sz="1800">
                <a:solidFill>
                  <a:schemeClr val="dk2"/>
                </a:solidFill>
              </a:rPr>
              <a:t>Linda is a bank teller, and is active in the feminists movement.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19" name="Google Shape;219;p32"/>
          <p:cNvSpPr txBox="1"/>
          <p:nvPr/>
        </p:nvSpPr>
        <p:spPr>
          <a:xfrm>
            <a:off x="813675" y="3595200"/>
            <a:ext cx="7764300" cy="17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Why? Consider the background probabilities!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How many bank tellers are there in the world?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How many people are active in the feminist movement?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How many people are </a:t>
            </a:r>
            <a:r>
              <a:rPr i="1" lang="en">
                <a:solidFill>
                  <a:schemeClr val="dk1"/>
                </a:solidFill>
              </a:rPr>
              <a:t>both</a:t>
            </a:r>
            <a:r>
              <a:rPr lang="en">
                <a:solidFill>
                  <a:schemeClr val="dk1"/>
                </a:solidFill>
              </a:rPr>
              <a:t> a bank teller </a:t>
            </a:r>
            <a:r>
              <a:rPr i="1" lang="en">
                <a:solidFill>
                  <a:schemeClr val="dk1"/>
                </a:solidFill>
              </a:rPr>
              <a:t>and</a:t>
            </a:r>
            <a:r>
              <a:rPr lang="en">
                <a:solidFill>
                  <a:schemeClr val="dk1"/>
                </a:solidFill>
              </a:rPr>
              <a:t> active in the feminist movement?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Probability theory tells us that answer A has a higher probability than answer B.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3"/>
          <p:cNvSpPr txBox="1"/>
          <p:nvPr/>
        </p:nvSpPr>
        <p:spPr>
          <a:xfrm>
            <a:off x="44150" y="47475"/>
            <a:ext cx="4285500" cy="16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chemeClr val="dk1"/>
                </a:solidFill>
              </a:rPr>
              <a:t>Conjunction</a:t>
            </a:r>
            <a:r>
              <a:rPr b="1" lang="en" sz="2900">
                <a:solidFill>
                  <a:schemeClr val="dk1"/>
                </a:solidFill>
              </a:rPr>
              <a:t> Bias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>
                <a:solidFill>
                  <a:schemeClr val="dk2"/>
                </a:solidFill>
              </a:rPr>
              <a:t>Making an assessment of a scenario or outcome with incomplete data while ignoring background statistics. </a:t>
            </a:r>
            <a:endParaRPr sz="1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>
                <a:solidFill>
                  <a:schemeClr val="dk2"/>
                </a:solidFill>
              </a:rPr>
              <a:t>Our brains have an inherent need to be able to explain/understand our world. So, we take incomplete data and fill in the gaps!</a:t>
            </a:r>
            <a:endParaRPr sz="1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>
                <a:solidFill>
                  <a:schemeClr val="dk2"/>
                </a:solidFill>
              </a:rPr>
              <a:t>However, if we don’t utilize background statistics (i.e. probabilities) we can make erroneous judgements. </a:t>
            </a:r>
            <a:endParaRPr sz="1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</a:rPr>
              <a:t>Wx example: </a:t>
            </a:r>
            <a:endParaRPr sz="1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</a:rPr>
              <a:t>Explaining the 5/20/2019 forecast bust.</a:t>
            </a:r>
            <a:endParaRPr sz="1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25" name="Google Shape;225;p33" title="05212019_00_oun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8975" y="1076625"/>
            <a:ext cx="4484451" cy="3139099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33"/>
          <p:cNvSpPr/>
          <p:nvPr/>
        </p:nvSpPr>
        <p:spPr>
          <a:xfrm>
            <a:off x="5424275" y="2707075"/>
            <a:ext cx="777300" cy="3531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27" name="Google Shape;227;p33"/>
          <p:cNvCxnSpPr/>
          <p:nvPr/>
        </p:nvCxnSpPr>
        <p:spPr>
          <a:xfrm rot="10800000">
            <a:off x="5908600" y="3166213"/>
            <a:ext cx="81300" cy="1180200"/>
          </a:xfrm>
          <a:prstGeom prst="straightConnector1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28" name="Google Shape;228;p33"/>
          <p:cNvSpPr txBox="1"/>
          <p:nvPr/>
        </p:nvSpPr>
        <p:spPr>
          <a:xfrm>
            <a:off x="4427300" y="4266975"/>
            <a:ext cx="4484400" cy="81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Was this </a:t>
            </a:r>
            <a:r>
              <a:rPr i="1" lang="en">
                <a:solidFill>
                  <a:schemeClr val="dk2"/>
                </a:solidFill>
              </a:rPr>
              <a:t>really</a:t>
            </a:r>
            <a:r>
              <a:rPr lang="en">
                <a:solidFill>
                  <a:schemeClr val="dk2"/>
                </a:solidFill>
              </a:rPr>
              <a:t> the reason this event wasn’t as prolific as expected? Do statistics actually support this or are we just letting our minds fill in the gaps?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229" name="Google Shape;229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43725" y="17247"/>
            <a:ext cx="1524775" cy="103835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30" name="Google Shape;230;p33" title="sddefault.jpg"/>
          <p:cNvPicPr preferRelativeResize="0"/>
          <p:nvPr/>
        </p:nvPicPr>
        <p:blipFill rotWithShape="1">
          <a:blip r:embed="rId5">
            <a:alphaModFix/>
          </a:blip>
          <a:srcRect b="11540" l="0" r="0" t="9144"/>
          <a:stretch/>
        </p:blipFill>
        <p:spPr>
          <a:xfrm>
            <a:off x="4863050" y="47475"/>
            <a:ext cx="1643974" cy="977902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4"/>
          <p:cNvSpPr txBox="1"/>
          <p:nvPr/>
        </p:nvSpPr>
        <p:spPr>
          <a:xfrm>
            <a:off x="343875" y="253250"/>
            <a:ext cx="4410300" cy="16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chemeClr val="dk1"/>
                </a:solidFill>
              </a:rPr>
              <a:t>Stress Effect</a:t>
            </a:r>
            <a:endParaRPr b="1" sz="2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When stress levels go up, our ability to think slowly and critically goes down.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We tend to revert back to our baseline impulses and biases as a means of eliminating acute stress.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This leads to suboptimal decision making!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Example: Taking a test!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36" name="Google Shape;236;p34" title="ex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1950" y="319825"/>
            <a:ext cx="3719450" cy="4503849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37" name="Google Shape;237;p34" title="clipart3372558.png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>
            <a:off x="2849004" y="3297538"/>
            <a:ext cx="2451145" cy="1792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5"/>
          <p:cNvSpPr txBox="1"/>
          <p:nvPr/>
        </p:nvSpPr>
        <p:spPr>
          <a:xfrm>
            <a:off x="343875" y="253250"/>
            <a:ext cx="4410300" cy="16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chemeClr val="dk1"/>
                </a:solidFill>
              </a:rPr>
              <a:t>Stress Effect</a:t>
            </a:r>
            <a:endParaRPr b="1" sz="2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When stress levels go up, our ability to think slowly and critically goes down.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We tend to revert back to our baseline impulses and biases as a means of eliminating acute stress.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This leads to </a:t>
            </a:r>
            <a:r>
              <a:rPr lang="en" sz="1800">
                <a:solidFill>
                  <a:schemeClr val="dk2"/>
                </a:solidFill>
              </a:rPr>
              <a:t>suboptimal decision making!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Example: Warning decisions!</a:t>
            </a:r>
            <a:r>
              <a:rPr lang="en" sz="1800">
                <a:solidFill>
                  <a:schemeClr val="dk2"/>
                </a:solidFill>
              </a:rPr>
              <a:t>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How do you make better warning decisions? </a:t>
            </a:r>
            <a:r>
              <a:rPr lang="en" sz="1800" u="sng">
                <a:solidFill>
                  <a:schemeClr val="dk2"/>
                </a:solidFill>
              </a:rPr>
              <a:t>Practice under stress!</a:t>
            </a:r>
            <a:endParaRPr sz="1800" u="sng">
              <a:solidFill>
                <a:schemeClr val="dk2"/>
              </a:solidFill>
            </a:endParaRPr>
          </a:p>
        </p:txBody>
      </p:sp>
      <p:pic>
        <p:nvPicPr>
          <p:cNvPr id="243" name="Google Shape;24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62650" y="253250"/>
            <a:ext cx="1668200" cy="2509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86550" y="258307"/>
            <a:ext cx="1766475" cy="249971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5" name="Google Shape;245;p35"/>
          <p:cNvCxnSpPr/>
          <p:nvPr/>
        </p:nvCxnSpPr>
        <p:spPr>
          <a:xfrm rot="10800000">
            <a:off x="6689800" y="2197350"/>
            <a:ext cx="504600" cy="374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246" name="Google Shape;246;p35" title="ia_radar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13025" y="2864726"/>
            <a:ext cx="3199631" cy="2138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5" title="download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12656" y="2868982"/>
            <a:ext cx="1210669" cy="594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5" title="04012025_sat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12656" y="3518426"/>
            <a:ext cx="1210667" cy="830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5" title="04012025_stp.PNG"/>
          <p:cNvPicPr preferRelativeResize="0"/>
          <p:nvPr/>
        </p:nvPicPr>
        <p:blipFill rotWithShape="1">
          <a:blip r:embed="rId8">
            <a:alphaModFix/>
          </a:blip>
          <a:srcRect b="13445" l="0" r="0" t="26505"/>
          <a:stretch/>
        </p:blipFill>
        <p:spPr>
          <a:xfrm>
            <a:off x="7812656" y="4383792"/>
            <a:ext cx="1210668" cy="6539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6"/>
          <p:cNvSpPr txBox="1"/>
          <p:nvPr/>
        </p:nvSpPr>
        <p:spPr>
          <a:xfrm>
            <a:off x="343875" y="253250"/>
            <a:ext cx="7078500" cy="16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chemeClr val="dk1"/>
                </a:solidFill>
              </a:rPr>
              <a:t>Question!</a:t>
            </a:r>
            <a:endParaRPr b="1" sz="2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You have the option to play a game: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A coin is flipped. If it’s heads, you gain $40. If it’s tails, you lose $20.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Do you play the game?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7"/>
          <p:cNvSpPr txBox="1"/>
          <p:nvPr/>
        </p:nvSpPr>
        <p:spPr>
          <a:xfrm>
            <a:off x="343875" y="253250"/>
            <a:ext cx="4596300" cy="16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chemeClr val="dk1"/>
                </a:solidFill>
              </a:rPr>
              <a:t>Loss Aversion</a:t>
            </a:r>
            <a:endParaRPr b="1" sz="2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The sensation of loss that we experience is often greater than the sensation of gain for an equivalent value depending on an initial reference point.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This is part of Prospect Theory.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Example: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Losing $50 feels worse when you have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 $100 in the bank vs. $1,000 in the bank. 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60" name="Google Shape;260;p37" title="prospect theory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0175" y="790125"/>
            <a:ext cx="4204475" cy="3359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7" title="5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44251" y="155870"/>
            <a:ext cx="1076550" cy="1349124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8"/>
          <p:cNvSpPr txBox="1"/>
          <p:nvPr/>
        </p:nvSpPr>
        <p:spPr>
          <a:xfrm>
            <a:off x="343875" y="253250"/>
            <a:ext cx="4596300" cy="16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chemeClr val="dk1"/>
                </a:solidFill>
              </a:rPr>
              <a:t>Loss Aversion</a:t>
            </a:r>
            <a:endParaRPr b="1" sz="2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The sensation of loss that we experience is often greater than the sensation of gain for an equivalent value depending on an initial reference point.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67" name="Google Shape;267;p38" title="prospect theory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0450" y="2293950"/>
            <a:ext cx="3343052" cy="2671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8" title="day1otlk_20250329_1300_prt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4875" y="2056925"/>
            <a:ext cx="4270527" cy="290815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38"/>
          <p:cNvSpPr txBox="1"/>
          <p:nvPr/>
        </p:nvSpPr>
        <p:spPr>
          <a:xfrm>
            <a:off x="5134525" y="489050"/>
            <a:ext cx="3708000" cy="14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Here’s the forecast you </a:t>
            </a:r>
            <a:r>
              <a:rPr lang="en" sz="1800">
                <a:solidFill>
                  <a:schemeClr val="dk2"/>
                </a:solidFill>
              </a:rPr>
              <a:t>inherited</a:t>
            </a:r>
            <a:r>
              <a:rPr lang="en" sz="1800">
                <a:solidFill>
                  <a:schemeClr val="dk2"/>
                </a:solidFill>
              </a:rPr>
              <a:t>.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New data does not look as good as it did before.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Do you downgrade?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9"/>
          <p:cNvSpPr txBox="1"/>
          <p:nvPr/>
        </p:nvSpPr>
        <p:spPr>
          <a:xfrm>
            <a:off x="919650" y="130175"/>
            <a:ext cx="5884200" cy="162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Beware of “</a:t>
            </a:r>
            <a:r>
              <a:rPr b="1" lang="en" sz="1800">
                <a:solidFill>
                  <a:schemeClr val="dk1"/>
                </a:solidFill>
              </a:rPr>
              <a:t>lollapalooza</a:t>
            </a:r>
            <a:r>
              <a:rPr b="1" lang="en" sz="1800">
                <a:solidFill>
                  <a:schemeClr val="dk1"/>
                </a:solidFill>
              </a:rPr>
              <a:t> effects”!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Many biases can be at play at the same time and compound on each other, leading to unexpected outcomes (i.e. very bad decisions!) 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75" name="Google Shape;275;p39" title="charlie_munger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15325" y="130175"/>
            <a:ext cx="1826800" cy="1896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39" title="jarell_tornado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5282" y="2107825"/>
            <a:ext cx="1746925" cy="120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39" title="05202019_arw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41735" y="2653100"/>
            <a:ext cx="1668715" cy="128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39" title="05202019_namnest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75519" y="3159938"/>
            <a:ext cx="1713974" cy="1247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9" title="download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54575" y="3239100"/>
            <a:ext cx="2376825" cy="1331025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39"/>
          <p:cNvSpPr txBox="1"/>
          <p:nvPr/>
        </p:nvSpPr>
        <p:spPr>
          <a:xfrm>
            <a:off x="6575850" y="3331913"/>
            <a:ext cx="1953300" cy="8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“This wasn’t May 3rd</a:t>
            </a:r>
            <a:endParaRPr sz="12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all over again.”</a:t>
            </a:r>
            <a:endParaRPr sz="1200">
              <a:solidFill>
                <a:schemeClr val="lt1"/>
              </a:solidFill>
            </a:endParaRPr>
          </a:p>
        </p:txBody>
      </p:sp>
      <p:cxnSp>
        <p:nvCxnSpPr>
          <p:cNvPr id="281" name="Google Shape;281;p39"/>
          <p:cNvCxnSpPr>
            <a:stCxn id="276" idx="3"/>
          </p:cNvCxnSpPr>
          <p:nvPr/>
        </p:nvCxnSpPr>
        <p:spPr>
          <a:xfrm>
            <a:off x="1902207" y="2711188"/>
            <a:ext cx="392700" cy="291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82" name="Google Shape;282;p39"/>
          <p:cNvCxnSpPr/>
          <p:nvPr/>
        </p:nvCxnSpPr>
        <p:spPr>
          <a:xfrm>
            <a:off x="4010457" y="3314538"/>
            <a:ext cx="408600" cy="177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83" name="Google Shape;283;p39"/>
          <p:cNvCxnSpPr/>
          <p:nvPr/>
        </p:nvCxnSpPr>
        <p:spPr>
          <a:xfrm>
            <a:off x="6189507" y="3772613"/>
            <a:ext cx="418800" cy="133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84" name="Google Shape;284;p39"/>
          <p:cNvSpPr txBox="1"/>
          <p:nvPr/>
        </p:nvSpPr>
        <p:spPr>
          <a:xfrm>
            <a:off x="65100" y="1757975"/>
            <a:ext cx="2433300" cy="3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</a:rPr>
              <a:t>Unexpected Tornado</a:t>
            </a:r>
            <a:endParaRPr sz="1500">
              <a:solidFill>
                <a:schemeClr val="dk2"/>
              </a:solidFill>
            </a:endParaRPr>
          </a:p>
        </p:txBody>
      </p:sp>
      <p:sp>
        <p:nvSpPr>
          <p:cNvPr id="285" name="Google Shape;285;p39"/>
          <p:cNvSpPr txBox="1"/>
          <p:nvPr/>
        </p:nvSpPr>
        <p:spPr>
          <a:xfrm>
            <a:off x="-11100" y="3246500"/>
            <a:ext cx="2433300" cy="3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(Induces background stress)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286" name="Google Shape;286;p39"/>
          <p:cNvSpPr txBox="1"/>
          <p:nvPr/>
        </p:nvSpPr>
        <p:spPr>
          <a:xfrm>
            <a:off x="2089875" y="2126088"/>
            <a:ext cx="2736300" cy="3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Similar pattern emerges,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Start messaging tornadoes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87" name="Google Shape;287;p39"/>
          <p:cNvSpPr txBox="1"/>
          <p:nvPr/>
        </p:nvSpPr>
        <p:spPr>
          <a:xfrm>
            <a:off x="2179400" y="3870925"/>
            <a:ext cx="2433300" cy="3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(availability &amp; recency bias)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288" name="Google Shape;288;p39"/>
          <p:cNvSpPr txBox="1"/>
          <p:nvPr/>
        </p:nvSpPr>
        <p:spPr>
          <a:xfrm>
            <a:off x="4147275" y="2618613"/>
            <a:ext cx="2987100" cy="3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New data doesn’t look as good</a:t>
            </a:r>
            <a:r>
              <a:rPr lang="en">
                <a:solidFill>
                  <a:schemeClr val="dk2"/>
                </a:solidFill>
              </a:rPr>
              <a:t>,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But maintain messaging anyway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89" name="Google Shape;289;p39"/>
          <p:cNvSpPr txBox="1"/>
          <p:nvPr/>
        </p:nvSpPr>
        <p:spPr>
          <a:xfrm>
            <a:off x="4219213" y="4338300"/>
            <a:ext cx="2226600" cy="3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(anchoring, confirmation bias, &amp; loss aversion)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290" name="Google Shape;290;p39"/>
          <p:cNvSpPr txBox="1"/>
          <p:nvPr/>
        </p:nvSpPr>
        <p:spPr>
          <a:xfrm>
            <a:off x="7154119" y="2897400"/>
            <a:ext cx="1549200" cy="3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</a:rPr>
              <a:t>Over forecast!</a:t>
            </a:r>
            <a:endParaRPr sz="15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0"/>
          <p:cNvSpPr txBox="1"/>
          <p:nvPr/>
        </p:nvSpPr>
        <p:spPr>
          <a:xfrm>
            <a:off x="96275" y="89550"/>
            <a:ext cx="5494800" cy="16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The </a:t>
            </a:r>
            <a:endParaRPr b="1"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dk1"/>
                </a:solidFill>
              </a:rPr>
              <a:t>“What You See Is All There Is”</a:t>
            </a:r>
            <a:endParaRPr b="1" sz="2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Assumption</a:t>
            </a:r>
            <a:endParaRPr b="1"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" sz="1800">
                <a:solidFill>
                  <a:schemeClr val="dk2"/>
                </a:solidFill>
              </a:rPr>
              <a:t>When making decisions, we place too much emphasis on the “Known Knowns” (i.e. </a:t>
            </a:r>
            <a:r>
              <a:rPr lang="en" sz="1800">
                <a:solidFill>
                  <a:schemeClr val="dk2"/>
                </a:solidFill>
              </a:rPr>
              <a:t>what</a:t>
            </a:r>
            <a:r>
              <a:rPr lang="en" sz="1800">
                <a:solidFill>
                  <a:schemeClr val="dk2"/>
                </a:solidFill>
              </a:rPr>
              <a:t> we know and are familiar with)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" sz="1800">
                <a:solidFill>
                  <a:schemeClr val="dk2"/>
                </a:solidFill>
              </a:rPr>
              <a:t>We place too little </a:t>
            </a:r>
            <a:r>
              <a:rPr lang="en" sz="1800">
                <a:solidFill>
                  <a:schemeClr val="dk2"/>
                </a:solidFill>
              </a:rPr>
              <a:t>emphasis</a:t>
            </a:r>
            <a:r>
              <a:rPr lang="en" sz="1800">
                <a:solidFill>
                  <a:schemeClr val="dk2"/>
                </a:solidFill>
              </a:rPr>
              <a:t> on the “Known Unknowns” (i.e. things we’re aware of but not comfortable with or have poor data/understanding). 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" sz="1800">
                <a:solidFill>
                  <a:schemeClr val="dk2"/>
                </a:solidFill>
              </a:rPr>
              <a:t>We place </a:t>
            </a:r>
            <a:r>
              <a:rPr lang="en" sz="1800" u="sng">
                <a:solidFill>
                  <a:schemeClr val="dk2"/>
                </a:solidFill>
              </a:rPr>
              <a:t>no</a:t>
            </a:r>
            <a:r>
              <a:rPr lang="en" sz="1800">
                <a:solidFill>
                  <a:schemeClr val="dk2"/>
                </a:solidFill>
              </a:rPr>
              <a:t> </a:t>
            </a:r>
            <a:r>
              <a:rPr lang="en" sz="1800">
                <a:solidFill>
                  <a:schemeClr val="dk2"/>
                </a:solidFill>
              </a:rPr>
              <a:t>emphasis</a:t>
            </a:r>
            <a:r>
              <a:rPr lang="en" sz="1800">
                <a:solidFill>
                  <a:schemeClr val="dk2"/>
                </a:solidFill>
              </a:rPr>
              <a:t> on the “Unknown Unknowns” (i.e. things about which we aren’t aware and haven’t measured).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96" name="Google Shape;29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8250" y="2136000"/>
            <a:ext cx="4585937" cy="307185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40"/>
          <p:cNvSpPr/>
          <p:nvPr/>
        </p:nvSpPr>
        <p:spPr>
          <a:xfrm>
            <a:off x="5534425" y="480175"/>
            <a:ext cx="3059700" cy="1497600"/>
          </a:xfrm>
          <a:prstGeom prst="wedgeRoundRectCallout">
            <a:avLst>
              <a:gd fmla="val -10643" name="adj1"/>
              <a:gd fmla="val 71663" name="adj2"/>
              <a:gd fmla="val 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40"/>
          <p:cNvSpPr txBox="1"/>
          <p:nvPr/>
        </p:nvSpPr>
        <p:spPr>
          <a:xfrm>
            <a:off x="5457325" y="442500"/>
            <a:ext cx="3213900" cy="17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</a:rPr>
              <a:t>“There are forecasters who know they don’t </a:t>
            </a:r>
            <a:r>
              <a:rPr lang="en" sz="1500">
                <a:solidFill>
                  <a:schemeClr val="dk2"/>
                </a:solidFill>
              </a:rPr>
              <a:t>know</a:t>
            </a:r>
            <a:r>
              <a:rPr lang="en" sz="1500">
                <a:solidFill>
                  <a:schemeClr val="dk2"/>
                </a:solidFill>
              </a:rPr>
              <a:t>, and forecasters who don’t know they don’t know.” </a:t>
            </a:r>
            <a:endParaRPr sz="15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</a:rPr>
              <a:t>- Howard Marks</a:t>
            </a:r>
            <a:endParaRPr sz="15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</a:rPr>
              <a:t>(really good investor)</a:t>
            </a:r>
            <a:endParaRPr sz="15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1"/>
          <p:cNvSpPr txBox="1"/>
          <p:nvPr/>
        </p:nvSpPr>
        <p:spPr>
          <a:xfrm>
            <a:off x="191475" y="253250"/>
            <a:ext cx="5174100" cy="20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chemeClr val="dk1"/>
                </a:solidFill>
              </a:rPr>
              <a:t>How to avoid these biases</a:t>
            </a:r>
            <a:endParaRPr b="1" sz="2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AutoNum type="arabicParenR"/>
            </a:pPr>
            <a:r>
              <a:rPr lang="en" sz="1500">
                <a:solidFill>
                  <a:schemeClr val="dk2"/>
                </a:solidFill>
              </a:rPr>
              <a:t>Practice under stress</a:t>
            </a:r>
            <a:endParaRPr sz="15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2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AutoNum type="arabicParenR"/>
            </a:pPr>
            <a:r>
              <a:rPr lang="en" sz="1500">
                <a:solidFill>
                  <a:schemeClr val="dk2"/>
                </a:solidFill>
              </a:rPr>
              <a:t>Think in terms of probabilities </a:t>
            </a:r>
            <a:endParaRPr sz="1500">
              <a:solidFill>
                <a:schemeClr val="dk2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AutoNum type="alphaLcParenR"/>
            </a:pPr>
            <a:r>
              <a:rPr lang="en" sz="1500">
                <a:solidFill>
                  <a:schemeClr val="dk2"/>
                </a:solidFill>
              </a:rPr>
              <a:t>Be aware of the range of potential outcomes, recognize when the range of potential outcomes is unknown!</a:t>
            </a:r>
            <a:endParaRPr sz="1500">
              <a:solidFill>
                <a:schemeClr val="dk2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2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AutoNum type="arabicParenR"/>
            </a:pPr>
            <a:r>
              <a:rPr lang="en" sz="1500">
                <a:solidFill>
                  <a:schemeClr val="dk2"/>
                </a:solidFill>
              </a:rPr>
              <a:t>Look at CAMs, ML guidance, and other people’s forecasts very last</a:t>
            </a:r>
            <a:endParaRPr sz="15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2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AutoNum type="arabicParenR"/>
            </a:pPr>
            <a:r>
              <a:rPr lang="en" sz="1500">
                <a:solidFill>
                  <a:schemeClr val="dk2"/>
                </a:solidFill>
              </a:rPr>
              <a:t>Work on </a:t>
            </a:r>
            <a:r>
              <a:rPr lang="en" sz="1500">
                <a:solidFill>
                  <a:schemeClr val="dk2"/>
                </a:solidFill>
              </a:rPr>
              <a:t>detachment</a:t>
            </a:r>
            <a:r>
              <a:rPr lang="en" sz="1500">
                <a:solidFill>
                  <a:schemeClr val="dk2"/>
                </a:solidFill>
              </a:rPr>
              <a:t> </a:t>
            </a:r>
            <a:endParaRPr sz="1500">
              <a:solidFill>
                <a:schemeClr val="dk2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AutoNum type="alphaLcParenR"/>
            </a:pPr>
            <a:r>
              <a:rPr lang="en" sz="1500">
                <a:solidFill>
                  <a:schemeClr val="dk2"/>
                </a:solidFill>
              </a:rPr>
              <a:t>Look up</a:t>
            </a:r>
            <a:endParaRPr sz="1500">
              <a:solidFill>
                <a:schemeClr val="dk2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AutoNum type="alphaLcParenR"/>
            </a:pPr>
            <a:r>
              <a:rPr lang="en" sz="1500">
                <a:solidFill>
                  <a:schemeClr val="dk2"/>
                </a:solidFill>
              </a:rPr>
              <a:t>Take a deep breath</a:t>
            </a:r>
            <a:endParaRPr sz="1500">
              <a:solidFill>
                <a:schemeClr val="dk2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AutoNum type="alphaLcParenR"/>
            </a:pPr>
            <a:r>
              <a:rPr lang="en" sz="1500">
                <a:solidFill>
                  <a:schemeClr val="dk2"/>
                </a:solidFill>
              </a:rPr>
              <a:t>Assess the big picture</a:t>
            </a:r>
            <a:endParaRPr sz="1500">
              <a:solidFill>
                <a:schemeClr val="dk2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2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AutoNum type="arabicParenR"/>
            </a:pPr>
            <a:r>
              <a:rPr lang="en" sz="1500">
                <a:solidFill>
                  <a:schemeClr val="dk2"/>
                </a:solidFill>
              </a:rPr>
              <a:t>Honest self-assessment</a:t>
            </a:r>
            <a:endParaRPr sz="1500">
              <a:solidFill>
                <a:schemeClr val="dk2"/>
              </a:solidFill>
            </a:endParaRPr>
          </a:p>
        </p:txBody>
      </p:sp>
      <p:pic>
        <p:nvPicPr>
          <p:cNvPr id="304" name="Google Shape;304;p41" title="sddefault.jpg"/>
          <p:cNvPicPr preferRelativeResize="0"/>
          <p:nvPr/>
        </p:nvPicPr>
        <p:blipFill rotWithShape="1">
          <a:blip r:embed="rId3">
            <a:alphaModFix/>
          </a:blip>
          <a:srcRect b="11516" l="0" r="0" t="12817"/>
          <a:stretch/>
        </p:blipFill>
        <p:spPr>
          <a:xfrm>
            <a:off x="5023775" y="2571750"/>
            <a:ext cx="3925150" cy="222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/>
          <p:nvPr/>
        </p:nvSpPr>
        <p:spPr>
          <a:xfrm>
            <a:off x="366225" y="366075"/>
            <a:ext cx="4691100" cy="16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Common Heuristics</a:t>
            </a:r>
            <a:r>
              <a:rPr lang="en" sz="1800">
                <a:solidFill>
                  <a:schemeClr val="dk2"/>
                </a:solidFill>
              </a:rPr>
              <a:t>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Simple mental “shortcuts” that allow us to solve difficult problems via simplification and/or substitution based on past experience.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Heuristics can be thought of as </a:t>
            </a:r>
            <a:r>
              <a:rPr lang="en" sz="1800">
                <a:solidFill>
                  <a:schemeClr val="dk2"/>
                </a:solidFill>
              </a:rPr>
              <a:t>subconscious</a:t>
            </a:r>
            <a:r>
              <a:rPr lang="en" sz="1800">
                <a:solidFill>
                  <a:schemeClr val="dk2"/>
                </a:solidFill>
              </a:rPr>
              <a:t> biases and can take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on many forms.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Examples include: 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" sz="1800">
                <a:solidFill>
                  <a:schemeClr val="dk2"/>
                </a:solidFill>
              </a:rPr>
              <a:t>Anchoring bias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" sz="1800">
                <a:solidFill>
                  <a:schemeClr val="dk2"/>
                </a:solidFill>
              </a:rPr>
              <a:t>Confirmation bias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" sz="1800">
                <a:solidFill>
                  <a:schemeClr val="dk2"/>
                </a:solidFill>
              </a:rPr>
              <a:t>Recency bias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" sz="1800">
                <a:solidFill>
                  <a:schemeClr val="dk2"/>
                </a:solidFill>
              </a:rPr>
              <a:t>Availability bias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" sz="1800">
                <a:solidFill>
                  <a:schemeClr val="dk2"/>
                </a:solidFill>
              </a:rPr>
              <a:t>Many more!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52975" y="900950"/>
            <a:ext cx="2466975" cy="3667125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6" name="Google Shape;76;p15" title="5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2478" y="2311487"/>
            <a:ext cx="1768200" cy="2215875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7" name="Google Shape;77;p15"/>
          <p:cNvSpPr/>
          <p:nvPr/>
        </p:nvSpPr>
        <p:spPr>
          <a:xfrm rot="-1170563">
            <a:off x="5556606" y="295276"/>
            <a:ext cx="1993344" cy="1308750"/>
          </a:xfrm>
          <a:prstGeom prst="ellipse">
            <a:avLst/>
          </a:prstGeom>
          <a:solidFill>
            <a:srgbClr val="B6D7A8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15"/>
          <p:cNvSpPr txBox="1"/>
          <p:nvPr/>
        </p:nvSpPr>
        <p:spPr>
          <a:xfrm rot="-1355846">
            <a:off x="5669099" y="556615"/>
            <a:ext cx="1768362" cy="63491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Highly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Recommend!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42" title="brain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56525" y="1094600"/>
            <a:ext cx="3359200" cy="311385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42"/>
          <p:cNvSpPr txBox="1"/>
          <p:nvPr/>
        </p:nvSpPr>
        <p:spPr>
          <a:xfrm>
            <a:off x="3072800" y="372950"/>
            <a:ext cx="5891700" cy="24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dk1"/>
                </a:solidFill>
              </a:rPr>
              <a:t>Go Forth &amp; Make Better Decisions!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311" name="Google Shape;311;p42"/>
          <p:cNvSpPr txBox="1"/>
          <p:nvPr/>
        </p:nvSpPr>
        <p:spPr>
          <a:xfrm>
            <a:off x="3601325" y="1219175"/>
            <a:ext cx="5583000" cy="286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</a:rPr>
              <a:t>Recommended reading:</a:t>
            </a:r>
            <a:endParaRPr sz="1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solidFill>
                  <a:schemeClr val="dk1"/>
                </a:solidFill>
              </a:rPr>
              <a:t>Thinking Fast and Slow</a:t>
            </a:r>
            <a:r>
              <a:rPr lang="en" sz="1600">
                <a:solidFill>
                  <a:schemeClr val="dk2"/>
                </a:solidFill>
              </a:rPr>
              <a:t> </a:t>
            </a:r>
            <a:endParaRPr sz="1600">
              <a:solidFill>
                <a:schemeClr val="dk2"/>
              </a:solidFill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- Daniel Kahneman</a:t>
            </a:r>
            <a:endParaRPr sz="1600">
              <a:solidFill>
                <a:schemeClr val="dk2"/>
              </a:solidFill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solidFill>
                  <a:schemeClr val="dk1"/>
                </a:solidFill>
              </a:rPr>
              <a:t>Noise</a:t>
            </a:r>
            <a:r>
              <a:rPr lang="en" sz="1600">
                <a:solidFill>
                  <a:schemeClr val="dk2"/>
                </a:solidFill>
              </a:rPr>
              <a:t> </a:t>
            </a:r>
            <a:endParaRPr sz="1600">
              <a:solidFill>
                <a:schemeClr val="dk2"/>
              </a:solidFill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- Daniel Kahneman, </a:t>
            </a:r>
            <a:r>
              <a:rPr lang="en" sz="1600">
                <a:solidFill>
                  <a:schemeClr val="dk2"/>
                </a:solidFill>
              </a:rPr>
              <a:t>Olivier</a:t>
            </a:r>
            <a:r>
              <a:rPr lang="en" sz="1600">
                <a:solidFill>
                  <a:schemeClr val="dk2"/>
                </a:solidFill>
              </a:rPr>
              <a:t> Sibony, Cass Sunstein</a:t>
            </a:r>
            <a:endParaRPr sz="1600">
              <a:solidFill>
                <a:schemeClr val="dk2"/>
              </a:solidFill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solidFill>
                  <a:schemeClr val="dk1"/>
                </a:solidFill>
              </a:rPr>
              <a:t>Poor Charlie’s Almanac</a:t>
            </a:r>
            <a:r>
              <a:rPr lang="en" sz="1600">
                <a:solidFill>
                  <a:schemeClr val="dk2"/>
                </a:solidFill>
              </a:rPr>
              <a:t> </a:t>
            </a:r>
            <a:endParaRPr sz="1600">
              <a:solidFill>
                <a:schemeClr val="dk2"/>
              </a:solidFill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- Charlie Munger</a:t>
            </a:r>
            <a:endParaRPr sz="1600">
              <a:solidFill>
                <a:schemeClr val="dk2"/>
              </a:solidFill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solidFill>
                  <a:schemeClr val="dk1"/>
                </a:solidFill>
              </a:rPr>
              <a:t>The Stress Effect</a:t>
            </a:r>
            <a:r>
              <a:rPr lang="en" sz="1600">
                <a:solidFill>
                  <a:schemeClr val="dk1"/>
                </a:solidFill>
              </a:rPr>
              <a:t> </a:t>
            </a:r>
            <a:endParaRPr sz="1600">
              <a:solidFill>
                <a:schemeClr val="dk1"/>
              </a:solidFill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- Henry Thompson</a:t>
            </a:r>
            <a:endParaRPr sz="16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 </a:t>
            </a:r>
            <a:endParaRPr sz="16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/>
          <p:nvPr/>
        </p:nvSpPr>
        <p:spPr>
          <a:xfrm>
            <a:off x="79725" y="196050"/>
            <a:ext cx="3682500" cy="48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chemeClr val="dk1"/>
                </a:solidFill>
              </a:rPr>
              <a:t>Pop Quiz!</a:t>
            </a:r>
            <a:endParaRPr b="1" sz="2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Here are two houses that are neighbors.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House #1 sold for $350,000.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What is the price of house #2?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84" name="Google Shape;8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6875" y="993900"/>
            <a:ext cx="5381749" cy="3254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/>
          <p:nvPr/>
        </p:nvSpPr>
        <p:spPr>
          <a:xfrm>
            <a:off x="232125" y="196050"/>
            <a:ext cx="3682500" cy="48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chemeClr val="dk1"/>
                </a:solidFill>
              </a:rPr>
              <a:t>Anchoring Bias</a:t>
            </a:r>
            <a:endParaRPr b="1" sz="2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Consciously or subconsciously making an assessment based on some suggested value or outcome.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What does the distribution of the prices guesses look like? Should it have any correlation with the price of House #1?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90" name="Google Shape;9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95975" y="1303175"/>
            <a:ext cx="5009374" cy="302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67501" y="2471650"/>
            <a:ext cx="2878824" cy="1960418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8"/>
          <p:cNvSpPr txBox="1"/>
          <p:nvPr/>
        </p:nvSpPr>
        <p:spPr>
          <a:xfrm>
            <a:off x="232125" y="196050"/>
            <a:ext cx="3682500" cy="48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chemeClr val="dk1"/>
                </a:solidFill>
              </a:rPr>
              <a:t>Anchoring Bias</a:t>
            </a:r>
            <a:endParaRPr b="1" sz="2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Consciously or subconsciously making an assessment based on some suggested value or outcome.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Weather Example: May 20, 2019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</a:rPr>
              <a:t>Some CAM solutions were very bullish, others weren’t. How much did the bullish CAMs influence the forecast? </a:t>
            </a:r>
            <a:endParaRPr sz="1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</a:rPr>
              <a:t>This is why CAM/ML guidance should be the </a:t>
            </a:r>
            <a:r>
              <a:rPr b="1" lang="en" sz="1700" u="sng">
                <a:solidFill>
                  <a:schemeClr val="dk2"/>
                </a:solidFill>
              </a:rPr>
              <a:t>last</a:t>
            </a:r>
            <a:r>
              <a:rPr lang="en" sz="1700">
                <a:solidFill>
                  <a:schemeClr val="dk2"/>
                </a:solidFill>
              </a:rPr>
              <a:t> step in your forecast process!</a:t>
            </a:r>
            <a:endParaRPr sz="1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97" name="Google Shape;97;p18" title="sddefault.jpg"/>
          <p:cNvPicPr preferRelativeResize="0"/>
          <p:nvPr/>
        </p:nvPicPr>
        <p:blipFill rotWithShape="1">
          <a:blip r:embed="rId4">
            <a:alphaModFix/>
          </a:blip>
          <a:srcRect b="11540" l="0" r="0" t="9144"/>
          <a:stretch/>
        </p:blipFill>
        <p:spPr>
          <a:xfrm>
            <a:off x="5041750" y="76200"/>
            <a:ext cx="3406725" cy="2026475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8"/>
          <p:cNvSpPr txBox="1"/>
          <p:nvPr/>
        </p:nvSpPr>
        <p:spPr>
          <a:xfrm>
            <a:off x="7027175" y="1657350"/>
            <a:ext cx="3776100" cy="4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Courtesy of </a:t>
            </a:r>
            <a:endParaRPr sz="1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Convective Chronicles</a:t>
            </a:r>
            <a:endParaRPr sz="1000">
              <a:solidFill>
                <a:schemeClr val="lt1"/>
              </a:solidFill>
            </a:endParaRPr>
          </a:p>
        </p:txBody>
      </p:sp>
      <p:pic>
        <p:nvPicPr>
          <p:cNvPr id="99" name="Google Shape;99;p18" title="05202019_namnest.PNG"/>
          <p:cNvPicPr preferRelativeResize="0"/>
          <p:nvPr/>
        </p:nvPicPr>
        <p:blipFill rotWithShape="1">
          <a:blip r:embed="rId5">
            <a:alphaModFix/>
          </a:blip>
          <a:srcRect b="44464" l="25818" r="31457" t="7356"/>
          <a:stretch/>
        </p:blipFill>
        <p:spPr>
          <a:xfrm>
            <a:off x="4279749" y="3580891"/>
            <a:ext cx="1823024" cy="1496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8" title="05202019_arw.PNG"/>
          <p:cNvPicPr preferRelativeResize="0"/>
          <p:nvPr/>
        </p:nvPicPr>
        <p:blipFill rotWithShape="1">
          <a:blip r:embed="rId6">
            <a:alphaModFix/>
          </a:blip>
          <a:srcRect b="49356" l="29134" r="30514" t="9801"/>
          <a:stretch/>
        </p:blipFill>
        <p:spPr>
          <a:xfrm>
            <a:off x="4279725" y="2091575"/>
            <a:ext cx="1823025" cy="1424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9"/>
          <p:cNvSpPr txBox="1"/>
          <p:nvPr/>
        </p:nvSpPr>
        <p:spPr>
          <a:xfrm>
            <a:off x="118175" y="196050"/>
            <a:ext cx="4895100" cy="36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chemeClr val="dk1"/>
                </a:solidFill>
              </a:rPr>
              <a:t>Anchoring Bias</a:t>
            </a:r>
            <a:endParaRPr b="1" sz="2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Consciously or subconsciously making an assessment based on some suggested value or outcome.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Weather Example: November </a:t>
            </a:r>
            <a:r>
              <a:rPr lang="en" sz="1800">
                <a:solidFill>
                  <a:schemeClr val="dk2"/>
                </a:solidFill>
              </a:rPr>
              <a:t>2/3, 2024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</a:rPr>
              <a:t>2% Tornado risk going into the overnight hours</a:t>
            </a:r>
            <a:endParaRPr sz="1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</a:rPr>
              <a:t>f</a:t>
            </a:r>
            <a:r>
              <a:rPr lang="en" sz="1700">
                <a:solidFill>
                  <a:schemeClr val="dk2"/>
                </a:solidFill>
              </a:rPr>
              <a:t>or central Oklahoma… </a:t>
            </a:r>
            <a:endParaRPr sz="1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</a:rPr>
              <a:t>Expectation for tornadoes should be low, right? </a:t>
            </a:r>
            <a:endParaRPr sz="1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06" name="Google Shape;106;p19" title="day1probotlk_20241103_0100_torn_prt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0575" y="160550"/>
            <a:ext cx="3825926" cy="2605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9" title="11032024_okc_radar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1096" y="2948776"/>
            <a:ext cx="4345828" cy="2072776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9"/>
          <p:cNvSpPr txBox="1"/>
          <p:nvPr/>
        </p:nvSpPr>
        <p:spPr>
          <a:xfrm>
            <a:off x="125375" y="3978550"/>
            <a:ext cx="45387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2"/>
                </a:solidFill>
              </a:rPr>
              <a:t>Be careful not to let prior forecasts bias your perception of the current environment!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6050" y="2342075"/>
            <a:ext cx="3927465" cy="2590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0"/>
          <p:cNvSpPr txBox="1"/>
          <p:nvPr/>
        </p:nvSpPr>
        <p:spPr>
          <a:xfrm>
            <a:off x="251900" y="162650"/>
            <a:ext cx="4895100" cy="36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chemeClr val="dk1"/>
                </a:solidFill>
              </a:rPr>
              <a:t>Confirmation</a:t>
            </a:r>
            <a:r>
              <a:rPr b="1" lang="en" sz="2900">
                <a:solidFill>
                  <a:schemeClr val="dk1"/>
                </a:solidFill>
              </a:rPr>
              <a:t> Bias</a:t>
            </a:r>
            <a:endParaRPr b="1" sz="2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2"/>
                </a:solidFill>
              </a:rPr>
              <a:t>Acknowledging signals that conform to your prior beliefs while ignoring or discounting signals that refute your prior beliefs.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Example: You really like the new Ford Bronco…</a:t>
            </a:r>
            <a:r>
              <a:rPr lang="en" sz="1700">
                <a:solidFill>
                  <a:schemeClr val="dk2"/>
                </a:solidFill>
              </a:rPr>
              <a:t> </a:t>
            </a:r>
            <a:endParaRPr sz="1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 txBox="1"/>
          <p:nvPr/>
        </p:nvSpPr>
        <p:spPr>
          <a:xfrm>
            <a:off x="251900" y="162650"/>
            <a:ext cx="4895100" cy="36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chemeClr val="dk1"/>
                </a:solidFill>
              </a:rPr>
              <a:t>Confirmation Bias</a:t>
            </a:r>
            <a:endParaRPr b="1" sz="2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Acknowledging signals that conform to your prior beliefs while ignoring or discounting signals that refute your prior beliefs.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Example: You really like the new Ford Bronco…</a:t>
            </a:r>
            <a:r>
              <a:rPr lang="en" sz="1700">
                <a:solidFill>
                  <a:schemeClr val="dk2"/>
                </a:solidFill>
              </a:rPr>
              <a:t> </a:t>
            </a:r>
            <a:endParaRPr sz="1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20" name="Google Shape;12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5953355" y="-200975"/>
            <a:ext cx="3252652" cy="214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6050" y="2342075"/>
            <a:ext cx="3927465" cy="259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65725" y="830375"/>
            <a:ext cx="3927465" cy="259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5875" y="-115200"/>
            <a:ext cx="3927465" cy="259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4800" y="2927950"/>
            <a:ext cx="3758425" cy="2479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595530" y="1860900"/>
            <a:ext cx="3252652" cy="214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648526" y="3643952"/>
            <a:ext cx="2673075" cy="1763451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1"/>
          <p:cNvSpPr txBox="1"/>
          <p:nvPr/>
        </p:nvSpPr>
        <p:spPr>
          <a:xfrm>
            <a:off x="2139750" y="1805550"/>
            <a:ext cx="5249100" cy="1615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Then you start to see them everywhere!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Why? 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You’re subconsciously looking for them!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