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5" roundtripDataSignature="AMtx7mgtycoWsJYGoyels8etKIDqjyfu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customschemas.google.com/relationships/presentationmetadata" Target="metadata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3e8d6a6b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3e8d6a6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aab3452b9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2baab3452b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ae7195310b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1ae7195310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8948361c97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18948361c9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baab3452b9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2baab3452b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7" name="Google Shape;28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5" name="Google Shape;29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baab3452b9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2baab3452b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0" name="Google Shape;33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4" name="Google Shape;35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0" name="Google Shape;36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2" name="Google Shape;38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8" name="Google Shape;38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6" name="Google Shape;39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4" name="Google Shape;40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4" name="Google Shape;41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4" name="Google Shape;42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4" name="Google Shape;43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4" name="Google Shape;44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4" name="Google Shape;45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1" name="Google Shape;46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5" name="Google Shape;47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3" name="Google Shape;483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1" name="Google Shape;49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9" name="Google Shape;499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4" name="Google Shape;504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0" name="Google Shape;510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8" name="Google Shape;518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7" name="Google Shape;527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6" name="Google Shape;536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5" name="Google Shape;545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8" name="Google Shape;558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7" name="Google Shape;567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3" name="Google Shape;573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2" name="Google Shape;58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8" name="Google Shape;588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4" name="Google Shape;594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0" name="Google Shape;600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7" name="Google Shape;607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3" name="Google Shape;613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0" name="Google Shape;620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6" name="Google Shape;626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2" name="Google Shape;632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8" name="Google Shape;638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4" name="Google Shape;644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0" name="Google Shape;650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080eab983f_3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g2080eab983f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080eab983f_3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1" name="Google Shape;661;g2080eab983f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baab3452b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2baab3452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080eab983f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g2080eab983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354121a942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354121a94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693986233a_1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g2693986233a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693986233a_1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3" name="Google Shape;683;g2693986233a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693986233a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g2693986233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693986233a_1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3" name="Google Shape;693;g2693986233a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693986233a_1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g2693986233a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693986233a_1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3" name="Google Shape;703;g2693986233a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ae7195310b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g1ae7195310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6a506a0103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6a506a010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6a506a0103_1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26a506a0103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5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5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5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5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6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4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png"/><Relationship Id="rId4" Type="http://schemas.openxmlformats.org/officeDocument/2006/relationships/image" Target="../media/image70.png"/><Relationship Id="rId5" Type="http://schemas.openxmlformats.org/officeDocument/2006/relationships/image" Target="../media/image6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9620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Mode of Convection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METR 4403/5403 – Spring 2024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Movement versus propagation</a:t>
            </a:r>
            <a:endParaRPr/>
          </a:p>
        </p:txBody>
      </p:sp>
      <p:sp>
        <p:nvSpPr>
          <p:cNvPr id="187" name="Google Shape;187;p9"/>
          <p:cNvSpPr txBox="1"/>
          <p:nvPr/>
        </p:nvSpPr>
        <p:spPr>
          <a:xfrm>
            <a:off x="148396" y="5731825"/>
            <a:ext cx="11875435" cy="1078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Formation of new cells along the gust front is also influenced by the low-level system-relative winds (left) and moisture heterogeneities (right)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4" id="188" name="Google Shape;188;p9"/>
          <p:cNvPicPr preferRelativeResize="0"/>
          <p:nvPr/>
        </p:nvPicPr>
        <p:blipFill rotWithShape="1">
          <a:blip r:embed="rId3">
            <a:alphaModFix/>
          </a:blip>
          <a:srcRect b="48376" l="24137" r="26299" t="2299"/>
          <a:stretch/>
        </p:blipFill>
        <p:spPr>
          <a:xfrm>
            <a:off x="6858550" y="1767303"/>
            <a:ext cx="4540469" cy="338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165" y="1767302"/>
            <a:ext cx="5664938" cy="352357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" name="Google Shape;190;p9"/>
          <p:cNvSpPr txBox="1"/>
          <p:nvPr/>
        </p:nvSpPr>
        <p:spPr>
          <a:xfrm>
            <a:off x="8044359" y="5111528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9"/>
          <p:cNvSpPr txBox="1"/>
          <p:nvPr/>
        </p:nvSpPr>
        <p:spPr>
          <a:xfrm>
            <a:off x="7273160" y="1330761"/>
            <a:ext cx="32034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 moisture gradients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9"/>
          <p:cNvSpPr txBox="1"/>
          <p:nvPr/>
        </p:nvSpPr>
        <p:spPr>
          <a:xfrm>
            <a:off x="1986454" y="1330761"/>
            <a:ext cx="27497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System-relative head winds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3e8d6a6b0_0_0"/>
          <p:cNvSpPr/>
          <p:nvPr/>
        </p:nvSpPr>
        <p:spPr>
          <a:xfrm>
            <a:off x="1771950" y="0"/>
            <a:ext cx="5521200" cy="4916700"/>
          </a:xfrm>
          <a:prstGeom prst="ellipse">
            <a:avLst/>
          </a:prstGeom>
          <a:solidFill>
            <a:srgbClr val="00B0F0">
              <a:alpha val="25950"/>
            </a:srgbClr>
          </a:solidFill>
          <a:ln cap="flat" cmpd="sng" w="9525">
            <a:solidFill>
              <a:srgbClr val="0066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" name="Google Shape;198;g333e8d6a6b0_0_0"/>
          <p:cNvCxnSpPr/>
          <p:nvPr/>
        </p:nvCxnSpPr>
        <p:spPr>
          <a:xfrm flipH="1" rot="10800000">
            <a:off x="3953450" y="4356975"/>
            <a:ext cx="358800" cy="9384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9" name="Google Shape;199;g333e8d6a6b0_0_0"/>
          <p:cNvCxnSpPr/>
          <p:nvPr/>
        </p:nvCxnSpPr>
        <p:spPr>
          <a:xfrm flipH="1">
            <a:off x="4403550" y="3518700"/>
            <a:ext cx="327600" cy="4977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0" name="Google Shape;200;g333e8d6a6b0_0_0"/>
          <p:cNvSpPr/>
          <p:nvPr/>
        </p:nvSpPr>
        <p:spPr>
          <a:xfrm>
            <a:off x="3215100" y="814125"/>
            <a:ext cx="4077900" cy="3339300"/>
          </a:xfrm>
          <a:prstGeom prst="ellipse">
            <a:avLst/>
          </a:prstGeom>
          <a:solidFill>
            <a:srgbClr val="00B0F0">
              <a:alpha val="25950"/>
            </a:srgbClr>
          </a:solidFill>
          <a:ln cap="flat" cmpd="sng" w="9525">
            <a:solidFill>
              <a:srgbClr val="0066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333e8d6a6b0_0_0"/>
          <p:cNvSpPr/>
          <p:nvPr/>
        </p:nvSpPr>
        <p:spPr>
          <a:xfrm>
            <a:off x="4015450" y="2304375"/>
            <a:ext cx="3711900" cy="1504200"/>
          </a:xfrm>
          <a:prstGeom prst="ellipse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333e8d6a6b0_0_0"/>
          <p:cNvSpPr/>
          <p:nvPr/>
        </p:nvSpPr>
        <p:spPr>
          <a:xfrm>
            <a:off x="4408450" y="2566275"/>
            <a:ext cx="2925900" cy="9804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333e8d6a6b0_0_0"/>
          <p:cNvSpPr/>
          <p:nvPr/>
        </p:nvSpPr>
        <p:spPr>
          <a:xfrm>
            <a:off x="4715350" y="2773125"/>
            <a:ext cx="2312100" cy="566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333e8d6a6b0_0_0"/>
          <p:cNvSpPr txBox="1"/>
          <p:nvPr/>
        </p:nvSpPr>
        <p:spPr>
          <a:xfrm>
            <a:off x="4098225" y="1338475"/>
            <a:ext cx="1531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Cold </a:t>
            </a:r>
            <a:endParaRPr b="1" sz="2800">
              <a:solidFill>
                <a:srgbClr val="0066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Pool</a:t>
            </a:r>
            <a:endParaRPr b="1" sz="2800">
              <a:solidFill>
                <a:srgbClr val="00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5" name="Google Shape;205;g333e8d6a6b0_0_0"/>
          <p:cNvCxnSpPr/>
          <p:nvPr/>
        </p:nvCxnSpPr>
        <p:spPr>
          <a:xfrm flipH="1" rot="10800000">
            <a:off x="455325" y="2759675"/>
            <a:ext cx="358800" cy="9384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" name="Google Shape;206;g333e8d6a6b0_0_0"/>
          <p:cNvCxnSpPr/>
          <p:nvPr/>
        </p:nvCxnSpPr>
        <p:spPr>
          <a:xfrm flipH="1" rot="10800000">
            <a:off x="455325" y="1021125"/>
            <a:ext cx="2648700" cy="213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7" name="Google Shape;207;g333e8d6a6b0_0_0"/>
          <p:cNvCxnSpPr/>
          <p:nvPr/>
        </p:nvCxnSpPr>
        <p:spPr>
          <a:xfrm flipH="1">
            <a:off x="234575" y="303575"/>
            <a:ext cx="27600" cy="3394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g333e8d6a6b0_0_0"/>
          <p:cNvCxnSpPr/>
          <p:nvPr/>
        </p:nvCxnSpPr>
        <p:spPr>
          <a:xfrm flipH="1" rot="10800000">
            <a:off x="455325" y="1614425"/>
            <a:ext cx="1200600" cy="8556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9" name="Google Shape;209;g333e8d6a6b0_0_0"/>
          <p:cNvSpPr/>
          <p:nvPr/>
        </p:nvSpPr>
        <p:spPr>
          <a:xfrm>
            <a:off x="3656650" y="3637225"/>
            <a:ext cx="1821420" cy="98042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" name="Google Shape;210;g333e8d6a6b0_0_0"/>
          <p:cNvCxnSpPr/>
          <p:nvPr/>
        </p:nvCxnSpPr>
        <p:spPr>
          <a:xfrm flipH="1" rot="10800000">
            <a:off x="2850275" y="5153000"/>
            <a:ext cx="358800" cy="9384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" name="Google Shape;211;g333e8d6a6b0_0_0"/>
          <p:cNvCxnSpPr/>
          <p:nvPr/>
        </p:nvCxnSpPr>
        <p:spPr>
          <a:xfrm flipH="1" rot="10800000">
            <a:off x="5934075" y="2456275"/>
            <a:ext cx="1944900" cy="5919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2" name="Google Shape;212;g333e8d6a6b0_0_0"/>
          <p:cNvCxnSpPr/>
          <p:nvPr/>
        </p:nvCxnSpPr>
        <p:spPr>
          <a:xfrm flipH="1">
            <a:off x="4715350" y="3048175"/>
            <a:ext cx="1186800" cy="9108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3" name="Google Shape;213;g333e8d6a6b0_0_0"/>
          <p:cNvCxnSpPr>
            <a:endCxn id="203" idx="5"/>
          </p:cNvCxnSpPr>
          <p:nvPr/>
        </p:nvCxnSpPr>
        <p:spPr>
          <a:xfrm>
            <a:off x="5934051" y="3054034"/>
            <a:ext cx="754800" cy="2028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4" name="Google Shape;214;g333e8d6a6b0_0_0"/>
          <p:cNvSpPr txBox="1"/>
          <p:nvPr/>
        </p:nvSpPr>
        <p:spPr>
          <a:xfrm>
            <a:off x="7948200" y="3518700"/>
            <a:ext cx="4243800" cy="3339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Cell motion vector (mean wind)</a:t>
            </a:r>
            <a:endParaRPr sz="3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New cell development (</a:t>
            </a:r>
            <a:r>
              <a:rPr lang="en-US" sz="30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propagation</a:t>
            </a:r>
            <a:r>
              <a:rPr lang="en-US" sz="30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vector)</a:t>
            </a:r>
            <a:endParaRPr sz="300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Net system motion vector</a:t>
            </a:r>
            <a:endParaRPr sz="3000">
              <a:solidFill>
                <a:srgbClr val="00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333e8d6a6b0_0_0"/>
          <p:cNvSpPr txBox="1"/>
          <p:nvPr/>
        </p:nvSpPr>
        <p:spPr>
          <a:xfrm>
            <a:off x="7948200" y="0"/>
            <a:ext cx="4243800" cy="22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Multicell system motion can be difficult to determine. It is a combination of new cell development (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propagation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and the mean cell motion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333e8d6a6b0_0_0"/>
          <p:cNvSpPr/>
          <p:nvPr/>
        </p:nvSpPr>
        <p:spPr>
          <a:xfrm>
            <a:off x="2850276" y="4534237"/>
            <a:ext cx="1247940" cy="75589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aab3452b9_0_23"/>
          <p:cNvSpPr/>
          <p:nvPr/>
        </p:nvSpPr>
        <p:spPr>
          <a:xfrm>
            <a:off x="2663175" y="0"/>
            <a:ext cx="6944700" cy="68166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2baab3452b9_0_23"/>
          <p:cNvSpPr/>
          <p:nvPr/>
        </p:nvSpPr>
        <p:spPr>
          <a:xfrm>
            <a:off x="3290100" y="800325"/>
            <a:ext cx="5611800" cy="5395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2baab3452b9_0_23"/>
          <p:cNvSpPr/>
          <p:nvPr/>
        </p:nvSpPr>
        <p:spPr>
          <a:xfrm>
            <a:off x="4833450" y="2245800"/>
            <a:ext cx="2525100" cy="2366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4" name="Google Shape;224;g2baab3452b9_0_23"/>
          <p:cNvCxnSpPr/>
          <p:nvPr/>
        </p:nvCxnSpPr>
        <p:spPr>
          <a:xfrm>
            <a:off x="6085275" y="27600"/>
            <a:ext cx="10800" cy="68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5" name="Google Shape;225;g2baab3452b9_0_23"/>
          <p:cNvCxnSpPr/>
          <p:nvPr/>
        </p:nvCxnSpPr>
        <p:spPr>
          <a:xfrm>
            <a:off x="-16800" y="3429000"/>
            <a:ext cx="1222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g2baab3452b9_0_23"/>
          <p:cNvSpPr/>
          <p:nvPr/>
        </p:nvSpPr>
        <p:spPr>
          <a:xfrm>
            <a:off x="3947175" y="1426200"/>
            <a:ext cx="4287000" cy="4019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2baab3452b9_0_23"/>
          <p:cNvSpPr txBox="1"/>
          <p:nvPr/>
        </p:nvSpPr>
        <p:spPr>
          <a:xfrm>
            <a:off x="7271925" y="3263400"/>
            <a:ext cx="4002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2baab3452b9_0_23"/>
          <p:cNvSpPr txBox="1"/>
          <p:nvPr/>
        </p:nvSpPr>
        <p:spPr>
          <a:xfrm>
            <a:off x="798950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2baab3452b9_0_23"/>
          <p:cNvSpPr txBox="1"/>
          <p:nvPr/>
        </p:nvSpPr>
        <p:spPr>
          <a:xfrm>
            <a:off x="8610500" y="32565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" name="Google Shape;230;g2baab3452b9_0_23"/>
          <p:cNvCxnSpPr/>
          <p:nvPr/>
        </p:nvCxnSpPr>
        <p:spPr>
          <a:xfrm flipH="1" rot="10800000">
            <a:off x="5574700" y="1779925"/>
            <a:ext cx="455400" cy="13800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" name="Google Shape;231;g2baab3452b9_0_23"/>
          <p:cNvCxnSpPr/>
          <p:nvPr/>
        </p:nvCxnSpPr>
        <p:spPr>
          <a:xfrm flipH="1" rot="10800000">
            <a:off x="6016275" y="1241850"/>
            <a:ext cx="814200" cy="552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2baab3452b9_0_23"/>
          <p:cNvCxnSpPr/>
          <p:nvPr/>
        </p:nvCxnSpPr>
        <p:spPr>
          <a:xfrm>
            <a:off x="6816600" y="1269500"/>
            <a:ext cx="538200" cy="96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2baab3452b9_0_23"/>
          <p:cNvCxnSpPr/>
          <p:nvPr/>
        </p:nvCxnSpPr>
        <p:spPr>
          <a:xfrm>
            <a:off x="7340950" y="1352275"/>
            <a:ext cx="897000" cy="14214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4" name="Google Shape;234;g2baab3452b9_0_23"/>
          <p:cNvCxnSpPr/>
          <p:nvPr/>
        </p:nvCxnSpPr>
        <p:spPr>
          <a:xfrm flipH="1" rot="10800000">
            <a:off x="8196475" y="1655750"/>
            <a:ext cx="1352400" cy="10626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5" name="Google Shape;235;g2baab3452b9_0_23"/>
          <p:cNvSpPr txBox="1"/>
          <p:nvPr/>
        </p:nvSpPr>
        <p:spPr>
          <a:xfrm>
            <a:off x="206975" y="289775"/>
            <a:ext cx="27735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2baab3452b9_0_23"/>
          <p:cNvSpPr txBox="1"/>
          <p:nvPr/>
        </p:nvSpPr>
        <p:spPr>
          <a:xfrm>
            <a:off x="9304250" y="32358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ae7195310b_0_43"/>
          <p:cNvSpPr txBox="1"/>
          <p:nvPr>
            <p:ph type="title"/>
          </p:nvPr>
        </p:nvSpPr>
        <p:spPr>
          <a:xfrm>
            <a:off x="3889250" y="0"/>
            <a:ext cx="830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Multi Cell Clusters </a:t>
            </a:r>
            <a:endParaRPr/>
          </a:p>
        </p:txBody>
      </p:sp>
      <p:pic>
        <p:nvPicPr>
          <p:cNvPr id="242" name="Google Shape;242;g1ae7195310b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31075"/>
            <a:ext cx="3508650" cy="32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1ae7195310b_0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3889246" cy="363107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1ae7195310b_0_43"/>
          <p:cNvSpPr txBox="1"/>
          <p:nvPr/>
        </p:nvSpPr>
        <p:spPr>
          <a:xfrm>
            <a:off x="4063225" y="1185975"/>
            <a:ext cx="8128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Aggregates of multi-cell storms are common over parts of the Southeast in the summer. Each storm can be in a different phase of the life cycle.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act as a loosely organized MCS or as vague as a large convective blob.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Forcing is usually weak and the primary risk is damaging outflow winds from collapsing storms but can also produce hail.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g1ae7195310b_0_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89251" y="3366900"/>
            <a:ext cx="4805839" cy="343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8948361c97_0_4"/>
          <p:cNvSpPr txBox="1"/>
          <p:nvPr>
            <p:ph type="title"/>
          </p:nvPr>
        </p:nvSpPr>
        <p:spPr>
          <a:xfrm>
            <a:off x="6105175" y="0"/>
            <a:ext cx="60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Multi Cell Lines</a:t>
            </a:r>
            <a:endParaRPr/>
          </a:p>
        </p:txBody>
      </p:sp>
      <p:sp>
        <p:nvSpPr>
          <p:cNvPr id="251" name="Google Shape;251;g18948361c97_0_4"/>
          <p:cNvSpPr txBox="1"/>
          <p:nvPr>
            <p:ph idx="1" type="body"/>
          </p:nvPr>
        </p:nvSpPr>
        <p:spPr>
          <a:xfrm>
            <a:off x="6105175" y="1325700"/>
            <a:ext cx="6086700" cy="55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564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Collections of multicell storms along a line with a large length to width ratio. </a:t>
            </a:r>
            <a:endParaRPr sz="3632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0799"/>
              <a:buNone/>
            </a:pPr>
            <a:r>
              <a:t/>
            </a:r>
            <a:endParaRPr sz="3632"/>
          </a:p>
          <a:p>
            <a:pPr indent="-34564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Can take multiple forms</a:t>
            </a:r>
            <a:endParaRPr sz="3632"/>
          </a:p>
          <a:p>
            <a:pPr indent="-345648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1439"/>
              <a:buChar char="•"/>
            </a:pPr>
            <a:r>
              <a:rPr lang="en-US" sz="3232"/>
              <a:t>Serial MCS</a:t>
            </a:r>
            <a:endParaRPr sz="3232"/>
          </a:p>
          <a:p>
            <a:pPr indent="-345648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1439"/>
              <a:buChar char="•"/>
            </a:pPr>
            <a:r>
              <a:rPr lang="en-US" sz="3232"/>
              <a:t>Progressive MCS</a:t>
            </a:r>
            <a:endParaRPr sz="3232"/>
          </a:p>
          <a:p>
            <a:pPr indent="-345648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1439"/>
              <a:buChar char="•"/>
            </a:pPr>
            <a:r>
              <a:rPr lang="en-US" sz="3232"/>
              <a:t>LEWPs (line echo wave patterns)</a:t>
            </a:r>
            <a:endParaRPr sz="3232"/>
          </a:p>
          <a:p>
            <a:pPr indent="-345648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1439"/>
              <a:buChar char="•"/>
            </a:pPr>
            <a:r>
              <a:rPr lang="en-US" sz="3232"/>
              <a:t>Bow echos </a:t>
            </a:r>
            <a:endParaRPr sz="3232"/>
          </a:p>
          <a:p>
            <a:pPr indent="-345648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1439"/>
              <a:buChar char="•"/>
            </a:pPr>
            <a:r>
              <a:rPr lang="en-US" sz="3232"/>
              <a:t>Derechos</a:t>
            </a:r>
            <a:endParaRPr sz="3232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0799"/>
              <a:buNone/>
            </a:pPr>
            <a:r>
              <a:t/>
            </a:r>
            <a:endParaRPr sz="3632"/>
          </a:p>
          <a:p>
            <a:pPr indent="-34564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Usually more organized than clusters with stronger vertical shear.</a:t>
            </a:r>
            <a:endParaRPr sz="3632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0799"/>
              <a:buNone/>
            </a:pPr>
            <a:r>
              <a:t/>
            </a:r>
            <a:endParaRPr sz="3632"/>
          </a:p>
          <a:p>
            <a:pPr indent="-34564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Can produce Damaging wind gusts tornadoes and some hail. </a:t>
            </a:r>
            <a:endParaRPr sz="3632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/>
          </a:p>
        </p:txBody>
      </p:sp>
      <p:pic>
        <p:nvPicPr>
          <p:cNvPr id="252" name="Google Shape;252;g18948361c97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9118"/>
            <a:ext cx="6105175" cy="457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18948361c97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21318" cy="22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18948361c97_0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1326" y="0"/>
            <a:ext cx="3783849" cy="212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aab3452b9_0_44"/>
          <p:cNvSpPr/>
          <p:nvPr/>
        </p:nvSpPr>
        <p:spPr>
          <a:xfrm>
            <a:off x="2663175" y="0"/>
            <a:ext cx="6944700" cy="68166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2baab3452b9_0_44"/>
          <p:cNvSpPr/>
          <p:nvPr/>
        </p:nvSpPr>
        <p:spPr>
          <a:xfrm>
            <a:off x="3290100" y="800325"/>
            <a:ext cx="5611800" cy="5395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2baab3452b9_0_44"/>
          <p:cNvSpPr/>
          <p:nvPr/>
        </p:nvSpPr>
        <p:spPr>
          <a:xfrm>
            <a:off x="3947175" y="1426200"/>
            <a:ext cx="4287000" cy="4019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2" name="Google Shape;262;g2baab3452b9_0_44"/>
          <p:cNvCxnSpPr/>
          <p:nvPr/>
        </p:nvCxnSpPr>
        <p:spPr>
          <a:xfrm>
            <a:off x="6085275" y="27600"/>
            <a:ext cx="10800" cy="68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3" name="Google Shape;263;g2baab3452b9_0_44"/>
          <p:cNvCxnSpPr/>
          <p:nvPr/>
        </p:nvCxnSpPr>
        <p:spPr>
          <a:xfrm>
            <a:off x="-16800" y="3429000"/>
            <a:ext cx="1222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4" name="Google Shape;264;g2baab3452b9_0_44"/>
          <p:cNvSpPr txBox="1"/>
          <p:nvPr/>
        </p:nvSpPr>
        <p:spPr>
          <a:xfrm>
            <a:off x="6568175" y="3325425"/>
            <a:ext cx="4002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2baab3452b9_0_44"/>
          <p:cNvSpPr txBox="1"/>
          <p:nvPr/>
        </p:nvSpPr>
        <p:spPr>
          <a:xfrm>
            <a:off x="712555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2baab3452b9_0_44"/>
          <p:cNvSpPr txBox="1"/>
          <p:nvPr/>
        </p:nvSpPr>
        <p:spPr>
          <a:xfrm>
            <a:off x="7958925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2baab3452b9_0_44"/>
          <p:cNvSpPr/>
          <p:nvPr/>
        </p:nvSpPr>
        <p:spPr>
          <a:xfrm>
            <a:off x="4833450" y="2252700"/>
            <a:ext cx="2525100" cy="2366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2baab3452b9_0_44"/>
          <p:cNvSpPr txBox="1"/>
          <p:nvPr/>
        </p:nvSpPr>
        <p:spPr>
          <a:xfrm>
            <a:off x="206975" y="289775"/>
            <a:ext cx="27735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2baab3452b9_0_44"/>
          <p:cNvSpPr txBox="1"/>
          <p:nvPr/>
        </p:nvSpPr>
        <p:spPr>
          <a:xfrm>
            <a:off x="868190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2baab3452b9_0_44"/>
          <p:cNvSpPr/>
          <p:nvPr/>
        </p:nvSpPr>
        <p:spPr>
          <a:xfrm>
            <a:off x="5435550" y="2816700"/>
            <a:ext cx="1320900" cy="1183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1" name="Google Shape;271;g2baab3452b9_0_44"/>
          <p:cNvCxnSpPr/>
          <p:nvPr/>
        </p:nvCxnSpPr>
        <p:spPr>
          <a:xfrm flipH="1" rot="10800000">
            <a:off x="4817491" y="2566676"/>
            <a:ext cx="991800" cy="7587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2baab3452b9_0_44"/>
          <p:cNvCxnSpPr>
            <a:endCxn id="267" idx="7"/>
          </p:cNvCxnSpPr>
          <p:nvPr/>
        </p:nvCxnSpPr>
        <p:spPr>
          <a:xfrm>
            <a:off x="5767758" y="2552751"/>
            <a:ext cx="1221000" cy="46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3" name="Google Shape;273;g2baab3452b9_0_44"/>
          <p:cNvCxnSpPr>
            <a:stCxn id="267" idx="7"/>
          </p:cNvCxnSpPr>
          <p:nvPr/>
        </p:nvCxnSpPr>
        <p:spPr>
          <a:xfrm flipH="1" rot="10800000">
            <a:off x="6988758" y="2152551"/>
            <a:ext cx="1156500" cy="4467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4" name="Google Shape;274;g2baab3452b9_0_44"/>
          <p:cNvCxnSpPr/>
          <p:nvPr/>
        </p:nvCxnSpPr>
        <p:spPr>
          <a:xfrm flipH="1" rot="10800000">
            <a:off x="8086100" y="1973200"/>
            <a:ext cx="897000" cy="1932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5" name="Google Shape;275;g2baab3452b9_0_44"/>
          <p:cNvCxnSpPr/>
          <p:nvPr/>
        </p:nvCxnSpPr>
        <p:spPr>
          <a:xfrm flipH="1" rot="10800000">
            <a:off x="8983075" y="1498900"/>
            <a:ext cx="2097600" cy="4968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6" name="Google Shape;276;g2baab3452b9_0_44"/>
          <p:cNvSpPr txBox="1"/>
          <p:nvPr/>
        </p:nvSpPr>
        <p:spPr>
          <a:xfrm>
            <a:off x="9302900" y="3297900"/>
            <a:ext cx="6900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Supercells</a:t>
            </a:r>
            <a:endParaRPr/>
          </a:p>
        </p:txBody>
      </p:sp>
      <p:sp>
        <p:nvSpPr>
          <p:cNvPr id="282" name="Google Shape;282;p10"/>
          <p:cNvSpPr txBox="1"/>
          <p:nvPr/>
        </p:nvSpPr>
        <p:spPr>
          <a:xfrm>
            <a:off x="148397" y="1309741"/>
            <a:ext cx="5947604" cy="547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Characterized by a thunderstorm with a sustained, deep, rotating updraft 🡪 mesocyclone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Occur in strong vertical shear through a deep layer (big storm-relative winds), but high CAPE not necessary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Motion deviates significantly from mean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PGF enhances updraft, a special property of supercells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8f017" id="283" name="Google Shape;283;p10"/>
          <p:cNvPicPr preferRelativeResize="0"/>
          <p:nvPr/>
        </p:nvPicPr>
        <p:blipFill rotWithShape="1">
          <a:blip r:embed="rId3">
            <a:alphaModFix/>
          </a:blip>
          <a:srcRect b="24291" l="11034" r="11610" t="6437"/>
          <a:stretch/>
        </p:blipFill>
        <p:spPr>
          <a:xfrm>
            <a:off x="6229761" y="1638410"/>
            <a:ext cx="5821522" cy="39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0"/>
          <p:cNvSpPr txBox="1"/>
          <p:nvPr/>
        </p:nvSpPr>
        <p:spPr>
          <a:xfrm>
            <a:off x="7991807" y="5548259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Supercell Features</a:t>
            </a:r>
            <a:endParaRPr/>
          </a:p>
        </p:txBody>
      </p:sp>
      <p:sp>
        <p:nvSpPr>
          <p:cNvPr id="290" name="Google Shape;290;p11"/>
          <p:cNvSpPr txBox="1"/>
          <p:nvPr/>
        </p:nvSpPr>
        <p:spPr>
          <a:xfrm>
            <a:off x="148397" y="1309741"/>
            <a:ext cx="11843906" cy="547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Single, long-lived, quasi-steady, rotating, precipitation free, updraft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Wall cloud at updraft base where humid, rain-cooled air drawn upward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downdraft regions: rear flank downdraft (RFD) and forward flank downdraft (FFD)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22" id="291" name="Google Shape;291;p11"/>
          <p:cNvPicPr preferRelativeResize="0"/>
          <p:nvPr/>
        </p:nvPicPr>
        <p:blipFill rotWithShape="1">
          <a:blip r:embed="rId3">
            <a:alphaModFix/>
          </a:blip>
          <a:srcRect b="46973" l="9310" r="11610" t="11188"/>
          <a:stretch/>
        </p:blipFill>
        <p:spPr>
          <a:xfrm>
            <a:off x="1627789" y="3159607"/>
            <a:ext cx="8936421" cy="354599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1"/>
          <p:cNvSpPr txBox="1"/>
          <p:nvPr/>
        </p:nvSpPr>
        <p:spPr>
          <a:xfrm>
            <a:off x="4470841" y="6562238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2"/>
          <p:cNvSpPr txBox="1"/>
          <p:nvPr>
            <p:ph type="title"/>
          </p:nvPr>
        </p:nvSpPr>
        <p:spPr>
          <a:xfrm>
            <a:off x="838200" y="519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Supercell Types</a:t>
            </a:r>
            <a:endParaRPr/>
          </a:p>
        </p:txBody>
      </p:sp>
      <p:sp>
        <p:nvSpPr>
          <p:cNvPr id="298" name="Google Shape;298;p12"/>
          <p:cNvSpPr txBox="1"/>
          <p:nvPr/>
        </p:nvSpPr>
        <p:spPr>
          <a:xfrm>
            <a:off x="148397" y="1309741"/>
            <a:ext cx="11843906" cy="547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isolated storms, supercell type is </a:t>
            </a:r>
            <a:r>
              <a:rPr b="1" i="0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(maybe) 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function of storm-relative winds (SRW) at level of anvil (9–12 km AGL)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upper-level storm-relative winds (&lt;18 m/s):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HP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moderate (18-28 m/s):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classic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strong (&gt;28 m/s):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6" id="299" name="Google Shape;299;p12"/>
          <p:cNvPicPr preferRelativeResize="0"/>
          <p:nvPr/>
        </p:nvPicPr>
        <p:blipFill rotWithShape="1">
          <a:blip r:embed="rId3">
            <a:alphaModFix/>
          </a:blip>
          <a:srcRect b="20093" l="27241" r="26896" t="0"/>
          <a:stretch/>
        </p:blipFill>
        <p:spPr>
          <a:xfrm>
            <a:off x="6509220" y="3042804"/>
            <a:ext cx="2698463" cy="3526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24" id="300" name="Google Shape;300;p12"/>
          <p:cNvPicPr preferRelativeResize="0"/>
          <p:nvPr/>
        </p:nvPicPr>
        <p:blipFill rotWithShape="1">
          <a:blip r:embed="rId4">
            <a:alphaModFix/>
          </a:blip>
          <a:srcRect b="15591" l="26457" r="27083" t="3356"/>
          <a:stretch/>
        </p:blipFill>
        <p:spPr>
          <a:xfrm>
            <a:off x="3727200" y="3005959"/>
            <a:ext cx="2723000" cy="3563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26" id="301" name="Google Shape;301;p12"/>
          <p:cNvPicPr preferRelativeResize="0"/>
          <p:nvPr/>
        </p:nvPicPr>
        <p:blipFill rotWithShape="1">
          <a:blip r:embed="rId5">
            <a:alphaModFix/>
          </a:blip>
          <a:srcRect b="11750" l="26875" r="22705" t="1200"/>
          <a:stretch/>
        </p:blipFill>
        <p:spPr>
          <a:xfrm>
            <a:off x="9241876" y="3042804"/>
            <a:ext cx="2722999" cy="352616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2"/>
          <p:cNvSpPr txBox="1"/>
          <p:nvPr/>
        </p:nvSpPr>
        <p:spPr>
          <a:xfrm>
            <a:off x="9662952" y="6468386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2"/>
          <p:cNvSpPr txBox="1"/>
          <p:nvPr/>
        </p:nvSpPr>
        <p:spPr>
          <a:xfrm>
            <a:off x="6912525" y="6468386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2"/>
          <p:cNvSpPr txBox="1"/>
          <p:nvPr/>
        </p:nvSpPr>
        <p:spPr>
          <a:xfrm>
            <a:off x="4221581" y="6468386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2"/>
          <p:cNvSpPr txBox="1"/>
          <p:nvPr/>
        </p:nvSpPr>
        <p:spPr>
          <a:xfrm>
            <a:off x="148397" y="3074334"/>
            <a:ext cx="3448831" cy="3899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multiple storms in close proximity, precipitation from one storm may seed another storm, favoring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HP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types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Stronger SRW favors larger updrafts resistant to entrainment. 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baab3452b9_0_72"/>
          <p:cNvSpPr/>
          <p:nvPr/>
        </p:nvSpPr>
        <p:spPr>
          <a:xfrm>
            <a:off x="2663175" y="0"/>
            <a:ext cx="6944700" cy="68166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2baab3452b9_0_72"/>
          <p:cNvSpPr/>
          <p:nvPr/>
        </p:nvSpPr>
        <p:spPr>
          <a:xfrm>
            <a:off x="3290100" y="800325"/>
            <a:ext cx="5611800" cy="5395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baab3452b9_0_72"/>
          <p:cNvSpPr/>
          <p:nvPr/>
        </p:nvSpPr>
        <p:spPr>
          <a:xfrm>
            <a:off x="3947175" y="1426200"/>
            <a:ext cx="4287000" cy="4019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g2baab3452b9_0_72"/>
          <p:cNvCxnSpPr/>
          <p:nvPr/>
        </p:nvCxnSpPr>
        <p:spPr>
          <a:xfrm>
            <a:off x="6085275" y="27600"/>
            <a:ext cx="10800" cy="68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4" name="Google Shape;314;g2baab3452b9_0_72"/>
          <p:cNvCxnSpPr/>
          <p:nvPr/>
        </p:nvCxnSpPr>
        <p:spPr>
          <a:xfrm>
            <a:off x="-16800" y="3429000"/>
            <a:ext cx="1222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5" name="Google Shape;315;g2baab3452b9_0_72"/>
          <p:cNvSpPr txBox="1"/>
          <p:nvPr/>
        </p:nvSpPr>
        <p:spPr>
          <a:xfrm>
            <a:off x="6568175" y="3325425"/>
            <a:ext cx="4002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2baab3452b9_0_72"/>
          <p:cNvSpPr txBox="1"/>
          <p:nvPr/>
        </p:nvSpPr>
        <p:spPr>
          <a:xfrm>
            <a:off x="712555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2baab3452b9_0_72"/>
          <p:cNvSpPr txBox="1"/>
          <p:nvPr/>
        </p:nvSpPr>
        <p:spPr>
          <a:xfrm>
            <a:off x="7958925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2baab3452b9_0_72"/>
          <p:cNvSpPr/>
          <p:nvPr/>
        </p:nvSpPr>
        <p:spPr>
          <a:xfrm>
            <a:off x="4833450" y="2252700"/>
            <a:ext cx="2525100" cy="2366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2baab3452b9_0_72"/>
          <p:cNvSpPr txBox="1"/>
          <p:nvPr/>
        </p:nvSpPr>
        <p:spPr>
          <a:xfrm>
            <a:off x="206975" y="289775"/>
            <a:ext cx="27735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baab3452b9_0_72"/>
          <p:cNvSpPr txBox="1"/>
          <p:nvPr/>
        </p:nvSpPr>
        <p:spPr>
          <a:xfrm>
            <a:off x="868190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baab3452b9_0_72"/>
          <p:cNvSpPr/>
          <p:nvPr/>
        </p:nvSpPr>
        <p:spPr>
          <a:xfrm>
            <a:off x="5435550" y="2816700"/>
            <a:ext cx="1320900" cy="1183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Google Shape;322;g2baab3452b9_0_72"/>
          <p:cNvCxnSpPr/>
          <p:nvPr/>
        </p:nvCxnSpPr>
        <p:spPr>
          <a:xfrm flipH="1" rot="10800000">
            <a:off x="5022750" y="1490425"/>
            <a:ext cx="96600" cy="16143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3" name="Google Shape;323;g2baab3452b9_0_72"/>
          <p:cNvCxnSpPr/>
          <p:nvPr/>
        </p:nvCxnSpPr>
        <p:spPr>
          <a:xfrm flipH="1" rot="10800000">
            <a:off x="5133150" y="1200475"/>
            <a:ext cx="1986900" cy="303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4" name="Google Shape;324;g2baab3452b9_0_72"/>
          <p:cNvCxnSpPr/>
          <p:nvPr/>
        </p:nvCxnSpPr>
        <p:spPr>
          <a:xfrm>
            <a:off x="7092575" y="1172900"/>
            <a:ext cx="1766400" cy="1021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5" name="Google Shape;325;g2baab3452b9_0_72"/>
          <p:cNvCxnSpPr/>
          <p:nvPr/>
        </p:nvCxnSpPr>
        <p:spPr>
          <a:xfrm>
            <a:off x="8858971" y="2194084"/>
            <a:ext cx="903000" cy="3828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g2baab3452b9_0_72"/>
          <p:cNvCxnSpPr/>
          <p:nvPr/>
        </p:nvCxnSpPr>
        <p:spPr>
          <a:xfrm flipH="1" rot="10800000">
            <a:off x="9797150" y="2138775"/>
            <a:ext cx="2124900" cy="4278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7" name="Google Shape;327;g2baab3452b9_0_72"/>
          <p:cNvSpPr txBox="1"/>
          <p:nvPr/>
        </p:nvSpPr>
        <p:spPr>
          <a:xfrm>
            <a:off x="9302900" y="3297900"/>
            <a:ext cx="6900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Mode and Environment Conditions</a:t>
            </a:r>
            <a:endParaRPr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Ordinary thunderstorm, multicell storms, and supercells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Environment conditions (CAPE and shear) influence convective mode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Vertical wind shear: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has greatest influence on thunderstorm structure and behavior (mode)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acts to promote longevity and organization of thunderstorms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0–6 km bulk shear is most common measure (but it neglects details in hodograph that matter!)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&lt; 10 m s</a:t>
            </a:r>
            <a:r>
              <a:rPr b="1" baseline="30000" lang="en-US">
                <a:solidFill>
                  <a:srgbClr val="0070C0"/>
                </a:solidFill>
              </a:rPr>
              <a:t>-1</a:t>
            </a:r>
            <a:r>
              <a:rPr b="1" lang="en-US">
                <a:solidFill>
                  <a:srgbClr val="0070C0"/>
                </a:solidFill>
              </a:rPr>
              <a:t> weak (&lt;20 kt)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10–20 m s</a:t>
            </a:r>
            <a:r>
              <a:rPr b="1" baseline="30000" lang="en-US">
                <a:solidFill>
                  <a:srgbClr val="0070C0"/>
                </a:solidFill>
              </a:rPr>
              <a:t>-1</a:t>
            </a:r>
            <a:r>
              <a:rPr b="1" lang="en-US">
                <a:solidFill>
                  <a:srgbClr val="0070C0"/>
                </a:solidFill>
              </a:rPr>
              <a:t> moderate (20-40 kt)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&gt; 20 m s</a:t>
            </a:r>
            <a:r>
              <a:rPr b="1" baseline="30000" lang="en-US">
                <a:solidFill>
                  <a:srgbClr val="0070C0"/>
                </a:solidFill>
              </a:rPr>
              <a:t>-1</a:t>
            </a:r>
            <a:r>
              <a:rPr b="1" lang="en-US">
                <a:solidFill>
                  <a:srgbClr val="0070C0"/>
                </a:solidFill>
              </a:rPr>
              <a:t> strong (40+ kt)</a:t>
            </a:r>
            <a:endParaRPr/>
          </a:p>
        </p:txBody>
      </p:sp>
      <p:pic>
        <p:nvPicPr>
          <p:cNvPr descr="c08f001" id="92" name="Google Shape;92;p2"/>
          <p:cNvPicPr preferRelativeResize="0"/>
          <p:nvPr/>
        </p:nvPicPr>
        <p:blipFill rotWithShape="1">
          <a:blip r:embed="rId3">
            <a:alphaModFix/>
          </a:blip>
          <a:srcRect b="39460" l="14955" r="14367" t="15494"/>
          <a:stretch/>
        </p:blipFill>
        <p:spPr>
          <a:xfrm>
            <a:off x="5931243" y="4248054"/>
            <a:ext cx="4374292" cy="209096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" name="Google Shape;93;p2"/>
          <p:cNvSpPr txBox="1"/>
          <p:nvPr/>
        </p:nvSpPr>
        <p:spPr>
          <a:xfrm>
            <a:off x="7315200" y="6339016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Vector-boundary orientation</a:t>
            </a:r>
            <a:endParaRPr/>
          </a:p>
        </p:txBody>
      </p:sp>
      <p:pic>
        <p:nvPicPr>
          <p:cNvPr id="333" name="Google Shape;333;p13"/>
          <p:cNvPicPr preferRelativeResize="0"/>
          <p:nvPr/>
        </p:nvPicPr>
        <p:blipFill rotWithShape="1">
          <a:blip r:embed="rId3">
            <a:alphaModFix/>
          </a:blip>
          <a:srcRect b="-5555" l="0" r="0" t="5556"/>
          <a:stretch/>
        </p:blipFill>
        <p:spPr>
          <a:xfrm>
            <a:off x="152400" y="-457200"/>
            <a:ext cx="1429351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3"/>
          <p:cNvSpPr txBox="1"/>
          <p:nvPr/>
        </p:nvSpPr>
        <p:spPr>
          <a:xfrm>
            <a:off x="4953000" y="1447801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9-11 km SR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3"/>
          <p:cNvSpPr txBox="1"/>
          <p:nvPr/>
        </p:nvSpPr>
        <p:spPr>
          <a:xfrm>
            <a:off x="8915400" y="2590801"/>
            <a:ext cx="2514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0-6 km shear vector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3"/>
          <p:cNvSpPr txBox="1"/>
          <p:nvPr/>
        </p:nvSpPr>
        <p:spPr>
          <a:xfrm>
            <a:off x="6858000" y="3836016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Storm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"/>
          <p:cNvSpPr txBox="1"/>
          <p:nvPr/>
        </p:nvSpPr>
        <p:spPr>
          <a:xfrm>
            <a:off x="3098292" y="3605183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Boundary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3"/>
          <p:cNvSpPr txBox="1"/>
          <p:nvPr/>
        </p:nvSpPr>
        <p:spPr>
          <a:xfrm>
            <a:off x="510540" y="21259"/>
            <a:ext cx="10591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Setup Favoring Linear Convection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"/>
          <p:cNvSpPr/>
          <p:nvPr/>
        </p:nvSpPr>
        <p:spPr>
          <a:xfrm>
            <a:off x="1548941" y="599719"/>
            <a:ext cx="7297650" cy="5908075"/>
          </a:xfrm>
          <a:custGeom>
            <a:rect b="b" l="l" r="r" t="t"/>
            <a:pathLst>
              <a:path extrusionOk="0" h="236323" w="291906">
                <a:moveTo>
                  <a:pt x="3563" y="218360"/>
                </a:moveTo>
                <a:cubicBezTo>
                  <a:pt x="26462" y="206911"/>
                  <a:pt x="51432" y="199344"/>
                  <a:pt x="73031" y="185599"/>
                </a:cubicBezTo>
                <a:cubicBezTo>
                  <a:pt x="110142" y="161984"/>
                  <a:pt x="149682" y="140525"/>
                  <a:pt x="180786" y="109421"/>
                </a:cubicBezTo>
                <a:cubicBezTo>
                  <a:pt x="186685" y="103522"/>
                  <a:pt x="194621" y="99926"/>
                  <a:pt x="200521" y="94028"/>
                </a:cubicBezTo>
                <a:cubicBezTo>
                  <a:pt x="213759" y="80794"/>
                  <a:pt x="223957" y="64834"/>
                  <a:pt x="235650" y="50216"/>
                </a:cubicBezTo>
                <a:cubicBezTo>
                  <a:pt x="241698" y="42655"/>
                  <a:pt x="249337" y="36462"/>
                  <a:pt x="255385" y="28901"/>
                </a:cubicBezTo>
                <a:cubicBezTo>
                  <a:pt x="263637" y="18585"/>
                  <a:pt x="270876" y="5053"/>
                  <a:pt x="283409" y="877"/>
                </a:cubicBezTo>
                <a:cubicBezTo>
                  <a:pt x="285659" y="127"/>
                  <a:pt x="289293" y="-762"/>
                  <a:pt x="290514" y="1272"/>
                </a:cubicBezTo>
                <a:cubicBezTo>
                  <a:pt x="295934" y="10304"/>
                  <a:pt x="283276" y="21464"/>
                  <a:pt x="276699" y="29691"/>
                </a:cubicBezTo>
                <a:cubicBezTo>
                  <a:pt x="263270" y="46490"/>
                  <a:pt x="246092" y="60079"/>
                  <a:pt x="232887" y="77055"/>
                </a:cubicBezTo>
                <a:cubicBezTo>
                  <a:pt x="216921" y="97581"/>
                  <a:pt x="196781" y="114667"/>
                  <a:pt x="181180" y="135472"/>
                </a:cubicBezTo>
                <a:cubicBezTo>
                  <a:pt x="173839" y="145262"/>
                  <a:pt x="161367" y="149840"/>
                  <a:pt x="151577" y="157181"/>
                </a:cubicBezTo>
                <a:cubicBezTo>
                  <a:pt x="129972" y="173381"/>
                  <a:pt x="107395" y="188456"/>
                  <a:pt x="83688" y="201388"/>
                </a:cubicBezTo>
                <a:cubicBezTo>
                  <a:pt x="65803" y="211144"/>
                  <a:pt x="47364" y="220212"/>
                  <a:pt x="28035" y="226649"/>
                </a:cubicBezTo>
                <a:cubicBezTo>
                  <a:pt x="19587" y="229463"/>
                  <a:pt x="10739" y="239312"/>
                  <a:pt x="2774" y="235332"/>
                </a:cubicBezTo>
                <a:cubicBezTo>
                  <a:pt x="-3022" y="232436"/>
                  <a:pt x="1321" y="219286"/>
                  <a:pt x="7115" y="216386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3"/>
          <p:cNvSpPr txBox="1"/>
          <p:nvPr/>
        </p:nvSpPr>
        <p:spPr>
          <a:xfrm>
            <a:off x="5101550" y="2081313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Zone of Forced ascent</a:t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3"/>
          <p:cNvSpPr/>
          <p:nvPr/>
        </p:nvSpPr>
        <p:spPr>
          <a:xfrm rot="-650389">
            <a:off x="2870652" y="5700598"/>
            <a:ext cx="265888" cy="218803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"/>
          <p:cNvSpPr/>
          <p:nvPr/>
        </p:nvSpPr>
        <p:spPr>
          <a:xfrm rot="-649388">
            <a:off x="3402340" y="5155609"/>
            <a:ext cx="715483" cy="615529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3"/>
          <p:cNvSpPr/>
          <p:nvPr/>
        </p:nvSpPr>
        <p:spPr>
          <a:xfrm rot="-1930007">
            <a:off x="4327084" y="4549899"/>
            <a:ext cx="1239477" cy="79081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"/>
          <p:cNvSpPr txBox="1"/>
          <p:nvPr/>
        </p:nvSpPr>
        <p:spPr>
          <a:xfrm rot="-648598">
            <a:off x="2679198" y="5305994"/>
            <a:ext cx="532652" cy="400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T+0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3"/>
          <p:cNvSpPr txBox="1"/>
          <p:nvPr/>
        </p:nvSpPr>
        <p:spPr>
          <a:xfrm rot="-648598">
            <a:off x="3313529" y="4859593"/>
            <a:ext cx="532652" cy="400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T+1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 rot="-648598">
            <a:off x="4250836" y="4272939"/>
            <a:ext cx="532652" cy="400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3"/>
          <p:cNvSpPr/>
          <p:nvPr/>
        </p:nvSpPr>
        <p:spPr>
          <a:xfrm rot="-650389">
            <a:off x="4293552" y="5064273"/>
            <a:ext cx="265888" cy="218803"/>
          </a:xfrm>
          <a:prstGeom prst="cloud">
            <a:avLst/>
          </a:prstGeom>
          <a:solidFill>
            <a:srgbClr val="7030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3"/>
          <p:cNvSpPr/>
          <p:nvPr/>
        </p:nvSpPr>
        <p:spPr>
          <a:xfrm rot="-650389">
            <a:off x="5237777" y="4363623"/>
            <a:ext cx="265888" cy="218803"/>
          </a:xfrm>
          <a:prstGeom prst="clou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13"/>
          <p:cNvCxnSpPr/>
          <p:nvPr/>
        </p:nvCxnSpPr>
        <p:spPr>
          <a:xfrm flipH="1" rot="10800000">
            <a:off x="4477475" y="4519400"/>
            <a:ext cx="1440600" cy="631500"/>
          </a:xfrm>
          <a:prstGeom prst="straightConnector1">
            <a:avLst/>
          </a:prstGeom>
          <a:noFill/>
          <a:ln cap="flat" cmpd="sng" w="38100">
            <a:solidFill>
              <a:srgbClr val="7030A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0" name="Google Shape;350;p13"/>
          <p:cNvCxnSpPr/>
          <p:nvPr/>
        </p:nvCxnSpPr>
        <p:spPr>
          <a:xfrm flipH="1" rot="10800000">
            <a:off x="3039788" y="5147625"/>
            <a:ext cx="1440600" cy="6315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1" name="Google Shape;351;p13"/>
          <p:cNvCxnSpPr/>
          <p:nvPr/>
        </p:nvCxnSpPr>
        <p:spPr>
          <a:xfrm flipH="1" rot="10800000">
            <a:off x="5375700" y="3836025"/>
            <a:ext cx="1440600" cy="631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4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Recipe for a Squall Line</a:t>
            </a:r>
            <a:endParaRPr/>
          </a:p>
        </p:txBody>
      </p:sp>
      <p:sp>
        <p:nvSpPr>
          <p:cNvPr id="357" name="Google Shape;357;p14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Deep-Layer flow, shear vectors, and SR winds largely parallel to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Overlapping and interacting storms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Strong linear convergence (ascent) along the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Form lots of storms close to one another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Storms do not move away from the zone of ascent</a:t>
            </a:r>
            <a:endParaRPr b="1"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>
                <a:solidFill>
                  <a:srgbClr val="0070C0"/>
                </a:solidFill>
              </a:rPr>
              <a:t>Longer residence time in the zone of ascent leads to more updrafts and more mature updrafts interacting with each other. </a:t>
            </a:r>
            <a:endParaRPr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63" name="Google Shape;363;p15"/>
          <p:cNvPicPr preferRelativeResize="0"/>
          <p:nvPr/>
        </p:nvPicPr>
        <p:blipFill rotWithShape="1">
          <a:blip r:embed="rId3">
            <a:alphaModFix/>
          </a:blip>
          <a:srcRect b="0" l="1419" r="0" t="0"/>
          <a:stretch/>
        </p:blipFill>
        <p:spPr>
          <a:xfrm>
            <a:off x="700600" y="-1097275"/>
            <a:ext cx="12681723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5"/>
          <p:cNvSpPr txBox="1"/>
          <p:nvPr/>
        </p:nvSpPr>
        <p:spPr>
          <a:xfrm>
            <a:off x="7924800" y="838201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9-11 km SR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5"/>
          <p:cNvSpPr txBox="1"/>
          <p:nvPr/>
        </p:nvSpPr>
        <p:spPr>
          <a:xfrm>
            <a:off x="8936736" y="2198716"/>
            <a:ext cx="2514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0-6 km shear vector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5"/>
          <p:cNvSpPr txBox="1"/>
          <p:nvPr/>
        </p:nvSpPr>
        <p:spPr>
          <a:xfrm>
            <a:off x="7679436" y="3029713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Storm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5"/>
          <p:cNvSpPr txBox="1"/>
          <p:nvPr/>
        </p:nvSpPr>
        <p:spPr>
          <a:xfrm>
            <a:off x="6248400" y="3605182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996633"/>
                </a:solidFill>
                <a:latin typeface="Calibri"/>
                <a:ea typeface="Calibri"/>
                <a:cs typeface="Calibri"/>
                <a:sym typeface="Calibri"/>
              </a:rPr>
              <a:t>Boundary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5"/>
          <p:cNvSpPr txBox="1"/>
          <p:nvPr/>
        </p:nvSpPr>
        <p:spPr>
          <a:xfrm>
            <a:off x="510540" y="21259"/>
            <a:ext cx="10591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Setup Favoring Discrete Convection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5327472" y="611800"/>
            <a:ext cx="957975" cy="6124975"/>
          </a:xfrm>
          <a:custGeom>
            <a:rect b="b" l="l" r="r" t="t"/>
            <a:pathLst>
              <a:path extrusionOk="0" h="244999" w="38319">
                <a:moveTo>
                  <a:pt x="7980" y="0"/>
                </a:moveTo>
                <a:cubicBezTo>
                  <a:pt x="-1077" y="18125"/>
                  <a:pt x="4647" y="40799"/>
                  <a:pt x="7980" y="60785"/>
                </a:cubicBezTo>
                <a:cubicBezTo>
                  <a:pt x="12756" y="89421"/>
                  <a:pt x="16760" y="118663"/>
                  <a:pt x="14690" y="147620"/>
                </a:cubicBezTo>
                <a:cubicBezTo>
                  <a:pt x="13208" y="168359"/>
                  <a:pt x="12625" y="189417"/>
                  <a:pt x="7585" y="209589"/>
                </a:cubicBezTo>
                <a:cubicBezTo>
                  <a:pt x="5295" y="218754"/>
                  <a:pt x="3564" y="228054"/>
                  <a:pt x="1270" y="237218"/>
                </a:cubicBezTo>
                <a:cubicBezTo>
                  <a:pt x="663" y="239643"/>
                  <a:pt x="-1155" y="244112"/>
                  <a:pt x="1270" y="244717"/>
                </a:cubicBezTo>
                <a:cubicBezTo>
                  <a:pt x="9215" y="246700"/>
                  <a:pt x="16899" y="235034"/>
                  <a:pt x="18243" y="226956"/>
                </a:cubicBezTo>
                <a:cubicBezTo>
                  <a:pt x="21312" y="208510"/>
                  <a:pt x="27124" y="190627"/>
                  <a:pt x="31662" y="172486"/>
                </a:cubicBezTo>
                <a:cubicBezTo>
                  <a:pt x="40538" y="137003"/>
                  <a:pt x="40538" y="98241"/>
                  <a:pt x="31662" y="62758"/>
                </a:cubicBezTo>
                <a:cubicBezTo>
                  <a:pt x="28475" y="50017"/>
                  <a:pt x="26741" y="36955"/>
                  <a:pt x="24163" y="24077"/>
                </a:cubicBezTo>
                <a:cubicBezTo>
                  <a:pt x="22364" y="15093"/>
                  <a:pt x="18721" y="790"/>
                  <a:pt x="9559" y="79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5"/>
          <p:cNvSpPr txBox="1"/>
          <p:nvPr/>
        </p:nvSpPr>
        <p:spPr>
          <a:xfrm>
            <a:off x="4430575" y="2417575"/>
            <a:ext cx="89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Zone of Ascent</a:t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5635075" y="2268742"/>
            <a:ext cx="265896" cy="21880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5"/>
          <p:cNvSpPr/>
          <p:nvPr/>
        </p:nvSpPr>
        <p:spPr>
          <a:xfrm>
            <a:off x="6218388" y="1871938"/>
            <a:ext cx="715500" cy="61560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5"/>
          <p:cNvSpPr/>
          <p:nvPr/>
        </p:nvSpPr>
        <p:spPr>
          <a:xfrm rot="-1280552">
            <a:off x="7219253" y="1498317"/>
            <a:ext cx="1239525" cy="79079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5"/>
          <p:cNvSpPr txBox="1"/>
          <p:nvPr/>
        </p:nvSpPr>
        <p:spPr>
          <a:xfrm>
            <a:off x="5501625" y="1868538"/>
            <a:ext cx="5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T+0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5"/>
          <p:cNvSpPr txBox="1"/>
          <p:nvPr/>
        </p:nvSpPr>
        <p:spPr>
          <a:xfrm>
            <a:off x="6208500" y="1549200"/>
            <a:ext cx="5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T+1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5"/>
          <p:cNvSpPr txBox="1"/>
          <p:nvPr/>
        </p:nvSpPr>
        <p:spPr>
          <a:xfrm>
            <a:off x="7239300" y="1149000"/>
            <a:ext cx="5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5"/>
          <p:cNvSpPr/>
          <p:nvPr/>
        </p:nvSpPr>
        <p:spPr>
          <a:xfrm rot="5305036">
            <a:off x="5540904" y="1303958"/>
            <a:ext cx="265889" cy="218781"/>
          </a:xfrm>
          <a:prstGeom prst="clou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15"/>
          <p:cNvCxnSpPr/>
          <p:nvPr/>
        </p:nvCxnSpPr>
        <p:spPr>
          <a:xfrm flipH="1" rot="10800000">
            <a:off x="5860800" y="2121450"/>
            <a:ext cx="1430700" cy="2172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79" name="Google Shape;379;p15"/>
          <p:cNvCxnSpPr/>
          <p:nvPr/>
        </p:nvCxnSpPr>
        <p:spPr>
          <a:xfrm flipH="1" rot="10800000">
            <a:off x="5687150" y="1161175"/>
            <a:ext cx="1430700" cy="2172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6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Recipe for Discrete Storms</a:t>
            </a:r>
            <a:endParaRPr/>
          </a:p>
        </p:txBody>
      </p:sp>
      <p:sp>
        <p:nvSpPr>
          <p:cNvPr id="385" name="Google Shape;385;p16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Deep-Layer flow, shear vectors, and SR winds oriented across a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Storms tend to not interact (need to also consider storm splitting)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Weaker convergence (ascent) along the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Fewer storms form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Storms move away from the zone of ascent faster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Less chance for upscale growth into a line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1" name="Google Shape;39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92" name="Google Shape;3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7"/>
          <p:cNvSpPr txBox="1"/>
          <p:nvPr/>
        </p:nvSpPr>
        <p:spPr>
          <a:xfrm>
            <a:off x="1981200" y="152400"/>
            <a:ext cx="82296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April 2011 Supercell Mode Case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9" name="Google Shape;399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00" name="Google Shape;40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8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2011 12z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7" name="Google Shape;407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08" name="Google Shape;40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9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9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9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T, Td, and PMSL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7" name="Google Shape;417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18" name="Google Shape;41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0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0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0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convergence and vorticity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7" name="Google Shape;427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28" name="Google Shape;4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1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1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1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MLCAPE and MLCIN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7" name="Google Shape;437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38" name="Google Shape;43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2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2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2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0-6 km shear vectors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8f005"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3279228" y="5624313"/>
            <a:ext cx="1168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47" name="Google Shape;447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48" name="Google Shape;44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3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3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3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9-11 km storm-relative winds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57" name="Google Shape;457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50422" cy="713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4"/>
          <p:cNvSpPr txBox="1"/>
          <p:nvPr/>
        </p:nvSpPr>
        <p:spPr>
          <a:xfrm>
            <a:off x="3810000" y="838201"/>
            <a:ext cx="1676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18z JAN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64" name="Google Shape;464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3332" l="61044" r="-44198" t="-40834"/>
          <a:stretch/>
        </p:blipFill>
        <p:spPr>
          <a:xfrm>
            <a:off x="3352800" y="-4846320"/>
            <a:ext cx="11704320" cy="10698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" name="Google Shape;465;p25"/>
          <p:cNvCxnSpPr/>
          <p:nvPr/>
        </p:nvCxnSpPr>
        <p:spPr>
          <a:xfrm flipH="1" rot="10800000">
            <a:off x="6858000" y="2209800"/>
            <a:ext cx="990600" cy="83820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66" name="Google Shape;466;p25"/>
          <p:cNvCxnSpPr/>
          <p:nvPr/>
        </p:nvCxnSpPr>
        <p:spPr>
          <a:xfrm flipH="1" rot="10800000">
            <a:off x="6854952" y="2628900"/>
            <a:ext cx="1905000" cy="419100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67" name="Google Shape;467;p25"/>
          <p:cNvCxnSpPr/>
          <p:nvPr/>
        </p:nvCxnSpPr>
        <p:spPr>
          <a:xfrm flipH="1" rot="10800000">
            <a:off x="6858000" y="2863596"/>
            <a:ext cx="1524000" cy="209550"/>
          </a:xfrm>
          <a:prstGeom prst="straightConnector1">
            <a:avLst/>
          </a:prstGeom>
          <a:noFill/>
          <a:ln cap="flat" cmpd="sng" w="57150">
            <a:solidFill>
              <a:srgbClr val="FF00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468" name="Google Shape;468;p25"/>
          <p:cNvSpPr txBox="1"/>
          <p:nvPr/>
        </p:nvSpPr>
        <p:spPr>
          <a:xfrm>
            <a:off x="3352800" y="5943601"/>
            <a:ext cx="540715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N-S dryline moving E at 20 kt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5"/>
          <p:cNvSpPr txBox="1"/>
          <p:nvPr/>
        </p:nvSpPr>
        <p:spPr>
          <a:xfrm>
            <a:off x="7086600" y="1828800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Supercell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5"/>
          <p:cNvSpPr txBox="1"/>
          <p:nvPr/>
        </p:nvSpPr>
        <p:spPr>
          <a:xfrm>
            <a:off x="8723376" y="2444234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0-6 km shear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5"/>
          <p:cNvSpPr txBox="1"/>
          <p:nvPr/>
        </p:nvSpPr>
        <p:spPr>
          <a:xfrm>
            <a:off x="8711184" y="2842260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9-11 SR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5"/>
          <p:cNvSpPr txBox="1"/>
          <p:nvPr/>
        </p:nvSpPr>
        <p:spPr>
          <a:xfrm>
            <a:off x="3962400" y="304801"/>
            <a:ext cx="540715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Vectors relative to boundary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8" name="Google Shape;478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79" name="Google Shape;47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6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1815z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6" name="Google Shape;486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87" name="Google Shape;48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7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4" name="Google Shape;494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95" name="Google Shape;4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8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1915z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400" y="12700"/>
            <a:ext cx="10267948" cy="68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0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Forced Squall Line Case</a:t>
            </a:r>
            <a:endParaRPr/>
          </a:p>
        </p:txBody>
      </p:sp>
      <p:sp>
        <p:nvSpPr>
          <p:cNvPr id="507" name="Google Shape;507;p30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Still some cross-boundary flow and shear vectors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Stronger cap and moderate buoyancy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Much stronger low-level convergence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Front moved as fast as the storms</a:t>
            </a:r>
            <a:endParaRPr b="1"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lang="en-US"/>
              <a:t>Relative speed is often overlooked. A surging front may travel as fast if not faster than the storms that form on it. </a:t>
            </a:r>
            <a:endParaRPr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3" name="Google Shape;513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14" name="Google Shape;51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1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2008 00z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2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32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32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2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T, Td, and PMSL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Importance of Vertical Shear</a:t>
            </a:r>
            <a:endParaRPr/>
          </a:p>
        </p:txBody>
      </p:sp>
      <p:sp>
        <p:nvSpPr>
          <p:cNvPr id="105" name="Google Shape;105;p4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Interference between precipitation and updraft is reduced as vertical shear increases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Precipitation falls downwind of updraft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Strong storm-relative winds aloft blows precipitation away from updraft core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Storm-relative inflow at low-levels can slow speed of gust front, limiting its ability to undercut updraft</a:t>
            </a:r>
            <a:endParaRPr/>
          </a:p>
        </p:txBody>
      </p:sp>
      <p:pic>
        <p:nvPicPr>
          <p:cNvPr descr="c08f002" id="106" name="Google Shape;106;p4"/>
          <p:cNvPicPr preferRelativeResize="0"/>
          <p:nvPr/>
        </p:nvPicPr>
        <p:blipFill rotWithShape="1">
          <a:blip r:embed="rId3">
            <a:alphaModFix/>
          </a:blip>
          <a:srcRect b="41441" l="11982" r="12610" t="15676"/>
          <a:stretch/>
        </p:blipFill>
        <p:spPr>
          <a:xfrm>
            <a:off x="5029199" y="4534442"/>
            <a:ext cx="5226908" cy="222939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" name="Google Shape;107;p4"/>
          <p:cNvSpPr txBox="1"/>
          <p:nvPr/>
        </p:nvSpPr>
        <p:spPr>
          <a:xfrm>
            <a:off x="10319289" y="5636784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5733536" y="4633784"/>
            <a:ext cx="12822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shear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8529706" y="4633784"/>
            <a:ext cx="13671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shear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317158" y="5142426"/>
            <a:ext cx="4753233" cy="2080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pressure effects via vertical PGF in shear can produce strong lifting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3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3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33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33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convergence and vorticity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4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4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4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34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MLCAPE and MLCIN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35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35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5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5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0-6 km shear vectors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5"/>
          <p:cNvSpPr/>
          <p:nvPr/>
        </p:nvSpPr>
        <p:spPr>
          <a:xfrm>
            <a:off x="3325375" y="2516225"/>
            <a:ext cx="2057975" cy="3177400"/>
          </a:xfrm>
          <a:custGeom>
            <a:rect b="b" l="l" r="r" t="t"/>
            <a:pathLst>
              <a:path extrusionOk="0" h="127096" w="82319">
                <a:moveTo>
                  <a:pt x="0" y="127096"/>
                </a:moveTo>
                <a:cubicBezTo>
                  <a:pt x="10526" y="122557"/>
                  <a:pt x="49470" y="112952"/>
                  <a:pt x="63153" y="99861"/>
                </a:cubicBezTo>
                <a:cubicBezTo>
                  <a:pt x="76836" y="86770"/>
                  <a:pt x="83481" y="65193"/>
                  <a:pt x="82099" y="48549"/>
                </a:cubicBezTo>
                <a:cubicBezTo>
                  <a:pt x="80718" y="31906"/>
                  <a:pt x="59403" y="8092"/>
                  <a:pt x="54864" y="0"/>
                </a:cubicBezTo>
              </a:path>
            </a:pathLst>
          </a:custGeom>
          <a:noFill/>
          <a:ln cap="flat" cmpd="sng" w="762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5"/>
          <p:cNvSpPr txBox="1"/>
          <p:nvPr/>
        </p:nvSpPr>
        <p:spPr>
          <a:xfrm>
            <a:off x="3532600" y="3246450"/>
            <a:ext cx="1332300" cy="101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Upper Jet near Trough later</a:t>
            </a:r>
            <a:endParaRPr b="1" i="0" sz="1800" u="none" cap="none" strike="noStrik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35"/>
          <p:cNvSpPr/>
          <p:nvPr/>
        </p:nvSpPr>
        <p:spPr>
          <a:xfrm>
            <a:off x="4292425" y="2328750"/>
            <a:ext cx="2328750" cy="3424075"/>
          </a:xfrm>
          <a:custGeom>
            <a:rect b="b" l="l" r="r" t="t"/>
            <a:pathLst>
              <a:path extrusionOk="0" h="136963" w="93150">
                <a:moveTo>
                  <a:pt x="0" y="136963"/>
                </a:moveTo>
                <a:cubicBezTo>
                  <a:pt x="8881" y="130319"/>
                  <a:pt x="39076" y="115189"/>
                  <a:pt x="53285" y="97098"/>
                </a:cubicBezTo>
                <a:cubicBezTo>
                  <a:pt x="67494" y="79007"/>
                  <a:pt x="78612" y="44602"/>
                  <a:pt x="85256" y="28419"/>
                </a:cubicBezTo>
                <a:cubicBezTo>
                  <a:pt x="91900" y="12236"/>
                  <a:pt x="91834" y="4737"/>
                  <a:pt x="93150" y="0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5"/>
          <p:cNvSpPr txBox="1"/>
          <p:nvPr/>
        </p:nvSpPr>
        <p:spPr>
          <a:xfrm>
            <a:off x="6423825" y="3364850"/>
            <a:ext cx="1450500" cy="1231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Flow Earlier over bent-back dryline</a:t>
            </a:r>
            <a:endParaRPr b="1" i="0" sz="17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6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36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6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6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9-11 km storm-relative winds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50428" cy="713232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7"/>
          <p:cNvSpPr txBox="1"/>
          <p:nvPr/>
        </p:nvSpPr>
        <p:spPr>
          <a:xfrm>
            <a:off x="3810000" y="838201"/>
            <a:ext cx="1676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00z DDC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38"/>
          <p:cNvPicPr preferRelativeResize="0"/>
          <p:nvPr/>
        </p:nvPicPr>
        <p:blipFill rotWithShape="1">
          <a:blip r:embed="rId3">
            <a:alphaModFix/>
          </a:blip>
          <a:srcRect b="43333" l="61042" r="-44182" t="-40835"/>
          <a:stretch/>
        </p:blipFill>
        <p:spPr>
          <a:xfrm>
            <a:off x="3352800" y="-4846320"/>
            <a:ext cx="11704320" cy="10698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6" name="Google Shape;576;p38"/>
          <p:cNvCxnSpPr/>
          <p:nvPr/>
        </p:nvCxnSpPr>
        <p:spPr>
          <a:xfrm rot="10800000">
            <a:off x="6787896" y="1752600"/>
            <a:ext cx="381000" cy="121920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77" name="Google Shape;577;p38"/>
          <p:cNvCxnSpPr/>
          <p:nvPr/>
        </p:nvCxnSpPr>
        <p:spPr>
          <a:xfrm flipH="1" rot="10800000">
            <a:off x="7162800" y="2133600"/>
            <a:ext cx="1600200" cy="838200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78" name="Google Shape;578;p38"/>
          <p:cNvCxnSpPr/>
          <p:nvPr/>
        </p:nvCxnSpPr>
        <p:spPr>
          <a:xfrm flipH="1" rot="10800000">
            <a:off x="7168896" y="2895600"/>
            <a:ext cx="1594104" cy="76200"/>
          </a:xfrm>
          <a:prstGeom prst="straightConnector1">
            <a:avLst/>
          </a:prstGeom>
          <a:noFill/>
          <a:ln cap="flat" cmpd="sng" w="57150">
            <a:solidFill>
              <a:srgbClr val="FF00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579" name="Google Shape;579;p38"/>
          <p:cNvSpPr txBox="1"/>
          <p:nvPr/>
        </p:nvSpPr>
        <p:spPr>
          <a:xfrm>
            <a:off x="2834640" y="5943601"/>
            <a:ext cx="64008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N-S cold front moving E at ~30 kt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39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0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1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42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2351z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2"/>
          <p:cNvSpPr txBox="1"/>
          <p:nvPr/>
        </p:nvSpPr>
        <p:spPr>
          <a:xfrm>
            <a:off x="6295550" y="2910950"/>
            <a:ext cx="10854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Initial Supercell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Ordinary Thunderstorm (single cell)</a:t>
            </a:r>
            <a:endParaRPr/>
          </a:p>
        </p:txBody>
      </p:sp>
      <p:sp>
        <p:nvSpPr>
          <p:cNvPr id="116" name="Google Shape;116;p5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984" r="0" t="-221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 </a:t>
            </a:r>
            <a:endParaRPr/>
          </a:p>
        </p:txBody>
      </p:sp>
      <p:pic>
        <p:nvPicPr>
          <p:cNvPr descr="c08f008" id="117" name="Google Shape;117;p5"/>
          <p:cNvPicPr preferRelativeResize="0"/>
          <p:nvPr/>
        </p:nvPicPr>
        <p:blipFill rotWithShape="1">
          <a:blip r:embed="rId4">
            <a:alphaModFix/>
          </a:blip>
          <a:srcRect b="27744" l="5359" r="5854" t="15316"/>
          <a:stretch/>
        </p:blipFill>
        <p:spPr>
          <a:xfrm>
            <a:off x="6158107" y="4017756"/>
            <a:ext cx="5535664" cy="2662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7955436" y="6553605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6783859" y="3631918"/>
            <a:ext cx="39790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for air to ascend from surface to 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6783859" y="3022195"/>
            <a:ext cx="4963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for precipitation produced by ascent to fall to ground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" name="Google Shape;121;p5"/>
          <p:cNvCxnSpPr/>
          <p:nvPr/>
        </p:nvCxnSpPr>
        <p:spPr>
          <a:xfrm flipH="1">
            <a:off x="6203092" y="3225114"/>
            <a:ext cx="580767" cy="203886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2" name="Google Shape;122;p5"/>
          <p:cNvCxnSpPr/>
          <p:nvPr/>
        </p:nvCxnSpPr>
        <p:spPr>
          <a:xfrm rot="10800000">
            <a:off x="5472810" y="3495394"/>
            <a:ext cx="199104" cy="382743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3" name="Google Shape;123;p5"/>
          <p:cNvCxnSpPr>
            <a:endCxn id="119" idx="1"/>
          </p:cNvCxnSpPr>
          <p:nvPr/>
        </p:nvCxnSpPr>
        <p:spPr>
          <a:xfrm flipH="1" rot="10800000">
            <a:off x="5672059" y="3816584"/>
            <a:ext cx="1111800" cy="61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" name="Google Shape;124;p5"/>
          <p:cNvSpPr txBox="1"/>
          <p:nvPr/>
        </p:nvSpPr>
        <p:spPr>
          <a:xfrm>
            <a:off x="7918203" y="2145464"/>
            <a:ext cx="357194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H=scale height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=average updraft speed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=terminal velocity of precipitation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325392" y="4487526"/>
            <a:ext cx="5684432" cy="230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 cycle: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Towering cumulus (only updraft)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Mature (precipitation falls into updraft, downdraft and gust front forms, anvil forms)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Dissipating stage (downdraft cuts off updraft; orphan anvil)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-14930" y="3749461"/>
            <a:ext cx="6173037" cy="55470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29538" l="0" r="-407" t="-453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3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0022z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4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0053z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44"/>
          <p:cNvSpPr txBox="1"/>
          <p:nvPr/>
        </p:nvSpPr>
        <p:spPr>
          <a:xfrm>
            <a:off x="3828650" y="3572075"/>
            <a:ext cx="12927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Rapidly growing squall line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45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6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7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0252z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48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9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0552z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0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Summary</a:t>
            </a:r>
            <a:endParaRPr/>
          </a:p>
        </p:txBody>
      </p:sp>
      <p:sp>
        <p:nvSpPr>
          <p:cNvPr id="653" name="Google Shape;653;p50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Convective mode and storm organization are primarily modulated by vertical shear.</a:t>
            </a:r>
            <a:endParaRPr b="1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Strength of forcing for ascent is likely the most important factor, along with whether or not storms will move off a boundary.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-US"/>
              <a:t>Shear Vector orientation and storm relative flow determine residence time within zones of ascent along boundaries.</a:t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Shear vector orientation is more important in cases with weaker forcing for ascent, where storm interactions could lead to upscale growth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g2080eab983f_3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1650132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g2080eab983f_3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1650132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aab3452b9_0_0"/>
          <p:cNvSpPr/>
          <p:nvPr/>
        </p:nvSpPr>
        <p:spPr>
          <a:xfrm>
            <a:off x="4833450" y="2245800"/>
            <a:ext cx="2525100" cy="2366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g2baab3452b9_0_0"/>
          <p:cNvCxnSpPr/>
          <p:nvPr/>
        </p:nvCxnSpPr>
        <p:spPr>
          <a:xfrm>
            <a:off x="6085275" y="27600"/>
            <a:ext cx="10800" cy="68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g2baab3452b9_0_0"/>
          <p:cNvCxnSpPr/>
          <p:nvPr/>
        </p:nvCxnSpPr>
        <p:spPr>
          <a:xfrm>
            <a:off x="-16800" y="3429000"/>
            <a:ext cx="1222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" name="Google Shape;134;g2baab3452b9_0_0"/>
          <p:cNvSpPr/>
          <p:nvPr/>
        </p:nvSpPr>
        <p:spPr>
          <a:xfrm>
            <a:off x="3947175" y="1426200"/>
            <a:ext cx="4287000" cy="4019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baab3452b9_0_0"/>
          <p:cNvSpPr/>
          <p:nvPr/>
        </p:nvSpPr>
        <p:spPr>
          <a:xfrm>
            <a:off x="2791800" y="402900"/>
            <a:ext cx="6608400" cy="60660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baab3452b9_0_0"/>
          <p:cNvSpPr txBox="1"/>
          <p:nvPr/>
        </p:nvSpPr>
        <p:spPr>
          <a:xfrm>
            <a:off x="7271925" y="3263400"/>
            <a:ext cx="4002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2baab3452b9_0_0"/>
          <p:cNvSpPr txBox="1"/>
          <p:nvPr/>
        </p:nvSpPr>
        <p:spPr>
          <a:xfrm>
            <a:off x="798950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2baab3452b9_0_0"/>
          <p:cNvSpPr txBox="1"/>
          <p:nvPr/>
        </p:nvSpPr>
        <p:spPr>
          <a:xfrm>
            <a:off x="9162375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Google Shape;139;g2baab3452b9_0_0"/>
          <p:cNvCxnSpPr/>
          <p:nvPr/>
        </p:nvCxnSpPr>
        <p:spPr>
          <a:xfrm rot="10800000">
            <a:off x="5574700" y="1683325"/>
            <a:ext cx="0" cy="14766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" name="Google Shape;140;g2baab3452b9_0_0"/>
          <p:cNvCxnSpPr/>
          <p:nvPr/>
        </p:nvCxnSpPr>
        <p:spPr>
          <a:xfrm flipH="1" rot="10800000">
            <a:off x="5588500" y="1241850"/>
            <a:ext cx="1242000" cy="441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1" name="Google Shape;141;g2baab3452b9_0_0"/>
          <p:cNvCxnSpPr/>
          <p:nvPr/>
        </p:nvCxnSpPr>
        <p:spPr>
          <a:xfrm>
            <a:off x="6816600" y="1269500"/>
            <a:ext cx="55200" cy="1366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2" name="Google Shape;142;g2baab3452b9_0_0"/>
          <p:cNvCxnSpPr/>
          <p:nvPr/>
        </p:nvCxnSpPr>
        <p:spPr>
          <a:xfrm>
            <a:off x="6871800" y="2607975"/>
            <a:ext cx="331200" cy="17940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3" name="Google Shape;143;g2baab3452b9_0_0"/>
          <p:cNvCxnSpPr/>
          <p:nvPr/>
        </p:nvCxnSpPr>
        <p:spPr>
          <a:xfrm flipH="1" rot="10800000">
            <a:off x="7189175" y="4332825"/>
            <a:ext cx="1890300" cy="552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g2baab3452b9_0_0"/>
          <p:cNvSpPr txBox="1"/>
          <p:nvPr/>
        </p:nvSpPr>
        <p:spPr>
          <a:xfrm>
            <a:off x="206975" y="289775"/>
            <a:ext cx="27735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g2080eab983f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1650132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g3354121a942_0_3" title="monthly_mode03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100" y="2704050"/>
            <a:ext cx="8307900" cy="41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3354121a942_0_3" title="3_panel_modes_RF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800775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3354121a942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4690" y="46975"/>
            <a:ext cx="5306726" cy="30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g2693986233a_1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10762"/>
            <a:ext cx="11887201" cy="6036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g2693986233a_1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349825"/>
            <a:ext cx="11887201" cy="615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g2693986233a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1650" y="152400"/>
            <a:ext cx="860869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g2693986233a_1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1650" y="152400"/>
            <a:ext cx="860869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g2693986233a_1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1650" y="152400"/>
            <a:ext cx="860869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g2693986233a_1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1650" y="152400"/>
            <a:ext cx="860869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ae7195310b_0_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Quiz ideas</a:t>
            </a:r>
            <a:endParaRPr/>
          </a:p>
        </p:txBody>
      </p:sp>
      <p:sp>
        <p:nvSpPr>
          <p:cNvPr id="711" name="Google Shape;711;g1ae7195310b_0_3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Storm mode types.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Convective Mode types.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Mode identification question.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total motion propagation.  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g26a506a0103_1_0"/>
          <p:cNvPicPr preferRelativeResize="0"/>
          <p:nvPr/>
        </p:nvPicPr>
        <p:blipFill rotWithShape="1">
          <a:blip r:embed="rId3">
            <a:alphaModFix/>
          </a:blip>
          <a:srcRect b="15532" l="34406" r="32401" t="46183"/>
          <a:stretch/>
        </p:blipFill>
        <p:spPr>
          <a:xfrm>
            <a:off x="1356877" y="0"/>
            <a:ext cx="888197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g26a506a0103_1_0"/>
          <p:cNvSpPr/>
          <p:nvPr/>
        </p:nvSpPr>
        <p:spPr>
          <a:xfrm>
            <a:off x="1967900" y="50325"/>
            <a:ext cx="5103975" cy="6203825"/>
          </a:xfrm>
          <a:custGeom>
            <a:rect b="b" l="l" r="r" t="t"/>
            <a:pathLst>
              <a:path extrusionOk="0" h="248153" w="204159">
                <a:moveTo>
                  <a:pt x="204159" y="0"/>
                </a:moveTo>
                <a:cubicBezTo>
                  <a:pt x="202434" y="5847"/>
                  <a:pt x="200708" y="18068"/>
                  <a:pt x="193807" y="35081"/>
                </a:cubicBezTo>
                <a:cubicBezTo>
                  <a:pt x="186906" y="52094"/>
                  <a:pt x="176267" y="79027"/>
                  <a:pt x="162752" y="102079"/>
                </a:cubicBezTo>
                <a:cubicBezTo>
                  <a:pt x="149237" y="125131"/>
                  <a:pt x="134046" y="151298"/>
                  <a:pt x="112719" y="173391"/>
                </a:cubicBezTo>
                <a:cubicBezTo>
                  <a:pt x="91393" y="195484"/>
                  <a:pt x="53580" y="222178"/>
                  <a:pt x="34793" y="234638"/>
                </a:cubicBezTo>
                <a:cubicBezTo>
                  <a:pt x="16007" y="247098"/>
                  <a:pt x="5799" y="245901"/>
                  <a:pt x="0" y="248153"/>
                </a:cubicBezTo>
              </a:path>
            </a:pathLst>
          </a:cu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8" name="Google Shape;718;g26a506a0103_1_0"/>
          <p:cNvSpPr/>
          <p:nvPr/>
        </p:nvSpPr>
        <p:spPr>
          <a:xfrm rot="-835343">
            <a:off x="6856271" y="294585"/>
            <a:ext cx="402731" cy="366569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g26a506a0103_1_0"/>
          <p:cNvSpPr/>
          <p:nvPr/>
        </p:nvSpPr>
        <p:spPr>
          <a:xfrm rot="-158828">
            <a:off x="6217947" y="1899152"/>
            <a:ext cx="402730" cy="366699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g26a506a0103_1_0"/>
          <p:cNvSpPr/>
          <p:nvPr/>
        </p:nvSpPr>
        <p:spPr>
          <a:xfrm rot="451956">
            <a:off x="5744863" y="2748860"/>
            <a:ext cx="402776" cy="366755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g26a506a0103_1_0"/>
          <p:cNvSpPr/>
          <p:nvPr/>
        </p:nvSpPr>
        <p:spPr>
          <a:xfrm rot="1558405">
            <a:off x="4092871" y="4777537"/>
            <a:ext cx="402782" cy="366691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g26a506a0103_1_0"/>
          <p:cNvSpPr/>
          <p:nvPr/>
        </p:nvSpPr>
        <p:spPr>
          <a:xfrm rot="1558405">
            <a:off x="2764396" y="5778212"/>
            <a:ext cx="402782" cy="366691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26a506a0103_1_0"/>
          <p:cNvSpPr/>
          <p:nvPr/>
        </p:nvSpPr>
        <p:spPr>
          <a:xfrm rot="772001">
            <a:off x="5015901" y="3896182"/>
            <a:ext cx="402814" cy="366792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4" name="Google Shape;724;g26a506a0103_1_0"/>
          <p:cNvCxnSpPr/>
          <p:nvPr/>
        </p:nvCxnSpPr>
        <p:spPr>
          <a:xfrm>
            <a:off x="5490350" y="3544025"/>
            <a:ext cx="826800" cy="6111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5" name="Google Shape;725;g26a506a0103_1_0"/>
          <p:cNvSpPr txBox="1"/>
          <p:nvPr/>
        </p:nvSpPr>
        <p:spPr>
          <a:xfrm>
            <a:off x="5606800" y="4405275"/>
            <a:ext cx="3033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Boundary </a:t>
            </a:r>
            <a:endParaRPr sz="22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motion</a:t>
            </a:r>
            <a:endParaRPr sz="22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6" name="Google Shape;726;g26a506a0103_1_0"/>
          <p:cNvCxnSpPr/>
          <p:nvPr/>
        </p:nvCxnSpPr>
        <p:spPr>
          <a:xfrm flipH="1" rot="10800000">
            <a:off x="5504725" y="1940825"/>
            <a:ext cx="1437900" cy="16032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7" name="Google Shape;727;g26a506a0103_1_0"/>
          <p:cNvSpPr txBox="1"/>
          <p:nvPr/>
        </p:nvSpPr>
        <p:spPr>
          <a:xfrm>
            <a:off x="6731125" y="1536350"/>
            <a:ext cx="3033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0-6 km Shear Vector</a:t>
            </a:r>
            <a:endParaRPr sz="220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8" name="Google Shape;728;g26a506a0103_1_0"/>
          <p:cNvCxnSpPr/>
          <p:nvPr/>
        </p:nvCxnSpPr>
        <p:spPr>
          <a:xfrm flipH="1" rot="10800000">
            <a:off x="5497550" y="2997700"/>
            <a:ext cx="726000" cy="5607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9" name="Google Shape;729;g26a506a0103_1_0"/>
          <p:cNvSpPr txBox="1"/>
          <p:nvPr/>
        </p:nvSpPr>
        <p:spPr>
          <a:xfrm>
            <a:off x="6969925" y="2590525"/>
            <a:ext cx="3033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Storm</a:t>
            </a:r>
            <a:endParaRPr sz="22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motion </a:t>
            </a:r>
            <a:endParaRPr sz="22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vector</a:t>
            </a:r>
            <a:endParaRPr sz="22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Multicell Convection</a:t>
            </a:r>
            <a:endParaRPr/>
          </a:p>
        </p:txBody>
      </p:sp>
      <p:sp>
        <p:nvSpPr>
          <p:cNvPr id="150" name="Google Shape;150;p6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Characterized by repeated development of new cells along the gust front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  <p:pic>
        <p:nvPicPr>
          <p:cNvPr descr="c08f009" id="151" name="Google Shape;151;p6"/>
          <p:cNvPicPr preferRelativeResize="0"/>
          <p:nvPr/>
        </p:nvPicPr>
        <p:blipFill rotWithShape="1">
          <a:blip r:embed="rId3">
            <a:alphaModFix/>
          </a:blip>
          <a:srcRect b="23783" l="11734" r="13129" t="9190"/>
          <a:stretch/>
        </p:blipFill>
        <p:spPr>
          <a:xfrm>
            <a:off x="5165123" y="1964725"/>
            <a:ext cx="6870357" cy="459671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11059002" y="3463777"/>
            <a:ext cx="6992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9970430" y="2989160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"/>
          <p:cNvSpPr txBox="1"/>
          <p:nvPr/>
        </p:nvSpPr>
        <p:spPr>
          <a:xfrm>
            <a:off x="8463847" y="2579857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 txBox="1"/>
          <p:nvPr/>
        </p:nvSpPr>
        <p:spPr>
          <a:xfrm>
            <a:off x="7244647" y="2902075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6356373" y="3280897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7955436" y="6553605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317159" y="2113009"/>
            <a:ext cx="4797018" cy="47449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Longer-lived cluster of storms in moderate vertical shear and small to large CAPE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storms in cluster may be ordinary, lasting 30-60 mins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high CAPE moderate shear, multicell convection can produce swaths of damaging winds and hail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g26a506a0103_1_20"/>
          <p:cNvPicPr preferRelativeResize="0"/>
          <p:nvPr/>
        </p:nvPicPr>
        <p:blipFill rotWithShape="1">
          <a:blip r:embed="rId3">
            <a:alphaModFix/>
          </a:blip>
          <a:srcRect b="15532" l="34406" r="32401" t="46183"/>
          <a:stretch/>
        </p:blipFill>
        <p:spPr>
          <a:xfrm>
            <a:off x="1356877" y="0"/>
            <a:ext cx="8881971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5" name="Google Shape;735;g26a506a0103_1_20"/>
          <p:cNvCxnSpPr/>
          <p:nvPr/>
        </p:nvCxnSpPr>
        <p:spPr>
          <a:xfrm rot="10800000">
            <a:off x="6548225" y="2708313"/>
            <a:ext cx="42300" cy="537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6" name="Google Shape;736;g26a506a0103_1_20"/>
          <p:cNvSpPr txBox="1"/>
          <p:nvPr/>
        </p:nvSpPr>
        <p:spPr>
          <a:xfrm>
            <a:off x="4807400" y="2439000"/>
            <a:ext cx="3033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Boundary </a:t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motion</a:t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7" name="Google Shape;737;g26a506a0103_1_20"/>
          <p:cNvCxnSpPr/>
          <p:nvPr/>
        </p:nvCxnSpPr>
        <p:spPr>
          <a:xfrm flipH="1" rot="10800000">
            <a:off x="6590525" y="1868925"/>
            <a:ext cx="517200" cy="13770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8" name="Google Shape;738;g26a506a0103_1_20"/>
          <p:cNvSpPr txBox="1"/>
          <p:nvPr/>
        </p:nvSpPr>
        <p:spPr>
          <a:xfrm>
            <a:off x="6721400" y="1411250"/>
            <a:ext cx="3033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0-6 km Shear Vector</a:t>
            </a:r>
            <a:endParaRPr sz="220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9" name="Google Shape;739;g26a506a0103_1_20"/>
          <p:cNvCxnSpPr/>
          <p:nvPr/>
        </p:nvCxnSpPr>
        <p:spPr>
          <a:xfrm flipH="1" rot="10800000">
            <a:off x="6590525" y="2472775"/>
            <a:ext cx="452700" cy="7773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0" name="Google Shape;740;g26a506a0103_1_20"/>
          <p:cNvSpPr txBox="1"/>
          <p:nvPr/>
        </p:nvSpPr>
        <p:spPr>
          <a:xfrm>
            <a:off x="6955325" y="1977600"/>
            <a:ext cx="3033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Storm motion vector</a:t>
            </a:r>
            <a:endParaRPr sz="22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g26a506a0103_1_20"/>
          <p:cNvSpPr/>
          <p:nvPr/>
        </p:nvSpPr>
        <p:spPr>
          <a:xfrm>
            <a:off x="2859300" y="3245936"/>
            <a:ext cx="7296500" cy="983900"/>
          </a:xfrm>
          <a:custGeom>
            <a:rect b="b" l="l" r="r" t="t"/>
            <a:pathLst>
              <a:path extrusionOk="0" h="39356" w="291860">
                <a:moveTo>
                  <a:pt x="0" y="39356"/>
                </a:moveTo>
                <a:cubicBezTo>
                  <a:pt x="6518" y="36768"/>
                  <a:pt x="19409" y="30010"/>
                  <a:pt x="39106" y="23828"/>
                </a:cubicBezTo>
                <a:cubicBezTo>
                  <a:pt x="58803" y="17646"/>
                  <a:pt x="85833" y="6096"/>
                  <a:pt x="118182" y="2262"/>
                </a:cubicBezTo>
                <a:cubicBezTo>
                  <a:pt x="150531" y="-1572"/>
                  <a:pt x="204255" y="680"/>
                  <a:pt x="233201" y="824"/>
                </a:cubicBezTo>
                <a:cubicBezTo>
                  <a:pt x="262147" y="968"/>
                  <a:pt x="282084" y="2742"/>
                  <a:pt x="291860" y="3125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2" name="Google Shape;742;g26a506a0103_1_20"/>
          <p:cNvSpPr/>
          <p:nvPr/>
        </p:nvSpPr>
        <p:spPr>
          <a:xfrm rot="5396226">
            <a:off x="3258281" y="3687754"/>
            <a:ext cx="273300" cy="467400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g26a506a0103_1_20"/>
          <p:cNvSpPr/>
          <p:nvPr/>
        </p:nvSpPr>
        <p:spPr>
          <a:xfrm rot="5396226">
            <a:off x="4517731" y="3236304"/>
            <a:ext cx="273300" cy="467400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g26a506a0103_1_20"/>
          <p:cNvSpPr/>
          <p:nvPr/>
        </p:nvSpPr>
        <p:spPr>
          <a:xfrm rot="6324577">
            <a:off x="6009821" y="2992416"/>
            <a:ext cx="273222" cy="467274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g26a506a0103_1_20"/>
          <p:cNvSpPr/>
          <p:nvPr/>
        </p:nvSpPr>
        <p:spPr>
          <a:xfrm rot="6485812">
            <a:off x="7829860" y="2954372"/>
            <a:ext cx="273320" cy="467233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g26a506a0103_1_20"/>
          <p:cNvSpPr/>
          <p:nvPr/>
        </p:nvSpPr>
        <p:spPr>
          <a:xfrm rot="6485812">
            <a:off x="9470310" y="2990322"/>
            <a:ext cx="273320" cy="467233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Evolution of Multicell Convection</a:t>
            </a:r>
            <a:endParaRPr/>
          </a:p>
        </p:txBody>
      </p:sp>
      <p:sp>
        <p:nvSpPr>
          <p:cNvPr id="164" name="Google Shape;164;p7"/>
          <p:cNvSpPr txBox="1"/>
          <p:nvPr/>
        </p:nvSpPr>
        <p:spPr>
          <a:xfrm>
            <a:off x="8400282" y="6553605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317159" y="1099751"/>
            <a:ext cx="6945274" cy="5758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cells move with the mean wind averaged over their depth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cells initiate along gust front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0: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1 – dissipative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2 – mature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3 – precipitation beginning to 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4 – towering cumulus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10: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1 – orphan anvil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2 – dissipative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3 – mature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4 – precipitation beginning to 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5 – towering cumulus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20: …and so 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1" id="166" name="Google Shape;166;p7"/>
          <p:cNvPicPr preferRelativeResize="0"/>
          <p:nvPr/>
        </p:nvPicPr>
        <p:blipFill rotWithShape="1">
          <a:blip r:embed="rId3">
            <a:alphaModFix/>
          </a:blip>
          <a:srcRect b="16036" l="27792" r="28558" t="0"/>
          <a:stretch/>
        </p:blipFill>
        <p:spPr>
          <a:xfrm>
            <a:off x="7379452" y="988541"/>
            <a:ext cx="3857329" cy="556506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 txBox="1"/>
          <p:nvPr/>
        </p:nvSpPr>
        <p:spPr>
          <a:xfrm>
            <a:off x="9818605" y="961429"/>
            <a:ext cx="1476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wind=0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7"/>
          <p:cNvCxnSpPr/>
          <p:nvPr/>
        </p:nvCxnSpPr>
        <p:spPr>
          <a:xfrm rot="10800000">
            <a:off x="9818605" y="4955059"/>
            <a:ext cx="1178909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9" name="Google Shape;169;p7"/>
          <p:cNvSpPr txBox="1"/>
          <p:nvPr/>
        </p:nvSpPr>
        <p:spPr>
          <a:xfrm>
            <a:off x="9768572" y="4607357"/>
            <a:ext cx="13238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propagation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Movement versus propagation</a:t>
            </a:r>
            <a:endParaRPr/>
          </a:p>
        </p:txBody>
      </p:sp>
      <p:sp>
        <p:nvSpPr>
          <p:cNvPr id="175" name="Google Shape;175;p8"/>
          <p:cNvSpPr txBox="1"/>
          <p:nvPr/>
        </p:nvSpPr>
        <p:spPr>
          <a:xfrm>
            <a:off x="8400282" y="6553605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85337" y="1344452"/>
            <a:ext cx="6739208" cy="5004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cells move with the mean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Repeated development of new cells on flank of system leads to propagation of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motion is cell motion+propagation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cells develop on gust front on downshear side of cold pool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cover more of this with MCS motion later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8f010" id="177" name="Google Shape;177;p8"/>
          <p:cNvPicPr preferRelativeResize="0"/>
          <p:nvPr/>
        </p:nvPicPr>
        <p:blipFill rotWithShape="1">
          <a:blip r:embed="rId3">
            <a:alphaModFix/>
          </a:blip>
          <a:srcRect b="38919" l="1574" r="5449" t="5405"/>
          <a:stretch/>
        </p:blipFill>
        <p:spPr>
          <a:xfrm>
            <a:off x="6566976" y="1194191"/>
            <a:ext cx="5482281" cy="2462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12" id="178" name="Google Shape;178;p8"/>
          <p:cNvPicPr preferRelativeResize="0"/>
          <p:nvPr/>
        </p:nvPicPr>
        <p:blipFill rotWithShape="1">
          <a:blip r:embed="rId4">
            <a:alphaModFix/>
          </a:blip>
          <a:srcRect b="35276" l="12182" r="11863" t="0"/>
          <a:stretch/>
        </p:blipFill>
        <p:spPr>
          <a:xfrm>
            <a:off x="7169110" y="3854154"/>
            <a:ext cx="4390754" cy="280613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/>
        </p:nvSpPr>
        <p:spPr>
          <a:xfrm>
            <a:off x="8274820" y="3540384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8"/>
          <p:cNvSpPr txBox="1"/>
          <p:nvPr/>
        </p:nvSpPr>
        <p:spPr>
          <a:xfrm>
            <a:off x="7169110" y="5645791"/>
            <a:ext cx="96879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Shear vector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" name="Google Shape;181;p8"/>
          <p:cNvCxnSpPr/>
          <p:nvPr/>
        </p:nvCxnSpPr>
        <p:spPr>
          <a:xfrm flipH="1">
            <a:off x="7357145" y="5880845"/>
            <a:ext cx="58723" cy="37734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2022-02-25T19:16:50Z</dcterms:created>
  <dc:creator>Galarneau, Thomas J.</dc:creator>
</cp:coreProperties>
</file>