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Lst>
  <p:sldSz cy="5143500" cx="9144000"/>
  <p:notesSz cx="6858000" cy="9144000"/>
  <p:embeddedFontLst>
    <p:embeddedFont>
      <p:font typeface="Roboto"/>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86" roundtripDataSignature="AMtx7mgon+hsFflGX3FvTKB4jCWRUdze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Roboto-italic.fntdata"/><Relationship Id="rId83" Type="http://schemas.openxmlformats.org/officeDocument/2006/relationships/font" Target="fonts/Roboto-bold.fntdata"/><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font" Target="fonts/Roboto-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font" Target="fonts/Roboto-regular.fntdata"/><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bb088911f3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2bb088911f3_0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bb088911f3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2bb088911f3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b088911f3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2bb088911f3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bb088911f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2bb088911f3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bb088911f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2bb088911f3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bb088911f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bb088911f3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bb088911f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2bb088911f3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bb088911f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2bb088911f3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bb088911f3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2bb088911f3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bb088911f3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2bb088911f3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bb088911f3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2bb088911f3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bb088911f3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2bb088911f3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bb088911f3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2bb088911f3_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bb088911f3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2bb088911f3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bb088911f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2bb088911f3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bb088911f3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2bb088911f3_0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6a14eb938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g26a14eb938a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bb088911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g2bb088911f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6a14eb938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26a14eb938a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6a14eb938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26a14eb938a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23c54e4f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g123c54e4f9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bb088911f3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g2bb088911f3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bb088911f3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g2bb088911f3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2e845ab30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g22e845ab30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bb088911f3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g2bb088911f3_0_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bb088911f3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2bb088911f3_0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bb088911f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g2bb088911f3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23c54e4f9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g123c54e4f93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3" name="Google Shape;61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0" name="Google Shape;62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 name="Google Shape;633;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8" name="Google Shape;64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3" name="Google Shape;66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0" name="Google Shape;67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7" name="Google Shape;67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5" name="Google Shape;68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0" name="Google Shape;700;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bb088911f3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7" name="Google Shape;707;g2bb088911f3_0_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 name="Google Shape;71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bb088911f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g2bb088911f3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 name="Google Shape;72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3" name="Google Shape;74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0" name="Google Shape;750;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7" name="Google Shape;757;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4" name="Google Shape;764;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bb088911f3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g2bb088911f3_0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b088911f3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2bb088911f3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5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5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6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6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5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5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5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5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5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5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5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6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FF0000"/>
            </a:gs>
            <a:gs pos="100000">
              <a:srgbClr val="FF9900"/>
            </a:gs>
          </a:gsLst>
          <a:lin ang="5400012" scaled="0"/>
        </a:gradFill>
      </p:bgPr>
    </p:bg>
    <p:spTree>
      <p:nvGrpSpPr>
        <p:cNvPr id="5" name="Shape 5"/>
        <p:cNvGrpSpPr/>
        <p:nvPr/>
      </p:nvGrpSpPr>
      <p:grpSpPr>
        <a:xfrm>
          <a:off x="0" y="0"/>
          <a:ext cx="0" cy="0"/>
          <a:chOff x="0" y="0"/>
          <a:chExt cx="0" cy="0"/>
        </a:xfrm>
      </p:grpSpPr>
      <p:sp>
        <p:nvSpPr>
          <p:cNvPr id="6" name="Google Shape;6;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31.png"/><Relationship Id="rId7"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en.wikipedia.org/wiki/National_Oceanic_and_Atmospheric_Administration" TargetMode="External"/><Relationship Id="rId4" Type="http://schemas.openxmlformats.org/officeDocument/2006/relationships/hyperlink" Target="https://en.wikipedia.org/wiki/National_Fire_Danger_Rating_System" TargetMode="External"/><Relationship Id="rId5" Type="http://schemas.openxmlformats.org/officeDocument/2006/relationships/hyperlink" Target="https://en.wikipedia.org/wiki/Burning_Index#cite_note-NOAA-1" TargetMode="External"/><Relationship Id="rId6" Type="http://schemas.openxmlformats.org/officeDocument/2006/relationships/image" Target="../media/image12.png"/><Relationship Id="rId7"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youtu.be/Zr5-H6j9f7A" TargetMode="Externa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3.png"/><Relationship Id="rId4" Type="http://schemas.openxmlformats.org/officeDocument/2006/relationships/image" Target="../media/image2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3.png"/><Relationship Id="rId4" Type="http://schemas.openxmlformats.org/officeDocument/2006/relationships/image" Target="../media/image47.jpg"/><Relationship Id="rId5" Type="http://schemas.openxmlformats.org/officeDocument/2006/relationships/image" Target="../media/image27.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3.png"/><Relationship Id="rId4" Type="http://schemas.openxmlformats.org/officeDocument/2006/relationships/image" Target="../media/image47.jpg"/><Relationship Id="rId5"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2.png"/><Relationship Id="rId4" Type="http://schemas.openxmlformats.org/officeDocument/2006/relationships/image" Target="../media/image42.png"/><Relationship Id="rId5" Type="http://schemas.openxmlformats.org/officeDocument/2006/relationships/image" Target="../media/image34.png"/><Relationship Id="rId6"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5.png"/><Relationship Id="rId4" Type="http://schemas.openxmlformats.org/officeDocument/2006/relationships/hyperlink" Target="https://www.youtube.com/watch?v=h11A0zbCrM0&amp;t=1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9.png"/><Relationship Id="rId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6.png"/><Relationship Id="rId4" Type="http://schemas.openxmlformats.org/officeDocument/2006/relationships/image" Target="../media/image46.png"/><Relationship Id="rId5"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6.png"/><Relationship Id="rId4" Type="http://schemas.openxmlformats.org/officeDocument/2006/relationships/image" Target="../media/image69.png"/><Relationship Id="rId5"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www.youtube.com/watch?v=dyfJYOZgiyA" TargetMode="External"/><Relationship Id="rId4" Type="http://schemas.openxmlformats.org/officeDocument/2006/relationships/image" Target="../media/image52.jpg"/><Relationship Id="rId5" Type="http://schemas.openxmlformats.org/officeDocument/2006/relationships/hyperlink" Target="https://www.youtube.com/watch?v=dyfJYOZgiy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1.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www.youtube.com/watch?v=Jd45_wuGy2A" TargetMode="External"/><Relationship Id="rId4" Type="http://schemas.openxmlformats.org/officeDocument/2006/relationships/image" Target="../media/image54.jpg"/><Relationship Id="rId5" Type="http://schemas.openxmlformats.org/officeDocument/2006/relationships/hyperlink" Target="http://www.youtube.com/watch?v=Gf-70PMyciE" TargetMode="External"/><Relationship Id="rId6" Type="http://schemas.openxmlformats.org/officeDocument/2006/relationships/image" Target="../media/image5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0.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4.pn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8.png"/><Relationship Id="rId4" Type="http://schemas.openxmlformats.org/officeDocument/2006/relationships/image" Target="../media/image7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2.png"/><Relationship Id="rId4" Type="http://schemas.openxmlformats.org/officeDocument/2006/relationships/image" Target="../media/image81.png"/><Relationship Id="rId5"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6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242600" y="0"/>
            <a:ext cx="8520600" cy="9519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SPC Fire Weather Forecasts</a:t>
            </a:r>
            <a:endParaRPr/>
          </a:p>
        </p:txBody>
      </p:sp>
      <p:pic>
        <p:nvPicPr>
          <p:cNvPr id="55" name="Google Shape;55;p1"/>
          <p:cNvPicPr preferRelativeResize="0"/>
          <p:nvPr/>
        </p:nvPicPr>
        <p:blipFill rotWithShape="1">
          <a:blip r:embed="rId3">
            <a:alphaModFix/>
          </a:blip>
          <a:srcRect b="0" l="0" r="0" t="0"/>
          <a:stretch/>
        </p:blipFill>
        <p:spPr>
          <a:xfrm>
            <a:off x="0" y="952025"/>
            <a:ext cx="6155051" cy="4191475"/>
          </a:xfrm>
          <a:prstGeom prst="rect">
            <a:avLst/>
          </a:prstGeom>
          <a:noFill/>
          <a:ln>
            <a:noFill/>
          </a:ln>
        </p:spPr>
      </p:pic>
      <p:pic>
        <p:nvPicPr>
          <p:cNvPr id="56" name="Google Shape;56;p1"/>
          <p:cNvPicPr preferRelativeResize="0"/>
          <p:nvPr/>
        </p:nvPicPr>
        <p:blipFill rotWithShape="1">
          <a:blip r:embed="rId4">
            <a:alphaModFix/>
          </a:blip>
          <a:srcRect b="0" l="0" r="0" t="0"/>
          <a:stretch/>
        </p:blipFill>
        <p:spPr>
          <a:xfrm>
            <a:off x="6155050" y="952025"/>
            <a:ext cx="2988952" cy="1993265"/>
          </a:xfrm>
          <a:prstGeom prst="rect">
            <a:avLst/>
          </a:prstGeom>
          <a:noFill/>
          <a:ln>
            <a:noFill/>
          </a:ln>
        </p:spPr>
      </p:pic>
      <p:pic>
        <p:nvPicPr>
          <p:cNvPr id="57" name="Google Shape;57;p1"/>
          <p:cNvPicPr preferRelativeResize="0"/>
          <p:nvPr/>
        </p:nvPicPr>
        <p:blipFill rotWithShape="1">
          <a:blip r:embed="rId5">
            <a:alphaModFix/>
          </a:blip>
          <a:srcRect b="0" l="0" r="0" t="0"/>
          <a:stretch/>
        </p:blipFill>
        <p:spPr>
          <a:xfrm>
            <a:off x="6155049" y="2945300"/>
            <a:ext cx="2988951" cy="21982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2bb088911f3_0_1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46" name="Google Shape;146;g2bb088911f3_0_18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47" name="Google Shape;147;g2bb088911f3_0_189"/>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2bb088911f3_0_1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53" name="Google Shape;153;g2bb088911f3_0_19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54" name="Google Shape;154;g2bb088911f3_0_19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2bb088911f3_0_126"/>
          <p:cNvSpPr txBox="1"/>
          <p:nvPr>
            <p:ph type="title"/>
          </p:nvPr>
        </p:nvSpPr>
        <p:spPr>
          <a:xfrm>
            <a:off x="0" y="2841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Quiz Time!</a:t>
            </a:r>
            <a:endParaRPr sz="3690"/>
          </a:p>
          <a:p>
            <a:pPr indent="0" lvl="0" marL="0" rtl="0" algn="ctr">
              <a:lnSpc>
                <a:spcPct val="100000"/>
              </a:lnSpc>
              <a:spcBef>
                <a:spcPts val="0"/>
              </a:spcBef>
              <a:spcAft>
                <a:spcPts val="0"/>
              </a:spcAft>
              <a:buSzPts val="2800"/>
              <a:buNone/>
            </a:pPr>
            <a:r>
              <a:t/>
            </a:r>
            <a:endParaRPr sz="3690"/>
          </a:p>
          <a:p>
            <a:pPr indent="0" lvl="0" marL="0" rtl="0" algn="ctr">
              <a:lnSpc>
                <a:spcPct val="100000"/>
              </a:lnSpc>
              <a:spcBef>
                <a:spcPts val="0"/>
              </a:spcBef>
              <a:spcAft>
                <a:spcPts val="0"/>
              </a:spcAft>
              <a:buSzPts val="2800"/>
              <a:buNone/>
            </a:pPr>
            <a:r>
              <a:rPr lang="en" sz="3690"/>
              <a:t>I’ll show you a picture - you decide where in the U.S. the picture is from.</a:t>
            </a:r>
            <a:endParaRPr sz="369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bb088911f3_0_37"/>
          <p:cNvSpPr txBox="1"/>
          <p:nvPr>
            <p:ph type="title"/>
          </p:nvPr>
        </p:nvSpPr>
        <p:spPr>
          <a:xfrm>
            <a:off x="0" y="2841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Picture 1</a:t>
            </a:r>
            <a:endParaRPr sz="3690"/>
          </a:p>
        </p:txBody>
      </p:sp>
      <p:pic>
        <p:nvPicPr>
          <p:cNvPr id="165" name="Google Shape;165;g2bb088911f3_0_37"/>
          <p:cNvPicPr preferRelativeResize="0"/>
          <p:nvPr/>
        </p:nvPicPr>
        <p:blipFill>
          <a:blip r:embed="rId3">
            <a:alphaModFix/>
          </a:blip>
          <a:stretch>
            <a:fillRect/>
          </a:stretch>
        </p:blipFill>
        <p:spPr>
          <a:xfrm>
            <a:off x="1336313" y="1030400"/>
            <a:ext cx="6439574" cy="396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2bb088911f3_0_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71" name="Google Shape;171;g2bb088911f3_0_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72" name="Google Shape;172;g2bb088911f3_0_42"/>
          <p:cNvPicPr preferRelativeResize="0"/>
          <p:nvPr/>
        </p:nvPicPr>
        <p:blipFill rotWithShape="1">
          <a:blip r:embed="rId3">
            <a:alphaModFix/>
          </a:blip>
          <a:srcRect b="0" l="0" r="0" t="0"/>
          <a:stretch/>
        </p:blipFill>
        <p:spPr>
          <a:xfrm>
            <a:off x="1" y="0"/>
            <a:ext cx="9144003" cy="5143499"/>
          </a:xfrm>
          <a:prstGeom prst="rect">
            <a:avLst/>
          </a:prstGeom>
          <a:noFill/>
          <a:ln>
            <a:noFill/>
          </a:ln>
        </p:spPr>
      </p:pic>
      <p:pic>
        <p:nvPicPr>
          <p:cNvPr id="173" name="Google Shape;173;g2bb088911f3_0_42"/>
          <p:cNvPicPr preferRelativeResize="0"/>
          <p:nvPr/>
        </p:nvPicPr>
        <p:blipFill>
          <a:blip r:embed="rId4">
            <a:alphaModFix/>
          </a:blip>
          <a:stretch>
            <a:fillRect/>
          </a:stretch>
        </p:blipFill>
        <p:spPr>
          <a:xfrm>
            <a:off x="2222905" y="1574100"/>
            <a:ext cx="3387676" cy="2088301"/>
          </a:xfrm>
          <a:prstGeom prst="rect">
            <a:avLst/>
          </a:prstGeom>
          <a:noFill/>
          <a:ln cap="flat" cmpd="sng" w="28575">
            <a:solidFill>
              <a:schemeClr val="dk1"/>
            </a:solidFill>
            <a:prstDash val="solid"/>
            <a:round/>
            <a:headEnd len="sm" w="sm" type="none"/>
            <a:tailEnd len="sm" w="sm" type="none"/>
          </a:ln>
        </p:spPr>
      </p:pic>
      <p:sp>
        <p:nvSpPr>
          <p:cNvPr id="174" name="Google Shape;174;g2bb088911f3_0_42"/>
          <p:cNvSpPr/>
          <p:nvPr/>
        </p:nvSpPr>
        <p:spPr>
          <a:xfrm>
            <a:off x="642925" y="3052100"/>
            <a:ext cx="258600" cy="1701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5" name="Google Shape;175;g2bb088911f3_0_42"/>
          <p:cNvCxnSpPr>
            <a:stCxn id="173" idx="1"/>
            <a:endCxn id="174" idx="6"/>
          </p:cNvCxnSpPr>
          <p:nvPr/>
        </p:nvCxnSpPr>
        <p:spPr>
          <a:xfrm flipH="1">
            <a:off x="901405" y="2618251"/>
            <a:ext cx="1321500" cy="519000"/>
          </a:xfrm>
          <a:prstGeom prst="straightConnector1">
            <a:avLst/>
          </a:prstGeom>
          <a:noFill/>
          <a:ln cap="flat" cmpd="sng" w="28575">
            <a:solidFill>
              <a:schemeClr val="dk1"/>
            </a:solidFill>
            <a:prstDash val="solid"/>
            <a:round/>
            <a:headEnd len="med" w="med" type="none"/>
            <a:tailEnd len="med" w="med" type="none"/>
          </a:ln>
        </p:spPr>
      </p:cxnSp>
      <p:sp>
        <p:nvSpPr>
          <p:cNvPr id="176" name="Google Shape;176;g2bb088911f3_0_42"/>
          <p:cNvSpPr txBox="1"/>
          <p:nvPr/>
        </p:nvSpPr>
        <p:spPr>
          <a:xfrm>
            <a:off x="2944888" y="3222200"/>
            <a:ext cx="1943700" cy="435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Southern CA</a:t>
            </a:r>
            <a:endParaRPr sz="18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bb088911f3_0_52"/>
          <p:cNvSpPr txBox="1"/>
          <p:nvPr>
            <p:ph type="title"/>
          </p:nvPr>
        </p:nvSpPr>
        <p:spPr>
          <a:xfrm>
            <a:off x="0" y="2841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Picture 2</a:t>
            </a:r>
            <a:endParaRPr sz="3690"/>
          </a:p>
        </p:txBody>
      </p:sp>
      <p:pic>
        <p:nvPicPr>
          <p:cNvPr id="182" name="Google Shape;182;g2bb088911f3_0_52"/>
          <p:cNvPicPr preferRelativeResize="0"/>
          <p:nvPr/>
        </p:nvPicPr>
        <p:blipFill>
          <a:blip r:embed="rId3">
            <a:alphaModFix/>
          </a:blip>
          <a:stretch>
            <a:fillRect/>
          </a:stretch>
        </p:blipFill>
        <p:spPr>
          <a:xfrm>
            <a:off x="1512914" y="1011325"/>
            <a:ext cx="6086373" cy="3969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2bb088911f3_0_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88" name="Google Shape;188;g2bb088911f3_0_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89" name="Google Shape;189;g2bb088911f3_0_57"/>
          <p:cNvPicPr preferRelativeResize="0"/>
          <p:nvPr/>
        </p:nvPicPr>
        <p:blipFill rotWithShape="1">
          <a:blip r:embed="rId3">
            <a:alphaModFix/>
          </a:blip>
          <a:srcRect b="0" l="0" r="0" t="0"/>
          <a:stretch/>
        </p:blipFill>
        <p:spPr>
          <a:xfrm>
            <a:off x="1" y="0"/>
            <a:ext cx="9144003" cy="5143499"/>
          </a:xfrm>
          <a:prstGeom prst="rect">
            <a:avLst/>
          </a:prstGeom>
          <a:noFill/>
          <a:ln>
            <a:noFill/>
          </a:ln>
        </p:spPr>
      </p:pic>
      <p:sp>
        <p:nvSpPr>
          <p:cNvPr id="190" name="Google Shape;190;g2bb088911f3_0_57"/>
          <p:cNvSpPr/>
          <p:nvPr/>
        </p:nvSpPr>
        <p:spPr>
          <a:xfrm>
            <a:off x="5771650" y="3177725"/>
            <a:ext cx="258600" cy="1701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1" name="Google Shape;191;g2bb088911f3_0_57"/>
          <p:cNvCxnSpPr>
            <a:stCxn id="192" idx="3"/>
            <a:endCxn id="190" idx="1"/>
          </p:cNvCxnSpPr>
          <p:nvPr/>
        </p:nvCxnSpPr>
        <p:spPr>
          <a:xfrm>
            <a:off x="4524079" y="2253975"/>
            <a:ext cx="1285500" cy="948600"/>
          </a:xfrm>
          <a:prstGeom prst="straightConnector1">
            <a:avLst/>
          </a:prstGeom>
          <a:noFill/>
          <a:ln cap="flat" cmpd="sng" w="28575">
            <a:solidFill>
              <a:schemeClr val="dk1"/>
            </a:solidFill>
            <a:prstDash val="solid"/>
            <a:round/>
            <a:headEnd len="med" w="med" type="none"/>
            <a:tailEnd len="med" w="med" type="none"/>
          </a:ln>
        </p:spPr>
      </p:cxnSp>
      <p:pic>
        <p:nvPicPr>
          <p:cNvPr id="192" name="Google Shape;192;g2bb088911f3_0_57"/>
          <p:cNvPicPr preferRelativeResize="0"/>
          <p:nvPr/>
        </p:nvPicPr>
        <p:blipFill>
          <a:blip r:embed="rId4">
            <a:alphaModFix/>
          </a:blip>
          <a:stretch>
            <a:fillRect/>
          </a:stretch>
        </p:blipFill>
        <p:spPr>
          <a:xfrm>
            <a:off x="901532" y="1072637"/>
            <a:ext cx="3622547" cy="2362675"/>
          </a:xfrm>
          <a:prstGeom prst="rect">
            <a:avLst/>
          </a:prstGeom>
          <a:noFill/>
          <a:ln cap="flat" cmpd="sng" w="28575">
            <a:solidFill>
              <a:schemeClr val="dk1"/>
            </a:solidFill>
            <a:prstDash val="solid"/>
            <a:round/>
            <a:headEnd len="sm" w="sm" type="none"/>
            <a:tailEnd len="sm" w="sm" type="none"/>
          </a:ln>
        </p:spPr>
      </p:pic>
      <p:sp>
        <p:nvSpPr>
          <p:cNvPr id="193" name="Google Shape;193;g2bb088911f3_0_57"/>
          <p:cNvSpPr txBox="1"/>
          <p:nvPr/>
        </p:nvSpPr>
        <p:spPr>
          <a:xfrm>
            <a:off x="901525" y="1072625"/>
            <a:ext cx="3622500" cy="435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Smoky </a:t>
            </a:r>
            <a:r>
              <a:rPr lang="en" sz="1800">
                <a:solidFill>
                  <a:schemeClr val="dk1"/>
                </a:solidFill>
              </a:rPr>
              <a:t>Mtns</a:t>
            </a:r>
            <a:r>
              <a:rPr lang="en" sz="1800">
                <a:solidFill>
                  <a:schemeClr val="dk1"/>
                </a:solidFill>
              </a:rPr>
              <a:t>. National Park</a:t>
            </a:r>
            <a:endParaRPr sz="1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bb088911f3_0_74"/>
          <p:cNvSpPr txBox="1"/>
          <p:nvPr>
            <p:ph type="title"/>
          </p:nvPr>
        </p:nvSpPr>
        <p:spPr>
          <a:xfrm>
            <a:off x="0" y="-207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Picture 3</a:t>
            </a:r>
            <a:endParaRPr sz="3690"/>
          </a:p>
        </p:txBody>
      </p:sp>
      <p:pic>
        <p:nvPicPr>
          <p:cNvPr id="199" name="Google Shape;199;g2bb088911f3_0_74"/>
          <p:cNvPicPr preferRelativeResize="0"/>
          <p:nvPr/>
        </p:nvPicPr>
        <p:blipFill rotWithShape="1">
          <a:blip r:embed="rId3">
            <a:alphaModFix/>
          </a:blip>
          <a:srcRect b="0" l="0" r="0" t="0"/>
          <a:stretch/>
        </p:blipFill>
        <p:spPr>
          <a:xfrm>
            <a:off x="1086463" y="627075"/>
            <a:ext cx="6939276" cy="42789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bb088911f3_0_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05" name="Google Shape;205;g2bb088911f3_0_7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06" name="Google Shape;206;g2bb088911f3_0_79"/>
          <p:cNvPicPr preferRelativeResize="0"/>
          <p:nvPr/>
        </p:nvPicPr>
        <p:blipFill rotWithShape="1">
          <a:blip r:embed="rId3">
            <a:alphaModFix/>
          </a:blip>
          <a:srcRect b="0" l="0" r="0" t="0"/>
          <a:stretch/>
        </p:blipFill>
        <p:spPr>
          <a:xfrm>
            <a:off x="1" y="0"/>
            <a:ext cx="9144003" cy="5143499"/>
          </a:xfrm>
          <a:prstGeom prst="rect">
            <a:avLst/>
          </a:prstGeom>
          <a:noFill/>
          <a:ln>
            <a:noFill/>
          </a:ln>
        </p:spPr>
      </p:pic>
      <p:sp>
        <p:nvSpPr>
          <p:cNvPr id="207" name="Google Shape;207;g2bb088911f3_0_79"/>
          <p:cNvSpPr/>
          <p:nvPr/>
        </p:nvSpPr>
        <p:spPr>
          <a:xfrm>
            <a:off x="2734325" y="3458525"/>
            <a:ext cx="258600" cy="1701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08" name="Google Shape;208;g2bb088911f3_0_79"/>
          <p:cNvCxnSpPr>
            <a:stCxn id="209" idx="1"/>
            <a:endCxn id="207" idx="7"/>
          </p:cNvCxnSpPr>
          <p:nvPr/>
        </p:nvCxnSpPr>
        <p:spPr>
          <a:xfrm flipH="1">
            <a:off x="2955100" y="2398500"/>
            <a:ext cx="1510800" cy="1084800"/>
          </a:xfrm>
          <a:prstGeom prst="straightConnector1">
            <a:avLst/>
          </a:prstGeom>
          <a:noFill/>
          <a:ln cap="flat" cmpd="sng" w="28575">
            <a:solidFill>
              <a:schemeClr val="dk1"/>
            </a:solidFill>
            <a:prstDash val="solid"/>
            <a:round/>
            <a:headEnd len="med" w="med" type="none"/>
            <a:tailEnd len="med" w="med" type="none"/>
          </a:ln>
        </p:spPr>
      </p:cxnSp>
      <p:pic>
        <p:nvPicPr>
          <p:cNvPr id="209" name="Google Shape;209;g2bb088911f3_0_79"/>
          <p:cNvPicPr preferRelativeResize="0"/>
          <p:nvPr/>
        </p:nvPicPr>
        <p:blipFill rotWithShape="1">
          <a:blip r:embed="rId4">
            <a:alphaModFix/>
          </a:blip>
          <a:srcRect b="0" l="0" r="0" t="0"/>
          <a:stretch/>
        </p:blipFill>
        <p:spPr>
          <a:xfrm>
            <a:off x="4465900" y="1017725"/>
            <a:ext cx="4478526" cy="2761549"/>
          </a:xfrm>
          <a:prstGeom prst="rect">
            <a:avLst/>
          </a:prstGeom>
          <a:noFill/>
          <a:ln cap="flat" cmpd="sng" w="28575">
            <a:solidFill>
              <a:schemeClr val="dk1"/>
            </a:solidFill>
            <a:prstDash val="solid"/>
            <a:round/>
            <a:headEnd len="sm" w="sm" type="none"/>
            <a:tailEnd len="sm" w="sm" type="none"/>
          </a:ln>
        </p:spPr>
      </p:pic>
      <p:sp>
        <p:nvSpPr>
          <p:cNvPr id="210" name="Google Shape;210;g2bb088911f3_0_79"/>
          <p:cNvSpPr txBox="1"/>
          <p:nvPr/>
        </p:nvSpPr>
        <p:spPr>
          <a:xfrm>
            <a:off x="5485813" y="3276475"/>
            <a:ext cx="2438700" cy="435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Roswell, NM</a:t>
            </a:r>
            <a:endParaRPr sz="18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2bb088911f3_0_91"/>
          <p:cNvSpPr txBox="1"/>
          <p:nvPr>
            <p:ph type="title"/>
          </p:nvPr>
        </p:nvSpPr>
        <p:spPr>
          <a:xfrm>
            <a:off x="0" y="-207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Picture 4</a:t>
            </a:r>
            <a:endParaRPr sz="3690"/>
          </a:p>
        </p:txBody>
      </p:sp>
      <p:pic>
        <p:nvPicPr>
          <p:cNvPr id="216" name="Google Shape;216;g2bb088911f3_0_91"/>
          <p:cNvPicPr preferRelativeResize="0"/>
          <p:nvPr/>
        </p:nvPicPr>
        <p:blipFill>
          <a:blip r:embed="rId3">
            <a:alphaModFix/>
          </a:blip>
          <a:stretch>
            <a:fillRect/>
          </a:stretch>
        </p:blipFill>
        <p:spPr>
          <a:xfrm>
            <a:off x="963699" y="699725"/>
            <a:ext cx="7184799" cy="42442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2"/>
          <p:cNvSpPr txBox="1"/>
          <p:nvPr>
            <p:ph type="ctrTitle"/>
          </p:nvPr>
        </p:nvSpPr>
        <p:spPr>
          <a:xfrm>
            <a:off x="311700" y="0"/>
            <a:ext cx="8520600" cy="10614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
              <a:t>The Basics</a:t>
            </a:r>
            <a:endParaRPr b="1"/>
          </a:p>
        </p:txBody>
      </p:sp>
      <p:sp>
        <p:nvSpPr>
          <p:cNvPr id="63" name="Google Shape;63;p2"/>
          <p:cNvSpPr txBox="1"/>
          <p:nvPr>
            <p:ph idx="1" type="subTitle"/>
          </p:nvPr>
        </p:nvSpPr>
        <p:spPr>
          <a:xfrm>
            <a:off x="0" y="1061400"/>
            <a:ext cx="9045600" cy="4082100"/>
          </a:xfrm>
          <a:prstGeom prst="rect">
            <a:avLst/>
          </a:prstGeom>
          <a:noFill/>
          <a:ln>
            <a:noFill/>
          </a:ln>
        </p:spPr>
        <p:txBody>
          <a:bodyPr anchorCtr="0" anchor="t" bIns="91425" lIns="91425" spcFirstLastPara="1" rIns="91425" wrap="square" tIns="91425">
            <a:normAutofit/>
          </a:bodyPr>
          <a:lstStyle/>
          <a:p>
            <a:pPr indent="-361950" lvl="0" marL="457200" rtl="0" algn="l">
              <a:lnSpc>
                <a:spcPct val="100000"/>
              </a:lnSpc>
              <a:spcBef>
                <a:spcPts val="0"/>
              </a:spcBef>
              <a:spcAft>
                <a:spcPts val="0"/>
              </a:spcAft>
              <a:buClr>
                <a:srgbClr val="000000"/>
              </a:buClr>
              <a:buSzPts val="2100"/>
              <a:buChar char="●"/>
            </a:pPr>
            <a:r>
              <a:rPr lang="en" sz="2100">
                <a:solidFill>
                  <a:srgbClr val="000000"/>
                </a:solidFill>
              </a:rPr>
              <a:t>Like severe weather, fire weather can be thought of in an ingredients based framework. </a:t>
            </a:r>
            <a:endParaRPr sz="2100">
              <a:solidFill>
                <a:srgbClr val="000000"/>
              </a:solidFill>
            </a:endParaRPr>
          </a:p>
          <a:p>
            <a:pPr indent="0" lvl="0" marL="457200" rtl="0" algn="l">
              <a:lnSpc>
                <a:spcPct val="100000"/>
              </a:lnSpc>
              <a:spcBef>
                <a:spcPts val="0"/>
              </a:spcBef>
              <a:spcAft>
                <a:spcPts val="0"/>
              </a:spcAft>
              <a:buNone/>
            </a:pPr>
            <a:r>
              <a:t/>
            </a:r>
            <a:endParaRPr sz="2100">
              <a:solidFill>
                <a:srgbClr val="000000"/>
              </a:solidFill>
            </a:endParaRPr>
          </a:p>
          <a:p>
            <a:pPr indent="-361950" lvl="0" marL="457200" rtl="0" algn="l">
              <a:lnSpc>
                <a:spcPct val="100000"/>
              </a:lnSpc>
              <a:spcBef>
                <a:spcPts val="0"/>
              </a:spcBef>
              <a:spcAft>
                <a:spcPts val="0"/>
              </a:spcAft>
              <a:buClr>
                <a:srgbClr val="000000"/>
              </a:buClr>
              <a:buSzPts val="2100"/>
              <a:buChar char="●"/>
            </a:pPr>
            <a:r>
              <a:rPr lang="en" sz="2100">
                <a:solidFill>
                  <a:srgbClr val="000000"/>
                </a:solidFill>
              </a:rPr>
              <a:t>Ingredients can take several forms but the most common are:</a:t>
            </a:r>
            <a:endParaRPr sz="2100">
              <a:solidFill>
                <a:srgbClr val="000000"/>
              </a:solidFill>
            </a:endParaRPr>
          </a:p>
          <a:p>
            <a:pPr indent="0" lvl="0" marL="0" rtl="0" algn="l">
              <a:lnSpc>
                <a:spcPct val="100000"/>
              </a:lnSpc>
              <a:spcBef>
                <a:spcPts val="0"/>
              </a:spcBef>
              <a:spcAft>
                <a:spcPts val="0"/>
              </a:spcAft>
              <a:buSzPts val="2800"/>
              <a:buNone/>
            </a:pPr>
            <a:r>
              <a:t/>
            </a:r>
            <a:endParaRPr sz="2100"/>
          </a:p>
        </p:txBody>
      </p:sp>
      <p:sp>
        <p:nvSpPr>
          <p:cNvPr id="64" name="Google Shape;64;p2"/>
          <p:cNvSpPr txBox="1"/>
          <p:nvPr/>
        </p:nvSpPr>
        <p:spPr>
          <a:xfrm>
            <a:off x="2583900" y="2647950"/>
            <a:ext cx="4639800" cy="21858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Low humidity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Low fuel moisture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High winds</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Warm temperatures</a:t>
            </a:r>
            <a:r>
              <a:rPr lang="en" sz="2800"/>
              <a:t> </a:t>
            </a:r>
            <a:r>
              <a:rPr b="0" i="0" lang="en" sz="1800" u="none" cap="none" strike="noStrike">
                <a:solidFill>
                  <a:srgbClr val="000000"/>
                </a:solidFill>
                <a:latin typeface="Arial"/>
                <a:ea typeface="Arial"/>
                <a:cs typeface="Arial"/>
                <a:sym typeface="Arial"/>
              </a:rPr>
              <a:t>(optional)</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bb088911f3_0_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22" name="Google Shape;222;g2bb088911f3_0_9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23" name="Google Shape;223;g2bb088911f3_0_96"/>
          <p:cNvPicPr preferRelativeResize="0"/>
          <p:nvPr/>
        </p:nvPicPr>
        <p:blipFill rotWithShape="1">
          <a:blip r:embed="rId3">
            <a:alphaModFix/>
          </a:blip>
          <a:srcRect b="0" l="0" r="0" t="0"/>
          <a:stretch/>
        </p:blipFill>
        <p:spPr>
          <a:xfrm>
            <a:off x="1" y="0"/>
            <a:ext cx="9144003" cy="5143499"/>
          </a:xfrm>
          <a:prstGeom prst="rect">
            <a:avLst/>
          </a:prstGeom>
          <a:noFill/>
          <a:ln>
            <a:noFill/>
          </a:ln>
        </p:spPr>
      </p:pic>
      <p:sp>
        <p:nvSpPr>
          <p:cNvPr id="224" name="Google Shape;224;g2bb088911f3_0_96"/>
          <p:cNvSpPr/>
          <p:nvPr/>
        </p:nvSpPr>
        <p:spPr>
          <a:xfrm>
            <a:off x="6421975" y="4522700"/>
            <a:ext cx="258600" cy="1701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25" name="Google Shape;225;g2bb088911f3_0_96"/>
          <p:cNvCxnSpPr>
            <a:stCxn id="226" idx="1"/>
            <a:endCxn id="224" idx="1"/>
          </p:cNvCxnSpPr>
          <p:nvPr/>
        </p:nvCxnSpPr>
        <p:spPr>
          <a:xfrm>
            <a:off x="5301246" y="2812411"/>
            <a:ext cx="1158600" cy="1735200"/>
          </a:xfrm>
          <a:prstGeom prst="straightConnector1">
            <a:avLst/>
          </a:prstGeom>
          <a:noFill/>
          <a:ln cap="flat" cmpd="sng" w="28575">
            <a:solidFill>
              <a:schemeClr val="dk1"/>
            </a:solidFill>
            <a:prstDash val="solid"/>
            <a:round/>
            <a:headEnd len="med" w="med" type="none"/>
            <a:tailEnd len="med" w="med" type="none"/>
          </a:ln>
        </p:spPr>
      </p:cxnSp>
      <p:pic>
        <p:nvPicPr>
          <p:cNvPr id="227" name="Google Shape;227;g2bb088911f3_0_96"/>
          <p:cNvPicPr preferRelativeResize="0"/>
          <p:nvPr/>
        </p:nvPicPr>
        <p:blipFill>
          <a:blip r:embed="rId4">
            <a:alphaModFix/>
          </a:blip>
          <a:stretch>
            <a:fillRect/>
          </a:stretch>
        </p:blipFill>
        <p:spPr>
          <a:xfrm>
            <a:off x="1345450" y="1236700"/>
            <a:ext cx="4253450" cy="2512626"/>
          </a:xfrm>
          <a:prstGeom prst="rect">
            <a:avLst/>
          </a:prstGeom>
          <a:noFill/>
          <a:ln cap="flat" cmpd="sng" w="28575">
            <a:solidFill>
              <a:schemeClr val="dk1"/>
            </a:solidFill>
            <a:prstDash val="solid"/>
            <a:round/>
            <a:headEnd len="sm" w="sm" type="none"/>
            <a:tailEnd len="sm" w="sm" type="none"/>
          </a:ln>
        </p:spPr>
      </p:pic>
      <p:sp>
        <p:nvSpPr>
          <p:cNvPr id="228" name="Google Shape;228;g2bb088911f3_0_96"/>
          <p:cNvSpPr txBox="1"/>
          <p:nvPr/>
        </p:nvSpPr>
        <p:spPr>
          <a:xfrm>
            <a:off x="2252813" y="3232125"/>
            <a:ext cx="2438700" cy="435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Southern FL</a:t>
            </a:r>
            <a:endParaRPr sz="1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2bb088911f3_0_108"/>
          <p:cNvSpPr txBox="1"/>
          <p:nvPr>
            <p:ph type="title"/>
          </p:nvPr>
        </p:nvSpPr>
        <p:spPr>
          <a:xfrm>
            <a:off x="0" y="-207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Picture 5</a:t>
            </a:r>
            <a:endParaRPr sz="3690"/>
          </a:p>
        </p:txBody>
      </p:sp>
      <p:pic>
        <p:nvPicPr>
          <p:cNvPr id="234" name="Google Shape;234;g2bb088911f3_0_108"/>
          <p:cNvPicPr preferRelativeResize="0"/>
          <p:nvPr/>
        </p:nvPicPr>
        <p:blipFill>
          <a:blip r:embed="rId3">
            <a:alphaModFix/>
          </a:blip>
          <a:stretch>
            <a:fillRect/>
          </a:stretch>
        </p:blipFill>
        <p:spPr>
          <a:xfrm>
            <a:off x="1493213" y="821700"/>
            <a:ext cx="6125776" cy="4217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2bb088911f3_0_1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40" name="Google Shape;240;g2bb088911f3_0_1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41" name="Google Shape;241;g2bb088911f3_0_113"/>
          <p:cNvPicPr preferRelativeResize="0"/>
          <p:nvPr/>
        </p:nvPicPr>
        <p:blipFill rotWithShape="1">
          <a:blip r:embed="rId3">
            <a:alphaModFix/>
          </a:blip>
          <a:srcRect b="0" l="0" r="0" t="0"/>
          <a:stretch/>
        </p:blipFill>
        <p:spPr>
          <a:xfrm>
            <a:off x="1" y="0"/>
            <a:ext cx="9144003" cy="5143499"/>
          </a:xfrm>
          <a:prstGeom prst="rect">
            <a:avLst/>
          </a:prstGeom>
          <a:noFill/>
          <a:ln>
            <a:noFill/>
          </a:ln>
        </p:spPr>
      </p:pic>
      <p:sp>
        <p:nvSpPr>
          <p:cNvPr id="242" name="Google Shape;242;g2bb088911f3_0_113"/>
          <p:cNvSpPr/>
          <p:nvPr/>
        </p:nvSpPr>
        <p:spPr>
          <a:xfrm>
            <a:off x="554275" y="1330175"/>
            <a:ext cx="258600" cy="1701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43" name="Google Shape;243;g2bb088911f3_0_113"/>
          <p:cNvCxnSpPr>
            <a:stCxn id="242" idx="6"/>
          </p:cNvCxnSpPr>
          <p:nvPr/>
        </p:nvCxnSpPr>
        <p:spPr>
          <a:xfrm flipH="1" rot="10800000">
            <a:off x="812875" y="1352525"/>
            <a:ext cx="1899300" cy="62700"/>
          </a:xfrm>
          <a:prstGeom prst="straightConnector1">
            <a:avLst/>
          </a:prstGeom>
          <a:noFill/>
          <a:ln cap="flat" cmpd="sng" w="28575">
            <a:solidFill>
              <a:schemeClr val="dk1"/>
            </a:solidFill>
            <a:prstDash val="solid"/>
            <a:round/>
            <a:headEnd len="med" w="med" type="none"/>
            <a:tailEnd len="med" w="med" type="none"/>
          </a:ln>
        </p:spPr>
      </p:cxnSp>
      <p:pic>
        <p:nvPicPr>
          <p:cNvPr id="244" name="Google Shape;244;g2bb088911f3_0_113"/>
          <p:cNvPicPr preferRelativeResize="0"/>
          <p:nvPr/>
        </p:nvPicPr>
        <p:blipFill>
          <a:blip r:embed="rId4">
            <a:alphaModFix/>
          </a:blip>
          <a:stretch>
            <a:fillRect/>
          </a:stretch>
        </p:blipFill>
        <p:spPr>
          <a:xfrm>
            <a:off x="2527650" y="787726"/>
            <a:ext cx="3702201" cy="2548599"/>
          </a:xfrm>
          <a:prstGeom prst="rect">
            <a:avLst/>
          </a:prstGeom>
          <a:noFill/>
          <a:ln cap="flat" cmpd="sng" w="28575">
            <a:solidFill>
              <a:schemeClr val="dk1"/>
            </a:solidFill>
            <a:prstDash val="solid"/>
            <a:round/>
            <a:headEnd len="sm" w="sm" type="none"/>
            <a:tailEnd len="sm" w="sm" type="none"/>
          </a:ln>
        </p:spPr>
      </p:pic>
      <p:sp>
        <p:nvSpPr>
          <p:cNvPr id="245" name="Google Shape;245;g2bb088911f3_0_113"/>
          <p:cNvSpPr txBox="1"/>
          <p:nvPr/>
        </p:nvSpPr>
        <p:spPr>
          <a:xfrm>
            <a:off x="2527750" y="2900425"/>
            <a:ext cx="3702300" cy="435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Willamette National Park, OR</a:t>
            </a:r>
            <a:endParaRPr sz="1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bb088911f3_0_160"/>
          <p:cNvSpPr txBox="1"/>
          <p:nvPr>
            <p:ph type="title"/>
          </p:nvPr>
        </p:nvSpPr>
        <p:spPr>
          <a:xfrm>
            <a:off x="1367175" y="37950"/>
            <a:ext cx="60303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3890"/>
              <a:t>Fuels - Will they burn?</a:t>
            </a:r>
            <a:endParaRPr b="1" sz="3890"/>
          </a:p>
        </p:txBody>
      </p:sp>
      <p:pic>
        <p:nvPicPr>
          <p:cNvPr id="251" name="Google Shape;251;g2bb088911f3_0_160"/>
          <p:cNvPicPr preferRelativeResize="0"/>
          <p:nvPr/>
        </p:nvPicPr>
        <p:blipFill>
          <a:blip r:embed="rId3">
            <a:alphaModFix/>
          </a:blip>
          <a:stretch>
            <a:fillRect/>
          </a:stretch>
        </p:blipFill>
        <p:spPr>
          <a:xfrm>
            <a:off x="194400" y="2604100"/>
            <a:ext cx="4133726" cy="2441885"/>
          </a:xfrm>
          <a:prstGeom prst="rect">
            <a:avLst/>
          </a:prstGeom>
          <a:noFill/>
          <a:ln cap="flat" cmpd="sng" w="28575">
            <a:solidFill>
              <a:schemeClr val="dk1"/>
            </a:solidFill>
            <a:prstDash val="solid"/>
            <a:round/>
            <a:headEnd len="sm" w="sm" type="none"/>
            <a:tailEnd len="sm" w="sm" type="none"/>
          </a:ln>
        </p:spPr>
      </p:pic>
      <p:pic>
        <p:nvPicPr>
          <p:cNvPr id="252" name="Google Shape;252;g2bb088911f3_0_160"/>
          <p:cNvPicPr preferRelativeResize="0"/>
          <p:nvPr/>
        </p:nvPicPr>
        <p:blipFill rotWithShape="1">
          <a:blip r:embed="rId4">
            <a:alphaModFix/>
          </a:blip>
          <a:srcRect b="0" l="0" r="0" t="0"/>
          <a:stretch/>
        </p:blipFill>
        <p:spPr>
          <a:xfrm>
            <a:off x="4372475" y="2333125"/>
            <a:ext cx="4478526" cy="2761549"/>
          </a:xfrm>
          <a:prstGeom prst="rect">
            <a:avLst/>
          </a:prstGeom>
          <a:noFill/>
          <a:ln cap="flat" cmpd="sng" w="28575">
            <a:solidFill>
              <a:schemeClr val="dk1"/>
            </a:solidFill>
            <a:prstDash val="solid"/>
            <a:round/>
            <a:headEnd len="sm" w="sm" type="none"/>
            <a:tailEnd len="sm" w="sm" type="none"/>
          </a:ln>
        </p:spPr>
      </p:pic>
      <p:pic>
        <p:nvPicPr>
          <p:cNvPr id="253" name="Google Shape;253;g2bb088911f3_0_160"/>
          <p:cNvPicPr preferRelativeResize="0"/>
          <p:nvPr/>
        </p:nvPicPr>
        <p:blipFill>
          <a:blip r:embed="rId5">
            <a:alphaModFix/>
          </a:blip>
          <a:stretch>
            <a:fillRect/>
          </a:stretch>
        </p:blipFill>
        <p:spPr>
          <a:xfrm>
            <a:off x="98351" y="880350"/>
            <a:ext cx="3205026" cy="2090349"/>
          </a:xfrm>
          <a:prstGeom prst="rect">
            <a:avLst/>
          </a:prstGeom>
          <a:noFill/>
          <a:ln cap="flat" cmpd="sng" w="28575">
            <a:solidFill>
              <a:schemeClr val="dk1"/>
            </a:solidFill>
            <a:prstDash val="solid"/>
            <a:round/>
            <a:headEnd len="sm" w="sm" type="none"/>
            <a:tailEnd len="sm" w="sm" type="none"/>
          </a:ln>
        </p:spPr>
      </p:pic>
      <p:pic>
        <p:nvPicPr>
          <p:cNvPr id="254" name="Google Shape;254;g2bb088911f3_0_160"/>
          <p:cNvPicPr preferRelativeResize="0"/>
          <p:nvPr/>
        </p:nvPicPr>
        <p:blipFill>
          <a:blip r:embed="rId6">
            <a:alphaModFix/>
          </a:blip>
          <a:stretch>
            <a:fillRect/>
          </a:stretch>
        </p:blipFill>
        <p:spPr>
          <a:xfrm>
            <a:off x="6415475" y="910488"/>
            <a:ext cx="2635049" cy="1813976"/>
          </a:xfrm>
          <a:prstGeom prst="rect">
            <a:avLst/>
          </a:prstGeom>
          <a:noFill/>
          <a:ln cap="flat" cmpd="sng" w="28575">
            <a:solidFill>
              <a:schemeClr val="dk1"/>
            </a:solidFill>
            <a:prstDash val="solid"/>
            <a:round/>
            <a:headEnd len="sm" w="sm" type="none"/>
            <a:tailEnd len="sm" w="sm" type="none"/>
          </a:ln>
        </p:spPr>
      </p:pic>
      <p:pic>
        <p:nvPicPr>
          <p:cNvPr id="255" name="Google Shape;255;g2bb088911f3_0_160"/>
          <p:cNvPicPr preferRelativeResize="0"/>
          <p:nvPr/>
        </p:nvPicPr>
        <p:blipFill>
          <a:blip r:embed="rId7">
            <a:alphaModFix/>
          </a:blip>
          <a:stretch>
            <a:fillRect/>
          </a:stretch>
        </p:blipFill>
        <p:spPr>
          <a:xfrm>
            <a:off x="3027805" y="881375"/>
            <a:ext cx="3387676" cy="2088301"/>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9"/>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chemeClr val="dk1"/>
              </a:buClr>
              <a:buSzPct val="39285"/>
              <a:buFont typeface="Arial"/>
              <a:buNone/>
            </a:pPr>
            <a:r>
              <a:rPr b="1" lang="en"/>
              <a:t>Forecasting Fuels: Fuel Types </a:t>
            </a:r>
            <a:endParaRPr b="1"/>
          </a:p>
          <a:p>
            <a:pPr indent="0" lvl="0" marL="0" rtl="0" algn="ctr">
              <a:lnSpc>
                <a:spcPct val="100000"/>
              </a:lnSpc>
              <a:spcBef>
                <a:spcPts val="0"/>
              </a:spcBef>
              <a:spcAft>
                <a:spcPts val="0"/>
              </a:spcAft>
              <a:buClr>
                <a:schemeClr val="dk1"/>
              </a:buClr>
              <a:buSzPct val="39285"/>
              <a:buFont typeface="Arial"/>
              <a:buNone/>
            </a:pPr>
            <a:r>
              <a:t/>
            </a:r>
            <a:endParaRPr b="1"/>
          </a:p>
          <a:p>
            <a:pPr indent="0" lvl="0" marL="0" rtl="0" algn="ctr">
              <a:lnSpc>
                <a:spcPct val="100000"/>
              </a:lnSpc>
              <a:spcBef>
                <a:spcPts val="0"/>
              </a:spcBef>
              <a:spcAft>
                <a:spcPts val="0"/>
              </a:spcAft>
              <a:buSzPct val="111111"/>
              <a:buNone/>
            </a:pPr>
            <a:r>
              <a:t/>
            </a:r>
            <a:endParaRPr b="1"/>
          </a:p>
        </p:txBody>
      </p:sp>
      <p:sp>
        <p:nvSpPr>
          <p:cNvPr id="261" name="Google Shape;261;p9"/>
          <p:cNvSpPr txBox="1"/>
          <p:nvPr>
            <p:ph idx="1" type="body"/>
          </p:nvPr>
        </p:nvSpPr>
        <p:spPr>
          <a:xfrm>
            <a:off x="0" y="828225"/>
            <a:ext cx="3739200" cy="3416400"/>
          </a:xfrm>
          <a:prstGeom prst="rect">
            <a:avLst/>
          </a:prstGeom>
          <a:noFill/>
          <a:ln>
            <a:noFill/>
          </a:ln>
        </p:spPr>
        <p:txBody>
          <a:bodyPr anchorCtr="0" anchor="t" bIns="91425" lIns="91425" spcFirstLastPara="1" rIns="91425" wrap="square" tIns="91425">
            <a:normAutofit fontScale="25000"/>
          </a:bodyPr>
          <a:lstStyle/>
          <a:p>
            <a:pPr indent="-303790" lvl="0" marL="457200" rtl="0" algn="l">
              <a:lnSpc>
                <a:spcPct val="115000"/>
              </a:lnSpc>
              <a:spcBef>
                <a:spcPts val="1200"/>
              </a:spcBef>
              <a:spcAft>
                <a:spcPts val="0"/>
              </a:spcAft>
              <a:buClr>
                <a:schemeClr val="dk1"/>
              </a:buClr>
              <a:buSzPct val="84579"/>
              <a:buChar char="●"/>
            </a:pPr>
            <a:r>
              <a:rPr b="1" lang="en" sz="5600">
                <a:solidFill>
                  <a:schemeClr val="dk1"/>
                </a:solidFill>
              </a:rPr>
              <a:t>A fuel’s time lag classification is proportional to its diameter and is loosely defined as the time it would take for 2/3 (67%) of the dead fuel to respond to atmospheric moisture. </a:t>
            </a:r>
            <a:endParaRPr b="1" sz="5600">
              <a:solidFill>
                <a:schemeClr val="dk1"/>
              </a:solidFill>
            </a:endParaRPr>
          </a:p>
          <a:p>
            <a:pPr indent="0" lvl="0" marL="457200" rtl="0" algn="l">
              <a:lnSpc>
                <a:spcPct val="115000"/>
              </a:lnSpc>
              <a:spcBef>
                <a:spcPts val="1200"/>
              </a:spcBef>
              <a:spcAft>
                <a:spcPts val="0"/>
              </a:spcAft>
              <a:buSzPct val="128571"/>
              <a:buNone/>
            </a:pPr>
            <a:r>
              <a:rPr b="1" lang="en" sz="5600">
                <a:solidFill>
                  <a:schemeClr val="dk1"/>
                </a:solidFill>
              </a:rPr>
              <a:t> </a:t>
            </a:r>
            <a:endParaRPr b="1" sz="5600">
              <a:solidFill>
                <a:schemeClr val="dk1"/>
              </a:solidFill>
            </a:endParaRPr>
          </a:p>
          <a:p>
            <a:pPr indent="-303790" lvl="0" marL="457200" rtl="0" algn="l">
              <a:lnSpc>
                <a:spcPct val="115000"/>
              </a:lnSpc>
              <a:spcBef>
                <a:spcPts val="1200"/>
              </a:spcBef>
              <a:spcAft>
                <a:spcPts val="0"/>
              </a:spcAft>
              <a:buClr>
                <a:schemeClr val="dk1"/>
              </a:buClr>
              <a:buSzPct val="84579"/>
              <a:buChar char="●"/>
            </a:pPr>
            <a:r>
              <a:rPr b="1" lang="en" sz="5600">
                <a:solidFill>
                  <a:schemeClr val="dk1"/>
                </a:solidFill>
              </a:rPr>
              <a:t>For example, if a fuel had a “1-hour” time lag, one could expect its wildfire susceptibility to change after only 1 hour of humid weather. </a:t>
            </a:r>
            <a:endParaRPr i="1" sz="4736">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262" name="Google Shape;262;p9"/>
          <p:cNvPicPr preferRelativeResize="0"/>
          <p:nvPr/>
        </p:nvPicPr>
        <p:blipFill rotWithShape="1">
          <a:blip r:embed="rId3">
            <a:alphaModFix/>
          </a:blip>
          <a:srcRect b="0" l="0" r="0" t="0"/>
          <a:stretch/>
        </p:blipFill>
        <p:spPr>
          <a:xfrm>
            <a:off x="3834625" y="903725"/>
            <a:ext cx="5309374" cy="2025846"/>
          </a:xfrm>
          <a:prstGeom prst="rect">
            <a:avLst/>
          </a:prstGeom>
          <a:noFill/>
          <a:ln>
            <a:noFill/>
          </a:ln>
        </p:spPr>
      </p:pic>
      <p:pic>
        <p:nvPicPr>
          <p:cNvPr id="263" name="Google Shape;263;p9"/>
          <p:cNvPicPr preferRelativeResize="0"/>
          <p:nvPr/>
        </p:nvPicPr>
        <p:blipFill rotWithShape="1">
          <a:blip r:embed="rId4">
            <a:alphaModFix/>
          </a:blip>
          <a:srcRect b="0" l="0" r="0" t="0"/>
          <a:stretch/>
        </p:blipFill>
        <p:spPr>
          <a:xfrm>
            <a:off x="4757924" y="2929575"/>
            <a:ext cx="4386076" cy="22139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Fuel indices</a:t>
            </a:r>
            <a:endParaRPr b="1"/>
          </a:p>
        </p:txBody>
      </p:sp>
      <p:sp>
        <p:nvSpPr>
          <p:cNvPr id="269" name="Google Shape;269;p10"/>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rmAutofit fontScale="92500" lnSpcReduction="10000"/>
          </a:bodyPr>
          <a:lstStyle/>
          <a:p>
            <a:pPr indent="-334327" lvl="0" marL="457200" rtl="0" algn="l">
              <a:lnSpc>
                <a:spcPct val="115000"/>
              </a:lnSpc>
              <a:spcBef>
                <a:spcPts val="0"/>
              </a:spcBef>
              <a:spcAft>
                <a:spcPts val="0"/>
              </a:spcAft>
              <a:buClr>
                <a:schemeClr val="dk1"/>
              </a:buClr>
              <a:buSzPct val="100000"/>
              <a:buChar char="●"/>
            </a:pPr>
            <a:r>
              <a:rPr b="1" lang="en">
                <a:solidFill>
                  <a:schemeClr val="dk1"/>
                </a:solidFill>
              </a:rPr>
              <a:t>ERC (Energy Release Component)</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BI (Burning Index)</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Fossberg Index </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Haines index </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Spread Component (SC)</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FFMC (Fine Fuel Moisture Code)</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HDWI (Hot Dry Windy Index)</a:t>
            </a:r>
            <a:endParaRPr b="1">
              <a:solidFill>
                <a:schemeClr val="dk1"/>
              </a:solidFill>
            </a:endParaRPr>
          </a:p>
          <a:p>
            <a:pPr indent="0" lvl="0" marL="0" rtl="0" algn="l">
              <a:lnSpc>
                <a:spcPct val="115000"/>
              </a:lnSpc>
              <a:spcBef>
                <a:spcPts val="1200"/>
              </a:spcBef>
              <a:spcAft>
                <a:spcPts val="0"/>
              </a:spcAft>
              <a:buSzPct val="108107"/>
              <a:buNone/>
            </a:pPr>
            <a:r>
              <a:t/>
            </a:r>
            <a:endParaRPr b="1">
              <a:solidFill>
                <a:schemeClr val="dk1"/>
              </a:solidFill>
            </a:endParaRPr>
          </a:p>
          <a:p>
            <a:pPr indent="0" lvl="0" marL="0" rtl="0" algn="l">
              <a:lnSpc>
                <a:spcPct val="115000"/>
              </a:lnSpc>
              <a:spcBef>
                <a:spcPts val="1200"/>
              </a:spcBef>
              <a:spcAft>
                <a:spcPts val="1200"/>
              </a:spcAft>
              <a:buSzPct val="108107"/>
              <a:buNone/>
            </a:pPr>
            <a:r>
              <a:rPr b="1" lang="en">
                <a:solidFill>
                  <a:schemeClr val="dk1"/>
                </a:solidFill>
              </a:rPr>
              <a:t>As with severe parameters, use with caution! Composites can lead you astray!</a:t>
            </a:r>
            <a:endParaRPr b="1">
              <a:solidFill>
                <a:schemeClr val="dk1"/>
              </a:solidFill>
            </a:endParaRPr>
          </a:p>
        </p:txBody>
      </p:sp>
      <p:pic>
        <p:nvPicPr>
          <p:cNvPr id="270" name="Google Shape;270;p10"/>
          <p:cNvPicPr preferRelativeResize="0"/>
          <p:nvPr/>
        </p:nvPicPr>
        <p:blipFill rotWithShape="1">
          <a:blip r:embed="rId3">
            <a:alphaModFix/>
          </a:blip>
          <a:srcRect b="0" l="0" r="0" t="0"/>
          <a:stretch/>
        </p:blipFill>
        <p:spPr>
          <a:xfrm>
            <a:off x="5150225" y="813775"/>
            <a:ext cx="3305175" cy="33051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Weather Indices: ERC SC and BI</a:t>
            </a:r>
            <a:endParaRPr b="1"/>
          </a:p>
        </p:txBody>
      </p:sp>
      <p:sp>
        <p:nvSpPr>
          <p:cNvPr id="276" name="Google Shape;276;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108107"/>
              <a:buNone/>
            </a:pPr>
            <a:r>
              <a:rPr b="1" lang="en">
                <a:solidFill>
                  <a:srgbClr val="000000"/>
                </a:solidFill>
                <a:highlight>
                  <a:srgbClr val="FFFFFF"/>
                </a:highlight>
              </a:rPr>
              <a:t>Energy Release Component (ERC) </a:t>
            </a:r>
            <a:r>
              <a:rPr lang="en" sz="1200">
                <a:solidFill>
                  <a:srgbClr val="202124"/>
                </a:solidFill>
                <a:highlight>
                  <a:srgbClr val="FFFFFF"/>
                </a:highlight>
                <a:latin typeface="Roboto"/>
                <a:ea typeface="Roboto"/>
                <a:cs typeface="Roboto"/>
                <a:sym typeface="Roboto"/>
              </a:rPr>
              <a:t>is a calculated output of the National Fire Danger Rating System (NFDRS). The ERC is a number related to the available </a:t>
            </a:r>
            <a:r>
              <a:rPr b="1" lang="en" sz="1200">
                <a:solidFill>
                  <a:srgbClr val="202124"/>
                </a:solidFill>
                <a:highlight>
                  <a:srgbClr val="FFFFFF"/>
                </a:highlight>
                <a:latin typeface="Roboto"/>
                <a:ea typeface="Roboto"/>
                <a:cs typeface="Roboto"/>
                <a:sym typeface="Roboto"/>
              </a:rPr>
              <a:t>energy</a:t>
            </a:r>
            <a:r>
              <a:rPr lang="en" sz="1200">
                <a:solidFill>
                  <a:srgbClr val="202124"/>
                </a:solidFill>
                <a:highlight>
                  <a:srgbClr val="FFFFFF"/>
                </a:highlight>
                <a:latin typeface="Roboto"/>
                <a:ea typeface="Roboto"/>
                <a:cs typeface="Roboto"/>
                <a:sym typeface="Roboto"/>
              </a:rPr>
              <a:t> (BTU) per unit area (square foot) within the flaming front at the head of a fire.</a:t>
            </a:r>
            <a:endParaRPr b="1">
              <a:solidFill>
                <a:srgbClr val="000000"/>
              </a:solidFill>
              <a:highlight>
                <a:srgbClr val="FFFFFF"/>
              </a:highlight>
            </a:endParaRPr>
          </a:p>
          <a:p>
            <a:pPr indent="0" lvl="0" marL="0" rtl="0" algn="l">
              <a:lnSpc>
                <a:spcPct val="115000"/>
              </a:lnSpc>
              <a:spcBef>
                <a:spcPts val="1200"/>
              </a:spcBef>
              <a:spcAft>
                <a:spcPts val="0"/>
              </a:spcAft>
              <a:buSzPct val="108107"/>
              <a:buNone/>
            </a:pPr>
            <a:r>
              <a:t/>
            </a:r>
            <a:endParaRPr b="1">
              <a:solidFill>
                <a:srgbClr val="000000"/>
              </a:solidFill>
              <a:highlight>
                <a:srgbClr val="FFFFFF"/>
              </a:highlight>
            </a:endParaRPr>
          </a:p>
          <a:p>
            <a:pPr indent="0" lvl="0" marL="0" rtl="0" algn="l">
              <a:lnSpc>
                <a:spcPct val="115000"/>
              </a:lnSpc>
              <a:spcBef>
                <a:spcPts val="1200"/>
              </a:spcBef>
              <a:spcAft>
                <a:spcPts val="0"/>
              </a:spcAft>
              <a:buSzPts val="5290"/>
              <a:buNone/>
            </a:pPr>
            <a:r>
              <a:rPr b="1" lang="en">
                <a:solidFill>
                  <a:srgbClr val="000000"/>
                </a:solidFill>
                <a:highlight>
                  <a:srgbClr val="FFFFFF"/>
                </a:highlight>
              </a:rPr>
              <a:t>Spread Component (SC) </a:t>
            </a:r>
            <a:r>
              <a:rPr lang="en" sz="1050">
                <a:solidFill>
                  <a:srgbClr val="202122"/>
                </a:solidFill>
                <a:highlight>
                  <a:srgbClr val="FFFFFF"/>
                </a:highlight>
              </a:rPr>
              <a:t>"the spread component is numerically equal to the theoretical ideal rate of spread expressed in feet-per-minute.</a:t>
            </a:r>
            <a:endParaRPr sz="1050">
              <a:solidFill>
                <a:srgbClr val="202122"/>
              </a:solidFill>
              <a:highlight>
                <a:srgbClr val="FFFFFF"/>
              </a:highlight>
            </a:endParaRPr>
          </a:p>
          <a:p>
            <a:pPr indent="0" lvl="0" marL="0" rtl="0" algn="l">
              <a:lnSpc>
                <a:spcPct val="115000"/>
              </a:lnSpc>
              <a:spcBef>
                <a:spcPts val="1200"/>
              </a:spcBef>
              <a:spcAft>
                <a:spcPts val="0"/>
              </a:spcAft>
              <a:buSzPct val="185328"/>
              <a:buNone/>
            </a:pPr>
            <a:r>
              <a:t/>
            </a:r>
            <a:endParaRPr sz="1050">
              <a:solidFill>
                <a:srgbClr val="202122"/>
              </a:solidFill>
              <a:highlight>
                <a:srgbClr val="FFFFFF"/>
              </a:highlight>
            </a:endParaRPr>
          </a:p>
          <a:p>
            <a:pPr indent="0" lvl="0" marL="0" rtl="0" algn="l">
              <a:lnSpc>
                <a:spcPct val="115000"/>
              </a:lnSpc>
              <a:spcBef>
                <a:spcPts val="1200"/>
              </a:spcBef>
              <a:spcAft>
                <a:spcPts val="0"/>
              </a:spcAft>
              <a:buSzPct val="185328"/>
              <a:buNone/>
            </a:pPr>
            <a:r>
              <a:rPr b="1" lang="en" sz="1050">
                <a:solidFill>
                  <a:srgbClr val="202122"/>
                </a:solidFill>
                <a:highlight>
                  <a:srgbClr val="FFFFFF"/>
                </a:highlight>
              </a:rPr>
              <a:t>Burning Index (BI)</a:t>
            </a:r>
            <a:r>
              <a:rPr lang="en" sz="1050">
                <a:solidFill>
                  <a:srgbClr val="202122"/>
                </a:solidFill>
                <a:highlight>
                  <a:srgbClr val="FFFFFF"/>
                </a:highlight>
              </a:rPr>
              <a:t> is a number used by the </a:t>
            </a:r>
            <a:r>
              <a:rPr lang="en" sz="1050">
                <a:solidFill>
                  <a:srgbClr val="0645AD"/>
                </a:solidFill>
                <a:highlight>
                  <a:srgbClr val="FFFFFF"/>
                </a:highlight>
                <a:uFill>
                  <a:noFill/>
                </a:uFill>
                <a:hlinkClick r:id="rId3">
                  <a:extLst>
                    <a:ext uri="{A12FA001-AC4F-418D-AE19-62706E023703}">
                      <ahyp:hlinkClr val="tx"/>
                    </a:ext>
                  </a:extLst>
                </a:hlinkClick>
              </a:rPr>
              <a:t>National Oceanic and Atmospheric Administration</a:t>
            </a:r>
            <a:r>
              <a:rPr lang="en" sz="1050">
                <a:solidFill>
                  <a:srgbClr val="202122"/>
                </a:solidFill>
                <a:highlight>
                  <a:srgbClr val="FFFFFF"/>
                </a:highlight>
              </a:rPr>
              <a:t> (NOAA) to describe the potential amount of effort needed to contain a single fire in a particular fuel type within a rating area. The </a:t>
            </a:r>
            <a:r>
              <a:rPr lang="en" sz="1050">
                <a:solidFill>
                  <a:srgbClr val="0645AD"/>
                </a:solidFill>
                <a:highlight>
                  <a:srgbClr val="FFFFFF"/>
                </a:highlight>
                <a:uFill>
                  <a:noFill/>
                </a:uFill>
                <a:hlinkClick r:id="rId4">
                  <a:extLst>
                    <a:ext uri="{A12FA001-AC4F-418D-AE19-62706E023703}">
                      <ahyp:hlinkClr val="tx"/>
                    </a:ext>
                  </a:extLst>
                </a:hlinkClick>
              </a:rPr>
              <a:t>National Fire Danger Rating System</a:t>
            </a:r>
            <a:r>
              <a:rPr lang="en" sz="1050">
                <a:solidFill>
                  <a:srgbClr val="202122"/>
                </a:solidFill>
                <a:highlight>
                  <a:srgbClr val="FFFFFF"/>
                </a:highlight>
              </a:rPr>
              <a:t> (NFDRS) uses a modified version of Bryam's equation for flame length – based on the Spread Component (SC) and the available energy (ERC) – to calculate flame length from which the Burning Index is computed.</a:t>
            </a:r>
            <a:r>
              <a:rPr baseline="30000" lang="en" sz="1400">
                <a:solidFill>
                  <a:srgbClr val="0645AD"/>
                </a:solidFill>
                <a:highlight>
                  <a:srgbClr val="FFFFFF"/>
                </a:highlight>
                <a:uFill>
                  <a:noFill/>
                </a:uFill>
                <a:hlinkClick r:id="rId5">
                  <a:extLst>
                    <a:ext uri="{A12FA001-AC4F-418D-AE19-62706E023703}">
                      <ahyp:hlinkClr val="tx"/>
                    </a:ext>
                  </a:extLst>
                </a:hlinkClick>
              </a:rPr>
              <a:t>[1]</a:t>
            </a:r>
            <a:endParaRPr baseline="30000" sz="1400">
              <a:solidFill>
                <a:srgbClr val="0645AD"/>
              </a:solidFill>
              <a:highlight>
                <a:srgbClr val="FFFFFF"/>
              </a:highlight>
            </a:endParaRPr>
          </a:p>
          <a:p>
            <a:pPr indent="0" lvl="0" marL="431800" rtl="0" algn="l">
              <a:lnSpc>
                <a:spcPct val="115000"/>
              </a:lnSpc>
              <a:spcBef>
                <a:spcPts val="500"/>
              </a:spcBef>
              <a:spcAft>
                <a:spcPts val="0"/>
              </a:spcAft>
              <a:buSzPct val="155675"/>
              <a:buNone/>
            </a:pPr>
            <a:r>
              <a:t/>
            </a:r>
            <a:endParaRPr sz="1250">
              <a:solidFill>
                <a:srgbClr val="202122"/>
              </a:solidFill>
              <a:highlight>
                <a:srgbClr val="FFFFFF"/>
              </a:highlight>
            </a:endParaRPr>
          </a:p>
          <a:p>
            <a:pPr indent="0" lvl="0" marL="0" rtl="0" algn="l">
              <a:lnSpc>
                <a:spcPct val="115000"/>
              </a:lnSpc>
              <a:spcBef>
                <a:spcPts val="1300"/>
              </a:spcBef>
              <a:spcAft>
                <a:spcPts val="1200"/>
              </a:spcAft>
              <a:buSzPct val="108107"/>
              <a:buNone/>
            </a:pPr>
            <a:r>
              <a:t/>
            </a:r>
            <a:endParaRPr/>
          </a:p>
        </p:txBody>
      </p:sp>
      <p:pic>
        <p:nvPicPr>
          <p:cNvPr id="277" name="Google Shape;277;p11"/>
          <p:cNvPicPr preferRelativeResize="0"/>
          <p:nvPr/>
        </p:nvPicPr>
        <p:blipFill rotWithShape="1">
          <a:blip r:embed="rId6">
            <a:alphaModFix/>
          </a:blip>
          <a:srcRect b="0" l="0" r="0" t="0"/>
          <a:stretch/>
        </p:blipFill>
        <p:spPr>
          <a:xfrm>
            <a:off x="2448138" y="3798413"/>
            <a:ext cx="2333625" cy="657225"/>
          </a:xfrm>
          <a:prstGeom prst="rect">
            <a:avLst/>
          </a:prstGeom>
          <a:noFill/>
          <a:ln>
            <a:noFill/>
          </a:ln>
        </p:spPr>
      </p:pic>
      <p:pic>
        <p:nvPicPr>
          <p:cNvPr id="278" name="Google Shape;278;p11"/>
          <p:cNvPicPr preferRelativeResize="0"/>
          <p:nvPr/>
        </p:nvPicPr>
        <p:blipFill rotWithShape="1">
          <a:blip r:embed="rId7">
            <a:alphaModFix/>
          </a:blip>
          <a:srcRect b="0" l="0" r="0" t="0"/>
          <a:stretch/>
        </p:blipFill>
        <p:spPr>
          <a:xfrm>
            <a:off x="403475" y="3798425"/>
            <a:ext cx="2044687" cy="657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2"/>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Weather Indices: Fossberg FWI </a:t>
            </a:r>
            <a:endParaRPr b="1"/>
          </a:p>
        </p:txBody>
      </p:sp>
      <p:sp>
        <p:nvSpPr>
          <p:cNvPr id="284" name="Google Shape;284;p12"/>
          <p:cNvSpPr txBox="1"/>
          <p:nvPr>
            <p:ph idx="1" type="body"/>
          </p:nvPr>
        </p:nvSpPr>
        <p:spPr>
          <a:xfrm>
            <a:off x="0" y="572700"/>
            <a:ext cx="4531500" cy="45708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 It is a non-linear filter of meteorological data developed by first transforming temperature and relative humidity to equilibrium moisture content, then transforming the equilibrium moisture content to combustion efficiency. The index is approximated by F = D((Rate of Spread) (Energy Release)) ^0.46</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Scaled to represent 0% moisture with a 30 mph wind.</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Values of 0-100, greater than 50 is considered significant.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Most commonly used for strong wind driven fire events. (Plains/Southeast)</a:t>
            </a:r>
            <a:endParaRPr>
              <a:solidFill>
                <a:schemeClr val="dk1"/>
              </a:solidFill>
            </a:endParaRPr>
          </a:p>
        </p:txBody>
      </p:sp>
      <p:sp>
        <p:nvSpPr>
          <p:cNvPr id="285" name="Google Shape;285;p12"/>
          <p:cNvSpPr/>
          <p:nvPr/>
        </p:nvSpPr>
        <p:spPr>
          <a:xfrm>
            <a:off x="4817700" y="691075"/>
            <a:ext cx="4307700" cy="324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6" name="Google Shape;286;p12"/>
          <p:cNvPicPr preferRelativeResize="0"/>
          <p:nvPr/>
        </p:nvPicPr>
        <p:blipFill rotWithShape="1">
          <a:blip r:embed="rId3">
            <a:alphaModFix/>
          </a:blip>
          <a:srcRect b="0" l="0" r="0" t="0"/>
          <a:stretch/>
        </p:blipFill>
        <p:spPr>
          <a:xfrm>
            <a:off x="4836300" y="705350"/>
            <a:ext cx="4307700" cy="3230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3"/>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b="1" lang="en"/>
              <a:t>Fire Weather Indices: Haines Index</a:t>
            </a:r>
            <a:endParaRPr b="1"/>
          </a:p>
        </p:txBody>
      </p:sp>
      <p:sp>
        <p:nvSpPr>
          <p:cNvPr id="292" name="Google Shape;292;p13"/>
          <p:cNvSpPr txBox="1"/>
          <p:nvPr>
            <p:ph idx="1" type="body"/>
          </p:nvPr>
        </p:nvSpPr>
        <p:spPr>
          <a:xfrm>
            <a:off x="0" y="863550"/>
            <a:ext cx="4572000" cy="42801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Haines index is a multi regional fire weather tool used to assess the likelihood of plume dominated fire behavior from atmospheric stability and moisture. </a:t>
            </a:r>
            <a:endParaRPr>
              <a:solidFill>
                <a:schemeClr val="dk1"/>
              </a:solidFill>
            </a:endParaRPr>
          </a:p>
          <a:p>
            <a:pPr indent="0" lvl="0" marL="0" rtl="0" algn="l">
              <a:lnSpc>
                <a:spcPct val="115000"/>
              </a:lnSpc>
              <a:spcBef>
                <a:spcPts val="1200"/>
              </a:spcBef>
              <a:spcAft>
                <a:spcPts val="0"/>
              </a:spcAft>
              <a:buSzPts val="1800"/>
              <a:buNone/>
            </a:pPr>
            <a:r>
              <a:rPr lang="en">
                <a:solidFill>
                  <a:schemeClr val="dk1"/>
                </a:solidFill>
              </a:rPr>
              <a:t>Hi = Stability term + Moisture term</a:t>
            </a:r>
            <a:endParaRPr>
              <a:solidFill>
                <a:schemeClr val="dk1"/>
              </a:solidFill>
            </a:endParaRPr>
          </a:p>
          <a:p>
            <a:pPr indent="0" lvl="0" marL="0" rtl="0" algn="l">
              <a:lnSpc>
                <a:spcPct val="115000"/>
              </a:lnSpc>
              <a:spcBef>
                <a:spcPts val="1200"/>
              </a:spcBef>
              <a:spcAft>
                <a:spcPts val="0"/>
              </a:spcAft>
              <a:buSzPts val="1800"/>
              <a:buNone/>
            </a:pPr>
            <a:r>
              <a:rPr lang="en">
                <a:solidFill>
                  <a:schemeClr val="dk1"/>
                </a:solidFill>
              </a:rPr>
              <a:t>Stability term = T1 - T2 </a:t>
            </a:r>
            <a:endParaRPr>
              <a:solidFill>
                <a:schemeClr val="dk1"/>
              </a:solidFill>
            </a:endParaRPr>
          </a:p>
          <a:p>
            <a:pPr indent="0" lvl="0" marL="0" rtl="0" algn="l">
              <a:lnSpc>
                <a:spcPct val="115000"/>
              </a:lnSpc>
              <a:spcBef>
                <a:spcPts val="1200"/>
              </a:spcBef>
              <a:spcAft>
                <a:spcPts val="0"/>
              </a:spcAft>
              <a:buSzPts val="1800"/>
              <a:buNone/>
            </a:pPr>
            <a:r>
              <a:rPr lang="en">
                <a:solidFill>
                  <a:schemeClr val="dk1"/>
                </a:solidFill>
              </a:rPr>
              <a:t>Moisture (Td Depression) Term =T1 - Td1 </a:t>
            </a:r>
            <a:endParaRPr>
              <a:solidFill>
                <a:schemeClr val="dk1"/>
              </a:solidFill>
            </a:endParaRPr>
          </a:p>
          <a:p>
            <a:pPr indent="-342900" lvl="0" marL="457200" rtl="0" algn="l">
              <a:lnSpc>
                <a:spcPct val="115000"/>
              </a:lnSpc>
              <a:spcBef>
                <a:spcPts val="1200"/>
              </a:spcBef>
              <a:spcAft>
                <a:spcPts val="0"/>
              </a:spcAft>
              <a:buClr>
                <a:schemeClr val="dk1"/>
              </a:buClr>
              <a:buSzPts val="1800"/>
              <a:buChar char="●"/>
            </a:pPr>
            <a:r>
              <a:rPr lang="en">
                <a:solidFill>
                  <a:schemeClr val="dk1"/>
                </a:solidFill>
              </a:rPr>
              <a:t>Each term is scored based on the values. The added scores are the final haines index value.  </a:t>
            </a:r>
            <a:endParaRPr>
              <a:solidFill>
                <a:schemeClr val="dk1"/>
              </a:solidFill>
            </a:endParaRPr>
          </a:p>
        </p:txBody>
      </p:sp>
      <p:pic>
        <p:nvPicPr>
          <p:cNvPr id="293" name="Google Shape;293;p13"/>
          <p:cNvPicPr preferRelativeResize="0"/>
          <p:nvPr/>
        </p:nvPicPr>
        <p:blipFill rotWithShape="1">
          <a:blip r:embed="rId3">
            <a:alphaModFix/>
          </a:blip>
          <a:srcRect b="0" l="0" r="0" t="0"/>
          <a:stretch/>
        </p:blipFill>
        <p:spPr>
          <a:xfrm>
            <a:off x="4572000" y="1950550"/>
            <a:ext cx="4571999" cy="3193099"/>
          </a:xfrm>
          <a:prstGeom prst="rect">
            <a:avLst/>
          </a:prstGeom>
          <a:noFill/>
          <a:ln>
            <a:noFill/>
          </a:ln>
        </p:spPr>
      </p:pic>
      <p:pic>
        <p:nvPicPr>
          <p:cNvPr id="294" name="Google Shape;294;p13"/>
          <p:cNvPicPr preferRelativeResize="0"/>
          <p:nvPr/>
        </p:nvPicPr>
        <p:blipFill rotWithShape="1">
          <a:blip r:embed="rId4">
            <a:alphaModFix/>
          </a:blip>
          <a:srcRect b="0" l="0" r="0" t="0"/>
          <a:stretch/>
        </p:blipFill>
        <p:spPr>
          <a:xfrm>
            <a:off x="6041875" y="0"/>
            <a:ext cx="3102126" cy="1950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4"/>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Weather Indices: HDWI Hot Dry Windy Index</a:t>
            </a:r>
            <a:endParaRPr b="1"/>
          </a:p>
        </p:txBody>
      </p:sp>
      <p:sp>
        <p:nvSpPr>
          <p:cNvPr id="300" name="Google Shape;300;p14"/>
          <p:cNvSpPr txBox="1"/>
          <p:nvPr>
            <p:ph idx="1" type="body"/>
          </p:nvPr>
        </p:nvSpPr>
        <p:spPr>
          <a:xfrm>
            <a:off x="311700" y="935725"/>
            <a:ext cx="5371800" cy="3633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1800"/>
              <a:buNone/>
            </a:pPr>
            <a:r>
              <a:rPr b="1" lang="en" sz="1400">
                <a:solidFill>
                  <a:schemeClr val="dk1"/>
                </a:solidFill>
              </a:rPr>
              <a:t>“HDW was designed to be very simple – a multiplication of the maximum wind speed and maximum vapor pressure deficit (VPD) in the lowest 50 or so millibars in the atmosphere. </a:t>
            </a:r>
            <a:r>
              <a:rPr b="1" lang="en" sz="1400" u="sng">
                <a:solidFill>
                  <a:schemeClr val="dk1"/>
                </a:solidFill>
              </a:rPr>
              <a:t>Because HDW is affected by heat, moisture, and wind, seasonal and regional variability can be found when comparing HDW values from different locations and times.</a:t>
            </a:r>
            <a:r>
              <a:rPr b="1" lang="en" sz="1400">
                <a:solidFill>
                  <a:schemeClr val="dk1"/>
                </a:solidFill>
              </a:rPr>
              <a:t>”</a:t>
            </a:r>
            <a:endParaRPr b="1" sz="1400">
              <a:solidFill>
                <a:schemeClr val="dk1"/>
              </a:solidFill>
            </a:endParaRPr>
          </a:p>
          <a:p>
            <a:pPr indent="0" lvl="0" marL="0" rtl="0" algn="l">
              <a:lnSpc>
                <a:spcPct val="105000"/>
              </a:lnSpc>
              <a:spcBef>
                <a:spcPts val="1200"/>
              </a:spcBef>
              <a:spcAft>
                <a:spcPts val="0"/>
              </a:spcAft>
              <a:buSzPts val="1800"/>
              <a:buNone/>
            </a:pPr>
            <a:r>
              <a:rPr b="1" lang="en" sz="2100">
                <a:solidFill>
                  <a:schemeClr val="dk1"/>
                </a:solidFill>
              </a:rPr>
              <a:t>HDW = Wmax * VPD </a:t>
            </a:r>
            <a:endParaRPr b="1" sz="2100">
              <a:solidFill>
                <a:schemeClr val="dk1"/>
              </a:solidFill>
            </a:endParaRPr>
          </a:p>
          <a:p>
            <a:pPr indent="0" lvl="0" marL="0" rtl="0" algn="l">
              <a:lnSpc>
                <a:spcPct val="105000"/>
              </a:lnSpc>
              <a:spcBef>
                <a:spcPts val="1200"/>
              </a:spcBef>
              <a:spcAft>
                <a:spcPts val="0"/>
              </a:spcAft>
              <a:buSzPts val="1800"/>
              <a:buNone/>
            </a:pPr>
            <a:r>
              <a:rPr b="1" lang="en" sz="2100">
                <a:solidFill>
                  <a:schemeClr val="dk1"/>
                </a:solidFill>
              </a:rPr>
              <a:t>Wmax = 50 mb max wind</a:t>
            </a:r>
            <a:endParaRPr b="1" sz="2100">
              <a:solidFill>
                <a:schemeClr val="dk1"/>
              </a:solidFill>
            </a:endParaRPr>
          </a:p>
          <a:p>
            <a:pPr indent="0" lvl="0" marL="0" rtl="0" algn="l">
              <a:lnSpc>
                <a:spcPct val="105000"/>
              </a:lnSpc>
              <a:spcBef>
                <a:spcPts val="1200"/>
              </a:spcBef>
              <a:spcAft>
                <a:spcPts val="0"/>
              </a:spcAft>
              <a:buClr>
                <a:schemeClr val="dk1"/>
              </a:buClr>
              <a:buSzPts val="1100"/>
              <a:buFont typeface="Arial"/>
              <a:buNone/>
            </a:pPr>
            <a:r>
              <a:rPr b="1" lang="en" sz="2100">
                <a:solidFill>
                  <a:schemeClr val="dk1"/>
                </a:solidFill>
              </a:rPr>
              <a:t>VPD = Es - E Vapor Pressure deficit. Very similar to RH</a:t>
            </a:r>
            <a:endParaRPr b="1" sz="2100">
              <a:solidFill>
                <a:schemeClr val="dk1"/>
              </a:solidFill>
            </a:endParaRPr>
          </a:p>
          <a:p>
            <a:pPr indent="0" lvl="0" marL="0" rtl="0" algn="l">
              <a:lnSpc>
                <a:spcPct val="105000"/>
              </a:lnSpc>
              <a:spcBef>
                <a:spcPts val="1200"/>
              </a:spcBef>
              <a:spcAft>
                <a:spcPts val="0"/>
              </a:spcAft>
              <a:buClr>
                <a:schemeClr val="dk1"/>
              </a:buClr>
              <a:buSzPts val="1100"/>
              <a:buFont typeface="Arial"/>
              <a:buNone/>
            </a:pPr>
            <a:r>
              <a:t/>
            </a:r>
            <a:endParaRPr sz="1400">
              <a:solidFill>
                <a:schemeClr val="dk1"/>
              </a:solidFill>
              <a:highlight>
                <a:srgbClr val="E4E4E4"/>
              </a:highlight>
            </a:endParaRPr>
          </a:p>
          <a:p>
            <a:pPr indent="0" lvl="0" marL="0" rtl="0" algn="l">
              <a:lnSpc>
                <a:spcPct val="105000"/>
              </a:lnSpc>
              <a:spcBef>
                <a:spcPts val="1200"/>
              </a:spcBef>
              <a:spcAft>
                <a:spcPts val="1200"/>
              </a:spcAft>
              <a:buSzPts val="1800"/>
              <a:buNone/>
            </a:pPr>
            <a:r>
              <a:t/>
            </a:r>
            <a:endParaRPr sz="1400">
              <a:solidFill>
                <a:schemeClr val="dk1"/>
              </a:solidFill>
              <a:highlight>
                <a:srgbClr val="E4E4E4"/>
              </a:highlight>
            </a:endParaRPr>
          </a:p>
        </p:txBody>
      </p:sp>
      <p:pic>
        <p:nvPicPr>
          <p:cNvPr id="301" name="Google Shape;301;p14"/>
          <p:cNvPicPr preferRelativeResize="0"/>
          <p:nvPr/>
        </p:nvPicPr>
        <p:blipFill rotWithShape="1">
          <a:blip r:embed="rId3">
            <a:alphaModFix/>
          </a:blip>
          <a:srcRect b="0" l="0" r="0" t="0"/>
          <a:stretch/>
        </p:blipFill>
        <p:spPr>
          <a:xfrm>
            <a:off x="5683575" y="503400"/>
            <a:ext cx="3460425" cy="2533924"/>
          </a:xfrm>
          <a:prstGeom prst="rect">
            <a:avLst/>
          </a:prstGeom>
          <a:noFill/>
          <a:ln>
            <a:noFill/>
          </a:ln>
        </p:spPr>
      </p:pic>
      <p:pic>
        <p:nvPicPr>
          <p:cNvPr id="302" name="Google Shape;302;p14"/>
          <p:cNvPicPr preferRelativeResize="0"/>
          <p:nvPr/>
        </p:nvPicPr>
        <p:blipFill rotWithShape="1">
          <a:blip r:embed="rId4">
            <a:alphaModFix/>
          </a:blip>
          <a:srcRect b="0" l="0" r="0" t="0"/>
          <a:stretch/>
        </p:blipFill>
        <p:spPr>
          <a:xfrm>
            <a:off x="6424000" y="3037325"/>
            <a:ext cx="2719992" cy="21061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The Two Triangles</a:t>
            </a:r>
            <a:endParaRPr b="1"/>
          </a:p>
        </p:txBody>
      </p:sp>
      <p:pic>
        <p:nvPicPr>
          <p:cNvPr id="70" name="Google Shape;70;p3"/>
          <p:cNvPicPr preferRelativeResize="0"/>
          <p:nvPr/>
        </p:nvPicPr>
        <p:blipFill rotWithShape="1">
          <a:blip r:embed="rId3">
            <a:alphaModFix/>
          </a:blip>
          <a:srcRect b="0" l="0" r="0" t="0"/>
          <a:stretch/>
        </p:blipFill>
        <p:spPr>
          <a:xfrm>
            <a:off x="0" y="1152475"/>
            <a:ext cx="4113399" cy="3671274"/>
          </a:xfrm>
          <a:prstGeom prst="rect">
            <a:avLst/>
          </a:prstGeom>
          <a:noFill/>
          <a:ln>
            <a:noFill/>
          </a:ln>
        </p:spPr>
      </p:pic>
      <p:pic>
        <p:nvPicPr>
          <p:cNvPr id="71" name="Google Shape;71;p3"/>
          <p:cNvPicPr preferRelativeResize="0"/>
          <p:nvPr/>
        </p:nvPicPr>
        <p:blipFill rotWithShape="1">
          <a:blip r:embed="rId4">
            <a:alphaModFix/>
          </a:blip>
          <a:srcRect b="0" l="0" r="0" t="0"/>
          <a:stretch/>
        </p:blipFill>
        <p:spPr>
          <a:xfrm>
            <a:off x="5238750" y="1238250"/>
            <a:ext cx="3905250" cy="3905250"/>
          </a:xfrm>
          <a:prstGeom prst="rect">
            <a:avLst/>
          </a:prstGeom>
          <a:noFill/>
          <a:ln>
            <a:noFill/>
          </a:ln>
        </p:spPr>
      </p:pic>
      <p:sp>
        <p:nvSpPr>
          <p:cNvPr id="72" name="Google Shape;72;p3"/>
          <p:cNvSpPr txBox="1"/>
          <p:nvPr/>
        </p:nvSpPr>
        <p:spPr>
          <a:xfrm>
            <a:off x="1086500" y="4670225"/>
            <a:ext cx="19404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000000"/>
                </a:solidFill>
                <a:highlight>
                  <a:srgbClr val="FFFFFF"/>
                </a:highlight>
                <a:latin typeface="Impact"/>
                <a:ea typeface="Impact"/>
                <a:cs typeface="Impact"/>
                <a:sym typeface="Impact"/>
              </a:rPr>
              <a:t>Combustion</a:t>
            </a:r>
            <a:endParaRPr b="0" i="0" sz="2200" u="none" cap="none" strike="noStrike">
              <a:solidFill>
                <a:srgbClr val="000000"/>
              </a:solidFill>
              <a:highlight>
                <a:srgbClr val="FFFFFF"/>
              </a:highlight>
              <a:latin typeface="Impact"/>
              <a:ea typeface="Impact"/>
              <a:cs typeface="Impact"/>
              <a:sym typeface="Impact"/>
            </a:endParaRPr>
          </a:p>
        </p:txBody>
      </p:sp>
      <p:sp>
        <p:nvSpPr>
          <p:cNvPr id="73" name="Google Shape;73;p3"/>
          <p:cNvSpPr/>
          <p:nvPr/>
        </p:nvSpPr>
        <p:spPr>
          <a:xfrm>
            <a:off x="5319900" y="4720175"/>
            <a:ext cx="3619500" cy="423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
          <p:cNvSpPr txBox="1"/>
          <p:nvPr/>
        </p:nvSpPr>
        <p:spPr>
          <a:xfrm>
            <a:off x="6221175" y="4670225"/>
            <a:ext cx="19404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000000"/>
                </a:solidFill>
                <a:highlight>
                  <a:srgbClr val="FFFFFF"/>
                </a:highlight>
                <a:latin typeface="Impact"/>
                <a:ea typeface="Impact"/>
                <a:cs typeface="Impact"/>
                <a:sym typeface="Impact"/>
              </a:rPr>
              <a:t>Fire Behavior</a:t>
            </a:r>
            <a:endParaRPr b="0" i="0" sz="2200" u="none" cap="none" strike="noStrike">
              <a:solidFill>
                <a:srgbClr val="000000"/>
              </a:solidFill>
              <a:highlight>
                <a:srgbClr val="FFFFFF"/>
              </a:highlight>
              <a:latin typeface="Impact"/>
              <a:ea typeface="Impact"/>
              <a:cs typeface="Impact"/>
              <a:sym typeface="Impac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17"/>
          <p:cNvPicPr preferRelativeResize="0"/>
          <p:nvPr/>
        </p:nvPicPr>
        <p:blipFill rotWithShape="1">
          <a:blip r:embed="rId3">
            <a:alphaModFix/>
          </a:blip>
          <a:srcRect b="0" l="0" r="0" t="0"/>
          <a:stretch/>
        </p:blipFill>
        <p:spPr>
          <a:xfrm>
            <a:off x="105900" y="1087250"/>
            <a:ext cx="4682876" cy="2634125"/>
          </a:xfrm>
          <a:prstGeom prst="rect">
            <a:avLst/>
          </a:prstGeom>
          <a:noFill/>
          <a:ln>
            <a:noFill/>
          </a:ln>
        </p:spPr>
      </p:pic>
      <p:sp>
        <p:nvSpPr>
          <p:cNvPr id="308" name="Google Shape;308;p17"/>
          <p:cNvSpPr txBox="1"/>
          <p:nvPr>
            <p:ph idx="4294967295"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National Fire Danger Rating System (NFDRS)</a:t>
            </a:r>
            <a:endParaRPr b="1"/>
          </a:p>
        </p:txBody>
      </p:sp>
      <p:sp>
        <p:nvSpPr>
          <p:cNvPr id="309" name="Google Shape;309;p17"/>
          <p:cNvSpPr txBox="1"/>
          <p:nvPr>
            <p:ph idx="4294967295" type="body"/>
          </p:nvPr>
        </p:nvSpPr>
        <p:spPr>
          <a:xfrm>
            <a:off x="4921800" y="754275"/>
            <a:ext cx="4222200" cy="3924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None/>
            </a:pPr>
            <a:r>
              <a:rPr lang="en">
                <a:solidFill>
                  <a:schemeClr val="dk1"/>
                </a:solidFill>
              </a:rPr>
              <a:t>A fire assessment system used to provide a daily estimate of wildfire risk. </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This uses a system of equations with variables that include weather inputs, topography, and fuel types to determine the fire danger category.</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Easy-to-interpret categories allow for easier communication of fire risk.</a:t>
            </a:r>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Fine Fuel Moisture Code FFMC</a:t>
            </a:r>
            <a:endParaRPr b="1"/>
          </a:p>
        </p:txBody>
      </p:sp>
      <p:sp>
        <p:nvSpPr>
          <p:cNvPr id="315" name="Google Shape;315;p15"/>
          <p:cNvSpPr txBox="1"/>
          <p:nvPr>
            <p:ph idx="1" type="body"/>
          </p:nvPr>
        </p:nvSpPr>
        <p:spPr>
          <a:xfrm>
            <a:off x="141725" y="1411500"/>
            <a:ext cx="3915300" cy="31575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b="1" lang="en" sz="1200">
                <a:solidFill>
                  <a:srgbClr val="333333"/>
                </a:solidFill>
                <a:highlight>
                  <a:srgbClr val="FFFFFF"/>
                </a:highlight>
                <a:latin typeface="Verdana"/>
                <a:ea typeface="Verdana"/>
                <a:cs typeface="Verdana"/>
                <a:sym typeface="Verdana"/>
              </a:rPr>
              <a:t>The Fine Fuel Moisture Code (FFMC) </a:t>
            </a:r>
            <a:r>
              <a:rPr lang="en" sz="1200">
                <a:solidFill>
                  <a:srgbClr val="333333"/>
                </a:solidFill>
                <a:highlight>
                  <a:srgbClr val="FFFFFF"/>
                </a:highlight>
                <a:latin typeface="Verdana"/>
                <a:ea typeface="Verdana"/>
                <a:cs typeface="Verdana"/>
                <a:sym typeface="Verdana"/>
              </a:rPr>
              <a:t>represents fuel moisture of forest litter fuels under the shade of a forest canopy. </a:t>
            </a:r>
            <a:endParaRPr sz="1200">
              <a:solidFill>
                <a:srgbClr val="333333"/>
              </a:solidFill>
              <a:highlight>
                <a:srgbClr val="FFFFFF"/>
              </a:highlight>
              <a:latin typeface="Verdana"/>
              <a:ea typeface="Verdana"/>
              <a:cs typeface="Verdana"/>
              <a:sym typeface="Verdana"/>
            </a:endParaRPr>
          </a:p>
          <a:p>
            <a:pPr indent="0" lvl="0" marL="0" rtl="0" algn="l">
              <a:lnSpc>
                <a:spcPct val="115000"/>
              </a:lnSpc>
              <a:spcBef>
                <a:spcPts val="1200"/>
              </a:spcBef>
              <a:spcAft>
                <a:spcPts val="0"/>
              </a:spcAft>
              <a:buSzPts val="1800"/>
              <a:buNone/>
            </a:pPr>
            <a:r>
              <a:t/>
            </a:r>
            <a:endParaRPr sz="1200">
              <a:solidFill>
                <a:srgbClr val="333333"/>
              </a:solidFill>
              <a:highlight>
                <a:srgbClr val="FFFFFF"/>
              </a:highlight>
              <a:latin typeface="Verdana"/>
              <a:ea typeface="Verdana"/>
              <a:cs typeface="Verdana"/>
              <a:sym typeface="Verdana"/>
            </a:endParaRPr>
          </a:p>
          <a:p>
            <a:pPr indent="0" lvl="0" marL="0" rtl="0" algn="l">
              <a:lnSpc>
                <a:spcPct val="115000"/>
              </a:lnSpc>
              <a:spcBef>
                <a:spcPts val="1200"/>
              </a:spcBef>
              <a:spcAft>
                <a:spcPts val="0"/>
              </a:spcAft>
              <a:buSzPts val="1800"/>
              <a:buNone/>
            </a:pPr>
            <a:r>
              <a:rPr lang="en" sz="1200">
                <a:solidFill>
                  <a:srgbClr val="333333"/>
                </a:solidFill>
                <a:highlight>
                  <a:srgbClr val="FFFFFF"/>
                </a:highlight>
                <a:latin typeface="Verdana"/>
                <a:ea typeface="Verdana"/>
                <a:cs typeface="Verdana"/>
                <a:sym typeface="Verdana"/>
              </a:rPr>
              <a:t>It is intended to represent moisture conditions for shaded litter fuels, the equivalent of 16-hour timelag. It ranges from 0-101. Subtracting the FFMC value from 100 can provide an estimate for the equivalent (approximately 10h) fuel moisture content. </a:t>
            </a:r>
            <a:endParaRPr sz="1200">
              <a:solidFill>
                <a:srgbClr val="333333"/>
              </a:solidFill>
              <a:highlight>
                <a:srgbClr val="FFFFFF"/>
              </a:highlight>
              <a:latin typeface="Verdana"/>
              <a:ea typeface="Verdana"/>
              <a:cs typeface="Verdana"/>
              <a:sym typeface="Verdana"/>
            </a:endParaRPr>
          </a:p>
          <a:p>
            <a:pPr indent="0" lvl="0" marL="0" rtl="0" algn="l">
              <a:lnSpc>
                <a:spcPct val="115000"/>
              </a:lnSpc>
              <a:spcBef>
                <a:spcPts val="1200"/>
              </a:spcBef>
              <a:spcAft>
                <a:spcPts val="0"/>
              </a:spcAft>
              <a:buSzPts val="1800"/>
              <a:buNone/>
            </a:pPr>
            <a:r>
              <a:t/>
            </a:r>
            <a:endParaRPr sz="1200">
              <a:solidFill>
                <a:srgbClr val="333333"/>
              </a:solidFill>
              <a:highlight>
                <a:srgbClr val="FFFFFF"/>
              </a:highlight>
              <a:latin typeface="Verdana"/>
              <a:ea typeface="Verdana"/>
              <a:cs typeface="Verdana"/>
              <a:sym typeface="Verdana"/>
            </a:endParaRPr>
          </a:p>
          <a:p>
            <a:pPr indent="0" lvl="0" marL="0" rtl="0" algn="l">
              <a:lnSpc>
                <a:spcPct val="115000"/>
              </a:lnSpc>
              <a:spcBef>
                <a:spcPts val="1200"/>
              </a:spcBef>
              <a:spcAft>
                <a:spcPts val="1200"/>
              </a:spcAft>
              <a:buSzPts val="1800"/>
              <a:buNone/>
            </a:pPr>
            <a:r>
              <a:rPr lang="en" sz="1200">
                <a:solidFill>
                  <a:srgbClr val="333333"/>
                </a:solidFill>
                <a:highlight>
                  <a:srgbClr val="FFFFFF"/>
                </a:highlight>
                <a:latin typeface="Verdana"/>
                <a:ea typeface="Verdana"/>
                <a:cs typeface="Verdana"/>
                <a:sym typeface="Verdana"/>
              </a:rPr>
              <a:t>Most accurate when FFMC values are roughly above 80.</a:t>
            </a:r>
            <a:endParaRPr/>
          </a:p>
        </p:txBody>
      </p:sp>
      <p:pic>
        <p:nvPicPr>
          <p:cNvPr id="316" name="Google Shape;316;p15"/>
          <p:cNvPicPr preferRelativeResize="0"/>
          <p:nvPr/>
        </p:nvPicPr>
        <p:blipFill rotWithShape="1">
          <a:blip r:embed="rId3">
            <a:alphaModFix/>
          </a:blip>
          <a:srcRect b="0" l="0" r="0" t="0"/>
          <a:stretch/>
        </p:blipFill>
        <p:spPr>
          <a:xfrm>
            <a:off x="4099025" y="1505474"/>
            <a:ext cx="4932425" cy="32168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8"/>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Forecasting Fuels </a:t>
            </a:r>
            <a:endParaRPr b="1"/>
          </a:p>
        </p:txBody>
      </p:sp>
      <p:sp>
        <p:nvSpPr>
          <p:cNvPr id="322" name="Google Shape;322;p8"/>
          <p:cNvSpPr txBox="1"/>
          <p:nvPr>
            <p:ph idx="1" type="body"/>
          </p:nvPr>
        </p:nvSpPr>
        <p:spPr>
          <a:xfrm>
            <a:off x="5645425" y="572700"/>
            <a:ext cx="3186900" cy="39963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Geographic Area Coordination Centers predictive service specialists produce fuel and fire forecasts for specific areas of the US.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Controlled by the National interagency Fire Council (NIFC)</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Planning levels determine the threat on a scale of 1 to 5. </a:t>
            </a:r>
            <a:endParaRPr>
              <a:solidFill>
                <a:schemeClr val="dk1"/>
              </a:solidFill>
            </a:endParaRPr>
          </a:p>
        </p:txBody>
      </p:sp>
      <p:pic>
        <p:nvPicPr>
          <p:cNvPr id="323" name="Google Shape;323;p8"/>
          <p:cNvPicPr preferRelativeResize="0"/>
          <p:nvPr/>
        </p:nvPicPr>
        <p:blipFill rotWithShape="1">
          <a:blip r:embed="rId3">
            <a:alphaModFix/>
          </a:blip>
          <a:srcRect b="0" l="0" r="0" t="0"/>
          <a:stretch/>
        </p:blipFill>
        <p:spPr>
          <a:xfrm>
            <a:off x="31100" y="572700"/>
            <a:ext cx="5583199" cy="3996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
          <p:cNvSpPr txBox="1"/>
          <p:nvPr>
            <p:ph type="title"/>
          </p:nvPr>
        </p:nvSpPr>
        <p:spPr>
          <a:xfrm>
            <a:off x="0" y="0"/>
            <a:ext cx="91440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Basic Fire Weather Forecasting Workflow</a:t>
            </a:r>
            <a:endParaRPr b="1"/>
          </a:p>
        </p:txBody>
      </p:sp>
      <p:grpSp>
        <p:nvGrpSpPr>
          <p:cNvPr id="329" name="Google Shape;329;p4"/>
          <p:cNvGrpSpPr/>
          <p:nvPr/>
        </p:nvGrpSpPr>
        <p:grpSpPr>
          <a:xfrm>
            <a:off x="4815129" y="2887925"/>
            <a:ext cx="3956806" cy="1384500"/>
            <a:chOff x="6038025" y="2598915"/>
            <a:chExt cx="4010141" cy="1384500"/>
          </a:xfrm>
        </p:grpSpPr>
        <p:cxnSp>
          <p:nvCxnSpPr>
            <p:cNvPr id="330" name="Google Shape;330;p4"/>
            <p:cNvCxnSpPr/>
            <p:nvPr/>
          </p:nvCxnSpPr>
          <p:spPr>
            <a:xfrm>
              <a:off x="6038025" y="3312550"/>
              <a:ext cx="582000" cy="0"/>
            </a:xfrm>
            <a:prstGeom prst="straightConnector1">
              <a:avLst/>
            </a:prstGeom>
            <a:noFill/>
            <a:ln cap="flat" cmpd="sng" w="9525">
              <a:solidFill>
                <a:srgbClr val="C2C2C2"/>
              </a:solidFill>
              <a:prstDash val="solid"/>
              <a:round/>
              <a:headEnd len="sm" w="sm" type="none"/>
              <a:tailEnd len="sm" w="sm" type="none"/>
            </a:ln>
          </p:spPr>
        </p:cxnSp>
        <p:sp>
          <p:nvSpPr>
            <p:cNvPr id="331" name="Google Shape;331;p4"/>
            <p:cNvSpPr txBox="1"/>
            <p:nvPr/>
          </p:nvSpPr>
          <p:spPr>
            <a:xfrm>
              <a:off x="6640466" y="2598915"/>
              <a:ext cx="3407700" cy="138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Roboto"/>
                  <a:ea typeface="Roboto"/>
                  <a:cs typeface="Roboto"/>
                  <a:sym typeface="Roboto"/>
                </a:rPr>
                <a:t>The details</a:t>
              </a:r>
              <a:endParaRPr b="1" i="0" sz="17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1600"/>
                </a:spcAft>
                <a:buClr>
                  <a:srgbClr val="000000"/>
                </a:buClr>
                <a:buSzPts val="1300"/>
                <a:buFont typeface="Arial"/>
                <a:buNone/>
              </a:pPr>
              <a:r>
                <a:rPr b="0" i="0" lang="en" sz="1300" u="none" cap="none" strike="noStrike">
                  <a:solidFill>
                    <a:srgbClr val="FFFFFF"/>
                  </a:solidFill>
                  <a:latin typeface="Roboto"/>
                  <a:ea typeface="Roboto"/>
                  <a:cs typeface="Roboto"/>
                  <a:sym typeface="Roboto"/>
                </a:rPr>
                <a:t>Really dive into the areas of potential concern. Look for terrain features using land-use maps. FInd the fuel rich areas and assess the conditions over them. HREF and cams can give you powerful details on wind/RH combos. Remember to only draw where fuels can burn. Urban/wilderness interfaces. </a:t>
              </a:r>
              <a:endParaRPr b="1" i="0" sz="1300" u="none" cap="none" strike="noStrike">
                <a:solidFill>
                  <a:srgbClr val="FFFFFF"/>
                </a:solidFill>
                <a:latin typeface="Roboto"/>
                <a:ea typeface="Roboto"/>
                <a:cs typeface="Roboto"/>
                <a:sym typeface="Roboto"/>
              </a:endParaRPr>
            </a:p>
          </p:txBody>
        </p:sp>
        <p:sp>
          <p:nvSpPr>
            <p:cNvPr id="332" name="Google Shape;332;p4"/>
            <p:cNvSpPr/>
            <p:nvPr/>
          </p:nvSpPr>
          <p:spPr>
            <a:xfrm>
              <a:off x="6424027" y="3212150"/>
              <a:ext cx="198600" cy="198300"/>
            </a:xfrm>
            <a:prstGeom prst="ellipse">
              <a:avLst/>
            </a:prstGeom>
            <a:solidFill>
              <a:srgbClr val="922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4"/>
            <p:cNvSpPr txBox="1"/>
            <p:nvPr/>
          </p:nvSpPr>
          <p:spPr>
            <a:xfrm>
              <a:off x="6399017" y="3156109"/>
              <a:ext cx="2475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0" i="0" lang="en" sz="800" u="none" cap="none" strike="noStrike">
                  <a:solidFill>
                    <a:srgbClr val="FFFFFF"/>
                  </a:solidFill>
                  <a:latin typeface="Roboto"/>
                  <a:ea typeface="Roboto"/>
                  <a:cs typeface="Roboto"/>
                  <a:sym typeface="Roboto"/>
                </a:rPr>
                <a:t>3</a:t>
              </a:r>
              <a:endParaRPr b="0" i="0" sz="800" u="none" cap="none" strike="noStrike">
                <a:solidFill>
                  <a:srgbClr val="FFFFFF"/>
                </a:solidFill>
                <a:latin typeface="Roboto"/>
                <a:ea typeface="Roboto"/>
                <a:cs typeface="Roboto"/>
                <a:sym typeface="Roboto"/>
              </a:endParaRPr>
            </a:p>
          </p:txBody>
        </p:sp>
      </p:grpSp>
      <p:grpSp>
        <p:nvGrpSpPr>
          <p:cNvPr id="334" name="Google Shape;334;p4"/>
          <p:cNvGrpSpPr/>
          <p:nvPr/>
        </p:nvGrpSpPr>
        <p:grpSpPr>
          <a:xfrm>
            <a:off x="0" y="2122050"/>
            <a:ext cx="3628935" cy="1384500"/>
            <a:chOff x="-46801" y="1844095"/>
            <a:chExt cx="3677851" cy="1384500"/>
          </a:xfrm>
        </p:grpSpPr>
        <p:sp>
          <p:nvSpPr>
            <p:cNvPr id="335" name="Google Shape;335;p4"/>
            <p:cNvSpPr txBox="1"/>
            <p:nvPr/>
          </p:nvSpPr>
          <p:spPr>
            <a:xfrm>
              <a:off x="-46801" y="1844095"/>
              <a:ext cx="2570400" cy="13845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Roboto"/>
                  <a:ea typeface="Roboto"/>
                  <a:cs typeface="Roboto"/>
                  <a:sym typeface="Roboto"/>
                </a:rPr>
                <a:t>Narrow your focus</a:t>
              </a:r>
              <a:endParaRPr b="1" i="0" sz="1700" u="none" cap="none" strike="noStrike">
                <a:solidFill>
                  <a:srgbClr val="FFFFFF"/>
                </a:solidFill>
                <a:latin typeface="Roboto"/>
                <a:ea typeface="Roboto"/>
                <a:cs typeface="Roboto"/>
                <a:sym typeface="Roboto"/>
              </a:endParaRPr>
            </a:p>
            <a:p>
              <a:pPr indent="0" lvl="0" marL="0" marR="0" rtl="0" algn="r">
                <a:lnSpc>
                  <a:spcPct val="100000"/>
                </a:lnSpc>
                <a:spcBef>
                  <a:spcPts val="0"/>
                </a:spcBef>
                <a:spcAft>
                  <a:spcPts val="1600"/>
                </a:spcAft>
                <a:buClr>
                  <a:srgbClr val="000000"/>
                </a:buClr>
                <a:buSzPts val="1300"/>
                <a:buFont typeface="Arial"/>
                <a:buNone/>
              </a:pPr>
              <a:r>
                <a:rPr b="0" i="0" lang="en" sz="1300" u="none" cap="none" strike="noStrike">
                  <a:solidFill>
                    <a:srgbClr val="FFFFFF"/>
                  </a:solidFill>
                  <a:latin typeface="Roboto"/>
                  <a:ea typeface="Roboto"/>
                  <a:cs typeface="Roboto"/>
                  <a:sym typeface="Roboto"/>
                </a:rPr>
                <a:t>Begin looking for more focused/intense fire weather corridors. Forecast soundings offer a great tool to quickly assess stability and fire danger. Look more closely at the fuels. How dry are they? </a:t>
              </a:r>
              <a:endParaRPr b="1" i="0" sz="1300" u="none" cap="none" strike="noStrike">
                <a:solidFill>
                  <a:srgbClr val="FFFFFF"/>
                </a:solidFill>
                <a:latin typeface="Roboto"/>
                <a:ea typeface="Roboto"/>
                <a:cs typeface="Roboto"/>
                <a:sym typeface="Roboto"/>
              </a:endParaRPr>
            </a:p>
          </p:txBody>
        </p:sp>
        <p:cxnSp>
          <p:nvCxnSpPr>
            <p:cNvPr id="336" name="Google Shape;336;p4"/>
            <p:cNvCxnSpPr/>
            <p:nvPr/>
          </p:nvCxnSpPr>
          <p:spPr>
            <a:xfrm rot="10800000">
              <a:off x="2587350" y="2536350"/>
              <a:ext cx="1043700" cy="0"/>
            </a:xfrm>
            <a:prstGeom prst="straightConnector1">
              <a:avLst/>
            </a:prstGeom>
            <a:noFill/>
            <a:ln cap="flat" cmpd="sng" w="9525">
              <a:solidFill>
                <a:srgbClr val="C2C2C2"/>
              </a:solidFill>
              <a:prstDash val="solid"/>
              <a:round/>
              <a:headEnd len="sm" w="sm" type="none"/>
              <a:tailEnd len="sm" w="sm" type="none"/>
            </a:ln>
          </p:spPr>
        </p:cxnSp>
        <p:sp>
          <p:nvSpPr>
            <p:cNvPr id="337" name="Google Shape;337;p4"/>
            <p:cNvSpPr/>
            <p:nvPr/>
          </p:nvSpPr>
          <p:spPr>
            <a:xfrm>
              <a:off x="2523501" y="2431050"/>
              <a:ext cx="198600" cy="198300"/>
            </a:xfrm>
            <a:prstGeom prst="ellipse">
              <a:avLst/>
            </a:prstGeom>
            <a:solidFill>
              <a:srgbClr val="761E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4"/>
            <p:cNvSpPr txBox="1"/>
            <p:nvPr/>
          </p:nvSpPr>
          <p:spPr>
            <a:xfrm>
              <a:off x="2498491" y="2373759"/>
              <a:ext cx="2475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0" i="0" lang="en" sz="800" u="none" cap="none" strike="noStrike">
                  <a:solidFill>
                    <a:srgbClr val="FFFFFF"/>
                  </a:solidFill>
                  <a:latin typeface="Roboto"/>
                  <a:ea typeface="Roboto"/>
                  <a:cs typeface="Roboto"/>
                  <a:sym typeface="Roboto"/>
                </a:rPr>
                <a:t>2</a:t>
              </a:r>
              <a:endParaRPr b="0" i="0" sz="800" u="none" cap="none" strike="noStrike">
                <a:solidFill>
                  <a:srgbClr val="FFFFFF"/>
                </a:solidFill>
                <a:latin typeface="Roboto"/>
                <a:ea typeface="Roboto"/>
                <a:cs typeface="Roboto"/>
                <a:sym typeface="Roboto"/>
              </a:endParaRPr>
            </a:p>
          </p:txBody>
        </p:sp>
      </p:grpSp>
      <p:grpSp>
        <p:nvGrpSpPr>
          <p:cNvPr id="339" name="Google Shape;339;p4"/>
          <p:cNvGrpSpPr/>
          <p:nvPr/>
        </p:nvGrpSpPr>
        <p:grpSpPr>
          <a:xfrm>
            <a:off x="4412281" y="737550"/>
            <a:ext cx="4731337" cy="1668000"/>
            <a:chOff x="4908100" y="889955"/>
            <a:chExt cx="4442987" cy="1668000"/>
          </a:xfrm>
        </p:grpSpPr>
        <p:cxnSp>
          <p:nvCxnSpPr>
            <p:cNvPr id="340" name="Google Shape;340;p4"/>
            <p:cNvCxnSpPr/>
            <p:nvPr/>
          </p:nvCxnSpPr>
          <p:spPr>
            <a:xfrm>
              <a:off x="4908100" y="1593250"/>
              <a:ext cx="1715100" cy="0"/>
            </a:xfrm>
            <a:prstGeom prst="straightConnector1">
              <a:avLst/>
            </a:prstGeom>
            <a:noFill/>
            <a:ln cap="flat" cmpd="sng" w="9525">
              <a:solidFill>
                <a:srgbClr val="C2C2C2"/>
              </a:solidFill>
              <a:prstDash val="solid"/>
              <a:round/>
              <a:headEnd len="sm" w="sm" type="none"/>
              <a:tailEnd len="sm" w="sm" type="none"/>
            </a:ln>
          </p:spPr>
        </p:cxnSp>
        <p:sp>
          <p:nvSpPr>
            <p:cNvPr id="341" name="Google Shape;341;p4"/>
            <p:cNvSpPr txBox="1"/>
            <p:nvPr/>
          </p:nvSpPr>
          <p:spPr>
            <a:xfrm>
              <a:off x="6536487" y="889955"/>
              <a:ext cx="2814600" cy="1668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Roboto"/>
                  <a:ea typeface="Roboto"/>
                  <a:cs typeface="Roboto"/>
                  <a:sym typeface="Roboto"/>
                </a:rPr>
                <a:t>The “Big Picture”</a:t>
              </a:r>
              <a:endParaRPr b="1" i="0" sz="13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1600"/>
                </a:spcAft>
                <a:buClr>
                  <a:srgbClr val="000000"/>
                </a:buClr>
                <a:buSzPts val="1300"/>
                <a:buFont typeface="Arial"/>
                <a:buNone/>
              </a:pPr>
              <a:r>
                <a:rPr b="0" i="0" lang="en" sz="1300" u="none" cap="none" strike="noStrike">
                  <a:solidFill>
                    <a:srgbClr val="FFFFFF"/>
                  </a:solidFill>
                  <a:latin typeface="Roboto"/>
                  <a:ea typeface="Roboto"/>
                  <a:cs typeface="Roboto"/>
                  <a:sym typeface="Roboto"/>
                </a:rPr>
                <a:t>Start with a broad overview of the synoptic weather conditions. Know the climo. Find your major features. Do a quick fuels assessment. Look for favorable fuel areas. Get rid of any areas with QPF greater than .25 inches over the last 1-2 days. </a:t>
              </a:r>
              <a:endParaRPr b="1" i="0" sz="1300" u="none" cap="none" strike="noStrike">
                <a:solidFill>
                  <a:srgbClr val="FFFFFF"/>
                </a:solidFill>
                <a:latin typeface="Roboto"/>
                <a:ea typeface="Roboto"/>
                <a:cs typeface="Roboto"/>
                <a:sym typeface="Roboto"/>
              </a:endParaRPr>
            </a:p>
          </p:txBody>
        </p:sp>
        <p:sp>
          <p:nvSpPr>
            <p:cNvPr id="342" name="Google Shape;342;p4"/>
            <p:cNvSpPr/>
            <p:nvPr/>
          </p:nvSpPr>
          <p:spPr>
            <a:xfrm>
              <a:off x="6427830" y="1493307"/>
              <a:ext cx="198600" cy="198300"/>
            </a:xfrm>
            <a:prstGeom prst="ellipse">
              <a:avLst/>
            </a:prstGeom>
            <a:solidFill>
              <a:srgbClr val="701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4"/>
            <p:cNvSpPr txBox="1"/>
            <p:nvPr/>
          </p:nvSpPr>
          <p:spPr>
            <a:xfrm>
              <a:off x="6402820" y="1436790"/>
              <a:ext cx="2475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0" i="0" lang="en" sz="800" u="none" cap="none" strike="noStrike">
                  <a:solidFill>
                    <a:srgbClr val="FFFFFF"/>
                  </a:solidFill>
                  <a:latin typeface="Roboto"/>
                  <a:ea typeface="Roboto"/>
                  <a:cs typeface="Roboto"/>
                  <a:sym typeface="Roboto"/>
                </a:rPr>
                <a:t>1</a:t>
              </a:r>
              <a:endParaRPr b="0" i="0" sz="800" u="none" cap="none" strike="noStrike">
                <a:solidFill>
                  <a:srgbClr val="FFFFFF"/>
                </a:solidFill>
                <a:latin typeface="Roboto"/>
                <a:ea typeface="Roboto"/>
                <a:cs typeface="Roboto"/>
                <a:sym typeface="Roboto"/>
              </a:endParaRPr>
            </a:p>
          </p:txBody>
        </p:sp>
      </p:grpSp>
      <p:grpSp>
        <p:nvGrpSpPr>
          <p:cNvPr id="344" name="Google Shape;344;p4"/>
          <p:cNvGrpSpPr/>
          <p:nvPr/>
        </p:nvGrpSpPr>
        <p:grpSpPr>
          <a:xfrm rot="10800000">
            <a:off x="2678740" y="945611"/>
            <a:ext cx="3468064" cy="3252002"/>
            <a:chOff x="2991269" y="1153325"/>
            <a:chExt cx="3514811" cy="3252002"/>
          </a:xfrm>
        </p:grpSpPr>
        <p:sp>
          <p:nvSpPr>
            <p:cNvPr id="345" name="Google Shape;345;p4"/>
            <p:cNvSpPr/>
            <p:nvPr/>
          </p:nvSpPr>
          <p:spPr>
            <a:xfrm>
              <a:off x="3477586" y="2585458"/>
              <a:ext cx="2541910" cy="950456"/>
            </a:xfrm>
            <a:custGeom>
              <a:rect b="b" l="l" r="r" t="t"/>
              <a:pathLst>
                <a:path extrusionOk="0" h="43529" w="126826">
                  <a:moveTo>
                    <a:pt x="0" y="20002"/>
                  </a:moveTo>
                  <a:lnTo>
                    <a:pt x="63389" y="43529"/>
                  </a:lnTo>
                  <a:lnTo>
                    <a:pt x="126826" y="19907"/>
                  </a:lnTo>
                  <a:lnTo>
                    <a:pt x="63580" y="0"/>
                  </a:lnTo>
                  <a:close/>
                </a:path>
              </a:pathLst>
            </a:custGeom>
            <a:solidFill>
              <a:srgbClr val="D9D9D9"/>
            </a:solidFill>
            <a:ln>
              <a:noFill/>
            </a:ln>
          </p:spPr>
        </p:sp>
        <p:sp>
          <p:nvSpPr>
            <p:cNvPr id="346" name="Google Shape;346;p4"/>
            <p:cNvSpPr/>
            <p:nvPr/>
          </p:nvSpPr>
          <p:spPr>
            <a:xfrm>
              <a:off x="2991269"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551561"/>
            </a:solidFill>
            <a:ln>
              <a:noFill/>
            </a:ln>
          </p:spPr>
        </p:sp>
        <p:sp>
          <p:nvSpPr>
            <p:cNvPr id="347" name="Google Shape;347;p4"/>
            <p:cNvSpPr/>
            <p:nvPr/>
          </p:nvSpPr>
          <p:spPr>
            <a:xfrm flipH="1">
              <a:off x="4747852"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9225A5"/>
            </a:solidFill>
            <a:ln>
              <a:noFill/>
            </a:ln>
          </p:spPr>
        </p:sp>
        <p:sp>
          <p:nvSpPr>
            <p:cNvPr id="348" name="Google Shape;348;p4"/>
            <p:cNvSpPr/>
            <p:nvPr/>
          </p:nvSpPr>
          <p:spPr>
            <a:xfrm>
              <a:off x="3969199" y="2001324"/>
              <a:ext cx="1565850" cy="585863"/>
            </a:xfrm>
            <a:custGeom>
              <a:rect b="b" l="l" r="r" t="t"/>
              <a:pathLst>
                <a:path extrusionOk="0" h="8150" w="24053">
                  <a:moveTo>
                    <a:pt x="0" y="3827"/>
                  </a:moveTo>
                  <a:lnTo>
                    <a:pt x="11976" y="8150"/>
                  </a:lnTo>
                  <a:lnTo>
                    <a:pt x="24053" y="3827"/>
                  </a:lnTo>
                  <a:lnTo>
                    <a:pt x="12126" y="0"/>
                  </a:lnTo>
                  <a:close/>
                </a:path>
              </a:pathLst>
            </a:custGeom>
            <a:solidFill>
              <a:srgbClr val="D9D9D9"/>
            </a:solidFill>
            <a:ln>
              <a:noFill/>
            </a:ln>
          </p:spPr>
        </p:sp>
        <p:sp>
          <p:nvSpPr>
            <p:cNvPr id="349" name="Google Shape;349;p4"/>
            <p:cNvSpPr/>
            <p:nvPr/>
          </p:nvSpPr>
          <p:spPr>
            <a:xfrm>
              <a:off x="356325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551561"/>
            </a:solidFill>
            <a:ln>
              <a:noFill/>
            </a:ln>
          </p:spPr>
        </p:sp>
        <p:sp>
          <p:nvSpPr>
            <p:cNvPr id="350" name="Google Shape;350;p4"/>
            <p:cNvSpPr/>
            <p:nvPr/>
          </p:nvSpPr>
          <p:spPr>
            <a:xfrm flipH="1">
              <a:off x="474936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761E86"/>
            </a:solidFill>
            <a:ln>
              <a:noFill/>
            </a:ln>
          </p:spPr>
        </p:sp>
        <p:sp>
          <p:nvSpPr>
            <p:cNvPr id="351" name="Google Shape;351;p4"/>
            <p:cNvSpPr/>
            <p:nvPr/>
          </p:nvSpPr>
          <p:spPr>
            <a:xfrm>
              <a:off x="4059061" y="1153325"/>
              <a:ext cx="693508" cy="1201140"/>
            </a:xfrm>
            <a:custGeom>
              <a:rect b="b" l="l" r="r" t="t"/>
              <a:pathLst>
                <a:path extrusionOk="0" h="16697" w="10635">
                  <a:moveTo>
                    <a:pt x="10635" y="0"/>
                  </a:moveTo>
                  <a:lnTo>
                    <a:pt x="0" y="12722"/>
                  </a:lnTo>
                  <a:lnTo>
                    <a:pt x="10635" y="16697"/>
                  </a:lnTo>
                  <a:close/>
                </a:path>
              </a:pathLst>
            </a:custGeom>
            <a:solidFill>
              <a:srgbClr val="551561"/>
            </a:solidFill>
            <a:ln>
              <a:noFill/>
            </a:ln>
          </p:spPr>
        </p:sp>
        <p:sp>
          <p:nvSpPr>
            <p:cNvPr id="352" name="Google Shape;352;p4"/>
            <p:cNvSpPr/>
            <p:nvPr/>
          </p:nvSpPr>
          <p:spPr>
            <a:xfrm flipH="1">
              <a:off x="4749350" y="1153325"/>
              <a:ext cx="693508" cy="1201140"/>
            </a:xfrm>
            <a:custGeom>
              <a:rect b="b" l="l" r="r" t="t"/>
              <a:pathLst>
                <a:path extrusionOk="0" h="16697" w="10635">
                  <a:moveTo>
                    <a:pt x="10635" y="0"/>
                  </a:moveTo>
                  <a:lnTo>
                    <a:pt x="0" y="12722"/>
                  </a:lnTo>
                  <a:lnTo>
                    <a:pt x="10635" y="16697"/>
                  </a:lnTo>
                  <a:close/>
                </a:path>
              </a:pathLst>
            </a:custGeom>
            <a:solidFill>
              <a:srgbClr val="701C7F"/>
            </a:solidFill>
            <a:ln>
              <a:noFill/>
            </a:ln>
          </p:spPr>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2bb088911f3_0_27"/>
          <p:cNvSpPr txBox="1"/>
          <p:nvPr>
            <p:ph type="title"/>
          </p:nvPr>
        </p:nvSpPr>
        <p:spPr>
          <a:xfrm>
            <a:off x="2133600" y="0"/>
            <a:ext cx="48768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Climatology</a:t>
            </a:r>
            <a:endParaRPr/>
          </a:p>
        </p:txBody>
      </p:sp>
      <p:sp>
        <p:nvSpPr>
          <p:cNvPr id="358" name="Google Shape;358;g2bb088911f3_0_27"/>
          <p:cNvSpPr txBox="1"/>
          <p:nvPr>
            <p:ph type="title"/>
          </p:nvPr>
        </p:nvSpPr>
        <p:spPr>
          <a:xfrm>
            <a:off x="2133600" y="609600"/>
            <a:ext cx="48768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2020"/>
              <a:t>When and where do big fires occur?</a:t>
            </a:r>
            <a:endParaRPr sz="1720"/>
          </a:p>
        </p:txBody>
      </p:sp>
      <p:sp>
        <p:nvSpPr>
          <p:cNvPr id="359" name="Google Shape;359;g2bb088911f3_0_27"/>
          <p:cNvSpPr txBox="1"/>
          <p:nvPr/>
        </p:nvSpPr>
        <p:spPr>
          <a:xfrm>
            <a:off x="2838275" y="4522725"/>
            <a:ext cx="4577400" cy="6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3"/>
              </a:rPr>
              <a:t>https://youtu.be/Zr5-H6j9f7A</a:t>
            </a:r>
            <a:endParaRPr sz="1800">
              <a:solidFill>
                <a:schemeClr val="dk2"/>
              </a:solidFill>
            </a:endParaRPr>
          </a:p>
        </p:txBody>
      </p:sp>
      <p:pic>
        <p:nvPicPr>
          <p:cNvPr id="360" name="Google Shape;360;g2bb088911f3_0_27"/>
          <p:cNvPicPr preferRelativeResize="0"/>
          <p:nvPr/>
        </p:nvPicPr>
        <p:blipFill>
          <a:blip r:embed="rId4">
            <a:alphaModFix/>
          </a:blip>
          <a:stretch>
            <a:fillRect/>
          </a:stretch>
        </p:blipFill>
        <p:spPr>
          <a:xfrm>
            <a:off x="2051625" y="1116528"/>
            <a:ext cx="4876800" cy="335626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Weather Regimes</a:t>
            </a:r>
            <a:endParaRPr b="1"/>
          </a:p>
        </p:txBody>
      </p:sp>
      <p:pic>
        <p:nvPicPr>
          <p:cNvPr id="366" name="Google Shape;366;p21"/>
          <p:cNvPicPr preferRelativeResize="0"/>
          <p:nvPr/>
        </p:nvPicPr>
        <p:blipFill rotWithShape="1">
          <a:blip r:embed="rId3">
            <a:alphaModFix/>
          </a:blip>
          <a:srcRect b="0" l="0" r="0" t="0"/>
          <a:stretch/>
        </p:blipFill>
        <p:spPr>
          <a:xfrm>
            <a:off x="152400" y="725100"/>
            <a:ext cx="3294208" cy="4265999"/>
          </a:xfrm>
          <a:prstGeom prst="rect">
            <a:avLst/>
          </a:prstGeom>
          <a:noFill/>
          <a:ln>
            <a:noFill/>
          </a:ln>
        </p:spPr>
      </p:pic>
      <p:sp>
        <p:nvSpPr>
          <p:cNvPr id="367" name="Google Shape;367;p21"/>
          <p:cNvSpPr txBox="1"/>
          <p:nvPr/>
        </p:nvSpPr>
        <p:spPr>
          <a:xfrm>
            <a:off x="3535600" y="732875"/>
            <a:ext cx="5445600" cy="41097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See this document for an excellent dive into different types of fire weather patterns.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A variety of fire weather regimes exist across the CONUS.</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Every state has some sort of fire weather pattern or response.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Much of the western CONUS is the “big leagues” for fire weather forecasting.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Internationally: Australia, Brazil, Portugal/Spain, Russia, Indonesia, and others are among some of the most active fire weather areas in the world.  </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2bb088911f3_0_176"/>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Weather Regimes</a:t>
            </a:r>
            <a:endParaRPr b="1"/>
          </a:p>
        </p:txBody>
      </p:sp>
      <p:pic>
        <p:nvPicPr>
          <p:cNvPr id="373" name="Google Shape;373;g2bb088911f3_0_176"/>
          <p:cNvPicPr preferRelativeResize="0"/>
          <p:nvPr/>
        </p:nvPicPr>
        <p:blipFill rotWithShape="1">
          <a:blip r:embed="rId3">
            <a:alphaModFix/>
          </a:blip>
          <a:srcRect b="0" l="0" r="0" t="0"/>
          <a:stretch/>
        </p:blipFill>
        <p:spPr>
          <a:xfrm>
            <a:off x="152400" y="725100"/>
            <a:ext cx="3294208" cy="4265999"/>
          </a:xfrm>
          <a:prstGeom prst="rect">
            <a:avLst/>
          </a:prstGeom>
          <a:noFill/>
          <a:ln>
            <a:noFill/>
          </a:ln>
        </p:spPr>
      </p:pic>
      <p:sp>
        <p:nvSpPr>
          <p:cNvPr id="374" name="Google Shape;374;g2bb088911f3_0_176"/>
          <p:cNvSpPr txBox="1"/>
          <p:nvPr/>
        </p:nvSpPr>
        <p:spPr>
          <a:xfrm>
            <a:off x="3535600" y="732875"/>
            <a:ext cx="5445600" cy="7695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None/>
            </a:pPr>
            <a:r>
              <a:rPr lang="en" sz="1900">
                <a:solidFill>
                  <a:schemeClr val="dk1"/>
                </a:solidFill>
              </a:rPr>
              <a:t>Keep in mind the fire weather ingredients:</a:t>
            </a:r>
            <a:endParaRPr sz="1900">
              <a:solidFill>
                <a:schemeClr val="dk1"/>
              </a:solidFill>
            </a:endParaRPr>
          </a:p>
          <a:p>
            <a:pPr indent="0" lvl="0" marL="0" marR="0" rtl="0" algn="l">
              <a:lnSpc>
                <a:spcPct val="100000"/>
              </a:lnSpc>
              <a:spcBef>
                <a:spcPts val="0"/>
              </a:spcBef>
              <a:spcAft>
                <a:spcPts val="0"/>
              </a:spcAft>
              <a:buNone/>
            </a:pPr>
            <a:r>
              <a:rPr b="0" i="0" lang="en" sz="1900" u="none" cap="none" strike="noStrike">
                <a:solidFill>
                  <a:schemeClr val="dk1"/>
                </a:solidFill>
                <a:latin typeface="Arial"/>
                <a:ea typeface="Arial"/>
                <a:cs typeface="Arial"/>
                <a:sym typeface="Arial"/>
              </a:rPr>
              <a:t> </a:t>
            </a:r>
            <a:endParaRPr b="0" i="0" sz="1900" u="none" cap="none" strike="noStrike">
              <a:solidFill>
                <a:schemeClr val="dk1"/>
              </a:solidFill>
              <a:latin typeface="Arial"/>
              <a:ea typeface="Arial"/>
              <a:cs typeface="Arial"/>
              <a:sym typeface="Arial"/>
            </a:endParaRPr>
          </a:p>
        </p:txBody>
      </p:sp>
      <p:sp>
        <p:nvSpPr>
          <p:cNvPr id="375" name="Google Shape;375;g2bb088911f3_0_176"/>
          <p:cNvSpPr txBox="1"/>
          <p:nvPr/>
        </p:nvSpPr>
        <p:spPr>
          <a:xfrm>
            <a:off x="4192500" y="1326450"/>
            <a:ext cx="4639800" cy="21858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Low humidity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Low fuel moisture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High winds</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Warm temperatures</a:t>
            </a:r>
            <a:r>
              <a:rPr lang="en" sz="2800"/>
              <a:t> </a:t>
            </a:r>
            <a:r>
              <a:rPr b="0" i="0" lang="en" sz="1800" u="none" cap="none" strike="noStrike">
                <a:solidFill>
                  <a:srgbClr val="000000"/>
                </a:solidFill>
                <a:latin typeface="Arial"/>
                <a:ea typeface="Arial"/>
                <a:cs typeface="Arial"/>
                <a:sym typeface="Arial"/>
              </a:rPr>
              <a:t>(optional)</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
          <p:cNvSpPr txBox="1"/>
          <p:nvPr>
            <p:ph idx="1" type="body"/>
          </p:nvPr>
        </p:nvSpPr>
        <p:spPr>
          <a:xfrm>
            <a:off x="6377650" y="-125"/>
            <a:ext cx="2766300" cy="51435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000000"/>
              </a:buClr>
              <a:buSzPts val="1800"/>
              <a:buChar char="●"/>
            </a:pPr>
            <a:r>
              <a:rPr lang="en">
                <a:solidFill>
                  <a:srgbClr val="000000"/>
                </a:solidFill>
              </a:rPr>
              <a:t>Red Flag Warnings have different thresholds for different areas of the country. </a:t>
            </a:r>
            <a:endParaRPr>
              <a:solidFill>
                <a:srgbClr val="000000"/>
              </a:solidFill>
            </a:endParaRPr>
          </a:p>
          <a:p>
            <a:pPr indent="0" lvl="0" marL="457200" rtl="0" algn="l">
              <a:lnSpc>
                <a:spcPct val="115000"/>
              </a:lnSpc>
              <a:spcBef>
                <a:spcPts val="0"/>
              </a:spcBef>
              <a:spcAft>
                <a:spcPts val="0"/>
              </a:spcAft>
              <a:buNone/>
            </a:pPr>
            <a:r>
              <a:t/>
            </a:r>
            <a:endParaRPr>
              <a:solidFill>
                <a:srgbClr val="000000"/>
              </a:solidFill>
            </a:endParaRPr>
          </a:p>
          <a:p>
            <a:pPr indent="-342900" lvl="0" marL="457200" rtl="0" algn="l">
              <a:lnSpc>
                <a:spcPct val="115000"/>
              </a:lnSpc>
              <a:spcBef>
                <a:spcPts val="0"/>
              </a:spcBef>
              <a:spcAft>
                <a:spcPts val="0"/>
              </a:spcAft>
              <a:buClr>
                <a:srgbClr val="000000"/>
              </a:buClr>
              <a:buSzPts val="1800"/>
              <a:buChar char="●"/>
            </a:pPr>
            <a:r>
              <a:rPr lang="en">
                <a:solidFill>
                  <a:srgbClr val="000000"/>
                </a:solidFill>
              </a:rPr>
              <a:t>Why? </a:t>
            </a:r>
            <a:endParaRPr>
              <a:solidFill>
                <a:srgbClr val="000000"/>
              </a:solidFill>
            </a:endParaRPr>
          </a:p>
          <a:p>
            <a:pPr indent="-317500" lvl="1" marL="914400" rtl="0" algn="l">
              <a:lnSpc>
                <a:spcPct val="115000"/>
              </a:lnSpc>
              <a:spcBef>
                <a:spcPts val="0"/>
              </a:spcBef>
              <a:spcAft>
                <a:spcPts val="0"/>
              </a:spcAft>
              <a:buClr>
                <a:srgbClr val="000000"/>
              </a:buClr>
              <a:buSzPts val="1400"/>
              <a:buChar char="○"/>
            </a:pPr>
            <a:r>
              <a:rPr b="1" lang="en">
                <a:solidFill>
                  <a:srgbClr val="000000"/>
                </a:solidFill>
              </a:rPr>
              <a:t>Variety of fuels </a:t>
            </a:r>
            <a:endParaRPr b="1">
              <a:solidFill>
                <a:srgbClr val="000000"/>
              </a:solidFill>
            </a:endParaRPr>
          </a:p>
          <a:p>
            <a:pPr indent="-317500" lvl="1" marL="914400" rtl="0" algn="l">
              <a:lnSpc>
                <a:spcPct val="115000"/>
              </a:lnSpc>
              <a:spcBef>
                <a:spcPts val="0"/>
              </a:spcBef>
              <a:spcAft>
                <a:spcPts val="0"/>
              </a:spcAft>
              <a:buClr>
                <a:srgbClr val="000000"/>
              </a:buClr>
              <a:buSzPts val="1400"/>
              <a:buChar char="○"/>
            </a:pPr>
            <a:r>
              <a:rPr b="1" lang="en">
                <a:solidFill>
                  <a:srgbClr val="000000"/>
                </a:solidFill>
              </a:rPr>
              <a:t>Variety of land use</a:t>
            </a:r>
            <a:endParaRPr b="1">
              <a:solidFill>
                <a:srgbClr val="000000"/>
              </a:solidFill>
            </a:endParaRPr>
          </a:p>
          <a:p>
            <a:pPr indent="0" lvl="0" marL="914400" rtl="0" algn="l">
              <a:lnSpc>
                <a:spcPct val="115000"/>
              </a:lnSpc>
              <a:spcBef>
                <a:spcPts val="0"/>
              </a:spcBef>
              <a:spcAft>
                <a:spcPts val="0"/>
              </a:spcAft>
              <a:buNone/>
            </a:pPr>
            <a:r>
              <a:t/>
            </a:r>
            <a:endParaRPr>
              <a:solidFill>
                <a:srgbClr val="000000"/>
              </a:solidFill>
            </a:endParaRPr>
          </a:p>
          <a:p>
            <a:pPr indent="-342900" lvl="0" marL="457200" rtl="0" algn="l">
              <a:lnSpc>
                <a:spcPct val="115000"/>
              </a:lnSpc>
              <a:spcBef>
                <a:spcPts val="0"/>
              </a:spcBef>
              <a:spcAft>
                <a:spcPts val="0"/>
              </a:spcAft>
              <a:buClr>
                <a:srgbClr val="000000"/>
              </a:buClr>
              <a:buSzPts val="1800"/>
              <a:buChar char="●"/>
            </a:pPr>
            <a:r>
              <a:rPr lang="en">
                <a:solidFill>
                  <a:srgbClr val="000000"/>
                </a:solidFill>
              </a:rPr>
              <a:t>These differences are driven by: </a:t>
            </a:r>
            <a:endParaRPr>
              <a:solidFill>
                <a:srgbClr val="000000"/>
              </a:solidFill>
            </a:endParaRPr>
          </a:p>
          <a:p>
            <a:pPr indent="-317500" lvl="1" marL="914400" rtl="0" algn="l">
              <a:lnSpc>
                <a:spcPct val="115000"/>
              </a:lnSpc>
              <a:spcBef>
                <a:spcPts val="0"/>
              </a:spcBef>
              <a:spcAft>
                <a:spcPts val="0"/>
              </a:spcAft>
              <a:buClr>
                <a:srgbClr val="000000"/>
              </a:buClr>
              <a:buSzPts val="1400"/>
              <a:buChar char="○"/>
            </a:pPr>
            <a:r>
              <a:rPr lang="en">
                <a:solidFill>
                  <a:srgbClr val="000000"/>
                </a:solidFill>
              </a:rPr>
              <a:t>Terrain</a:t>
            </a:r>
            <a:endParaRPr>
              <a:solidFill>
                <a:srgbClr val="000000"/>
              </a:solidFill>
            </a:endParaRPr>
          </a:p>
          <a:p>
            <a:pPr indent="-317500" lvl="1" marL="914400" rtl="0" algn="l">
              <a:lnSpc>
                <a:spcPct val="115000"/>
              </a:lnSpc>
              <a:spcBef>
                <a:spcPts val="0"/>
              </a:spcBef>
              <a:spcAft>
                <a:spcPts val="0"/>
              </a:spcAft>
              <a:buClr>
                <a:srgbClr val="000000"/>
              </a:buClr>
              <a:buSzPts val="1400"/>
              <a:buChar char="○"/>
            </a:pPr>
            <a:r>
              <a:rPr lang="en">
                <a:solidFill>
                  <a:srgbClr val="000000"/>
                </a:solidFill>
              </a:rPr>
              <a:t>Precip distributions</a:t>
            </a:r>
            <a:endParaRPr>
              <a:solidFill>
                <a:srgbClr val="000000"/>
              </a:solidFill>
            </a:endParaRPr>
          </a:p>
        </p:txBody>
      </p:sp>
      <p:pic>
        <p:nvPicPr>
          <p:cNvPr id="381" name="Google Shape;381;p6"/>
          <p:cNvPicPr preferRelativeResize="0"/>
          <p:nvPr/>
        </p:nvPicPr>
        <p:blipFill rotWithShape="1">
          <a:blip r:embed="rId3">
            <a:alphaModFix/>
          </a:blip>
          <a:srcRect b="0" l="0" r="0" t="0"/>
          <a:stretch/>
        </p:blipFill>
        <p:spPr>
          <a:xfrm>
            <a:off x="0" y="0"/>
            <a:ext cx="6548124"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2"/>
          <p:cNvSpPr txBox="1"/>
          <p:nvPr>
            <p:ph type="title"/>
          </p:nvPr>
        </p:nvSpPr>
        <p:spPr>
          <a:xfrm>
            <a:off x="311700" y="28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Southern Plains </a:t>
            </a:r>
            <a:endParaRPr b="1"/>
          </a:p>
        </p:txBody>
      </p:sp>
      <p:sp>
        <p:nvSpPr>
          <p:cNvPr id="387" name="Google Shape;387;p22"/>
          <p:cNvSpPr txBox="1"/>
          <p:nvPr>
            <p:ph idx="1" type="body"/>
          </p:nvPr>
        </p:nvSpPr>
        <p:spPr>
          <a:xfrm>
            <a:off x="5832600" y="769050"/>
            <a:ext cx="3311400" cy="4374600"/>
          </a:xfrm>
          <a:prstGeom prst="rect">
            <a:avLst/>
          </a:prstGeom>
          <a:noFill/>
          <a:ln>
            <a:noFill/>
          </a:ln>
        </p:spPr>
        <p:txBody>
          <a:bodyPr anchorCtr="0" anchor="t" bIns="91425" lIns="91425" spcFirstLastPara="1" rIns="91425" wrap="square" tIns="91425">
            <a:normAutofit lnSpcReduction="20000"/>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Dominated by fast moving shrub and grass fires.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Occur ahead of deep 500 mb troughs with strong low and mid-level flow.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Dryline acts as eastward boundary.</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Most common during the “pre and post greenup ” periods of late winter/ early spring and early to mid fall.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Western US drought usually a significant predictor. </a:t>
            </a:r>
            <a:endParaRPr>
              <a:solidFill>
                <a:schemeClr val="dk1"/>
              </a:solidFill>
            </a:endParaRPr>
          </a:p>
          <a:p>
            <a:pPr indent="0" lvl="0" marL="457200" rtl="0" algn="l">
              <a:lnSpc>
                <a:spcPct val="115000"/>
              </a:lnSpc>
              <a:spcBef>
                <a:spcPts val="0"/>
              </a:spcBef>
              <a:spcAft>
                <a:spcPts val="0"/>
              </a:spcAft>
              <a:buSzPts val="1800"/>
              <a:buNone/>
            </a:pPr>
            <a:r>
              <a:t/>
            </a:r>
            <a:endParaRPr>
              <a:solidFill>
                <a:schemeClr val="dk1"/>
              </a:solidFill>
            </a:endParaRPr>
          </a:p>
        </p:txBody>
      </p:sp>
      <p:pic>
        <p:nvPicPr>
          <p:cNvPr id="388" name="Google Shape;388;p22"/>
          <p:cNvPicPr preferRelativeResize="0"/>
          <p:nvPr/>
        </p:nvPicPr>
        <p:blipFill rotWithShape="1">
          <a:blip r:embed="rId3">
            <a:alphaModFix/>
          </a:blip>
          <a:srcRect b="0" l="0" r="0" t="0"/>
          <a:stretch/>
        </p:blipFill>
        <p:spPr>
          <a:xfrm>
            <a:off x="0" y="769050"/>
            <a:ext cx="5832600" cy="4374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26a14eb938a_0_10"/>
          <p:cNvSpPr txBox="1"/>
          <p:nvPr>
            <p:ph type="title"/>
          </p:nvPr>
        </p:nvSpPr>
        <p:spPr>
          <a:xfrm>
            <a:off x="311700" y="28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Southern Plains </a:t>
            </a:r>
            <a:endParaRPr b="1"/>
          </a:p>
        </p:txBody>
      </p:sp>
      <p:pic>
        <p:nvPicPr>
          <p:cNvPr id="394" name="Google Shape;394;g26a14eb938a_0_10"/>
          <p:cNvPicPr preferRelativeResize="0"/>
          <p:nvPr/>
        </p:nvPicPr>
        <p:blipFill rotWithShape="1">
          <a:blip r:embed="rId3">
            <a:alphaModFix/>
          </a:blip>
          <a:srcRect b="0" l="0" r="0" t="0"/>
          <a:stretch/>
        </p:blipFill>
        <p:spPr>
          <a:xfrm>
            <a:off x="1349200" y="0"/>
            <a:ext cx="6858060" cy="5143500"/>
          </a:xfrm>
          <a:prstGeom prst="rect">
            <a:avLst/>
          </a:prstGeom>
          <a:noFill/>
          <a:ln>
            <a:noFill/>
          </a:ln>
        </p:spPr>
      </p:pic>
      <p:pic>
        <p:nvPicPr>
          <p:cNvPr id="395" name="Google Shape;395;g26a14eb938a_0_10"/>
          <p:cNvPicPr preferRelativeResize="0"/>
          <p:nvPr/>
        </p:nvPicPr>
        <p:blipFill>
          <a:blip r:embed="rId4">
            <a:alphaModFix/>
          </a:blip>
          <a:stretch>
            <a:fillRect/>
          </a:stretch>
        </p:blipFill>
        <p:spPr>
          <a:xfrm>
            <a:off x="31000" y="529625"/>
            <a:ext cx="4249850" cy="2974874"/>
          </a:xfrm>
          <a:prstGeom prst="rect">
            <a:avLst/>
          </a:prstGeom>
          <a:noFill/>
          <a:ln cap="flat" cmpd="sng" w="38100">
            <a:solidFill>
              <a:schemeClr val="dk1"/>
            </a:solidFill>
            <a:prstDash val="solid"/>
            <a:round/>
            <a:headEnd len="sm" w="sm" type="none"/>
            <a:tailEnd len="sm" w="sm" type="none"/>
          </a:ln>
        </p:spPr>
      </p:pic>
      <p:cxnSp>
        <p:nvCxnSpPr>
          <p:cNvPr id="396" name="Google Shape;396;g26a14eb938a_0_10"/>
          <p:cNvCxnSpPr>
            <a:stCxn id="395" idx="3"/>
          </p:cNvCxnSpPr>
          <p:nvPr/>
        </p:nvCxnSpPr>
        <p:spPr>
          <a:xfrm>
            <a:off x="4280850" y="2017062"/>
            <a:ext cx="462300" cy="156000"/>
          </a:xfrm>
          <a:prstGeom prst="straightConnector1">
            <a:avLst/>
          </a:prstGeom>
          <a:noFill/>
          <a:ln cap="flat" cmpd="sng" w="38100">
            <a:solidFill>
              <a:schemeClr val="dk1"/>
            </a:solidFill>
            <a:prstDash val="solid"/>
            <a:round/>
            <a:headEnd len="med" w="med" type="none"/>
            <a:tailEnd len="med" w="med" type="none"/>
          </a:ln>
        </p:spPr>
      </p:cxnSp>
      <p:sp>
        <p:nvSpPr>
          <p:cNvPr id="397" name="Google Shape;397;g26a14eb938a_0_10"/>
          <p:cNvSpPr/>
          <p:nvPr/>
        </p:nvSpPr>
        <p:spPr>
          <a:xfrm>
            <a:off x="4632725" y="1995000"/>
            <a:ext cx="291000" cy="291000"/>
          </a:xfrm>
          <a:prstGeom prst="star5">
            <a:avLst>
              <a:gd fmla="val 19098" name="adj"/>
              <a:gd fmla="val 105146" name="hf"/>
              <a:gd fmla="val 110557" name="vf"/>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g2bb088911f3_0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Combustion</a:t>
            </a:r>
            <a:r>
              <a:rPr b="1" lang="en"/>
              <a:t> Triangle</a:t>
            </a:r>
            <a:endParaRPr b="1"/>
          </a:p>
        </p:txBody>
      </p:sp>
      <p:pic>
        <p:nvPicPr>
          <p:cNvPr id="80" name="Google Shape;80;g2bb088911f3_0_0"/>
          <p:cNvPicPr preferRelativeResize="0"/>
          <p:nvPr/>
        </p:nvPicPr>
        <p:blipFill rotWithShape="1">
          <a:blip r:embed="rId3">
            <a:alphaModFix/>
          </a:blip>
          <a:srcRect b="0" l="0" r="0" t="0"/>
          <a:stretch/>
        </p:blipFill>
        <p:spPr>
          <a:xfrm>
            <a:off x="2362200" y="847675"/>
            <a:ext cx="4113399" cy="3671274"/>
          </a:xfrm>
          <a:prstGeom prst="rect">
            <a:avLst/>
          </a:prstGeom>
          <a:noFill/>
          <a:ln>
            <a:noFill/>
          </a:ln>
        </p:spPr>
      </p:pic>
      <p:sp>
        <p:nvSpPr>
          <p:cNvPr id="81" name="Google Shape;81;g2bb088911f3_0_0"/>
          <p:cNvSpPr txBox="1"/>
          <p:nvPr/>
        </p:nvSpPr>
        <p:spPr>
          <a:xfrm>
            <a:off x="679875" y="2024875"/>
            <a:ext cx="2520000" cy="15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Fire needs oxygen to burn, removing oxygen can extinguish a fire</a:t>
            </a:r>
            <a:endParaRPr sz="1800">
              <a:solidFill>
                <a:schemeClr val="dk1"/>
              </a:solidFill>
            </a:endParaRPr>
          </a:p>
        </p:txBody>
      </p:sp>
      <p:sp>
        <p:nvSpPr>
          <p:cNvPr id="82" name="Google Shape;82;g2bb088911f3_0_0"/>
          <p:cNvSpPr txBox="1"/>
          <p:nvPr/>
        </p:nvSpPr>
        <p:spPr>
          <a:xfrm>
            <a:off x="905850" y="4308425"/>
            <a:ext cx="7088400" cy="7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Fire needs something to burn! </a:t>
            </a:r>
            <a:endParaRPr sz="1800">
              <a:solidFill>
                <a:schemeClr val="dk1"/>
              </a:solidFill>
            </a:endParaRPr>
          </a:p>
          <a:p>
            <a:pPr indent="0" lvl="0" marL="0" rtl="0" algn="ctr">
              <a:spcBef>
                <a:spcPts val="0"/>
              </a:spcBef>
              <a:spcAft>
                <a:spcPts val="0"/>
              </a:spcAft>
              <a:buNone/>
            </a:pPr>
            <a:r>
              <a:rPr lang="en" sz="1800">
                <a:solidFill>
                  <a:schemeClr val="dk1"/>
                </a:solidFill>
              </a:rPr>
              <a:t>If there is no fuel (sticks, leaves, buildings), there can be no fire.</a:t>
            </a:r>
            <a:endParaRPr sz="1800">
              <a:solidFill>
                <a:schemeClr val="dk1"/>
              </a:solidFill>
            </a:endParaRPr>
          </a:p>
        </p:txBody>
      </p:sp>
      <p:sp>
        <p:nvSpPr>
          <p:cNvPr id="83" name="Google Shape;83;g2bb088911f3_0_0"/>
          <p:cNvSpPr txBox="1"/>
          <p:nvPr/>
        </p:nvSpPr>
        <p:spPr>
          <a:xfrm>
            <a:off x="6123575" y="1806900"/>
            <a:ext cx="2520000" cy="15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Fire requires heat to raise fuels to their ignition temperature. Cooling fuels can </a:t>
            </a:r>
            <a:r>
              <a:rPr lang="en" sz="1800">
                <a:solidFill>
                  <a:schemeClr val="dk1"/>
                </a:solidFill>
              </a:rPr>
              <a:t>suppress</a:t>
            </a:r>
            <a:r>
              <a:rPr lang="en" sz="1800">
                <a:solidFill>
                  <a:schemeClr val="dk1"/>
                </a:solidFill>
              </a:rPr>
              <a:t> a fire.</a:t>
            </a:r>
            <a:endParaRPr sz="180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26a14eb938a_0_20"/>
          <p:cNvSpPr txBox="1"/>
          <p:nvPr>
            <p:ph type="title"/>
          </p:nvPr>
        </p:nvSpPr>
        <p:spPr>
          <a:xfrm>
            <a:off x="311700" y="28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Southern Plains </a:t>
            </a:r>
            <a:endParaRPr b="1"/>
          </a:p>
        </p:txBody>
      </p:sp>
      <p:pic>
        <p:nvPicPr>
          <p:cNvPr id="403" name="Google Shape;403;g26a14eb938a_0_20"/>
          <p:cNvPicPr preferRelativeResize="0"/>
          <p:nvPr/>
        </p:nvPicPr>
        <p:blipFill rotWithShape="1">
          <a:blip r:embed="rId3">
            <a:alphaModFix/>
          </a:blip>
          <a:srcRect b="0" l="0" r="0" t="0"/>
          <a:stretch/>
        </p:blipFill>
        <p:spPr>
          <a:xfrm>
            <a:off x="1349200" y="0"/>
            <a:ext cx="6858060" cy="5143500"/>
          </a:xfrm>
          <a:prstGeom prst="rect">
            <a:avLst/>
          </a:prstGeom>
          <a:noFill/>
          <a:ln>
            <a:noFill/>
          </a:ln>
        </p:spPr>
      </p:pic>
      <p:cxnSp>
        <p:nvCxnSpPr>
          <p:cNvPr id="404" name="Google Shape;404;g26a14eb938a_0_20"/>
          <p:cNvCxnSpPr>
            <a:stCxn id="405" idx="3"/>
          </p:cNvCxnSpPr>
          <p:nvPr/>
        </p:nvCxnSpPr>
        <p:spPr>
          <a:xfrm flipH="1" rot="10800000">
            <a:off x="4716801" y="2156488"/>
            <a:ext cx="1536000" cy="168600"/>
          </a:xfrm>
          <a:prstGeom prst="straightConnector1">
            <a:avLst/>
          </a:prstGeom>
          <a:noFill/>
          <a:ln cap="flat" cmpd="sng" w="38100">
            <a:solidFill>
              <a:schemeClr val="dk1"/>
            </a:solidFill>
            <a:prstDash val="solid"/>
            <a:round/>
            <a:headEnd len="med" w="med" type="none"/>
            <a:tailEnd len="med" w="med" type="none"/>
          </a:ln>
        </p:spPr>
      </p:cxnSp>
      <p:sp>
        <p:nvSpPr>
          <p:cNvPr id="406" name="Google Shape;406;g26a14eb938a_0_20"/>
          <p:cNvSpPr/>
          <p:nvPr/>
        </p:nvSpPr>
        <p:spPr>
          <a:xfrm>
            <a:off x="6104600" y="1984225"/>
            <a:ext cx="291000" cy="291000"/>
          </a:xfrm>
          <a:prstGeom prst="star5">
            <a:avLst>
              <a:gd fmla="val 19098" name="adj"/>
              <a:gd fmla="val 105146" name="hf"/>
              <a:gd fmla="val 110557" name="vf"/>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07" name="Google Shape;407;g26a14eb938a_0_20"/>
          <p:cNvPicPr preferRelativeResize="0"/>
          <p:nvPr/>
        </p:nvPicPr>
        <p:blipFill>
          <a:blip r:embed="rId4">
            <a:alphaModFix/>
          </a:blip>
          <a:stretch>
            <a:fillRect/>
          </a:stretch>
        </p:blipFill>
        <p:spPr>
          <a:xfrm>
            <a:off x="3327950" y="3137875"/>
            <a:ext cx="927274" cy="711675"/>
          </a:xfrm>
          <a:prstGeom prst="rect">
            <a:avLst/>
          </a:prstGeom>
          <a:noFill/>
          <a:ln>
            <a:noFill/>
          </a:ln>
        </p:spPr>
      </p:pic>
      <p:pic>
        <p:nvPicPr>
          <p:cNvPr id="405" name="Google Shape;405;g26a14eb938a_0_20"/>
          <p:cNvPicPr preferRelativeResize="0"/>
          <p:nvPr/>
        </p:nvPicPr>
        <p:blipFill>
          <a:blip r:embed="rId5">
            <a:alphaModFix/>
          </a:blip>
          <a:stretch>
            <a:fillRect/>
          </a:stretch>
        </p:blipFill>
        <p:spPr>
          <a:xfrm>
            <a:off x="37750" y="687425"/>
            <a:ext cx="4679051" cy="327532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26a14eb938a_0_30"/>
          <p:cNvSpPr txBox="1"/>
          <p:nvPr>
            <p:ph type="title"/>
          </p:nvPr>
        </p:nvSpPr>
        <p:spPr>
          <a:xfrm>
            <a:off x="311700" y="28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Southern Plains </a:t>
            </a:r>
            <a:endParaRPr b="1"/>
          </a:p>
        </p:txBody>
      </p:sp>
      <p:pic>
        <p:nvPicPr>
          <p:cNvPr id="413" name="Google Shape;413;g26a14eb938a_0_30"/>
          <p:cNvPicPr preferRelativeResize="0"/>
          <p:nvPr/>
        </p:nvPicPr>
        <p:blipFill rotWithShape="1">
          <a:blip r:embed="rId3">
            <a:alphaModFix/>
          </a:blip>
          <a:srcRect b="0" l="0" r="0" t="0"/>
          <a:stretch/>
        </p:blipFill>
        <p:spPr>
          <a:xfrm>
            <a:off x="1349200" y="0"/>
            <a:ext cx="6858060" cy="5143500"/>
          </a:xfrm>
          <a:prstGeom prst="rect">
            <a:avLst/>
          </a:prstGeom>
          <a:noFill/>
          <a:ln>
            <a:noFill/>
          </a:ln>
        </p:spPr>
      </p:pic>
      <p:pic>
        <p:nvPicPr>
          <p:cNvPr id="414" name="Google Shape;414;g26a14eb938a_0_30"/>
          <p:cNvPicPr preferRelativeResize="0"/>
          <p:nvPr/>
        </p:nvPicPr>
        <p:blipFill>
          <a:blip r:embed="rId4">
            <a:alphaModFix/>
          </a:blip>
          <a:stretch>
            <a:fillRect/>
          </a:stretch>
        </p:blipFill>
        <p:spPr>
          <a:xfrm>
            <a:off x="3673025" y="2156625"/>
            <a:ext cx="1664850" cy="1277749"/>
          </a:xfrm>
          <a:prstGeom prst="rect">
            <a:avLst/>
          </a:prstGeom>
          <a:noFill/>
          <a:ln>
            <a:noFill/>
          </a:ln>
        </p:spPr>
      </p:pic>
      <p:pic>
        <p:nvPicPr>
          <p:cNvPr id="415" name="Google Shape;415;g26a14eb938a_0_30"/>
          <p:cNvPicPr preferRelativeResize="0"/>
          <p:nvPr/>
        </p:nvPicPr>
        <p:blipFill>
          <a:blip r:embed="rId5">
            <a:alphaModFix/>
          </a:blip>
          <a:stretch>
            <a:fillRect/>
          </a:stretch>
        </p:blipFill>
        <p:spPr>
          <a:xfrm>
            <a:off x="6327725" y="1439550"/>
            <a:ext cx="1733949" cy="1300450"/>
          </a:xfrm>
          <a:prstGeom prst="rect">
            <a:avLst/>
          </a:prstGeom>
          <a:noFill/>
          <a:ln>
            <a:noFill/>
          </a:ln>
        </p:spPr>
      </p:pic>
      <p:sp>
        <p:nvSpPr>
          <p:cNvPr id="416" name="Google Shape;416;g26a14eb938a_0_30"/>
          <p:cNvSpPr txBox="1"/>
          <p:nvPr/>
        </p:nvSpPr>
        <p:spPr>
          <a:xfrm>
            <a:off x="2025425" y="140175"/>
            <a:ext cx="4302300" cy="10728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S. </a:t>
            </a:r>
            <a:r>
              <a:rPr lang="en" sz="1800">
                <a:solidFill>
                  <a:schemeClr val="dk1"/>
                </a:solidFill>
              </a:rPr>
              <a:t>Plains</a:t>
            </a:r>
            <a:r>
              <a:rPr lang="en" sz="1800">
                <a:solidFill>
                  <a:schemeClr val="dk1"/>
                </a:solidFill>
              </a:rPr>
              <a:t> wildfire outbreak regimes are often S. Plains severe weather outbreak regimes!</a:t>
            </a:r>
            <a:endParaRPr sz="18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123c54e4f93_0_0"/>
          <p:cNvSpPr/>
          <p:nvPr/>
        </p:nvSpPr>
        <p:spPr>
          <a:xfrm>
            <a:off x="100525" y="801300"/>
            <a:ext cx="4888200" cy="376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g123c54e4f93_0_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720"/>
              <a:t>Southern Plains - </a:t>
            </a:r>
            <a:r>
              <a:rPr b="1" lang="en" sz="2720"/>
              <a:t>Dry Return Flow</a:t>
            </a:r>
            <a:endParaRPr b="1" sz="2720"/>
          </a:p>
        </p:txBody>
      </p:sp>
      <p:sp>
        <p:nvSpPr>
          <p:cNvPr id="423" name="Google Shape;423;g123c54e4f93_0_0"/>
          <p:cNvSpPr txBox="1"/>
          <p:nvPr>
            <p:ph idx="1" type="body"/>
          </p:nvPr>
        </p:nvSpPr>
        <p:spPr>
          <a:xfrm>
            <a:off x="4988800" y="889475"/>
            <a:ext cx="4155000" cy="3451800"/>
          </a:xfrm>
          <a:prstGeom prst="rect">
            <a:avLst/>
          </a:prstGeom>
          <a:noFill/>
          <a:ln>
            <a:noFill/>
          </a:ln>
        </p:spPr>
        <p:txBody>
          <a:bodyPr anchorCtr="0" anchor="t" bIns="91425" lIns="91425" spcFirstLastPara="1" rIns="91425" wrap="square" tIns="91425">
            <a:normAutofit fontScale="92500" lnSpcReduction="10000"/>
          </a:bodyPr>
          <a:lstStyle/>
          <a:p>
            <a:pPr indent="-334327" lvl="0" marL="457200" rtl="0" algn="l">
              <a:lnSpc>
                <a:spcPct val="115000"/>
              </a:lnSpc>
              <a:spcBef>
                <a:spcPts val="0"/>
              </a:spcBef>
              <a:spcAft>
                <a:spcPts val="0"/>
              </a:spcAft>
              <a:buClr>
                <a:schemeClr val="dk1"/>
              </a:buClr>
              <a:buSzPct val="100000"/>
              <a:buChar char="●"/>
            </a:pPr>
            <a:r>
              <a:rPr lang="en">
                <a:solidFill>
                  <a:schemeClr val="dk1"/>
                </a:solidFill>
              </a:rPr>
              <a:t>Dry return flow is characterized by gusty southerly winds across the southern and central High Plains in the absence of deep gulf moisture. </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Usually driven by low-amplitude mid-level troughs crossing the Rockies. </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Enhanced by lee troughing/cyclogenesis, surface winds of 20-30 mph are common.</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Low- level thermal ridge contributes to low RH (&lt;20%)</a:t>
            </a:r>
            <a:endParaRPr>
              <a:solidFill>
                <a:schemeClr val="dk1"/>
              </a:solidFill>
            </a:endParaRPr>
          </a:p>
        </p:txBody>
      </p:sp>
      <p:pic>
        <p:nvPicPr>
          <p:cNvPr id="424" name="Google Shape;424;g123c54e4f93_0_0"/>
          <p:cNvPicPr preferRelativeResize="0"/>
          <p:nvPr/>
        </p:nvPicPr>
        <p:blipFill rotWithShape="1">
          <a:blip r:embed="rId3">
            <a:alphaModFix/>
          </a:blip>
          <a:srcRect b="0" l="0" r="0" t="0"/>
          <a:stretch/>
        </p:blipFill>
        <p:spPr>
          <a:xfrm>
            <a:off x="116000" y="839150"/>
            <a:ext cx="4872800" cy="365460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3"/>
          <p:cNvSpPr txBox="1"/>
          <p:nvPr>
            <p:ph type="title"/>
          </p:nvPr>
        </p:nvSpPr>
        <p:spPr>
          <a:xfrm>
            <a:off x="315925" y="1825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Rockies and Southwest</a:t>
            </a:r>
            <a:endParaRPr b="1"/>
          </a:p>
        </p:txBody>
      </p:sp>
      <p:sp>
        <p:nvSpPr>
          <p:cNvPr id="430" name="Google Shape;430;p23"/>
          <p:cNvSpPr txBox="1"/>
          <p:nvPr>
            <p:ph idx="1" type="body"/>
          </p:nvPr>
        </p:nvSpPr>
        <p:spPr>
          <a:xfrm>
            <a:off x="4301225" y="821200"/>
            <a:ext cx="4842900" cy="39768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“Big Bubble no Trouble” -An old forecasterism also known as ridge breakdown</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A mid-level ridge is broken down (partially or fully) by an advancing shortwave trough.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A deceptive pattern with important implications for fire potential. </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Winds aloft may not be that strong. </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Quiescent but hot weather</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Dry frontal passages</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Dry Thunderstorms and gusty outflow</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Very common throughout summer and early fall before and after Monsoon. </a:t>
            </a:r>
            <a:endParaRPr>
              <a:solidFill>
                <a:schemeClr val="dk1"/>
              </a:solidFill>
            </a:endParaRPr>
          </a:p>
        </p:txBody>
      </p:sp>
      <p:pic>
        <p:nvPicPr>
          <p:cNvPr id="431" name="Google Shape;431;p23"/>
          <p:cNvPicPr preferRelativeResize="0"/>
          <p:nvPr/>
        </p:nvPicPr>
        <p:blipFill rotWithShape="1">
          <a:blip r:embed="rId3">
            <a:alphaModFix/>
          </a:blip>
          <a:srcRect b="0" l="0" r="0" t="0"/>
          <a:stretch/>
        </p:blipFill>
        <p:spPr>
          <a:xfrm>
            <a:off x="88675" y="1082350"/>
            <a:ext cx="4301223" cy="3416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bb088911f3_0_202"/>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720"/>
              <a:t>Southeastern U.S.</a:t>
            </a:r>
            <a:endParaRPr b="1" sz="2720"/>
          </a:p>
        </p:txBody>
      </p:sp>
      <p:sp>
        <p:nvSpPr>
          <p:cNvPr id="437" name="Google Shape;437;g2bb088911f3_0_202"/>
          <p:cNvSpPr txBox="1"/>
          <p:nvPr>
            <p:ph idx="1" type="body"/>
          </p:nvPr>
        </p:nvSpPr>
        <p:spPr>
          <a:xfrm>
            <a:off x="4988800" y="889475"/>
            <a:ext cx="4155000" cy="34518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Northerly winds behind a cold frontal passage ushers in drier air. </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Relative Humidity values may be higher than you would expect (30-40%)</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Winds may be lighter than normally expected (15-20 mph)</a:t>
            </a:r>
            <a:endParaRPr>
              <a:solidFill>
                <a:schemeClr val="dk1"/>
              </a:solidFill>
            </a:endParaRPr>
          </a:p>
        </p:txBody>
      </p:sp>
      <p:pic>
        <p:nvPicPr>
          <p:cNvPr id="438" name="Google Shape;438;g2bb088911f3_0_202"/>
          <p:cNvPicPr preferRelativeResize="0"/>
          <p:nvPr/>
        </p:nvPicPr>
        <p:blipFill rotWithShape="1">
          <a:blip r:embed="rId3">
            <a:alphaModFix/>
          </a:blip>
          <a:srcRect b="0" l="49998" r="19425" t="62499"/>
          <a:stretch/>
        </p:blipFill>
        <p:spPr>
          <a:xfrm>
            <a:off x="226650" y="1138075"/>
            <a:ext cx="4931651" cy="3402201"/>
          </a:xfrm>
          <a:prstGeom prst="rect">
            <a:avLst/>
          </a:prstGeom>
          <a:noFill/>
          <a:ln>
            <a:noFill/>
          </a:ln>
        </p:spPr>
      </p:pic>
      <p:sp>
        <p:nvSpPr>
          <p:cNvPr id="439" name="Google Shape;439;g2bb088911f3_0_202"/>
          <p:cNvSpPr/>
          <p:nvPr/>
        </p:nvSpPr>
        <p:spPr>
          <a:xfrm>
            <a:off x="1027225" y="2032275"/>
            <a:ext cx="3754150" cy="2261375"/>
          </a:xfrm>
          <a:custGeom>
            <a:rect b="b" l="l" r="r" t="t"/>
            <a:pathLst>
              <a:path extrusionOk="0" h="90455" w="150166">
                <a:moveTo>
                  <a:pt x="150166" y="0"/>
                </a:moveTo>
                <a:cubicBezTo>
                  <a:pt x="148934" y="3941"/>
                  <a:pt x="146175" y="15913"/>
                  <a:pt x="142776" y="23648"/>
                </a:cubicBezTo>
                <a:cubicBezTo>
                  <a:pt x="139377" y="31383"/>
                  <a:pt x="135584" y="39562"/>
                  <a:pt x="129770" y="46410"/>
                </a:cubicBezTo>
                <a:cubicBezTo>
                  <a:pt x="123957" y="53258"/>
                  <a:pt x="114891" y="59712"/>
                  <a:pt x="107895" y="64737"/>
                </a:cubicBezTo>
                <a:cubicBezTo>
                  <a:pt x="100899" y="69762"/>
                  <a:pt x="99963" y="72570"/>
                  <a:pt x="87794" y="76561"/>
                </a:cubicBezTo>
                <a:cubicBezTo>
                  <a:pt x="75625" y="80552"/>
                  <a:pt x="49513" y="86365"/>
                  <a:pt x="34881" y="88681"/>
                </a:cubicBezTo>
                <a:cubicBezTo>
                  <a:pt x="20249" y="90997"/>
                  <a:pt x="5814" y="90159"/>
                  <a:pt x="0" y="90455"/>
                </a:cubicBezTo>
              </a:path>
            </a:pathLst>
          </a:custGeom>
          <a:noFill/>
          <a:ln cap="flat" cmpd="sng" w="38100">
            <a:solidFill>
              <a:srgbClr val="0000FF"/>
            </a:solidFill>
            <a:prstDash val="solid"/>
            <a:round/>
            <a:headEnd len="med" w="med" type="none"/>
            <a:tailEnd len="med" w="med" type="none"/>
          </a:ln>
        </p:spPr>
      </p:sp>
      <p:sp>
        <p:nvSpPr>
          <p:cNvPr id="440" name="Google Shape;440;g2bb088911f3_0_202"/>
          <p:cNvSpPr txBox="1"/>
          <p:nvPr/>
        </p:nvSpPr>
        <p:spPr>
          <a:xfrm>
            <a:off x="4682525" y="1505275"/>
            <a:ext cx="4587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FF0000"/>
                </a:solidFill>
              </a:rPr>
              <a:t>L</a:t>
            </a:r>
            <a:endParaRPr b="1" sz="2600">
              <a:solidFill>
                <a:srgbClr val="FF0000"/>
              </a:solidFill>
            </a:endParaRPr>
          </a:p>
        </p:txBody>
      </p:sp>
      <p:sp>
        <p:nvSpPr>
          <p:cNvPr id="441" name="Google Shape;441;g2bb088911f3_0_202"/>
          <p:cNvSpPr/>
          <p:nvPr/>
        </p:nvSpPr>
        <p:spPr>
          <a:xfrm rot="-607689">
            <a:off x="4720511" y="203894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2" name="Google Shape;442;g2bb088911f3_0_202"/>
          <p:cNvSpPr/>
          <p:nvPr/>
        </p:nvSpPr>
        <p:spPr>
          <a:xfrm rot="-607689">
            <a:off x="4575736" y="249419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3" name="Google Shape;443;g2bb088911f3_0_202"/>
          <p:cNvSpPr/>
          <p:nvPr/>
        </p:nvSpPr>
        <p:spPr>
          <a:xfrm rot="267106">
            <a:off x="4385764" y="2910372"/>
            <a:ext cx="173925" cy="15496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4" name="Google Shape;444;g2bb088911f3_0_202"/>
          <p:cNvSpPr/>
          <p:nvPr/>
        </p:nvSpPr>
        <p:spPr>
          <a:xfrm rot="1179229">
            <a:off x="4062728" y="32898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5" name="Google Shape;445;g2bb088911f3_0_202"/>
          <p:cNvSpPr/>
          <p:nvPr/>
        </p:nvSpPr>
        <p:spPr>
          <a:xfrm rot="1179229">
            <a:off x="3605978" y="36545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6" name="Google Shape;446;g2bb088911f3_0_202"/>
          <p:cNvSpPr/>
          <p:nvPr/>
        </p:nvSpPr>
        <p:spPr>
          <a:xfrm rot="2700000">
            <a:off x="2990420" y="3960144"/>
            <a:ext cx="173948" cy="15528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7" name="Google Shape;447;g2bb088911f3_0_202"/>
          <p:cNvSpPr/>
          <p:nvPr/>
        </p:nvSpPr>
        <p:spPr>
          <a:xfrm rot="3158171">
            <a:off x="2107312" y="4158383"/>
            <a:ext cx="174006" cy="15516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8" name="Google Shape;448;g2bb088911f3_0_202"/>
          <p:cNvSpPr/>
          <p:nvPr/>
        </p:nvSpPr>
        <p:spPr>
          <a:xfrm rot="3585894">
            <a:off x="1163185" y="4259094"/>
            <a:ext cx="173965" cy="15528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9" name="Google Shape;449;g2bb088911f3_0_202"/>
          <p:cNvSpPr/>
          <p:nvPr/>
        </p:nvSpPr>
        <p:spPr>
          <a:xfrm>
            <a:off x="2923935" y="1810575"/>
            <a:ext cx="756350" cy="1611025"/>
          </a:xfrm>
          <a:custGeom>
            <a:rect b="b" l="l" r="r" t="t"/>
            <a:pathLst>
              <a:path extrusionOk="0" h="64441" w="30254">
                <a:moveTo>
                  <a:pt x="989" y="0"/>
                </a:moveTo>
                <a:cubicBezTo>
                  <a:pt x="841" y="690"/>
                  <a:pt x="-292" y="1379"/>
                  <a:pt x="102" y="4138"/>
                </a:cubicBezTo>
                <a:cubicBezTo>
                  <a:pt x="496" y="6897"/>
                  <a:pt x="595" y="9410"/>
                  <a:pt x="3354" y="16554"/>
                </a:cubicBezTo>
                <a:cubicBezTo>
                  <a:pt x="6113" y="23698"/>
                  <a:pt x="12173" y="39020"/>
                  <a:pt x="16656" y="47001"/>
                </a:cubicBezTo>
                <a:cubicBezTo>
                  <a:pt x="21139" y="54982"/>
                  <a:pt x="27988" y="61534"/>
                  <a:pt x="30254" y="64441"/>
                </a:cubicBezTo>
              </a:path>
            </a:pathLst>
          </a:custGeom>
          <a:noFill/>
          <a:ln cap="flat" cmpd="sng" w="9525">
            <a:solidFill>
              <a:schemeClr val="dk1"/>
            </a:solidFill>
            <a:prstDash val="solid"/>
            <a:round/>
            <a:headEnd len="med" w="med" type="none"/>
            <a:tailEnd len="med" w="med" type="stealth"/>
          </a:ln>
        </p:spPr>
      </p:sp>
      <p:sp>
        <p:nvSpPr>
          <p:cNvPr id="450" name="Google Shape;450;g2bb088911f3_0_202"/>
          <p:cNvSpPr/>
          <p:nvPr/>
        </p:nvSpPr>
        <p:spPr>
          <a:xfrm>
            <a:off x="2275534" y="1950975"/>
            <a:ext cx="155825" cy="1049400"/>
          </a:xfrm>
          <a:custGeom>
            <a:rect b="b" l="l" r="r" t="t"/>
            <a:pathLst>
              <a:path extrusionOk="0" h="41976" w="6233">
                <a:moveTo>
                  <a:pt x="2094" y="0"/>
                </a:moveTo>
                <a:cubicBezTo>
                  <a:pt x="1749" y="2217"/>
                  <a:pt x="-73" y="8326"/>
                  <a:pt x="25" y="13302"/>
                </a:cubicBezTo>
                <a:cubicBezTo>
                  <a:pt x="124" y="18278"/>
                  <a:pt x="1650" y="25077"/>
                  <a:pt x="2685" y="29856"/>
                </a:cubicBezTo>
                <a:cubicBezTo>
                  <a:pt x="3720" y="34635"/>
                  <a:pt x="5642" y="39956"/>
                  <a:pt x="6233" y="41976"/>
                </a:cubicBezTo>
              </a:path>
            </a:pathLst>
          </a:custGeom>
          <a:noFill/>
          <a:ln cap="flat" cmpd="sng" w="9525">
            <a:solidFill>
              <a:schemeClr val="dk1"/>
            </a:solidFill>
            <a:prstDash val="solid"/>
            <a:round/>
            <a:headEnd len="med" w="med" type="none"/>
            <a:tailEnd len="med" w="med" type="stealth"/>
          </a:ln>
        </p:spPr>
      </p:sp>
      <p:sp>
        <p:nvSpPr>
          <p:cNvPr id="451" name="Google Shape;451;g2bb088911f3_0_202"/>
          <p:cNvSpPr/>
          <p:nvPr/>
        </p:nvSpPr>
        <p:spPr>
          <a:xfrm>
            <a:off x="1399200" y="2172675"/>
            <a:ext cx="108375" cy="1071575"/>
          </a:xfrm>
          <a:custGeom>
            <a:rect b="b" l="l" r="r" t="t"/>
            <a:pathLst>
              <a:path extrusionOk="0" h="42863" w="4335">
                <a:moveTo>
                  <a:pt x="197" y="0"/>
                </a:moveTo>
                <a:cubicBezTo>
                  <a:pt x="197" y="1971"/>
                  <a:pt x="0" y="6701"/>
                  <a:pt x="197" y="11825"/>
                </a:cubicBezTo>
                <a:cubicBezTo>
                  <a:pt x="394" y="16949"/>
                  <a:pt x="689" y="25570"/>
                  <a:pt x="1379" y="30743"/>
                </a:cubicBezTo>
                <a:cubicBezTo>
                  <a:pt x="2069" y="35916"/>
                  <a:pt x="3842" y="40843"/>
                  <a:pt x="4335" y="42863"/>
                </a:cubicBezTo>
              </a:path>
            </a:pathLst>
          </a:custGeom>
          <a:noFill/>
          <a:ln cap="flat" cmpd="sng" w="9525">
            <a:solidFill>
              <a:schemeClr val="dk1"/>
            </a:solidFill>
            <a:prstDash val="solid"/>
            <a:round/>
            <a:headEnd len="med" w="med" type="none"/>
            <a:tailEnd len="med" w="med" type="stealth"/>
          </a:ln>
        </p:spPr>
      </p:sp>
      <p:sp>
        <p:nvSpPr>
          <p:cNvPr id="452" name="Google Shape;452;g2bb088911f3_0_202"/>
          <p:cNvSpPr/>
          <p:nvPr/>
        </p:nvSpPr>
        <p:spPr>
          <a:xfrm>
            <a:off x="3167273" y="1256325"/>
            <a:ext cx="742075" cy="827675"/>
          </a:xfrm>
          <a:custGeom>
            <a:rect b="b" l="l" r="r" t="t"/>
            <a:pathLst>
              <a:path extrusionOk="0" h="33107" w="29683">
                <a:moveTo>
                  <a:pt x="714" y="0"/>
                </a:moveTo>
                <a:cubicBezTo>
                  <a:pt x="763" y="591"/>
                  <a:pt x="-1010" y="-49"/>
                  <a:pt x="1010" y="3547"/>
                </a:cubicBezTo>
                <a:cubicBezTo>
                  <a:pt x="3030" y="7144"/>
                  <a:pt x="9484" y="17342"/>
                  <a:pt x="12834" y="21579"/>
                </a:cubicBezTo>
                <a:cubicBezTo>
                  <a:pt x="16184" y="25816"/>
                  <a:pt x="18303" y="27048"/>
                  <a:pt x="21111" y="28969"/>
                </a:cubicBezTo>
                <a:cubicBezTo>
                  <a:pt x="23919" y="30890"/>
                  <a:pt x="28254" y="32417"/>
                  <a:pt x="29683" y="33107"/>
                </a:cubicBezTo>
              </a:path>
            </a:pathLst>
          </a:custGeom>
          <a:noFill/>
          <a:ln cap="flat" cmpd="sng" w="9525">
            <a:solidFill>
              <a:schemeClr val="dk1"/>
            </a:solidFill>
            <a:prstDash val="solid"/>
            <a:round/>
            <a:headEnd len="med" w="med" type="none"/>
            <a:tailEnd len="med" w="med" type="stealth"/>
          </a:ln>
        </p:spPr>
      </p:sp>
      <p:sp>
        <p:nvSpPr>
          <p:cNvPr id="453" name="Google Shape;453;g2bb088911f3_0_202"/>
          <p:cNvSpPr/>
          <p:nvPr/>
        </p:nvSpPr>
        <p:spPr>
          <a:xfrm>
            <a:off x="399075" y="1300650"/>
            <a:ext cx="3953675" cy="2445825"/>
          </a:xfrm>
          <a:custGeom>
            <a:rect b="b" l="l" r="r" t="t"/>
            <a:pathLst>
              <a:path extrusionOk="0" h="97833" w="158147">
                <a:moveTo>
                  <a:pt x="158147" y="0"/>
                </a:moveTo>
                <a:cubicBezTo>
                  <a:pt x="157852" y="4385"/>
                  <a:pt x="158640" y="17145"/>
                  <a:pt x="156374" y="26309"/>
                </a:cubicBezTo>
                <a:cubicBezTo>
                  <a:pt x="154108" y="35473"/>
                  <a:pt x="149674" y="47001"/>
                  <a:pt x="144550" y="54982"/>
                </a:cubicBezTo>
                <a:cubicBezTo>
                  <a:pt x="139426" y="62963"/>
                  <a:pt x="134499" y="68236"/>
                  <a:pt x="125631" y="74197"/>
                </a:cubicBezTo>
                <a:cubicBezTo>
                  <a:pt x="116763" y="80158"/>
                  <a:pt x="102968" y="86907"/>
                  <a:pt x="91341" y="90750"/>
                </a:cubicBezTo>
                <a:cubicBezTo>
                  <a:pt x="79714" y="94593"/>
                  <a:pt x="65772" y="96269"/>
                  <a:pt x="55869" y="97254"/>
                </a:cubicBezTo>
                <a:cubicBezTo>
                  <a:pt x="45966" y="98240"/>
                  <a:pt x="39020" y="97846"/>
                  <a:pt x="31925" y="96663"/>
                </a:cubicBezTo>
                <a:cubicBezTo>
                  <a:pt x="24831" y="95481"/>
                  <a:pt x="18623" y="92376"/>
                  <a:pt x="13302" y="90159"/>
                </a:cubicBezTo>
                <a:cubicBezTo>
                  <a:pt x="7981" y="87942"/>
                  <a:pt x="2217" y="84493"/>
                  <a:pt x="0" y="83360"/>
                </a:cubicBezTo>
              </a:path>
            </a:pathLst>
          </a:custGeom>
          <a:noFill/>
          <a:ln cap="flat" cmpd="sng" w="28575">
            <a:solidFill>
              <a:srgbClr val="FF9900"/>
            </a:solidFill>
            <a:prstDash val="solid"/>
            <a:round/>
            <a:headEnd len="med" w="med" type="none"/>
            <a:tailEnd len="med" w="med" type="none"/>
          </a:ln>
        </p:spPr>
      </p:sp>
      <p:sp>
        <p:nvSpPr>
          <p:cNvPr id="454" name="Google Shape;454;g2bb088911f3_0_202"/>
          <p:cNvSpPr/>
          <p:nvPr/>
        </p:nvSpPr>
        <p:spPr>
          <a:xfrm>
            <a:off x="620775" y="1330225"/>
            <a:ext cx="3199900" cy="1449375"/>
          </a:xfrm>
          <a:custGeom>
            <a:rect b="b" l="l" r="r" t="t"/>
            <a:pathLst>
              <a:path extrusionOk="0" h="57975" w="127996">
                <a:moveTo>
                  <a:pt x="127996" y="0"/>
                </a:moveTo>
                <a:cubicBezTo>
                  <a:pt x="125976" y="3597"/>
                  <a:pt x="120507" y="14731"/>
                  <a:pt x="115876" y="21579"/>
                </a:cubicBezTo>
                <a:cubicBezTo>
                  <a:pt x="111245" y="28427"/>
                  <a:pt x="107451" y="35570"/>
                  <a:pt x="100209" y="41088"/>
                </a:cubicBezTo>
                <a:cubicBezTo>
                  <a:pt x="92967" y="46606"/>
                  <a:pt x="82276" y="51878"/>
                  <a:pt x="72423" y="54686"/>
                </a:cubicBezTo>
                <a:cubicBezTo>
                  <a:pt x="62570" y="57494"/>
                  <a:pt x="50696" y="58086"/>
                  <a:pt x="41089" y="57938"/>
                </a:cubicBezTo>
                <a:cubicBezTo>
                  <a:pt x="31482" y="57790"/>
                  <a:pt x="21628" y="56065"/>
                  <a:pt x="14780" y="53799"/>
                </a:cubicBezTo>
                <a:cubicBezTo>
                  <a:pt x="7932" y="51533"/>
                  <a:pt x="2463" y="45917"/>
                  <a:pt x="0" y="44340"/>
                </a:cubicBezTo>
              </a:path>
            </a:pathLst>
          </a:custGeom>
          <a:noFill/>
          <a:ln cap="flat" cmpd="sng" w="28575">
            <a:solidFill>
              <a:srgbClr val="B45F06"/>
            </a:solidFill>
            <a:prstDash val="solid"/>
            <a:round/>
            <a:headEnd len="med" w="med" type="none"/>
            <a:tailEnd len="med" w="med" type="none"/>
          </a:ln>
        </p:spPr>
      </p:sp>
      <p:sp>
        <p:nvSpPr>
          <p:cNvPr id="455" name="Google Shape;455;g2bb088911f3_0_202"/>
          <p:cNvSpPr/>
          <p:nvPr/>
        </p:nvSpPr>
        <p:spPr>
          <a:xfrm>
            <a:off x="665100" y="1285875"/>
            <a:ext cx="2786075" cy="711300"/>
          </a:xfrm>
          <a:custGeom>
            <a:rect b="b" l="l" r="r" t="t"/>
            <a:pathLst>
              <a:path extrusionOk="0" h="28452" w="111443">
                <a:moveTo>
                  <a:pt x="111443" y="0"/>
                </a:moveTo>
                <a:cubicBezTo>
                  <a:pt x="107847" y="3104"/>
                  <a:pt x="97353" y="14238"/>
                  <a:pt x="89864" y="18623"/>
                </a:cubicBezTo>
                <a:cubicBezTo>
                  <a:pt x="82375" y="23008"/>
                  <a:pt x="75576" y="24683"/>
                  <a:pt x="66511" y="26309"/>
                </a:cubicBezTo>
                <a:cubicBezTo>
                  <a:pt x="57446" y="27935"/>
                  <a:pt x="44982" y="28230"/>
                  <a:pt x="35473" y="28378"/>
                </a:cubicBezTo>
                <a:cubicBezTo>
                  <a:pt x="25965" y="28526"/>
                  <a:pt x="15372" y="28231"/>
                  <a:pt x="9460" y="27196"/>
                </a:cubicBezTo>
                <a:cubicBezTo>
                  <a:pt x="3548" y="26161"/>
                  <a:pt x="1577" y="23008"/>
                  <a:pt x="0" y="22170"/>
                </a:cubicBezTo>
              </a:path>
            </a:pathLst>
          </a:custGeom>
          <a:noFill/>
          <a:ln cap="flat" cmpd="sng" w="28575">
            <a:solidFill>
              <a:srgbClr val="B0322E"/>
            </a:solidFill>
            <a:prstDash val="solid"/>
            <a:round/>
            <a:headEnd len="med" w="med" type="none"/>
            <a:tailEnd len="med" w="med" type="none"/>
          </a:ln>
        </p:spPr>
      </p:sp>
      <p:sp>
        <p:nvSpPr>
          <p:cNvPr id="456" name="Google Shape;456;g2bb088911f3_0_202"/>
          <p:cNvSpPr txBox="1"/>
          <p:nvPr/>
        </p:nvSpPr>
        <p:spPr>
          <a:xfrm>
            <a:off x="322875" y="1474525"/>
            <a:ext cx="756300" cy="3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20%</a:t>
            </a:r>
            <a:endParaRPr sz="1800">
              <a:solidFill>
                <a:srgbClr val="980000"/>
              </a:solidFill>
            </a:endParaRPr>
          </a:p>
        </p:txBody>
      </p:sp>
      <p:sp>
        <p:nvSpPr>
          <p:cNvPr id="457" name="Google Shape;457;g2bb088911f3_0_202"/>
          <p:cNvSpPr txBox="1"/>
          <p:nvPr/>
        </p:nvSpPr>
        <p:spPr>
          <a:xfrm>
            <a:off x="322875" y="2084125"/>
            <a:ext cx="756300" cy="3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B45F06"/>
                </a:solidFill>
              </a:rPr>
              <a:t>3</a:t>
            </a:r>
            <a:r>
              <a:rPr lang="en" sz="1800">
                <a:solidFill>
                  <a:srgbClr val="B45F06"/>
                </a:solidFill>
              </a:rPr>
              <a:t>0%</a:t>
            </a:r>
            <a:endParaRPr sz="1800">
              <a:solidFill>
                <a:srgbClr val="B45F06"/>
              </a:solidFill>
            </a:endParaRPr>
          </a:p>
        </p:txBody>
      </p:sp>
      <p:sp>
        <p:nvSpPr>
          <p:cNvPr id="458" name="Google Shape;458;g2bb088911f3_0_202"/>
          <p:cNvSpPr txBox="1"/>
          <p:nvPr/>
        </p:nvSpPr>
        <p:spPr>
          <a:xfrm>
            <a:off x="230925" y="3029800"/>
            <a:ext cx="756300" cy="3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9900"/>
                </a:solidFill>
              </a:rPr>
              <a:t>4</a:t>
            </a:r>
            <a:r>
              <a:rPr lang="en" sz="1800">
                <a:solidFill>
                  <a:srgbClr val="FF9900"/>
                </a:solidFill>
              </a:rPr>
              <a:t>0%</a:t>
            </a:r>
            <a:endParaRPr sz="1800">
              <a:solidFill>
                <a:srgbClr val="FF99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2bb088911f3_0_23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720"/>
              <a:t>Smaller-Scale Details</a:t>
            </a:r>
            <a:endParaRPr b="1" sz="2720"/>
          </a:p>
        </p:txBody>
      </p:sp>
      <p:pic>
        <p:nvPicPr>
          <p:cNvPr id="464" name="Google Shape;464;g2bb088911f3_0_231"/>
          <p:cNvPicPr preferRelativeResize="0"/>
          <p:nvPr/>
        </p:nvPicPr>
        <p:blipFill rotWithShape="1">
          <a:blip r:embed="rId3">
            <a:alphaModFix/>
          </a:blip>
          <a:srcRect b="0" l="0" r="0" t="0"/>
          <a:stretch/>
        </p:blipFill>
        <p:spPr>
          <a:xfrm>
            <a:off x="1152825" y="649013"/>
            <a:ext cx="6291424" cy="2169450"/>
          </a:xfrm>
          <a:prstGeom prst="rect">
            <a:avLst/>
          </a:prstGeom>
          <a:noFill/>
          <a:ln>
            <a:noFill/>
          </a:ln>
        </p:spPr>
      </p:pic>
      <p:pic>
        <p:nvPicPr>
          <p:cNvPr id="465" name="Google Shape;465;g2bb088911f3_0_231"/>
          <p:cNvPicPr preferRelativeResize="0"/>
          <p:nvPr/>
        </p:nvPicPr>
        <p:blipFill rotWithShape="1">
          <a:blip r:embed="rId4">
            <a:alphaModFix/>
          </a:blip>
          <a:srcRect b="0" l="0" r="27870" t="0"/>
          <a:stretch/>
        </p:blipFill>
        <p:spPr>
          <a:xfrm>
            <a:off x="159375" y="2978175"/>
            <a:ext cx="1968975" cy="1965775"/>
          </a:xfrm>
          <a:prstGeom prst="rect">
            <a:avLst/>
          </a:prstGeom>
          <a:noFill/>
          <a:ln>
            <a:noFill/>
          </a:ln>
        </p:spPr>
      </p:pic>
      <p:pic>
        <p:nvPicPr>
          <p:cNvPr id="466" name="Google Shape;466;g2bb088911f3_0_231"/>
          <p:cNvPicPr preferRelativeResize="0"/>
          <p:nvPr/>
        </p:nvPicPr>
        <p:blipFill rotWithShape="1">
          <a:blip r:embed="rId5">
            <a:alphaModFix/>
          </a:blip>
          <a:srcRect b="7467" l="52531" r="6897" t="27878"/>
          <a:stretch/>
        </p:blipFill>
        <p:spPr>
          <a:xfrm>
            <a:off x="2751052" y="2978175"/>
            <a:ext cx="2192922" cy="1965775"/>
          </a:xfrm>
          <a:prstGeom prst="rect">
            <a:avLst/>
          </a:prstGeom>
          <a:noFill/>
          <a:ln>
            <a:noFill/>
          </a:ln>
        </p:spPr>
      </p:pic>
      <p:pic>
        <p:nvPicPr>
          <p:cNvPr id="467" name="Google Shape;467;g2bb088911f3_0_231"/>
          <p:cNvPicPr preferRelativeResize="0"/>
          <p:nvPr/>
        </p:nvPicPr>
        <p:blipFill rotWithShape="1">
          <a:blip r:embed="rId6">
            <a:alphaModFix/>
          </a:blip>
          <a:srcRect b="0" l="0" r="0" t="0"/>
          <a:stretch/>
        </p:blipFill>
        <p:spPr>
          <a:xfrm>
            <a:off x="5445700" y="2894800"/>
            <a:ext cx="3386438" cy="21694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4"/>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Cold Fronts</a:t>
            </a:r>
            <a:endParaRPr b="1"/>
          </a:p>
        </p:txBody>
      </p:sp>
      <p:sp>
        <p:nvSpPr>
          <p:cNvPr id="473" name="Google Shape;473;p24"/>
          <p:cNvSpPr txBox="1"/>
          <p:nvPr>
            <p:ph idx="1" type="body"/>
          </p:nvPr>
        </p:nvSpPr>
        <p:spPr>
          <a:xfrm>
            <a:off x="0" y="3725800"/>
            <a:ext cx="9144000" cy="1417800"/>
          </a:xfrm>
          <a:prstGeom prst="rect">
            <a:avLst/>
          </a:prstGeom>
          <a:noFill/>
          <a:ln>
            <a:noFill/>
          </a:ln>
        </p:spPr>
        <p:txBody>
          <a:bodyPr anchorCtr="0" anchor="t" bIns="91425" lIns="91425" spcFirstLastPara="1" rIns="91425" wrap="square" tIns="91425">
            <a:normAutofit fontScale="92500"/>
          </a:bodyPr>
          <a:lstStyle/>
          <a:p>
            <a:pPr indent="-334327" lvl="0" marL="457200" rtl="0" algn="l">
              <a:lnSpc>
                <a:spcPct val="115000"/>
              </a:lnSpc>
              <a:spcBef>
                <a:spcPts val="0"/>
              </a:spcBef>
              <a:spcAft>
                <a:spcPts val="0"/>
              </a:spcAft>
              <a:buClr>
                <a:schemeClr val="dk1"/>
              </a:buClr>
              <a:buSzPct val="100000"/>
              <a:buChar char="●"/>
            </a:pPr>
            <a:r>
              <a:rPr lang="en">
                <a:solidFill>
                  <a:schemeClr val="dk1"/>
                </a:solidFill>
              </a:rPr>
              <a:t>Cold fronts producing very little rainfall but strong wind shifts. </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Common across the western US and southern Plains. </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Can cause rapid fire spread/spotting.</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South Canyon Fire (Storm king Mountain Colorado burnover 14 smoke jumpers killed ) </a:t>
            </a:r>
            <a:endParaRPr>
              <a:solidFill>
                <a:schemeClr val="dk1"/>
              </a:solidFill>
            </a:endParaRPr>
          </a:p>
        </p:txBody>
      </p:sp>
      <p:pic>
        <p:nvPicPr>
          <p:cNvPr id="474" name="Google Shape;474;p24"/>
          <p:cNvPicPr preferRelativeResize="0"/>
          <p:nvPr/>
        </p:nvPicPr>
        <p:blipFill rotWithShape="1">
          <a:blip r:embed="rId3">
            <a:alphaModFix/>
          </a:blip>
          <a:srcRect b="0" l="0" r="0" t="0"/>
          <a:stretch/>
        </p:blipFill>
        <p:spPr>
          <a:xfrm>
            <a:off x="0" y="572698"/>
            <a:ext cx="9144001" cy="315310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22e845ab305_0_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Cold Front Fire </a:t>
            </a:r>
            <a:r>
              <a:rPr b="1" lang="en"/>
              <a:t>Direction Changes </a:t>
            </a:r>
            <a:endParaRPr b="1"/>
          </a:p>
        </p:txBody>
      </p:sp>
      <p:grpSp>
        <p:nvGrpSpPr>
          <p:cNvPr id="480" name="Google Shape;480;g22e845ab305_0_1"/>
          <p:cNvGrpSpPr/>
          <p:nvPr/>
        </p:nvGrpSpPr>
        <p:grpSpPr>
          <a:xfrm>
            <a:off x="189025" y="1034252"/>
            <a:ext cx="3879592" cy="2426186"/>
            <a:chOff x="1027225" y="2024852"/>
            <a:chExt cx="3879592" cy="2426186"/>
          </a:xfrm>
        </p:grpSpPr>
        <p:sp>
          <p:nvSpPr>
            <p:cNvPr id="481" name="Google Shape;481;g22e845ab305_0_1"/>
            <p:cNvSpPr/>
            <p:nvPr/>
          </p:nvSpPr>
          <p:spPr>
            <a:xfrm>
              <a:off x="1027225" y="2032275"/>
              <a:ext cx="3754150" cy="2261375"/>
            </a:xfrm>
            <a:custGeom>
              <a:rect b="b" l="l" r="r" t="t"/>
              <a:pathLst>
                <a:path extrusionOk="0" h="90455" w="150166">
                  <a:moveTo>
                    <a:pt x="150166" y="0"/>
                  </a:moveTo>
                  <a:cubicBezTo>
                    <a:pt x="148934" y="3941"/>
                    <a:pt x="146175" y="15913"/>
                    <a:pt x="142776" y="23648"/>
                  </a:cubicBezTo>
                  <a:cubicBezTo>
                    <a:pt x="139377" y="31383"/>
                    <a:pt x="135584" y="39562"/>
                    <a:pt x="129770" y="46410"/>
                  </a:cubicBezTo>
                  <a:cubicBezTo>
                    <a:pt x="123957" y="53258"/>
                    <a:pt x="114891" y="59712"/>
                    <a:pt x="107895" y="64737"/>
                  </a:cubicBezTo>
                  <a:cubicBezTo>
                    <a:pt x="100899" y="69762"/>
                    <a:pt x="99963" y="72570"/>
                    <a:pt x="87794" y="76561"/>
                  </a:cubicBezTo>
                  <a:cubicBezTo>
                    <a:pt x="75625" y="80552"/>
                    <a:pt x="49513" y="86365"/>
                    <a:pt x="34881" y="88681"/>
                  </a:cubicBezTo>
                  <a:cubicBezTo>
                    <a:pt x="20249" y="90997"/>
                    <a:pt x="5814" y="90159"/>
                    <a:pt x="0" y="90455"/>
                  </a:cubicBezTo>
                </a:path>
              </a:pathLst>
            </a:custGeom>
            <a:noFill/>
            <a:ln cap="flat" cmpd="sng" w="38100">
              <a:solidFill>
                <a:srgbClr val="0000FF"/>
              </a:solidFill>
              <a:prstDash val="solid"/>
              <a:round/>
              <a:headEnd len="med" w="med" type="none"/>
              <a:tailEnd len="med" w="med" type="none"/>
            </a:ln>
          </p:spPr>
        </p:sp>
        <p:sp>
          <p:nvSpPr>
            <p:cNvPr id="482" name="Google Shape;482;g22e845ab305_0_1"/>
            <p:cNvSpPr/>
            <p:nvPr/>
          </p:nvSpPr>
          <p:spPr>
            <a:xfrm rot="-607689">
              <a:off x="4720511" y="203894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3" name="Google Shape;483;g22e845ab305_0_1"/>
            <p:cNvSpPr/>
            <p:nvPr/>
          </p:nvSpPr>
          <p:spPr>
            <a:xfrm rot="-607689">
              <a:off x="4575736" y="249419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4" name="Google Shape;484;g22e845ab305_0_1"/>
            <p:cNvSpPr/>
            <p:nvPr/>
          </p:nvSpPr>
          <p:spPr>
            <a:xfrm rot="267106">
              <a:off x="4385764" y="2910372"/>
              <a:ext cx="173925" cy="15496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5" name="Google Shape;485;g22e845ab305_0_1"/>
            <p:cNvSpPr/>
            <p:nvPr/>
          </p:nvSpPr>
          <p:spPr>
            <a:xfrm rot="1179229">
              <a:off x="4062728" y="32898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6" name="Google Shape;486;g22e845ab305_0_1"/>
            <p:cNvSpPr/>
            <p:nvPr/>
          </p:nvSpPr>
          <p:spPr>
            <a:xfrm rot="1179229">
              <a:off x="3605978" y="36545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7" name="Google Shape;487;g22e845ab305_0_1"/>
            <p:cNvSpPr/>
            <p:nvPr/>
          </p:nvSpPr>
          <p:spPr>
            <a:xfrm rot="2700000">
              <a:off x="2990420" y="3960144"/>
              <a:ext cx="173948" cy="15528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8" name="Google Shape;488;g22e845ab305_0_1"/>
            <p:cNvSpPr/>
            <p:nvPr/>
          </p:nvSpPr>
          <p:spPr>
            <a:xfrm rot="3158171">
              <a:off x="2107312" y="4158383"/>
              <a:ext cx="174006" cy="15516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9" name="Google Shape;489;g22e845ab305_0_1"/>
            <p:cNvSpPr/>
            <p:nvPr/>
          </p:nvSpPr>
          <p:spPr>
            <a:xfrm rot="3585894">
              <a:off x="1163185" y="4259094"/>
              <a:ext cx="173965" cy="15528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90" name="Google Shape;490;g22e845ab305_0_1"/>
          <p:cNvSpPr/>
          <p:nvPr/>
        </p:nvSpPr>
        <p:spPr>
          <a:xfrm>
            <a:off x="1234150" y="1285875"/>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491" name="Google Shape;491;g22e845ab305_0_1"/>
          <p:cNvSpPr/>
          <p:nvPr/>
        </p:nvSpPr>
        <p:spPr>
          <a:xfrm>
            <a:off x="1843750" y="1057275"/>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492" name="Google Shape;492;g22e845ab305_0_1"/>
          <p:cNvSpPr/>
          <p:nvPr/>
        </p:nvSpPr>
        <p:spPr>
          <a:xfrm>
            <a:off x="2377150" y="676275"/>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493" name="Google Shape;493;g22e845ab305_0_1"/>
          <p:cNvSpPr/>
          <p:nvPr/>
        </p:nvSpPr>
        <p:spPr>
          <a:xfrm>
            <a:off x="472150" y="1438275"/>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494" name="Google Shape;494;g22e845ab305_0_1"/>
          <p:cNvSpPr/>
          <p:nvPr/>
        </p:nvSpPr>
        <p:spPr>
          <a:xfrm>
            <a:off x="1700200" y="3145375"/>
            <a:ext cx="1655400" cy="1078950"/>
          </a:xfrm>
          <a:custGeom>
            <a:rect b="b" l="l" r="r" t="t"/>
            <a:pathLst>
              <a:path extrusionOk="0" h="43158" w="66216">
                <a:moveTo>
                  <a:pt x="0" y="43158"/>
                </a:moveTo>
                <a:cubicBezTo>
                  <a:pt x="6159" y="39857"/>
                  <a:pt x="25915" y="30546"/>
                  <a:pt x="36951" y="23353"/>
                </a:cubicBezTo>
                <a:cubicBezTo>
                  <a:pt x="47987" y="16160"/>
                  <a:pt x="61339" y="3892"/>
                  <a:pt x="66216" y="0"/>
                </a:cubicBezTo>
              </a:path>
            </a:pathLst>
          </a:custGeom>
          <a:noFill/>
          <a:ln cap="flat" cmpd="sng" w="9525">
            <a:solidFill>
              <a:schemeClr val="dk1"/>
            </a:solidFill>
            <a:prstDash val="solid"/>
            <a:round/>
            <a:headEnd len="med" w="med" type="none"/>
            <a:tailEnd len="med" w="med" type="triangle"/>
          </a:ln>
        </p:spPr>
      </p:sp>
      <p:sp>
        <p:nvSpPr>
          <p:cNvPr id="495" name="Google Shape;495;g22e845ab305_0_1"/>
          <p:cNvSpPr/>
          <p:nvPr/>
        </p:nvSpPr>
        <p:spPr>
          <a:xfrm>
            <a:off x="2726950" y="3716700"/>
            <a:ext cx="1300650" cy="1219375"/>
          </a:xfrm>
          <a:custGeom>
            <a:rect b="b" l="l" r="r" t="t"/>
            <a:pathLst>
              <a:path extrusionOk="0" h="48775" w="52026">
                <a:moveTo>
                  <a:pt x="0" y="48775"/>
                </a:moveTo>
                <a:cubicBezTo>
                  <a:pt x="5863" y="43750"/>
                  <a:pt x="26506" y="26752"/>
                  <a:pt x="35177" y="18623"/>
                </a:cubicBezTo>
                <a:cubicBezTo>
                  <a:pt x="43848" y="10494"/>
                  <a:pt x="49218" y="3104"/>
                  <a:pt x="52026" y="0"/>
                </a:cubicBezTo>
              </a:path>
            </a:pathLst>
          </a:custGeom>
          <a:noFill/>
          <a:ln cap="flat" cmpd="sng" w="9525">
            <a:solidFill>
              <a:schemeClr val="dk1"/>
            </a:solidFill>
            <a:prstDash val="solid"/>
            <a:round/>
            <a:headEnd len="med" w="med" type="none"/>
            <a:tailEnd len="med" w="med" type="triangle"/>
          </a:ln>
        </p:spPr>
      </p:sp>
      <p:sp>
        <p:nvSpPr>
          <p:cNvPr id="496" name="Google Shape;496;g22e845ab305_0_1"/>
          <p:cNvSpPr/>
          <p:nvPr/>
        </p:nvSpPr>
        <p:spPr>
          <a:xfrm>
            <a:off x="4908275" y="1333888"/>
            <a:ext cx="900867" cy="747428"/>
          </a:xfrm>
          <a:custGeom>
            <a:rect b="b" l="l" r="r" t="t"/>
            <a:pathLst>
              <a:path extrusionOk="0" h="39020" w="25717">
                <a:moveTo>
                  <a:pt x="0" y="39020"/>
                </a:moveTo>
                <a:cubicBezTo>
                  <a:pt x="443" y="38330"/>
                  <a:pt x="-247" y="38676"/>
                  <a:pt x="2660" y="34882"/>
                </a:cubicBezTo>
                <a:cubicBezTo>
                  <a:pt x="5567" y="31088"/>
                  <a:pt x="13598" y="22072"/>
                  <a:pt x="17441" y="16258"/>
                </a:cubicBezTo>
                <a:cubicBezTo>
                  <a:pt x="21284" y="10444"/>
                  <a:pt x="24338" y="2710"/>
                  <a:pt x="25717" y="0"/>
                </a:cubicBezTo>
              </a:path>
            </a:pathLst>
          </a:custGeom>
          <a:noFill/>
          <a:ln cap="flat" cmpd="sng" w="9525">
            <a:solidFill>
              <a:schemeClr val="dk1"/>
            </a:solidFill>
            <a:prstDash val="solid"/>
            <a:round/>
            <a:headEnd len="med" w="med" type="none"/>
            <a:tailEnd len="med" w="med" type="triangle"/>
          </a:ln>
        </p:spPr>
      </p:sp>
      <p:sp>
        <p:nvSpPr>
          <p:cNvPr id="497" name="Google Shape;497;g22e845ab305_0_1"/>
          <p:cNvSpPr/>
          <p:nvPr/>
        </p:nvSpPr>
        <p:spPr>
          <a:xfrm>
            <a:off x="3443775" y="1943599"/>
            <a:ext cx="1271036" cy="1671987"/>
          </a:xfrm>
          <a:custGeom>
            <a:rect b="b" l="l" r="r" t="t"/>
            <a:pathLst>
              <a:path extrusionOk="0" h="33403" w="33994">
                <a:moveTo>
                  <a:pt x="1773" y="31629"/>
                </a:moveTo>
                <a:lnTo>
                  <a:pt x="0" y="26013"/>
                </a:lnTo>
                <a:lnTo>
                  <a:pt x="2660" y="19805"/>
                </a:lnTo>
                <a:lnTo>
                  <a:pt x="5321" y="16258"/>
                </a:lnTo>
                <a:lnTo>
                  <a:pt x="13893" y="10050"/>
                </a:lnTo>
                <a:lnTo>
                  <a:pt x="18032" y="5025"/>
                </a:lnTo>
                <a:lnTo>
                  <a:pt x="21283" y="886"/>
                </a:lnTo>
                <a:lnTo>
                  <a:pt x="28673" y="0"/>
                </a:lnTo>
                <a:lnTo>
                  <a:pt x="32812" y="2069"/>
                </a:lnTo>
                <a:lnTo>
                  <a:pt x="33994" y="7390"/>
                </a:lnTo>
                <a:lnTo>
                  <a:pt x="30151" y="15371"/>
                </a:lnTo>
                <a:lnTo>
                  <a:pt x="24239" y="20692"/>
                </a:lnTo>
                <a:lnTo>
                  <a:pt x="15667" y="24830"/>
                </a:lnTo>
                <a:lnTo>
                  <a:pt x="10346" y="30151"/>
                </a:lnTo>
                <a:lnTo>
                  <a:pt x="7685" y="33107"/>
                </a:lnTo>
                <a:lnTo>
                  <a:pt x="4434" y="33403"/>
                </a:lnTo>
                <a:close/>
              </a:path>
            </a:pathLst>
          </a:custGeom>
          <a:solidFill>
            <a:srgbClr val="F1C232"/>
          </a:solidFill>
          <a:ln cap="flat" cmpd="sng" w="9525">
            <a:solidFill>
              <a:srgbClr val="B45F06"/>
            </a:solidFill>
            <a:prstDash val="solid"/>
            <a:round/>
            <a:headEnd len="med" w="med" type="none"/>
            <a:tailEnd len="med" w="med" type="none"/>
          </a:ln>
        </p:spPr>
      </p:sp>
      <p:sp>
        <p:nvSpPr>
          <p:cNvPr id="498" name="Google Shape;498;g22e845ab305_0_1"/>
          <p:cNvSpPr/>
          <p:nvPr/>
        </p:nvSpPr>
        <p:spPr>
          <a:xfrm>
            <a:off x="4802975" y="2738925"/>
            <a:ext cx="435900" cy="4878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9" name="Google Shape;499;g22e845ab305_0_1"/>
          <p:cNvSpPr/>
          <p:nvPr/>
        </p:nvSpPr>
        <p:spPr>
          <a:xfrm>
            <a:off x="4879100" y="2858150"/>
            <a:ext cx="81900" cy="78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0" name="Google Shape;500;g22e845ab305_0_1"/>
          <p:cNvSpPr/>
          <p:nvPr/>
        </p:nvSpPr>
        <p:spPr>
          <a:xfrm>
            <a:off x="5064825" y="2858150"/>
            <a:ext cx="81900" cy="78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1" name="Google Shape;501;g22e845ab305_0_1"/>
          <p:cNvSpPr/>
          <p:nvPr/>
        </p:nvSpPr>
        <p:spPr>
          <a:xfrm>
            <a:off x="4920475" y="3031725"/>
            <a:ext cx="195250" cy="91100"/>
          </a:xfrm>
          <a:custGeom>
            <a:rect b="b" l="l" r="r" t="t"/>
            <a:pathLst>
              <a:path extrusionOk="0" h="3644" w="7810">
                <a:moveTo>
                  <a:pt x="0" y="0"/>
                </a:moveTo>
                <a:cubicBezTo>
                  <a:pt x="286" y="476"/>
                  <a:pt x="1079" y="2255"/>
                  <a:pt x="1714" y="2858"/>
                </a:cubicBezTo>
                <a:cubicBezTo>
                  <a:pt x="2349" y="3461"/>
                  <a:pt x="3096" y="3573"/>
                  <a:pt x="3810" y="3620"/>
                </a:cubicBezTo>
                <a:cubicBezTo>
                  <a:pt x="4525" y="3668"/>
                  <a:pt x="5414" y="3445"/>
                  <a:pt x="6001" y="3143"/>
                </a:cubicBezTo>
                <a:cubicBezTo>
                  <a:pt x="6588" y="2841"/>
                  <a:pt x="7033" y="2255"/>
                  <a:pt x="7334" y="1810"/>
                </a:cubicBezTo>
                <a:cubicBezTo>
                  <a:pt x="7636" y="1366"/>
                  <a:pt x="7731" y="698"/>
                  <a:pt x="7810" y="476"/>
                </a:cubicBezTo>
              </a:path>
            </a:pathLst>
          </a:custGeom>
          <a:noFill/>
          <a:ln cap="flat" cmpd="sng" w="9525">
            <a:solidFill>
              <a:schemeClr val="dk1"/>
            </a:solidFill>
            <a:prstDash val="solid"/>
            <a:round/>
            <a:headEnd len="med" w="med" type="none"/>
            <a:tailEnd len="med" w="med" type="none"/>
          </a:ln>
        </p:spPr>
      </p:sp>
      <p:cxnSp>
        <p:nvCxnSpPr>
          <p:cNvPr id="502" name="Google Shape;502;g22e845ab305_0_1"/>
          <p:cNvCxnSpPr/>
          <p:nvPr/>
        </p:nvCxnSpPr>
        <p:spPr>
          <a:xfrm flipH="1">
            <a:off x="5013275" y="3227000"/>
            <a:ext cx="9600" cy="519000"/>
          </a:xfrm>
          <a:prstGeom prst="straightConnector1">
            <a:avLst/>
          </a:prstGeom>
          <a:noFill/>
          <a:ln cap="flat" cmpd="sng" w="9525">
            <a:solidFill>
              <a:schemeClr val="dk1"/>
            </a:solidFill>
            <a:prstDash val="solid"/>
            <a:round/>
            <a:headEnd len="med" w="med" type="none"/>
            <a:tailEnd len="med" w="med" type="none"/>
          </a:ln>
        </p:spPr>
      </p:cxnSp>
      <p:cxnSp>
        <p:nvCxnSpPr>
          <p:cNvPr id="503" name="Google Shape;503;g22e845ab305_0_1"/>
          <p:cNvCxnSpPr/>
          <p:nvPr/>
        </p:nvCxnSpPr>
        <p:spPr>
          <a:xfrm flipH="1">
            <a:off x="4946750" y="3746100"/>
            <a:ext cx="64200" cy="112200"/>
          </a:xfrm>
          <a:prstGeom prst="straightConnector1">
            <a:avLst/>
          </a:prstGeom>
          <a:noFill/>
          <a:ln cap="flat" cmpd="sng" w="9525">
            <a:solidFill>
              <a:schemeClr val="dk1"/>
            </a:solidFill>
            <a:prstDash val="solid"/>
            <a:round/>
            <a:headEnd len="med" w="med" type="none"/>
            <a:tailEnd len="med" w="med" type="none"/>
          </a:ln>
        </p:spPr>
      </p:cxnSp>
      <p:cxnSp>
        <p:nvCxnSpPr>
          <p:cNvPr id="504" name="Google Shape;504;g22e845ab305_0_1"/>
          <p:cNvCxnSpPr/>
          <p:nvPr/>
        </p:nvCxnSpPr>
        <p:spPr>
          <a:xfrm>
            <a:off x="4946675" y="3858175"/>
            <a:ext cx="0" cy="135600"/>
          </a:xfrm>
          <a:prstGeom prst="straightConnector1">
            <a:avLst/>
          </a:prstGeom>
          <a:noFill/>
          <a:ln cap="flat" cmpd="sng" w="9525">
            <a:solidFill>
              <a:schemeClr val="dk1"/>
            </a:solidFill>
            <a:prstDash val="solid"/>
            <a:round/>
            <a:headEnd len="med" w="med" type="none"/>
            <a:tailEnd len="med" w="med" type="none"/>
          </a:ln>
        </p:spPr>
      </p:cxnSp>
      <p:cxnSp>
        <p:nvCxnSpPr>
          <p:cNvPr id="505" name="Google Shape;505;g22e845ab305_0_1"/>
          <p:cNvCxnSpPr/>
          <p:nvPr/>
        </p:nvCxnSpPr>
        <p:spPr>
          <a:xfrm>
            <a:off x="5013350" y="3738950"/>
            <a:ext cx="73800" cy="97800"/>
          </a:xfrm>
          <a:prstGeom prst="straightConnector1">
            <a:avLst/>
          </a:prstGeom>
          <a:noFill/>
          <a:ln cap="flat" cmpd="sng" w="9525">
            <a:solidFill>
              <a:schemeClr val="dk1"/>
            </a:solidFill>
            <a:prstDash val="solid"/>
            <a:round/>
            <a:headEnd len="med" w="med" type="none"/>
            <a:tailEnd len="med" w="med" type="none"/>
          </a:ln>
        </p:spPr>
      </p:cxnSp>
      <p:cxnSp>
        <p:nvCxnSpPr>
          <p:cNvPr id="506" name="Google Shape;506;g22e845ab305_0_1"/>
          <p:cNvCxnSpPr/>
          <p:nvPr/>
        </p:nvCxnSpPr>
        <p:spPr>
          <a:xfrm>
            <a:off x="5087150" y="3836750"/>
            <a:ext cx="2400" cy="156900"/>
          </a:xfrm>
          <a:prstGeom prst="straightConnector1">
            <a:avLst/>
          </a:prstGeom>
          <a:noFill/>
          <a:ln cap="flat" cmpd="sng" w="9525">
            <a:solidFill>
              <a:schemeClr val="dk1"/>
            </a:solidFill>
            <a:prstDash val="solid"/>
            <a:round/>
            <a:headEnd len="med" w="med" type="none"/>
            <a:tailEnd len="med" w="med" type="none"/>
          </a:ln>
        </p:spPr>
      </p:cxnSp>
      <p:cxnSp>
        <p:nvCxnSpPr>
          <p:cNvPr id="507" name="Google Shape;507;g22e845ab305_0_1"/>
          <p:cNvCxnSpPr/>
          <p:nvPr/>
        </p:nvCxnSpPr>
        <p:spPr>
          <a:xfrm flipH="1">
            <a:off x="4856125" y="3296050"/>
            <a:ext cx="159600" cy="307200"/>
          </a:xfrm>
          <a:prstGeom prst="straightConnector1">
            <a:avLst/>
          </a:prstGeom>
          <a:noFill/>
          <a:ln cap="flat" cmpd="sng" w="9525">
            <a:solidFill>
              <a:schemeClr val="dk1"/>
            </a:solidFill>
            <a:prstDash val="solid"/>
            <a:round/>
            <a:headEnd len="med" w="med" type="none"/>
            <a:tailEnd len="med" w="med" type="none"/>
          </a:ln>
        </p:spPr>
      </p:cxnSp>
      <p:cxnSp>
        <p:nvCxnSpPr>
          <p:cNvPr id="508" name="Google Shape;508;g22e845ab305_0_1"/>
          <p:cNvCxnSpPr/>
          <p:nvPr/>
        </p:nvCxnSpPr>
        <p:spPr>
          <a:xfrm>
            <a:off x="5027625" y="3305575"/>
            <a:ext cx="219000" cy="247800"/>
          </a:xfrm>
          <a:prstGeom prst="straightConnector1">
            <a:avLst/>
          </a:prstGeom>
          <a:noFill/>
          <a:ln cap="flat" cmpd="sng" w="9525">
            <a:solidFill>
              <a:schemeClr val="dk1"/>
            </a:solidFill>
            <a:prstDash val="solid"/>
            <a:round/>
            <a:headEnd len="med" w="med" type="none"/>
            <a:tailEnd len="med" w="med" type="none"/>
          </a:ln>
        </p:spPr>
      </p:cxnSp>
      <p:cxnSp>
        <p:nvCxnSpPr>
          <p:cNvPr id="509" name="Google Shape;509;g22e845ab305_0_1"/>
          <p:cNvCxnSpPr/>
          <p:nvPr/>
        </p:nvCxnSpPr>
        <p:spPr>
          <a:xfrm flipH="1" rot="10800000">
            <a:off x="5158600" y="3236450"/>
            <a:ext cx="147600" cy="769200"/>
          </a:xfrm>
          <a:prstGeom prst="straightConnector1">
            <a:avLst/>
          </a:prstGeom>
          <a:noFill/>
          <a:ln cap="flat" cmpd="sng" w="19050">
            <a:solidFill>
              <a:srgbClr val="783F04"/>
            </a:solidFill>
            <a:prstDash val="solid"/>
            <a:round/>
            <a:headEnd len="med" w="med" type="none"/>
            <a:tailEnd len="med" w="med" type="none"/>
          </a:ln>
        </p:spPr>
      </p:cxnSp>
      <p:sp>
        <p:nvSpPr>
          <p:cNvPr id="510" name="Google Shape;510;g22e845ab305_0_1"/>
          <p:cNvSpPr/>
          <p:nvPr/>
        </p:nvSpPr>
        <p:spPr>
          <a:xfrm>
            <a:off x="5220500" y="3034100"/>
            <a:ext cx="176225" cy="228600"/>
          </a:xfrm>
          <a:custGeom>
            <a:rect b="b" l="l" r="r" t="t"/>
            <a:pathLst>
              <a:path extrusionOk="0" h="9144" w="7049">
                <a:moveTo>
                  <a:pt x="3525" y="8478"/>
                </a:moveTo>
                <a:lnTo>
                  <a:pt x="0" y="7716"/>
                </a:lnTo>
                <a:lnTo>
                  <a:pt x="1143" y="3525"/>
                </a:lnTo>
                <a:lnTo>
                  <a:pt x="4858" y="0"/>
                </a:lnTo>
                <a:lnTo>
                  <a:pt x="7049" y="4191"/>
                </a:lnTo>
                <a:lnTo>
                  <a:pt x="6382" y="9144"/>
                </a:lnTo>
                <a:close/>
              </a:path>
            </a:pathLst>
          </a:custGeom>
          <a:solidFill>
            <a:srgbClr val="FCE5CD"/>
          </a:solidFill>
          <a:ln cap="flat" cmpd="sng" w="9525">
            <a:solidFill>
              <a:srgbClr val="B7B7B7"/>
            </a:solidFill>
            <a:prstDash val="solid"/>
            <a:round/>
            <a:headEnd len="med" w="med" type="none"/>
            <a:tailEnd len="med" w="med" type="none"/>
          </a:ln>
        </p:spPr>
      </p:sp>
      <p:cxnSp>
        <p:nvCxnSpPr>
          <p:cNvPr id="511" name="Google Shape;511;g22e845ab305_0_1"/>
          <p:cNvCxnSpPr/>
          <p:nvPr/>
        </p:nvCxnSpPr>
        <p:spPr>
          <a:xfrm flipH="1" rot="10800000">
            <a:off x="3794838" y="2524325"/>
            <a:ext cx="657600" cy="598500"/>
          </a:xfrm>
          <a:prstGeom prst="straightConnector1">
            <a:avLst/>
          </a:prstGeom>
          <a:noFill/>
          <a:ln cap="flat" cmpd="sng" w="28575">
            <a:solidFill>
              <a:srgbClr val="980000"/>
            </a:solidFill>
            <a:prstDash val="solid"/>
            <a:round/>
            <a:headEnd len="med" w="med" type="none"/>
            <a:tailEnd len="med" w="med" type="triangle"/>
          </a:ln>
        </p:spPr>
      </p:cxnSp>
      <p:sp>
        <p:nvSpPr>
          <p:cNvPr id="512" name="Google Shape;512;g22e845ab305_0_1"/>
          <p:cNvSpPr txBox="1"/>
          <p:nvPr/>
        </p:nvSpPr>
        <p:spPr>
          <a:xfrm rot="-2700000">
            <a:off x="3385138" y="2281317"/>
            <a:ext cx="1743725" cy="64106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80000"/>
                </a:solidFill>
              </a:rPr>
              <a:t>Fire spread</a:t>
            </a:r>
            <a:endParaRPr sz="1600">
              <a:solidFill>
                <a:srgbClr val="980000"/>
              </a:solidFill>
            </a:endParaRPr>
          </a:p>
        </p:txBody>
      </p:sp>
      <p:sp>
        <p:nvSpPr>
          <p:cNvPr id="513" name="Google Shape;513;g22e845ab305_0_1"/>
          <p:cNvSpPr/>
          <p:nvPr/>
        </p:nvSpPr>
        <p:spPr>
          <a:xfrm>
            <a:off x="4108900" y="1943600"/>
            <a:ext cx="598575" cy="546850"/>
          </a:xfrm>
          <a:custGeom>
            <a:rect b="b" l="l" r="r" t="t"/>
            <a:pathLst>
              <a:path extrusionOk="0" h="21874" w="23943">
                <a:moveTo>
                  <a:pt x="0" y="11233"/>
                </a:moveTo>
                <a:lnTo>
                  <a:pt x="5320" y="1478"/>
                </a:lnTo>
                <a:lnTo>
                  <a:pt x="15666" y="0"/>
                </a:lnTo>
                <a:lnTo>
                  <a:pt x="22761" y="4138"/>
                </a:lnTo>
                <a:lnTo>
                  <a:pt x="23943" y="14189"/>
                </a:lnTo>
                <a:lnTo>
                  <a:pt x="21579" y="21874"/>
                </a:lnTo>
              </a:path>
            </a:pathLst>
          </a:custGeom>
          <a:noFill/>
          <a:ln cap="flat" cmpd="sng" w="38100">
            <a:solidFill>
              <a:srgbClr val="980000"/>
            </a:solidFill>
            <a:prstDash val="solid"/>
            <a:round/>
            <a:headEnd len="med" w="med" type="none"/>
            <a:tailEnd len="med" w="med" type="none"/>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grpSp>
        <p:nvGrpSpPr>
          <p:cNvPr id="518" name="Google Shape;518;g2bb088911f3_0_296"/>
          <p:cNvGrpSpPr/>
          <p:nvPr/>
        </p:nvGrpSpPr>
        <p:grpSpPr>
          <a:xfrm>
            <a:off x="1652938" y="1438283"/>
            <a:ext cx="4535243" cy="3373126"/>
            <a:chOff x="1027225" y="2024852"/>
            <a:chExt cx="3879592" cy="2426186"/>
          </a:xfrm>
        </p:grpSpPr>
        <p:sp>
          <p:nvSpPr>
            <p:cNvPr id="519" name="Google Shape;519;g2bb088911f3_0_296"/>
            <p:cNvSpPr/>
            <p:nvPr/>
          </p:nvSpPr>
          <p:spPr>
            <a:xfrm>
              <a:off x="1027225" y="2032275"/>
              <a:ext cx="3754150" cy="2261375"/>
            </a:xfrm>
            <a:custGeom>
              <a:rect b="b" l="l" r="r" t="t"/>
              <a:pathLst>
                <a:path extrusionOk="0" h="90455" w="150166">
                  <a:moveTo>
                    <a:pt x="150166" y="0"/>
                  </a:moveTo>
                  <a:cubicBezTo>
                    <a:pt x="148934" y="3941"/>
                    <a:pt x="146175" y="15913"/>
                    <a:pt x="142776" y="23648"/>
                  </a:cubicBezTo>
                  <a:cubicBezTo>
                    <a:pt x="139377" y="31383"/>
                    <a:pt x="135584" y="39562"/>
                    <a:pt x="129770" y="46410"/>
                  </a:cubicBezTo>
                  <a:cubicBezTo>
                    <a:pt x="123957" y="53258"/>
                    <a:pt x="114891" y="59712"/>
                    <a:pt x="107895" y="64737"/>
                  </a:cubicBezTo>
                  <a:cubicBezTo>
                    <a:pt x="100899" y="69762"/>
                    <a:pt x="99963" y="72570"/>
                    <a:pt x="87794" y="76561"/>
                  </a:cubicBezTo>
                  <a:cubicBezTo>
                    <a:pt x="75625" y="80552"/>
                    <a:pt x="49513" y="86365"/>
                    <a:pt x="34881" y="88681"/>
                  </a:cubicBezTo>
                  <a:cubicBezTo>
                    <a:pt x="20249" y="90997"/>
                    <a:pt x="5814" y="90159"/>
                    <a:pt x="0" y="90455"/>
                  </a:cubicBezTo>
                </a:path>
              </a:pathLst>
            </a:custGeom>
            <a:noFill/>
            <a:ln cap="flat" cmpd="sng" w="38100">
              <a:solidFill>
                <a:srgbClr val="0000FF"/>
              </a:solidFill>
              <a:prstDash val="solid"/>
              <a:round/>
              <a:headEnd len="med" w="med" type="none"/>
              <a:tailEnd len="med" w="med" type="none"/>
            </a:ln>
          </p:spPr>
        </p:sp>
        <p:sp>
          <p:nvSpPr>
            <p:cNvPr id="520" name="Google Shape;520;g2bb088911f3_0_296"/>
            <p:cNvSpPr/>
            <p:nvPr/>
          </p:nvSpPr>
          <p:spPr>
            <a:xfrm rot="-607689">
              <a:off x="4720511" y="203894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1" name="Google Shape;521;g2bb088911f3_0_296"/>
            <p:cNvSpPr/>
            <p:nvPr/>
          </p:nvSpPr>
          <p:spPr>
            <a:xfrm rot="-607689">
              <a:off x="4575736" y="249419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2" name="Google Shape;522;g2bb088911f3_0_296"/>
            <p:cNvSpPr/>
            <p:nvPr/>
          </p:nvSpPr>
          <p:spPr>
            <a:xfrm rot="267106">
              <a:off x="4385764" y="2910372"/>
              <a:ext cx="173925" cy="15496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3" name="Google Shape;523;g2bb088911f3_0_296"/>
            <p:cNvSpPr/>
            <p:nvPr/>
          </p:nvSpPr>
          <p:spPr>
            <a:xfrm rot="1179229">
              <a:off x="4062728" y="32898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4" name="Google Shape;524;g2bb088911f3_0_296"/>
            <p:cNvSpPr/>
            <p:nvPr/>
          </p:nvSpPr>
          <p:spPr>
            <a:xfrm rot="1179229">
              <a:off x="3605978" y="36545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5" name="Google Shape;525;g2bb088911f3_0_296"/>
            <p:cNvSpPr/>
            <p:nvPr/>
          </p:nvSpPr>
          <p:spPr>
            <a:xfrm rot="2700000">
              <a:off x="2990420" y="3960144"/>
              <a:ext cx="173948" cy="15528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6" name="Google Shape;526;g2bb088911f3_0_296"/>
            <p:cNvSpPr/>
            <p:nvPr/>
          </p:nvSpPr>
          <p:spPr>
            <a:xfrm rot="3158171">
              <a:off x="2107312" y="4158383"/>
              <a:ext cx="174006" cy="15516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7" name="Google Shape;527;g2bb088911f3_0_296"/>
            <p:cNvSpPr/>
            <p:nvPr/>
          </p:nvSpPr>
          <p:spPr>
            <a:xfrm rot="3585894">
              <a:off x="1163185" y="4259094"/>
              <a:ext cx="173965" cy="15528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28" name="Google Shape;528;g2bb088911f3_0_296"/>
          <p:cNvSpPr/>
          <p:nvPr/>
        </p:nvSpPr>
        <p:spPr>
          <a:xfrm>
            <a:off x="2916625" y="2731750"/>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29" name="Google Shape;529;g2bb088911f3_0_296"/>
          <p:cNvSpPr/>
          <p:nvPr/>
        </p:nvSpPr>
        <p:spPr>
          <a:xfrm>
            <a:off x="3857938" y="2173250"/>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30" name="Google Shape;530;g2bb088911f3_0_296"/>
          <p:cNvSpPr/>
          <p:nvPr/>
        </p:nvSpPr>
        <p:spPr>
          <a:xfrm>
            <a:off x="4572000" y="1155975"/>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31" name="Google Shape;531;g2bb088911f3_0_296"/>
          <p:cNvSpPr/>
          <p:nvPr/>
        </p:nvSpPr>
        <p:spPr>
          <a:xfrm>
            <a:off x="1734225" y="2731750"/>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32" name="Google Shape;532;g2bb088911f3_0_296"/>
          <p:cNvSpPr/>
          <p:nvPr/>
        </p:nvSpPr>
        <p:spPr>
          <a:xfrm>
            <a:off x="7051650" y="3908050"/>
            <a:ext cx="1655400" cy="1078950"/>
          </a:xfrm>
          <a:custGeom>
            <a:rect b="b" l="l" r="r" t="t"/>
            <a:pathLst>
              <a:path extrusionOk="0" h="43158" w="66216">
                <a:moveTo>
                  <a:pt x="0" y="43158"/>
                </a:moveTo>
                <a:cubicBezTo>
                  <a:pt x="6159" y="39857"/>
                  <a:pt x="25915" y="30546"/>
                  <a:pt x="36951" y="23353"/>
                </a:cubicBezTo>
                <a:cubicBezTo>
                  <a:pt x="47987" y="16160"/>
                  <a:pt x="61339" y="3892"/>
                  <a:pt x="66216" y="0"/>
                </a:cubicBezTo>
              </a:path>
            </a:pathLst>
          </a:custGeom>
          <a:noFill/>
          <a:ln cap="flat" cmpd="sng" w="9525">
            <a:solidFill>
              <a:schemeClr val="dk1"/>
            </a:solidFill>
            <a:prstDash val="solid"/>
            <a:round/>
            <a:headEnd len="med" w="med" type="none"/>
            <a:tailEnd len="med" w="med" type="triangle"/>
          </a:ln>
        </p:spPr>
      </p:sp>
      <p:sp>
        <p:nvSpPr>
          <p:cNvPr id="533" name="Google Shape;533;g2bb088911f3_0_296"/>
          <p:cNvSpPr/>
          <p:nvPr/>
        </p:nvSpPr>
        <p:spPr>
          <a:xfrm>
            <a:off x="7377775" y="2228138"/>
            <a:ext cx="900867" cy="747428"/>
          </a:xfrm>
          <a:custGeom>
            <a:rect b="b" l="l" r="r" t="t"/>
            <a:pathLst>
              <a:path extrusionOk="0" h="39020" w="25717">
                <a:moveTo>
                  <a:pt x="0" y="39020"/>
                </a:moveTo>
                <a:cubicBezTo>
                  <a:pt x="443" y="38330"/>
                  <a:pt x="-247" y="38676"/>
                  <a:pt x="2660" y="34882"/>
                </a:cubicBezTo>
                <a:cubicBezTo>
                  <a:pt x="5567" y="31088"/>
                  <a:pt x="13598" y="22072"/>
                  <a:pt x="17441" y="16258"/>
                </a:cubicBezTo>
                <a:cubicBezTo>
                  <a:pt x="21284" y="10444"/>
                  <a:pt x="24338" y="2710"/>
                  <a:pt x="25717" y="0"/>
                </a:cubicBezTo>
              </a:path>
            </a:pathLst>
          </a:custGeom>
          <a:noFill/>
          <a:ln cap="flat" cmpd="sng" w="9525">
            <a:solidFill>
              <a:schemeClr val="dk1"/>
            </a:solidFill>
            <a:prstDash val="solid"/>
            <a:round/>
            <a:headEnd len="med" w="med" type="none"/>
            <a:tailEnd len="med" w="med" type="triangle"/>
          </a:ln>
        </p:spPr>
      </p:sp>
      <p:sp>
        <p:nvSpPr>
          <p:cNvPr id="534" name="Google Shape;534;g2bb088911f3_0_296"/>
          <p:cNvSpPr/>
          <p:nvPr/>
        </p:nvSpPr>
        <p:spPr>
          <a:xfrm>
            <a:off x="3443775" y="1943599"/>
            <a:ext cx="1271036" cy="1671987"/>
          </a:xfrm>
          <a:custGeom>
            <a:rect b="b" l="l" r="r" t="t"/>
            <a:pathLst>
              <a:path extrusionOk="0" h="33403" w="33994">
                <a:moveTo>
                  <a:pt x="1773" y="31629"/>
                </a:moveTo>
                <a:lnTo>
                  <a:pt x="0" y="26013"/>
                </a:lnTo>
                <a:lnTo>
                  <a:pt x="2660" y="19805"/>
                </a:lnTo>
                <a:lnTo>
                  <a:pt x="5321" y="16258"/>
                </a:lnTo>
                <a:lnTo>
                  <a:pt x="13893" y="10050"/>
                </a:lnTo>
                <a:lnTo>
                  <a:pt x="18032" y="5025"/>
                </a:lnTo>
                <a:lnTo>
                  <a:pt x="21283" y="886"/>
                </a:lnTo>
                <a:lnTo>
                  <a:pt x="28673" y="0"/>
                </a:lnTo>
                <a:lnTo>
                  <a:pt x="32812" y="2069"/>
                </a:lnTo>
                <a:lnTo>
                  <a:pt x="33994" y="7390"/>
                </a:lnTo>
                <a:lnTo>
                  <a:pt x="30151" y="15371"/>
                </a:lnTo>
                <a:lnTo>
                  <a:pt x="24239" y="20692"/>
                </a:lnTo>
                <a:lnTo>
                  <a:pt x="15667" y="24830"/>
                </a:lnTo>
                <a:lnTo>
                  <a:pt x="10346" y="30151"/>
                </a:lnTo>
                <a:lnTo>
                  <a:pt x="7685" y="33107"/>
                </a:lnTo>
                <a:lnTo>
                  <a:pt x="4434" y="33403"/>
                </a:lnTo>
                <a:close/>
              </a:path>
            </a:pathLst>
          </a:custGeom>
          <a:solidFill>
            <a:srgbClr val="F1C232"/>
          </a:solidFill>
          <a:ln cap="flat" cmpd="sng" w="9525">
            <a:solidFill>
              <a:srgbClr val="B45F06"/>
            </a:solidFill>
            <a:prstDash val="solid"/>
            <a:round/>
            <a:headEnd len="med" w="med" type="none"/>
            <a:tailEnd len="med" w="med" type="none"/>
          </a:ln>
        </p:spPr>
      </p:sp>
      <p:sp>
        <p:nvSpPr>
          <p:cNvPr id="535" name="Google Shape;535;g2bb088911f3_0_296"/>
          <p:cNvSpPr/>
          <p:nvPr/>
        </p:nvSpPr>
        <p:spPr>
          <a:xfrm>
            <a:off x="6479375" y="3043725"/>
            <a:ext cx="435900" cy="4878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6" name="Google Shape;536;g2bb088911f3_0_296"/>
          <p:cNvSpPr/>
          <p:nvPr/>
        </p:nvSpPr>
        <p:spPr>
          <a:xfrm>
            <a:off x="6555500" y="3162950"/>
            <a:ext cx="81900" cy="78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7" name="Google Shape;537;g2bb088911f3_0_296"/>
          <p:cNvSpPr/>
          <p:nvPr/>
        </p:nvSpPr>
        <p:spPr>
          <a:xfrm>
            <a:off x="6741225" y="3162950"/>
            <a:ext cx="81900" cy="78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38" name="Google Shape;538;g2bb088911f3_0_296"/>
          <p:cNvCxnSpPr/>
          <p:nvPr/>
        </p:nvCxnSpPr>
        <p:spPr>
          <a:xfrm flipH="1">
            <a:off x="6689675" y="3531800"/>
            <a:ext cx="9600" cy="519000"/>
          </a:xfrm>
          <a:prstGeom prst="straightConnector1">
            <a:avLst/>
          </a:prstGeom>
          <a:noFill/>
          <a:ln cap="flat" cmpd="sng" w="9525">
            <a:solidFill>
              <a:schemeClr val="dk1"/>
            </a:solidFill>
            <a:prstDash val="solid"/>
            <a:round/>
            <a:headEnd len="med" w="med" type="none"/>
            <a:tailEnd len="med" w="med" type="none"/>
          </a:ln>
        </p:spPr>
      </p:cxnSp>
      <p:cxnSp>
        <p:nvCxnSpPr>
          <p:cNvPr id="539" name="Google Shape;539;g2bb088911f3_0_296"/>
          <p:cNvCxnSpPr/>
          <p:nvPr/>
        </p:nvCxnSpPr>
        <p:spPr>
          <a:xfrm flipH="1">
            <a:off x="6623150" y="4050900"/>
            <a:ext cx="64200" cy="112200"/>
          </a:xfrm>
          <a:prstGeom prst="straightConnector1">
            <a:avLst/>
          </a:prstGeom>
          <a:noFill/>
          <a:ln cap="flat" cmpd="sng" w="9525">
            <a:solidFill>
              <a:schemeClr val="dk1"/>
            </a:solidFill>
            <a:prstDash val="solid"/>
            <a:round/>
            <a:headEnd len="med" w="med" type="none"/>
            <a:tailEnd len="med" w="med" type="none"/>
          </a:ln>
        </p:spPr>
      </p:cxnSp>
      <p:cxnSp>
        <p:nvCxnSpPr>
          <p:cNvPr id="540" name="Google Shape;540;g2bb088911f3_0_296"/>
          <p:cNvCxnSpPr/>
          <p:nvPr/>
        </p:nvCxnSpPr>
        <p:spPr>
          <a:xfrm flipH="1">
            <a:off x="6512450" y="4163100"/>
            <a:ext cx="110700" cy="69600"/>
          </a:xfrm>
          <a:prstGeom prst="straightConnector1">
            <a:avLst/>
          </a:prstGeom>
          <a:noFill/>
          <a:ln cap="flat" cmpd="sng" w="9525">
            <a:solidFill>
              <a:schemeClr val="dk1"/>
            </a:solidFill>
            <a:prstDash val="solid"/>
            <a:round/>
            <a:headEnd len="med" w="med" type="none"/>
            <a:tailEnd len="med" w="med" type="none"/>
          </a:ln>
        </p:spPr>
      </p:cxnSp>
      <p:cxnSp>
        <p:nvCxnSpPr>
          <p:cNvPr id="541" name="Google Shape;541;g2bb088911f3_0_296"/>
          <p:cNvCxnSpPr/>
          <p:nvPr/>
        </p:nvCxnSpPr>
        <p:spPr>
          <a:xfrm>
            <a:off x="6689750" y="4043750"/>
            <a:ext cx="134700" cy="52500"/>
          </a:xfrm>
          <a:prstGeom prst="straightConnector1">
            <a:avLst/>
          </a:prstGeom>
          <a:noFill/>
          <a:ln cap="flat" cmpd="sng" w="9525">
            <a:solidFill>
              <a:schemeClr val="dk1"/>
            </a:solidFill>
            <a:prstDash val="solid"/>
            <a:round/>
            <a:headEnd len="med" w="med" type="none"/>
            <a:tailEnd len="med" w="med" type="none"/>
          </a:ln>
        </p:spPr>
      </p:cxnSp>
      <p:cxnSp>
        <p:nvCxnSpPr>
          <p:cNvPr id="542" name="Google Shape;542;g2bb088911f3_0_296"/>
          <p:cNvCxnSpPr/>
          <p:nvPr/>
        </p:nvCxnSpPr>
        <p:spPr>
          <a:xfrm flipH="1">
            <a:off x="6791050" y="4101650"/>
            <a:ext cx="31500" cy="169800"/>
          </a:xfrm>
          <a:prstGeom prst="straightConnector1">
            <a:avLst/>
          </a:prstGeom>
          <a:noFill/>
          <a:ln cap="flat" cmpd="sng" w="9525">
            <a:solidFill>
              <a:schemeClr val="dk1"/>
            </a:solidFill>
            <a:prstDash val="solid"/>
            <a:round/>
            <a:headEnd len="med" w="med" type="none"/>
            <a:tailEnd len="med" w="med" type="none"/>
          </a:ln>
        </p:spPr>
      </p:cxnSp>
      <p:cxnSp>
        <p:nvCxnSpPr>
          <p:cNvPr id="543" name="Google Shape;543;g2bb088911f3_0_296"/>
          <p:cNvCxnSpPr/>
          <p:nvPr/>
        </p:nvCxnSpPr>
        <p:spPr>
          <a:xfrm rot="10800000">
            <a:off x="6287125" y="3342850"/>
            <a:ext cx="405000" cy="258000"/>
          </a:xfrm>
          <a:prstGeom prst="straightConnector1">
            <a:avLst/>
          </a:prstGeom>
          <a:noFill/>
          <a:ln cap="flat" cmpd="sng" w="9525">
            <a:solidFill>
              <a:schemeClr val="dk1"/>
            </a:solidFill>
            <a:prstDash val="solid"/>
            <a:round/>
            <a:headEnd len="med" w="med" type="none"/>
            <a:tailEnd len="med" w="med" type="none"/>
          </a:ln>
        </p:spPr>
      </p:cxnSp>
      <p:cxnSp>
        <p:nvCxnSpPr>
          <p:cNvPr id="544" name="Google Shape;544;g2bb088911f3_0_296"/>
          <p:cNvCxnSpPr/>
          <p:nvPr/>
        </p:nvCxnSpPr>
        <p:spPr>
          <a:xfrm flipH="1" rot="10800000">
            <a:off x="6704025" y="3322675"/>
            <a:ext cx="393600" cy="287700"/>
          </a:xfrm>
          <a:prstGeom prst="straightConnector1">
            <a:avLst/>
          </a:prstGeom>
          <a:noFill/>
          <a:ln cap="flat" cmpd="sng" w="9525">
            <a:solidFill>
              <a:schemeClr val="dk1"/>
            </a:solidFill>
            <a:prstDash val="solid"/>
            <a:round/>
            <a:headEnd len="med" w="med" type="none"/>
            <a:tailEnd len="med" w="med" type="none"/>
          </a:ln>
        </p:spPr>
      </p:cxnSp>
      <p:grpSp>
        <p:nvGrpSpPr>
          <p:cNvPr id="545" name="Google Shape;545;g2bb088911f3_0_296"/>
          <p:cNvGrpSpPr/>
          <p:nvPr/>
        </p:nvGrpSpPr>
        <p:grpSpPr>
          <a:xfrm rot="-4934849">
            <a:off x="5732893" y="3445409"/>
            <a:ext cx="238135" cy="971589"/>
            <a:chOff x="6835000" y="3338900"/>
            <a:chExt cx="238125" cy="971550"/>
          </a:xfrm>
        </p:grpSpPr>
        <p:cxnSp>
          <p:nvCxnSpPr>
            <p:cNvPr id="546" name="Google Shape;546;g2bb088911f3_0_296"/>
            <p:cNvCxnSpPr/>
            <p:nvPr/>
          </p:nvCxnSpPr>
          <p:spPr>
            <a:xfrm flipH="1" rot="10800000">
              <a:off x="6835000" y="3541250"/>
              <a:ext cx="147600" cy="769200"/>
            </a:xfrm>
            <a:prstGeom prst="straightConnector1">
              <a:avLst/>
            </a:prstGeom>
            <a:noFill/>
            <a:ln cap="flat" cmpd="sng" w="19050">
              <a:solidFill>
                <a:srgbClr val="783F04"/>
              </a:solidFill>
              <a:prstDash val="solid"/>
              <a:round/>
              <a:headEnd len="med" w="med" type="none"/>
              <a:tailEnd len="med" w="med" type="none"/>
            </a:ln>
          </p:spPr>
        </p:cxnSp>
        <p:sp>
          <p:nvSpPr>
            <p:cNvPr id="547" name="Google Shape;547;g2bb088911f3_0_296"/>
            <p:cNvSpPr/>
            <p:nvPr/>
          </p:nvSpPr>
          <p:spPr>
            <a:xfrm>
              <a:off x="6896900" y="3338900"/>
              <a:ext cx="176225" cy="228600"/>
            </a:xfrm>
            <a:custGeom>
              <a:rect b="b" l="l" r="r" t="t"/>
              <a:pathLst>
                <a:path extrusionOk="0" h="9144" w="7049">
                  <a:moveTo>
                    <a:pt x="3525" y="8478"/>
                  </a:moveTo>
                  <a:lnTo>
                    <a:pt x="0" y="7716"/>
                  </a:lnTo>
                  <a:lnTo>
                    <a:pt x="1143" y="3525"/>
                  </a:lnTo>
                  <a:lnTo>
                    <a:pt x="4858" y="0"/>
                  </a:lnTo>
                  <a:lnTo>
                    <a:pt x="7049" y="4191"/>
                  </a:lnTo>
                  <a:lnTo>
                    <a:pt x="6382" y="9144"/>
                  </a:lnTo>
                  <a:close/>
                </a:path>
              </a:pathLst>
            </a:custGeom>
            <a:solidFill>
              <a:srgbClr val="FCE5CD"/>
            </a:solidFill>
            <a:ln cap="flat" cmpd="sng" w="9525">
              <a:solidFill>
                <a:srgbClr val="B7B7B7"/>
              </a:solidFill>
              <a:prstDash val="solid"/>
              <a:round/>
              <a:headEnd len="med" w="med" type="none"/>
              <a:tailEnd len="med" w="med" type="none"/>
            </a:ln>
          </p:spPr>
        </p:sp>
      </p:grpSp>
      <p:sp>
        <p:nvSpPr>
          <p:cNvPr id="548" name="Google Shape;548;g2bb088911f3_0_296"/>
          <p:cNvSpPr/>
          <p:nvPr/>
        </p:nvSpPr>
        <p:spPr>
          <a:xfrm>
            <a:off x="3628525" y="2061825"/>
            <a:ext cx="1648000" cy="1884475"/>
          </a:xfrm>
          <a:custGeom>
            <a:rect b="b" l="l" r="r" t="t"/>
            <a:pathLst>
              <a:path extrusionOk="0" h="75379" w="65920">
                <a:moveTo>
                  <a:pt x="0" y="62077"/>
                </a:moveTo>
                <a:lnTo>
                  <a:pt x="5026" y="61190"/>
                </a:lnTo>
                <a:lnTo>
                  <a:pt x="15667" y="45523"/>
                </a:lnTo>
                <a:lnTo>
                  <a:pt x="28378" y="36951"/>
                </a:lnTo>
                <a:lnTo>
                  <a:pt x="37246" y="26013"/>
                </a:lnTo>
                <a:lnTo>
                  <a:pt x="43158" y="11529"/>
                </a:lnTo>
                <a:lnTo>
                  <a:pt x="41976" y="0"/>
                </a:lnTo>
                <a:lnTo>
                  <a:pt x="51140" y="4434"/>
                </a:lnTo>
                <a:lnTo>
                  <a:pt x="58234" y="14189"/>
                </a:lnTo>
                <a:lnTo>
                  <a:pt x="65624" y="25422"/>
                </a:lnTo>
                <a:lnTo>
                  <a:pt x="65920" y="41976"/>
                </a:lnTo>
                <a:lnTo>
                  <a:pt x="59417" y="53209"/>
                </a:lnTo>
                <a:lnTo>
                  <a:pt x="43454" y="64738"/>
                </a:lnTo>
                <a:lnTo>
                  <a:pt x="25422" y="75379"/>
                </a:lnTo>
                <a:lnTo>
                  <a:pt x="11529" y="75084"/>
                </a:lnTo>
                <a:lnTo>
                  <a:pt x="1478" y="68285"/>
                </a:lnTo>
                <a:close/>
              </a:path>
            </a:pathLst>
          </a:custGeom>
          <a:solidFill>
            <a:srgbClr val="FF0000"/>
          </a:solidFill>
          <a:ln cap="flat" cmpd="sng" w="9525">
            <a:solidFill>
              <a:srgbClr val="980000"/>
            </a:solidFill>
            <a:prstDash val="solid"/>
            <a:round/>
            <a:headEnd len="med" w="med" type="none"/>
            <a:tailEnd len="med" w="med" type="none"/>
          </a:ln>
        </p:spPr>
      </p:sp>
      <p:sp>
        <p:nvSpPr>
          <p:cNvPr id="549" name="Google Shape;549;g2bb088911f3_0_296"/>
          <p:cNvSpPr txBox="1"/>
          <p:nvPr/>
        </p:nvSpPr>
        <p:spPr>
          <a:xfrm rot="3051499">
            <a:off x="3613875" y="3043328"/>
            <a:ext cx="1743710" cy="6410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80000"/>
                </a:solidFill>
              </a:rPr>
              <a:t>Fire spread</a:t>
            </a:r>
            <a:endParaRPr sz="1600">
              <a:solidFill>
                <a:srgbClr val="980000"/>
              </a:solidFill>
            </a:endParaRPr>
          </a:p>
        </p:txBody>
      </p:sp>
      <p:cxnSp>
        <p:nvCxnSpPr>
          <p:cNvPr id="550" name="Google Shape;550;g2bb088911f3_0_296"/>
          <p:cNvCxnSpPr/>
          <p:nvPr/>
        </p:nvCxnSpPr>
        <p:spPr>
          <a:xfrm>
            <a:off x="3915413" y="3096025"/>
            <a:ext cx="469200" cy="572100"/>
          </a:xfrm>
          <a:prstGeom prst="straightConnector1">
            <a:avLst/>
          </a:prstGeom>
          <a:noFill/>
          <a:ln cap="flat" cmpd="sng" w="28575">
            <a:solidFill>
              <a:srgbClr val="980000"/>
            </a:solidFill>
            <a:prstDash val="solid"/>
            <a:round/>
            <a:headEnd len="med" w="med" type="none"/>
            <a:tailEnd len="med" w="med" type="triangle"/>
          </a:ln>
        </p:spPr>
      </p:cxnSp>
      <p:cxnSp>
        <p:nvCxnSpPr>
          <p:cNvPr id="551" name="Google Shape;551;g2bb088911f3_0_296"/>
          <p:cNvCxnSpPr/>
          <p:nvPr/>
        </p:nvCxnSpPr>
        <p:spPr>
          <a:xfrm>
            <a:off x="4585288" y="2669150"/>
            <a:ext cx="469200" cy="572100"/>
          </a:xfrm>
          <a:prstGeom prst="straightConnector1">
            <a:avLst/>
          </a:prstGeom>
          <a:noFill/>
          <a:ln cap="flat" cmpd="sng" w="28575">
            <a:solidFill>
              <a:srgbClr val="980000"/>
            </a:solidFill>
            <a:prstDash val="solid"/>
            <a:round/>
            <a:headEnd len="med" w="med" type="none"/>
            <a:tailEnd len="med" w="med" type="triangle"/>
          </a:ln>
        </p:spPr>
      </p:cxnSp>
      <p:sp>
        <p:nvSpPr>
          <p:cNvPr id="552" name="Google Shape;552;g2bb088911f3_0_296"/>
          <p:cNvSpPr/>
          <p:nvPr/>
        </p:nvSpPr>
        <p:spPr>
          <a:xfrm>
            <a:off x="4714800" y="4073800"/>
            <a:ext cx="900867" cy="747428"/>
          </a:xfrm>
          <a:custGeom>
            <a:rect b="b" l="l" r="r" t="t"/>
            <a:pathLst>
              <a:path extrusionOk="0" h="39020" w="25717">
                <a:moveTo>
                  <a:pt x="0" y="39020"/>
                </a:moveTo>
                <a:cubicBezTo>
                  <a:pt x="443" y="38330"/>
                  <a:pt x="-247" y="38676"/>
                  <a:pt x="2660" y="34882"/>
                </a:cubicBezTo>
                <a:cubicBezTo>
                  <a:pt x="5567" y="31088"/>
                  <a:pt x="13598" y="22072"/>
                  <a:pt x="17441" y="16258"/>
                </a:cubicBezTo>
                <a:cubicBezTo>
                  <a:pt x="21284" y="10444"/>
                  <a:pt x="24338" y="2710"/>
                  <a:pt x="25717" y="0"/>
                </a:cubicBezTo>
              </a:path>
            </a:pathLst>
          </a:custGeom>
          <a:noFill/>
          <a:ln cap="flat" cmpd="sng" w="9525">
            <a:solidFill>
              <a:schemeClr val="dk1"/>
            </a:solidFill>
            <a:prstDash val="solid"/>
            <a:round/>
            <a:headEnd len="med" w="med" type="none"/>
            <a:tailEnd len="med" w="med" type="triangle"/>
          </a:ln>
        </p:spPr>
      </p:sp>
      <p:sp>
        <p:nvSpPr>
          <p:cNvPr id="553" name="Google Shape;553;g2bb088911f3_0_296"/>
          <p:cNvSpPr/>
          <p:nvPr/>
        </p:nvSpPr>
        <p:spPr>
          <a:xfrm>
            <a:off x="6637400" y="3342925"/>
            <a:ext cx="174600" cy="783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4" name="Google Shape;554;g2bb088911f3_0_296"/>
          <p:cNvSpPr/>
          <p:nvPr/>
        </p:nvSpPr>
        <p:spPr>
          <a:xfrm>
            <a:off x="6492125" y="2615675"/>
            <a:ext cx="158750" cy="299050"/>
          </a:xfrm>
          <a:custGeom>
            <a:rect b="b" l="l" r="r" t="t"/>
            <a:pathLst>
              <a:path extrusionOk="0" h="11962" w="6350">
                <a:moveTo>
                  <a:pt x="4209" y="11962"/>
                </a:moveTo>
                <a:lnTo>
                  <a:pt x="0" y="1625"/>
                </a:lnTo>
                <a:lnTo>
                  <a:pt x="5169" y="0"/>
                </a:lnTo>
                <a:lnTo>
                  <a:pt x="6350" y="11076"/>
                </a:lnTo>
                <a:close/>
              </a:path>
            </a:pathLst>
          </a:custGeom>
          <a:solidFill>
            <a:srgbClr val="FF0000"/>
          </a:solidFill>
          <a:ln cap="flat" cmpd="sng" w="9525">
            <a:solidFill>
              <a:srgbClr val="000000"/>
            </a:solidFill>
            <a:prstDash val="solid"/>
            <a:round/>
            <a:headEnd len="med" w="med" type="none"/>
            <a:tailEnd len="med" w="med" type="none"/>
          </a:ln>
        </p:spPr>
      </p:sp>
      <p:sp>
        <p:nvSpPr>
          <p:cNvPr id="555" name="Google Shape;555;g2bb088911f3_0_296"/>
          <p:cNvSpPr/>
          <p:nvPr/>
        </p:nvSpPr>
        <p:spPr>
          <a:xfrm>
            <a:off x="6605450" y="2931350"/>
            <a:ext cx="81900" cy="696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6" name="Google Shape;556;g2bb088911f3_0_296"/>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Cold Front Fire Direction Changes </a:t>
            </a:r>
            <a:endParaRPr b="1"/>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2bb088911f3_0_343"/>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Cold Front Fire Direction Changes </a:t>
            </a:r>
            <a:endParaRPr b="1"/>
          </a:p>
          <a:p>
            <a:pPr indent="0" lvl="0" marL="0" rtl="0" algn="ctr">
              <a:lnSpc>
                <a:spcPct val="100000"/>
              </a:lnSpc>
              <a:spcBef>
                <a:spcPts val="0"/>
              </a:spcBef>
              <a:spcAft>
                <a:spcPts val="0"/>
              </a:spcAft>
              <a:buSzPct val="111111"/>
              <a:buNone/>
            </a:pPr>
            <a:r>
              <a:rPr b="1" lang="en"/>
              <a:t>March 6-7, 2017 S. Plains Wildfire Outbreak</a:t>
            </a:r>
            <a:endParaRPr b="1"/>
          </a:p>
        </p:txBody>
      </p:sp>
      <p:pic>
        <p:nvPicPr>
          <p:cNvPr id="562" name="Google Shape;562;g2bb088911f3_0_343"/>
          <p:cNvPicPr preferRelativeResize="0"/>
          <p:nvPr/>
        </p:nvPicPr>
        <p:blipFill>
          <a:blip r:embed="rId3">
            <a:alphaModFix/>
          </a:blip>
          <a:stretch>
            <a:fillRect/>
          </a:stretch>
        </p:blipFill>
        <p:spPr>
          <a:xfrm>
            <a:off x="1241264" y="949775"/>
            <a:ext cx="6661474" cy="3597925"/>
          </a:xfrm>
          <a:prstGeom prst="rect">
            <a:avLst/>
          </a:prstGeom>
          <a:noFill/>
          <a:ln>
            <a:noFill/>
          </a:ln>
        </p:spPr>
      </p:pic>
      <p:sp>
        <p:nvSpPr>
          <p:cNvPr id="563" name="Google Shape;563;g2bb088911f3_0_343"/>
          <p:cNvSpPr txBox="1"/>
          <p:nvPr/>
        </p:nvSpPr>
        <p:spPr>
          <a:xfrm>
            <a:off x="1906650" y="4611400"/>
            <a:ext cx="6163200" cy="3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4"/>
              </a:rPr>
              <a:t>https://www.youtube.com/watch?v=h11A0zbCrM0&amp;t=1s</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g2bb088911f3_0_15"/>
          <p:cNvPicPr preferRelativeResize="0"/>
          <p:nvPr/>
        </p:nvPicPr>
        <p:blipFill rotWithShape="1">
          <a:blip r:embed="rId3">
            <a:alphaModFix/>
          </a:blip>
          <a:srcRect b="10793" l="0" r="0" t="0"/>
          <a:stretch/>
        </p:blipFill>
        <p:spPr>
          <a:xfrm>
            <a:off x="2619375" y="408125"/>
            <a:ext cx="3905250" cy="3483650"/>
          </a:xfrm>
          <a:prstGeom prst="rect">
            <a:avLst/>
          </a:prstGeom>
          <a:noFill/>
          <a:ln>
            <a:noFill/>
          </a:ln>
        </p:spPr>
      </p:pic>
      <p:sp>
        <p:nvSpPr>
          <p:cNvPr id="89" name="Google Shape;89;g2bb088911f3_0_15"/>
          <p:cNvSpPr txBox="1"/>
          <p:nvPr/>
        </p:nvSpPr>
        <p:spPr>
          <a:xfrm>
            <a:off x="1263700" y="1744050"/>
            <a:ext cx="425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90" name="Google Shape;90;g2bb088911f3_0_15"/>
          <p:cNvSpPr txBox="1"/>
          <p:nvPr/>
        </p:nvSpPr>
        <p:spPr>
          <a:xfrm>
            <a:off x="-38750" y="1417900"/>
            <a:ext cx="3007800" cy="15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Weather influences: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Fire movement</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Plume structure</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Probability of ignition</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Rates of spread</a:t>
            </a:r>
            <a:endParaRPr sz="1800">
              <a:solidFill>
                <a:schemeClr val="dk1"/>
              </a:solidFill>
            </a:endParaRPr>
          </a:p>
        </p:txBody>
      </p:sp>
      <p:sp>
        <p:nvSpPr>
          <p:cNvPr id="91" name="Google Shape;91;g2bb088911f3_0_15"/>
          <p:cNvSpPr txBox="1"/>
          <p:nvPr/>
        </p:nvSpPr>
        <p:spPr>
          <a:xfrm>
            <a:off x="920625" y="3865025"/>
            <a:ext cx="7088400" cy="7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Fuels influence: </a:t>
            </a:r>
            <a:endParaRPr sz="1800">
              <a:solidFill>
                <a:schemeClr val="dk1"/>
              </a:solidFill>
            </a:endParaRPr>
          </a:p>
          <a:p>
            <a:pPr indent="-342900" lvl="0" marL="457200" rtl="0" algn="ctr">
              <a:spcBef>
                <a:spcPts val="0"/>
              </a:spcBef>
              <a:spcAft>
                <a:spcPts val="0"/>
              </a:spcAft>
              <a:buClr>
                <a:schemeClr val="dk1"/>
              </a:buClr>
              <a:buSzPts val="1800"/>
              <a:buChar char="-"/>
            </a:pPr>
            <a:r>
              <a:rPr lang="en" sz="1800">
                <a:solidFill>
                  <a:schemeClr val="dk1"/>
                </a:solidFill>
              </a:rPr>
              <a:t>Fire intensity</a:t>
            </a:r>
            <a:endParaRPr sz="1800">
              <a:solidFill>
                <a:schemeClr val="dk1"/>
              </a:solidFill>
            </a:endParaRPr>
          </a:p>
          <a:p>
            <a:pPr indent="-342900" lvl="0" marL="457200" rtl="0" algn="ctr">
              <a:spcBef>
                <a:spcPts val="0"/>
              </a:spcBef>
              <a:spcAft>
                <a:spcPts val="0"/>
              </a:spcAft>
              <a:buClr>
                <a:schemeClr val="dk1"/>
              </a:buClr>
              <a:buSzPts val="1800"/>
              <a:buChar char="-"/>
            </a:pPr>
            <a:r>
              <a:rPr lang="en" sz="1800">
                <a:solidFill>
                  <a:schemeClr val="dk1"/>
                </a:solidFill>
              </a:rPr>
              <a:t>Rates of spread</a:t>
            </a:r>
            <a:endParaRPr sz="1800">
              <a:solidFill>
                <a:schemeClr val="dk1"/>
              </a:solidFill>
            </a:endParaRPr>
          </a:p>
          <a:p>
            <a:pPr indent="-342900" lvl="0" marL="457200" rtl="0" algn="ctr">
              <a:spcBef>
                <a:spcPts val="0"/>
              </a:spcBef>
              <a:spcAft>
                <a:spcPts val="0"/>
              </a:spcAft>
              <a:buClr>
                <a:schemeClr val="dk1"/>
              </a:buClr>
              <a:buSzPts val="1800"/>
              <a:buChar char="-"/>
            </a:pPr>
            <a:r>
              <a:rPr lang="en" sz="1800">
                <a:solidFill>
                  <a:schemeClr val="dk1"/>
                </a:solidFill>
              </a:rPr>
              <a:t>Probability of ignition</a:t>
            </a:r>
            <a:endParaRPr sz="1800">
              <a:solidFill>
                <a:schemeClr val="dk1"/>
              </a:solidFill>
            </a:endParaRPr>
          </a:p>
        </p:txBody>
      </p:sp>
      <p:sp>
        <p:nvSpPr>
          <p:cNvPr id="92" name="Google Shape;92;g2bb088911f3_0_15"/>
          <p:cNvSpPr txBox="1"/>
          <p:nvPr/>
        </p:nvSpPr>
        <p:spPr>
          <a:xfrm>
            <a:off x="6504575" y="1730700"/>
            <a:ext cx="3007800" cy="15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Topography influences: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Fire movement</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Preheating of fuels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Fuel dryness</a:t>
            </a:r>
            <a:endParaRPr sz="1800">
              <a:solidFill>
                <a:schemeClr val="dk1"/>
              </a:solidFill>
            </a:endParaRPr>
          </a:p>
        </p:txBody>
      </p:sp>
      <p:sp>
        <p:nvSpPr>
          <p:cNvPr id="93" name="Google Shape;93;g2bb088911f3_0_15"/>
          <p:cNvSpPr txBox="1"/>
          <p:nvPr>
            <p:ph type="title"/>
          </p:nvPr>
        </p:nvSpPr>
        <p:spPr>
          <a:xfrm>
            <a:off x="311700" y="-883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Behavior Triangle</a:t>
            </a:r>
            <a:endParaRPr b="1"/>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25"/>
          <p:cNvSpPr txBox="1"/>
          <p:nvPr>
            <p:ph type="title"/>
          </p:nvPr>
        </p:nvSpPr>
        <p:spPr>
          <a:xfrm>
            <a:off x="311700" y="1686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Lee of the Rockies</a:t>
            </a:r>
            <a:endParaRPr b="1"/>
          </a:p>
        </p:txBody>
      </p:sp>
      <p:sp>
        <p:nvSpPr>
          <p:cNvPr id="569" name="Google Shape;569;p25"/>
          <p:cNvSpPr txBox="1"/>
          <p:nvPr>
            <p:ph idx="1" type="body"/>
          </p:nvPr>
        </p:nvSpPr>
        <p:spPr>
          <a:xfrm>
            <a:off x="5542275" y="1152475"/>
            <a:ext cx="3559500" cy="39909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Downslope winds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Common through Colorado Wyoming and Montana.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Weaker during the summer when flow retreats northward but early/ late Season Events (Aug-Oct &amp; May-June) can drive very strong wildfire events.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Winds may exceed 150 mph through terrain gaps and at ridge top level.</a:t>
            </a:r>
            <a:endParaRPr>
              <a:solidFill>
                <a:schemeClr val="dk1"/>
              </a:solidFill>
            </a:endParaRPr>
          </a:p>
        </p:txBody>
      </p:sp>
      <p:pic>
        <p:nvPicPr>
          <p:cNvPr id="570" name="Google Shape;570;p25"/>
          <p:cNvPicPr preferRelativeResize="0"/>
          <p:nvPr/>
        </p:nvPicPr>
        <p:blipFill rotWithShape="1">
          <a:blip r:embed="rId3">
            <a:alphaModFix/>
          </a:blip>
          <a:srcRect b="0" l="0" r="0" t="0"/>
          <a:stretch/>
        </p:blipFill>
        <p:spPr>
          <a:xfrm>
            <a:off x="-1" y="1152475"/>
            <a:ext cx="5542275" cy="3991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g123c54e4f93_0_15"/>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2022 Marshall Fire boulder County, CO</a:t>
            </a:r>
            <a:endParaRPr b="1"/>
          </a:p>
        </p:txBody>
      </p:sp>
      <p:sp>
        <p:nvSpPr>
          <p:cNvPr id="576" name="Google Shape;576;g123c54e4f93_0_15"/>
          <p:cNvSpPr txBox="1"/>
          <p:nvPr>
            <p:ph idx="1" type="body"/>
          </p:nvPr>
        </p:nvSpPr>
        <p:spPr>
          <a:xfrm>
            <a:off x="4470600" y="477600"/>
            <a:ext cx="4673400" cy="1342800"/>
          </a:xfrm>
          <a:prstGeom prst="rect">
            <a:avLst/>
          </a:prstGeom>
          <a:noFill/>
          <a:ln>
            <a:noFill/>
          </a:ln>
        </p:spPr>
        <p:txBody>
          <a:bodyPr anchorCtr="0" anchor="t" bIns="91425" lIns="91425" spcFirstLastPara="1" rIns="91425" wrap="square" tIns="91425">
            <a:normAutofit fontScale="62500" lnSpcReduction="20000"/>
          </a:bodyPr>
          <a:lstStyle/>
          <a:p>
            <a:pPr indent="-300037" lvl="0" marL="457200" rtl="0" algn="l">
              <a:lnSpc>
                <a:spcPct val="115000"/>
              </a:lnSpc>
              <a:spcBef>
                <a:spcPts val="0"/>
              </a:spcBef>
              <a:spcAft>
                <a:spcPts val="0"/>
              </a:spcAft>
              <a:buClr>
                <a:schemeClr val="dk1"/>
              </a:buClr>
              <a:buSzPct val="100000"/>
              <a:buChar char="●"/>
            </a:pPr>
            <a:r>
              <a:rPr lang="en">
                <a:solidFill>
                  <a:schemeClr val="dk1"/>
                </a:solidFill>
              </a:rPr>
              <a:t>Unusual time of year Dec 31-Jan downslope wind storm gusts to 115 mph supported rapid spread.</a:t>
            </a:r>
            <a:endParaRPr>
              <a:solidFill>
                <a:schemeClr val="dk1"/>
              </a:solidFill>
            </a:endParaRPr>
          </a:p>
          <a:p>
            <a:pPr indent="-300037" lvl="0" marL="457200" rtl="0" algn="l">
              <a:lnSpc>
                <a:spcPct val="115000"/>
              </a:lnSpc>
              <a:spcBef>
                <a:spcPts val="0"/>
              </a:spcBef>
              <a:spcAft>
                <a:spcPts val="0"/>
              </a:spcAft>
              <a:buClr>
                <a:schemeClr val="dk1"/>
              </a:buClr>
              <a:buSzPct val="100000"/>
              <a:buChar char="●"/>
            </a:pPr>
            <a:r>
              <a:rPr lang="en">
                <a:solidFill>
                  <a:schemeClr val="dk1"/>
                </a:solidFill>
              </a:rPr>
              <a:t>$513+ million in damages.</a:t>
            </a:r>
            <a:endParaRPr>
              <a:solidFill>
                <a:schemeClr val="dk1"/>
              </a:solidFill>
            </a:endParaRPr>
          </a:p>
          <a:p>
            <a:pPr indent="-300037" lvl="0" marL="457200" rtl="0" algn="l">
              <a:lnSpc>
                <a:spcPct val="115000"/>
              </a:lnSpc>
              <a:spcBef>
                <a:spcPts val="0"/>
              </a:spcBef>
              <a:spcAft>
                <a:spcPts val="0"/>
              </a:spcAft>
              <a:buClr>
                <a:schemeClr val="dk1"/>
              </a:buClr>
              <a:buSzPct val="100000"/>
              <a:buChar char="●"/>
            </a:pPr>
            <a:r>
              <a:rPr lang="en">
                <a:solidFill>
                  <a:schemeClr val="dk1"/>
                </a:solidFill>
              </a:rPr>
              <a:t>1k structures destroyed and 6k acres 2 fatalities.</a:t>
            </a:r>
            <a:endParaRPr>
              <a:solidFill>
                <a:schemeClr val="dk1"/>
              </a:solidFill>
            </a:endParaRPr>
          </a:p>
          <a:p>
            <a:pPr indent="-300037" lvl="0" marL="457200" rtl="0" algn="l">
              <a:lnSpc>
                <a:spcPct val="115000"/>
              </a:lnSpc>
              <a:spcBef>
                <a:spcPts val="0"/>
              </a:spcBef>
              <a:spcAft>
                <a:spcPts val="0"/>
              </a:spcAft>
              <a:buClr>
                <a:schemeClr val="dk1"/>
              </a:buClr>
              <a:buSzPct val="100000"/>
              <a:buChar char="●"/>
            </a:pPr>
            <a:r>
              <a:rPr lang="en">
                <a:solidFill>
                  <a:schemeClr val="dk1"/>
                </a:solidFill>
              </a:rPr>
              <a:t>Most damaging fire in CO history after only 12 hours.</a:t>
            </a:r>
            <a:endParaRPr>
              <a:solidFill>
                <a:schemeClr val="dk1"/>
              </a:solidFill>
            </a:endParaRPr>
          </a:p>
          <a:p>
            <a:pPr indent="-300037" lvl="0" marL="457200" rtl="0" algn="l">
              <a:lnSpc>
                <a:spcPct val="115000"/>
              </a:lnSpc>
              <a:spcBef>
                <a:spcPts val="0"/>
              </a:spcBef>
              <a:spcAft>
                <a:spcPts val="0"/>
              </a:spcAft>
              <a:buClr>
                <a:schemeClr val="dk1"/>
              </a:buClr>
              <a:buSzPct val="100000"/>
              <a:buChar char="●"/>
            </a:pPr>
            <a:r>
              <a:rPr lang="en">
                <a:solidFill>
                  <a:schemeClr val="dk1"/>
                </a:solidFill>
              </a:rPr>
              <a:t>Exacerbated by expanding Wildland Urban Interface and poor open space management practices.</a:t>
            </a:r>
            <a:endParaRPr>
              <a:solidFill>
                <a:schemeClr val="dk1"/>
              </a:solidFill>
            </a:endParaRPr>
          </a:p>
        </p:txBody>
      </p:sp>
      <p:pic>
        <p:nvPicPr>
          <p:cNvPr id="577" name="Google Shape;577;g123c54e4f93_0_15"/>
          <p:cNvPicPr preferRelativeResize="0"/>
          <p:nvPr/>
        </p:nvPicPr>
        <p:blipFill rotWithShape="1">
          <a:blip r:embed="rId3">
            <a:alphaModFix/>
          </a:blip>
          <a:srcRect b="0" l="0" r="0" t="0"/>
          <a:stretch/>
        </p:blipFill>
        <p:spPr>
          <a:xfrm>
            <a:off x="69600" y="708425"/>
            <a:ext cx="4401000" cy="2930626"/>
          </a:xfrm>
          <a:prstGeom prst="rect">
            <a:avLst/>
          </a:prstGeom>
          <a:noFill/>
          <a:ln>
            <a:noFill/>
          </a:ln>
        </p:spPr>
      </p:pic>
      <p:pic>
        <p:nvPicPr>
          <p:cNvPr id="578" name="Google Shape;578;g123c54e4f93_0_15"/>
          <p:cNvPicPr preferRelativeResize="0"/>
          <p:nvPr/>
        </p:nvPicPr>
        <p:blipFill rotWithShape="1">
          <a:blip r:embed="rId4">
            <a:alphaModFix/>
          </a:blip>
          <a:srcRect b="0" l="0" r="0" t="0"/>
          <a:stretch/>
        </p:blipFill>
        <p:spPr>
          <a:xfrm>
            <a:off x="4510973" y="1820350"/>
            <a:ext cx="4633024" cy="3323150"/>
          </a:xfrm>
          <a:prstGeom prst="rect">
            <a:avLst/>
          </a:prstGeom>
          <a:noFill/>
          <a:ln>
            <a:noFill/>
          </a:ln>
        </p:spPr>
      </p:pic>
      <p:pic>
        <p:nvPicPr>
          <p:cNvPr id="579" name="Google Shape;579;g123c54e4f93_0_15"/>
          <p:cNvPicPr preferRelativeResize="0"/>
          <p:nvPr/>
        </p:nvPicPr>
        <p:blipFill rotWithShape="1">
          <a:blip r:embed="rId5">
            <a:alphaModFix/>
          </a:blip>
          <a:srcRect b="0" l="0" r="0" t="0"/>
          <a:stretch/>
        </p:blipFill>
        <p:spPr>
          <a:xfrm>
            <a:off x="2252813" y="3639050"/>
            <a:ext cx="2217787" cy="1478525"/>
          </a:xfrm>
          <a:prstGeom prst="rect">
            <a:avLst/>
          </a:prstGeom>
          <a:noFill/>
          <a:ln>
            <a:noFill/>
          </a:ln>
        </p:spPr>
      </p:pic>
      <p:pic>
        <p:nvPicPr>
          <p:cNvPr id="580" name="Google Shape;580;g123c54e4f93_0_15"/>
          <p:cNvPicPr preferRelativeResize="0"/>
          <p:nvPr/>
        </p:nvPicPr>
        <p:blipFill rotWithShape="1">
          <a:blip r:embed="rId6">
            <a:alphaModFix/>
          </a:blip>
          <a:srcRect b="0" l="0" r="0" t="0"/>
          <a:stretch/>
        </p:blipFill>
        <p:spPr>
          <a:xfrm>
            <a:off x="69600" y="3639050"/>
            <a:ext cx="2183227" cy="14785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29"/>
          <p:cNvSpPr txBox="1"/>
          <p:nvPr>
            <p:ph type="title"/>
          </p:nvPr>
        </p:nvSpPr>
        <p:spPr>
          <a:xfrm>
            <a:off x="0" y="0"/>
            <a:ext cx="4225800" cy="492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California </a:t>
            </a:r>
            <a:endParaRPr b="1"/>
          </a:p>
        </p:txBody>
      </p:sp>
      <p:pic>
        <p:nvPicPr>
          <p:cNvPr id="586" name="Google Shape;586;p29"/>
          <p:cNvPicPr preferRelativeResize="0"/>
          <p:nvPr/>
        </p:nvPicPr>
        <p:blipFill rotWithShape="1">
          <a:blip r:embed="rId3">
            <a:alphaModFix/>
          </a:blip>
          <a:srcRect b="0" l="0" r="0" t="0"/>
          <a:stretch/>
        </p:blipFill>
        <p:spPr>
          <a:xfrm>
            <a:off x="0" y="492925"/>
            <a:ext cx="4225725" cy="4650576"/>
          </a:xfrm>
          <a:prstGeom prst="rect">
            <a:avLst/>
          </a:prstGeom>
          <a:noFill/>
          <a:ln>
            <a:noFill/>
          </a:ln>
        </p:spPr>
      </p:pic>
      <p:pic>
        <p:nvPicPr>
          <p:cNvPr id="587" name="Google Shape;587;p29"/>
          <p:cNvPicPr preferRelativeResize="0"/>
          <p:nvPr/>
        </p:nvPicPr>
        <p:blipFill rotWithShape="1">
          <a:blip r:embed="rId4">
            <a:alphaModFix/>
          </a:blip>
          <a:srcRect b="0" l="0" r="0" t="0"/>
          <a:stretch/>
        </p:blipFill>
        <p:spPr>
          <a:xfrm>
            <a:off x="4225712" y="9"/>
            <a:ext cx="4918276" cy="3278317"/>
          </a:xfrm>
          <a:prstGeom prst="rect">
            <a:avLst/>
          </a:prstGeom>
          <a:noFill/>
          <a:ln>
            <a:noFill/>
          </a:ln>
        </p:spPr>
      </p:pic>
      <p:pic>
        <p:nvPicPr>
          <p:cNvPr id="588" name="Google Shape;588;p29"/>
          <p:cNvPicPr preferRelativeResize="0"/>
          <p:nvPr/>
        </p:nvPicPr>
        <p:blipFill rotWithShape="1">
          <a:blip r:embed="rId5">
            <a:alphaModFix/>
          </a:blip>
          <a:srcRect b="0" l="0" r="0" t="0"/>
          <a:stretch/>
        </p:blipFill>
        <p:spPr>
          <a:xfrm>
            <a:off x="4225500" y="2280525"/>
            <a:ext cx="4918702" cy="28629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3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Santa Anas </a:t>
            </a:r>
            <a:endParaRPr b="1"/>
          </a:p>
        </p:txBody>
      </p:sp>
      <p:sp>
        <p:nvSpPr>
          <p:cNvPr id="594" name="Google Shape;594;p30"/>
          <p:cNvSpPr txBox="1"/>
          <p:nvPr>
            <p:ph idx="1" type="body"/>
          </p:nvPr>
        </p:nvSpPr>
        <p:spPr>
          <a:xfrm>
            <a:off x="5559775" y="705550"/>
            <a:ext cx="3584100" cy="44379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A localized type of Foehn wind driven by offshore pressure gradients.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Adiabatic drying and advective drying over the Great Basin produce extremely low RH as low as 1-3%</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Winds may exceed 80 mph through terrain and gaps.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Extreme fire behavior develops as a combination of very combustible fuels and extreme winds.</a:t>
            </a:r>
            <a:endParaRPr>
              <a:solidFill>
                <a:schemeClr val="dk1"/>
              </a:solidFill>
            </a:endParaRPr>
          </a:p>
        </p:txBody>
      </p:sp>
      <p:pic>
        <p:nvPicPr>
          <p:cNvPr id="595" name="Google Shape;595;p30"/>
          <p:cNvPicPr preferRelativeResize="0"/>
          <p:nvPr/>
        </p:nvPicPr>
        <p:blipFill rotWithShape="1">
          <a:blip r:embed="rId3">
            <a:alphaModFix/>
          </a:blip>
          <a:srcRect b="0" l="0" r="0" t="0"/>
          <a:stretch/>
        </p:blipFill>
        <p:spPr>
          <a:xfrm>
            <a:off x="0" y="488200"/>
            <a:ext cx="5559775" cy="4655301"/>
          </a:xfrm>
          <a:prstGeom prst="rect">
            <a:avLst/>
          </a:prstGeom>
          <a:noFill/>
          <a:ln>
            <a:noFill/>
          </a:ln>
        </p:spPr>
      </p:pic>
      <p:sp>
        <p:nvSpPr>
          <p:cNvPr id="596" name="Google Shape;596;p30"/>
          <p:cNvSpPr txBox="1"/>
          <p:nvPr/>
        </p:nvSpPr>
        <p:spPr>
          <a:xfrm>
            <a:off x="549925" y="4183925"/>
            <a:ext cx="4164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700" u="none" cap="none" strike="noStrike">
                <a:solidFill>
                  <a:srgbClr val="E06666"/>
                </a:solidFill>
                <a:latin typeface="Arial"/>
                <a:ea typeface="Arial"/>
                <a:cs typeface="Arial"/>
                <a:sym typeface="Arial"/>
              </a:rPr>
              <a:t>L</a:t>
            </a:r>
            <a:endParaRPr b="1" i="0" sz="3700" u="none" cap="none" strike="noStrike">
              <a:solidFill>
                <a:srgbClr val="E06666"/>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602" name="Google Shape;602;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b="1"/>
          </a:p>
        </p:txBody>
      </p:sp>
      <p:pic>
        <p:nvPicPr>
          <p:cNvPr id="603" name="Google Shape;603;p31"/>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609" name="Google Shape;609;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610" name="Google Shape;610;p32"/>
          <p:cNvPicPr preferRelativeResize="0"/>
          <p:nvPr/>
        </p:nvPicPr>
        <p:blipFill rotWithShape="1">
          <a:blip r:embed="rId3">
            <a:alphaModFix/>
          </a:blip>
          <a:srcRect b="0" l="0" r="0" t="0"/>
          <a:stretch/>
        </p:blipFill>
        <p:spPr>
          <a:xfrm>
            <a:off x="0" y="0"/>
            <a:ext cx="9103775"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616" name="Google Shape;616;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617" name="Google Shape;617;p33"/>
          <p:cNvPicPr preferRelativeResize="0"/>
          <p:nvPr/>
        </p:nvPicPr>
        <p:blipFill rotWithShape="1">
          <a:blip r:embed="rId3">
            <a:alphaModFix/>
          </a:blip>
          <a:srcRect b="0" l="0" r="0" t="0"/>
          <a:stretch/>
        </p:blipFill>
        <p:spPr>
          <a:xfrm>
            <a:off x="0" y="0"/>
            <a:ext cx="9144000" cy="51435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34"/>
          <p:cNvSpPr txBox="1"/>
          <p:nvPr>
            <p:ph type="title"/>
          </p:nvPr>
        </p:nvSpPr>
        <p:spPr>
          <a:xfrm>
            <a:off x="0" y="148700"/>
            <a:ext cx="38877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Sundowners</a:t>
            </a:r>
            <a:endParaRPr b="1"/>
          </a:p>
        </p:txBody>
      </p:sp>
      <p:sp>
        <p:nvSpPr>
          <p:cNvPr id="623" name="Google Shape;623;p34"/>
          <p:cNvSpPr txBox="1"/>
          <p:nvPr>
            <p:ph idx="1" type="body"/>
          </p:nvPr>
        </p:nvSpPr>
        <p:spPr>
          <a:xfrm>
            <a:off x="6348725" y="3127325"/>
            <a:ext cx="2795400" cy="20163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Special case of Santa Ana winds with an offshore low</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Small but very impactful area with high population</a:t>
            </a:r>
            <a:endParaRPr>
              <a:solidFill>
                <a:schemeClr val="dk1"/>
              </a:solidFill>
            </a:endParaRPr>
          </a:p>
        </p:txBody>
      </p:sp>
      <p:pic>
        <p:nvPicPr>
          <p:cNvPr id="624" name="Google Shape;624;p34"/>
          <p:cNvPicPr preferRelativeResize="0"/>
          <p:nvPr/>
        </p:nvPicPr>
        <p:blipFill rotWithShape="1">
          <a:blip r:embed="rId3">
            <a:alphaModFix/>
          </a:blip>
          <a:srcRect b="0" l="0" r="24725" t="0"/>
          <a:stretch/>
        </p:blipFill>
        <p:spPr>
          <a:xfrm>
            <a:off x="0" y="1017713"/>
            <a:ext cx="3887600" cy="4125775"/>
          </a:xfrm>
          <a:prstGeom prst="rect">
            <a:avLst/>
          </a:prstGeom>
          <a:noFill/>
          <a:ln cap="flat" cmpd="sng" w="38100">
            <a:solidFill>
              <a:schemeClr val="dk2"/>
            </a:solidFill>
            <a:prstDash val="solid"/>
            <a:round/>
            <a:headEnd len="sm" w="sm" type="none"/>
            <a:tailEnd len="sm" w="sm" type="none"/>
          </a:ln>
        </p:spPr>
      </p:pic>
      <p:pic>
        <p:nvPicPr>
          <p:cNvPr id="625" name="Google Shape;625;p34"/>
          <p:cNvPicPr preferRelativeResize="0"/>
          <p:nvPr/>
        </p:nvPicPr>
        <p:blipFill rotWithShape="1">
          <a:blip r:embed="rId4">
            <a:alphaModFix/>
          </a:blip>
          <a:srcRect b="0" l="0" r="0" t="0"/>
          <a:stretch/>
        </p:blipFill>
        <p:spPr>
          <a:xfrm>
            <a:off x="3887600" y="247041"/>
            <a:ext cx="5256526" cy="2880284"/>
          </a:xfrm>
          <a:prstGeom prst="rect">
            <a:avLst/>
          </a:prstGeom>
          <a:noFill/>
          <a:ln>
            <a:noFill/>
          </a:ln>
        </p:spPr>
      </p:pic>
      <p:pic>
        <p:nvPicPr>
          <p:cNvPr id="626" name="Google Shape;626;p34"/>
          <p:cNvPicPr preferRelativeResize="0"/>
          <p:nvPr/>
        </p:nvPicPr>
        <p:blipFill rotWithShape="1">
          <a:blip r:embed="rId5">
            <a:alphaModFix/>
          </a:blip>
          <a:srcRect b="0" l="12326" r="32271" t="28505"/>
          <a:stretch/>
        </p:blipFill>
        <p:spPr>
          <a:xfrm>
            <a:off x="3887600" y="3127325"/>
            <a:ext cx="2483575" cy="2059925"/>
          </a:xfrm>
          <a:prstGeom prst="rect">
            <a:avLst/>
          </a:prstGeom>
          <a:noFill/>
          <a:ln>
            <a:noFill/>
          </a:ln>
        </p:spPr>
      </p:pic>
      <p:sp>
        <p:nvSpPr>
          <p:cNvPr id="627" name="Google Shape;627;p34"/>
          <p:cNvSpPr/>
          <p:nvPr/>
        </p:nvSpPr>
        <p:spPr>
          <a:xfrm>
            <a:off x="1524100" y="4227725"/>
            <a:ext cx="649200" cy="646500"/>
          </a:xfrm>
          <a:prstGeom prst="ellipse">
            <a:avLst/>
          </a:prstGeom>
          <a:solidFill>
            <a:srgbClr val="EA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34"/>
          <p:cNvSpPr txBox="1"/>
          <p:nvPr/>
        </p:nvSpPr>
        <p:spPr>
          <a:xfrm>
            <a:off x="1640500" y="4227725"/>
            <a:ext cx="4164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E06666"/>
                </a:solidFill>
                <a:latin typeface="Arial"/>
                <a:ea typeface="Arial"/>
                <a:cs typeface="Arial"/>
                <a:sym typeface="Arial"/>
              </a:rPr>
              <a:t>L</a:t>
            </a:r>
            <a:endParaRPr b="1" i="0" sz="3000" u="none" cap="none" strike="noStrike">
              <a:solidFill>
                <a:srgbClr val="E06666"/>
              </a:solidFill>
              <a:latin typeface="Arial"/>
              <a:ea typeface="Arial"/>
              <a:cs typeface="Arial"/>
              <a:sym typeface="Arial"/>
            </a:endParaRPr>
          </a:p>
        </p:txBody>
      </p:sp>
      <p:sp>
        <p:nvSpPr>
          <p:cNvPr id="629" name="Google Shape;629;p34"/>
          <p:cNvSpPr/>
          <p:nvPr/>
        </p:nvSpPr>
        <p:spPr>
          <a:xfrm>
            <a:off x="1993275" y="4100513"/>
            <a:ext cx="493894" cy="900936"/>
          </a:xfrm>
          <a:custGeom>
            <a:rect b="b" l="l" r="r" t="t"/>
            <a:pathLst>
              <a:path extrusionOk="0" h="34149" w="17263">
                <a:moveTo>
                  <a:pt x="0" y="0"/>
                </a:moveTo>
                <a:cubicBezTo>
                  <a:pt x="1270" y="565"/>
                  <a:pt x="5362" y="1647"/>
                  <a:pt x="7620" y="3387"/>
                </a:cubicBezTo>
                <a:cubicBezTo>
                  <a:pt x="9878" y="5127"/>
                  <a:pt x="12183" y="8137"/>
                  <a:pt x="13547" y="10442"/>
                </a:cubicBezTo>
                <a:cubicBezTo>
                  <a:pt x="14911" y="12747"/>
                  <a:pt x="15194" y="14770"/>
                  <a:pt x="15805" y="17216"/>
                </a:cubicBezTo>
                <a:cubicBezTo>
                  <a:pt x="16417" y="19662"/>
                  <a:pt x="17310" y="22296"/>
                  <a:pt x="17216" y="25118"/>
                </a:cubicBezTo>
                <a:cubicBezTo>
                  <a:pt x="17122" y="27940"/>
                  <a:pt x="15569" y="32644"/>
                  <a:pt x="15240" y="34149"/>
                </a:cubicBezTo>
              </a:path>
            </a:pathLst>
          </a:custGeom>
          <a:noFill/>
          <a:ln cap="flat" cmpd="sng" w="3810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34"/>
          <p:cNvSpPr/>
          <p:nvPr/>
        </p:nvSpPr>
        <p:spPr>
          <a:xfrm flipH="1" rot="-1372733">
            <a:off x="1284795" y="4240798"/>
            <a:ext cx="416384" cy="900958"/>
          </a:xfrm>
          <a:custGeom>
            <a:rect b="b" l="l" r="r" t="t"/>
            <a:pathLst>
              <a:path extrusionOk="0" h="34149" w="17263">
                <a:moveTo>
                  <a:pt x="0" y="0"/>
                </a:moveTo>
                <a:cubicBezTo>
                  <a:pt x="1270" y="565"/>
                  <a:pt x="5362" y="1647"/>
                  <a:pt x="7620" y="3387"/>
                </a:cubicBezTo>
                <a:cubicBezTo>
                  <a:pt x="9878" y="5127"/>
                  <a:pt x="12183" y="8137"/>
                  <a:pt x="13547" y="10442"/>
                </a:cubicBezTo>
                <a:cubicBezTo>
                  <a:pt x="14911" y="12747"/>
                  <a:pt x="15194" y="14770"/>
                  <a:pt x="15805" y="17216"/>
                </a:cubicBezTo>
                <a:cubicBezTo>
                  <a:pt x="16417" y="19662"/>
                  <a:pt x="17310" y="22296"/>
                  <a:pt x="17216" y="25118"/>
                </a:cubicBezTo>
                <a:cubicBezTo>
                  <a:pt x="17122" y="27940"/>
                  <a:pt x="15569" y="32644"/>
                  <a:pt x="15240" y="34149"/>
                </a:cubicBezTo>
              </a:path>
            </a:pathLst>
          </a:custGeom>
          <a:noFill/>
          <a:ln cap="flat" cmpd="sng" w="3810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48"/>
          <p:cNvSpPr txBox="1"/>
          <p:nvPr>
            <p:ph type="title"/>
          </p:nvPr>
        </p:nvSpPr>
        <p:spPr>
          <a:xfrm>
            <a:off x="4225650" y="0"/>
            <a:ext cx="4918200" cy="18651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a:t>Camp Fire Nov 2018</a:t>
            </a:r>
            <a:endParaRPr b="1"/>
          </a:p>
        </p:txBody>
      </p:sp>
      <p:sp>
        <p:nvSpPr>
          <p:cNvPr id="636" name="Google Shape;636;p48"/>
          <p:cNvSpPr txBox="1"/>
          <p:nvPr>
            <p:ph idx="1" type="body"/>
          </p:nvPr>
        </p:nvSpPr>
        <p:spPr>
          <a:xfrm>
            <a:off x="4225650" y="553325"/>
            <a:ext cx="4918200" cy="13119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a:solidFill>
                  <a:srgbClr val="000000"/>
                </a:solidFill>
              </a:rPr>
              <a:t>153,000 Acres </a:t>
            </a:r>
            <a:endParaRPr>
              <a:solidFill>
                <a:srgbClr val="000000"/>
              </a:solidFill>
            </a:endParaRPr>
          </a:p>
          <a:p>
            <a:pPr indent="0" lvl="0" marL="0" rtl="0" algn="l">
              <a:lnSpc>
                <a:spcPct val="115000"/>
              </a:lnSpc>
              <a:spcBef>
                <a:spcPts val="1200"/>
              </a:spcBef>
              <a:spcAft>
                <a:spcPts val="0"/>
              </a:spcAft>
              <a:buSzPts val="1800"/>
              <a:buNone/>
            </a:pPr>
            <a:r>
              <a:rPr lang="en">
                <a:solidFill>
                  <a:srgbClr val="000000"/>
                </a:solidFill>
              </a:rPr>
              <a:t>18,000 Buildings Destroyed</a:t>
            </a:r>
            <a:endParaRPr>
              <a:solidFill>
                <a:srgbClr val="000000"/>
              </a:solidFill>
            </a:endParaRPr>
          </a:p>
          <a:p>
            <a:pPr indent="0" lvl="0" marL="0" rtl="0" algn="l">
              <a:lnSpc>
                <a:spcPct val="115000"/>
              </a:lnSpc>
              <a:spcBef>
                <a:spcPts val="1200"/>
              </a:spcBef>
              <a:spcAft>
                <a:spcPts val="1200"/>
              </a:spcAft>
              <a:buSzPts val="1800"/>
              <a:buNone/>
            </a:pPr>
            <a:r>
              <a:rPr lang="en">
                <a:solidFill>
                  <a:srgbClr val="000000"/>
                </a:solidFill>
              </a:rPr>
              <a:t>85 Fatalities $16.5 Billion</a:t>
            </a:r>
            <a:endParaRPr>
              <a:solidFill>
                <a:srgbClr val="000000"/>
              </a:solidFill>
            </a:endParaRPr>
          </a:p>
        </p:txBody>
      </p:sp>
      <p:pic>
        <p:nvPicPr>
          <p:cNvPr id="637" name="Google Shape;637;p48"/>
          <p:cNvPicPr preferRelativeResize="0"/>
          <p:nvPr/>
        </p:nvPicPr>
        <p:blipFill rotWithShape="1">
          <a:blip r:embed="rId3">
            <a:alphaModFix/>
          </a:blip>
          <a:srcRect b="0" l="0" r="0" t="0"/>
          <a:stretch/>
        </p:blipFill>
        <p:spPr>
          <a:xfrm>
            <a:off x="4225712" y="1865184"/>
            <a:ext cx="4918276" cy="3278317"/>
          </a:xfrm>
          <a:prstGeom prst="rect">
            <a:avLst/>
          </a:prstGeom>
          <a:noFill/>
          <a:ln>
            <a:noFill/>
          </a:ln>
        </p:spPr>
      </p:pic>
      <p:pic>
        <p:nvPicPr>
          <p:cNvPr id="638" name="Google Shape;638;p48"/>
          <p:cNvPicPr preferRelativeResize="0"/>
          <p:nvPr/>
        </p:nvPicPr>
        <p:blipFill rotWithShape="1">
          <a:blip r:embed="rId4">
            <a:alphaModFix/>
          </a:blip>
          <a:srcRect b="0" l="0" r="0" t="0"/>
          <a:stretch/>
        </p:blipFill>
        <p:spPr>
          <a:xfrm>
            <a:off x="0" y="0"/>
            <a:ext cx="4225700" cy="2201675"/>
          </a:xfrm>
          <a:prstGeom prst="rect">
            <a:avLst/>
          </a:prstGeom>
          <a:noFill/>
          <a:ln>
            <a:noFill/>
          </a:ln>
        </p:spPr>
      </p:pic>
      <p:pic>
        <p:nvPicPr>
          <p:cNvPr id="639" name="Google Shape;639;p48"/>
          <p:cNvPicPr preferRelativeResize="0"/>
          <p:nvPr/>
        </p:nvPicPr>
        <p:blipFill rotWithShape="1">
          <a:blip r:embed="rId5">
            <a:alphaModFix/>
          </a:blip>
          <a:srcRect b="0" l="0" r="0" t="0"/>
          <a:stretch/>
        </p:blipFill>
        <p:spPr>
          <a:xfrm>
            <a:off x="0" y="2201675"/>
            <a:ext cx="4225700" cy="29418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descr="This animation of the Camp Fire is one of the tools that NCAR scientist Janice Coen and her colleagues will use to study the factors that made the wildfire so deadly. A wildfire weather expert, Coen used the CAWFE™ modeling system (derived from Coupled Atmosphere-Wildland Fire Environment) to create this weather-fire simulation of the first eight hours of the Camp Fire. The arrows show near-surface wind vectors and are colored according to the wind speed. This animation is a preliminary result of research she will be conducting into the mechanisms generating strong, highly localized winds and the fires and fire behavior that result.&#10;&#10;Note: As a preliminary step in ongoing research, this animation does not show the entirety of the wildfire event nor the many communities that were affected." id="644" name="Google Shape;644;p49" title="Simulation of the Camp Fire">
            <a:hlinkClick r:id="rId3"/>
          </p:cNvPr>
          <p:cNvPicPr preferRelativeResize="0"/>
          <p:nvPr/>
        </p:nvPicPr>
        <p:blipFill rotWithShape="1">
          <a:blip r:embed="rId4">
            <a:alphaModFix/>
          </a:blip>
          <a:srcRect b="0" l="0" r="0" t="0"/>
          <a:stretch/>
        </p:blipFill>
        <p:spPr>
          <a:xfrm>
            <a:off x="1160250" y="132273"/>
            <a:ext cx="6823500" cy="3838225"/>
          </a:xfrm>
          <a:prstGeom prst="rect">
            <a:avLst/>
          </a:prstGeom>
          <a:noFill/>
          <a:ln>
            <a:noFill/>
          </a:ln>
        </p:spPr>
      </p:pic>
      <p:sp>
        <p:nvSpPr>
          <p:cNvPr id="645" name="Google Shape;645;p49"/>
          <p:cNvSpPr txBox="1"/>
          <p:nvPr/>
        </p:nvSpPr>
        <p:spPr>
          <a:xfrm>
            <a:off x="1670150" y="4138450"/>
            <a:ext cx="64590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5"/>
              </a:rPr>
              <a:t>https://www.youtube.com/watch?v=dyfJYOZgiyA</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1000"/>
                                        <p:tgtEl>
                                          <p:spTgt spid="6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99" name="Google Shape;99;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00" name="Google Shape;100;p7"/>
          <p:cNvPicPr preferRelativeResize="0"/>
          <p:nvPr/>
        </p:nvPicPr>
        <p:blipFill rotWithShape="1">
          <a:blip r:embed="rId3">
            <a:alphaModFix/>
          </a:blip>
          <a:srcRect b="0" l="0" r="0" t="0"/>
          <a:stretch/>
        </p:blipFill>
        <p:spPr>
          <a:xfrm>
            <a:off x="1" y="0"/>
            <a:ext cx="9144003" cy="5143499"/>
          </a:xfrm>
          <a:prstGeom prst="rect">
            <a:avLst/>
          </a:prstGeom>
          <a:noFill/>
          <a:ln>
            <a:noFill/>
          </a:ln>
        </p:spPr>
      </p:pic>
      <p:sp>
        <p:nvSpPr>
          <p:cNvPr id="101" name="Google Shape;101;p7"/>
          <p:cNvSpPr/>
          <p:nvPr/>
        </p:nvSpPr>
        <p:spPr>
          <a:xfrm>
            <a:off x="133025" y="59125"/>
            <a:ext cx="5860200" cy="620700"/>
          </a:xfrm>
          <a:prstGeom prst="rect">
            <a:avLst/>
          </a:prstGeom>
          <a:solidFill>
            <a:srgbClr val="33467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 name="Google Shape;102;p7"/>
          <p:cNvSpPr txBox="1"/>
          <p:nvPr>
            <p:ph type="title"/>
          </p:nvPr>
        </p:nvSpPr>
        <p:spPr>
          <a:xfrm>
            <a:off x="2752575" y="37950"/>
            <a:ext cx="35550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3890">
                <a:solidFill>
                  <a:schemeClr val="lt1"/>
                </a:solidFill>
              </a:rPr>
              <a:t>Topography</a:t>
            </a:r>
            <a:endParaRPr b="1" sz="3890">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19"/>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“Plume Dominated” vs “Wind Driven” events</a:t>
            </a:r>
            <a:endParaRPr b="1"/>
          </a:p>
        </p:txBody>
      </p:sp>
      <p:sp>
        <p:nvSpPr>
          <p:cNvPr id="651" name="Google Shape;651;p19"/>
          <p:cNvSpPr txBox="1"/>
          <p:nvPr>
            <p:ph idx="1" type="body"/>
          </p:nvPr>
        </p:nvSpPr>
        <p:spPr>
          <a:xfrm>
            <a:off x="0" y="459575"/>
            <a:ext cx="9144000" cy="2511900"/>
          </a:xfrm>
          <a:prstGeom prst="rect">
            <a:avLst/>
          </a:prstGeom>
          <a:noFill/>
          <a:ln>
            <a:noFill/>
          </a:ln>
        </p:spPr>
        <p:txBody>
          <a:bodyPr anchorCtr="0" anchor="t" bIns="91425" lIns="91425" spcFirstLastPara="1" rIns="91425" wrap="square" tIns="91425">
            <a:normAutofit/>
          </a:bodyPr>
          <a:lstStyle/>
          <a:p>
            <a:pPr indent="-330200" lvl="0" marL="457200" rtl="0" algn="l">
              <a:lnSpc>
                <a:spcPct val="105000"/>
              </a:lnSpc>
              <a:spcBef>
                <a:spcPts val="0"/>
              </a:spcBef>
              <a:spcAft>
                <a:spcPts val="0"/>
              </a:spcAft>
              <a:buClr>
                <a:schemeClr val="dk1"/>
              </a:buClr>
              <a:buSzPts val="1600"/>
              <a:buChar char="●"/>
            </a:pPr>
            <a:r>
              <a:rPr lang="en" sz="1600">
                <a:solidFill>
                  <a:schemeClr val="dk1"/>
                </a:solidFill>
              </a:rPr>
              <a:t>Prototypical fire regimes are often characterized by warm temperatures, low relative humidity, and strong boundary-layer winds. AKA “</a:t>
            </a:r>
            <a:r>
              <a:rPr lang="en" sz="1600" u="sng">
                <a:solidFill>
                  <a:schemeClr val="dk1"/>
                </a:solidFill>
              </a:rPr>
              <a:t>Hot Dry Windy</a:t>
            </a:r>
            <a:r>
              <a:rPr lang="en" sz="1600">
                <a:solidFill>
                  <a:schemeClr val="dk1"/>
                </a:solidFill>
              </a:rPr>
              <a:t>”</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 sz="1600">
                <a:solidFill>
                  <a:schemeClr val="dk1"/>
                </a:solidFill>
              </a:rPr>
              <a:t>Low RH cures fuels by increasing the potential energy of a material. High winds bring oxygen and spread flames/sparks creating spot fires. Literally fanning the flames. </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 sz="1600">
                <a:solidFill>
                  <a:schemeClr val="dk1"/>
                </a:solidFill>
              </a:rPr>
              <a:t>Just like thunderstorms atmospheric instability can also drive fire weather. Hot dry and unstable conditions can be just as dangerous as hot dry and windy. </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 sz="1600">
                <a:solidFill>
                  <a:schemeClr val="dk1"/>
                </a:solidFill>
              </a:rPr>
              <a:t>Fires can create their own environment from strong buoyant updrafts collapsing and reforming.</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 sz="1600">
                <a:solidFill>
                  <a:schemeClr val="dk1"/>
                </a:solidFill>
              </a:rPr>
              <a:t>Plumes can loft embers for miles and create strong inflow/outflow winds on collapse leading to long range spotting, new fires, and rapid burnovers. </a:t>
            </a:r>
            <a:endParaRPr sz="1600">
              <a:solidFill>
                <a:schemeClr val="dk1"/>
              </a:solidFill>
            </a:endParaRPr>
          </a:p>
        </p:txBody>
      </p:sp>
      <p:pic>
        <p:nvPicPr>
          <p:cNvPr id="652" name="Google Shape;652;p19"/>
          <p:cNvPicPr preferRelativeResize="0"/>
          <p:nvPr/>
        </p:nvPicPr>
        <p:blipFill rotWithShape="1">
          <a:blip r:embed="rId3">
            <a:alphaModFix/>
          </a:blip>
          <a:srcRect b="0" l="0" r="0" t="0"/>
          <a:stretch/>
        </p:blipFill>
        <p:spPr>
          <a:xfrm>
            <a:off x="0" y="2991925"/>
            <a:ext cx="5815201" cy="2132525"/>
          </a:xfrm>
          <a:prstGeom prst="rect">
            <a:avLst/>
          </a:prstGeom>
          <a:noFill/>
          <a:ln>
            <a:noFill/>
          </a:ln>
        </p:spPr>
      </p:pic>
      <p:pic>
        <p:nvPicPr>
          <p:cNvPr id="653" name="Google Shape;653;p19"/>
          <p:cNvPicPr preferRelativeResize="0"/>
          <p:nvPr/>
        </p:nvPicPr>
        <p:blipFill rotWithShape="1">
          <a:blip r:embed="rId4">
            <a:alphaModFix/>
          </a:blip>
          <a:srcRect b="0" l="0" r="0" t="0"/>
          <a:stretch/>
        </p:blipFill>
        <p:spPr>
          <a:xfrm>
            <a:off x="5815199" y="3010975"/>
            <a:ext cx="3328801" cy="213251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2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Pyro Cumulus</a:t>
            </a:r>
            <a:endParaRPr b="1"/>
          </a:p>
        </p:txBody>
      </p:sp>
      <p:pic>
        <p:nvPicPr>
          <p:cNvPr descr="Brandon Riza's amazing timelapse video showing towering smoke plumes generated by the large fire complex &quot;Station Fire&quot; north of Los Angeles -- updrafts blast upward into the cooler air aloft, condense into cloud tops -- to form 'pyrocumulus' clouds.  www.brandonriza.com" id="659" name="Google Shape;659;p20" title="LA Fires Timelapse and Pyrocumulus from &quot;Station Fire&quot; Complex">
            <a:hlinkClick r:id="rId3"/>
          </p:cNvPr>
          <p:cNvPicPr preferRelativeResize="0"/>
          <p:nvPr/>
        </p:nvPicPr>
        <p:blipFill rotWithShape="1">
          <a:blip r:embed="rId4">
            <a:alphaModFix/>
          </a:blip>
          <a:srcRect b="0" l="0" r="0" t="0"/>
          <a:stretch/>
        </p:blipFill>
        <p:spPr>
          <a:xfrm>
            <a:off x="0" y="572700"/>
            <a:ext cx="4572000" cy="3429000"/>
          </a:xfrm>
          <a:prstGeom prst="rect">
            <a:avLst/>
          </a:prstGeom>
          <a:noFill/>
          <a:ln>
            <a:noFill/>
          </a:ln>
        </p:spPr>
      </p:pic>
      <p:pic>
        <p:nvPicPr>
          <p:cNvPr descr="B.C. Wildfire Service information officer Kevin Skrepnek says a fire whirl caught on camera by firefighter Mary Schidlowsky is uncommonly large and lengthy in duration." id="660" name="Google Shape;660;p20" title="B.C. firefighter captures video of fire whirl">
            <a:hlinkClick r:id="rId5"/>
          </p:cNvPr>
          <p:cNvPicPr preferRelativeResize="0"/>
          <p:nvPr/>
        </p:nvPicPr>
        <p:blipFill rotWithShape="1">
          <a:blip r:embed="rId6">
            <a:alphaModFix/>
          </a:blip>
          <a:srcRect b="0" l="0" r="0" t="0"/>
          <a:stretch/>
        </p:blipFill>
        <p:spPr>
          <a:xfrm>
            <a:off x="4572000" y="5727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1000"/>
                                        <p:tgtEl>
                                          <p:spTgt spid="6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1000"/>
                                        <p:tgtEl>
                                          <p:spTgt spid="6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35"/>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Other less common patterns</a:t>
            </a:r>
            <a:endParaRPr b="1"/>
          </a:p>
        </p:txBody>
      </p:sp>
      <p:sp>
        <p:nvSpPr>
          <p:cNvPr id="666" name="Google Shape;666;p35"/>
          <p:cNvSpPr txBox="1"/>
          <p:nvPr>
            <p:ph idx="1" type="body"/>
          </p:nvPr>
        </p:nvSpPr>
        <p:spPr>
          <a:xfrm>
            <a:off x="0" y="572700"/>
            <a:ext cx="5410200" cy="4570800"/>
          </a:xfrm>
          <a:prstGeom prst="rect">
            <a:avLst/>
          </a:prstGeom>
          <a:noFill/>
          <a:ln>
            <a:noFill/>
          </a:ln>
        </p:spPr>
        <p:txBody>
          <a:bodyPr anchorCtr="0" anchor="t" bIns="91425" lIns="91425" spcFirstLastPara="1" rIns="91425" wrap="square" tIns="91425">
            <a:normAutofit fontScale="40000" lnSpcReduction="10000"/>
          </a:bodyPr>
          <a:lstStyle/>
          <a:p>
            <a:pPr indent="-323850" lvl="0" marL="457200" rtl="0" algn="l">
              <a:lnSpc>
                <a:spcPct val="115000"/>
              </a:lnSpc>
              <a:spcBef>
                <a:spcPts val="0"/>
              </a:spcBef>
              <a:spcAft>
                <a:spcPts val="0"/>
              </a:spcAft>
              <a:buClr>
                <a:schemeClr val="dk1"/>
              </a:buClr>
              <a:buSzPct val="100000"/>
              <a:buChar char="●"/>
            </a:pPr>
            <a:r>
              <a:rPr lang="en" sz="3750">
                <a:solidFill>
                  <a:schemeClr val="dk1"/>
                </a:solidFill>
              </a:rPr>
              <a:t>In the northern plains, Great Lakes, and the northeastern US, pre-frontal high pressure from the Pacific, Northwestern Canada, and Hudson Bay all can produce very dry conditions. Cold fronts produce relatively short lived periods of high winds and instability that can produce extreme fire behavior.</a:t>
            </a:r>
            <a:endParaRPr sz="3750">
              <a:solidFill>
                <a:schemeClr val="dk1"/>
              </a:solidFill>
            </a:endParaRPr>
          </a:p>
          <a:p>
            <a:pPr indent="0" lvl="0" marL="457200" rtl="0" algn="l">
              <a:lnSpc>
                <a:spcPct val="115000"/>
              </a:lnSpc>
              <a:spcBef>
                <a:spcPts val="1200"/>
              </a:spcBef>
              <a:spcAft>
                <a:spcPts val="0"/>
              </a:spcAft>
              <a:buSzPct val="120000"/>
              <a:buNone/>
            </a:pPr>
            <a:r>
              <a:t/>
            </a:r>
            <a:endParaRPr sz="3750">
              <a:solidFill>
                <a:schemeClr val="dk1"/>
              </a:solidFill>
            </a:endParaRPr>
          </a:p>
          <a:p>
            <a:pPr indent="-323850" lvl="0" marL="457200" rtl="0" algn="l">
              <a:lnSpc>
                <a:spcPct val="115000"/>
              </a:lnSpc>
              <a:spcBef>
                <a:spcPts val="1200"/>
              </a:spcBef>
              <a:spcAft>
                <a:spcPts val="0"/>
              </a:spcAft>
              <a:buClr>
                <a:schemeClr val="dk1"/>
              </a:buClr>
              <a:buSzPct val="100000"/>
              <a:buChar char="●"/>
            </a:pPr>
            <a:r>
              <a:rPr lang="en" sz="3750">
                <a:solidFill>
                  <a:schemeClr val="dk1"/>
                </a:solidFill>
              </a:rPr>
              <a:t>In the southeastern US, drought is frequently associated with the La Niña state of the southern oscillation pattern or a blocking ridge aloft near the Atlantic coast. Often critical weather patterns follow the frontal passage that brings extremely dry air due to a strong westerly or northwesterly flow. Look for strong winds that accompany the flow. Beware of advancing tropical storms as well as sea breeze boundaries across Florida.</a:t>
            </a:r>
            <a:endParaRPr sz="3750">
              <a:solidFill>
                <a:schemeClr val="dk1"/>
              </a:solidFill>
            </a:endParaRPr>
          </a:p>
          <a:p>
            <a:pPr indent="0" lvl="0" marL="0" rtl="0" algn="l">
              <a:lnSpc>
                <a:spcPct val="115000"/>
              </a:lnSpc>
              <a:spcBef>
                <a:spcPts val="1200"/>
              </a:spcBef>
              <a:spcAft>
                <a:spcPts val="1200"/>
              </a:spcAft>
              <a:buSzPct val="250000"/>
              <a:buNone/>
            </a:pPr>
            <a:r>
              <a:t/>
            </a:r>
            <a:endParaRPr>
              <a:solidFill>
                <a:schemeClr val="dk1"/>
              </a:solidFill>
            </a:endParaRPr>
          </a:p>
        </p:txBody>
      </p:sp>
      <p:pic>
        <p:nvPicPr>
          <p:cNvPr id="667" name="Google Shape;667;p35"/>
          <p:cNvPicPr preferRelativeResize="0"/>
          <p:nvPr/>
        </p:nvPicPr>
        <p:blipFill rotWithShape="1">
          <a:blip r:embed="rId3">
            <a:alphaModFix/>
          </a:blip>
          <a:srcRect b="0" l="0" r="0" t="0"/>
          <a:stretch/>
        </p:blipFill>
        <p:spPr>
          <a:xfrm>
            <a:off x="5715000" y="2857500"/>
            <a:ext cx="3429000" cy="2286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673" name="Google Shape;673;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674" name="Google Shape;674;p36"/>
          <p:cNvPicPr preferRelativeResize="0"/>
          <p:nvPr/>
        </p:nvPicPr>
        <p:blipFill rotWithShape="1">
          <a:blip r:embed="rId3">
            <a:alphaModFix/>
          </a:blip>
          <a:srcRect b="0" l="0" r="0" t="0"/>
          <a:stretch/>
        </p:blipFill>
        <p:spPr>
          <a:xfrm>
            <a:off x="0" y="0"/>
            <a:ext cx="9143998" cy="5143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37"/>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Thunderstorms</a:t>
            </a:r>
            <a:endParaRPr b="1"/>
          </a:p>
        </p:txBody>
      </p:sp>
      <p:sp>
        <p:nvSpPr>
          <p:cNvPr id="680" name="Google Shape;680;p37"/>
          <p:cNvSpPr txBox="1"/>
          <p:nvPr>
            <p:ph idx="1" type="body"/>
          </p:nvPr>
        </p:nvSpPr>
        <p:spPr>
          <a:xfrm>
            <a:off x="0" y="572700"/>
            <a:ext cx="4254900" cy="45708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A fast moving or high based thunderstorm producing cloud to ground lightning and less than 0.10 inches of precipitation accumulation in 1 hour. </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342900" lvl="0" marL="457200" rtl="0" algn="l">
              <a:lnSpc>
                <a:spcPct val="115000"/>
              </a:lnSpc>
              <a:spcBef>
                <a:spcPts val="1200"/>
              </a:spcBef>
              <a:spcAft>
                <a:spcPts val="0"/>
              </a:spcAft>
              <a:buClr>
                <a:schemeClr val="dk1"/>
              </a:buClr>
              <a:buSzPts val="1800"/>
              <a:buChar char="●"/>
            </a:pPr>
            <a:r>
              <a:rPr lang="en">
                <a:solidFill>
                  <a:schemeClr val="dk1"/>
                </a:solidFill>
              </a:rPr>
              <a:t>Lightning ignitions account for a significant fraction of wildfires. </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342900" lvl="0" marL="457200" rtl="0" algn="l">
              <a:lnSpc>
                <a:spcPct val="115000"/>
              </a:lnSpc>
              <a:spcBef>
                <a:spcPts val="1200"/>
              </a:spcBef>
              <a:spcAft>
                <a:spcPts val="0"/>
              </a:spcAft>
              <a:buClr>
                <a:schemeClr val="dk1"/>
              </a:buClr>
              <a:buSzPts val="1800"/>
              <a:buChar char="●"/>
            </a:pPr>
            <a:r>
              <a:rPr lang="en">
                <a:solidFill>
                  <a:schemeClr val="dk1"/>
                </a:solidFill>
              </a:rPr>
              <a:t>Climate change suggests dry thunder/lightning ignition outbreaks may increase.</a:t>
            </a:r>
            <a:endParaRPr>
              <a:solidFill>
                <a:schemeClr val="dk1"/>
              </a:solidFill>
            </a:endParaRPr>
          </a:p>
        </p:txBody>
      </p:sp>
      <p:pic>
        <p:nvPicPr>
          <p:cNvPr id="681" name="Google Shape;681;p37"/>
          <p:cNvPicPr preferRelativeResize="0"/>
          <p:nvPr/>
        </p:nvPicPr>
        <p:blipFill rotWithShape="1">
          <a:blip r:embed="rId3">
            <a:alphaModFix/>
          </a:blip>
          <a:srcRect b="0" l="0" r="0" t="0"/>
          <a:stretch/>
        </p:blipFill>
        <p:spPr>
          <a:xfrm>
            <a:off x="6748050" y="0"/>
            <a:ext cx="2395943" cy="1532450"/>
          </a:xfrm>
          <a:prstGeom prst="rect">
            <a:avLst/>
          </a:prstGeom>
          <a:noFill/>
          <a:ln>
            <a:noFill/>
          </a:ln>
        </p:spPr>
      </p:pic>
      <p:pic>
        <p:nvPicPr>
          <p:cNvPr id="682" name="Google Shape;682;p37"/>
          <p:cNvPicPr preferRelativeResize="0"/>
          <p:nvPr/>
        </p:nvPicPr>
        <p:blipFill rotWithShape="1">
          <a:blip r:embed="rId4">
            <a:alphaModFix/>
          </a:blip>
          <a:srcRect b="0" l="0" r="0" t="0"/>
          <a:stretch/>
        </p:blipFill>
        <p:spPr>
          <a:xfrm>
            <a:off x="4254999" y="1502225"/>
            <a:ext cx="4889000" cy="36412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38"/>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Thunderstorms</a:t>
            </a:r>
            <a:endParaRPr b="1"/>
          </a:p>
        </p:txBody>
      </p:sp>
      <p:sp>
        <p:nvSpPr>
          <p:cNvPr id="688" name="Google Shape;688;p38"/>
          <p:cNvSpPr txBox="1"/>
          <p:nvPr>
            <p:ph idx="1" type="body"/>
          </p:nvPr>
        </p:nvSpPr>
        <p:spPr>
          <a:xfrm>
            <a:off x="0" y="523225"/>
            <a:ext cx="3573900" cy="46203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Deep and dry boundary layer. As much as 5-600 mb!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Mid Level moisture advection results in destabilization. PW values of 0.5 to 0.75 inches most common</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Low CAPE and low shear (storms move slowly)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Mixed storm modes most frequent</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457200" rtl="0" algn="l">
              <a:lnSpc>
                <a:spcPct val="115000"/>
              </a:lnSpc>
              <a:spcBef>
                <a:spcPts val="1200"/>
              </a:spcBef>
              <a:spcAft>
                <a:spcPts val="1200"/>
              </a:spcAft>
              <a:buSzPts val="1800"/>
              <a:buNone/>
            </a:pPr>
            <a:r>
              <a:t/>
            </a:r>
            <a:endParaRPr>
              <a:solidFill>
                <a:schemeClr val="dk1"/>
              </a:solidFill>
            </a:endParaRPr>
          </a:p>
        </p:txBody>
      </p:sp>
      <p:pic>
        <p:nvPicPr>
          <p:cNvPr id="689" name="Google Shape;689;p38"/>
          <p:cNvPicPr preferRelativeResize="0"/>
          <p:nvPr/>
        </p:nvPicPr>
        <p:blipFill rotWithShape="1">
          <a:blip r:embed="rId3">
            <a:alphaModFix/>
          </a:blip>
          <a:srcRect b="34014" l="5489" r="0" t="9722"/>
          <a:stretch/>
        </p:blipFill>
        <p:spPr>
          <a:xfrm>
            <a:off x="3573900" y="523225"/>
            <a:ext cx="5570101" cy="3534326"/>
          </a:xfrm>
          <a:prstGeom prst="rect">
            <a:avLst/>
          </a:prstGeom>
          <a:noFill/>
          <a:ln>
            <a:noFill/>
          </a:ln>
        </p:spPr>
      </p:pic>
      <p:pic>
        <p:nvPicPr>
          <p:cNvPr id="690" name="Google Shape;690;p38"/>
          <p:cNvPicPr preferRelativeResize="0"/>
          <p:nvPr/>
        </p:nvPicPr>
        <p:blipFill rotWithShape="1">
          <a:blip r:embed="rId4">
            <a:alphaModFix/>
          </a:blip>
          <a:srcRect b="53957" l="0" r="0" t="0"/>
          <a:stretch/>
        </p:blipFill>
        <p:spPr>
          <a:xfrm>
            <a:off x="0" y="4057550"/>
            <a:ext cx="9144001" cy="10859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696" name="Google Shape;696;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697" name="Google Shape;697;p39"/>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703" name="Google Shape;703;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04" name="Google Shape;704;p40"/>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id="709" name="Google Shape;709;g2bb088911f3_0_391"/>
          <p:cNvPicPr preferRelativeResize="0"/>
          <p:nvPr/>
        </p:nvPicPr>
        <p:blipFill>
          <a:blip r:embed="rId3">
            <a:alphaModFix/>
          </a:blip>
          <a:stretch>
            <a:fillRect/>
          </a:stretch>
        </p:blipFill>
        <p:spPr>
          <a:xfrm>
            <a:off x="287050" y="254538"/>
            <a:ext cx="5181625" cy="4634425"/>
          </a:xfrm>
          <a:prstGeom prst="rect">
            <a:avLst/>
          </a:prstGeom>
          <a:noFill/>
          <a:ln>
            <a:noFill/>
          </a:ln>
        </p:spPr>
      </p:pic>
      <p:pic>
        <p:nvPicPr>
          <p:cNvPr id="710" name="Google Shape;710;g2bb088911f3_0_391"/>
          <p:cNvPicPr preferRelativeResize="0"/>
          <p:nvPr/>
        </p:nvPicPr>
        <p:blipFill>
          <a:blip r:embed="rId4">
            <a:alphaModFix/>
          </a:blip>
          <a:stretch>
            <a:fillRect/>
          </a:stretch>
        </p:blipFill>
        <p:spPr>
          <a:xfrm>
            <a:off x="5424875" y="1019325"/>
            <a:ext cx="3673950" cy="2737450"/>
          </a:xfrm>
          <a:prstGeom prst="rect">
            <a:avLst/>
          </a:prstGeom>
          <a:noFill/>
          <a:ln>
            <a:noFill/>
          </a:ln>
        </p:spPr>
      </p:pic>
      <p:sp>
        <p:nvSpPr>
          <p:cNvPr id="711" name="Google Shape;711;g2bb088911f3_0_391"/>
          <p:cNvSpPr txBox="1"/>
          <p:nvPr>
            <p:ph type="title"/>
          </p:nvPr>
        </p:nvSpPr>
        <p:spPr>
          <a:xfrm>
            <a:off x="5468675" y="0"/>
            <a:ext cx="3363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Yarnell Hill Fire</a:t>
            </a:r>
            <a:endParaRPr b="1"/>
          </a:p>
          <a:p>
            <a:pPr indent="0" lvl="0" marL="0" rtl="0" algn="ctr">
              <a:lnSpc>
                <a:spcPct val="100000"/>
              </a:lnSpc>
              <a:spcBef>
                <a:spcPts val="0"/>
              </a:spcBef>
              <a:spcAft>
                <a:spcPts val="0"/>
              </a:spcAft>
              <a:buSzPct val="111111"/>
              <a:buNone/>
            </a:pPr>
            <a:r>
              <a:rPr b="1" lang="en"/>
              <a:t>June 30, 2013</a:t>
            </a:r>
            <a:endParaRPr b="1"/>
          </a:p>
        </p:txBody>
      </p:sp>
      <p:sp>
        <p:nvSpPr>
          <p:cNvPr id="712" name="Google Shape;712;g2bb088911f3_0_391"/>
          <p:cNvSpPr txBox="1"/>
          <p:nvPr/>
        </p:nvSpPr>
        <p:spPr>
          <a:xfrm>
            <a:off x="5719925" y="3901975"/>
            <a:ext cx="3251700" cy="1101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Ignited by dry lightning</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Erratic behavior on June 30th due to outflow winds</a:t>
            </a:r>
            <a:endParaRPr sz="1800">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41"/>
          <p:cNvSpPr txBox="1"/>
          <p:nvPr>
            <p:ph type="title"/>
          </p:nvPr>
        </p:nvSpPr>
        <p:spPr>
          <a:xfrm>
            <a:off x="0" y="0"/>
            <a:ext cx="4917000" cy="48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920">
                <a:solidFill>
                  <a:srgbClr val="FFFFFF"/>
                </a:solidFill>
              </a:rPr>
              <a:t>SPC Fire Products</a:t>
            </a:r>
            <a:endParaRPr b="1" sz="2920">
              <a:solidFill>
                <a:srgbClr val="FFFFFF"/>
              </a:solidFill>
            </a:endParaRPr>
          </a:p>
        </p:txBody>
      </p:sp>
      <p:sp>
        <p:nvSpPr>
          <p:cNvPr id="718" name="Google Shape;718;p41"/>
          <p:cNvSpPr txBox="1"/>
          <p:nvPr>
            <p:ph idx="1" type="body"/>
          </p:nvPr>
        </p:nvSpPr>
        <p:spPr>
          <a:xfrm>
            <a:off x="0" y="523225"/>
            <a:ext cx="4917000" cy="4620300"/>
          </a:xfrm>
          <a:prstGeom prst="rect">
            <a:avLst/>
          </a:prstGeom>
          <a:solidFill>
            <a:srgbClr val="B7B7B7"/>
          </a:solidFill>
          <a:ln>
            <a:noFill/>
          </a:ln>
        </p:spPr>
        <p:txBody>
          <a:bodyPr anchorCtr="0" anchor="t" bIns="91425" lIns="91425" spcFirstLastPara="1" rIns="91425" wrap="square" tIns="91425">
            <a:noAutofit/>
          </a:bodyPr>
          <a:lstStyle/>
          <a:p>
            <a:pPr indent="0" lvl="0" marL="50800" rtl="0" algn="l">
              <a:lnSpc>
                <a:spcPct val="115000"/>
              </a:lnSpc>
              <a:spcBef>
                <a:spcPts val="400"/>
              </a:spcBef>
              <a:spcAft>
                <a:spcPts val="0"/>
              </a:spcAft>
              <a:buClr>
                <a:schemeClr val="dk1"/>
              </a:buClr>
              <a:buSzPts val="1100"/>
              <a:buFont typeface="Arial"/>
              <a:buNone/>
            </a:pPr>
            <a:r>
              <a:rPr b="1" lang="en" sz="1550">
                <a:solidFill>
                  <a:srgbClr val="DD0000"/>
                </a:solidFill>
              </a:rPr>
              <a:t>Fire Weather Outlooks</a:t>
            </a:r>
            <a:endParaRPr b="1" sz="1550">
              <a:solidFill>
                <a:srgbClr val="DD0000"/>
              </a:solidFill>
            </a:endParaRPr>
          </a:p>
          <a:p>
            <a:pPr indent="0" lvl="0" marL="50800" marR="50800" rtl="0" algn="l">
              <a:lnSpc>
                <a:spcPct val="120000"/>
              </a:lnSpc>
              <a:spcBef>
                <a:spcPts val="800"/>
              </a:spcBef>
              <a:spcAft>
                <a:spcPts val="0"/>
              </a:spcAft>
              <a:buClr>
                <a:schemeClr val="dk1"/>
              </a:buClr>
              <a:buSzPts val="1100"/>
              <a:buFont typeface="Arial"/>
              <a:buNone/>
            </a:pPr>
            <a:r>
              <a:rPr lang="en" sz="1100">
                <a:solidFill>
                  <a:schemeClr val="dk1"/>
                </a:solidFill>
              </a:rPr>
              <a:t>The Fire Weather Outlooks are intended to delineate areas of the continental U.S. where pre-existing fuel conditions, combined with forecast weather conditions during the next 8 days, will result in a significant threat for the ignition and/or spread of wildfires. This product is designed for use in the NWS, as well as other federal, state, and local government agencies.</a:t>
            </a:r>
            <a:endParaRPr sz="1100">
              <a:solidFill>
                <a:schemeClr val="dk1"/>
              </a:solidFill>
            </a:endParaRPr>
          </a:p>
          <a:p>
            <a:pPr indent="0" lvl="0" marL="50800" marR="50800" rtl="0" algn="l">
              <a:lnSpc>
                <a:spcPct val="120000"/>
              </a:lnSpc>
              <a:spcBef>
                <a:spcPts val="800"/>
              </a:spcBef>
              <a:spcAft>
                <a:spcPts val="0"/>
              </a:spcAft>
              <a:buClr>
                <a:schemeClr val="dk1"/>
              </a:buClr>
              <a:buSzPts val="1100"/>
              <a:buFont typeface="Arial"/>
              <a:buNone/>
            </a:pPr>
            <a:r>
              <a:rPr lang="en" sz="1100">
                <a:solidFill>
                  <a:schemeClr val="dk1"/>
                </a:solidFill>
              </a:rPr>
              <a:t>Each outlook consists of a categorical forecast that graphically depicts fire weather risk areas across the continental United States, along with a text narrative. Through various labels and colors on the graphic, the five types of Fire Weather Outlook risk areas are:</a:t>
            </a:r>
            <a:endParaRPr sz="1100">
              <a:solidFill>
                <a:schemeClr val="dk1"/>
              </a:solidFill>
            </a:endParaRPr>
          </a:p>
          <a:p>
            <a:pPr indent="-228600" lvl="0" marL="558800" marR="101600" rtl="0" algn="l">
              <a:lnSpc>
                <a:spcPct val="120000"/>
              </a:lnSpc>
              <a:spcBef>
                <a:spcPts val="900"/>
              </a:spcBef>
              <a:spcAft>
                <a:spcPts val="0"/>
              </a:spcAft>
              <a:buClr>
                <a:schemeClr val="dk1"/>
              </a:buClr>
              <a:buSzPts val="1200"/>
              <a:buNone/>
            </a:pPr>
            <a:r>
              <a:rPr b="1" lang="en" sz="1400">
                <a:solidFill>
                  <a:srgbClr val="FF9900"/>
                </a:solidFill>
              </a:rPr>
              <a:t>ELEVATED</a:t>
            </a:r>
            <a:r>
              <a:rPr lang="en" sz="1200">
                <a:solidFill>
                  <a:schemeClr val="dk1"/>
                </a:solidFill>
              </a:rPr>
              <a:t> (orange) - Elevated risk from wind and relative humidity</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FF0000"/>
                </a:solidFill>
              </a:rPr>
              <a:t>CRITICAL</a:t>
            </a:r>
            <a:r>
              <a:rPr lang="en" sz="1200">
                <a:solidFill>
                  <a:schemeClr val="dk1"/>
                </a:solidFill>
              </a:rPr>
              <a:t> (red) - Critical risk from wind and relative humidity</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FF00FF"/>
                </a:solidFill>
              </a:rPr>
              <a:t>EXTREME</a:t>
            </a:r>
            <a:r>
              <a:rPr lang="en" sz="1200">
                <a:solidFill>
                  <a:schemeClr val="dk1"/>
                </a:solidFill>
              </a:rPr>
              <a:t> (magenta) - Extremely Critical risk from wind and relative humidity</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783F04"/>
                </a:solidFill>
              </a:rPr>
              <a:t>ISODRYT</a:t>
            </a:r>
            <a:r>
              <a:rPr lang="en" sz="1200">
                <a:solidFill>
                  <a:schemeClr val="dk1"/>
                </a:solidFill>
              </a:rPr>
              <a:t> (brown) - Elevated risk from dry thunderstorms</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CC0000"/>
                </a:solidFill>
              </a:rPr>
              <a:t>SCTDRYT</a:t>
            </a:r>
            <a:r>
              <a:rPr lang="en" sz="1200">
                <a:solidFill>
                  <a:schemeClr val="dk1"/>
                </a:solidFill>
              </a:rPr>
              <a:t> (red) - Critical risk from dry thunderstorms</a:t>
            </a:r>
            <a:endParaRPr sz="1200">
              <a:solidFill>
                <a:schemeClr val="dk1"/>
              </a:solidFill>
            </a:endParaRPr>
          </a:p>
          <a:p>
            <a:pPr indent="-228600" lvl="0" marL="457200" rtl="0" algn="l">
              <a:lnSpc>
                <a:spcPct val="120000"/>
              </a:lnSpc>
              <a:spcBef>
                <a:spcPts val="0"/>
              </a:spcBef>
              <a:spcAft>
                <a:spcPts val="0"/>
              </a:spcAft>
              <a:buClr>
                <a:schemeClr val="dk1"/>
              </a:buClr>
              <a:buSzPts val="1200"/>
              <a:buNone/>
            </a:pPr>
            <a:r>
              <a:t/>
            </a:r>
            <a:endParaRPr sz="1200">
              <a:solidFill>
                <a:schemeClr val="dk1"/>
              </a:solidFill>
            </a:endParaRPr>
          </a:p>
          <a:p>
            <a:pPr indent="0" lvl="0" marL="0" rtl="0" algn="l">
              <a:lnSpc>
                <a:spcPct val="115000"/>
              </a:lnSpc>
              <a:spcBef>
                <a:spcPts val="900"/>
              </a:spcBef>
              <a:spcAft>
                <a:spcPts val="1200"/>
              </a:spcAft>
              <a:buSzPts val="1800"/>
              <a:buNone/>
            </a:pPr>
            <a:r>
              <a:t/>
            </a:r>
            <a:endParaRPr sz="2000"/>
          </a:p>
        </p:txBody>
      </p:sp>
      <p:pic>
        <p:nvPicPr>
          <p:cNvPr id="719" name="Google Shape;719;p41"/>
          <p:cNvPicPr preferRelativeResize="0"/>
          <p:nvPr/>
        </p:nvPicPr>
        <p:blipFill rotWithShape="1">
          <a:blip r:embed="rId3">
            <a:alphaModFix/>
          </a:blip>
          <a:srcRect b="0" l="0" r="0" t="0"/>
          <a:stretch/>
        </p:blipFill>
        <p:spPr>
          <a:xfrm>
            <a:off x="4917008" y="0"/>
            <a:ext cx="4226992"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2bb088911f3_0_33"/>
          <p:cNvSpPr txBox="1"/>
          <p:nvPr>
            <p:ph type="title"/>
          </p:nvPr>
        </p:nvSpPr>
        <p:spPr>
          <a:xfrm>
            <a:off x="0" y="2841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Topographic Influence</a:t>
            </a:r>
            <a:endParaRPr sz="3690"/>
          </a:p>
        </p:txBody>
      </p:sp>
      <p:sp>
        <p:nvSpPr>
          <p:cNvPr id="108" name="Google Shape;108;g2bb088911f3_0_33"/>
          <p:cNvSpPr/>
          <p:nvPr/>
        </p:nvSpPr>
        <p:spPr>
          <a:xfrm>
            <a:off x="1099325" y="2645650"/>
            <a:ext cx="2985600" cy="1950900"/>
          </a:xfrm>
          <a:prstGeom prst="triangle">
            <a:avLst>
              <a:gd fmla="val 50000"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 name="Google Shape;109;g2bb088911f3_0_33"/>
          <p:cNvSpPr/>
          <p:nvPr/>
        </p:nvSpPr>
        <p:spPr>
          <a:xfrm>
            <a:off x="2133875" y="2645650"/>
            <a:ext cx="916500" cy="586500"/>
          </a:xfrm>
          <a:prstGeom prst="triangle">
            <a:avLst>
              <a:gd fmla="val 50000"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g2bb088911f3_0_33"/>
          <p:cNvSpPr/>
          <p:nvPr/>
        </p:nvSpPr>
        <p:spPr>
          <a:xfrm>
            <a:off x="354750" y="1958400"/>
            <a:ext cx="982800" cy="997800"/>
          </a:xfrm>
          <a:prstGeom prst="su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g2bb088911f3_0_33"/>
          <p:cNvSpPr txBox="1"/>
          <p:nvPr/>
        </p:nvSpPr>
        <p:spPr>
          <a:xfrm>
            <a:off x="317775" y="3251650"/>
            <a:ext cx="13968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West Slope</a:t>
            </a:r>
            <a:endParaRPr sz="1800">
              <a:solidFill>
                <a:schemeClr val="dk2"/>
              </a:solidFill>
            </a:endParaRPr>
          </a:p>
        </p:txBody>
      </p:sp>
      <p:sp>
        <p:nvSpPr>
          <p:cNvPr id="112" name="Google Shape;112;g2bb088911f3_0_33"/>
          <p:cNvSpPr txBox="1"/>
          <p:nvPr/>
        </p:nvSpPr>
        <p:spPr>
          <a:xfrm>
            <a:off x="3687650" y="3251650"/>
            <a:ext cx="13968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East</a:t>
            </a:r>
            <a:r>
              <a:rPr lang="en" sz="1800">
                <a:solidFill>
                  <a:schemeClr val="dk2"/>
                </a:solidFill>
              </a:rPr>
              <a:t> Slope</a:t>
            </a:r>
            <a:endParaRPr sz="1800">
              <a:solidFill>
                <a:schemeClr val="dk2"/>
              </a:solidFill>
            </a:endParaRPr>
          </a:p>
        </p:txBody>
      </p:sp>
      <p:sp>
        <p:nvSpPr>
          <p:cNvPr id="113" name="Google Shape;113;g2bb088911f3_0_33"/>
          <p:cNvSpPr/>
          <p:nvPr/>
        </p:nvSpPr>
        <p:spPr>
          <a:xfrm>
            <a:off x="3846700" y="1958400"/>
            <a:ext cx="982800" cy="997800"/>
          </a:xfrm>
          <a:prstGeom prst="su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g2bb088911f3_0_33"/>
          <p:cNvSpPr/>
          <p:nvPr/>
        </p:nvSpPr>
        <p:spPr>
          <a:xfrm>
            <a:off x="1263700" y="1337078"/>
            <a:ext cx="2734325" cy="650850"/>
          </a:xfrm>
          <a:custGeom>
            <a:rect b="b" l="l" r="r" t="t"/>
            <a:pathLst>
              <a:path extrusionOk="0" h="26034" w="109373">
                <a:moveTo>
                  <a:pt x="109373" y="26034"/>
                </a:moveTo>
                <a:cubicBezTo>
                  <a:pt x="103806" y="22487"/>
                  <a:pt x="85577" y="9087"/>
                  <a:pt x="75970" y="4751"/>
                </a:cubicBezTo>
                <a:cubicBezTo>
                  <a:pt x="66363" y="416"/>
                  <a:pt x="60057" y="-127"/>
                  <a:pt x="51731" y="21"/>
                </a:cubicBezTo>
                <a:cubicBezTo>
                  <a:pt x="43405" y="169"/>
                  <a:pt x="34635" y="1697"/>
                  <a:pt x="26013" y="5638"/>
                </a:cubicBezTo>
                <a:cubicBezTo>
                  <a:pt x="17391" y="9579"/>
                  <a:pt x="4336" y="20664"/>
                  <a:pt x="0" y="23669"/>
                </a:cubicBezTo>
              </a:path>
            </a:pathLst>
          </a:custGeom>
          <a:noFill/>
          <a:ln cap="flat" cmpd="sng" w="28575">
            <a:solidFill>
              <a:schemeClr val="dk1"/>
            </a:solidFill>
            <a:prstDash val="solid"/>
            <a:round/>
            <a:headEnd len="med" w="med" type="none"/>
            <a:tailEnd len="med" w="med" type="triangle"/>
          </a:ln>
        </p:spPr>
      </p:sp>
      <p:sp>
        <p:nvSpPr>
          <p:cNvPr id="115" name="Google Shape;115;g2bb088911f3_0_33"/>
          <p:cNvSpPr txBox="1"/>
          <p:nvPr/>
        </p:nvSpPr>
        <p:spPr>
          <a:xfrm>
            <a:off x="5040050" y="1655875"/>
            <a:ext cx="3909300" cy="12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East Slope: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Warms earlier in the morning</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Cools earlier in the evening.</a:t>
            </a:r>
            <a:endParaRPr sz="1800">
              <a:solidFill>
                <a:schemeClr val="dk1"/>
              </a:solidFill>
            </a:endParaRPr>
          </a:p>
        </p:txBody>
      </p:sp>
      <p:sp>
        <p:nvSpPr>
          <p:cNvPr id="116" name="Google Shape;116;g2bb088911f3_0_33"/>
          <p:cNvSpPr txBox="1"/>
          <p:nvPr/>
        </p:nvSpPr>
        <p:spPr>
          <a:xfrm>
            <a:off x="5040050" y="2951275"/>
            <a:ext cx="3909300" cy="12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West</a:t>
            </a:r>
            <a:r>
              <a:rPr lang="en" sz="1800">
                <a:solidFill>
                  <a:schemeClr val="dk1"/>
                </a:solidFill>
              </a:rPr>
              <a:t> Slope: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Warms later in the morning</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Cools later in the evening.</a:t>
            </a:r>
            <a:endParaRPr sz="1800">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September 2nd 2020 Montana fire outbreak </a:t>
            </a:r>
            <a:endParaRPr b="1">
              <a:solidFill>
                <a:srgbClr val="FFFFFF"/>
              </a:solidFill>
            </a:endParaRPr>
          </a:p>
        </p:txBody>
      </p:sp>
      <p:sp>
        <p:nvSpPr>
          <p:cNvPr id="725" name="Google Shape;725;p42"/>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26" name="Google Shape;726;p42"/>
          <p:cNvPicPr preferRelativeResize="0"/>
          <p:nvPr/>
        </p:nvPicPr>
        <p:blipFill rotWithShape="1">
          <a:blip r:embed="rId3">
            <a:alphaModFix/>
          </a:blip>
          <a:srcRect b="0" l="0" r="0" t="0"/>
          <a:stretch/>
        </p:blipFill>
        <p:spPr>
          <a:xfrm>
            <a:off x="2893200" y="1017725"/>
            <a:ext cx="6250799" cy="4125776"/>
          </a:xfrm>
          <a:prstGeom prst="rect">
            <a:avLst/>
          </a:prstGeom>
          <a:noFill/>
          <a:ln>
            <a:noFill/>
          </a:ln>
        </p:spPr>
      </p:pic>
      <p:pic>
        <p:nvPicPr>
          <p:cNvPr id="727" name="Google Shape;727;p42"/>
          <p:cNvPicPr preferRelativeResize="0"/>
          <p:nvPr/>
        </p:nvPicPr>
        <p:blipFill rotWithShape="1">
          <a:blip r:embed="rId4">
            <a:alphaModFix/>
          </a:blip>
          <a:srcRect b="33361" l="0" r="0" t="15899"/>
          <a:stretch/>
        </p:blipFill>
        <p:spPr>
          <a:xfrm>
            <a:off x="0" y="2533925"/>
            <a:ext cx="2893201" cy="2609573"/>
          </a:xfrm>
          <a:prstGeom prst="rect">
            <a:avLst/>
          </a:prstGeom>
          <a:noFill/>
          <a:ln>
            <a:noFill/>
          </a:ln>
        </p:spPr>
      </p:pic>
      <p:pic>
        <p:nvPicPr>
          <p:cNvPr id="728" name="Google Shape;728;p42"/>
          <p:cNvPicPr preferRelativeResize="0"/>
          <p:nvPr/>
        </p:nvPicPr>
        <p:blipFill rotWithShape="1">
          <a:blip r:embed="rId5">
            <a:alphaModFix/>
          </a:blip>
          <a:srcRect b="0" l="0" r="0" t="0"/>
          <a:stretch/>
        </p:blipFill>
        <p:spPr>
          <a:xfrm>
            <a:off x="0" y="1017725"/>
            <a:ext cx="2893201" cy="15162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id="733" name="Google Shape;733;p43"/>
          <p:cNvPicPr preferRelativeResize="0"/>
          <p:nvPr/>
        </p:nvPicPr>
        <p:blipFill rotWithShape="1">
          <a:blip r:embed="rId3">
            <a:alphaModFix/>
          </a:blip>
          <a:srcRect b="0" l="0" r="0" t="0"/>
          <a:stretch/>
        </p:blipFill>
        <p:spPr>
          <a:xfrm>
            <a:off x="973075" y="0"/>
            <a:ext cx="7176325" cy="5143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739" name="Google Shape;739;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40" name="Google Shape;740;p44"/>
          <p:cNvPicPr preferRelativeResize="0"/>
          <p:nvPr/>
        </p:nvPicPr>
        <p:blipFill rotWithShape="1">
          <a:blip r:embed="rId3">
            <a:alphaModFix/>
          </a:blip>
          <a:srcRect b="0" l="0" r="0" t="0"/>
          <a:stretch/>
        </p:blipFill>
        <p:spPr>
          <a:xfrm>
            <a:off x="954175" y="0"/>
            <a:ext cx="7214125" cy="514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746" name="Google Shape;746;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47" name="Google Shape;747;p45"/>
          <p:cNvPicPr preferRelativeResize="0"/>
          <p:nvPr/>
        </p:nvPicPr>
        <p:blipFill rotWithShape="1">
          <a:blip r:embed="rId3">
            <a:alphaModFix/>
          </a:blip>
          <a:srcRect b="0" l="0" r="0" t="0"/>
          <a:stretch/>
        </p:blipFill>
        <p:spPr>
          <a:xfrm>
            <a:off x="916350" y="0"/>
            <a:ext cx="7289775" cy="5143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753" name="Google Shape;753;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54" name="Google Shape;754;p46"/>
          <p:cNvPicPr preferRelativeResize="0"/>
          <p:nvPr/>
        </p:nvPicPr>
        <p:blipFill rotWithShape="1">
          <a:blip r:embed="rId3">
            <a:alphaModFix/>
          </a:blip>
          <a:srcRect b="0" l="0" r="0" t="0"/>
          <a:stretch/>
        </p:blipFill>
        <p:spPr>
          <a:xfrm>
            <a:off x="963625" y="0"/>
            <a:ext cx="7129025" cy="51435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4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t/>
            </a:r>
            <a:endParaRPr/>
          </a:p>
        </p:txBody>
      </p:sp>
      <p:sp>
        <p:nvSpPr>
          <p:cNvPr id="760" name="Google Shape;760;p4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761" name="Google Shape;761;p47"/>
          <p:cNvPicPr preferRelativeResize="0"/>
          <p:nvPr/>
        </p:nvPicPr>
        <p:blipFill rotWithShape="1">
          <a:blip r:embed="rId3">
            <a:alphaModFix/>
          </a:blip>
          <a:srcRect b="0" l="0" r="0" t="0"/>
          <a:stretch/>
        </p:blipFill>
        <p:spPr>
          <a:xfrm>
            <a:off x="1" y="0"/>
            <a:ext cx="9144000" cy="5143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5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Wrap Up</a:t>
            </a:r>
            <a:endParaRPr b="1"/>
          </a:p>
        </p:txBody>
      </p:sp>
      <p:sp>
        <p:nvSpPr>
          <p:cNvPr id="767" name="Google Shape;767;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000000"/>
              </a:buClr>
              <a:buSzPts val="1800"/>
              <a:buChar char="●"/>
            </a:pPr>
            <a:r>
              <a:rPr b="1" lang="en">
                <a:solidFill>
                  <a:srgbClr val="000000"/>
                </a:solidFill>
              </a:rPr>
              <a:t>Fire weather can be thought of in an ingredients based framework. </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Fuels are one of the most important but difficult aspects of forecasting.</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Forecasting should follow a similar flow to severe weather.</a:t>
            </a:r>
            <a:endParaRPr b="1">
              <a:solidFill>
                <a:srgbClr val="000000"/>
              </a:solidFill>
            </a:endParaRPr>
          </a:p>
          <a:p>
            <a:pPr indent="-317500" lvl="1" marL="914400" rtl="0" algn="l">
              <a:lnSpc>
                <a:spcPct val="115000"/>
              </a:lnSpc>
              <a:spcBef>
                <a:spcPts val="0"/>
              </a:spcBef>
              <a:spcAft>
                <a:spcPts val="0"/>
              </a:spcAft>
              <a:buClr>
                <a:srgbClr val="000000"/>
              </a:buClr>
              <a:buSzPts val="1400"/>
              <a:buChar char="○"/>
            </a:pPr>
            <a:r>
              <a:rPr b="1" lang="en">
                <a:solidFill>
                  <a:srgbClr val="000000"/>
                </a:solidFill>
              </a:rPr>
              <a:t>Big Picture</a:t>
            </a:r>
            <a:endParaRPr b="1">
              <a:solidFill>
                <a:srgbClr val="000000"/>
              </a:solidFill>
            </a:endParaRPr>
          </a:p>
          <a:p>
            <a:pPr indent="-317500" lvl="2" marL="1371600" rtl="0" algn="l">
              <a:lnSpc>
                <a:spcPct val="115000"/>
              </a:lnSpc>
              <a:spcBef>
                <a:spcPts val="0"/>
              </a:spcBef>
              <a:spcAft>
                <a:spcPts val="0"/>
              </a:spcAft>
              <a:buClr>
                <a:srgbClr val="000000"/>
              </a:buClr>
              <a:buSzPts val="1400"/>
              <a:buChar char="■"/>
            </a:pPr>
            <a:r>
              <a:rPr b="1" lang="en">
                <a:solidFill>
                  <a:srgbClr val="000000"/>
                </a:solidFill>
              </a:rPr>
              <a:t>Narrow your focus</a:t>
            </a:r>
            <a:endParaRPr b="1">
              <a:solidFill>
                <a:srgbClr val="000000"/>
              </a:solidFill>
            </a:endParaRPr>
          </a:p>
          <a:p>
            <a:pPr indent="-317500" lvl="3" marL="1828800" rtl="0" algn="l">
              <a:lnSpc>
                <a:spcPct val="115000"/>
              </a:lnSpc>
              <a:spcBef>
                <a:spcPts val="0"/>
              </a:spcBef>
              <a:spcAft>
                <a:spcPts val="0"/>
              </a:spcAft>
              <a:buClr>
                <a:srgbClr val="000000"/>
              </a:buClr>
              <a:buSzPts val="1400"/>
              <a:buChar char="●"/>
            </a:pPr>
            <a:r>
              <a:rPr b="1" lang="en">
                <a:solidFill>
                  <a:srgbClr val="000000"/>
                </a:solidFill>
              </a:rPr>
              <a:t>The details</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Fire weather regimes vary widely across the CONUS.</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Fire weather is one of the most difficult and poorly understood aspects of severe weather forecasting. </a:t>
            </a:r>
            <a:endParaRPr b="1">
              <a:solidFill>
                <a:srgbClr val="000000"/>
              </a:solidFill>
            </a:endParaRPr>
          </a:p>
          <a:p>
            <a:pPr indent="0" lvl="0" marL="457200" rtl="0" algn="l">
              <a:lnSpc>
                <a:spcPct val="115000"/>
              </a:lnSpc>
              <a:spcBef>
                <a:spcPts val="1200"/>
              </a:spcBef>
              <a:spcAft>
                <a:spcPts val="1200"/>
              </a:spcAft>
              <a:buSzPts val="1800"/>
              <a:buNone/>
            </a:pPr>
            <a:r>
              <a:t/>
            </a:r>
            <a:endParaRPr b="1">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2bb088911f3_0_139"/>
          <p:cNvSpPr txBox="1"/>
          <p:nvPr>
            <p:ph type="title"/>
          </p:nvPr>
        </p:nvSpPr>
        <p:spPr>
          <a:xfrm>
            <a:off x="0" y="2841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Topographic Influence</a:t>
            </a:r>
            <a:endParaRPr sz="3690"/>
          </a:p>
        </p:txBody>
      </p:sp>
      <p:sp>
        <p:nvSpPr>
          <p:cNvPr id="122" name="Google Shape;122;g2bb088911f3_0_139"/>
          <p:cNvSpPr/>
          <p:nvPr/>
        </p:nvSpPr>
        <p:spPr>
          <a:xfrm>
            <a:off x="1099325" y="2645650"/>
            <a:ext cx="2985600" cy="1950900"/>
          </a:xfrm>
          <a:prstGeom prst="triangle">
            <a:avLst>
              <a:gd fmla="val 50000"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 name="Google Shape;123;g2bb088911f3_0_139"/>
          <p:cNvSpPr/>
          <p:nvPr/>
        </p:nvSpPr>
        <p:spPr>
          <a:xfrm>
            <a:off x="2133875" y="2645650"/>
            <a:ext cx="916500" cy="586500"/>
          </a:xfrm>
          <a:prstGeom prst="triangle">
            <a:avLst>
              <a:gd fmla="val 50000"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g2bb088911f3_0_139"/>
          <p:cNvSpPr/>
          <p:nvPr/>
        </p:nvSpPr>
        <p:spPr>
          <a:xfrm>
            <a:off x="776100" y="1042025"/>
            <a:ext cx="982800" cy="997800"/>
          </a:xfrm>
          <a:prstGeom prst="su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g2bb088911f3_0_139"/>
          <p:cNvSpPr txBox="1"/>
          <p:nvPr/>
        </p:nvSpPr>
        <p:spPr>
          <a:xfrm>
            <a:off x="317775" y="3251650"/>
            <a:ext cx="16185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South</a:t>
            </a:r>
            <a:r>
              <a:rPr lang="en" sz="1800">
                <a:solidFill>
                  <a:schemeClr val="dk2"/>
                </a:solidFill>
              </a:rPr>
              <a:t> Slope</a:t>
            </a:r>
            <a:endParaRPr sz="1800">
              <a:solidFill>
                <a:schemeClr val="dk2"/>
              </a:solidFill>
            </a:endParaRPr>
          </a:p>
        </p:txBody>
      </p:sp>
      <p:sp>
        <p:nvSpPr>
          <p:cNvPr id="126" name="Google Shape;126;g2bb088911f3_0_139"/>
          <p:cNvSpPr txBox="1"/>
          <p:nvPr/>
        </p:nvSpPr>
        <p:spPr>
          <a:xfrm>
            <a:off x="3687650" y="3251650"/>
            <a:ext cx="13968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North</a:t>
            </a:r>
            <a:r>
              <a:rPr lang="en" sz="1800">
                <a:solidFill>
                  <a:schemeClr val="dk2"/>
                </a:solidFill>
              </a:rPr>
              <a:t> Slope</a:t>
            </a:r>
            <a:endParaRPr sz="1800">
              <a:solidFill>
                <a:schemeClr val="dk2"/>
              </a:solidFill>
            </a:endParaRPr>
          </a:p>
        </p:txBody>
      </p:sp>
      <p:sp>
        <p:nvSpPr>
          <p:cNvPr id="127" name="Google Shape;127;g2bb088911f3_0_139"/>
          <p:cNvSpPr txBox="1"/>
          <p:nvPr/>
        </p:nvSpPr>
        <p:spPr>
          <a:xfrm>
            <a:off x="3606350" y="1692325"/>
            <a:ext cx="5283600" cy="12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South</a:t>
            </a:r>
            <a:r>
              <a:rPr lang="en" sz="1800">
                <a:solidFill>
                  <a:schemeClr val="dk1"/>
                </a:solidFill>
              </a:rPr>
              <a:t> Slope: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Receives more sunlight throughout the year*</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Leads to drier fuels than other slopes</a:t>
            </a:r>
            <a:endParaRPr sz="1800">
              <a:solidFill>
                <a:schemeClr val="dk1"/>
              </a:solidFill>
            </a:endParaRPr>
          </a:p>
        </p:txBody>
      </p:sp>
      <p:sp>
        <p:nvSpPr>
          <p:cNvPr id="128" name="Google Shape;128;g2bb088911f3_0_139"/>
          <p:cNvSpPr txBox="1"/>
          <p:nvPr/>
        </p:nvSpPr>
        <p:spPr>
          <a:xfrm>
            <a:off x="5032675" y="2798375"/>
            <a:ext cx="3909300" cy="12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North</a:t>
            </a:r>
            <a:r>
              <a:rPr lang="en" sz="1800">
                <a:solidFill>
                  <a:schemeClr val="dk1"/>
                </a:solidFill>
              </a:rPr>
              <a:t> Slope: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Receives less sunlight throughout the year*</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Leads to more moist fuels than other slopes</a:t>
            </a:r>
            <a:endParaRPr sz="1800">
              <a:solidFill>
                <a:schemeClr val="dk1"/>
              </a:solidFill>
            </a:endParaRPr>
          </a:p>
        </p:txBody>
      </p:sp>
      <p:cxnSp>
        <p:nvCxnSpPr>
          <p:cNvPr id="129" name="Google Shape;129;g2bb088911f3_0_139"/>
          <p:cNvCxnSpPr/>
          <p:nvPr/>
        </p:nvCxnSpPr>
        <p:spPr>
          <a:xfrm>
            <a:off x="1721900" y="1795800"/>
            <a:ext cx="1419000" cy="768600"/>
          </a:xfrm>
          <a:prstGeom prst="straightConnector1">
            <a:avLst/>
          </a:prstGeom>
          <a:noFill/>
          <a:ln cap="flat" cmpd="sng" w="9525">
            <a:solidFill>
              <a:schemeClr val="dk2"/>
            </a:solidFill>
            <a:prstDash val="solid"/>
            <a:round/>
            <a:headEnd len="med" w="med" type="none"/>
            <a:tailEnd len="med" w="med" type="triangle"/>
          </a:ln>
        </p:spPr>
      </p:cxnSp>
      <p:cxnSp>
        <p:nvCxnSpPr>
          <p:cNvPr id="130" name="Google Shape;130;g2bb088911f3_0_139"/>
          <p:cNvCxnSpPr/>
          <p:nvPr/>
        </p:nvCxnSpPr>
        <p:spPr>
          <a:xfrm>
            <a:off x="1433675" y="1965775"/>
            <a:ext cx="628200" cy="1515000"/>
          </a:xfrm>
          <a:prstGeom prst="straightConnector1">
            <a:avLst/>
          </a:prstGeom>
          <a:noFill/>
          <a:ln cap="flat" cmpd="sng" w="9525">
            <a:solidFill>
              <a:schemeClr val="dk2"/>
            </a:solidFill>
            <a:prstDash val="solid"/>
            <a:round/>
            <a:headEnd len="med" w="med" type="none"/>
            <a:tailEnd len="med" w="med" type="triangle"/>
          </a:ln>
        </p:spPr>
      </p:cxnSp>
      <p:cxnSp>
        <p:nvCxnSpPr>
          <p:cNvPr id="131" name="Google Shape;131;g2bb088911f3_0_139"/>
          <p:cNvCxnSpPr/>
          <p:nvPr/>
        </p:nvCxnSpPr>
        <p:spPr>
          <a:xfrm flipH="1">
            <a:off x="354825" y="1965775"/>
            <a:ext cx="738900" cy="1138200"/>
          </a:xfrm>
          <a:prstGeom prst="straightConnector1">
            <a:avLst/>
          </a:prstGeom>
          <a:noFill/>
          <a:ln cap="flat" cmpd="sng" w="9525">
            <a:solidFill>
              <a:schemeClr val="dk2"/>
            </a:solidFill>
            <a:prstDash val="solid"/>
            <a:round/>
            <a:headEnd len="med" w="med" type="none"/>
            <a:tailEnd len="med" w="med" type="triangle"/>
          </a:ln>
        </p:spPr>
      </p:cxnSp>
      <p:cxnSp>
        <p:nvCxnSpPr>
          <p:cNvPr id="132" name="Google Shape;132;g2bb088911f3_0_139"/>
          <p:cNvCxnSpPr/>
          <p:nvPr/>
        </p:nvCxnSpPr>
        <p:spPr>
          <a:xfrm flipH="1">
            <a:off x="-162650" y="1692325"/>
            <a:ext cx="1012500" cy="310500"/>
          </a:xfrm>
          <a:prstGeom prst="straightConnector1">
            <a:avLst/>
          </a:prstGeom>
          <a:noFill/>
          <a:ln cap="flat" cmpd="sng" w="9525">
            <a:solidFill>
              <a:schemeClr val="dk2"/>
            </a:solidFill>
            <a:prstDash val="solid"/>
            <a:round/>
            <a:headEnd len="med" w="med" type="none"/>
            <a:tailEnd len="med" w="med" type="none"/>
          </a:ln>
        </p:spPr>
      </p:cxnSp>
      <p:sp>
        <p:nvSpPr>
          <p:cNvPr id="133" name="Google Shape;133;g2bb088911f3_0_139"/>
          <p:cNvSpPr txBox="1"/>
          <p:nvPr/>
        </p:nvSpPr>
        <p:spPr>
          <a:xfrm>
            <a:off x="2820225" y="4677800"/>
            <a:ext cx="52836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*In the northern hemisphere!</a:t>
            </a:r>
            <a:endParaRPr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2bb088911f3_0_18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39" name="Google Shape;139;g2bb088911f3_0_18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40" name="Google Shape;140;g2bb088911f3_0_183"/>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