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1" roundtripDataSignature="AMtx7mh7hqpM6pNfhU7wHR36oGFtpYw4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customschemas.google.com/relationships/presentationmetadata" Target="metadata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baab3452b9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baab3452b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ae7195310b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g1ae7195310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8948361c97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8948361c9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baab3452b9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baab3452b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5" name="Google Shape;25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3" name="Google Shape;26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1" name="Google Shape;27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baab3452b9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baab3452b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6" name="Google Shape;30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0" name="Google Shape;33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6" name="Google Shape;33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8" name="Google Shape;35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4" name="Google Shape;36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2" name="Google Shape;37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0" name="Google Shape;38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0" name="Google Shape;39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0" name="Google Shape;40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0" name="Google Shape;41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0" name="Google Shape;42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0" name="Google Shape;43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7" name="Google Shape;437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1" name="Google Shape;45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9" name="Google Shape;459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7" name="Google Shape;46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5" name="Google Shape;475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0" name="Google Shape;480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6" name="Google Shape;48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4" name="Google Shape;494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3" name="Google Shape;503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2" name="Google Shape;512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1" name="Google Shape;521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4" name="Google Shape;534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3" name="Google Shape;543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9" name="Google Shape;549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8" name="Google Shape;558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4" name="Google Shape;564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0" name="Google Shape;570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6" name="Google Shape;576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3" name="Google Shape;583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9" name="Google Shape;589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6" name="Google Shape;596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2" name="Google Shape;602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8" name="Google Shape;608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4" name="Google Shape;614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0" name="Google Shape;620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6" name="Google Shape;626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080eab983f_3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2080eab983f_3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080eab983f_3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2080eab983f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080eab983f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2080eab983f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baab3452b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baab3452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693986233a_1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2693986233a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693986233a_1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2693986233a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693986233a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2693986233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693986233a_1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2693986233a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693986233a_1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2693986233a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693986233a_1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2693986233a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ae7195310b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7" name="Google Shape;677;g1ae7195310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5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5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5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5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5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5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Relationship Id="rId5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9620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Mode of Convection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METR 4403/5403 – Spring 2024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Movement versus propagation</a:t>
            </a:r>
            <a:endParaRPr/>
          </a:p>
        </p:txBody>
      </p:sp>
      <p:sp>
        <p:nvSpPr>
          <p:cNvPr id="187" name="Google Shape;187;p9"/>
          <p:cNvSpPr txBox="1"/>
          <p:nvPr/>
        </p:nvSpPr>
        <p:spPr>
          <a:xfrm>
            <a:off x="148396" y="5731825"/>
            <a:ext cx="11875435" cy="1078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Formation of new cells along the gust front is also influenced by the low-level system-relative winds (left) and moisture heterogeneities (right)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14" id="188" name="Google Shape;188;p9"/>
          <p:cNvPicPr preferRelativeResize="0"/>
          <p:nvPr/>
        </p:nvPicPr>
        <p:blipFill rotWithShape="1">
          <a:blip r:embed="rId3">
            <a:alphaModFix/>
          </a:blip>
          <a:srcRect b="48376" l="24137" r="26299" t="2299"/>
          <a:stretch/>
        </p:blipFill>
        <p:spPr>
          <a:xfrm>
            <a:off x="6858550" y="1767303"/>
            <a:ext cx="4540469" cy="338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165" y="1767302"/>
            <a:ext cx="5664938" cy="3523577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0" name="Google Shape;190;p9"/>
          <p:cNvSpPr txBox="1"/>
          <p:nvPr/>
        </p:nvSpPr>
        <p:spPr>
          <a:xfrm>
            <a:off x="8044359" y="5111528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9"/>
          <p:cNvSpPr txBox="1"/>
          <p:nvPr/>
        </p:nvSpPr>
        <p:spPr>
          <a:xfrm>
            <a:off x="7273160" y="1330761"/>
            <a:ext cx="32034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 moisture gradients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9"/>
          <p:cNvSpPr txBox="1"/>
          <p:nvPr/>
        </p:nvSpPr>
        <p:spPr>
          <a:xfrm>
            <a:off x="1986454" y="1330761"/>
            <a:ext cx="27497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System-relative head winds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baab3452b9_0_23"/>
          <p:cNvSpPr/>
          <p:nvPr/>
        </p:nvSpPr>
        <p:spPr>
          <a:xfrm>
            <a:off x="2663175" y="0"/>
            <a:ext cx="6944700" cy="68166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2baab3452b9_0_23"/>
          <p:cNvSpPr/>
          <p:nvPr/>
        </p:nvSpPr>
        <p:spPr>
          <a:xfrm>
            <a:off x="3290100" y="800325"/>
            <a:ext cx="5611800" cy="53952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2baab3452b9_0_23"/>
          <p:cNvSpPr/>
          <p:nvPr/>
        </p:nvSpPr>
        <p:spPr>
          <a:xfrm>
            <a:off x="4833450" y="2245800"/>
            <a:ext cx="2525100" cy="2366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0" name="Google Shape;200;g2baab3452b9_0_23"/>
          <p:cNvCxnSpPr/>
          <p:nvPr/>
        </p:nvCxnSpPr>
        <p:spPr>
          <a:xfrm>
            <a:off x="6085275" y="27600"/>
            <a:ext cx="10800" cy="681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1" name="Google Shape;201;g2baab3452b9_0_23"/>
          <p:cNvCxnSpPr/>
          <p:nvPr/>
        </p:nvCxnSpPr>
        <p:spPr>
          <a:xfrm>
            <a:off x="-16800" y="3429000"/>
            <a:ext cx="1222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2" name="Google Shape;202;g2baab3452b9_0_23"/>
          <p:cNvSpPr/>
          <p:nvPr/>
        </p:nvSpPr>
        <p:spPr>
          <a:xfrm>
            <a:off x="3947175" y="1426200"/>
            <a:ext cx="4287000" cy="4019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2baab3452b9_0_23"/>
          <p:cNvSpPr txBox="1"/>
          <p:nvPr/>
        </p:nvSpPr>
        <p:spPr>
          <a:xfrm>
            <a:off x="7271925" y="3263400"/>
            <a:ext cx="4002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2baab3452b9_0_23"/>
          <p:cNvSpPr txBox="1"/>
          <p:nvPr/>
        </p:nvSpPr>
        <p:spPr>
          <a:xfrm>
            <a:off x="7989500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2baab3452b9_0_23"/>
          <p:cNvSpPr txBox="1"/>
          <p:nvPr/>
        </p:nvSpPr>
        <p:spPr>
          <a:xfrm>
            <a:off x="8610500" y="32565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6" name="Google Shape;206;g2baab3452b9_0_23"/>
          <p:cNvCxnSpPr/>
          <p:nvPr/>
        </p:nvCxnSpPr>
        <p:spPr>
          <a:xfrm flipH="1" rot="10800000">
            <a:off x="5574700" y="1779925"/>
            <a:ext cx="455400" cy="13800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7" name="Google Shape;207;g2baab3452b9_0_23"/>
          <p:cNvCxnSpPr/>
          <p:nvPr/>
        </p:nvCxnSpPr>
        <p:spPr>
          <a:xfrm flipH="1" rot="10800000">
            <a:off x="6016275" y="1241850"/>
            <a:ext cx="814200" cy="5520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8" name="Google Shape;208;g2baab3452b9_0_23"/>
          <p:cNvCxnSpPr/>
          <p:nvPr/>
        </p:nvCxnSpPr>
        <p:spPr>
          <a:xfrm>
            <a:off x="6816600" y="1269500"/>
            <a:ext cx="538200" cy="96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9" name="Google Shape;209;g2baab3452b9_0_23"/>
          <p:cNvCxnSpPr/>
          <p:nvPr/>
        </p:nvCxnSpPr>
        <p:spPr>
          <a:xfrm>
            <a:off x="7340950" y="1352275"/>
            <a:ext cx="897000" cy="142140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0" name="Google Shape;210;g2baab3452b9_0_23"/>
          <p:cNvCxnSpPr/>
          <p:nvPr/>
        </p:nvCxnSpPr>
        <p:spPr>
          <a:xfrm flipH="1" rot="10800000">
            <a:off x="8196475" y="2221550"/>
            <a:ext cx="2097600" cy="49680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1" name="Google Shape;211;g2baab3452b9_0_23"/>
          <p:cNvSpPr txBox="1"/>
          <p:nvPr/>
        </p:nvSpPr>
        <p:spPr>
          <a:xfrm>
            <a:off x="206975" y="289775"/>
            <a:ext cx="27735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2baab3452b9_0_23"/>
          <p:cNvSpPr txBox="1"/>
          <p:nvPr/>
        </p:nvSpPr>
        <p:spPr>
          <a:xfrm>
            <a:off x="9304250" y="32358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ae7195310b_0_43"/>
          <p:cNvSpPr txBox="1"/>
          <p:nvPr>
            <p:ph type="title"/>
          </p:nvPr>
        </p:nvSpPr>
        <p:spPr>
          <a:xfrm>
            <a:off x="3889250" y="0"/>
            <a:ext cx="8302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Multi Cell Clusters </a:t>
            </a:r>
            <a:endParaRPr/>
          </a:p>
        </p:txBody>
      </p:sp>
      <p:pic>
        <p:nvPicPr>
          <p:cNvPr id="218" name="Google Shape;218;g1ae7195310b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31075"/>
            <a:ext cx="3508650" cy="322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1ae7195310b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889246" cy="363107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1ae7195310b_0_43"/>
          <p:cNvSpPr txBox="1"/>
          <p:nvPr/>
        </p:nvSpPr>
        <p:spPr>
          <a:xfrm>
            <a:off x="4063225" y="1185975"/>
            <a:ext cx="81288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Aggregates of multi-cell storms are common over parts of the Southeast in the summer. Each storm can be in a different phase of the life cycle.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Can act as a loosely organized MCS or as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vague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as a large convective blob.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Forcing is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usually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weak and the primary risk is damaging outflow winds from collapsing storms but can also produce hail.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g1ae7195310b_0_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9251" y="3366900"/>
            <a:ext cx="4805839" cy="343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948361c97_0_4"/>
          <p:cNvSpPr txBox="1"/>
          <p:nvPr>
            <p:ph type="title"/>
          </p:nvPr>
        </p:nvSpPr>
        <p:spPr>
          <a:xfrm>
            <a:off x="6105175" y="0"/>
            <a:ext cx="60867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 Cell Lines</a:t>
            </a:r>
            <a:endParaRPr/>
          </a:p>
        </p:txBody>
      </p:sp>
      <p:sp>
        <p:nvSpPr>
          <p:cNvPr id="227" name="Google Shape;227;g18948361c97_0_4"/>
          <p:cNvSpPr txBox="1"/>
          <p:nvPr>
            <p:ph idx="1" type="body"/>
          </p:nvPr>
        </p:nvSpPr>
        <p:spPr>
          <a:xfrm>
            <a:off x="6105175" y="1325700"/>
            <a:ext cx="6086700" cy="5532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45628" lvl="0" marL="457200" rtl="0" algn="l">
              <a:spcBef>
                <a:spcPts val="1000"/>
              </a:spcBef>
              <a:spcAft>
                <a:spcPts val="0"/>
              </a:spcAft>
              <a:buSzPct val="72473"/>
              <a:buChar char="•"/>
            </a:pPr>
            <a:r>
              <a:rPr lang="en-US" sz="3632"/>
              <a:t>Collections of multicell storms along a line with a </a:t>
            </a:r>
            <a:r>
              <a:rPr lang="en-US" sz="3632"/>
              <a:t>large</a:t>
            </a:r>
            <a:r>
              <a:rPr lang="en-US" sz="3632"/>
              <a:t> length to width ratio. </a:t>
            </a:r>
            <a:endParaRPr sz="3632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632"/>
          </a:p>
          <a:p>
            <a:pPr indent="-345628" lvl="0" marL="457200" rtl="0" algn="l">
              <a:spcBef>
                <a:spcPts val="1000"/>
              </a:spcBef>
              <a:spcAft>
                <a:spcPts val="0"/>
              </a:spcAft>
              <a:buSzPct val="72473"/>
              <a:buChar char="•"/>
            </a:pPr>
            <a:r>
              <a:rPr lang="en-US" sz="3632"/>
              <a:t>Can take multiple forms</a:t>
            </a:r>
            <a:endParaRPr sz="3632"/>
          </a:p>
          <a:p>
            <a:pPr indent="-345628" lvl="1" marL="914400" rtl="0" algn="l">
              <a:spcBef>
                <a:spcPts val="0"/>
              </a:spcBef>
              <a:spcAft>
                <a:spcPts val="0"/>
              </a:spcAft>
              <a:buSzPct val="81440"/>
              <a:buChar char="•"/>
            </a:pPr>
            <a:r>
              <a:rPr lang="en-US" sz="3232"/>
              <a:t>Serial MCS</a:t>
            </a:r>
            <a:endParaRPr sz="3232"/>
          </a:p>
          <a:p>
            <a:pPr indent="-345628" lvl="1" marL="914400" rtl="0" algn="l">
              <a:spcBef>
                <a:spcPts val="0"/>
              </a:spcBef>
              <a:spcAft>
                <a:spcPts val="0"/>
              </a:spcAft>
              <a:buSzPct val="81440"/>
              <a:buChar char="•"/>
            </a:pPr>
            <a:r>
              <a:rPr lang="en-US" sz="3232"/>
              <a:t>Progressive MCS</a:t>
            </a:r>
            <a:endParaRPr sz="3232"/>
          </a:p>
          <a:p>
            <a:pPr indent="-345628" lvl="1" marL="914400" rtl="0" algn="l">
              <a:spcBef>
                <a:spcPts val="0"/>
              </a:spcBef>
              <a:spcAft>
                <a:spcPts val="0"/>
              </a:spcAft>
              <a:buSzPct val="81440"/>
              <a:buChar char="•"/>
            </a:pPr>
            <a:r>
              <a:rPr lang="en-US" sz="3232"/>
              <a:t>LEWPs (line echo wave patterns)</a:t>
            </a:r>
            <a:endParaRPr sz="3232"/>
          </a:p>
          <a:p>
            <a:pPr indent="-345628" lvl="1" marL="914400" rtl="0" algn="l">
              <a:spcBef>
                <a:spcPts val="0"/>
              </a:spcBef>
              <a:spcAft>
                <a:spcPts val="0"/>
              </a:spcAft>
              <a:buSzPct val="81440"/>
              <a:buChar char="•"/>
            </a:pPr>
            <a:r>
              <a:rPr lang="en-US" sz="3232"/>
              <a:t>Bow echos </a:t>
            </a:r>
            <a:endParaRPr sz="3232"/>
          </a:p>
          <a:p>
            <a:pPr indent="-345628" lvl="1" marL="914400" rtl="0" algn="l">
              <a:spcBef>
                <a:spcPts val="0"/>
              </a:spcBef>
              <a:spcAft>
                <a:spcPts val="0"/>
              </a:spcAft>
              <a:buSzPct val="81440"/>
              <a:buChar char="•"/>
            </a:pPr>
            <a:r>
              <a:rPr lang="en-US" sz="3232"/>
              <a:t>Derechos</a:t>
            </a:r>
            <a:endParaRPr sz="3232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632"/>
          </a:p>
          <a:p>
            <a:pPr indent="-345628" lvl="0" marL="457200" rtl="0" algn="l">
              <a:spcBef>
                <a:spcPts val="1000"/>
              </a:spcBef>
              <a:spcAft>
                <a:spcPts val="0"/>
              </a:spcAft>
              <a:buSzPct val="72473"/>
              <a:buChar char="•"/>
            </a:pPr>
            <a:r>
              <a:rPr lang="en-US" sz="3632"/>
              <a:t>Usually</a:t>
            </a:r>
            <a:r>
              <a:rPr lang="en-US" sz="3632"/>
              <a:t> more organized than clusters with stronger vertical shear.</a:t>
            </a:r>
            <a:endParaRPr sz="3632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632"/>
          </a:p>
          <a:p>
            <a:pPr indent="-345628" lvl="0" marL="457200" rtl="0" algn="l">
              <a:spcBef>
                <a:spcPts val="1000"/>
              </a:spcBef>
              <a:spcAft>
                <a:spcPts val="0"/>
              </a:spcAft>
              <a:buSzPct val="72473"/>
              <a:buChar char="•"/>
            </a:pPr>
            <a:r>
              <a:rPr lang="en-US" sz="3632"/>
              <a:t>Can produce </a:t>
            </a:r>
            <a:r>
              <a:rPr lang="en-US" sz="3632"/>
              <a:t>Damaging</a:t>
            </a:r>
            <a:r>
              <a:rPr lang="en-US" sz="3632"/>
              <a:t> wind gusts tornadoes and some hail. </a:t>
            </a:r>
            <a:endParaRPr sz="3632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g18948361c97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79118"/>
            <a:ext cx="6105175" cy="457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18948361c97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321318" cy="22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18948361c97_0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1326" y="0"/>
            <a:ext cx="3783849" cy="212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baab3452b9_0_44"/>
          <p:cNvSpPr/>
          <p:nvPr/>
        </p:nvSpPr>
        <p:spPr>
          <a:xfrm>
            <a:off x="2663175" y="0"/>
            <a:ext cx="6944700" cy="68166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2baab3452b9_0_44"/>
          <p:cNvSpPr/>
          <p:nvPr/>
        </p:nvSpPr>
        <p:spPr>
          <a:xfrm>
            <a:off x="3290100" y="800325"/>
            <a:ext cx="5611800" cy="53952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2baab3452b9_0_44"/>
          <p:cNvSpPr/>
          <p:nvPr/>
        </p:nvSpPr>
        <p:spPr>
          <a:xfrm>
            <a:off x="3947175" y="1426200"/>
            <a:ext cx="4287000" cy="4019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8" name="Google Shape;238;g2baab3452b9_0_44"/>
          <p:cNvCxnSpPr/>
          <p:nvPr/>
        </p:nvCxnSpPr>
        <p:spPr>
          <a:xfrm>
            <a:off x="6085275" y="27600"/>
            <a:ext cx="10800" cy="681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" name="Google Shape;239;g2baab3452b9_0_44"/>
          <p:cNvCxnSpPr/>
          <p:nvPr/>
        </p:nvCxnSpPr>
        <p:spPr>
          <a:xfrm>
            <a:off x="-16800" y="3429000"/>
            <a:ext cx="1222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0" name="Google Shape;240;g2baab3452b9_0_44"/>
          <p:cNvSpPr txBox="1"/>
          <p:nvPr/>
        </p:nvSpPr>
        <p:spPr>
          <a:xfrm>
            <a:off x="6568175" y="3325425"/>
            <a:ext cx="4002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2baab3452b9_0_44"/>
          <p:cNvSpPr txBox="1"/>
          <p:nvPr/>
        </p:nvSpPr>
        <p:spPr>
          <a:xfrm>
            <a:off x="7125550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2baab3452b9_0_44"/>
          <p:cNvSpPr txBox="1"/>
          <p:nvPr/>
        </p:nvSpPr>
        <p:spPr>
          <a:xfrm>
            <a:off x="7958925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2baab3452b9_0_44"/>
          <p:cNvSpPr/>
          <p:nvPr/>
        </p:nvSpPr>
        <p:spPr>
          <a:xfrm>
            <a:off x="4833450" y="2252700"/>
            <a:ext cx="2525100" cy="2366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2baab3452b9_0_44"/>
          <p:cNvSpPr txBox="1"/>
          <p:nvPr/>
        </p:nvSpPr>
        <p:spPr>
          <a:xfrm>
            <a:off x="206975" y="289775"/>
            <a:ext cx="27735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2baab3452b9_0_44"/>
          <p:cNvSpPr txBox="1"/>
          <p:nvPr/>
        </p:nvSpPr>
        <p:spPr>
          <a:xfrm>
            <a:off x="8681900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2baab3452b9_0_44"/>
          <p:cNvSpPr/>
          <p:nvPr/>
        </p:nvSpPr>
        <p:spPr>
          <a:xfrm>
            <a:off x="5435550" y="2816700"/>
            <a:ext cx="1320900" cy="11832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7" name="Google Shape;247;g2baab3452b9_0_44"/>
          <p:cNvCxnSpPr>
            <a:endCxn id="246" idx="1"/>
          </p:cNvCxnSpPr>
          <p:nvPr/>
        </p:nvCxnSpPr>
        <p:spPr>
          <a:xfrm flipH="1" rot="10800000">
            <a:off x="4817491" y="2989976"/>
            <a:ext cx="811500" cy="3354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8" name="Google Shape;248;g2baab3452b9_0_44"/>
          <p:cNvCxnSpPr>
            <a:stCxn id="246" idx="1"/>
          </p:cNvCxnSpPr>
          <p:nvPr/>
        </p:nvCxnSpPr>
        <p:spPr>
          <a:xfrm flipH="1" rot="10800000">
            <a:off x="5628991" y="2599376"/>
            <a:ext cx="1359900" cy="390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Google Shape;249;g2baab3452b9_0_44"/>
          <p:cNvCxnSpPr>
            <a:stCxn id="243" idx="7"/>
          </p:cNvCxnSpPr>
          <p:nvPr/>
        </p:nvCxnSpPr>
        <p:spPr>
          <a:xfrm flipH="1" rot="10800000">
            <a:off x="6988758" y="2152551"/>
            <a:ext cx="1156500" cy="4467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g2baab3452b9_0_44"/>
          <p:cNvCxnSpPr/>
          <p:nvPr/>
        </p:nvCxnSpPr>
        <p:spPr>
          <a:xfrm flipH="1" rot="10800000">
            <a:off x="8086100" y="1973200"/>
            <a:ext cx="897000" cy="19320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g2baab3452b9_0_44"/>
          <p:cNvCxnSpPr/>
          <p:nvPr/>
        </p:nvCxnSpPr>
        <p:spPr>
          <a:xfrm flipH="1" rot="10800000">
            <a:off x="8983075" y="1498900"/>
            <a:ext cx="2097600" cy="49680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2" name="Google Shape;252;g2baab3452b9_0_44"/>
          <p:cNvSpPr txBox="1"/>
          <p:nvPr/>
        </p:nvSpPr>
        <p:spPr>
          <a:xfrm>
            <a:off x="9302900" y="3297900"/>
            <a:ext cx="6900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Supercells</a:t>
            </a:r>
            <a:endParaRPr/>
          </a:p>
        </p:txBody>
      </p:sp>
      <p:sp>
        <p:nvSpPr>
          <p:cNvPr id="258" name="Google Shape;258;p10"/>
          <p:cNvSpPr txBox="1"/>
          <p:nvPr/>
        </p:nvSpPr>
        <p:spPr>
          <a:xfrm>
            <a:off x="148397" y="1309741"/>
            <a:ext cx="5947604" cy="5479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Characterized by a thunderstorm with a sustained, deep, rotating updraft 🡪 mesocyclone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Occur in strong vertical shear through a deep layer (big storm-relative winds), but high CAPE not necessary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Motion deviates significantly from mean wind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PGF enhances updraft, a special property of supercells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4135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08f017" id="259" name="Google Shape;259;p10"/>
          <p:cNvPicPr preferRelativeResize="0"/>
          <p:nvPr/>
        </p:nvPicPr>
        <p:blipFill rotWithShape="1">
          <a:blip r:embed="rId3">
            <a:alphaModFix/>
          </a:blip>
          <a:srcRect b="24291" l="11034" r="11610" t="6437"/>
          <a:stretch/>
        </p:blipFill>
        <p:spPr>
          <a:xfrm>
            <a:off x="6229761" y="1638410"/>
            <a:ext cx="5821522" cy="39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0"/>
          <p:cNvSpPr txBox="1"/>
          <p:nvPr/>
        </p:nvSpPr>
        <p:spPr>
          <a:xfrm>
            <a:off x="7991807" y="5548259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1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Supercell Features</a:t>
            </a:r>
            <a:endParaRPr/>
          </a:p>
        </p:txBody>
      </p:sp>
      <p:sp>
        <p:nvSpPr>
          <p:cNvPr id="266" name="Google Shape;266;p11"/>
          <p:cNvSpPr txBox="1"/>
          <p:nvPr/>
        </p:nvSpPr>
        <p:spPr>
          <a:xfrm>
            <a:off x="148397" y="1309741"/>
            <a:ext cx="11843906" cy="5479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Single, long-lived, quasi-steady, rotating, precipitation free, updraft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Wall cloud at updraft base where humid, rain-cooled air drawn upward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downdraft regions: rear flank downdraft (RFD) and forward flank downdraft (FFD)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22" id="267" name="Google Shape;267;p11"/>
          <p:cNvPicPr preferRelativeResize="0"/>
          <p:nvPr/>
        </p:nvPicPr>
        <p:blipFill rotWithShape="1">
          <a:blip r:embed="rId3">
            <a:alphaModFix/>
          </a:blip>
          <a:srcRect b="46973" l="9310" r="11610" t="11188"/>
          <a:stretch/>
        </p:blipFill>
        <p:spPr>
          <a:xfrm>
            <a:off x="1627789" y="3159607"/>
            <a:ext cx="8936421" cy="354599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1"/>
          <p:cNvSpPr txBox="1"/>
          <p:nvPr/>
        </p:nvSpPr>
        <p:spPr>
          <a:xfrm>
            <a:off x="4470841" y="6562238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"/>
          <p:cNvSpPr txBox="1"/>
          <p:nvPr>
            <p:ph type="title"/>
          </p:nvPr>
        </p:nvSpPr>
        <p:spPr>
          <a:xfrm>
            <a:off x="838200" y="519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Supercell Types</a:t>
            </a:r>
            <a:endParaRPr/>
          </a:p>
        </p:txBody>
      </p:sp>
      <p:sp>
        <p:nvSpPr>
          <p:cNvPr id="274" name="Google Shape;274;p12"/>
          <p:cNvSpPr txBox="1"/>
          <p:nvPr/>
        </p:nvSpPr>
        <p:spPr>
          <a:xfrm>
            <a:off x="148397" y="1309741"/>
            <a:ext cx="11843906" cy="5479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isolated storms, supercell type is </a:t>
            </a:r>
            <a:r>
              <a:rPr b="1" i="0" lang="en-US" sz="2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(maybe) 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function of storm-relative winds (SRW) at level of anvil (9–12 km AGL)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upper-level storm-relative winds (&lt;18 m/s): </a:t>
            </a:r>
            <a:r>
              <a:rPr b="1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HP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moderate (18-28 m/s): </a:t>
            </a:r>
            <a:r>
              <a:rPr b="1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classic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strong (&gt;28 m/s): </a:t>
            </a:r>
            <a:r>
              <a:rPr b="1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16" id="275" name="Google Shape;275;p12"/>
          <p:cNvPicPr preferRelativeResize="0"/>
          <p:nvPr/>
        </p:nvPicPr>
        <p:blipFill rotWithShape="1">
          <a:blip r:embed="rId3">
            <a:alphaModFix/>
          </a:blip>
          <a:srcRect b="20093" l="27241" r="26896" t="0"/>
          <a:stretch/>
        </p:blipFill>
        <p:spPr>
          <a:xfrm>
            <a:off x="6509220" y="3042804"/>
            <a:ext cx="2698463" cy="3526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08f024" id="276" name="Google Shape;276;p12"/>
          <p:cNvPicPr preferRelativeResize="0"/>
          <p:nvPr/>
        </p:nvPicPr>
        <p:blipFill rotWithShape="1">
          <a:blip r:embed="rId4">
            <a:alphaModFix/>
          </a:blip>
          <a:srcRect b="15591" l="26457" r="27083" t="3356"/>
          <a:stretch/>
        </p:blipFill>
        <p:spPr>
          <a:xfrm>
            <a:off x="3727200" y="3005959"/>
            <a:ext cx="2723000" cy="35630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08f026" id="277" name="Google Shape;277;p12"/>
          <p:cNvPicPr preferRelativeResize="0"/>
          <p:nvPr/>
        </p:nvPicPr>
        <p:blipFill rotWithShape="1">
          <a:blip r:embed="rId5">
            <a:alphaModFix/>
          </a:blip>
          <a:srcRect b="11750" l="26875" r="22706" t="1200"/>
          <a:stretch/>
        </p:blipFill>
        <p:spPr>
          <a:xfrm>
            <a:off x="9241876" y="3042804"/>
            <a:ext cx="2722999" cy="352616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2"/>
          <p:cNvSpPr txBox="1"/>
          <p:nvPr/>
        </p:nvSpPr>
        <p:spPr>
          <a:xfrm>
            <a:off x="9662952" y="6468386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2"/>
          <p:cNvSpPr txBox="1"/>
          <p:nvPr/>
        </p:nvSpPr>
        <p:spPr>
          <a:xfrm>
            <a:off x="6912525" y="6468386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2"/>
          <p:cNvSpPr txBox="1"/>
          <p:nvPr/>
        </p:nvSpPr>
        <p:spPr>
          <a:xfrm>
            <a:off x="4221581" y="6468386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2"/>
          <p:cNvSpPr txBox="1"/>
          <p:nvPr/>
        </p:nvSpPr>
        <p:spPr>
          <a:xfrm>
            <a:off x="148397" y="3074334"/>
            <a:ext cx="3448831" cy="38992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multiple storms in close proximity, precipitation from one storm may seed another storm, favoring </a:t>
            </a:r>
            <a:r>
              <a:rPr b="1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HP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types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Stronger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SRW favors larger updrafts resistant to entrainment. 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baab3452b9_0_72"/>
          <p:cNvSpPr/>
          <p:nvPr/>
        </p:nvSpPr>
        <p:spPr>
          <a:xfrm>
            <a:off x="2663175" y="0"/>
            <a:ext cx="6944700" cy="68166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2baab3452b9_0_72"/>
          <p:cNvSpPr/>
          <p:nvPr/>
        </p:nvSpPr>
        <p:spPr>
          <a:xfrm>
            <a:off x="3290100" y="800325"/>
            <a:ext cx="5611800" cy="53952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g2baab3452b9_0_72"/>
          <p:cNvSpPr/>
          <p:nvPr/>
        </p:nvSpPr>
        <p:spPr>
          <a:xfrm>
            <a:off x="3947175" y="1426200"/>
            <a:ext cx="4287000" cy="4019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" name="Google Shape;289;g2baab3452b9_0_72"/>
          <p:cNvCxnSpPr/>
          <p:nvPr/>
        </p:nvCxnSpPr>
        <p:spPr>
          <a:xfrm>
            <a:off x="6085275" y="27600"/>
            <a:ext cx="10800" cy="681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g2baab3452b9_0_72"/>
          <p:cNvCxnSpPr/>
          <p:nvPr/>
        </p:nvCxnSpPr>
        <p:spPr>
          <a:xfrm>
            <a:off x="-16800" y="3429000"/>
            <a:ext cx="1222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1" name="Google Shape;291;g2baab3452b9_0_72"/>
          <p:cNvSpPr txBox="1"/>
          <p:nvPr/>
        </p:nvSpPr>
        <p:spPr>
          <a:xfrm>
            <a:off x="6568175" y="3325425"/>
            <a:ext cx="4002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2baab3452b9_0_72"/>
          <p:cNvSpPr txBox="1"/>
          <p:nvPr/>
        </p:nvSpPr>
        <p:spPr>
          <a:xfrm>
            <a:off x="7125550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2baab3452b9_0_72"/>
          <p:cNvSpPr txBox="1"/>
          <p:nvPr/>
        </p:nvSpPr>
        <p:spPr>
          <a:xfrm>
            <a:off x="7958925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2baab3452b9_0_72"/>
          <p:cNvSpPr/>
          <p:nvPr/>
        </p:nvSpPr>
        <p:spPr>
          <a:xfrm>
            <a:off x="4833450" y="2252700"/>
            <a:ext cx="2525100" cy="2366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2baab3452b9_0_72"/>
          <p:cNvSpPr txBox="1"/>
          <p:nvPr/>
        </p:nvSpPr>
        <p:spPr>
          <a:xfrm>
            <a:off x="206975" y="289775"/>
            <a:ext cx="27735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2baab3452b9_0_72"/>
          <p:cNvSpPr txBox="1"/>
          <p:nvPr/>
        </p:nvSpPr>
        <p:spPr>
          <a:xfrm>
            <a:off x="8681900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2baab3452b9_0_72"/>
          <p:cNvSpPr/>
          <p:nvPr/>
        </p:nvSpPr>
        <p:spPr>
          <a:xfrm>
            <a:off x="5435550" y="2816700"/>
            <a:ext cx="1320900" cy="11832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8" name="Google Shape;298;g2baab3452b9_0_72"/>
          <p:cNvCxnSpPr/>
          <p:nvPr/>
        </p:nvCxnSpPr>
        <p:spPr>
          <a:xfrm flipH="1" rot="10800000">
            <a:off x="5022750" y="1490425"/>
            <a:ext cx="96600" cy="16143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9" name="Google Shape;299;g2baab3452b9_0_72"/>
          <p:cNvCxnSpPr/>
          <p:nvPr/>
        </p:nvCxnSpPr>
        <p:spPr>
          <a:xfrm>
            <a:off x="5133150" y="1504075"/>
            <a:ext cx="1986900" cy="552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0" name="Google Shape;300;g2baab3452b9_0_72"/>
          <p:cNvCxnSpPr/>
          <p:nvPr/>
        </p:nvCxnSpPr>
        <p:spPr>
          <a:xfrm>
            <a:off x="7120175" y="1545475"/>
            <a:ext cx="1738800" cy="648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g2baab3452b9_0_72"/>
          <p:cNvCxnSpPr/>
          <p:nvPr/>
        </p:nvCxnSpPr>
        <p:spPr>
          <a:xfrm>
            <a:off x="8858971" y="2194084"/>
            <a:ext cx="903000" cy="38280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Google Shape;302;g2baab3452b9_0_72"/>
          <p:cNvCxnSpPr/>
          <p:nvPr/>
        </p:nvCxnSpPr>
        <p:spPr>
          <a:xfrm flipH="1" rot="10800000">
            <a:off x="9797150" y="2138775"/>
            <a:ext cx="2124900" cy="42780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3" name="Google Shape;303;g2baab3452b9_0_72"/>
          <p:cNvSpPr txBox="1"/>
          <p:nvPr/>
        </p:nvSpPr>
        <p:spPr>
          <a:xfrm>
            <a:off x="9302900" y="3297900"/>
            <a:ext cx="6900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Vector-boundary orientation</a:t>
            </a:r>
            <a:endParaRPr/>
          </a:p>
        </p:txBody>
      </p:sp>
      <p:pic>
        <p:nvPicPr>
          <p:cNvPr id="309" name="Google Shape;309;p13"/>
          <p:cNvPicPr preferRelativeResize="0"/>
          <p:nvPr/>
        </p:nvPicPr>
        <p:blipFill rotWithShape="1">
          <a:blip r:embed="rId3">
            <a:alphaModFix/>
          </a:blip>
          <a:srcRect b="-5555" l="0" r="0" t="5556"/>
          <a:stretch/>
        </p:blipFill>
        <p:spPr>
          <a:xfrm>
            <a:off x="152400" y="-457200"/>
            <a:ext cx="1429351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3"/>
          <p:cNvSpPr txBox="1"/>
          <p:nvPr/>
        </p:nvSpPr>
        <p:spPr>
          <a:xfrm>
            <a:off x="4953000" y="1447801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9-11 km SR wind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3"/>
          <p:cNvSpPr txBox="1"/>
          <p:nvPr/>
        </p:nvSpPr>
        <p:spPr>
          <a:xfrm>
            <a:off x="8915400" y="2590801"/>
            <a:ext cx="25146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0-6 km shear vector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3"/>
          <p:cNvSpPr txBox="1"/>
          <p:nvPr/>
        </p:nvSpPr>
        <p:spPr>
          <a:xfrm>
            <a:off x="6858000" y="3836016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Storm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3"/>
          <p:cNvSpPr txBox="1"/>
          <p:nvPr/>
        </p:nvSpPr>
        <p:spPr>
          <a:xfrm>
            <a:off x="3098292" y="3605183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66FF"/>
                </a:solidFill>
                <a:latin typeface="Calibri"/>
                <a:ea typeface="Calibri"/>
                <a:cs typeface="Calibri"/>
                <a:sym typeface="Calibri"/>
              </a:rPr>
              <a:t>Boundary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3"/>
          <p:cNvSpPr txBox="1"/>
          <p:nvPr/>
        </p:nvSpPr>
        <p:spPr>
          <a:xfrm>
            <a:off x="510540" y="21259"/>
            <a:ext cx="10591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Setup Favoring Linear Convection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3"/>
          <p:cNvSpPr/>
          <p:nvPr/>
        </p:nvSpPr>
        <p:spPr>
          <a:xfrm>
            <a:off x="1548941" y="599719"/>
            <a:ext cx="7297650" cy="5908075"/>
          </a:xfrm>
          <a:custGeom>
            <a:rect b="b" l="l" r="r" t="t"/>
            <a:pathLst>
              <a:path extrusionOk="0" h="236323" w="291906">
                <a:moveTo>
                  <a:pt x="3563" y="218360"/>
                </a:moveTo>
                <a:cubicBezTo>
                  <a:pt x="26462" y="206911"/>
                  <a:pt x="51432" y="199344"/>
                  <a:pt x="73031" y="185599"/>
                </a:cubicBezTo>
                <a:cubicBezTo>
                  <a:pt x="110142" y="161984"/>
                  <a:pt x="149682" y="140525"/>
                  <a:pt x="180786" y="109421"/>
                </a:cubicBezTo>
                <a:cubicBezTo>
                  <a:pt x="186685" y="103522"/>
                  <a:pt x="194621" y="99926"/>
                  <a:pt x="200521" y="94028"/>
                </a:cubicBezTo>
                <a:cubicBezTo>
                  <a:pt x="213759" y="80794"/>
                  <a:pt x="223957" y="64834"/>
                  <a:pt x="235650" y="50216"/>
                </a:cubicBezTo>
                <a:cubicBezTo>
                  <a:pt x="241698" y="42655"/>
                  <a:pt x="249337" y="36462"/>
                  <a:pt x="255385" y="28901"/>
                </a:cubicBezTo>
                <a:cubicBezTo>
                  <a:pt x="263637" y="18585"/>
                  <a:pt x="270876" y="5053"/>
                  <a:pt x="283409" y="877"/>
                </a:cubicBezTo>
                <a:cubicBezTo>
                  <a:pt x="285659" y="127"/>
                  <a:pt x="289293" y="-762"/>
                  <a:pt x="290514" y="1272"/>
                </a:cubicBezTo>
                <a:cubicBezTo>
                  <a:pt x="295934" y="10304"/>
                  <a:pt x="283276" y="21464"/>
                  <a:pt x="276699" y="29691"/>
                </a:cubicBezTo>
                <a:cubicBezTo>
                  <a:pt x="263270" y="46490"/>
                  <a:pt x="246092" y="60079"/>
                  <a:pt x="232887" y="77055"/>
                </a:cubicBezTo>
                <a:cubicBezTo>
                  <a:pt x="216921" y="97581"/>
                  <a:pt x="196781" y="114667"/>
                  <a:pt x="181180" y="135472"/>
                </a:cubicBezTo>
                <a:cubicBezTo>
                  <a:pt x="173839" y="145262"/>
                  <a:pt x="161367" y="149840"/>
                  <a:pt x="151577" y="157181"/>
                </a:cubicBezTo>
                <a:cubicBezTo>
                  <a:pt x="129972" y="173381"/>
                  <a:pt x="107395" y="188456"/>
                  <a:pt x="83688" y="201388"/>
                </a:cubicBezTo>
                <a:cubicBezTo>
                  <a:pt x="65803" y="211144"/>
                  <a:pt x="47364" y="220212"/>
                  <a:pt x="28035" y="226649"/>
                </a:cubicBezTo>
                <a:cubicBezTo>
                  <a:pt x="19587" y="229463"/>
                  <a:pt x="10739" y="239312"/>
                  <a:pt x="2774" y="235332"/>
                </a:cubicBezTo>
                <a:cubicBezTo>
                  <a:pt x="-3022" y="232436"/>
                  <a:pt x="1321" y="219286"/>
                  <a:pt x="7115" y="216386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3"/>
          <p:cNvSpPr txBox="1"/>
          <p:nvPr/>
        </p:nvSpPr>
        <p:spPr>
          <a:xfrm>
            <a:off x="5101550" y="2081313"/>
            <a:ext cx="1578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Zone of Forced ascent</a:t>
            </a:r>
            <a:endParaRPr b="1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3"/>
          <p:cNvSpPr/>
          <p:nvPr/>
        </p:nvSpPr>
        <p:spPr>
          <a:xfrm rot="-650389">
            <a:off x="2870652" y="5700598"/>
            <a:ext cx="265888" cy="218803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3"/>
          <p:cNvSpPr/>
          <p:nvPr/>
        </p:nvSpPr>
        <p:spPr>
          <a:xfrm rot="-649388">
            <a:off x="3402340" y="5155609"/>
            <a:ext cx="715483" cy="615529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3"/>
          <p:cNvSpPr/>
          <p:nvPr/>
        </p:nvSpPr>
        <p:spPr>
          <a:xfrm rot="-1930007">
            <a:off x="4327084" y="4549899"/>
            <a:ext cx="1239477" cy="79081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3"/>
          <p:cNvSpPr txBox="1"/>
          <p:nvPr/>
        </p:nvSpPr>
        <p:spPr>
          <a:xfrm rot="-648598">
            <a:off x="2679198" y="5305994"/>
            <a:ext cx="532652" cy="400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T+0</a:t>
            </a:r>
            <a:endParaRPr b="0" i="0" sz="14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3"/>
          <p:cNvSpPr txBox="1"/>
          <p:nvPr/>
        </p:nvSpPr>
        <p:spPr>
          <a:xfrm rot="-648598">
            <a:off x="3313529" y="4859593"/>
            <a:ext cx="532652" cy="400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T+1</a:t>
            </a:r>
            <a:endParaRPr b="0" i="0" sz="14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3"/>
          <p:cNvSpPr txBox="1"/>
          <p:nvPr/>
        </p:nvSpPr>
        <p:spPr>
          <a:xfrm rot="-648598">
            <a:off x="4250836" y="4272939"/>
            <a:ext cx="532652" cy="400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3"/>
          <p:cNvSpPr/>
          <p:nvPr/>
        </p:nvSpPr>
        <p:spPr>
          <a:xfrm rot="-650389">
            <a:off x="4293552" y="5064273"/>
            <a:ext cx="265888" cy="218803"/>
          </a:xfrm>
          <a:prstGeom prst="cloud">
            <a:avLst/>
          </a:prstGeom>
          <a:solidFill>
            <a:srgbClr val="7030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3"/>
          <p:cNvSpPr/>
          <p:nvPr/>
        </p:nvSpPr>
        <p:spPr>
          <a:xfrm rot="-650389">
            <a:off x="5237777" y="4363623"/>
            <a:ext cx="265888" cy="218803"/>
          </a:xfrm>
          <a:prstGeom prst="clou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5" name="Google Shape;325;p13"/>
          <p:cNvCxnSpPr/>
          <p:nvPr/>
        </p:nvCxnSpPr>
        <p:spPr>
          <a:xfrm flipH="1" rot="10800000">
            <a:off x="4477475" y="4519400"/>
            <a:ext cx="1440600" cy="631500"/>
          </a:xfrm>
          <a:prstGeom prst="straightConnector1">
            <a:avLst/>
          </a:prstGeom>
          <a:noFill/>
          <a:ln cap="flat" cmpd="sng" w="38100">
            <a:solidFill>
              <a:srgbClr val="7030A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26" name="Google Shape;326;p13"/>
          <p:cNvCxnSpPr/>
          <p:nvPr/>
        </p:nvCxnSpPr>
        <p:spPr>
          <a:xfrm flipH="1" rot="10800000">
            <a:off x="3039788" y="5147625"/>
            <a:ext cx="1440600" cy="6315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27" name="Google Shape;327;p13"/>
          <p:cNvCxnSpPr/>
          <p:nvPr/>
        </p:nvCxnSpPr>
        <p:spPr>
          <a:xfrm flipH="1" rot="10800000">
            <a:off x="5375700" y="3836025"/>
            <a:ext cx="1440600" cy="631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Mode and Environment Conditions</a:t>
            </a:r>
            <a:endParaRPr/>
          </a:p>
        </p:txBody>
      </p:sp>
      <p:sp>
        <p:nvSpPr>
          <p:cNvPr id="91" name="Google Shape;91;p2"/>
          <p:cNvSpPr txBox="1"/>
          <p:nvPr>
            <p:ph idx="1" type="body"/>
          </p:nvPr>
        </p:nvSpPr>
        <p:spPr>
          <a:xfrm>
            <a:off x="321275" y="1196502"/>
            <a:ext cx="11553567" cy="5142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Ordinary thunderstorm, multicell storms, and supercells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Environment conditions (CAPE and shear) influence convective mode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Vertical wind shear: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has greatest influence on thunderstorm structure and behavior (mode)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acts to promote longevity and organization of thunderstorms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0–6 km bulk shear is most common measure (but it neglects details in hodograph that matter!)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&lt; 10 m s</a:t>
            </a:r>
            <a:r>
              <a:rPr b="1" baseline="30000" lang="en-US">
                <a:solidFill>
                  <a:srgbClr val="0070C0"/>
                </a:solidFill>
              </a:rPr>
              <a:t>-1</a:t>
            </a:r>
            <a:r>
              <a:rPr b="1" lang="en-US">
                <a:solidFill>
                  <a:srgbClr val="0070C0"/>
                </a:solidFill>
              </a:rPr>
              <a:t> weak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10–20 m s</a:t>
            </a:r>
            <a:r>
              <a:rPr b="1" baseline="30000" lang="en-US">
                <a:solidFill>
                  <a:srgbClr val="0070C0"/>
                </a:solidFill>
              </a:rPr>
              <a:t>-1</a:t>
            </a:r>
            <a:r>
              <a:rPr b="1" lang="en-US">
                <a:solidFill>
                  <a:srgbClr val="0070C0"/>
                </a:solidFill>
              </a:rPr>
              <a:t> moderate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&gt; 20 m s</a:t>
            </a:r>
            <a:r>
              <a:rPr b="1" baseline="30000" lang="en-US">
                <a:solidFill>
                  <a:srgbClr val="0070C0"/>
                </a:solidFill>
              </a:rPr>
              <a:t>-1</a:t>
            </a:r>
            <a:r>
              <a:rPr b="1" lang="en-US">
                <a:solidFill>
                  <a:srgbClr val="0070C0"/>
                </a:solidFill>
              </a:rPr>
              <a:t> strong</a:t>
            </a:r>
            <a:endParaRPr/>
          </a:p>
        </p:txBody>
      </p:sp>
      <p:pic>
        <p:nvPicPr>
          <p:cNvPr descr="c08f001" id="92" name="Google Shape;92;p2"/>
          <p:cNvPicPr preferRelativeResize="0"/>
          <p:nvPr/>
        </p:nvPicPr>
        <p:blipFill rotWithShape="1">
          <a:blip r:embed="rId3">
            <a:alphaModFix/>
          </a:blip>
          <a:srcRect b="39460" l="14955" r="14367" t="15494"/>
          <a:stretch/>
        </p:blipFill>
        <p:spPr>
          <a:xfrm>
            <a:off x="5931243" y="4248054"/>
            <a:ext cx="4374292" cy="209096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3" name="Google Shape;93;p2"/>
          <p:cNvSpPr txBox="1"/>
          <p:nvPr/>
        </p:nvSpPr>
        <p:spPr>
          <a:xfrm>
            <a:off x="7315200" y="6339016"/>
            <a:ext cx="19495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/>
          <p:nvPr>
            <p:ph type="title"/>
          </p:nvPr>
        </p:nvSpPr>
        <p:spPr>
          <a:xfrm>
            <a:off x="838200" y="23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Recipe for a Squall Line</a:t>
            </a:r>
            <a:endParaRPr/>
          </a:p>
        </p:txBody>
      </p:sp>
      <p:sp>
        <p:nvSpPr>
          <p:cNvPr id="333" name="Google Shape;333;p14"/>
          <p:cNvSpPr txBox="1"/>
          <p:nvPr>
            <p:ph idx="1" type="body"/>
          </p:nvPr>
        </p:nvSpPr>
        <p:spPr>
          <a:xfrm>
            <a:off x="158698" y="1501763"/>
            <a:ext cx="11879642" cy="4849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Deep-Layer flow, shear vectors, and SR winds largely parallel to boundary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Overlapping and interacting storms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Strong linear convergence (ascent) along the boundary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Form lots of storms close to one another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Storms do not move away from the zone of ascent</a:t>
            </a:r>
            <a:endParaRPr b="1"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-US">
                <a:solidFill>
                  <a:srgbClr val="0070C0"/>
                </a:solidFill>
              </a:rPr>
              <a:t>Longer residence time in the zone of ascent leads to more updrafts and more mature updrafts interacting with each other. </a:t>
            </a:r>
            <a:endParaRPr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39" name="Google Shape;339;p15"/>
          <p:cNvPicPr preferRelativeResize="0"/>
          <p:nvPr/>
        </p:nvPicPr>
        <p:blipFill rotWithShape="1">
          <a:blip r:embed="rId3">
            <a:alphaModFix/>
          </a:blip>
          <a:srcRect b="0" l="1419" r="0" t="0"/>
          <a:stretch/>
        </p:blipFill>
        <p:spPr>
          <a:xfrm>
            <a:off x="700600" y="-1097275"/>
            <a:ext cx="12681723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5"/>
          <p:cNvSpPr txBox="1"/>
          <p:nvPr/>
        </p:nvSpPr>
        <p:spPr>
          <a:xfrm>
            <a:off x="7924800" y="838201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9-11 km SR wind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5"/>
          <p:cNvSpPr txBox="1"/>
          <p:nvPr/>
        </p:nvSpPr>
        <p:spPr>
          <a:xfrm>
            <a:off x="8936736" y="2198716"/>
            <a:ext cx="25146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0-6 km shear vector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5"/>
          <p:cNvSpPr txBox="1"/>
          <p:nvPr/>
        </p:nvSpPr>
        <p:spPr>
          <a:xfrm>
            <a:off x="7679436" y="3029713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Storm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5"/>
          <p:cNvSpPr txBox="1"/>
          <p:nvPr/>
        </p:nvSpPr>
        <p:spPr>
          <a:xfrm>
            <a:off x="6248400" y="3605182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996633"/>
                </a:solidFill>
                <a:latin typeface="Calibri"/>
                <a:ea typeface="Calibri"/>
                <a:cs typeface="Calibri"/>
                <a:sym typeface="Calibri"/>
              </a:rPr>
              <a:t>Boundary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5"/>
          <p:cNvSpPr txBox="1"/>
          <p:nvPr/>
        </p:nvSpPr>
        <p:spPr>
          <a:xfrm>
            <a:off x="510540" y="21259"/>
            <a:ext cx="10591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Setup Favoring Discrete Convection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5"/>
          <p:cNvSpPr/>
          <p:nvPr/>
        </p:nvSpPr>
        <p:spPr>
          <a:xfrm>
            <a:off x="5327472" y="611800"/>
            <a:ext cx="957975" cy="6124975"/>
          </a:xfrm>
          <a:custGeom>
            <a:rect b="b" l="l" r="r" t="t"/>
            <a:pathLst>
              <a:path extrusionOk="0" h="244999" w="38319">
                <a:moveTo>
                  <a:pt x="7980" y="0"/>
                </a:moveTo>
                <a:cubicBezTo>
                  <a:pt x="-1077" y="18125"/>
                  <a:pt x="4647" y="40799"/>
                  <a:pt x="7980" y="60785"/>
                </a:cubicBezTo>
                <a:cubicBezTo>
                  <a:pt x="12756" y="89421"/>
                  <a:pt x="16760" y="118663"/>
                  <a:pt x="14690" y="147620"/>
                </a:cubicBezTo>
                <a:cubicBezTo>
                  <a:pt x="13208" y="168359"/>
                  <a:pt x="12625" y="189417"/>
                  <a:pt x="7585" y="209589"/>
                </a:cubicBezTo>
                <a:cubicBezTo>
                  <a:pt x="5295" y="218754"/>
                  <a:pt x="3564" y="228054"/>
                  <a:pt x="1270" y="237218"/>
                </a:cubicBezTo>
                <a:cubicBezTo>
                  <a:pt x="663" y="239643"/>
                  <a:pt x="-1155" y="244112"/>
                  <a:pt x="1270" y="244717"/>
                </a:cubicBezTo>
                <a:cubicBezTo>
                  <a:pt x="9215" y="246700"/>
                  <a:pt x="16899" y="235034"/>
                  <a:pt x="18243" y="226956"/>
                </a:cubicBezTo>
                <a:cubicBezTo>
                  <a:pt x="21312" y="208510"/>
                  <a:pt x="27124" y="190627"/>
                  <a:pt x="31662" y="172486"/>
                </a:cubicBezTo>
                <a:cubicBezTo>
                  <a:pt x="40538" y="137003"/>
                  <a:pt x="40538" y="98241"/>
                  <a:pt x="31662" y="62758"/>
                </a:cubicBezTo>
                <a:cubicBezTo>
                  <a:pt x="28475" y="50017"/>
                  <a:pt x="26741" y="36955"/>
                  <a:pt x="24163" y="24077"/>
                </a:cubicBezTo>
                <a:cubicBezTo>
                  <a:pt x="22364" y="15093"/>
                  <a:pt x="18721" y="790"/>
                  <a:pt x="9559" y="79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5"/>
          <p:cNvSpPr txBox="1"/>
          <p:nvPr/>
        </p:nvSpPr>
        <p:spPr>
          <a:xfrm>
            <a:off x="4430575" y="2417575"/>
            <a:ext cx="897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Zone of Ascent</a:t>
            </a:r>
            <a:endParaRPr b="1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5"/>
          <p:cNvSpPr/>
          <p:nvPr/>
        </p:nvSpPr>
        <p:spPr>
          <a:xfrm>
            <a:off x="5635075" y="2268742"/>
            <a:ext cx="265896" cy="21880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5"/>
          <p:cNvSpPr/>
          <p:nvPr/>
        </p:nvSpPr>
        <p:spPr>
          <a:xfrm>
            <a:off x="6218388" y="1871938"/>
            <a:ext cx="715500" cy="615600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5"/>
          <p:cNvSpPr/>
          <p:nvPr/>
        </p:nvSpPr>
        <p:spPr>
          <a:xfrm rot="-1280552">
            <a:off x="7219253" y="1498317"/>
            <a:ext cx="1239525" cy="790798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5"/>
          <p:cNvSpPr txBox="1"/>
          <p:nvPr/>
        </p:nvSpPr>
        <p:spPr>
          <a:xfrm>
            <a:off x="5501625" y="1868538"/>
            <a:ext cx="5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T+0</a:t>
            </a:r>
            <a:endParaRPr b="0" i="0" sz="14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5"/>
          <p:cNvSpPr txBox="1"/>
          <p:nvPr/>
        </p:nvSpPr>
        <p:spPr>
          <a:xfrm>
            <a:off x="6208500" y="1549200"/>
            <a:ext cx="5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T+1</a:t>
            </a:r>
            <a:endParaRPr b="0" i="0" sz="1400" u="none" cap="none" strike="noStrike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5"/>
          <p:cNvSpPr txBox="1"/>
          <p:nvPr/>
        </p:nvSpPr>
        <p:spPr>
          <a:xfrm>
            <a:off x="7239300" y="1149000"/>
            <a:ext cx="53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T+2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5"/>
          <p:cNvSpPr/>
          <p:nvPr/>
        </p:nvSpPr>
        <p:spPr>
          <a:xfrm rot="5305036">
            <a:off x="5540904" y="1303958"/>
            <a:ext cx="265889" cy="218781"/>
          </a:xfrm>
          <a:prstGeom prst="cloud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4" name="Google Shape;354;p15"/>
          <p:cNvCxnSpPr/>
          <p:nvPr/>
        </p:nvCxnSpPr>
        <p:spPr>
          <a:xfrm flipH="1" rot="10800000">
            <a:off x="5860800" y="2121450"/>
            <a:ext cx="1430700" cy="2172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5" name="Google Shape;355;p15"/>
          <p:cNvCxnSpPr/>
          <p:nvPr/>
        </p:nvCxnSpPr>
        <p:spPr>
          <a:xfrm flipH="1" rot="10800000">
            <a:off x="5687150" y="1161175"/>
            <a:ext cx="1430700" cy="2172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 txBox="1"/>
          <p:nvPr>
            <p:ph type="title"/>
          </p:nvPr>
        </p:nvSpPr>
        <p:spPr>
          <a:xfrm>
            <a:off x="838200" y="23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Recipe for Discrete Storms</a:t>
            </a:r>
            <a:endParaRPr/>
          </a:p>
        </p:txBody>
      </p:sp>
      <p:sp>
        <p:nvSpPr>
          <p:cNvPr id="361" name="Google Shape;361;p16"/>
          <p:cNvSpPr txBox="1"/>
          <p:nvPr>
            <p:ph idx="1" type="body"/>
          </p:nvPr>
        </p:nvSpPr>
        <p:spPr>
          <a:xfrm>
            <a:off x="158698" y="1501763"/>
            <a:ext cx="11879642" cy="4849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Deep-Layer flow, shear vectors, and SR winds oriented across a boundary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Storms tend to not interact (need to also consider storm splitting)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Weaker convergence (ascent) along the boundary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Fewer storms form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Storms move away from the zone of ascent faster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Less chance for upscale growth into a line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7" name="Google Shape;367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68" name="Google Shape;36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7"/>
          <p:cNvSpPr txBox="1"/>
          <p:nvPr/>
        </p:nvSpPr>
        <p:spPr>
          <a:xfrm>
            <a:off x="1981200" y="152400"/>
            <a:ext cx="8229600" cy="11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April 2011 Supercell Mode Case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75" name="Google Shape;375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76" name="Google Shape;37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8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2011 12z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83" name="Google Shape;383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84" name="Google Shape;38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9"/>
          <p:cNvSpPr/>
          <p:nvPr/>
        </p:nvSpPr>
        <p:spPr>
          <a:xfrm>
            <a:off x="3281082" y="2393576"/>
            <a:ext cx="1550548" cy="3191436"/>
          </a:xfrm>
          <a:custGeom>
            <a:rect b="b" l="l" r="r" t="t"/>
            <a:pathLst>
              <a:path extrusionOk="0" h="3191436" w="1550548">
                <a:moveTo>
                  <a:pt x="1515036" y="0"/>
                </a:moveTo>
                <a:cubicBezTo>
                  <a:pt x="1544171" y="268194"/>
                  <a:pt x="1573306" y="536389"/>
                  <a:pt x="1524000" y="842683"/>
                </a:cubicBezTo>
                <a:cubicBezTo>
                  <a:pt x="1474694" y="1148977"/>
                  <a:pt x="1361141" y="1546412"/>
                  <a:pt x="1219200" y="1837765"/>
                </a:cubicBezTo>
                <a:cubicBezTo>
                  <a:pt x="1077259" y="2129118"/>
                  <a:pt x="875553" y="2365188"/>
                  <a:pt x="672353" y="2590800"/>
                </a:cubicBezTo>
                <a:cubicBezTo>
                  <a:pt x="469153" y="2816412"/>
                  <a:pt x="234576" y="3003924"/>
                  <a:pt x="0" y="3191436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9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9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T, Td, and PMSL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3" name="Google Shape;393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94" name="Google Shape;39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0"/>
          <p:cNvSpPr/>
          <p:nvPr/>
        </p:nvSpPr>
        <p:spPr>
          <a:xfrm>
            <a:off x="3281082" y="2393576"/>
            <a:ext cx="1550548" cy="3191436"/>
          </a:xfrm>
          <a:custGeom>
            <a:rect b="b" l="l" r="r" t="t"/>
            <a:pathLst>
              <a:path extrusionOk="0" h="3191436" w="1550548">
                <a:moveTo>
                  <a:pt x="1515036" y="0"/>
                </a:moveTo>
                <a:cubicBezTo>
                  <a:pt x="1544171" y="268194"/>
                  <a:pt x="1573306" y="536389"/>
                  <a:pt x="1524000" y="842683"/>
                </a:cubicBezTo>
                <a:cubicBezTo>
                  <a:pt x="1474694" y="1148977"/>
                  <a:pt x="1361141" y="1546412"/>
                  <a:pt x="1219200" y="1837765"/>
                </a:cubicBezTo>
                <a:cubicBezTo>
                  <a:pt x="1077259" y="2129118"/>
                  <a:pt x="875553" y="2365188"/>
                  <a:pt x="672353" y="2590800"/>
                </a:cubicBezTo>
                <a:cubicBezTo>
                  <a:pt x="469153" y="2816412"/>
                  <a:pt x="234576" y="3003924"/>
                  <a:pt x="0" y="3191436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0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0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convergence and vorticity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3" name="Google Shape;403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04" name="Google Shape;40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1"/>
          <p:cNvSpPr/>
          <p:nvPr/>
        </p:nvSpPr>
        <p:spPr>
          <a:xfrm>
            <a:off x="3281082" y="2393576"/>
            <a:ext cx="1550548" cy="3191436"/>
          </a:xfrm>
          <a:custGeom>
            <a:rect b="b" l="l" r="r" t="t"/>
            <a:pathLst>
              <a:path extrusionOk="0" h="3191436" w="1550548">
                <a:moveTo>
                  <a:pt x="1515036" y="0"/>
                </a:moveTo>
                <a:cubicBezTo>
                  <a:pt x="1544171" y="268194"/>
                  <a:pt x="1573306" y="536389"/>
                  <a:pt x="1524000" y="842683"/>
                </a:cubicBezTo>
                <a:cubicBezTo>
                  <a:pt x="1474694" y="1148977"/>
                  <a:pt x="1361141" y="1546412"/>
                  <a:pt x="1219200" y="1837765"/>
                </a:cubicBezTo>
                <a:cubicBezTo>
                  <a:pt x="1077259" y="2129118"/>
                  <a:pt x="875553" y="2365188"/>
                  <a:pt x="672353" y="2590800"/>
                </a:cubicBezTo>
                <a:cubicBezTo>
                  <a:pt x="469153" y="2816412"/>
                  <a:pt x="234576" y="3003924"/>
                  <a:pt x="0" y="3191436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1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1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MLCAPE and MLCIN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3" name="Google Shape;413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14" name="Google Shape;41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2"/>
          <p:cNvSpPr/>
          <p:nvPr/>
        </p:nvSpPr>
        <p:spPr>
          <a:xfrm>
            <a:off x="3281082" y="2393576"/>
            <a:ext cx="1550548" cy="3191436"/>
          </a:xfrm>
          <a:custGeom>
            <a:rect b="b" l="l" r="r" t="t"/>
            <a:pathLst>
              <a:path extrusionOk="0" h="3191436" w="1550548">
                <a:moveTo>
                  <a:pt x="1515036" y="0"/>
                </a:moveTo>
                <a:cubicBezTo>
                  <a:pt x="1544171" y="268194"/>
                  <a:pt x="1573306" y="536389"/>
                  <a:pt x="1524000" y="842683"/>
                </a:cubicBezTo>
                <a:cubicBezTo>
                  <a:pt x="1474694" y="1148977"/>
                  <a:pt x="1361141" y="1546412"/>
                  <a:pt x="1219200" y="1837765"/>
                </a:cubicBezTo>
                <a:cubicBezTo>
                  <a:pt x="1077259" y="2129118"/>
                  <a:pt x="875553" y="2365188"/>
                  <a:pt x="672353" y="2590800"/>
                </a:cubicBezTo>
                <a:cubicBezTo>
                  <a:pt x="469153" y="2816412"/>
                  <a:pt x="234576" y="3003924"/>
                  <a:pt x="0" y="3191436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2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22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0-6 km shear vectors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3" name="Google Shape;423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24" name="Google Shape;42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3"/>
          <p:cNvSpPr/>
          <p:nvPr/>
        </p:nvSpPr>
        <p:spPr>
          <a:xfrm>
            <a:off x="3281082" y="2393576"/>
            <a:ext cx="1550548" cy="3191436"/>
          </a:xfrm>
          <a:custGeom>
            <a:rect b="b" l="l" r="r" t="t"/>
            <a:pathLst>
              <a:path extrusionOk="0" h="3191436" w="1550548">
                <a:moveTo>
                  <a:pt x="1515036" y="0"/>
                </a:moveTo>
                <a:cubicBezTo>
                  <a:pt x="1544171" y="268194"/>
                  <a:pt x="1573306" y="536389"/>
                  <a:pt x="1524000" y="842683"/>
                </a:cubicBezTo>
                <a:cubicBezTo>
                  <a:pt x="1474694" y="1148977"/>
                  <a:pt x="1361141" y="1546412"/>
                  <a:pt x="1219200" y="1837765"/>
                </a:cubicBezTo>
                <a:cubicBezTo>
                  <a:pt x="1077259" y="2129118"/>
                  <a:pt x="875553" y="2365188"/>
                  <a:pt x="672353" y="2590800"/>
                </a:cubicBezTo>
                <a:cubicBezTo>
                  <a:pt x="469153" y="2816412"/>
                  <a:pt x="234576" y="3003924"/>
                  <a:pt x="0" y="3191436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3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 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3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9-11 km storm-relative winds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08f005" id="98" name="Google Shape;9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 txBox="1"/>
          <p:nvPr/>
        </p:nvSpPr>
        <p:spPr>
          <a:xfrm>
            <a:off x="3279228" y="5624313"/>
            <a:ext cx="11689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33" name="Google Shape;433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50422" cy="713232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4"/>
          <p:cNvSpPr txBox="1"/>
          <p:nvPr/>
        </p:nvSpPr>
        <p:spPr>
          <a:xfrm>
            <a:off x="3810000" y="838201"/>
            <a:ext cx="16764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18z JAN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40" name="Google Shape;440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3332" l="61044" r="-44198" t="-40834"/>
          <a:stretch/>
        </p:blipFill>
        <p:spPr>
          <a:xfrm>
            <a:off x="3352800" y="-4846320"/>
            <a:ext cx="11704320" cy="10698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1" name="Google Shape;441;p25"/>
          <p:cNvCxnSpPr/>
          <p:nvPr/>
        </p:nvCxnSpPr>
        <p:spPr>
          <a:xfrm flipH="1" rot="10800000">
            <a:off x="6858000" y="2209800"/>
            <a:ext cx="990600" cy="838200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42" name="Google Shape;442;p25"/>
          <p:cNvCxnSpPr/>
          <p:nvPr/>
        </p:nvCxnSpPr>
        <p:spPr>
          <a:xfrm flipH="1" rot="10800000">
            <a:off x="6854952" y="2628900"/>
            <a:ext cx="1905000" cy="419100"/>
          </a:xfrm>
          <a:prstGeom prst="straightConnector1">
            <a:avLst/>
          </a:pr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43" name="Google Shape;443;p25"/>
          <p:cNvCxnSpPr/>
          <p:nvPr/>
        </p:nvCxnSpPr>
        <p:spPr>
          <a:xfrm flipH="1" rot="10800000">
            <a:off x="6858000" y="2863596"/>
            <a:ext cx="1524000" cy="209550"/>
          </a:xfrm>
          <a:prstGeom prst="straightConnector1">
            <a:avLst/>
          </a:prstGeom>
          <a:noFill/>
          <a:ln cap="flat" cmpd="sng" w="57150">
            <a:solidFill>
              <a:srgbClr val="FF00FF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444" name="Google Shape;444;p25"/>
          <p:cNvSpPr txBox="1"/>
          <p:nvPr/>
        </p:nvSpPr>
        <p:spPr>
          <a:xfrm>
            <a:off x="3352800" y="5943601"/>
            <a:ext cx="540715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N-S dryline moving E at 20 kt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5"/>
          <p:cNvSpPr txBox="1"/>
          <p:nvPr/>
        </p:nvSpPr>
        <p:spPr>
          <a:xfrm>
            <a:off x="7086600" y="1828800"/>
            <a:ext cx="1828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Supercell motion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5"/>
          <p:cNvSpPr txBox="1"/>
          <p:nvPr/>
        </p:nvSpPr>
        <p:spPr>
          <a:xfrm>
            <a:off x="8723376" y="2444234"/>
            <a:ext cx="1828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0-6 km shear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5"/>
          <p:cNvSpPr txBox="1"/>
          <p:nvPr/>
        </p:nvSpPr>
        <p:spPr>
          <a:xfrm>
            <a:off x="8711184" y="2842260"/>
            <a:ext cx="1828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9-11 SR wind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5"/>
          <p:cNvSpPr txBox="1"/>
          <p:nvPr/>
        </p:nvSpPr>
        <p:spPr>
          <a:xfrm>
            <a:off x="3962400" y="304801"/>
            <a:ext cx="540715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Vectors relative to boundary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54" name="Google Shape;454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55" name="Google Shape;45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6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1815z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2" name="Google Shape;462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63" name="Google Shape;46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7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1845z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70" name="Google Shape;470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71" name="Google Shape;47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8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1915z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400" y="12700"/>
            <a:ext cx="10267948" cy="68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0"/>
          <p:cNvSpPr txBox="1"/>
          <p:nvPr>
            <p:ph type="title"/>
          </p:nvPr>
        </p:nvSpPr>
        <p:spPr>
          <a:xfrm>
            <a:off x="838200" y="23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Forced Squall Line Case</a:t>
            </a:r>
            <a:endParaRPr/>
          </a:p>
        </p:txBody>
      </p:sp>
      <p:sp>
        <p:nvSpPr>
          <p:cNvPr id="483" name="Google Shape;483;p30"/>
          <p:cNvSpPr txBox="1"/>
          <p:nvPr>
            <p:ph idx="1" type="body"/>
          </p:nvPr>
        </p:nvSpPr>
        <p:spPr>
          <a:xfrm>
            <a:off x="158698" y="1501763"/>
            <a:ext cx="11879642" cy="4849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Still some cross-boundary flow and shear vectors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Stronger cap and moderate buoyancy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Much stronger low-level convergence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Front moved as fast as the storms</a:t>
            </a:r>
            <a:endParaRPr b="1"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lang="en-US"/>
              <a:t>Relative speed is often overlooked. A surging front may travel as fast if not faster than the storms that form on it. </a:t>
            </a:r>
            <a:endParaRPr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89" name="Google Shape;489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90" name="Google Shape;49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31"/>
          <p:cNvSpPr txBox="1"/>
          <p:nvPr/>
        </p:nvSpPr>
        <p:spPr>
          <a:xfrm>
            <a:off x="2057400" y="6150114"/>
            <a:ext cx="82296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2008 00z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2"/>
          <p:cNvSpPr/>
          <p:nvPr/>
        </p:nvSpPr>
        <p:spPr>
          <a:xfrm>
            <a:off x="5701553" y="3191436"/>
            <a:ext cx="529236" cy="2859741"/>
          </a:xfrm>
          <a:custGeom>
            <a:rect b="b" l="l" r="r" t="t"/>
            <a:pathLst>
              <a:path extrusionOk="0" h="2859741" w="529236">
                <a:moveTo>
                  <a:pt x="376518" y="2859741"/>
                </a:moveTo>
                <a:cubicBezTo>
                  <a:pt x="455706" y="2504141"/>
                  <a:pt x="534894" y="2148541"/>
                  <a:pt x="528918" y="1810871"/>
                </a:cubicBezTo>
                <a:cubicBezTo>
                  <a:pt x="522942" y="1473201"/>
                  <a:pt x="428812" y="1135530"/>
                  <a:pt x="340659" y="833718"/>
                </a:cubicBezTo>
                <a:cubicBezTo>
                  <a:pt x="252506" y="531906"/>
                  <a:pt x="126253" y="265953"/>
                  <a:pt x="0" y="0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32"/>
          <p:cNvSpPr/>
          <p:nvPr/>
        </p:nvSpPr>
        <p:spPr>
          <a:xfrm>
            <a:off x="4921624" y="3173507"/>
            <a:ext cx="927494" cy="2761129"/>
          </a:xfrm>
          <a:custGeom>
            <a:rect b="b" l="l" r="r" t="t"/>
            <a:pathLst>
              <a:path extrusionOk="0" h="2761129" w="927494">
                <a:moveTo>
                  <a:pt x="0" y="2761129"/>
                </a:moveTo>
                <a:cubicBezTo>
                  <a:pt x="221876" y="2500405"/>
                  <a:pt x="443753" y="2239682"/>
                  <a:pt x="591670" y="2017059"/>
                </a:cubicBezTo>
                <a:cubicBezTo>
                  <a:pt x="739588" y="1794435"/>
                  <a:pt x="835211" y="1649506"/>
                  <a:pt x="887505" y="1425388"/>
                </a:cubicBezTo>
                <a:cubicBezTo>
                  <a:pt x="939799" y="1201270"/>
                  <a:pt x="935317" y="909918"/>
                  <a:pt x="905435" y="672353"/>
                </a:cubicBezTo>
                <a:cubicBezTo>
                  <a:pt x="875553" y="434788"/>
                  <a:pt x="791882" y="217394"/>
                  <a:pt x="708211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32"/>
          <p:cNvSpPr txBox="1"/>
          <p:nvPr/>
        </p:nvSpPr>
        <p:spPr>
          <a:xfrm>
            <a:off x="3874994" y="6150114"/>
            <a:ext cx="43434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01z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2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T, Td, and PMSL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3"/>
          <p:cNvSpPr/>
          <p:nvPr/>
        </p:nvSpPr>
        <p:spPr>
          <a:xfrm>
            <a:off x="5701553" y="3191436"/>
            <a:ext cx="529236" cy="2859741"/>
          </a:xfrm>
          <a:custGeom>
            <a:rect b="b" l="l" r="r" t="t"/>
            <a:pathLst>
              <a:path extrusionOk="0" h="2859741" w="529236">
                <a:moveTo>
                  <a:pt x="376518" y="2859741"/>
                </a:moveTo>
                <a:cubicBezTo>
                  <a:pt x="455706" y="2504141"/>
                  <a:pt x="534894" y="2148541"/>
                  <a:pt x="528918" y="1810871"/>
                </a:cubicBezTo>
                <a:cubicBezTo>
                  <a:pt x="522942" y="1473201"/>
                  <a:pt x="428812" y="1135530"/>
                  <a:pt x="340659" y="833718"/>
                </a:cubicBezTo>
                <a:cubicBezTo>
                  <a:pt x="252506" y="531906"/>
                  <a:pt x="126253" y="265953"/>
                  <a:pt x="0" y="0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33"/>
          <p:cNvSpPr/>
          <p:nvPr/>
        </p:nvSpPr>
        <p:spPr>
          <a:xfrm>
            <a:off x="4921624" y="3173507"/>
            <a:ext cx="927494" cy="2761129"/>
          </a:xfrm>
          <a:custGeom>
            <a:rect b="b" l="l" r="r" t="t"/>
            <a:pathLst>
              <a:path extrusionOk="0" h="2761129" w="927494">
                <a:moveTo>
                  <a:pt x="0" y="2761129"/>
                </a:moveTo>
                <a:cubicBezTo>
                  <a:pt x="221876" y="2500405"/>
                  <a:pt x="443753" y="2239682"/>
                  <a:pt x="591670" y="2017059"/>
                </a:cubicBezTo>
                <a:cubicBezTo>
                  <a:pt x="739588" y="1794435"/>
                  <a:pt x="835211" y="1649506"/>
                  <a:pt x="887505" y="1425388"/>
                </a:cubicBezTo>
                <a:cubicBezTo>
                  <a:pt x="939799" y="1201270"/>
                  <a:pt x="935317" y="909918"/>
                  <a:pt x="905435" y="672353"/>
                </a:cubicBezTo>
                <a:cubicBezTo>
                  <a:pt x="875553" y="434788"/>
                  <a:pt x="791882" y="217394"/>
                  <a:pt x="708211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33"/>
          <p:cNvSpPr txBox="1"/>
          <p:nvPr/>
        </p:nvSpPr>
        <p:spPr>
          <a:xfrm>
            <a:off x="3874994" y="6150114"/>
            <a:ext cx="43434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01z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3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convergence and vorticity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Importance of Vertical Shear</a:t>
            </a:r>
            <a:endParaRPr/>
          </a:p>
        </p:txBody>
      </p:sp>
      <p:sp>
        <p:nvSpPr>
          <p:cNvPr id="105" name="Google Shape;105;p4"/>
          <p:cNvSpPr txBox="1"/>
          <p:nvPr>
            <p:ph idx="1" type="body"/>
          </p:nvPr>
        </p:nvSpPr>
        <p:spPr>
          <a:xfrm>
            <a:off x="321275" y="1196502"/>
            <a:ext cx="11553567" cy="5142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Interference between precipitation and updraft is reduced as vertical shear increases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Precipitation falls downwind of updraft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Strong storm-relative winds aloft blows precipitation away from updraft core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Storm-relative inflow at low-levels can slow speed of gust front, limiting its ability to undercut updraft</a:t>
            </a:r>
            <a:endParaRPr/>
          </a:p>
        </p:txBody>
      </p:sp>
      <p:pic>
        <p:nvPicPr>
          <p:cNvPr descr="c08f002" id="106" name="Google Shape;106;p4"/>
          <p:cNvPicPr preferRelativeResize="0"/>
          <p:nvPr/>
        </p:nvPicPr>
        <p:blipFill rotWithShape="1">
          <a:blip r:embed="rId3">
            <a:alphaModFix/>
          </a:blip>
          <a:srcRect b="41441" l="11982" r="12610" t="15676"/>
          <a:stretch/>
        </p:blipFill>
        <p:spPr>
          <a:xfrm>
            <a:off x="5029199" y="4534442"/>
            <a:ext cx="5226908" cy="222939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" name="Google Shape;107;p4"/>
          <p:cNvSpPr txBox="1"/>
          <p:nvPr/>
        </p:nvSpPr>
        <p:spPr>
          <a:xfrm>
            <a:off x="10319289" y="5636784"/>
            <a:ext cx="19495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"/>
          <p:cNvSpPr txBox="1"/>
          <p:nvPr/>
        </p:nvSpPr>
        <p:spPr>
          <a:xfrm>
            <a:off x="5733536" y="4633784"/>
            <a:ext cx="12822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shear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"/>
          <p:cNvSpPr txBox="1"/>
          <p:nvPr/>
        </p:nvSpPr>
        <p:spPr>
          <a:xfrm>
            <a:off x="8529706" y="4633784"/>
            <a:ext cx="13671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shear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317158" y="5142426"/>
            <a:ext cx="4753233" cy="2080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 pressure effects via vertical PGF in shear can produce strong lifting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4"/>
          <p:cNvSpPr/>
          <p:nvPr/>
        </p:nvSpPr>
        <p:spPr>
          <a:xfrm>
            <a:off x="4921624" y="3173507"/>
            <a:ext cx="927494" cy="2761129"/>
          </a:xfrm>
          <a:custGeom>
            <a:rect b="b" l="l" r="r" t="t"/>
            <a:pathLst>
              <a:path extrusionOk="0" h="2761129" w="927494">
                <a:moveTo>
                  <a:pt x="0" y="2761129"/>
                </a:moveTo>
                <a:cubicBezTo>
                  <a:pt x="221876" y="2500405"/>
                  <a:pt x="443753" y="2239682"/>
                  <a:pt x="591670" y="2017059"/>
                </a:cubicBezTo>
                <a:cubicBezTo>
                  <a:pt x="739588" y="1794435"/>
                  <a:pt x="835211" y="1649506"/>
                  <a:pt x="887505" y="1425388"/>
                </a:cubicBezTo>
                <a:cubicBezTo>
                  <a:pt x="939799" y="1201270"/>
                  <a:pt x="935317" y="909918"/>
                  <a:pt x="905435" y="672353"/>
                </a:cubicBezTo>
                <a:cubicBezTo>
                  <a:pt x="875553" y="434788"/>
                  <a:pt x="791882" y="217394"/>
                  <a:pt x="708211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34"/>
          <p:cNvSpPr/>
          <p:nvPr/>
        </p:nvSpPr>
        <p:spPr>
          <a:xfrm>
            <a:off x="5701553" y="3191436"/>
            <a:ext cx="529236" cy="2859741"/>
          </a:xfrm>
          <a:custGeom>
            <a:rect b="b" l="l" r="r" t="t"/>
            <a:pathLst>
              <a:path extrusionOk="0" h="2859741" w="529236">
                <a:moveTo>
                  <a:pt x="376518" y="2859741"/>
                </a:moveTo>
                <a:cubicBezTo>
                  <a:pt x="455706" y="2504141"/>
                  <a:pt x="534894" y="2148541"/>
                  <a:pt x="528918" y="1810871"/>
                </a:cubicBezTo>
                <a:cubicBezTo>
                  <a:pt x="522942" y="1473201"/>
                  <a:pt x="428812" y="1135530"/>
                  <a:pt x="340659" y="833718"/>
                </a:cubicBezTo>
                <a:cubicBezTo>
                  <a:pt x="252506" y="531906"/>
                  <a:pt x="126253" y="265953"/>
                  <a:pt x="0" y="0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4"/>
          <p:cNvSpPr txBox="1"/>
          <p:nvPr/>
        </p:nvSpPr>
        <p:spPr>
          <a:xfrm>
            <a:off x="3874994" y="6150114"/>
            <a:ext cx="43434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01z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4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MLCAPE and MLCIN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5"/>
          <p:cNvSpPr/>
          <p:nvPr/>
        </p:nvSpPr>
        <p:spPr>
          <a:xfrm>
            <a:off x="5701553" y="3191436"/>
            <a:ext cx="529236" cy="2859741"/>
          </a:xfrm>
          <a:custGeom>
            <a:rect b="b" l="l" r="r" t="t"/>
            <a:pathLst>
              <a:path extrusionOk="0" h="2859741" w="529236">
                <a:moveTo>
                  <a:pt x="376518" y="2859741"/>
                </a:moveTo>
                <a:cubicBezTo>
                  <a:pt x="455706" y="2504141"/>
                  <a:pt x="534894" y="2148541"/>
                  <a:pt x="528918" y="1810871"/>
                </a:cubicBezTo>
                <a:cubicBezTo>
                  <a:pt x="522942" y="1473201"/>
                  <a:pt x="428812" y="1135530"/>
                  <a:pt x="340659" y="833718"/>
                </a:cubicBezTo>
                <a:cubicBezTo>
                  <a:pt x="252506" y="531906"/>
                  <a:pt x="126253" y="265953"/>
                  <a:pt x="0" y="0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35"/>
          <p:cNvSpPr/>
          <p:nvPr/>
        </p:nvSpPr>
        <p:spPr>
          <a:xfrm>
            <a:off x="4921624" y="3173507"/>
            <a:ext cx="927494" cy="2761129"/>
          </a:xfrm>
          <a:custGeom>
            <a:rect b="b" l="l" r="r" t="t"/>
            <a:pathLst>
              <a:path extrusionOk="0" h="2761129" w="927494">
                <a:moveTo>
                  <a:pt x="0" y="2761129"/>
                </a:moveTo>
                <a:cubicBezTo>
                  <a:pt x="221876" y="2500405"/>
                  <a:pt x="443753" y="2239682"/>
                  <a:pt x="591670" y="2017059"/>
                </a:cubicBezTo>
                <a:cubicBezTo>
                  <a:pt x="739588" y="1794435"/>
                  <a:pt x="835211" y="1649506"/>
                  <a:pt x="887505" y="1425388"/>
                </a:cubicBezTo>
                <a:cubicBezTo>
                  <a:pt x="939799" y="1201270"/>
                  <a:pt x="935317" y="909918"/>
                  <a:pt x="905435" y="672353"/>
                </a:cubicBezTo>
                <a:cubicBezTo>
                  <a:pt x="875553" y="434788"/>
                  <a:pt x="791882" y="217394"/>
                  <a:pt x="708211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35"/>
          <p:cNvSpPr txBox="1"/>
          <p:nvPr/>
        </p:nvSpPr>
        <p:spPr>
          <a:xfrm>
            <a:off x="3874994" y="6150114"/>
            <a:ext cx="43434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01z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35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0-6 km shear vectors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35"/>
          <p:cNvSpPr/>
          <p:nvPr/>
        </p:nvSpPr>
        <p:spPr>
          <a:xfrm>
            <a:off x="3325375" y="2516225"/>
            <a:ext cx="2057975" cy="3177400"/>
          </a:xfrm>
          <a:custGeom>
            <a:rect b="b" l="l" r="r" t="t"/>
            <a:pathLst>
              <a:path extrusionOk="0" h="127096" w="82319">
                <a:moveTo>
                  <a:pt x="0" y="127096"/>
                </a:moveTo>
                <a:cubicBezTo>
                  <a:pt x="10526" y="122557"/>
                  <a:pt x="49470" y="112952"/>
                  <a:pt x="63153" y="99861"/>
                </a:cubicBezTo>
                <a:cubicBezTo>
                  <a:pt x="76836" y="86770"/>
                  <a:pt x="83481" y="65193"/>
                  <a:pt x="82099" y="48549"/>
                </a:cubicBezTo>
                <a:cubicBezTo>
                  <a:pt x="80718" y="31906"/>
                  <a:pt x="59403" y="8092"/>
                  <a:pt x="54864" y="0"/>
                </a:cubicBezTo>
              </a:path>
            </a:pathLst>
          </a:custGeom>
          <a:noFill/>
          <a:ln cap="flat" cmpd="sng" w="762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5"/>
          <p:cNvSpPr txBox="1"/>
          <p:nvPr/>
        </p:nvSpPr>
        <p:spPr>
          <a:xfrm>
            <a:off x="3532600" y="3246450"/>
            <a:ext cx="1332300" cy="1015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00FF"/>
                </a:solidFill>
                <a:latin typeface="Calibri"/>
                <a:ea typeface="Calibri"/>
                <a:cs typeface="Calibri"/>
                <a:sym typeface="Calibri"/>
              </a:rPr>
              <a:t>Upper Jet near Trough later</a:t>
            </a:r>
            <a:endParaRPr b="1" i="0" sz="1800" u="none" cap="none" strike="noStrike">
              <a:solidFill>
                <a:srgbClr val="FF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35"/>
          <p:cNvSpPr/>
          <p:nvPr/>
        </p:nvSpPr>
        <p:spPr>
          <a:xfrm>
            <a:off x="4292425" y="2328750"/>
            <a:ext cx="2328750" cy="3424075"/>
          </a:xfrm>
          <a:custGeom>
            <a:rect b="b" l="l" r="r" t="t"/>
            <a:pathLst>
              <a:path extrusionOk="0" h="136963" w="93150">
                <a:moveTo>
                  <a:pt x="0" y="136963"/>
                </a:moveTo>
                <a:cubicBezTo>
                  <a:pt x="8881" y="130319"/>
                  <a:pt x="39076" y="115189"/>
                  <a:pt x="53285" y="97098"/>
                </a:cubicBezTo>
                <a:cubicBezTo>
                  <a:pt x="67494" y="79007"/>
                  <a:pt x="78612" y="44602"/>
                  <a:pt x="85256" y="28419"/>
                </a:cubicBezTo>
                <a:cubicBezTo>
                  <a:pt x="91900" y="12236"/>
                  <a:pt x="91834" y="4737"/>
                  <a:pt x="93150" y="0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5"/>
          <p:cNvSpPr txBox="1"/>
          <p:nvPr/>
        </p:nvSpPr>
        <p:spPr>
          <a:xfrm>
            <a:off x="6423825" y="3364850"/>
            <a:ext cx="1450500" cy="1231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Flow Earlier over bent-back dryline</a:t>
            </a:r>
            <a:endParaRPr b="1" i="0" sz="17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2952" y="576072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36"/>
          <p:cNvSpPr/>
          <p:nvPr/>
        </p:nvSpPr>
        <p:spPr>
          <a:xfrm>
            <a:off x="5701553" y="3191436"/>
            <a:ext cx="529236" cy="2859741"/>
          </a:xfrm>
          <a:custGeom>
            <a:rect b="b" l="l" r="r" t="t"/>
            <a:pathLst>
              <a:path extrusionOk="0" h="2859741" w="529236">
                <a:moveTo>
                  <a:pt x="376518" y="2859741"/>
                </a:moveTo>
                <a:cubicBezTo>
                  <a:pt x="455706" y="2504141"/>
                  <a:pt x="534894" y="2148541"/>
                  <a:pt x="528918" y="1810871"/>
                </a:cubicBezTo>
                <a:cubicBezTo>
                  <a:pt x="522942" y="1473201"/>
                  <a:pt x="428812" y="1135530"/>
                  <a:pt x="340659" y="833718"/>
                </a:cubicBezTo>
                <a:cubicBezTo>
                  <a:pt x="252506" y="531906"/>
                  <a:pt x="126253" y="265953"/>
                  <a:pt x="0" y="0"/>
                </a:cubicBezTo>
              </a:path>
            </a:pathLst>
          </a:custGeom>
          <a:noFill/>
          <a:ln cap="flat" cmpd="sng" w="5715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36"/>
          <p:cNvSpPr/>
          <p:nvPr/>
        </p:nvSpPr>
        <p:spPr>
          <a:xfrm>
            <a:off x="4921624" y="3173507"/>
            <a:ext cx="927494" cy="2761129"/>
          </a:xfrm>
          <a:custGeom>
            <a:rect b="b" l="l" r="r" t="t"/>
            <a:pathLst>
              <a:path extrusionOk="0" h="2761129" w="927494">
                <a:moveTo>
                  <a:pt x="0" y="2761129"/>
                </a:moveTo>
                <a:cubicBezTo>
                  <a:pt x="221876" y="2500405"/>
                  <a:pt x="443753" y="2239682"/>
                  <a:pt x="591670" y="2017059"/>
                </a:cubicBezTo>
                <a:cubicBezTo>
                  <a:pt x="739588" y="1794435"/>
                  <a:pt x="835211" y="1649506"/>
                  <a:pt x="887505" y="1425388"/>
                </a:cubicBezTo>
                <a:cubicBezTo>
                  <a:pt x="939799" y="1201270"/>
                  <a:pt x="935317" y="909918"/>
                  <a:pt x="905435" y="672353"/>
                </a:cubicBezTo>
                <a:cubicBezTo>
                  <a:pt x="875553" y="434788"/>
                  <a:pt x="791882" y="217394"/>
                  <a:pt x="708211" y="0"/>
                </a:cubicBezTo>
              </a:path>
            </a:pathLst>
          </a:custGeom>
          <a:noFill/>
          <a:ln cap="flat" cmpd="sng" w="5715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36"/>
          <p:cNvSpPr txBox="1"/>
          <p:nvPr/>
        </p:nvSpPr>
        <p:spPr>
          <a:xfrm>
            <a:off x="3874994" y="6150114"/>
            <a:ext cx="4343400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MAY 01z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6"/>
          <p:cNvSpPr txBox="1"/>
          <p:nvPr/>
        </p:nvSpPr>
        <p:spPr>
          <a:xfrm>
            <a:off x="1520952" y="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9-11 km storm-relative winds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50428" cy="713232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37"/>
          <p:cNvSpPr txBox="1"/>
          <p:nvPr/>
        </p:nvSpPr>
        <p:spPr>
          <a:xfrm>
            <a:off x="3810000" y="838201"/>
            <a:ext cx="16764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00z DDC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38"/>
          <p:cNvPicPr preferRelativeResize="0"/>
          <p:nvPr/>
        </p:nvPicPr>
        <p:blipFill rotWithShape="1">
          <a:blip r:embed="rId3">
            <a:alphaModFix/>
          </a:blip>
          <a:srcRect b="43333" l="61042" r="-44182" t="-40835"/>
          <a:stretch/>
        </p:blipFill>
        <p:spPr>
          <a:xfrm>
            <a:off x="3352800" y="-4846320"/>
            <a:ext cx="11704320" cy="10698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2" name="Google Shape;552;p38"/>
          <p:cNvCxnSpPr/>
          <p:nvPr/>
        </p:nvCxnSpPr>
        <p:spPr>
          <a:xfrm rot="10800000">
            <a:off x="6787896" y="1752600"/>
            <a:ext cx="381000" cy="1219200"/>
          </a:xfrm>
          <a:prstGeom prst="straightConnector1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53" name="Google Shape;553;p38"/>
          <p:cNvCxnSpPr/>
          <p:nvPr/>
        </p:nvCxnSpPr>
        <p:spPr>
          <a:xfrm flipH="1" rot="10800000">
            <a:off x="7162800" y="2133600"/>
            <a:ext cx="1600200" cy="838200"/>
          </a:xfrm>
          <a:prstGeom prst="straightConnector1">
            <a:avLst/>
          </a:pr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554" name="Google Shape;554;p38"/>
          <p:cNvCxnSpPr/>
          <p:nvPr/>
        </p:nvCxnSpPr>
        <p:spPr>
          <a:xfrm flipH="1" rot="10800000">
            <a:off x="7168896" y="2895600"/>
            <a:ext cx="1594104" cy="76200"/>
          </a:xfrm>
          <a:prstGeom prst="straightConnector1">
            <a:avLst/>
          </a:prstGeom>
          <a:noFill/>
          <a:ln cap="flat" cmpd="sng" w="57150">
            <a:solidFill>
              <a:srgbClr val="FF00FF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555" name="Google Shape;555;p38"/>
          <p:cNvSpPr txBox="1"/>
          <p:nvPr/>
        </p:nvSpPr>
        <p:spPr>
          <a:xfrm>
            <a:off x="2834640" y="5943601"/>
            <a:ext cx="64008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N-S cold front moving E at ~30 kt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9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2245z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0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2345z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0" y="190500"/>
            <a:ext cx="6477000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1"/>
          <p:cNvSpPr txBox="1"/>
          <p:nvPr/>
        </p:nvSpPr>
        <p:spPr>
          <a:xfrm>
            <a:off x="7962900" y="6082726"/>
            <a:ext cx="1371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0045z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2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2351z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42"/>
          <p:cNvSpPr txBox="1"/>
          <p:nvPr/>
        </p:nvSpPr>
        <p:spPr>
          <a:xfrm>
            <a:off x="6295550" y="2910950"/>
            <a:ext cx="10854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Initial Supercell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43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0022z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Ordinary Thunderstorm (single cell)</a:t>
            </a:r>
            <a:endParaRPr/>
          </a:p>
        </p:txBody>
      </p:sp>
      <p:sp>
        <p:nvSpPr>
          <p:cNvPr id="116" name="Google Shape;116;p5"/>
          <p:cNvSpPr txBox="1"/>
          <p:nvPr>
            <p:ph idx="1" type="body"/>
          </p:nvPr>
        </p:nvSpPr>
        <p:spPr>
          <a:xfrm>
            <a:off x="321275" y="1196502"/>
            <a:ext cx="11553567" cy="514251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986" r="0" t="-221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 </a:t>
            </a:r>
            <a:endParaRPr/>
          </a:p>
        </p:txBody>
      </p:sp>
      <p:pic>
        <p:nvPicPr>
          <p:cNvPr descr="c08f008" id="117" name="Google Shape;117;p5"/>
          <p:cNvPicPr preferRelativeResize="0"/>
          <p:nvPr/>
        </p:nvPicPr>
        <p:blipFill rotWithShape="1">
          <a:blip r:embed="rId4">
            <a:alphaModFix/>
          </a:blip>
          <a:srcRect b="27745" l="5359" r="5855" t="15316"/>
          <a:stretch/>
        </p:blipFill>
        <p:spPr>
          <a:xfrm>
            <a:off x="6158107" y="4017756"/>
            <a:ext cx="5535664" cy="266251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/>
          <p:nvPr/>
        </p:nvSpPr>
        <p:spPr>
          <a:xfrm>
            <a:off x="7955436" y="6553605"/>
            <a:ext cx="19495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"/>
          <p:cNvSpPr txBox="1"/>
          <p:nvPr/>
        </p:nvSpPr>
        <p:spPr>
          <a:xfrm>
            <a:off x="6783859" y="3631918"/>
            <a:ext cx="39790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for air to ascend from surface to 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5"/>
          <p:cNvSpPr txBox="1"/>
          <p:nvPr/>
        </p:nvSpPr>
        <p:spPr>
          <a:xfrm>
            <a:off x="6783859" y="3022195"/>
            <a:ext cx="49632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for precipitation produced by ascent to fall to ground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" name="Google Shape;121;p5"/>
          <p:cNvCxnSpPr/>
          <p:nvPr/>
        </p:nvCxnSpPr>
        <p:spPr>
          <a:xfrm flipH="1">
            <a:off x="6203092" y="3225114"/>
            <a:ext cx="580767" cy="203886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2" name="Google Shape;122;p5"/>
          <p:cNvCxnSpPr/>
          <p:nvPr/>
        </p:nvCxnSpPr>
        <p:spPr>
          <a:xfrm rot="10800000">
            <a:off x="5472810" y="3495394"/>
            <a:ext cx="199104" cy="382743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3" name="Google Shape;123;p5"/>
          <p:cNvCxnSpPr>
            <a:endCxn id="119" idx="1"/>
          </p:cNvCxnSpPr>
          <p:nvPr/>
        </p:nvCxnSpPr>
        <p:spPr>
          <a:xfrm flipH="1" rot="10800000">
            <a:off x="5672059" y="3816584"/>
            <a:ext cx="1111800" cy="61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" name="Google Shape;124;p5"/>
          <p:cNvSpPr txBox="1"/>
          <p:nvPr/>
        </p:nvSpPr>
        <p:spPr>
          <a:xfrm>
            <a:off x="7918203" y="2145464"/>
            <a:ext cx="357194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H=scale height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b="0" baseline="-25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=average updraft speed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0" baseline="-25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=terminal velocity of precipitation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325392" y="4487526"/>
            <a:ext cx="5684432" cy="230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Life cycle: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Towering cumulus (only updraft)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Mature (precipitation falls into updraft, downdraft and gust front forms, anvil forms)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Dissipating stage (downdraft cuts off updraft; orphan anvil)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-14930" y="3749461"/>
            <a:ext cx="6173037" cy="554704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29541" l="0" r="-409" t="-454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4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0053z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44"/>
          <p:cNvSpPr txBox="1"/>
          <p:nvPr/>
        </p:nvSpPr>
        <p:spPr>
          <a:xfrm>
            <a:off x="3828650" y="3572075"/>
            <a:ext cx="12927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Rapidly growing squall line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45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0119z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46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0152z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47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0252z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8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0352z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571500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49"/>
          <p:cNvSpPr txBox="1"/>
          <p:nvPr/>
        </p:nvSpPr>
        <p:spPr>
          <a:xfrm>
            <a:off x="7848600" y="5581181"/>
            <a:ext cx="14522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0552z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0"/>
          <p:cNvSpPr txBox="1"/>
          <p:nvPr>
            <p:ph type="title"/>
          </p:nvPr>
        </p:nvSpPr>
        <p:spPr>
          <a:xfrm>
            <a:off x="838200" y="23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Summary</a:t>
            </a:r>
            <a:endParaRPr/>
          </a:p>
        </p:txBody>
      </p:sp>
      <p:sp>
        <p:nvSpPr>
          <p:cNvPr id="629" name="Google Shape;629;p50"/>
          <p:cNvSpPr txBox="1"/>
          <p:nvPr>
            <p:ph idx="1" type="body"/>
          </p:nvPr>
        </p:nvSpPr>
        <p:spPr>
          <a:xfrm>
            <a:off x="158698" y="1501763"/>
            <a:ext cx="11879642" cy="4849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Convective </a:t>
            </a:r>
            <a:r>
              <a:rPr b="1" lang="en-US"/>
              <a:t>mode and storm organization</a:t>
            </a:r>
            <a:r>
              <a:rPr b="1" lang="en-US"/>
              <a:t> are </a:t>
            </a:r>
            <a:r>
              <a:rPr b="1" lang="en-US"/>
              <a:t>primarily</a:t>
            </a:r>
            <a:r>
              <a:rPr b="1" lang="en-US"/>
              <a:t> modulated by vertical shear.</a:t>
            </a:r>
            <a:endParaRPr b="1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Strength of forcing for ascent is likely the most important factor, along with whether or not storms will move off a boundary.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165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b="1" lang="en-US"/>
              <a:t>Shear Vector orientation and storm relative flow </a:t>
            </a:r>
            <a:r>
              <a:rPr b="1" lang="en-US"/>
              <a:t>determine</a:t>
            </a:r>
            <a:r>
              <a:rPr b="1" lang="en-US"/>
              <a:t> </a:t>
            </a:r>
            <a:r>
              <a:rPr b="1" lang="en-US"/>
              <a:t>residence</a:t>
            </a:r>
            <a:r>
              <a:rPr b="1" lang="en-US"/>
              <a:t> time within zones of ascent along boundaries.</a:t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Shear vector orientation is more important in cases with weaker forcing for ascent, where storm interactions could lead to upscale growth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g2080eab983f_3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50132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g2080eab983f_3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50132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g2080eab983f_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50132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baab3452b9_0_0"/>
          <p:cNvSpPr/>
          <p:nvPr/>
        </p:nvSpPr>
        <p:spPr>
          <a:xfrm>
            <a:off x="4833450" y="2245800"/>
            <a:ext cx="2525100" cy="2366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g2baab3452b9_0_0"/>
          <p:cNvCxnSpPr/>
          <p:nvPr/>
        </p:nvCxnSpPr>
        <p:spPr>
          <a:xfrm>
            <a:off x="6085275" y="27600"/>
            <a:ext cx="10800" cy="681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3" name="Google Shape;133;g2baab3452b9_0_0"/>
          <p:cNvCxnSpPr/>
          <p:nvPr/>
        </p:nvCxnSpPr>
        <p:spPr>
          <a:xfrm>
            <a:off x="-16800" y="3429000"/>
            <a:ext cx="12225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4" name="Google Shape;134;g2baab3452b9_0_0"/>
          <p:cNvSpPr/>
          <p:nvPr/>
        </p:nvSpPr>
        <p:spPr>
          <a:xfrm>
            <a:off x="3947175" y="1426200"/>
            <a:ext cx="4287000" cy="40194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2baab3452b9_0_0"/>
          <p:cNvSpPr/>
          <p:nvPr/>
        </p:nvSpPr>
        <p:spPr>
          <a:xfrm>
            <a:off x="2791800" y="402900"/>
            <a:ext cx="6608400" cy="60660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2baab3452b9_0_0"/>
          <p:cNvSpPr txBox="1"/>
          <p:nvPr/>
        </p:nvSpPr>
        <p:spPr>
          <a:xfrm>
            <a:off x="7271925" y="3263400"/>
            <a:ext cx="4002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2baab3452b9_0_0"/>
          <p:cNvSpPr txBox="1"/>
          <p:nvPr/>
        </p:nvSpPr>
        <p:spPr>
          <a:xfrm>
            <a:off x="7989500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2baab3452b9_0_0"/>
          <p:cNvSpPr txBox="1"/>
          <p:nvPr/>
        </p:nvSpPr>
        <p:spPr>
          <a:xfrm>
            <a:off x="9162375" y="3263400"/>
            <a:ext cx="6210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" name="Google Shape;139;g2baab3452b9_0_0"/>
          <p:cNvCxnSpPr/>
          <p:nvPr/>
        </p:nvCxnSpPr>
        <p:spPr>
          <a:xfrm rot="10800000">
            <a:off x="5574700" y="1683325"/>
            <a:ext cx="0" cy="14766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0" name="Google Shape;140;g2baab3452b9_0_0"/>
          <p:cNvCxnSpPr/>
          <p:nvPr/>
        </p:nvCxnSpPr>
        <p:spPr>
          <a:xfrm flipH="1" rot="10800000">
            <a:off x="5588500" y="1241850"/>
            <a:ext cx="1242000" cy="441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g2baab3452b9_0_0"/>
          <p:cNvCxnSpPr/>
          <p:nvPr/>
        </p:nvCxnSpPr>
        <p:spPr>
          <a:xfrm flipH="1">
            <a:off x="5961000" y="1269500"/>
            <a:ext cx="855600" cy="2497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g2baab3452b9_0_0"/>
          <p:cNvCxnSpPr/>
          <p:nvPr/>
        </p:nvCxnSpPr>
        <p:spPr>
          <a:xfrm flipH="1" rot="10800000">
            <a:off x="5974875" y="2883875"/>
            <a:ext cx="1711200" cy="91080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3" name="Google Shape;143;g2baab3452b9_0_0"/>
          <p:cNvCxnSpPr/>
          <p:nvPr/>
        </p:nvCxnSpPr>
        <p:spPr>
          <a:xfrm flipH="1">
            <a:off x="7658325" y="2911550"/>
            <a:ext cx="13800" cy="218010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" name="Google Shape;144;g2baab3452b9_0_0"/>
          <p:cNvSpPr txBox="1"/>
          <p:nvPr/>
        </p:nvSpPr>
        <p:spPr>
          <a:xfrm>
            <a:off x="206975" y="289775"/>
            <a:ext cx="2773500" cy="9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g2693986233a_1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10762"/>
            <a:ext cx="11887201" cy="6036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g2693986233a_1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49825"/>
            <a:ext cx="11887201" cy="6158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g2693986233a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650" y="152400"/>
            <a:ext cx="8608691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g2693986233a_1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650" y="152400"/>
            <a:ext cx="8608691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g2693986233a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650" y="152400"/>
            <a:ext cx="8608691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g2693986233a_1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650" y="152400"/>
            <a:ext cx="8608691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ae7195310b_0_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Quiz ideas</a:t>
            </a:r>
            <a:endParaRPr/>
          </a:p>
        </p:txBody>
      </p:sp>
      <p:sp>
        <p:nvSpPr>
          <p:cNvPr id="680" name="Google Shape;680;g1ae7195310b_0_3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Storm mode types.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Convective Mode types.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Mode identification question.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total motion propagation. 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Multicell Convection</a:t>
            </a:r>
            <a:endParaRPr/>
          </a:p>
        </p:txBody>
      </p:sp>
      <p:sp>
        <p:nvSpPr>
          <p:cNvPr id="150" name="Google Shape;150;p6"/>
          <p:cNvSpPr txBox="1"/>
          <p:nvPr>
            <p:ph idx="1" type="body"/>
          </p:nvPr>
        </p:nvSpPr>
        <p:spPr>
          <a:xfrm>
            <a:off x="321275" y="1196502"/>
            <a:ext cx="11553567" cy="5142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Characterized by repeated development of new cells along the gust front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</p:txBody>
      </p:sp>
      <p:pic>
        <p:nvPicPr>
          <p:cNvPr descr="c08f009" id="151" name="Google Shape;151;p6"/>
          <p:cNvPicPr preferRelativeResize="0"/>
          <p:nvPr/>
        </p:nvPicPr>
        <p:blipFill rotWithShape="1">
          <a:blip r:embed="rId3">
            <a:alphaModFix/>
          </a:blip>
          <a:srcRect b="23783" l="11734" r="13129" t="9190"/>
          <a:stretch/>
        </p:blipFill>
        <p:spPr>
          <a:xfrm>
            <a:off x="5165123" y="1964725"/>
            <a:ext cx="6870357" cy="459671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11059002" y="3463777"/>
            <a:ext cx="6992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9970430" y="2989160"/>
            <a:ext cx="7040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6"/>
          <p:cNvSpPr txBox="1"/>
          <p:nvPr/>
        </p:nvSpPr>
        <p:spPr>
          <a:xfrm>
            <a:off x="8463847" y="2579857"/>
            <a:ext cx="7040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6"/>
          <p:cNvSpPr txBox="1"/>
          <p:nvPr/>
        </p:nvSpPr>
        <p:spPr>
          <a:xfrm>
            <a:off x="7244647" y="2902075"/>
            <a:ext cx="7040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6356373" y="3280897"/>
            <a:ext cx="7040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Cell 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 txBox="1"/>
          <p:nvPr/>
        </p:nvSpPr>
        <p:spPr>
          <a:xfrm>
            <a:off x="7955436" y="6553605"/>
            <a:ext cx="19495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317159" y="2113009"/>
            <a:ext cx="4797018" cy="47449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Longer-lived cluster of storms in moderate vertical shear and small to large CAPE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storms in cluster may be ordinary, lasting 30-60 mins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high CAPE moderate shear, multicell convection can produce swaths of damaging winds and hail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Evolution of Multicell Convection</a:t>
            </a:r>
            <a:endParaRPr/>
          </a:p>
        </p:txBody>
      </p:sp>
      <p:sp>
        <p:nvSpPr>
          <p:cNvPr id="164" name="Google Shape;164;p7"/>
          <p:cNvSpPr txBox="1"/>
          <p:nvPr/>
        </p:nvSpPr>
        <p:spPr>
          <a:xfrm>
            <a:off x="8400282" y="6553605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7"/>
          <p:cNvSpPr txBox="1"/>
          <p:nvPr/>
        </p:nvSpPr>
        <p:spPr>
          <a:xfrm>
            <a:off x="317159" y="1099751"/>
            <a:ext cx="6945274" cy="57582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cells move with the mean wind averaged over their depth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cells initiate along gust front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 Time 0: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1 – dissipative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2 – mature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3 – precipitation beginning to form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4 – towering cumulus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 Time 10: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1 – orphan anvil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2 – dissipative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3 – mature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4 – precipitation beginning to form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Cell 5 – towering cumulus stage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 Time 20: …and so 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11" id="166" name="Google Shape;166;p7"/>
          <p:cNvPicPr preferRelativeResize="0"/>
          <p:nvPr/>
        </p:nvPicPr>
        <p:blipFill rotWithShape="1">
          <a:blip r:embed="rId3">
            <a:alphaModFix/>
          </a:blip>
          <a:srcRect b="16036" l="27792" r="28558" t="0"/>
          <a:stretch/>
        </p:blipFill>
        <p:spPr>
          <a:xfrm>
            <a:off x="7379452" y="988541"/>
            <a:ext cx="3857329" cy="556506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 txBox="1"/>
          <p:nvPr/>
        </p:nvSpPr>
        <p:spPr>
          <a:xfrm>
            <a:off x="9818605" y="961429"/>
            <a:ext cx="1476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 wind=0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p7"/>
          <p:cNvCxnSpPr/>
          <p:nvPr/>
        </p:nvCxnSpPr>
        <p:spPr>
          <a:xfrm rot="10800000">
            <a:off x="9818605" y="4955059"/>
            <a:ext cx="1178909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69" name="Google Shape;169;p7"/>
          <p:cNvSpPr txBox="1"/>
          <p:nvPr/>
        </p:nvSpPr>
        <p:spPr>
          <a:xfrm>
            <a:off x="9768572" y="4607357"/>
            <a:ext cx="13238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propagation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/>
          <p:nvPr>
            <p:ph type="title"/>
          </p:nvPr>
        </p:nvSpPr>
        <p:spPr>
          <a:xfrm>
            <a:off x="838200" y="5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Movement versus propagation</a:t>
            </a:r>
            <a:endParaRPr/>
          </a:p>
        </p:txBody>
      </p:sp>
      <p:sp>
        <p:nvSpPr>
          <p:cNvPr id="175" name="Google Shape;175;p8"/>
          <p:cNvSpPr txBox="1"/>
          <p:nvPr/>
        </p:nvSpPr>
        <p:spPr>
          <a:xfrm>
            <a:off x="8400282" y="6553605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8"/>
          <p:cNvSpPr txBox="1"/>
          <p:nvPr/>
        </p:nvSpPr>
        <p:spPr>
          <a:xfrm>
            <a:off x="85337" y="1344452"/>
            <a:ext cx="6739208" cy="5004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cells move with the mean wind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Repeated development of new cells on flank of system leads to propagation of system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motion is cell motion+propagation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cells develop on gust front on downshear side of cold pool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08f010" id="177" name="Google Shape;177;p8"/>
          <p:cNvPicPr preferRelativeResize="0"/>
          <p:nvPr/>
        </p:nvPicPr>
        <p:blipFill rotWithShape="1">
          <a:blip r:embed="rId3">
            <a:alphaModFix/>
          </a:blip>
          <a:srcRect b="38919" l="1574" r="5450" t="5405"/>
          <a:stretch/>
        </p:blipFill>
        <p:spPr>
          <a:xfrm>
            <a:off x="6566976" y="1194191"/>
            <a:ext cx="5482281" cy="24622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08f012" id="178" name="Google Shape;178;p8"/>
          <p:cNvPicPr preferRelativeResize="0"/>
          <p:nvPr/>
        </p:nvPicPr>
        <p:blipFill rotWithShape="1">
          <a:blip r:embed="rId4">
            <a:alphaModFix/>
          </a:blip>
          <a:srcRect b="35276" l="12182" r="11863" t="0"/>
          <a:stretch/>
        </p:blipFill>
        <p:spPr>
          <a:xfrm>
            <a:off x="7169110" y="3854154"/>
            <a:ext cx="4390754" cy="280613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"/>
          <p:cNvSpPr txBox="1"/>
          <p:nvPr/>
        </p:nvSpPr>
        <p:spPr>
          <a:xfrm>
            <a:off x="8274820" y="3540384"/>
            <a:ext cx="2066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 (2010), Fig. 8.10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8"/>
          <p:cNvSpPr txBox="1"/>
          <p:nvPr/>
        </p:nvSpPr>
        <p:spPr>
          <a:xfrm>
            <a:off x="7169110" y="5645791"/>
            <a:ext cx="96879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Shear vector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1" name="Google Shape;181;p8"/>
          <p:cNvCxnSpPr/>
          <p:nvPr/>
        </p:nvCxnSpPr>
        <p:spPr>
          <a:xfrm flipH="1">
            <a:off x="7357145" y="5880845"/>
            <a:ext cx="58723" cy="377342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2022-02-25T19:16:50Z</dcterms:created>
  <dc:creator>Galarneau, Thomas J.</dc:creator>
</cp:coreProperties>
</file>