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</p:sldIdLst>
  <p:sldSz cy="5143500" cx="9144000"/>
  <p:notesSz cx="6858000" cy="9144000"/>
  <p:embeddedFontLst>
    <p:embeddedFont>
      <p:font typeface="Roboto"/>
      <p:regular r:id="rId89"/>
      <p:bold r:id="rId90"/>
      <p:italic r:id="rId91"/>
      <p:boldItalic r:id="rId9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4" Type="http://schemas.openxmlformats.org/officeDocument/2006/relationships/slide" Target="slides/slide79.xml"/><Relationship Id="rId83" Type="http://schemas.openxmlformats.org/officeDocument/2006/relationships/slide" Target="slides/slide78.xml"/><Relationship Id="rId42" Type="http://schemas.openxmlformats.org/officeDocument/2006/relationships/slide" Target="slides/slide37.xml"/><Relationship Id="rId86" Type="http://schemas.openxmlformats.org/officeDocument/2006/relationships/slide" Target="slides/slide81.xml"/><Relationship Id="rId41" Type="http://schemas.openxmlformats.org/officeDocument/2006/relationships/slide" Target="slides/slide36.xml"/><Relationship Id="rId85" Type="http://schemas.openxmlformats.org/officeDocument/2006/relationships/slide" Target="slides/slide80.xml"/><Relationship Id="rId44" Type="http://schemas.openxmlformats.org/officeDocument/2006/relationships/slide" Target="slides/slide39.xml"/><Relationship Id="rId88" Type="http://schemas.openxmlformats.org/officeDocument/2006/relationships/slide" Target="slides/slide83.xml"/><Relationship Id="rId43" Type="http://schemas.openxmlformats.org/officeDocument/2006/relationships/slide" Target="slides/slide38.xml"/><Relationship Id="rId87" Type="http://schemas.openxmlformats.org/officeDocument/2006/relationships/slide" Target="slides/slide8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9" Type="http://schemas.openxmlformats.org/officeDocument/2006/relationships/font" Target="fonts/Roboto-regular.fntdata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91" Type="http://schemas.openxmlformats.org/officeDocument/2006/relationships/font" Target="fonts/Roboto-italic.fntdata"/><Relationship Id="rId90" Type="http://schemas.openxmlformats.org/officeDocument/2006/relationships/font" Target="fonts/Roboto-bold.fntdata"/><Relationship Id="rId92" Type="http://schemas.openxmlformats.org/officeDocument/2006/relationships/font" Target="fonts/Roboto-boldItalic.fntdata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5551a922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5551a922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d4d89df5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d4d89df5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c5551a9226_4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c5551a9226_4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5551a9226_4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5551a9226_4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c5551a9226_4_6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c5551a9226_4_6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c5551a9226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c5551a9226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57212d46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57212d4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c57212d46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c57212d46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57212d46a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57212d46a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57212d46a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57212d46a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c57212d46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c57212d46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6d4d89df52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6d4d89df52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57212d46a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57212d46a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c57212d46a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c57212d46a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c57212d46a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c57212d46a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c57212d46a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c57212d46a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c57212d46a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c57212d46a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57212d46a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c57212d46a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c57212d46a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c57212d46a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22c40501a9c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22c40501a9c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c57212d46a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c57212d46a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c57212d46a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c57212d46a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5551a9226_0_1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5551a9226_0_1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Based on parameter space alone, the 2% tornado threat appears appropriate.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c57212d46a_0_1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c57212d46a_0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c32376ddc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c32376ddc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c57212d46a_0_1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c57212d46a_0_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c57212d46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c57212d46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1ee82d40c2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1ee82d40c2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57212d46a_0_4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57212d46a_0_4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57212d46a_0_6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57212d46a_0_6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c57212d46a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c57212d46a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c57212d46a_0_4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c57212d46a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Notice this excludes most QLCS-based tornadoes...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c57212d46a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c57212d46a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c5551a9226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c5551a9226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57212d46a_0_4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57212d46a_0_4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c57212d46a_0_4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c57212d46a_0_4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c57212d46a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c57212d46a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c57212d46a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c57212d46a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c57212d46a_0_5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c57212d46a_0_5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c57212d46a_0_5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c57212d46a_0_5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c57212d46a_0_6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c57212d46a_0_6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c57212d46a_0_6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c57212d46a_0_6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c57212d46a_0_6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c57212d46a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5a5df07e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5a5df07e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c5551a922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c5551a922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c57212d46a_0_6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c57212d46a_0_6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c57212d46a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c57212d46a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c57212d46a_0_6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c57212d46a_0_6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c57212d46a_0_7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c57212d46a_0_7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gc57212d46a_0_7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0" name="Google Shape;630;gc57212d46a_0_7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c57212d46a_0_7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7" name="Google Shape;657;gc57212d46a_0_7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c57212d46a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c57212d46a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gc57212d46a_0_7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" name="Google Shape;669;gc57212d46a_0_7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gc57212d46a_0_7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6" name="Google Shape;676;gc57212d46a_0_7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c57212d46a_0_7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c57212d46a_0_7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c5551a9226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c5551a9226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c32376ddc3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c32376ddc3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gc57212d46a_0_8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7" name="Google Shape;697;gc57212d46a_0_8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c57212d46a_0_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c57212d46a_0_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0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c57668b0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c57668b0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c57668b06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c57668b06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c57668b06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5" name="Google Shape;725;gc57668b06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c57668b06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c57668b06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c32376ddc3_1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1c32376ddc3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c57668b062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c57668b062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c57668b062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c57668b06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c5551a9226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c5551a9226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c57668b062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5" name="Google Shape;755;gc57668b062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gc57668b062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1" name="Google Shape;761;gc57668b062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c57668b062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7" name="Google Shape;767;gc57668b062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c57668b062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4" name="Google Shape;774;gc57668b062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c57668b062_0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2" name="Google Shape;782;gc57668b062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c57668b062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c57668b062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c57668b06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7" name="Google Shape;797;gc57668b06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gc57668b06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3" name="Google Shape;803;gc57668b06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c57668b062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c57668b062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c57668b062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c57668b062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2c40501a9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22c40501a9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c57668b062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1" name="Google Shape;821;gc57668b062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c57668b062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7" name="Google Shape;827;gc57668b062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c57668b06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c57668b06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c57668b062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c57668b062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6d4d89df5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6d4d89df5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342900" lvl="4" marL="22860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indent="-342900" lvl="5" marL="27432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1242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553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www.google.com/search?sca_esv=8dd3a61b30900631&amp;sca_upv=1&amp;rlz=1C1GCEA_enUS1031US1031&amp;q=measurable&amp;si=AKbGX_pvY3MWP4azJI0Z_NruCLb8fxzkOkm3qWzE71gdgNvn9UJmcnr88YHhaDtilY3ui9qajuv-W482n8k8MZ9Ae3Iv9YfC9r5f8bkOqnAqwFa8tFlsXUQ%3D&amp;expnd=1" TargetMode="External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9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1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25.png"/><Relationship Id="rId4" Type="http://schemas.openxmlformats.org/officeDocument/2006/relationships/image" Target="../media/image22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6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1.png"/><Relationship Id="rId4" Type="http://schemas.openxmlformats.org/officeDocument/2006/relationships/image" Target="../media/image40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3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3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33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33.png"/><Relationship Id="rId4" Type="http://schemas.openxmlformats.org/officeDocument/2006/relationships/image" Target="../media/image4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7.png"/><Relationship Id="rId6" Type="http://schemas.openxmlformats.org/officeDocument/2006/relationships/image" Target="../media/image3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33.png"/><Relationship Id="rId4" Type="http://schemas.openxmlformats.org/officeDocument/2006/relationships/image" Target="../media/image30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33.png"/><Relationship Id="rId4" Type="http://schemas.openxmlformats.org/officeDocument/2006/relationships/image" Target="../media/image45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33.png"/><Relationship Id="rId4" Type="http://schemas.openxmlformats.org/officeDocument/2006/relationships/image" Target="../media/image47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33.png"/><Relationship Id="rId4" Type="http://schemas.openxmlformats.org/officeDocument/2006/relationships/image" Target="../media/image43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33.png"/><Relationship Id="rId4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46.jp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40.png"/><Relationship Id="rId4" Type="http://schemas.openxmlformats.org/officeDocument/2006/relationships/image" Target="../media/image28.png"/><Relationship Id="rId5" Type="http://schemas.openxmlformats.org/officeDocument/2006/relationships/image" Target="../media/image4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1362050" y="3630625"/>
            <a:ext cx="6660300" cy="8355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Material created by Rich Thompson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Arranged by Andrew Moore/Lyons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" name="Google Shape;62;p14"/>
          <p:cNvSpPr txBox="1"/>
          <p:nvPr>
            <p:ph idx="4294967295" type="subTitle"/>
          </p:nvPr>
        </p:nvSpPr>
        <p:spPr>
          <a:xfrm>
            <a:off x="2946200" y="1123725"/>
            <a:ext cx="33207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The Parameters of all Parameters!*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  <p:sp>
        <p:nvSpPr>
          <p:cNvPr id="63" name="Google Shape;63;p14"/>
          <p:cNvSpPr txBox="1"/>
          <p:nvPr>
            <p:ph idx="4294967295" type="subTitle"/>
          </p:nvPr>
        </p:nvSpPr>
        <p:spPr>
          <a:xfrm>
            <a:off x="1066050" y="1465575"/>
            <a:ext cx="8636100" cy="416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*If used correctly under the conditions outlined herein. Users assume full responsibility when utilizing these (and all) convective parameters.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49547" y="1830063"/>
            <a:ext cx="2444104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25351" y="1818050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38" y="0"/>
            <a:ext cx="829091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67" name="Google Shape;167;p24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4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9" name="Google Shape;169;p24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70" name="Google Shape;170;p24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4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4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3" name="Google Shape;173;p24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4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5" name="Google Shape;175;p24"/>
          <p:cNvSpPr txBox="1"/>
          <p:nvPr/>
        </p:nvSpPr>
        <p:spPr>
          <a:xfrm>
            <a:off x="2533650" y="4442800"/>
            <a:ext cx="4076700" cy="4155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Which is going to matter more to an updraft?</a:t>
            </a:r>
            <a:endParaRPr sz="15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Low-level shear</a:t>
            </a:r>
            <a:endParaRPr sz="5200">
              <a:solidFill>
                <a:srgbClr val="FFFFFF"/>
              </a:solidFill>
            </a:endParaRPr>
          </a:p>
        </p:txBody>
      </p:sp>
      <p:pic>
        <p:nvPicPr>
          <p:cNvPr id="181" name="Google Shape;181;p25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75720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25"/>
          <p:cNvCxnSpPr/>
          <p:nvPr/>
        </p:nvCxnSpPr>
        <p:spPr>
          <a:xfrm rot="10800000">
            <a:off x="1841578" y="2527406"/>
            <a:ext cx="285000" cy="4920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3" name="Google Shape;183;p25"/>
          <p:cNvCxnSpPr/>
          <p:nvPr/>
        </p:nvCxnSpPr>
        <p:spPr>
          <a:xfrm flipH="1" rot="10800000">
            <a:off x="2126578" y="2468006"/>
            <a:ext cx="515100" cy="5514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b="43636" l="61487" r="673" t="5452"/>
          <a:stretch/>
        </p:blipFill>
        <p:spPr>
          <a:xfrm>
            <a:off x="4887350" y="1222175"/>
            <a:ext cx="3485700" cy="392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5" name="Google Shape;185;p25"/>
          <p:cNvCxnSpPr/>
          <p:nvPr/>
        </p:nvCxnSpPr>
        <p:spPr>
          <a:xfrm flipH="1" rot="10800000">
            <a:off x="6256728" y="2260706"/>
            <a:ext cx="363300" cy="758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86" name="Google Shape;186;p25"/>
          <p:cNvCxnSpPr/>
          <p:nvPr/>
        </p:nvCxnSpPr>
        <p:spPr>
          <a:xfrm flipH="1" rot="10800000">
            <a:off x="6256728" y="2961206"/>
            <a:ext cx="363300" cy="58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25"/>
          <p:cNvSpPr txBox="1"/>
          <p:nvPr/>
        </p:nvSpPr>
        <p:spPr>
          <a:xfrm>
            <a:off x="2079025" y="14074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0-1 km SRH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8" name="Google Shape;188;p25"/>
          <p:cNvSpPr txBox="1"/>
          <p:nvPr/>
        </p:nvSpPr>
        <p:spPr>
          <a:xfrm>
            <a:off x="6231925" y="1382075"/>
            <a:ext cx="207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Effective Layer SRH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189" name="Google Shape;189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9725" y="1826352"/>
            <a:ext cx="4581725" cy="3117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1826350"/>
            <a:ext cx="4581600" cy="31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5"/>
          <p:cNvSpPr/>
          <p:nvPr/>
        </p:nvSpPr>
        <p:spPr>
          <a:xfrm>
            <a:off x="24465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5"/>
          <p:cNvSpPr/>
          <p:nvPr/>
        </p:nvSpPr>
        <p:spPr>
          <a:xfrm>
            <a:off x="7094775" y="2200975"/>
            <a:ext cx="699000" cy="2673300"/>
          </a:xfrm>
          <a:prstGeom prst="rect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5"/>
          <p:cNvSpPr/>
          <p:nvPr/>
        </p:nvSpPr>
        <p:spPr>
          <a:xfrm>
            <a:off x="1464150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5"/>
          <p:cNvSpPr/>
          <p:nvPr/>
        </p:nvSpPr>
        <p:spPr>
          <a:xfrm>
            <a:off x="7037725" y="1880700"/>
            <a:ext cx="699000" cy="157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-304800" y="1509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1850" y="219375"/>
            <a:ext cx="2560476" cy="1707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07" name="Google Shape;207;p27"/>
          <p:cNvSpPr txBox="1"/>
          <p:nvPr>
            <p:ph idx="1" type="body"/>
          </p:nvPr>
        </p:nvSpPr>
        <p:spPr>
          <a:xfrm>
            <a:off x="-15240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Char char="-"/>
            </a:pPr>
            <a:r>
              <a:rPr lang="en" sz="2400">
                <a:solidFill>
                  <a:srgbClr val="F1C232"/>
                </a:solidFill>
              </a:rPr>
              <a:t>Combine terms of buoyancy and shear that are 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1C232"/>
                </a:solidFill>
              </a:rPr>
              <a:t>relevant to supercell formation.</a:t>
            </a:r>
            <a:endParaRPr sz="2400">
              <a:solidFill>
                <a:srgbClr val="F1C232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13" name="Google Shape;213;p28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214" name="Google Shape;214;p28"/>
          <p:cNvSpPr txBox="1"/>
          <p:nvPr>
            <p:ph idx="1" type="body"/>
          </p:nvPr>
        </p:nvSpPr>
        <p:spPr>
          <a:xfrm>
            <a:off x="265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Measure of instability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5" name="Google Shape;215;p28"/>
          <p:cNvSpPr txBox="1"/>
          <p:nvPr>
            <p:ph idx="1" type="body"/>
          </p:nvPr>
        </p:nvSpPr>
        <p:spPr>
          <a:xfrm>
            <a:off x="26277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Measure of inhibition</a:t>
            </a:r>
            <a:endParaRPr sz="24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48375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Deep-layer</a:t>
            </a:r>
            <a:endParaRPr sz="24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9D2E9"/>
                </a:solidFill>
              </a:rPr>
              <a:t>shear</a:t>
            </a:r>
            <a:endParaRPr sz="24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217" name="Google Shape;217;p28"/>
          <p:cNvSpPr txBox="1"/>
          <p:nvPr>
            <p:ph idx="1" type="body"/>
          </p:nvPr>
        </p:nvSpPr>
        <p:spPr>
          <a:xfrm>
            <a:off x="6971100" y="29760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Low-level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shear</a:t>
            </a:r>
            <a:endParaRPr sz="24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218" name="Google Shape;218;p28"/>
          <p:cNvCxnSpPr/>
          <p:nvPr/>
        </p:nvCxnSpPr>
        <p:spPr>
          <a:xfrm flipH="1" rot="10800000">
            <a:off x="1639025" y="2262075"/>
            <a:ext cx="1188600" cy="1111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9" name="Google Shape;219;p28"/>
          <p:cNvCxnSpPr/>
          <p:nvPr/>
        </p:nvCxnSpPr>
        <p:spPr>
          <a:xfrm flipH="1" rot="10800000">
            <a:off x="38488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0" name="Google Shape;220;p28"/>
          <p:cNvCxnSpPr/>
          <p:nvPr/>
        </p:nvCxnSpPr>
        <p:spPr>
          <a:xfrm rot="10800000">
            <a:off x="5971450" y="2309925"/>
            <a:ext cx="33000" cy="1120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21" name="Google Shape;221;p28"/>
          <p:cNvCxnSpPr/>
          <p:nvPr/>
        </p:nvCxnSpPr>
        <p:spPr>
          <a:xfrm rot="10800000">
            <a:off x="7332475" y="2252325"/>
            <a:ext cx="779700" cy="1125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27" name="Google Shape;227;p29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Normalize these terms to climatological distributions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the terms for a final product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79" y="-1"/>
            <a:ext cx="7747974" cy="527185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33" name="Google Shape;233;p30"/>
          <p:cNvCxnSpPr/>
          <p:nvPr/>
        </p:nvCxnSpPr>
        <p:spPr>
          <a:xfrm>
            <a:off x="1162175" y="3848350"/>
            <a:ext cx="7052100" cy="14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4" name="Google Shape;234;p30"/>
          <p:cNvSpPr/>
          <p:nvPr/>
        </p:nvSpPr>
        <p:spPr>
          <a:xfrm>
            <a:off x="1217275" y="345050"/>
            <a:ext cx="2003100" cy="4798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0"/>
          <p:cNvSpPr txBox="1"/>
          <p:nvPr/>
        </p:nvSpPr>
        <p:spPr>
          <a:xfrm>
            <a:off x="1217300" y="3551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41" name="Google Shape;241;p31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MUCIN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42" name="Google Shape;242;p31"/>
          <p:cNvCxnSpPr/>
          <p:nvPr/>
        </p:nvCxnSpPr>
        <p:spPr>
          <a:xfrm rot="10800000">
            <a:off x="3469650" y="2770175"/>
            <a:ext cx="57600" cy="4887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43" name="Google Shape;243;p31"/>
          <p:cNvSpPr txBox="1"/>
          <p:nvPr>
            <p:ph idx="1" type="body"/>
          </p:nvPr>
        </p:nvSpPr>
        <p:spPr>
          <a:xfrm>
            <a:off x="2595600" y="20742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44" name="Google Shape;244;p31"/>
          <p:cNvCxnSpPr/>
          <p:nvPr/>
        </p:nvCxnSpPr>
        <p:spPr>
          <a:xfrm>
            <a:off x="2595600" y="2190750"/>
            <a:ext cx="1362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31"/>
          <p:cNvSpPr txBox="1"/>
          <p:nvPr>
            <p:ph idx="1" type="body"/>
          </p:nvPr>
        </p:nvSpPr>
        <p:spPr>
          <a:xfrm>
            <a:off x="2183925" y="3106475"/>
            <a:ext cx="50622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MUCAPE &lt;= 1000: term = 0 to 1.0</a:t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B6D7A8"/>
                </a:solidFill>
              </a:rPr>
              <a:t>MCAPE &gt; 1000: term = 1.0+</a:t>
            </a:r>
            <a:endParaRPr sz="24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51" name="Google Shape;251;p32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EAD1DC"/>
                </a:solidFill>
              </a:rPr>
              <a:t>E</a:t>
            </a:r>
            <a:r>
              <a:rPr lang="en" sz="2700">
                <a:solidFill>
                  <a:srgbClr val="EAD1DC"/>
                </a:solidFill>
              </a:rPr>
              <a:t>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2" name="Google Shape;252;p32"/>
          <p:cNvCxnSpPr/>
          <p:nvPr/>
        </p:nvCxnSpPr>
        <p:spPr>
          <a:xfrm flipH="1" rot="10800000">
            <a:off x="4800600" y="2913725"/>
            <a:ext cx="30300" cy="441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53" name="Google Shape;253;p32"/>
          <p:cNvCxnSpPr/>
          <p:nvPr/>
        </p:nvCxnSpPr>
        <p:spPr>
          <a:xfrm flipH="1" rot="10800000">
            <a:off x="43232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4" name="Google Shape;254;p32"/>
          <p:cNvSpPr txBox="1"/>
          <p:nvPr>
            <p:ph idx="1" type="body"/>
          </p:nvPr>
        </p:nvSpPr>
        <p:spPr>
          <a:xfrm>
            <a:off x="1840300" y="3411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&gt; -40: term =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MUCIN &lt;= -40: term 0.0 to 1.0</a:t>
            </a:r>
            <a:endParaRPr sz="24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A4C2F4"/>
                </a:solidFill>
              </a:rPr>
              <a:t>(term decreases with increasing MUCIN)</a:t>
            </a:r>
            <a:endParaRPr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sp>
        <p:nvSpPr>
          <p:cNvPr id="255" name="Google Shape;255;p32"/>
          <p:cNvSpPr txBox="1"/>
          <p:nvPr>
            <p:ph idx="1" type="body"/>
          </p:nvPr>
        </p:nvSpPr>
        <p:spPr>
          <a:xfrm>
            <a:off x="4119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56" name="Google Shape;256;p32"/>
          <p:cNvSpPr txBox="1"/>
          <p:nvPr>
            <p:ph idx="1" type="body"/>
          </p:nvPr>
        </p:nvSpPr>
        <p:spPr>
          <a:xfrm>
            <a:off x="2595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57" name="Google Shape;257;p32"/>
          <p:cNvCxnSpPr/>
          <p:nvPr/>
        </p:nvCxnSpPr>
        <p:spPr>
          <a:xfrm flipH="1" rot="10800000">
            <a:off x="2646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/>
        </p:nvSpPr>
        <p:spPr>
          <a:xfrm>
            <a:off x="0" y="0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fontScale="925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What is a composite </a:t>
            </a:r>
            <a:r>
              <a:rPr lang="en" sz="5200">
                <a:solidFill>
                  <a:srgbClr val="FFFFFF"/>
                </a:solidFill>
              </a:rPr>
              <a:t>parameter</a:t>
            </a:r>
            <a:r>
              <a:rPr lang="en" sz="5200">
                <a:solidFill>
                  <a:srgbClr val="FFFFFF"/>
                </a:solidFill>
              </a:rPr>
              <a:t>?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116550" y="1091600"/>
            <a:ext cx="4615200" cy="27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What is a 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parameter</a:t>
            </a:r>
            <a:r>
              <a:rPr lang="en"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 numerical or other </a:t>
            </a:r>
            <a:r>
              <a:rPr lang="en" sz="1200">
                <a:solidFill>
                  <a:schemeClr val="lt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measurable</a:t>
            </a: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 factor forming one of a set that defines a system or sets the conditions of its operation.</a:t>
            </a:r>
            <a:br>
              <a:rPr lang="en" sz="1800">
                <a:solidFill>
                  <a:schemeClr val="lt2"/>
                </a:solidFill>
              </a:rPr>
            </a:br>
            <a:br>
              <a:rPr lang="en" sz="1800">
                <a:solidFill>
                  <a:schemeClr val="lt2"/>
                </a:solidFill>
              </a:rPr>
            </a:br>
            <a:r>
              <a:rPr lang="en" sz="1800">
                <a:solidFill>
                  <a:schemeClr val="lt2"/>
                </a:solidFill>
              </a:rPr>
              <a:t>In meteorology: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</a:rPr>
              <a:t>An equation or multiple sets of equations that produce a scaled numerical output based on one or more numerical inputs. </a:t>
            </a:r>
            <a:r>
              <a:rPr lang="en" sz="1200">
                <a:solidFill>
                  <a:schemeClr val="lt2"/>
                </a:solidFill>
              </a:rPr>
              <a:t>Usually</a:t>
            </a:r>
            <a:r>
              <a:rPr lang="en" sz="1200">
                <a:solidFill>
                  <a:schemeClr val="lt2"/>
                </a:solidFill>
              </a:rPr>
              <a:t> </a:t>
            </a:r>
            <a:r>
              <a:rPr lang="en" sz="1200">
                <a:solidFill>
                  <a:schemeClr val="lt2"/>
                </a:solidFill>
              </a:rPr>
              <a:t>produced by mixing forecast inputs to get a useful output.</a:t>
            </a:r>
            <a:br>
              <a:rPr lang="en" sz="1200">
                <a:solidFill>
                  <a:schemeClr val="lt2"/>
                </a:solidFill>
              </a:rPr>
            </a:br>
            <a:br>
              <a:rPr lang="en" sz="1200">
                <a:solidFill>
                  <a:schemeClr val="lt2"/>
                </a:solidFill>
              </a:rPr>
            </a:br>
            <a:r>
              <a:rPr lang="en" sz="1200">
                <a:solidFill>
                  <a:schemeClr val="lt2"/>
                </a:solidFill>
              </a:rPr>
              <a:t>Examples: </a:t>
            </a:r>
            <a:br>
              <a:rPr lang="en" sz="1200">
                <a:solidFill>
                  <a:schemeClr val="lt2"/>
                </a:solidFill>
              </a:rPr>
            </a:b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Significant Hail </a:t>
            </a:r>
            <a:r>
              <a:rPr lang="en" sz="1200">
                <a:solidFill>
                  <a:schemeClr val="lt2"/>
                </a:solidFill>
              </a:rPr>
              <a:t>parameter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Derecho Composite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Non-Supercell Tornado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SHERBE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EHI (Energy Helicity Index)</a:t>
            </a:r>
            <a:endParaRPr sz="1200">
              <a:solidFill>
                <a:schemeClr val="lt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●"/>
            </a:pPr>
            <a:r>
              <a:rPr lang="en" sz="1200">
                <a:solidFill>
                  <a:schemeClr val="lt2"/>
                </a:solidFill>
              </a:rPr>
              <a:t>Numerous other forecast examples.</a:t>
            </a:r>
            <a:endParaRPr sz="1200">
              <a:solidFill>
                <a:schemeClr val="lt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2"/>
              </a:solidFill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 rotWithShape="1">
          <a:blip r:embed="rId4">
            <a:alphaModFix/>
          </a:blip>
          <a:srcRect b="0" l="21217" r="33658" t="0"/>
          <a:stretch/>
        </p:blipFill>
        <p:spPr>
          <a:xfrm>
            <a:off x="6200175" y="1222175"/>
            <a:ext cx="2671089" cy="399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2449" y="-20249"/>
            <a:ext cx="7619100" cy="518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3"/>
          <p:cNvSpPr txBox="1"/>
          <p:nvPr/>
        </p:nvSpPr>
        <p:spPr>
          <a:xfrm>
            <a:off x="5066975" y="923850"/>
            <a:ext cx="31053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Strongest BWD with non-supercell storms 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(top “whisker”)</a:t>
            </a:r>
            <a:endParaRPr sz="13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33"/>
          <p:cNvSpPr txBox="1"/>
          <p:nvPr/>
        </p:nvSpPr>
        <p:spPr>
          <a:xfrm>
            <a:off x="5604200" y="3048000"/>
            <a:ext cx="2720400" cy="503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Weakest BWD with supercell storms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(bottom “whisker”)</a:t>
            </a:r>
            <a:endParaRPr sz="1300">
              <a:solidFill>
                <a:srgbClr val="CC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3"/>
          <p:cNvSpPr/>
          <p:nvPr/>
        </p:nvSpPr>
        <p:spPr>
          <a:xfrm>
            <a:off x="4159850" y="2635850"/>
            <a:ext cx="660600" cy="21375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450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4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4"/>
          <p:cNvSpPr txBox="1"/>
          <p:nvPr/>
        </p:nvSpPr>
        <p:spPr>
          <a:xfrm>
            <a:off x="2885075" y="9110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73" name="Google Shape;273;p34"/>
          <p:cNvCxnSpPr/>
          <p:nvPr/>
        </p:nvCxnSpPr>
        <p:spPr>
          <a:xfrm flipH="1" rot="10800000">
            <a:off x="1504825" y="2760575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idx="1" type="body"/>
          </p:nvPr>
        </p:nvSpPr>
        <p:spPr>
          <a:xfrm>
            <a:off x="468700" y="30302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</a:t>
            </a:r>
            <a:r>
              <a:rPr lang="en" sz="2400">
                <a:solidFill>
                  <a:srgbClr val="F4CCCC"/>
                </a:solidFill>
              </a:rPr>
              <a:t> &gt;= 20: term =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10 &lt; EBWD &lt; 20: term 0.0 to 1.0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EBWD &lt; 10: term = 0.0</a:t>
            </a:r>
            <a:endParaRPr sz="2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sp>
        <p:nvSpPr>
          <p:cNvPr id="279" name="Google Shape;279;p3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280" name="Google Shape;280;p35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81" name="Google Shape;281;p35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2" name="Google Shape;282;p35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283" name="Google Shape;283;p35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284" name="Google Shape;284;p35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5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6" name="Google Shape;286;p35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6038500" y="2838100"/>
            <a:ext cx="3105600" cy="2108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Note: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This is done so that environments with very high shear/very low CAPE don’t give false alarms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F4CCCC"/>
                </a:solidFill>
              </a:rPr>
              <a:t>(think bulk Richardson #). </a:t>
            </a:r>
            <a:endParaRPr sz="1400">
              <a:solidFill>
                <a:srgbClr val="F4CCC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4CCCC"/>
                </a:solidFill>
              </a:rPr>
              <a:t> </a:t>
            </a:r>
            <a:endParaRPr sz="2400">
              <a:solidFill>
                <a:srgbClr val="F4CCCC"/>
              </a:solidFill>
            </a:endParaRPr>
          </a:p>
        </p:txBody>
      </p:sp>
      <p:cxnSp>
        <p:nvCxnSpPr>
          <p:cNvPr id="288" name="Google Shape;288;p35"/>
          <p:cNvCxnSpPr/>
          <p:nvPr/>
        </p:nvCxnSpPr>
        <p:spPr>
          <a:xfrm>
            <a:off x="5338800" y="3370925"/>
            <a:ext cx="555900" cy="30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6"/>
          <p:cNvSpPr/>
          <p:nvPr/>
        </p:nvSpPr>
        <p:spPr>
          <a:xfrm>
            <a:off x="1562350" y="747625"/>
            <a:ext cx="4457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36"/>
          <p:cNvSpPr txBox="1"/>
          <p:nvPr/>
        </p:nvSpPr>
        <p:spPr>
          <a:xfrm>
            <a:off x="2808875" y="758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296" name="Google Shape;296;p36"/>
          <p:cNvCxnSpPr/>
          <p:nvPr/>
        </p:nvCxnSpPr>
        <p:spPr>
          <a:xfrm flipH="1" rot="10800000">
            <a:off x="1562350" y="43224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7"/>
          <p:cNvSpPr txBox="1"/>
          <p:nvPr>
            <p:ph idx="1" type="body"/>
          </p:nvPr>
        </p:nvSpPr>
        <p:spPr>
          <a:xfrm>
            <a:off x="1687900" y="3182675"/>
            <a:ext cx="58083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&lt;= 50: term = 0.0 to 1.0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ESRH &gt; 50: term = 1.0+</a:t>
            </a:r>
            <a:endParaRPr sz="24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03" name="Google Shape;303;p37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f(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,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,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04" name="Google Shape;304;p37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5" name="Google Shape;305;p37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06" name="Google Shape;306;p37"/>
          <p:cNvSpPr txBox="1"/>
          <p:nvPr>
            <p:ph idx="1" type="body"/>
          </p:nvPr>
        </p:nvSpPr>
        <p:spPr>
          <a:xfrm>
            <a:off x="2367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07" name="Google Shape;307;p37"/>
          <p:cNvCxnSpPr/>
          <p:nvPr/>
        </p:nvCxnSpPr>
        <p:spPr>
          <a:xfrm flipH="1" rot="10800000">
            <a:off x="24182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8" name="Google Shape;308;p37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9" name="Google Shape;309;p37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10" name="Google Shape;310;p37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</a:t>
            </a:r>
            <a:r>
              <a:rPr lang="en" sz="2700">
                <a:solidFill>
                  <a:srgbClr val="FFE599"/>
                </a:solidFill>
              </a:rPr>
              <a:t>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11" name="Google Shape;311;p37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17" name="Google Shape;317;p38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Three steps involved: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Combine terms of buoyancy and shear that are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relevant to supercell formation.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Normalize these terms to climatological distributions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2400"/>
              <a:buChar char="-"/>
            </a:pPr>
            <a:r>
              <a:rPr lang="en" sz="2400">
                <a:solidFill>
                  <a:srgbClr val="FFD966"/>
                </a:solidFill>
              </a:rPr>
              <a:t>Combine the terms for a final product</a:t>
            </a:r>
            <a:endParaRPr sz="2400">
              <a:solidFill>
                <a:srgbClr val="FFD966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9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Multiplying the terms allows for: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One (or more) terms to compensate for a weakness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parameter to go to zero if one term is not in place 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(ex: no CAPE)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23" name="Google Shape;323;p3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24" name="Google Shape;324;p39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</a:t>
            </a:r>
            <a:r>
              <a:rPr lang="en" sz="2700">
                <a:solidFill>
                  <a:srgbClr val="FFFFFF"/>
                </a:solidFill>
              </a:rPr>
              <a:t>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</a:t>
            </a:r>
            <a:r>
              <a:rPr lang="en" sz="2700">
                <a:solidFill>
                  <a:srgbClr val="FFFFFF"/>
                </a:solidFill>
              </a:rPr>
              <a:t>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25" name="Google Shape;325;p39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6" name="Google Shape;326;p39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27" name="Google Shape;327;p39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28" name="Google Shape;328;p39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9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39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31" name="Google Shape;331;p39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32" name="Google Shape;332;p39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0"/>
          <p:cNvSpPr txBox="1"/>
          <p:nvPr>
            <p:ph idx="1" type="body"/>
          </p:nvPr>
        </p:nvSpPr>
        <p:spPr>
          <a:xfrm>
            <a:off x="216000" y="2954075"/>
            <a:ext cx="8737800" cy="1361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Also note: </a:t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MUCAPE and ESRH are the two main drivers of high SCP values!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38" name="Google Shape;338;p4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39" name="Google Shape;339;p40"/>
          <p:cNvSpPr txBox="1"/>
          <p:nvPr>
            <p:ph idx="1" type="body"/>
          </p:nvPr>
        </p:nvSpPr>
        <p:spPr>
          <a:xfrm>
            <a:off x="-37800" y="12805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SCP = </a:t>
            </a:r>
            <a:r>
              <a:rPr lang="en" sz="2700">
                <a:solidFill>
                  <a:srgbClr val="B6D7A8"/>
                </a:solidFill>
              </a:rPr>
              <a:t>MUCAPE</a:t>
            </a:r>
            <a:r>
              <a:rPr lang="en" sz="2700">
                <a:solidFill>
                  <a:srgbClr val="FFFFFF"/>
                </a:solidFill>
              </a:rPr>
              <a:t> *    </a:t>
            </a:r>
            <a:r>
              <a:rPr lang="en" sz="2700">
                <a:solidFill>
                  <a:srgbClr val="C9DAF8"/>
                </a:solidFill>
              </a:rPr>
              <a:t>-40    </a:t>
            </a:r>
            <a:r>
              <a:rPr lang="en" sz="2700">
                <a:solidFill>
                  <a:srgbClr val="FFFFFF"/>
                </a:solidFill>
              </a:rPr>
              <a:t>*   </a:t>
            </a:r>
            <a:r>
              <a:rPr lang="en" sz="2700">
                <a:solidFill>
                  <a:srgbClr val="EAD1DC"/>
                </a:solidFill>
              </a:rPr>
              <a:t>EBWD  </a:t>
            </a: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40" name="Google Shape;340;p40"/>
          <p:cNvCxnSpPr/>
          <p:nvPr/>
        </p:nvCxnSpPr>
        <p:spPr>
          <a:xfrm flipH="1" rot="10800000">
            <a:off x="4170875" y="2194925"/>
            <a:ext cx="900900" cy="9600"/>
          </a:xfrm>
          <a:prstGeom prst="straightConnector1">
            <a:avLst/>
          </a:prstGeom>
          <a:noFill/>
          <a:ln cap="flat" cmpd="sng" w="19050">
            <a:solidFill>
              <a:srgbClr val="C9DAF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1" name="Google Shape;341;p40"/>
          <p:cNvSpPr txBox="1"/>
          <p:nvPr>
            <p:ph idx="1" type="body"/>
          </p:nvPr>
        </p:nvSpPr>
        <p:spPr>
          <a:xfrm>
            <a:off x="38910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MUCIN</a:t>
            </a:r>
            <a:endParaRPr sz="27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9DAF8"/>
                </a:solidFill>
              </a:rPr>
              <a:t> </a:t>
            </a:r>
            <a:endParaRPr sz="2700">
              <a:solidFill>
                <a:srgbClr val="C9DAF8"/>
              </a:solidFill>
            </a:endParaRPr>
          </a:p>
        </p:txBody>
      </p:sp>
      <p:sp>
        <p:nvSpPr>
          <p:cNvPr id="342" name="Google Shape;342;p40"/>
          <p:cNvSpPr txBox="1"/>
          <p:nvPr>
            <p:ph idx="1" type="body"/>
          </p:nvPr>
        </p:nvSpPr>
        <p:spPr>
          <a:xfrm>
            <a:off x="2214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1000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343" name="Google Shape;343;p40"/>
          <p:cNvCxnSpPr/>
          <p:nvPr/>
        </p:nvCxnSpPr>
        <p:spPr>
          <a:xfrm flipH="1" rot="10800000">
            <a:off x="2265875" y="2185325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4" name="Google Shape;344;p40"/>
          <p:cNvCxnSpPr/>
          <p:nvPr/>
        </p:nvCxnSpPr>
        <p:spPr>
          <a:xfrm>
            <a:off x="5466275" y="2204525"/>
            <a:ext cx="1175100" cy="4500"/>
          </a:xfrm>
          <a:prstGeom prst="straightConnector1">
            <a:avLst/>
          </a:prstGeom>
          <a:noFill/>
          <a:ln cap="flat" cmpd="sng" w="19050">
            <a:solidFill>
              <a:srgbClr val="F4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5" name="Google Shape;345;p40"/>
          <p:cNvSpPr txBox="1"/>
          <p:nvPr>
            <p:ph idx="1" type="body"/>
          </p:nvPr>
        </p:nvSpPr>
        <p:spPr>
          <a:xfrm>
            <a:off x="53388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20</a:t>
            </a:r>
            <a:endParaRPr sz="2700">
              <a:solidFill>
                <a:srgbClr val="F4CCC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4CCCC"/>
                </a:solidFill>
              </a:rPr>
              <a:t> </a:t>
            </a:r>
            <a:endParaRPr sz="2700">
              <a:solidFill>
                <a:srgbClr val="F4CCCC"/>
              </a:solidFill>
            </a:endParaRPr>
          </a:p>
        </p:txBody>
      </p:sp>
      <p:sp>
        <p:nvSpPr>
          <p:cNvPr id="346" name="Google Shape;346;p40"/>
          <p:cNvSpPr txBox="1"/>
          <p:nvPr>
            <p:ph idx="1" type="body"/>
          </p:nvPr>
        </p:nvSpPr>
        <p:spPr>
          <a:xfrm>
            <a:off x="6786600" y="2150400"/>
            <a:ext cx="1362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347" name="Google Shape;347;p40"/>
          <p:cNvCxnSpPr/>
          <p:nvPr/>
        </p:nvCxnSpPr>
        <p:spPr>
          <a:xfrm flipH="1" rot="10800000">
            <a:off x="6990275" y="2200925"/>
            <a:ext cx="963600" cy="36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48" name="Google Shape;348;p40"/>
          <p:cNvCxnSpPr>
            <a:endCxn id="342" idx="2"/>
          </p:cNvCxnSpPr>
          <p:nvPr/>
        </p:nvCxnSpPr>
        <p:spPr>
          <a:xfrm flipH="1" rot="10800000">
            <a:off x="2892300" y="2688300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49" name="Google Shape;349;p40"/>
          <p:cNvCxnSpPr/>
          <p:nvPr/>
        </p:nvCxnSpPr>
        <p:spPr>
          <a:xfrm flipH="1" rot="10800000">
            <a:off x="7470425" y="2723425"/>
            <a:ext cx="3300" cy="6339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5689" y="0"/>
            <a:ext cx="6618300" cy="4526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1"/>
          <p:cNvSpPr/>
          <p:nvPr/>
        </p:nvSpPr>
        <p:spPr>
          <a:xfrm>
            <a:off x="6295000" y="1600200"/>
            <a:ext cx="1219200" cy="2019300"/>
          </a:xfrm>
          <a:prstGeom prst="ellipse">
            <a:avLst/>
          </a:prstGeom>
          <a:noFill/>
          <a:ln cap="flat" cmpd="sng" w="571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41"/>
          <p:cNvSpPr/>
          <p:nvPr/>
        </p:nvSpPr>
        <p:spPr>
          <a:xfrm>
            <a:off x="2441457" y="2971800"/>
            <a:ext cx="990600" cy="1295400"/>
          </a:xfrm>
          <a:prstGeom prst="ellipse">
            <a:avLst/>
          </a:prstGeom>
          <a:noFill/>
          <a:ln cap="flat" cmpd="sng" w="571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41"/>
          <p:cNvSpPr txBox="1"/>
          <p:nvPr/>
        </p:nvSpPr>
        <p:spPr>
          <a:xfrm>
            <a:off x="5214375" y="4419600"/>
            <a:ext cx="39297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Stronger rotation – larger SCP</a:t>
            </a:r>
            <a:endParaRPr sz="24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41"/>
          <p:cNvSpPr txBox="1"/>
          <p:nvPr/>
        </p:nvSpPr>
        <p:spPr>
          <a:xfrm>
            <a:off x="935175" y="4419600"/>
            <a:ext cx="427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Weaker rotation – smaller SCP</a:t>
            </a:r>
            <a:endParaRPr sz="240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875" y="0"/>
            <a:ext cx="8136300" cy="537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261275" y="11618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upercell </a:t>
            </a:r>
            <a:r>
              <a:rPr b="1" lang="en" sz="2600" u="sng">
                <a:solidFill>
                  <a:srgbClr val="FFFFFF"/>
                </a:solidFill>
              </a:rPr>
              <a:t>C</a:t>
            </a:r>
            <a:r>
              <a:rPr lang="en" sz="2400">
                <a:solidFill>
                  <a:srgbClr val="FFFFFF"/>
                </a:solidFill>
              </a:rPr>
              <a:t>omposite </a:t>
            </a:r>
            <a:r>
              <a:rPr b="1" lang="en" sz="26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2600" u="sng">
                <a:solidFill>
                  <a:srgbClr val="FFFFFF"/>
                </a:solidFill>
              </a:rPr>
              <a:t>S</a:t>
            </a:r>
            <a:r>
              <a:rPr lang="en" sz="2400">
                <a:solidFill>
                  <a:srgbClr val="FFFFFF"/>
                </a:solidFill>
              </a:rPr>
              <a:t>ignificant </a:t>
            </a:r>
            <a:r>
              <a:rPr b="1" lang="en" sz="2600" u="sng">
                <a:solidFill>
                  <a:srgbClr val="FFFFFF"/>
                </a:solidFill>
              </a:rPr>
              <a:t>T</a:t>
            </a:r>
            <a:r>
              <a:rPr lang="en" sz="2400">
                <a:solidFill>
                  <a:srgbClr val="FFFFFF"/>
                </a:solidFill>
              </a:rPr>
              <a:t>ornado </a:t>
            </a:r>
            <a:r>
              <a:rPr b="1" lang="en" sz="2700" u="sng">
                <a:solidFill>
                  <a:srgbClr val="FFFFFF"/>
                </a:solidFill>
              </a:rPr>
              <a:t>P</a:t>
            </a:r>
            <a:r>
              <a:rPr lang="en" sz="2400">
                <a:solidFill>
                  <a:srgbClr val="FFFFFF"/>
                </a:solidFill>
              </a:rPr>
              <a:t>arameter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 txBox="1"/>
          <p:nvPr>
            <p:ph idx="4294967295" type="subTitle"/>
          </p:nvPr>
        </p:nvSpPr>
        <p:spPr>
          <a:xfrm>
            <a:off x="507800" y="4476525"/>
            <a:ext cx="2012400" cy="603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2004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Thompson et al. 2012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69" name="Google Shape;369;p43"/>
          <p:cNvSpPr txBox="1"/>
          <p:nvPr>
            <p:ph idx="1" type="body"/>
          </p:nvPr>
        </p:nvSpPr>
        <p:spPr>
          <a:xfrm>
            <a:off x="0" y="15852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Simple estimate of conditional supercell potential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Covers a wide range of </a:t>
            </a:r>
            <a:r>
              <a:rPr lang="en" sz="2400">
                <a:solidFill>
                  <a:srgbClr val="FFFFFF"/>
                </a:solidFill>
              </a:rPr>
              <a:t>environments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457200" lvl="0" marL="22860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(surface-based and elevated)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Has a physical basis in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processes for supercells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6" name="Google Shape;37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45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 Weaknesses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82" name="Google Shape;382;p45"/>
          <p:cNvSpPr txBox="1"/>
          <p:nvPr>
            <p:ph idx="1" type="body"/>
          </p:nvPr>
        </p:nvSpPr>
        <p:spPr>
          <a:xfrm>
            <a:off x="0" y="1280450"/>
            <a:ext cx="9144000" cy="3558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Conditional on having a right-moving supercell!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Does not consider: 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Convective initiation</a:t>
            </a:r>
            <a:endParaRPr sz="2200">
              <a:solidFill>
                <a:srgbClr val="FFFFFF"/>
              </a:solidFill>
            </a:endParaRPr>
          </a:p>
          <a:p>
            <a:pPr indent="-368300" lvl="2" marL="1828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■"/>
            </a:pPr>
            <a:r>
              <a:rPr lang="en" sz="2200">
                <a:solidFill>
                  <a:srgbClr val="FFFFFF"/>
                </a:solidFill>
              </a:rPr>
              <a:t>Storm mode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</a:endParaRPr>
          </a:p>
          <a:p>
            <a:pPr indent="-3683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➢"/>
            </a:pPr>
            <a:r>
              <a:rPr lang="en" sz="2200">
                <a:solidFill>
                  <a:srgbClr val="FFFFFF"/>
                </a:solidFill>
              </a:rPr>
              <a:t>Sensitive to storm-motion estimate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Uses Bunker’s right-moving storm motion estimate.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Storm </a:t>
            </a:r>
            <a:r>
              <a:rPr lang="en" sz="2200">
                <a:solidFill>
                  <a:srgbClr val="FFFFFF"/>
                </a:solidFill>
              </a:rPr>
              <a:t>motion will influence ESRH, which will influence SCP.</a:t>
            </a:r>
            <a:endParaRPr sz="2200">
              <a:solidFill>
                <a:srgbClr val="FFFFFF"/>
              </a:solidFill>
            </a:endParaRPr>
          </a:p>
          <a:p>
            <a:pPr indent="-3683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Char char="○"/>
            </a:pPr>
            <a:r>
              <a:rPr lang="en" sz="2200">
                <a:solidFill>
                  <a:srgbClr val="FFFFFF"/>
                </a:solidFill>
              </a:rPr>
              <a:t>Assumes you have a right-moving supercell, so may not be relevant for the early stages of storm development.</a:t>
            </a:r>
            <a:endParaRPr sz="22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FFFFFF"/>
                </a:solidFill>
              </a:rPr>
              <a:t> 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6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88" name="Google Shape;388;p46"/>
          <p:cNvSpPr txBox="1"/>
          <p:nvPr>
            <p:ph idx="1" type="body"/>
          </p:nvPr>
        </p:nvSpPr>
        <p:spPr>
          <a:xfrm>
            <a:off x="0" y="1890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Utilizes the same “philosophy” as SCP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Goal is to discriminate between environments that can/can’t support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89" name="Google Shape;38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79025" y="200475"/>
            <a:ext cx="2931500" cy="189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434343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Near-surface Rotation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395" name="Google Shape;395;p47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Does NOT come from environmental horizontal vorticity (SRH)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Environmental vorticity helps develop and strengthen the parent mesocyclone.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396" name="Google Shape;396;p47"/>
          <p:cNvSpPr txBox="1"/>
          <p:nvPr>
            <p:ph idx="1" type="body"/>
          </p:nvPr>
        </p:nvSpPr>
        <p:spPr>
          <a:xfrm>
            <a:off x="0" y="2652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Observational &amp; numerical simulation studies suggest the source for surface rotation: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Is baroclinically generated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Either along the FFCB or RFD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4CCCC"/>
              </a:buClr>
              <a:buSzPts val="2400"/>
              <a:buChar char="○"/>
            </a:pPr>
            <a:r>
              <a:rPr lang="en" sz="2400">
                <a:solidFill>
                  <a:srgbClr val="F4CCCC"/>
                </a:solidFill>
              </a:rPr>
              <a:t>Still under study - stay tuned!</a:t>
            </a:r>
            <a:endParaRPr sz="2400">
              <a:solidFill>
                <a:srgbClr val="F4CCCC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8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02" name="Google Shape;402;p48"/>
          <p:cNvSpPr txBox="1"/>
          <p:nvPr>
            <p:ph idx="1" type="body"/>
          </p:nvPr>
        </p:nvSpPr>
        <p:spPr>
          <a:xfrm>
            <a:off x="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Want to prioritize mesocyclonic tornado production</a:t>
            </a:r>
            <a:endParaRPr sz="1900">
              <a:solidFill>
                <a:srgbClr val="FFFFFF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Utilize some concepts from SCP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Looking for right-moving, long-lived supercell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The need for buoyancy &amp; deep-layer shear are still relevant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FFFFFF"/>
              </a:solidFill>
            </a:endParaRPr>
          </a:p>
          <a:p>
            <a:pPr indent="-349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➢"/>
            </a:pPr>
            <a:r>
              <a:rPr lang="en" sz="1900">
                <a:solidFill>
                  <a:srgbClr val="FFFFFF"/>
                </a:solidFill>
              </a:rPr>
              <a:t>But need to adjust our focus to buoyancy, inhibition, and vertical shear near the ground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strong mesocyclone and low-level stretching</a:t>
            </a:r>
            <a:endParaRPr sz="1900">
              <a:solidFill>
                <a:srgbClr val="FFFFFF"/>
              </a:solidFill>
            </a:endParaRPr>
          </a:p>
          <a:p>
            <a:pPr indent="-349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○"/>
            </a:pPr>
            <a:r>
              <a:rPr lang="en" sz="1900">
                <a:solidFill>
                  <a:srgbClr val="FFFFFF"/>
                </a:solidFill>
              </a:rPr>
              <a:t>Need to estimate the potential for evaporative cooling in the RFD 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recall low-level horizontal vorticity production from tornado lecture</a:t>
            </a:r>
            <a:endParaRPr sz="1900">
              <a:solidFill>
                <a:srgbClr val="FFFFFF"/>
              </a:solidFill>
            </a:endParaRPr>
          </a:p>
          <a:p>
            <a:pPr indent="-349250" lvl="2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Char char="■"/>
            </a:pPr>
            <a:r>
              <a:rPr lang="en" sz="1900">
                <a:solidFill>
                  <a:srgbClr val="FFFFFF"/>
                </a:solidFill>
              </a:rPr>
              <a:t>This gives us an idea of the low-level resistance to stretching</a:t>
            </a:r>
            <a:endParaRPr sz="19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</a:rPr>
              <a:t> </a:t>
            </a:r>
            <a:endParaRPr sz="19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9"/>
          <p:cNvSpPr txBox="1"/>
          <p:nvPr>
            <p:ph idx="1" type="body"/>
          </p:nvPr>
        </p:nvSpPr>
        <p:spPr>
          <a:xfrm>
            <a:off x="0" y="9756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sustained, (near) surface-based supercell environments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Requires buoyancy/shear (</a:t>
            </a:r>
            <a:r>
              <a:rPr lang="en" sz="2300">
                <a:solidFill>
                  <a:srgbClr val="FFE599"/>
                </a:solidFill>
              </a:rPr>
              <a:t>MLCAPE, MLCIN, EBWD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strong, low-level source of stretching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○"/>
            </a:pPr>
            <a:r>
              <a:rPr lang="en" sz="2300">
                <a:solidFill>
                  <a:srgbClr val="FFFFFF"/>
                </a:solidFill>
              </a:rPr>
              <a:t>Generally comes in the form of a strong negative pressure perturbation associated with the mesocyclone (</a:t>
            </a:r>
            <a:r>
              <a:rPr lang="en" sz="2300">
                <a:solidFill>
                  <a:srgbClr val="FFE599"/>
                </a:solidFill>
              </a:rPr>
              <a:t>ESRH</a:t>
            </a:r>
            <a:r>
              <a:rPr lang="en" sz="2300">
                <a:solidFill>
                  <a:srgbClr val="FFFFFF"/>
                </a:solidFill>
              </a:rPr>
              <a:t>)</a:t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08" name="Google Shape;408;p49"/>
          <p:cNvSpPr txBox="1"/>
          <p:nvPr>
            <p:ph idx="1" type="body"/>
          </p:nvPr>
        </p:nvSpPr>
        <p:spPr>
          <a:xfrm>
            <a:off x="0" y="34560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Need to estimate the resistance to stretching </a:t>
            </a:r>
            <a:endParaRPr sz="2300">
              <a:solidFill>
                <a:srgbClr val="FFFFFF"/>
              </a:solidFill>
            </a:endParaRPr>
          </a:p>
          <a:p>
            <a:pPr indent="-37465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2300"/>
              <a:buChar char="○"/>
            </a:pPr>
            <a:r>
              <a:rPr lang="en" sz="2300">
                <a:solidFill>
                  <a:srgbClr val="FFE599"/>
                </a:solidFill>
              </a:rPr>
              <a:t>MLCAPE, MLCIN, MLLCL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  <p:sp>
        <p:nvSpPr>
          <p:cNvPr id="409" name="Google Shape;409;p49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Considerations Pt. 2 </a:t>
            </a:r>
            <a:endParaRPr sz="5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415" name="Google Shape;415;p50"/>
          <p:cNvSpPr txBox="1"/>
          <p:nvPr>
            <p:ph idx="1" type="body"/>
          </p:nvPr>
        </p:nvSpPr>
        <p:spPr>
          <a:xfrm>
            <a:off x="0" y="1280450"/>
            <a:ext cx="91440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f(</a:t>
            </a:r>
            <a:r>
              <a:rPr lang="en" sz="2700">
                <a:solidFill>
                  <a:srgbClr val="B6D7A8"/>
                </a:solidFill>
              </a:rPr>
              <a:t>MLCAPE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C9DAF8"/>
                </a:solidFill>
              </a:rPr>
              <a:t>MLCIN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EAD1DC"/>
                </a:solidFill>
              </a:rPr>
              <a:t>EBWD</a:t>
            </a:r>
            <a:r>
              <a:rPr lang="en" sz="2700">
                <a:solidFill>
                  <a:srgbClr val="FFFFFF"/>
                </a:solidFill>
              </a:rPr>
              <a:t>, </a:t>
            </a:r>
            <a:r>
              <a:rPr lang="en" sz="2700">
                <a:solidFill>
                  <a:srgbClr val="FFE599"/>
                </a:solidFill>
              </a:rPr>
              <a:t>ESRH, </a:t>
            </a:r>
            <a:r>
              <a:rPr lang="en" sz="2700">
                <a:solidFill>
                  <a:srgbClr val="DD7E6B"/>
                </a:solidFill>
              </a:rPr>
              <a:t>MLLCL</a:t>
            </a:r>
            <a:r>
              <a:rPr lang="en" sz="2700">
                <a:solidFill>
                  <a:srgbClr val="FFFFFF"/>
                </a:solidFill>
              </a:rPr>
              <a:t>)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16" name="Google Shape;416;p50"/>
          <p:cNvSpPr txBox="1"/>
          <p:nvPr>
            <p:ph idx="1" type="body"/>
          </p:nvPr>
        </p:nvSpPr>
        <p:spPr>
          <a:xfrm>
            <a:off x="-393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Measure of surface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(or near-surface) 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based instability</a:t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B6D7A8"/>
                </a:solidFill>
              </a:rPr>
              <a:t>Driving factor</a:t>
            </a:r>
            <a:endParaRPr sz="1600" u="sng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417" name="Google Shape;417;p50"/>
          <p:cNvSpPr txBox="1"/>
          <p:nvPr>
            <p:ph idx="1" type="body"/>
          </p:nvPr>
        </p:nvSpPr>
        <p:spPr>
          <a:xfrm>
            <a:off x="36183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Deep-layer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Shear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Necessary </a:t>
            </a:r>
            <a:endParaRPr sz="1600">
              <a:solidFill>
                <a:srgbClr val="D9D2E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2E9"/>
                </a:solidFill>
              </a:rPr>
              <a:t>Factor</a:t>
            </a:r>
            <a:endParaRPr sz="1600">
              <a:solidFill>
                <a:srgbClr val="D9D2E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418" name="Google Shape;418;p50"/>
          <p:cNvSpPr txBox="1"/>
          <p:nvPr>
            <p:ph idx="1" type="body"/>
          </p:nvPr>
        </p:nvSpPr>
        <p:spPr>
          <a:xfrm>
            <a:off x="4913700" y="3128425"/>
            <a:ext cx="2368500" cy="1291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Low-level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Shear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E599"/>
                </a:solidFill>
              </a:rPr>
              <a:t>Driving factor</a:t>
            </a:r>
            <a:endParaRPr sz="1600" u="sng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</a:rPr>
              <a:t> </a:t>
            </a:r>
            <a:endParaRPr sz="1600">
              <a:solidFill>
                <a:srgbClr val="FFFFFF"/>
              </a:solidFill>
            </a:endParaRPr>
          </a:p>
        </p:txBody>
      </p:sp>
      <p:cxnSp>
        <p:nvCxnSpPr>
          <p:cNvPr id="419" name="Google Shape;419;p50"/>
          <p:cNvCxnSpPr/>
          <p:nvPr/>
        </p:nvCxnSpPr>
        <p:spPr>
          <a:xfrm flipH="1" rot="10800000">
            <a:off x="1639025" y="2323875"/>
            <a:ext cx="826500" cy="1050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0" name="Google Shape;420;p50"/>
          <p:cNvCxnSpPr/>
          <p:nvPr/>
        </p:nvCxnSpPr>
        <p:spPr>
          <a:xfrm flipH="1" rot="10800000">
            <a:off x="3315425" y="2376975"/>
            <a:ext cx="522000" cy="9969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1" name="Google Shape;421;p50"/>
          <p:cNvCxnSpPr/>
          <p:nvPr/>
        </p:nvCxnSpPr>
        <p:spPr>
          <a:xfrm flipH="1" rot="10800000">
            <a:off x="6004450" y="2304825"/>
            <a:ext cx="504000" cy="1125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22" name="Google Shape;422;p50"/>
          <p:cNvCxnSpPr/>
          <p:nvPr/>
        </p:nvCxnSpPr>
        <p:spPr>
          <a:xfrm rot="10800000">
            <a:off x="7868875" y="2380425"/>
            <a:ext cx="243300" cy="9978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23" name="Google Shape;423;p50"/>
          <p:cNvSpPr txBox="1"/>
          <p:nvPr>
            <p:ph idx="1" type="body"/>
          </p:nvPr>
        </p:nvSpPr>
        <p:spPr>
          <a:xfrm>
            <a:off x="1941900" y="3346525"/>
            <a:ext cx="2368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Measure of surface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(or near-surface) 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based inhibition</a:t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C9DAF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C9DAF8"/>
                </a:solidFill>
              </a:rPr>
              <a:t>Limiting factor</a:t>
            </a:r>
            <a:endParaRPr sz="1600">
              <a:solidFill>
                <a:srgbClr val="C9DAF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9DAF8"/>
                </a:solidFill>
              </a:rPr>
              <a:t> </a:t>
            </a:r>
            <a:endParaRPr sz="2400">
              <a:solidFill>
                <a:srgbClr val="C9DAF8"/>
              </a:solidFill>
            </a:endParaRPr>
          </a:p>
        </p:txBody>
      </p:sp>
      <p:sp>
        <p:nvSpPr>
          <p:cNvPr id="424" name="Google Shape;424;p50"/>
          <p:cNvSpPr txBox="1"/>
          <p:nvPr>
            <p:ph idx="1" type="body"/>
          </p:nvPr>
        </p:nvSpPr>
        <p:spPr>
          <a:xfrm>
            <a:off x="6693375" y="3388725"/>
            <a:ext cx="24858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Measure of near-surface downdraft air buoyancy/stretching potential</a:t>
            </a:r>
            <a:endParaRPr sz="1600">
              <a:solidFill>
                <a:srgbClr val="DD7E6B"/>
              </a:solidFill>
            </a:endParaRPr>
          </a:p>
          <a:p>
            <a:pPr indent="45720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Limiting factor</a:t>
            </a: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425" name="Google Shape;425;p50"/>
          <p:cNvCxnSpPr/>
          <p:nvPr/>
        </p:nvCxnSpPr>
        <p:spPr>
          <a:xfrm flipH="1" rot="10800000">
            <a:off x="4924200" y="2285925"/>
            <a:ext cx="327900" cy="10923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65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51"/>
          <p:cNvSpPr/>
          <p:nvPr/>
        </p:nvSpPr>
        <p:spPr>
          <a:xfrm>
            <a:off x="6885375" y="671425"/>
            <a:ext cx="11916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51"/>
          <p:cNvSpPr txBox="1"/>
          <p:nvPr/>
        </p:nvSpPr>
        <p:spPr>
          <a:xfrm>
            <a:off x="65426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33" name="Google Shape;433;p51"/>
          <p:cNvCxnSpPr/>
          <p:nvPr/>
        </p:nvCxnSpPr>
        <p:spPr>
          <a:xfrm flipH="1" rot="10800000">
            <a:off x="1333750" y="28746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4" name="Google Shape;434;p51"/>
          <p:cNvSpPr txBox="1"/>
          <p:nvPr/>
        </p:nvSpPr>
        <p:spPr>
          <a:xfrm>
            <a:off x="2445500" y="472925"/>
            <a:ext cx="3783000" cy="8313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Threshold set to 1500 J/kg in order to better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match the contribution of ESRH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(See Thompson et al. 2004 for details)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Google Shape;43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701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52"/>
          <p:cNvSpPr/>
          <p:nvPr/>
        </p:nvSpPr>
        <p:spPr>
          <a:xfrm>
            <a:off x="7169725" y="708475"/>
            <a:ext cx="1086300" cy="4401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52"/>
          <p:cNvSpPr txBox="1"/>
          <p:nvPr/>
        </p:nvSpPr>
        <p:spPr>
          <a:xfrm>
            <a:off x="6695075" y="3776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42" name="Google Shape;442;p52"/>
          <p:cNvCxnSpPr/>
          <p:nvPr/>
        </p:nvCxnSpPr>
        <p:spPr>
          <a:xfrm flipH="1" rot="10800000">
            <a:off x="1486150" y="181355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p52"/>
          <p:cNvCxnSpPr/>
          <p:nvPr/>
        </p:nvCxnSpPr>
        <p:spPr>
          <a:xfrm flipH="1" rot="10800000">
            <a:off x="1486150" y="4016700"/>
            <a:ext cx="6769800" cy="57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87" name="Google Shape;87;p17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What are they?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Convective parameters that try to discriminate between environments that can support right-moving supercells (SCP) and the associated threat for significant (EF-2+) tornadoes (STP).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(i.e. the most impactful convection!)</a:t>
            </a:r>
            <a:endParaRPr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1752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3"/>
          <p:cNvSpPr/>
          <p:nvPr/>
        </p:nvSpPr>
        <p:spPr>
          <a:xfrm>
            <a:off x="6762175" y="595225"/>
            <a:ext cx="10860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53"/>
          <p:cNvSpPr txBox="1"/>
          <p:nvPr/>
        </p:nvSpPr>
        <p:spPr>
          <a:xfrm>
            <a:off x="6303625" y="1950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51" name="Google Shape;451;p53"/>
          <p:cNvCxnSpPr/>
          <p:nvPr/>
        </p:nvCxnSpPr>
        <p:spPr>
          <a:xfrm>
            <a:off x="987425" y="2577125"/>
            <a:ext cx="6870000" cy="5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456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40600" y="0"/>
            <a:ext cx="7560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54"/>
          <p:cNvSpPr/>
          <p:nvPr/>
        </p:nvSpPr>
        <p:spPr>
          <a:xfrm>
            <a:off x="1562350" y="747625"/>
            <a:ext cx="11205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54"/>
          <p:cNvSpPr txBox="1"/>
          <p:nvPr/>
        </p:nvSpPr>
        <p:spPr>
          <a:xfrm>
            <a:off x="1361075" y="301450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59" name="Google Shape;459;p54"/>
          <p:cNvCxnSpPr/>
          <p:nvPr/>
        </p:nvCxnSpPr>
        <p:spPr>
          <a:xfrm flipH="1" rot="10800000">
            <a:off x="1562350" y="3484250"/>
            <a:ext cx="6699900" cy="114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464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026" y="0"/>
            <a:ext cx="7521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5"/>
          <p:cNvSpPr/>
          <p:nvPr/>
        </p:nvSpPr>
        <p:spPr>
          <a:xfrm>
            <a:off x="6994875" y="747625"/>
            <a:ext cx="11583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55"/>
          <p:cNvSpPr txBox="1"/>
          <p:nvPr/>
        </p:nvSpPr>
        <p:spPr>
          <a:xfrm>
            <a:off x="6581000" y="3474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467" name="Google Shape;467;p55"/>
          <p:cNvCxnSpPr/>
          <p:nvPr/>
        </p:nvCxnSpPr>
        <p:spPr>
          <a:xfrm flipH="1" rot="10800000">
            <a:off x="1409925" y="29509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p55"/>
          <p:cNvCxnSpPr/>
          <p:nvPr/>
        </p:nvCxnSpPr>
        <p:spPr>
          <a:xfrm flipH="1" rot="10800000">
            <a:off x="1409925" y="1122125"/>
            <a:ext cx="6852300" cy="195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56"/>
          <p:cNvSpPr txBox="1"/>
          <p:nvPr>
            <p:ph idx="1" type="body"/>
          </p:nvPr>
        </p:nvSpPr>
        <p:spPr>
          <a:xfrm>
            <a:off x="3984450" y="1222175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STP =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74" name="Google Shape;474;p56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75" name="Google Shape;475;p56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6" name="Google Shape;476;p56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77" name="Google Shape;477;p56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78" name="Google Shape;478;p56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79" name="Google Shape;479;p56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0" name="Google Shape;480;p56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81" name="Google Shape;481;p56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2" name="Google Shape;482;p56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483" name="Google Shape;483;p56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4" name="Google Shape;484;p56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85" name="Google Shape;485;p56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86" name="Google Shape;486;p56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487" name="Google Shape;487;p56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7"/>
          <p:cNvSpPr txBox="1"/>
          <p:nvPr>
            <p:ph idx="1" type="body"/>
          </p:nvPr>
        </p:nvSpPr>
        <p:spPr>
          <a:xfrm>
            <a:off x="-108225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1500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cxnSp>
        <p:nvCxnSpPr>
          <p:cNvPr id="493" name="Google Shape;493;p57"/>
          <p:cNvCxnSpPr/>
          <p:nvPr/>
        </p:nvCxnSpPr>
        <p:spPr>
          <a:xfrm flipH="1" rot="10800000">
            <a:off x="95775" y="2412900"/>
            <a:ext cx="1350000" cy="1920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4" name="Google Shape;494;p57"/>
          <p:cNvSpPr txBox="1"/>
          <p:nvPr>
            <p:ph idx="1" type="body"/>
          </p:nvPr>
        </p:nvSpPr>
        <p:spPr>
          <a:xfrm>
            <a:off x="148365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(</a:t>
            </a:r>
            <a:r>
              <a:rPr lang="en" sz="2700">
                <a:solidFill>
                  <a:srgbClr val="A4C2F4"/>
                </a:solidFill>
              </a:rPr>
              <a:t>200+MLCIN)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150</a:t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cxnSp>
        <p:nvCxnSpPr>
          <p:cNvPr id="495" name="Google Shape;495;p57"/>
          <p:cNvCxnSpPr/>
          <p:nvPr/>
        </p:nvCxnSpPr>
        <p:spPr>
          <a:xfrm flipH="1" rot="10800000">
            <a:off x="1687650" y="2416500"/>
            <a:ext cx="1955100" cy="1560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6" name="Google Shape;496;p57"/>
          <p:cNvSpPr txBox="1"/>
          <p:nvPr>
            <p:ph idx="1" type="body"/>
          </p:nvPr>
        </p:nvSpPr>
        <p:spPr>
          <a:xfrm>
            <a:off x="3292300" y="1894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20</a:t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cxnSp>
        <p:nvCxnSpPr>
          <p:cNvPr id="497" name="Google Shape;497;p57"/>
          <p:cNvCxnSpPr/>
          <p:nvPr/>
        </p:nvCxnSpPr>
        <p:spPr>
          <a:xfrm>
            <a:off x="3801100" y="2432100"/>
            <a:ext cx="1395300" cy="330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98" name="Google Shape;498;p57"/>
          <p:cNvSpPr txBox="1"/>
          <p:nvPr>
            <p:ph idx="1" type="body"/>
          </p:nvPr>
        </p:nvSpPr>
        <p:spPr>
          <a:xfrm>
            <a:off x="5121100" y="1894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150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499" name="Google Shape;499;p57"/>
          <p:cNvCxnSpPr/>
          <p:nvPr/>
        </p:nvCxnSpPr>
        <p:spPr>
          <a:xfrm>
            <a:off x="5465975" y="2435350"/>
            <a:ext cx="1025700" cy="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0" name="Google Shape;500;p57"/>
          <p:cNvSpPr txBox="1"/>
          <p:nvPr>
            <p:ph idx="1" type="body"/>
          </p:nvPr>
        </p:nvSpPr>
        <p:spPr>
          <a:xfrm>
            <a:off x="6512625" y="1894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(</a:t>
            </a:r>
            <a:r>
              <a:rPr lang="en" sz="2700">
                <a:solidFill>
                  <a:srgbClr val="DD7E6B"/>
                </a:solidFill>
              </a:rPr>
              <a:t>2000 - MLLCL)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1000</a:t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cxnSp>
        <p:nvCxnSpPr>
          <p:cNvPr id="501" name="Google Shape;501;p57"/>
          <p:cNvCxnSpPr/>
          <p:nvPr/>
        </p:nvCxnSpPr>
        <p:spPr>
          <a:xfrm flipH="1" rot="10800000">
            <a:off x="6832725" y="2427900"/>
            <a:ext cx="2220300" cy="420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02" name="Google Shape;502;p57"/>
          <p:cNvSpPr txBox="1"/>
          <p:nvPr>
            <p:ph idx="1" type="body"/>
          </p:nvPr>
        </p:nvSpPr>
        <p:spPr>
          <a:xfrm>
            <a:off x="14457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03" name="Google Shape;503;p57"/>
          <p:cNvSpPr txBox="1"/>
          <p:nvPr>
            <p:ph idx="1" type="body"/>
          </p:nvPr>
        </p:nvSpPr>
        <p:spPr>
          <a:xfrm>
            <a:off x="3680625" y="2034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04" name="Google Shape;504;p57"/>
          <p:cNvSpPr txBox="1"/>
          <p:nvPr>
            <p:ph idx="1" type="body"/>
          </p:nvPr>
        </p:nvSpPr>
        <p:spPr>
          <a:xfrm>
            <a:off x="51795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05" name="Google Shape;505;p57"/>
          <p:cNvSpPr txBox="1"/>
          <p:nvPr>
            <p:ph idx="1" type="body"/>
          </p:nvPr>
        </p:nvSpPr>
        <p:spPr>
          <a:xfrm>
            <a:off x="6474975" y="2094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* </a:t>
            </a:r>
            <a:r>
              <a:rPr lang="en" sz="2700">
                <a:solidFill>
                  <a:srgbClr val="C9DAF8"/>
                </a:solidFill>
              </a:rPr>
              <a:t>  </a:t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06" name="Google Shape;506;p57"/>
          <p:cNvSpPr txBox="1"/>
          <p:nvPr>
            <p:ph idx="1" type="body"/>
          </p:nvPr>
        </p:nvSpPr>
        <p:spPr>
          <a:xfrm>
            <a:off x="-39300" y="3575125"/>
            <a:ext cx="17991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B6D7A8"/>
                </a:solidFill>
              </a:rPr>
              <a:t>Goes to 0 as MLCAPE decreases.</a:t>
            </a:r>
            <a:endParaRPr sz="1600">
              <a:solidFill>
                <a:srgbClr val="B6D7A8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507" name="Google Shape;507;p57"/>
          <p:cNvCxnSpPr/>
          <p:nvPr/>
        </p:nvCxnSpPr>
        <p:spPr>
          <a:xfrm flipH="1" rot="10800000">
            <a:off x="799950" y="3032175"/>
            <a:ext cx="50100" cy="5952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8" name="Google Shape;508;p57"/>
          <p:cNvSpPr txBox="1"/>
          <p:nvPr>
            <p:ph idx="1" type="body"/>
          </p:nvPr>
        </p:nvSpPr>
        <p:spPr>
          <a:xfrm>
            <a:off x="1598550" y="31500"/>
            <a:ext cx="2385900" cy="14442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Goes to 0 as MLCIN decreases 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(magnitude increases)</a:t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A4C2F4"/>
                </a:solidFill>
              </a:rPr>
              <a:t>Set to 1 if MLCIN &gt; -50</a:t>
            </a:r>
            <a:endParaRPr sz="16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A4C2F4"/>
                </a:solidFill>
              </a:rPr>
              <a:t> </a:t>
            </a:r>
            <a:endParaRPr sz="2400">
              <a:solidFill>
                <a:srgbClr val="A4C2F4"/>
              </a:solidFill>
            </a:endParaRPr>
          </a:p>
        </p:txBody>
      </p:sp>
      <p:cxnSp>
        <p:nvCxnSpPr>
          <p:cNvPr id="509" name="Google Shape;509;p57"/>
          <p:cNvCxnSpPr>
            <a:stCxn id="508" idx="2"/>
            <a:endCxn id="494" idx="0"/>
          </p:cNvCxnSpPr>
          <p:nvPr/>
        </p:nvCxnSpPr>
        <p:spPr>
          <a:xfrm flipH="1">
            <a:off x="2676600" y="1475700"/>
            <a:ext cx="114900" cy="4185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0" name="Google Shape;510;p57"/>
          <p:cNvSpPr txBox="1"/>
          <p:nvPr>
            <p:ph idx="1" type="body"/>
          </p:nvPr>
        </p:nvSpPr>
        <p:spPr>
          <a:xfrm>
            <a:off x="2791500" y="357512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0 if EBWD &lt; 12.5 m/s</a:t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EAD1DC"/>
                </a:solidFill>
              </a:rPr>
              <a:t>Set to 1.5 if EBWD &gt; 30 m/s</a:t>
            </a:r>
            <a:endParaRPr sz="16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EAD1DC"/>
                </a:solidFill>
              </a:rPr>
              <a:t> </a:t>
            </a:r>
            <a:endParaRPr sz="2400">
              <a:solidFill>
                <a:srgbClr val="EAD1DC"/>
              </a:solidFill>
            </a:endParaRPr>
          </a:p>
        </p:txBody>
      </p:sp>
      <p:cxnSp>
        <p:nvCxnSpPr>
          <p:cNvPr id="511" name="Google Shape;511;p57"/>
          <p:cNvCxnSpPr/>
          <p:nvPr/>
        </p:nvCxnSpPr>
        <p:spPr>
          <a:xfrm flipH="1" rot="10800000">
            <a:off x="4346700" y="2994450"/>
            <a:ext cx="111900" cy="504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2" name="Google Shape;512;p57"/>
          <p:cNvSpPr txBox="1"/>
          <p:nvPr>
            <p:ph idx="1" type="body"/>
          </p:nvPr>
        </p:nvSpPr>
        <p:spPr>
          <a:xfrm>
            <a:off x="4951350" y="-44700"/>
            <a:ext cx="2385900" cy="719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Goes to 0 as ESRH decreases</a:t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599"/>
                </a:solidFill>
              </a:rPr>
              <a:t>Set to zero if the bottom of the Eff. Inflow Layer is above the surface</a:t>
            </a:r>
            <a:endParaRPr sz="16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E599"/>
                </a:solidFill>
              </a:rPr>
              <a:t> </a:t>
            </a:r>
            <a:endParaRPr sz="2400">
              <a:solidFill>
                <a:srgbClr val="FFE599"/>
              </a:solidFill>
            </a:endParaRPr>
          </a:p>
        </p:txBody>
      </p:sp>
      <p:cxnSp>
        <p:nvCxnSpPr>
          <p:cNvPr id="513" name="Google Shape;513;p57"/>
          <p:cNvCxnSpPr/>
          <p:nvPr/>
        </p:nvCxnSpPr>
        <p:spPr>
          <a:xfrm flipH="1">
            <a:off x="6047700" y="1568075"/>
            <a:ext cx="54600" cy="411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4" name="Google Shape;514;p57"/>
          <p:cNvSpPr txBox="1"/>
          <p:nvPr>
            <p:ph idx="1" type="body"/>
          </p:nvPr>
        </p:nvSpPr>
        <p:spPr>
          <a:xfrm>
            <a:off x="5910025" y="3627375"/>
            <a:ext cx="3067500" cy="99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0 if MLLCL &gt; 2000 m</a:t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D7E6B"/>
                </a:solidFill>
              </a:rPr>
              <a:t>Set to 1.0 if MLLCL &lt; 1000 m</a:t>
            </a:r>
            <a:endParaRPr sz="16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DD7E6B"/>
                </a:solidFill>
              </a:rPr>
              <a:t> </a:t>
            </a:r>
            <a:endParaRPr sz="2400">
              <a:solidFill>
                <a:srgbClr val="DD7E6B"/>
              </a:solidFill>
            </a:endParaRPr>
          </a:p>
        </p:txBody>
      </p:sp>
      <p:cxnSp>
        <p:nvCxnSpPr>
          <p:cNvPr id="515" name="Google Shape;515;p57"/>
          <p:cNvCxnSpPr/>
          <p:nvPr/>
        </p:nvCxnSpPr>
        <p:spPr>
          <a:xfrm flipH="1" rot="10800000">
            <a:off x="7616375" y="2994375"/>
            <a:ext cx="186300" cy="6330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25" y="0"/>
            <a:ext cx="7928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p58"/>
          <p:cNvSpPr/>
          <p:nvPr/>
        </p:nvSpPr>
        <p:spPr>
          <a:xfrm>
            <a:off x="5346600" y="671425"/>
            <a:ext cx="3035100" cy="43518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8"/>
          <p:cNvSpPr txBox="1"/>
          <p:nvPr/>
        </p:nvSpPr>
        <p:spPr>
          <a:xfrm>
            <a:off x="5846425" y="271225"/>
            <a:ext cx="2003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A86E8"/>
                </a:solidFill>
              </a:rPr>
              <a:t>Want to isolate these!</a:t>
            </a:r>
            <a:endParaRPr>
              <a:solidFill>
                <a:srgbClr val="4A86E8"/>
              </a:solidFill>
            </a:endParaRPr>
          </a:p>
        </p:txBody>
      </p:sp>
      <p:cxnSp>
        <p:nvCxnSpPr>
          <p:cNvPr id="523" name="Google Shape;523;p58"/>
          <p:cNvCxnSpPr/>
          <p:nvPr/>
        </p:nvCxnSpPr>
        <p:spPr>
          <a:xfrm>
            <a:off x="1187050" y="4510475"/>
            <a:ext cx="7201200" cy="48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59"/>
          <p:cNvSpPr txBox="1"/>
          <p:nvPr/>
        </p:nvSpPr>
        <p:spPr>
          <a:xfrm>
            <a:off x="0" y="-1742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Fixed-Layer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29" name="Google Shape;529;p59"/>
          <p:cNvSpPr txBox="1"/>
          <p:nvPr>
            <p:ph idx="1" type="body"/>
          </p:nvPr>
        </p:nvSpPr>
        <p:spPr>
          <a:xfrm>
            <a:off x="21115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30" name="Google Shape;530;p59"/>
          <p:cNvSpPr txBox="1"/>
          <p:nvPr>
            <p:ph idx="1" type="body"/>
          </p:nvPr>
        </p:nvSpPr>
        <p:spPr>
          <a:xfrm>
            <a:off x="16360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31" name="Google Shape;531;p59"/>
          <p:cNvSpPr txBox="1"/>
          <p:nvPr>
            <p:ph idx="1" type="body"/>
          </p:nvPr>
        </p:nvSpPr>
        <p:spPr>
          <a:xfrm>
            <a:off x="16159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32" name="Google Shape;532;p59"/>
          <p:cNvSpPr txBox="1"/>
          <p:nvPr>
            <p:ph idx="1" type="body"/>
          </p:nvPr>
        </p:nvSpPr>
        <p:spPr>
          <a:xfrm>
            <a:off x="14714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33" name="Google Shape;533;p59"/>
          <p:cNvSpPr txBox="1"/>
          <p:nvPr>
            <p:ph idx="1" type="body"/>
          </p:nvPr>
        </p:nvSpPr>
        <p:spPr>
          <a:xfrm>
            <a:off x="15397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534" name="Google Shape;534;p59"/>
          <p:cNvSpPr txBox="1"/>
          <p:nvPr>
            <p:ph idx="1" type="body"/>
          </p:nvPr>
        </p:nvSpPr>
        <p:spPr>
          <a:xfrm>
            <a:off x="5083350" y="1450225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SB</a:t>
            </a:r>
            <a:r>
              <a:rPr lang="en" sz="2700">
                <a:solidFill>
                  <a:srgbClr val="B6D7A8"/>
                </a:solidFill>
              </a:rPr>
              <a:t>CAPE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35" name="Google Shape;535;p59"/>
          <p:cNvSpPr txBox="1"/>
          <p:nvPr>
            <p:ph idx="1" type="body"/>
          </p:nvPr>
        </p:nvSpPr>
        <p:spPr>
          <a:xfrm>
            <a:off x="4607850" y="19704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SB</a:t>
            </a:r>
            <a:r>
              <a:rPr lang="en" sz="2700">
                <a:solidFill>
                  <a:srgbClr val="A4C2F4"/>
                </a:solidFill>
              </a:rPr>
              <a:t>CIN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36" name="Google Shape;536;p59"/>
          <p:cNvSpPr txBox="1"/>
          <p:nvPr>
            <p:ph idx="1" type="body"/>
          </p:nvPr>
        </p:nvSpPr>
        <p:spPr>
          <a:xfrm>
            <a:off x="4587700" y="25800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0-6 km </a:t>
            </a:r>
            <a:r>
              <a:rPr lang="en" sz="2700">
                <a:solidFill>
                  <a:srgbClr val="EAD1DC"/>
                </a:solidFill>
              </a:rPr>
              <a:t>BWD</a:t>
            </a:r>
            <a:endParaRPr sz="27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37" name="Google Shape;537;p59"/>
          <p:cNvSpPr txBox="1"/>
          <p:nvPr>
            <p:ph idx="1" type="body"/>
          </p:nvPr>
        </p:nvSpPr>
        <p:spPr>
          <a:xfrm>
            <a:off x="4443250" y="3703475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SB</a:t>
            </a:r>
            <a:r>
              <a:rPr lang="en" sz="2700">
                <a:solidFill>
                  <a:srgbClr val="DD7E6B"/>
                </a:solidFill>
              </a:rPr>
              <a:t>LCL</a:t>
            </a:r>
            <a:endParaRPr sz="27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538" name="Google Shape;538;p59"/>
          <p:cNvSpPr txBox="1"/>
          <p:nvPr>
            <p:ph idx="1" type="body"/>
          </p:nvPr>
        </p:nvSpPr>
        <p:spPr>
          <a:xfrm>
            <a:off x="4511500" y="31896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0-1 km </a:t>
            </a:r>
            <a:r>
              <a:rPr lang="en" sz="2700">
                <a:solidFill>
                  <a:srgbClr val="FFE599"/>
                </a:solidFill>
              </a:rPr>
              <a:t>SRH</a:t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cxnSp>
        <p:nvCxnSpPr>
          <p:cNvPr id="539" name="Google Shape;539;p59"/>
          <p:cNvCxnSpPr>
            <a:stCxn id="529" idx="3"/>
            <a:endCxn id="534" idx="1"/>
          </p:cNvCxnSpPr>
          <p:nvPr/>
        </p:nvCxnSpPr>
        <p:spPr>
          <a:xfrm>
            <a:off x="3869550" y="1719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0" name="Google Shape;540;p59"/>
          <p:cNvCxnSpPr/>
          <p:nvPr/>
        </p:nvCxnSpPr>
        <p:spPr>
          <a:xfrm>
            <a:off x="3869550" y="22525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1" name="Google Shape;541;p59"/>
          <p:cNvCxnSpPr/>
          <p:nvPr/>
        </p:nvCxnSpPr>
        <p:spPr>
          <a:xfrm>
            <a:off x="3488550" y="2862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2" name="Google Shape;542;p59"/>
          <p:cNvCxnSpPr/>
          <p:nvPr/>
        </p:nvCxnSpPr>
        <p:spPr>
          <a:xfrm>
            <a:off x="3336150" y="34717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p59"/>
          <p:cNvCxnSpPr/>
          <p:nvPr/>
        </p:nvCxnSpPr>
        <p:spPr>
          <a:xfrm>
            <a:off x="3717150" y="4005175"/>
            <a:ext cx="12138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4" name="Google Shape;544;p59"/>
          <p:cNvSpPr txBox="1"/>
          <p:nvPr>
            <p:ph idx="1" type="body"/>
          </p:nvPr>
        </p:nvSpPr>
        <p:spPr>
          <a:xfrm>
            <a:off x="1313025" y="4538575"/>
            <a:ext cx="6338700" cy="452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Otherwise, uses the same formulation!</a:t>
            </a:r>
            <a:r>
              <a:rPr lang="en" sz="1700">
                <a:solidFill>
                  <a:srgbClr val="FFFFFF"/>
                </a:solidFill>
              </a:rPr>
              <a:t> 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6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Effective vs. Fixed Layer STP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50" name="Google Shape;550;p60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SBCAPE is less dependent on RAP moisture </a:t>
            </a:r>
            <a:r>
              <a:rPr lang="en" sz="2400">
                <a:solidFill>
                  <a:srgbClr val="FFFFFF"/>
                </a:solidFill>
              </a:rPr>
              <a:t>profile</a:t>
            </a:r>
            <a:r>
              <a:rPr lang="en" sz="2400">
                <a:solidFill>
                  <a:srgbClr val="FFFFFF"/>
                </a:solidFill>
              </a:rPr>
              <a:t> above the surface &amp; is more responsive in SPC Mesoanalysis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Fixed-layer terms aren’t as sensitive to errors in the thermo profile or storm-motion estimates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No replication of Eff. layer terms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Examine closely when the two vary substantially!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6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56" name="Google Shape;556;p61"/>
          <p:cNvSpPr txBox="1"/>
          <p:nvPr>
            <p:ph idx="1" type="body"/>
          </p:nvPr>
        </p:nvSpPr>
        <p:spPr>
          <a:xfrm>
            <a:off x="0" y="14328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Gives single parameter to </a:t>
            </a:r>
            <a:r>
              <a:rPr lang="en" sz="2400">
                <a:solidFill>
                  <a:srgbClr val="FFFFFF"/>
                </a:solidFill>
              </a:rPr>
              <a:t>characterize</a:t>
            </a:r>
            <a:r>
              <a:rPr lang="en" sz="2400">
                <a:solidFill>
                  <a:srgbClr val="FFFFFF"/>
                </a:solidFill>
              </a:rPr>
              <a:t> the potential for significant tornadoes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Is rooted in physical processes </a:t>
            </a:r>
            <a:r>
              <a:rPr lang="en" sz="2400">
                <a:solidFill>
                  <a:srgbClr val="FFFFFF"/>
                </a:solidFill>
              </a:rPr>
              <a:t>relevant</a:t>
            </a:r>
            <a:r>
              <a:rPr lang="en" sz="2400">
                <a:solidFill>
                  <a:srgbClr val="FFFFFF"/>
                </a:solidFill>
              </a:rPr>
              <a:t> to tornadogenesis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Recent studies show combining STP with observed tornado vortex signatures in WSR-88D data can give a reliable estimate of tornado strength in real-time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62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Strengths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62" name="Google Shape;562;p62"/>
          <p:cNvSpPr txBox="1"/>
          <p:nvPr>
            <p:ph idx="1" type="body"/>
          </p:nvPr>
        </p:nvSpPr>
        <p:spPr>
          <a:xfrm>
            <a:off x="890425" y="1432850"/>
            <a:ext cx="7246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Other studies have shown that STP correlates well with tornado </a:t>
            </a:r>
            <a:r>
              <a:rPr lang="en" sz="2400">
                <a:solidFill>
                  <a:srgbClr val="FFFFFF"/>
                </a:solidFill>
              </a:rPr>
              <a:t>occurrence: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“..we conclude that STP is statistically significant covariate to U.S. tornado frequency”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- Gensini and Bravo de Guenni (2019)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when analyzing a 30-year climatology of STP and tornado occurrence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SCP &amp; STP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261275" y="1314250"/>
            <a:ext cx="50592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In general, these parameters work well when used appropriately, but let’s take a closer look at: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How they’re derived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When to use them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Nuances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0075" y="3326350"/>
            <a:ext cx="2519726" cy="16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20076" y="1360125"/>
            <a:ext cx="2480125" cy="1654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3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1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68" name="Google Shape;568;p63"/>
          <p:cNvSpPr txBox="1"/>
          <p:nvPr>
            <p:ph idx="1" type="body"/>
          </p:nvPr>
        </p:nvSpPr>
        <p:spPr>
          <a:xfrm>
            <a:off x="0" y="12804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Conditional on the </a:t>
            </a:r>
            <a:r>
              <a:rPr lang="en" sz="2400">
                <a:solidFill>
                  <a:srgbClr val="FFFFFF"/>
                </a:solidFill>
              </a:rPr>
              <a:t>existence</a:t>
            </a:r>
            <a:r>
              <a:rPr lang="en" sz="2400">
                <a:solidFill>
                  <a:srgbClr val="FFFFFF"/>
                </a:solidFill>
              </a:rPr>
              <a:t> of a right-moving, surface-based supercell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Simplified estimate of environments favoring both supercell </a:t>
            </a:r>
            <a:r>
              <a:rPr lang="en" sz="2400">
                <a:solidFill>
                  <a:srgbClr val="FFFFFF"/>
                </a:solidFill>
              </a:rPr>
              <a:t>initiation</a:t>
            </a:r>
            <a:r>
              <a:rPr lang="en" sz="2400">
                <a:solidFill>
                  <a:srgbClr val="FFFFFF"/>
                </a:solidFill>
              </a:rPr>
              <a:t> and sustenance 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which are not the same - easier to sustain a supercell in a higher CIN environment than to initiate!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69" name="Google Shape;569;p63"/>
          <p:cNvSpPr txBox="1"/>
          <p:nvPr>
            <p:ph idx="1" type="body"/>
          </p:nvPr>
        </p:nvSpPr>
        <p:spPr>
          <a:xfrm>
            <a:off x="0" y="3684675"/>
            <a:ext cx="9144000" cy="1512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-3746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Char char="➢"/>
            </a:pPr>
            <a:r>
              <a:rPr lang="en" sz="2300">
                <a:solidFill>
                  <a:srgbClr val="FFFFFF"/>
                </a:solidFill>
              </a:rPr>
              <a:t>Currently no reliable way to measure/estimate near-surface vorticity generation</a:t>
            </a:r>
            <a:endParaRPr sz="23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FFFFF"/>
                </a:solidFill>
              </a:rPr>
              <a:t> </a:t>
            </a:r>
            <a:endParaRPr sz="23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4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STP Weaknesses Pt. 2 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575" name="Google Shape;575;p64"/>
          <p:cNvSpPr txBox="1"/>
          <p:nvPr>
            <p:ph idx="1" type="body"/>
          </p:nvPr>
        </p:nvSpPr>
        <p:spPr>
          <a:xfrm>
            <a:off x="0" y="12804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65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581" name="Google Shape;581;p65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82" name="Google Shape;582;p65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583" name="Google Shape;583;p65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4" name="Google Shape;584;p65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585" name="Google Shape;585;p65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6" name="Google Shape;586;p65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587" name="Google Shape;587;p65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8" name="Google Shape;588;p65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589" name="Google Shape;589;p65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0" name="Google Shape;590;p65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591" name="Google Shape;591;p65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92" name="Google Shape;592;p65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3" name="Google Shape;593;p65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4" name="Google Shape;594;p65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5" name="Google Shape;595;p65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596" name="Google Shape;596;p65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597" name="Google Shape;597;p65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598" name="Google Shape;598;p65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599" name="Google Shape;599;p65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00" name="Google Shape;600;p65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01" name="Google Shape;601;p65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Low CAPE/High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6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07" name="Google Shape;607;p66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08" name="Google Shape;608;p66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09" name="Google Shape;609;p66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0" name="Google Shape;610;p66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11" name="Google Shape;611;p66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p66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13" name="Google Shape;613;p66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4" name="Google Shape;614;p66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15" name="Google Shape;615;p66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6" name="Google Shape;616;p66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17" name="Google Shape;617;p66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8" name="Google Shape;618;p66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19" name="Google Shape;619;p66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0" name="Google Shape;620;p66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1" name="Google Shape;621;p66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22" name="Google Shape;622;p66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23" name="Google Shape;623;p66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24" name="Google Shape;624;p66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25" name="Google Shape;625;p66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26" name="Google Shape;626;p66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27" name="Google Shape;627;p66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7"/>
          <p:cNvSpPr txBox="1"/>
          <p:nvPr>
            <p:ph idx="1" type="body"/>
          </p:nvPr>
        </p:nvSpPr>
        <p:spPr>
          <a:xfrm>
            <a:off x="0" y="-149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➢"/>
            </a:pPr>
            <a:r>
              <a:rPr lang="en" sz="2400">
                <a:solidFill>
                  <a:srgbClr val="FFFFFF"/>
                </a:solidFill>
              </a:rPr>
              <a:t>Different environments may give the same STP value!</a:t>
            </a:r>
            <a:endParaRPr sz="2400">
              <a:solidFill>
                <a:srgbClr val="FFFFFF"/>
              </a:solidFill>
            </a:endParaRPr>
          </a:p>
          <a:p>
            <a:pPr indent="-381000" lvl="1" marL="1371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○"/>
            </a:pPr>
            <a:r>
              <a:rPr lang="en" sz="2400">
                <a:solidFill>
                  <a:srgbClr val="FFFFFF"/>
                </a:solidFill>
              </a:rPr>
              <a:t>Always look into the environment to see if the parameter value is reasonable!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33" name="Google Shape;633;p67"/>
          <p:cNvSpPr txBox="1"/>
          <p:nvPr>
            <p:ph idx="1" type="body"/>
          </p:nvPr>
        </p:nvSpPr>
        <p:spPr>
          <a:xfrm>
            <a:off x="1445450" y="1593300"/>
            <a:ext cx="1175100" cy="689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STP =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34" name="Google Shape;634;p67"/>
          <p:cNvSpPr txBox="1"/>
          <p:nvPr>
            <p:ph idx="1" type="body"/>
          </p:nvPr>
        </p:nvSpPr>
        <p:spPr>
          <a:xfrm>
            <a:off x="1644375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MLCAPE</a:t>
            </a:r>
            <a:endParaRPr sz="1300">
              <a:solidFill>
                <a:srgbClr val="B6D7A8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B6D7A8"/>
                </a:solidFill>
              </a:rPr>
              <a:t>1500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cxnSp>
        <p:nvCxnSpPr>
          <p:cNvPr id="635" name="Google Shape;635;p67"/>
          <p:cNvCxnSpPr/>
          <p:nvPr/>
        </p:nvCxnSpPr>
        <p:spPr>
          <a:xfrm>
            <a:off x="2229375" y="1822500"/>
            <a:ext cx="675000" cy="0"/>
          </a:xfrm>
          <a:prstGeom prst="straightConnector1">
            <a:avLst/>
          </a:prstGeom>
          <a:noFill/>
          <a:ln cap="flat" cmpd="sng" w="19050">
            <a:solidFill>
              <a:srgbClr val="B6D7A8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6" name="Google Shape;636;p67"/>
          <p:cNvSpPr txBox="1"/>
          <p:nvPr>
            <p:ph idx="1" type="body"/>
          </p:nvPr>
        </p:nvSpPr>
        <p:spPr>
          <a:xfrm>
            <a:off x="239805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(200+MLCIN)</a:t>
            </a:r>
            <a:endParaRPr sz="1300">
              <a:solidFill>
                <a:srgbClr val="A4C2F4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150</a:t>
            </a:r>
            <a:endParaRPr sz="1300">
              <a:solidFill>
                <a:srgbClr val="A4C2F4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A4C2F4"/>
                </a:solidFill>
              </a:rPr>
              <a:t> </a:t>
            </a:r>
            <a:endParaRPr sz="1300">
              <a:solidFill>
                <a:srgbClr val="A4C2F4"/>
              </a:solidFill>
            </a:endParaRPr>
          </a:p>
        </p:txBody>
      </p:sp>
      <p:cxnSp>
        <p:nvCxnSpPr>
          <p:cNvPr id="637" name="Google Shape;637;p67"/>
          <p:cNvCxnSpPr/>
          <p:nvPr/>
        </p:nvCxnSpPr>
        <p:spPr>
          <a:xfrm>
            <a:off x="3135300" y="1822500"/>
            <a:ext cx="989100" cy="0"/>
          </a:xfrm>
          <a:prstGeom prst="straightConnector1">
            <a:avLst/>
          </a:prstGeom>
          <a:noFill/>
          <a:ln cap="flat" cmpd="sng" w="19050">
            <a:solidFill>
              <a:srgbClr val="A4C2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38" name="Google Shape;638;p67"/>
          <p:cNvSpPr txBox="1"/>
          <p:nvPr>
            <p:ph idx="1" type="body"/>
          </p:nvPr>
        </p:nvSpPr>
        <p:spPr>
          <a:xfrm>
            <a:off x="3444700" y="1513200"/>
            <a:ext cx="23859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EBWD</a:t>
            </a:r>
            <a:endParaRPr sz="1300">
              <a:solidFill>
                <a:srgbClr val="EAD1DC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20</a:t>
            </a:r>
            <a:endParaRPr sz="1300">
              <a:solidFill>
                <a:srgbClr val="EAD1DC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EAD1DC"/>
                </a:solidFill>
              </a:rPr>
              <a:t> </a:t>
            </a:r>
            <a:endParaRPr sz="1300">
              <a:solidFill>
                <a:srgbClr val="EAD1DC"/>
              </a:solidFill>
            </a:endParaRPr>
          </a:p>
        </p:txBody>
      </p:sp>
      <p:cxnSp>
        <p:nvCxnSpPr>
          <p:cNvPr id="639" name="Google Shape;639;p67"/>
          <p:cNvCxnSpPr/>
          <p:nvPr/>
        </p:nvCxnSpPr>
        <p:spPr>
          <a:xfrm>
            <a:off x="4334350" y="1822500"/>
            <a:ext cx="684300" cy="0"/>
          </a:xfrm>
          <a:prstGeom prst="straightConnector1">
            <a:avLst/>
          </a:prstGeom>
          <a:noFill/>
          <a:ln cap="flat" cmpd="sng" w="19050">
            <a:solidFill>
              <a:srgbClr val="EAD1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0" name="Google Shape;640;p67"/>
          <p:cNvSpPr txBox="1"/>
          <p:nvPr>
            <p:ph idx="1" type="body"/>
          </p:nvPr>
        </p:nvSpPr>
        <p:spPr>
          <a:xfrm>
            <a:off x="4511500" y="1513200"/>
            <a:ext cx="17580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ESRH</a:t>
            </a:r>
            <a:endParaRPr sz="1300">
              <a:solidFill>
                <a:srgbClr val="FFE599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150</a:t>
            </a:r>
            <a:endParaRPr sz="1300">
              <a:solidFill>
                <a:srgbClr val="FFE599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E599"/>
                </a:solidFill>
              </a:rPr>
              <a:t> </a:t>
            </a:r>
            <a:endParaRPr sz="1300">
              <a:solidFill>
                <a:srgbClr val="FFE599"/>
              </a:solidFill>
            </a:endParaRPr>
          </a:p>
        </p:txBody>
      </p:sp>
      <p:cxnSp>
        <p:nvCxnSpPr>
          <p:cNvPr id="641" name="Google Shape;641;p67"/>
          <p:cNvCxnSpPr/>
          <p:nvPr/>
        </p:nvCxnSpPr>
        <p:spPr>
          <a:xfrm flipH="1" rot="10800000">
            <a:off x="5161300" y="1822500"/>
            <a:ext cx="534000" cy="3300"/>
          </a:xfrm>
          <a:prstGeom prst="straightConnector1">
            <a:avLst/>
          </a:prstGeom>
          <a:noFill/>
          <a:ln cap="flat" cmpd="sng" w="19050">
            <a:solidFill>
              <a:srgbClr val="FFE5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2" name="Google Shape;642;p67"/>
          <p:cNvSpPr txBox="1"/>
          <p:nvPr>
            <p:ph idx="1" type="body"/>
          </p:nvPr>
        </p:nvSpPr>
        <p:spPr>
          <a:xfrm>
            <a:off x="5064825" y="1513200"/>
            <a:ext cx="27396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(2000 - MLLCL)</a:t>
            </a:r>
            <a:endParaRPr sz="1300">
              <a:solidFill>
                <a:srgbClr val="DD7E6B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1000</a:t>
            </a:r>
            <a:endParaRPr sz="1300">
              <a:solidFill>
                <a:srgbClr val="DD7E6B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DD7E6B"/>
                </a:solidFill>
              </a:rPr>
              <a:t> </a:t>
            </a:r>
            <a:endParaRPr sz="1300">
              <a:solidFill>
                <a:srgbClr val="DD7E6B"/>
              </a:solidFill>
            </a:endParaRPr>
          </a:p>
        </p:txBody>
      </p:sp>
      <p:cxnSp>
        <p:nvCxnSpPr>
          <p:cNvPr id="643" name="Google Shape;643;p67"/>
          <p:cNvCxnSpPr/>
          <p:nvPr/>
        </p:nvCxnSpPr>
        <p:spPr>
          <a:xfrm>
            <a:off x="5994525" y="1822500"/>
            <a:ext cx="1049700" cy="0"/>
          </a:xfrm>
          <a:prstGeom prst="straightConnector1">
            <a:avLst/>
          </a:prstGeom>
          <a:noFill/>
          <a:ln cap="flat" cmpd="sng" w="19050">
            <a:solidFill>
              <a:srgbClr val="DD7E6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4" name="Google Shape;644;p67"/>
          <p:cNvSpPr txBox="1"/>
          <p:nvPr>
            <p:ph idx="1" type="body"/>
          </p:nvPr>
        </p:nvSpPr>
        <p:spPr>
          <a:xfrm>
            <a:off x="28935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5" name="Google Shape;645;p67"/>
          <p:cNvSpPr txBox="1"/>
          <p:nvPr>
            <p:ph idx="1" type="body"/>
          </p:nvPr>
        </p:nvSpPr>
        <p:spPr>
          <a:xfrm>
            <a:off x="4061625" y="165300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6" name="Google Shape;646;p67"/>
          <p:cNvSpPr txBox="1"/>
          <p:nvPr>
            <p:ph idx="1" type="body"/>
          </p:nvPr>
        </p:nvSpPr>
        <p:spPr>
          <a:xfrm>
            <a:off x="4874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7" name="Google Shape;647;p67"/>
          <p:cNvSpPr txBox="1"/>
          <p:nvPr>
            <p:ph idx="1" type="body"/>
          </p:nvPr>
        </p:nvSpPr>
        <p:spPr>
          <a:xfrm>
            <a:off x="5636775" y="1713250"/>
            <a:ext cx="293400" cy="4014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* </a:t>
            </a:r>
            <a:r>
              <a:rPr lang="en" sz="1300">
                <a:solidFill>
                  <a:srgbClr val="C9DAF8"/>
                </a:solidFill>
              </a:rPr>
              <a:t>  </a:t>
            </a:r>
            <a:endParaRPr sz="13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FFFFFF"/>
                </a:solidFill>
              </a:rPr>
              <a:t> </a:t>
            </a:r>
            <a:endParaRPr sz="1300">
              <a:solidFill>
                <a:srgbClr val="FFFFFF"/>
              </a:solidFill>
            </a:endParaRPr>
          </a:p>
        </p:txBody>
      </p:sp>
      <p:sp>
        <p:nvSpPr>
          <p:cNvPr id="648" name="Google Shape;648;p67"/>
          <p:cNvSpPr txBox="1"/>
          <p:nvPr>
            <p:ph idx="1" type="body"/>
          </p:nvPr>
        </p:nvSpPr>
        <p:spPr>
          <a:xfrm>
            <a:off x="816150" y="2136025"/>
            <a:ext cx="3695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B6D7A8"/>
                </a:solidFill>
              </a:rPr>
              <a:t>MLCAPE  = 5000 J/kg</a:t>
            </a:r>
            <a:endParaRPr sz="2700">
              <a:solidFill>
                <a:srgbClr val="B6D7A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 </a:t>
            </a:r>
            <a:endParaRPr sz="2700">
              <a:solidFill>
                <a:srgbClr val="FFFFFF"/>
              </a:solidFill>
            </a:endParaRPr>
          </a:p>
        </p:txBody>
      </p:sp>
      <p:sp>
        <p:nvSpPr>
          <p:cNvPr id="649" name="Google Shape;649;p67"/>
          <p:cNvSpPr txBox="1"/>
          <p:nvPr>
            <p:ph idx="1" type="body"/>
          </p:nvPr>
        </p:nvSpPr>
        <p:spPr>
          <a:xfrm>
            <a:off x="825575" y="3751950"/>
            <a:ext cx="37464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MLCIN  = -150 J/kg</a:t>
            </a:r>
            <a:endParaRPr sz="2700">
              <a:solidFill>
                <a:srgbClr val="A4C2F4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A4C2F4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A4C2F4"/>
                </a:solidFill>
              </a:rPr>
              <a:t> </a:t>
            </a:r>
            <a:endParaRPr sz="2700">
              <a:solidFill>
                <a:srgbClr val="A4C2F4"/>
              </a:solidFill>
            </a:endParaRPr>
          </a:p>
        </p:txBody>
      </p:sp>
      <p:sp>
        <p:nvSpPr>
          <p:cNvPr id="650" name="Google Shape;650;p67"/>
          <p:cNvSpPr txBox="1"/>
          <p:nvPr>
            <p:ph idx="1" type="body"/>
          </p:nvPr>
        </p:nvSpPr>
        <p:spPr>
          <a:xfrm>
            <a:off x="853900" y="3265800"/>
            <a:ext cx="29247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D1DC"/>
                </a:solidFill>
              </a:rPr>
              <a:t>EBWD  = 20 m/s </a:t>
            </a:r>
            <a:endParaRPr sz="2700">
              <a:solidFill>
                <a:srgbClr val="EAD1DC"/>
              </a:solidFill>
            </a:endParaRPr>
          </a:p>
        </p:txBody>
      </p:sp>
      <p:sp>
        <p:nvSpPr>
          <p:cNvPr id="651" name="Google Shape;651;p67"/>
          <p:cNvSpPr txBox="1"/>
          <p:nvPr>
            <p:ph idx="1" type="body"/>
          </p:nvPr>
        </p:nvSpPr>
        <p:spPr>
          <a:xfrm>
            <a:off x="817150" y="2672325"/>
            <a:ext cx="3517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ESRH  = 50 m2/s2</a:t>
            </a:r>
            <a:endParaRPr sz="2700">
              <a:solidFill>
                <a:srgbClr val="FFE59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E599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E599"/>
                </a:solidFill>
              </a:rPr>
              <a:t> </a:t>
            </a:r>
            <a:endParaRPr sz="2700">
              <a:solidFill>
                <a:srgbClr val="FFE599"/>
              </a:solidFill>
            </a:endParaRPr>
          </a:p>
        </p:txBody>
      </p:sp>
      <p:sp>
        <p:nvSpPr>
          <p:cNvPr id="652" name="Google Shape;652;p67"/>
          <p:cNvSpPr txBox="1"/>
          <p:nvPr>
            <p:ph idx="1" type="body"/>
          </p:nvPr>
        </p:nvSpPr>
        <p:spPr>
          <a:xfrm>
            <a:off x="844450" y="4319375"/>
            <a:ext cx="3085200" cy="537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DD7E6B"/>
                </a:solidFill>
              </a:rPr>
              <a:t>MLLCL = 1000 m </a:t>
            </a:r>
            <a:endParaRPr sz="2700">
              <a:solidFill>
                <a:srgbClr val="DD7E6B"/>
              </a:solidFill>
            </a:endParaRPr>
          </a:p>
        </p:txBody>
      </p:sp>
      <p:sp>
        <p:nvSpPr>
          <p:cNvPr id="653" name="Google Shape;653;p67"/>
          <p:cNvSpPr txBox="1"/>
          <p:nvPr>
            <p:ph idx="1" type="body"/>
          </p:nvPr>
        </p:nvSpPr>
        <p:spPr>
          <a:xfrm>
            <a:off x="5265350" y="2535750"/>
            <a:ext cx="3385500" cy="23580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STP = 1.1 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High CAPE/Low Shear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Environment</a:t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654" name="Google Shape;654;p67"/>
          <p:cNvSpPr txBox="1"/>
          <p:nvPr>
            <p:ph idx="1" type="body"/>
          </p:nvPr>
        </p:nvSpPr>
        <p:spPr>
          <a:xfrm>
            <a:off x="2351250" y="2425750"/>
            <a:ext cx="4827900" cy="1649700"/>
          </a:xfrm>
          <a:prstGeom prst="rect">
            <a:avLst/>
          </a:prstGeom>
          <a:solidFill>
            <a:srgbClr val="EFEFEF"/>
          </a:solidFill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rgbClr val="000000"/>
                </a:solidFill>
              </a:rPr>
              <a:t>Same STP value, but which environment is more favorable for tornadoes?</a:t>
            </a:r>
            <a:endParaRPr sz="29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68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The Main Point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660" name="Google Shape;660;p68"/>
          <p:cNvSpPr txBox="1"/>
          <p:nvPr>
            <p:ph idx="1" type="body"/>
          </p:nvPr>
        </p:nvSpPr>
        <p:spPr>
          <a:xfrm>
            <a:off x="0" y="1737650"/>
            <a:ext cx="9144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Spend time </a:t>
            </a:r>
            <a:r>
              <a:rPr lang="en" sz="2400">
                <a:solidFill>
                  <a:srgbClr val="53D253"/>
                </a:solidFill>
              </a:rPr>
              <a:t>understanding how each parameter works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It can save you from making incorrect assumptions about the environment!</a:t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" name="Google Shape;665;p69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69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1" name="Google Shape;671;p70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70"/>
          <p:cNvPicPr preferRelativeResize="0"/>
          <p:nvPr/>
        </p:nvPicPr>
        <p:blipFill rotWithShape="1">
          <a:blip r:embed="rId4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70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8" name="Google Shape;678;p71"/>
          <p:cNvPicPr preferRelativeResize="0"/>
          <p:nvPr/>
        </p:nvPicPr>
        <p:blipFill rotWithShape="1">
          <a:blip r:embed="rId3">
            <a:alphaModFix/>
          </a:blip>
          <a:srcRect b="10554" l="10503" r="13607" t="16808"/>
          <a:stretch/>
        </p:blipFill>
        <p:spPr>
          <a:xfrm>
            <a:off x="462225" y="0"/>
            <a:ext cx="8324525" cy="509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71"/>
          <p:cNvPicPr preferRelativeResize="0"/>
          <p:nvPr/>
        </p:nvPicPr>
        <p:blipFill rotWithShape="1">
          <a:blip r:embed="rId4">
            <a:alphaModFix/>
          </a:blip>
          <a:srcRect b="9975" l="10225" r="11777" t="16348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71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5" name="Google Shape;685;p72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72"/>
          <p:cNvPicPr preferRelativeResize="0"/>
          <p:nvPr/>
        </p:nvPicPr>
        <p:blipFill rotWithShape="1">
          <a:blip r:embed="rId4">
            <a:alphaModFix/>
          </a:blip>
          <a:srcRect b="10277" l="10151" r="11698" t="16203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72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9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-152400" y="1128050"/>
            <a:ext cx="91440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Recall what is needed for a supercell: 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An initial updraft (buoyancy)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Vertical wind shear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The updraft tilts and stretches ambient environmental horizontal vorticity</a:t>
            </a:r>
            <a:endParaRPr sz="2400">
              <a:solidFill>
                <a:srgbClr val="FFFFFF"/>
              </a:solidFill>
            </a:endParaRPr>
          </a:p>
          <a:p>
            <a:pPr indent="-3810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-"/>
            </a:pPr>
            <a:r>
              <a:rPr lang="en" sz="2400">
                <a:solidFill>
                  <a:srgbClr val="FFFFFF"/>
                </a:solidFill>
              </a:rPr>
              <a:t>Leads to mesocyclone development and supports a stronger, longer-lived storm.</a:t>
            </a:r>
            <a:endParaRPr sz="24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04" name="Google Shape;104;p19"/>
          <p:cNvCxnSpPr/>
          <p:nvPr/>
        </p:nvCxnSpPr>
        <p:spPr>
          <a:xfrm>
            <a:off x="4838950" y="2894650"/>
            <a:ext cx="0" cy="5655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94" name="Google Shape;694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9" name="Google Shape;699;p74"/>
          <p:cNvPicPr preferRelativeResize="0"/>
          <p:nvPr/>
        </p:nvPicPr>
        <p:blipFill rotWithShape="1">
          <a:blip r:embed="rId3">
            <a:alphaModFix/>
          </a:blip>
          <a:srcRect b="9896" l="10330" r="11587" t="16519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0" name="Google Shape;700;p74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1" name="Google Shape;701;p74"/>
          <p:cNvPicPr preferRelativeResize="0"/>
          <p:nvPr/>
        </p:nvPicPr>
        <p:blipFill rotWithShape="1">
          <a:blip r:embed="rId4">
            <a:alphaModFix/>
          </a:blip>
          <a:srcRect b="10014" l="9962" r="11216" t="16245"/>
          <a:stretch/>
        </p:blipFill>
        <p:spPr>
          <a:xfrm>
            <a:off x="462225" y="0"/>
            <a:ext cx="83245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74"/>
          <p:cNvSpPr/>
          <p:nvPr/>
        </p:nvSpPr>
        <p:spPr>
          <a:xfrm>
            <a:off x="2277318" y="2969924"/>
            <a:ext cx="593700" cy="355500"/>
          </a:xfrm>
          <a:prstGeom prst="ellipse">
            <a:avLst/>
          </a:prstGeom>
          <a:noFill/>
          <a:ln cap="flat" cmpd="sng" w="571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3375" y="100500"/>
            <a:ext cx="5962200" cy="49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5"/>
          <p:cNvPicPr preferRelativeResize="0"/>
          <p:nvPr/>
        </p:nvPicPr>
        <p:blipFill rotWithShape="1">
          <a:blip r:embed="rId4">
            <a:alphaModFix/>
          </a:blip>
          <a:srcRect b="0" l="0" r="25600" t="0"/>
          <a:stretch/>
        </p:blipFill>
        <p:spPr>
          <a:xfrm>
            <a:off x="6347900" y="235875"/>
            <a:ext cx="2550499" cy="1767225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75"/>
          <p:cNvSpPr txBox="1"/>
          <p:nvPr>
            <p:ph idx="1" type="body"/>
          </p:nvPr>
        </p:nvSpPr>
        <p:spPr>
          <a:xfrm>
            <a:off x="6347900" y="26520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March 2nd, 2020 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Cookville, TN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FFFFFF"/>
                </a:solidFill>
              </a:rPr>
              <a:t>EF-4</a:t>
            </a:r>
            <a:endParaRPr sz="27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rgbClr val="FFFFFF"/>
                </a:solidFill>
              </a:rPr>
              <a:t> </a:t>
            </a:r>
            <a:endParaRPr sz="34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13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Google Shape;71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6800" y="0"/>
            <a:ext cx="755304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6"/>
          <p:cNvSpPr txBox="1"/>
          <p:nvPr/>
        </p:nvSpPr>
        <p:spPr>
          <a:xfrm>
            <a:off x="819500" y="-6"/>
            <a:ext cx="7412100" cy="6039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6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29 December 2014 supercell</a:t>
            </a:r>
            <a:endParaRPr sz="306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76"/>
          <p:cNvSpPr/>
          <p:nvPr/>
        </p:nvSpPr>
        <p:spPr>
          <a:xfrm>
            <a:off x="6383550" y="3527250"/>
            <a:ext cx="651900" cy="431400"/>
          </a:xfrm>
          <a:prstGeom prst="rect">
            <a:avLst/>
          </a:prstGeom>
          <a:noFill/>
          <a:ln cap="flat" cmpd="sng" w="2857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77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7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78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4079700" y="0"/>
            <a:ext cx="5064300" cy="51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8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" name="Google Shape;733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275" y="0"/>
            <a:ext cx="6123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4" name="Google Shape;734;p79"/>
          <p:cNvSpPr txBox="1"/>
          <p:nvPr>
            <p:ph idx="1" type="body"/>
          </p:nvPr>
        </p:nvSpPr>
        <p:spPr>
          <a:xfrm>
            <a:off x="6348000" y="869250"/>
            <a:ext cx="2796000" cy="13833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Given the previous forecast soundings and the observed VWP profile on the left…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value of STP would you expect?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38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8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0" name="Google Shape;740;p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41" name="Google Shape;741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" name="Google Shape;746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1" name="Google Shape;751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Buoyancy</a:t>
            </a:r>
            <a:r>
              <a:rPr lang="en" sz="2400">
                <a:solidFill>
                  <a:srgbClr val="FFFFFF"/>
                </a:solidFill>
              </a:rPr>
              <a:t> - Easy! We already know how to calculate that!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SBCAPE		MLCAPE		</a:t>
            </a:r>
            <a:r>
              <a:rPr b="1" lang="en" sz="2400">
                <a:solidFill>
                  <a:srgbClr val="FFD966"/>
                </a:solidFill>
              </a:rPr>
              <a:t>MUCAPE</a:t>
            </a:r>
            <a:endParaRPr b="1" sz="2400">
              <a:solidFill>
                <a:srgbClr val="FFD966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We’ll use MUCAPE to capture all thunderstorm environments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cxnSp>
        <p:nvCxnSpPr>
          <p:cNvPr id="111" name="Google Shape;111;p20"/>
          <p:cNvCxnSpPr/>
          <p:nvPr/>
        </p:nvCxnSpPr>
        <p:spPr>
          <a:xfrm flipH="1">
            <a:off x="3541150" y="2368500"/>
            <a:ext cx="1305300" cy="578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2" name="Google Shape;112;p20"/>
          <p:cNvCxnSpPr/>
          <p:nvPr/>
        </p:nvCxnSpPr>
        <p:spPr>
          <a:xfrm>
            <a:off x="4846450" y="2368500"/>
            <a:ext cx="0" cy="570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13" name="Google Shape;113;p20"/>
          <p:cNvCxnSpPr/>
          <p:nvPr/>
        </p:nvCxnSpPr>
        <p:spPr>
          <a:xfrm>
            <a:off x="4846450" y="2364600"/>
            <a:ext cx="977100" cy="519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3" name="Google Shape;76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9" name="Google Shape;769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6" name="Google Shape;776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Google Shape;791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2" name="Google Shape;792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3" name="Google Shape;793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69300" y="-6645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4" name="Google Shape;794;p8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Google Shape;799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oogle Shape;805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1" name="Google Shape;811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Google Shape;81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9300" y="-67200"/>
            <a:ext cx="6005400" cy="521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8" name="Google Shape;818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9300" y="-67200"/>
            <a:ext cx="6005400" cy="521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/>
        </p:nvSpPr>
        <p:spPr>
          <a:xfrm>
            <a:off x="0" y="58775"/>
            <a:ext cx="9144000" cy="1163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SCP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-789300" y="1051850"/>
            <a:ext cx="9628500" cy="1935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</a:rPr>
              <a:t>Let’s consider each: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</a:rPr>
              <a:t>Vertical wind shear</a:t>
            </a:r>
            <a:r>
              <a:rPr lang="en" sz="2400">
                <a:solidFill>
                  <a:srgbClr val="FFFFFF"/>
                </a:solidFill>
              </a:rPr>
              <a:t> - Also easy!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We’ll use </a:t>
            </a:r>
            <a:r>
              <a:rPr lang="en" sz="2100" u="sng">
                <a:solidFill>
                  <a:srgbClr val="FFFFFF"/>
                </a:solidFill>
              </a:rPr>
              <a:t>Effective BWD</a:t>
            </a:r>
            <a:r>
              <a:rPr lang="en" sz="2100">
                <a:solidFill>
                  <a:srgbClr val="FFFFFF"/>
                </a:solidFill>
              </a:rPr>
              <a:t> and </a:t>
            </a:r>
            <a:r>
              <a:rPr lang="en" sz="2100" u="sng">
                <a:solidFill>
                  <a:srgbClr val="FFFFFF"/>
                </a:solidFill>
              </a:rPr>
              <a:t>Effective SRH</a:t>
            </a:r>
            <a:r>
              <a:rPr lang="en" sz="2100">
                <a:solidFill>
                  <a:srgbClr val="FFFFFF"/>
                </a:solidFill>
              </a:rPr>
              <a:t> since they </a:t>
            </a:r>
            <a:r>
              <a:rPr lang="en" sz="2100">
                <a:solidFill>
                  <a:schemeClr val="lt1"/>
                </a:solidFill>
              </a:rPr>
              <a:t>capture shallow and deep buoyancy environments as well as elevated thunderstorm environments.</a:t>
            </a:r>
            <a:r>
              <a:rPr lang="en" sz="2400">
                <a:solidFill>
                  <a:srgbClr val="FFFFFF"/>
                </a:solidFill>
              </a:rPr>
              <a:t> </a:t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  <a:p>
            <a:pPr indent="0" lvl="0" marL="13716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lt1"/>
                </a:solidFill>
              </a:rPr>
              <a:t> </a:t>
            </a:r>
            <a:endParaRPr sz="2400">
              <a:solidFill>
                <a:schemeClr val="lt1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</a:endParaRPr>
          </a:p>
        </p:txBody>
      </p:sp>
      <p:sp>
        <p:nvSpPr>
          <p:cNvPr id="120" name="Google Shape;120;p21"/>
          <p:cNvSpPr txBox="1"/>
          <p:nvPr/>
        </p:nvSpPr>
        <p:spPr>
          <a:xfrm>
            <a:off x="134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0-6 km BWD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21" name="Google Shape;121;p21"/>
          <p:cNvSpPr txBox="1"/>
          <p:nvPr/>
        </p:nvSpPr>
        <p:spPr>
          <a:xfrm>
            <a:off x="203992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BWD</a:t>
            </a:r>
            <a:endParaRPr sz="1900">
              <a:solidFill>
                <a:srgbClr val="FFD966"/>
              </a:solidFill>
            </a:endParaRPr>
          </a:p>
        </p:txBody>
      </p:sp>
      <p:sp>
        <p:nvSpPr>
          <p:cNvPr id="122" name="Google Shape;122;p21"/>
          <p:cNvSpPr txBox="1"/>
          <p:nvPr/>
        </p:nvSpPr>
        <p:spPr>
          <a:xfrm>
            <a:off x="39312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0-1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23" name="Google Shape;123;p21"/>
          <p:cNvSpPr txBox="1"/>
          <p:nvPr/>
        </p:nvSpPr>
        <p:spPr>
          <a:xfrm>
            <a:off x="57486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0-3 km SRH</a:t>
            </a:r>
            <a:endParaRPr sz="1900">
              <a:solidFill>
                <a:schemeClr val="lt1"/>
              </a:solidFill>
            </a:endParaRPr>
          </a:p>
        </p:txBody>
      </p:sp>
      <p:sp>
        <p:nvSpPr>
          <p:cNvPr id="124" name="Google Shape;124;p21"/>
          <p:cNvSpPr txBox="1"/>
          <p:nvPr/>
        </p:nvSpPr>
        <p:spPr>
          <a:xfrm>
            <a:off x="7348875" y="2657725"/>
            <a:ext cx="1766700" cy="4770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D966"/>
                </a:solidFill>
              </a:rPr>
              <a:t>Effective</a:t>
            </a:r>
            <a:r>
              <a:rPr lang="en" sz="1900">
                <a:solidFill>
                  <a:srgbClr val="FFD966"/>
                </a:solidFill>
              </a:rPr>
              <a:t> SRH</a:t>
            </a:r>
            <a:endParaRPr sz="1900">
              <a:solidFill>
                <a:srgbClr val="FFD966"/>
              </a:solidFill>
            </a:endParaRPr>
          </a:p>
        </p:txBody>
      </p:sp>
      <p:cxnSp>
        <p:nvCxnSpPr>
          <p:cNvPr id="125" name="Google Shape;125;p21"/>
          <p:cNvCxnSpPr/>
          <p:nvPr/>
        </p:nvCxnSpPr>
        <p:spPr>
          <a:xfrm flipH="1">
            <a:off x="4658750" y="2286450"/>
            <a:ext cx="86100" cy="4338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6" name="Google Shape;126;p21"/>
          <p:cNvCxnSpPr/>
          <p:nvPr/>
        </p:nvCxnSpPr>
        <p:spPr>
          <a:xfrm flipH="1">
            <a:off x="1626050" y="2286450"/>
            <a:ext cx="3118800" cy="410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21"/>
          <p:cNvCxnSpPr/>
          <p:nvPr/>
        </p:nvCxnSpPr>
        <p:spPr>
          <a:xfrm flipH="1">
            <a:off x="3525350" y="2286450"/>
            <a:ext cx="1219500" cy="4494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8" name="Google Shape;128;p21"/>
          <p:cNvCxnSpPr/>
          <p:nvPr/>
        </p:nvCxnSpPr>
        <p:spPr>
          <a:xfrm>
            <a:off x="4760475" y="2298150"/>
            <a:ext cx="1227300" cy="4143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9" name="Google Shape;129;p21"/>
          <p:cNvCxnSpPr/>
          <p:nvPr/>
        </p:nvCxnSpPr>
        <p:spPr>
          <a:xfrm>
            <a:off x="4762113" y="2298150"/>
            <a:ext cx="2742000" cy="3360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30" name="Google Shape;130;p21"/>
          <p:cNvSpPr txBox="1"/>
          <p:nvPr/>
        </p:nvSpPr>
        <p:spPr>
          <a:xfrm>
            <a:off x="609700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organized convection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31" name="Google Shape;131;p21"/>
          <p:cNvSpPr txBox="1"/>
          <p:nvPr/>
        </p:nvSpPr>
        <p:spPr>
          <a:xfrm>
            <a:off x="4996125" y="3435475"/>
            <a:ext cx="3752400" cy="384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</a:rPr>
              <a:t>Favorable for supercells (target phenomenon)</a:t>
            </a:r>
            <a:endParaRPr sz="1300">
              <a:solidFill>
                <a:schemeClr val="lt1"/>
              </a:solidFill>
            </a:endParaRPr>
          </a:p>
        </p:txBody>
      </p:sp>
      <p:sp>
        <p:nvSpPr>
          <p:cNvPr id="132" name="Google Shape;132;p21"/>
          <p:cNvSpPr/>
          <p:nvPr/>
        </p:nvSpPr>
        <p:spPr>
          <a:xfrm rot="5400000">
            <a:off x="1758800" y="2499475"/>
            <a:ext cx="320400" cy="15909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21"/>
          <p:cNvSpPr/>
          <p:nvPr/>
        </p:nvSpPr>
        <p:spPr>
          <a:xfrm rot="5400000">
            <a:off x="6394325" y="1610600"/>
            <a:ext cx="320400" cy="3415800"/>
          </a:xfrm>
          <a:prstGeom prst="rightBrace">
            <a:avLst>
              <a:gd fmla="val 50000" name="adj1"/>
              <a:gd fmla="val 50000" name="adj2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" name="Google Shape;823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39844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93"/>
          <p:cNvSpPr txBox="1"/>
          <p:nvPr>
            <p:ph idx="1" type="body"/>
          </p:nvPr>
        </p:nvSpPr>
        <p:spPr>
          <a:xfrm>
            <a:off x="2913775" y="294175"/>
            <a:ext cx="3421800" cy="11916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Valdosta, GA 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Dec. 29, 2014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EF-2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94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94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31" name="Google Shape;831;p94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35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95"/>
          <p:cNvPicPr preferRelativeResize="0"/>
          <p:nvPr/>
        </p:nvPicPr>
        <p:blipFill rotWithShape="1">
          <a:blip r:embed="rId3">
            <a:alphaModFix/>
          </a:blip>
          <a:srcRect b="32501" l="109" r="50000" t="2496"/>
          <a:stretch/>
        </p:blipFill>
        <p:spPr>
          <a:xfrm>
            <a:off x="1" y="-1"/>
            <a:ext cx="50643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7" name="Google Shape;837;p95"/>
          <p:cNvSpPr txBox="1"/>
          <p:nvPr>
            <p:ph idx="1" type="body"/>
          </p:nvPr>
        </p:nvSpPr>
        <p:spPr>
          <a:xfrm>
            <a:off x="5188225" y="572125"/>
            <a:ext cx="3658800" cy="3683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What if we adjusted the soundings based on nearby surface observations?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This gives a little more MLCAPE, which would increase the STP value to a degree.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FFFFFF"/>
                </a:solidFill>
              </a:rPr>
              <a:t>But analyses and models may not catch this!</a:t>
            </a:r>
            <a:endParaRPr sz="21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</a:endParaRPr>
          </a:p>
          <a:p>
            <a:pPr indent="0" lvl="0" marL="9144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FFFFFF"/>
                </a:solidFill>
              </a:rPr>
              <a:t> </a:t>
            </a:r>
            <a:endParaRPr sz="2800">
              <a:solidFill>
                <a:srgbClr val="FFFFFF"/>
              </a:solidFill>
            </a:endParaRPr>
          </a:p>
        </p:txBody>
      </p:sp>
      <p:pic>
        <p:nvPicPr>
          <p:cNvPr id="838" name="Google Shape;838;p95"/>
          <p:cNvPicPr preferRelativeResize="0"/>
          <p:nvPr/>
        </p:nvPicPr>
        <p:blipFill rotWithShape="1">
          <a:blip r:embed="rId4">
            <a:alphaModFix/>
          </a:blip>
          <a:srcRect b="32501" l="109" r="50000" t="2496"/>
          <a:stretch/>
        </p:blipFill>
        <p:spPr>
          <a:xfrm>
            <a:off x="0" y="0"/>
            <a:ext cx="50643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95"/>
          <p:cNvPicPr preferRelativeResize="0"/>
          <p:nvPr/>
        </p:nvPicPr>
        <p:blipFill rotWithShape="1">
          <a:blip r:embed="rId5">
            <a:alphaModFix/>
          </a:blip>
          <a:srcRect b="32501" l="109" r="50000" t="2496"/>
          <a:stretch/>
        </p:blipFill>
        <p:spPr>
          <a:xfrm>
            <a:off x="0" y="0"/>
            <a:ext cx="5064300" cy="51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96"/>
          <p:cNvSpPr txBox="1"/>
          <p:nvPr/>
        </p:nvSpPr>
        <p:spPr>
          <a:xfrm>
            <a:off x="0" y="1371600"/>
            <a:ext cx="91440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53D253"/>
                </a:solidFill>
              </a:rPr>
              <a:t>No approach is </a:t>
            </a:r>
            <a:r>
              <a:rPr lang="en" sz="2400">
                <a:solidFill>
                  <a:srgbClr val="53D253"/>
                </a:solidFill>
              </a:rPr>
              <a:t>foolproof</a:t>
            </a:r>
            <a:r>
              <a:rPr lang="en" sz="2400">
                <a:solidFill>
                  <a:srgbClr val="53D253"/>
                </a:solidFill>
              </a:rPr>
              <a:t>!</a:t>
            </a:r>
            <a:endParaRPr sz="2400">
              <a:solidFill>
                <a:srgbClr val="53D253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Parameters are useful tools, but should not </a:t>
            </a:r>
            <a:r>
              <a:rPr lang="en" sz="2400">
                <a:solidFill>
                  <a:schemeClr val="lt1"/>
                </a:solidFill>
              </a:rPr>
              <a:t>substitute</a:t>
            </a:r>
            <a:r>
              <a:rPr lang="en" sz="2400">
                <a:solidFill>
                  <a:schemeClr val="lt1"/>
                </a:solidFill>
              </a:rPr>
              <a:t> a thorough analysis of the environment.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/>
          <p:nvPr/>
        </p:nvSpPr>
        <p:spPr>
          <a:xfrm>
            <a:off x="125100" y="0"/>
            <a:ext cx="9144000" cy="8547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/>
            </a:outerShdw>
          </a:effectLst>
        </p:spPr>
        <p:txBody>
          <a:bodyPr anchorCtr="0" anchor="b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rgbClr val="FFFFFF"/>
                </a:solidFill>
              </a:rPr>
              <a:t> Elevated vs. high based</a:t>
            </a:r>
            <a:endParaRPr sz="5200">
              <a:solidFill>
                <a:srgbClr val="FFFFFF"/>
              </a:solidFill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498425" y="831400"/>
            <a:ext cx="1085475" cy="3612778"/>
          </a:xfrm>
          <a:custGeom>
            <a:rect b="b" l="l" r="r" t="t"/>
            <a:pathLst>
              <a:path extrusionOk="0" h="137368" w="43419">
                <a:moveTo>
                  <a:pt x="17684" y="137368"/>
                </a:moveTo>
                <a:cubicBezTo>
                  <a:pt x="28059" y="130883"/>
                  <a:pt x="45180" y="123020"/>
                  <a:pt x="43168" y="110951"/>
                </a:cubicBezTo>
                <a:cubicBezTo>
                  <a:pt x="42169" y="104963"/>
                  <a:pt x="34141" y="102464"/>
                  <a:pt x="28561" y="100073"/>
                </a:cubicBezTo>
                <a:cubicBezTo>
                  <a:pt x="24453" y="98313"/>
                  <a:pt x="22759" y="93048"/>
                  <a:pt x="18927" y="90750"/>
                </a:cubicBezTo>
                <a:cubicBezTo>
                  <a:pt x="13146" y="87283"/>
                  <a:pt x="6170" y="83246"/>
                  <a:pt x="4320" y="76764"/>
                </a:cubicBezTo>
                <a:cubicBezTo>
                  <a:pt x="-684" y="59231"/>
                  <a:pt x="-2080" y="39138"/>
                  <a:pt x="4320" y="22066"/>
                </a:cubicBezTo>
                <a:cubicBezTo>
                  <a:pt x="8237" y="11618"/>
                  <a:pt x="20212" y="6194"/>
                  <a:pt x="2949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Google Shape;140;p22"/>
          <p:cNvSpPr/>
          <p:nvPr/>
        </p:nvSpPr>
        <p:spPr>
          <a:xfrm>
            <a:off x="695600" y="924650"/>
            <a:ext cx="953200" cy="3519678"/>
          </a:xfrm>
          <a:custGeom>
            <a:rect b="b" l="l" r="r" t="t"/>
            <a:pathLst>
              <a:path extrusionOk="0" h="134570" w="38128">
                <a:moveTo>
                  <a:pt x="14458" y="134570"/>
                </a:moveTo>
                <a:cubicBezTo>
                  <a:pt x="25889" y="129995"/>
                  <a:pt x="41354" y="117346"/>
                  <a:pt x="37457" y="105667"/>
                </a:cubicBezTo>
                <a:cubicBezTo>
                  <a:pt x="31109" y="86642"/>
                  <a:pt x="7753" y="76520"/>
                  <a:pt x="1405" y="57495"/>
                </a:cubicBezTo>
                <a:cubicBezTo>
                  <a:pt x="-2679" y="45257"/>
                  <a:pt x="2997" y="30905"/>
                  <a:pt x="9175" y="19579"/>
                </a:cubicBezTo>
                <a:cubicBezTo>
                  <a:pt x="12877" y="12792"/>
                  <a:pt x="19735" y="7501"/>
                  <a:pt x="21606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1" name="Google Shape;141;p22"/>
          <p:cNvSpPr/>
          <p:nvPr/>
        </p:nvSpPr>
        <p:spPr>
          <a:xfrm>
            <a:off x="3070475" y="792550"/>
            <a:ext cx="880975" cy="3659584"/>
          </a:xfrm>
          <a:custGeom>
            <a:rect b="b" l="l" r="r" t="t"/>
            <a:pathLst>
              <a:path extrusionOk="0" h="143894" w="35239">
                <a:moveTo>
                  <a:pt x="12388" y="143894"/>
                </a:moveTo>
                <a:cubicBezTo>
                  <a:pt x="16784" y="138403"/>
                  <a:pt x="22645" y="134262"/>
                  <a:pt x="27617" y="129287"/>
                </a:cubicBezTo>
                <a:cubicBezTo>
                  <a:pt x="29844" y="127058"/>
                  <a:pt x="30000" y="123356"/>
                  <a:pt x="31968" y="120896"/>
                </a:cubicBezTo>
                <a:cubicBezTo>
                  <a:pt x="33650" y="118793"/>
                  <a:pt x="35730" y="116050"/>
                  <a:pt x="35076" y="113437"/>
                </a:cubicBezTo>
                <a:cubicBezTo>
                  <a:pt x="34246" y="110119"/>
                  <a:pt x="29531" y="109429"/>
                  <a:pt x="26685" y="107532"/>
                </a:cubicBezTo>
                <a:cubicBezTo>
                  <a:pt x="22411" y="104683"/>
                  <a:pt x="19459" y="100125"/>
                  <a:pt x="15185" y="97276"/>
                </a:cubicBezTo>
                <a:cubicBezTo>
                  <a:pt x="12137" y="95245"/>
                  <a:pt x="8141" y="94583"/>
                  <a:pt x="5551" y="91993"/>
                </a:cubicBezTo>
                <a:cubicBezTo>
                  <a:pt x="2300" y="88742"/>
                  <a:pt x="2783" y="83181"/>
                  <a:pt x="2132" y="78629"/>
                </a:cubicBezTo>
                <a:cubicBezTo>
                  <a:pt x="-737" y="58564"/>
                  <a:pt x="-1967" y="36151"/>
                  <a:pt x="7105" y="18026"/>
                </a:cubicBezTo>
                <a:cubicBezTo>
                  <a:pt x="11612" y="9021"/>
                  <a:pt x="21794" y="3187"/>
                  <a:pt x="31346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2" name="Google Shape;142;p22"/>
          <p:cNvSpPr/>
          <p:nvPr/>
        </p:nvSpPr>
        <p:spPr>
          <a:xfrm>
            <a:off x="3294700" y="839175"/>
            <a:ext cx="1103300" cy="3612789"/>
          </a:xfrm>
          <a:custGeom>
            <a:rect b="b" l="l" r="r" t="t"/>
            <a:pathLst>
              <a:path extrusionOk="0" h="141097" w="44132">
                <a:moveTo>
                  <a:pt x="44132" y="141097"/>
                </a:moveTo>
                <a:cubicBezTo>
                  <a:pt x="40627" y="130577"/>
                  <a:pt x="31776" y="122491"/>
                  <a:pt x="27661" y="112194"/>
                </a:cubicBezTo>
                <a:cubicBezTo>
                  <a:pt x="26243" y="108646"/>
                  <a:pt x="27561" y="103989"/>
                  <a:pt x="25174" y="101005"/>
                </a:cubicBezTo>
                <a:cubicBezTo>
                  <a:pt x="14061" y="87112"/>
                  <a:pt x="3141" y="71108"/>
                  <a:pt x="933" y="53455"/>
                </a:cubicBezTo>
                <a:cubicBezTo>
                  <a:pt x="-111" y="45106"/>
                  <a:pt x="-964" y="35808"/>
                  <a:pt x="2798" y="28282"/>
                </a:cubicBezTo>
                <a:cubicBezTo>
                  <a:pt x="8087" y="17699"/>
                  <a:pt x="15876" y="8366"/>
                  <a:pt x="24242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Google Shape;143;p22"/>
          <p:cNvSpPr/>
          <p:nvPr/>
        </p:nvSpPr>
        <p:spPr>
          <a:xfrm>
            <a:off x="3450100" y="1390825"/>
            <a:ext cx="583225" cy="2260950"/>
          </a:xfrm>
          <a:custGeom>
            <a:rect b="b" l="l" r="r" t="t"/>
            <a:pathLst>
              <a:path extrusionOk="0" h="90438" w="23329">
                <a:moveTo>
                  <a:pt x="21755" y="90438"/>
                </a:moveTo>
                <a:cubicBezTo>
                  <a:pt x="25501" y="81085"/>
                  <a:pt x="21237" y="70230"/>
                  <a:pt x="19580" y="60292"/>
                </a:cubicBezTo>
                <a:cubicBezTo>
                  <a:pt x="16844" y="43883"/>
                  <a:pt x="13085" y="27410"/>
                  <a:pt x="6527" y="12121"/>
                </a:cubicBezTo>
                <a:cubicBezTo>
                  <a:pt x="4718" y="7904"/>
                  <a:pt x="1453" y="4353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4" name="Google Shape;144;p22"/>
          <p:cNvSpPr/>
          <p:nvPr/>
        </p:nvSpPr>
        <p:spPr>
          <a:xfrm>
            <a:off x="3372088" y="3655750"/>
            <a:ext cx="1087750" cy="831136"/>
          </a:xfrm>
          <a:custGeom>
            <a:rect b="b" l="l" r="r" t="t"/>
            <a:pathLst>
              <a:path extrusionOk="0" h="27349" w="43510">
                <a:moveTo>
                  <a:pt x="24242" y="0"/>
                </a:moveTo>
                <a:lnTo>
                  <a:pt x="18647" y="10567"/>
                </a:lnTo>
                <a:lnTo>
                  <a:pt x="0" y="27349"/>
                </a:lnTo>
                <a:lnTo>
                  <a:pt x="43510" y="26728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2"/>
          <p:cNvSpPr/>
          <p:nvPr/>
        </p:nvSpPr>
        <p:spPr>
          <a:xfrm>
            <a:off x="5279700" y="854738"/>
            <a:ext cx="865650" cy="3659506"/>
          </a:xfrm>
          <a:custGeom>
            <a:rect b="b" l="l" r="r" t="t"/>
            <a:pathLst>
              <a:path extrusionOk="0" h="126179" w="34626">
                <a:moveTo>
                  <a:pt x="25186" y="126179"/>
                </a:moveTo>
                <a:cubicBezTo>
                  <a:pt x="28342" y="121445"/>
                  <a:pt x="35446" y="117495"/>
                  <a:pt x="34510" y="111883"/>
                </a:cubicBezTo>
                <a:cubicBezTo>
                  <a:pt x="32855" y="101961"/>
                  <a:pt x="15311" y="103575"/>
                  <a:pt x="9025" y="95722"/>
                </a:cubicBezTo>
                <a:cubicBezTo>
                  <a:pt x="3716" y="89090"/>
                  <a:pt x="4631" y="79307"/>
                  <a:pt x="2188" y="71170"/>
                </a:cubicBezTo>
                <a:cubicBezTo>
                  <a:pt x="-5197" y="46571"/>
                  <a:pt x="7347" y="8122"/>
                  <a:pt x="31713" y="0"/>
                </a:cubicBezTo>
              </a:path>
            </a:pathLst>
          </a:custGeom>
          <a:noFill/>
          <a:ln cap="flat" cmpd="sng" w="28575">
            <a:solidFill>
              <a:srgbClr val="53D2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" name="Google Shape;146;p22"/>
          <p:cNvSpPr/>
          <p:nvPr/>
        </p:nvSpPr>
        <p:spPr>
          <a:xfrm>
            <a:off x="5800575" y="1538463"/>
            <a:ext cx="388114" cy="2540617"/>
          </a:xfrm>
          <a:custGeom>
            <a:rect b="b" l="l" r="r" t="t"/>
            <a:pathLst>
              <a:path extrusionOk="0" h="104113" w="16767">
                <a:moveTo>
                  <a:pt x="16472" y="104113"/>
                </a:moveTo>
                <a:cubicBezTo>
                  <a:pt x="16472" y="82147"/>
                  <a:pt x="17656" y="60058"/>
                  <a:pt x="15229" y="38227"/>
                </a:cubicBezTo>
                <a:cubicBezTo>
                  <a:pt x="13714" y="24595"/>
                  <a:pt x="4342" y="13011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7" name="Google Shape;147;p22"/>
          <p:cNvSpPr/>
          <p:nvPr/>
        </p:nvSpPr>
        <p:spPr>
          <a:xfrm>
            <a:off x="5503050" y="932413"/>
            <a:ext cx="856950" cy="3573936"/>
          </a:xfrm>
          <a:custGeom>
            <a:rect b="b" l="l" r="r" t="t"/>
            <a:pathLst>
              <a:path extrusionOk="0" h="136124" w="34278">
                <a:moveTo>
                  <a:pt x="34278" y="136124"/>
                </a:moveTo>
                <a:cubicBezTo>
                  <a:pt x="33075" y="131315"/>
                  <a:pt x="30301" y="127012"/>
                  <a:pt x="27751" y="122760"/>
                </a:cubicBezTo>
                <a:cubicBezTo>
                  <a:pt x="25670" y="119291"/>
                  <a:pt x="27035" y="114419"/>
                  <a:pt x="24954" y="110950"/>
                </a:cubicBezTo>
                <a:cubicBezTo>
                  <a:pt x="20430" y="103407"/>
                  <a:pt x="11807" y="99000"/>
                  <a:pt x="6929" y="91681"/>
                </a:cubicBezTo>
                <a:cubicBezTo>
                  <a:pt x="3440" y="86446"/>
                  <a:pt x="2860" y="79759"/>
                  <a:pt x="1335" y="73656"/>
                </a:cubicBezTo>
                <a:cubicBezTo>
                  <a:pt x="-3586" y="53956"/>
                  <a:pt x="6763" y="32851"/>
                  <a:pt x="15009" y="14296"/>
                </a:cubicBezTo>
                <a:cubicBezTo>
                  <a:pt x="17173" y="9427"/>
                  <a:pt x="20864" y="5168"/>
                  <a:pt x="22157" y="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8" name="Google Shape;148;p22"/>
          <p:cNvSpPr/>
          <p:nvPr/>
        </p:nvSpPr>
        <p:spPr>
          <a:xfrm>
            <a:off x="5909350" y="4149075"/>
            <a:ext cx="450650" cy="365175"/>
          </a:xfrm>
          <a:custGeom>
            <a:rect b="b" l="l" r="r" t="t"/>
            <a:pathLst>
              <a:path extrusionOk="0" h="14607" w="18026">
                <a:moveTo>
                  <a:pt x="10256" y="0"/>
                </a:moveTo>
                <a:lnTo>
                  <a:pt x="0" y="14607"/>
                </a:lnTo>
                <a:lnTo>
                  <a:pt x="18026" y="13985"/>
                </a:lnTo>
                <a:close/>
              </a:path>
            </a:pathLst>
          </a:custGeom>
          <a:solidFill>
            <a:srgbClr val="D93B0D">
              <a:alpha val="5316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9" name="Google Shape;149;p22"/>
          <p:cNvSpPr/>
          <p:nvPr/>
        </p:nvSpPr>
        <p:spPr>
          <a:xfrm>
            <a:off x="924975" y="3550775"/>
            <a:ext cx="753650" cy="940125"/>
          </a:xfrm>
          <a:custGeom>
            <a:rect b="b" l="l" r="r" t="t"/>
            <a:pathLst>
              <a:path extrusionOk="0" h="37605" w="30146">
                <a:moveTo>
                  <a:pt x="0" y="35741"/>
                </a:moveTo>
                <a:lnTo>
                  <a:pt x="2797" y="33254"/>
                </a:lnTo>
                <a:lnTo>
                  <a:pt x="21755" y="21444"/>
                </a:lnTo>
                <a:lnTo>
                  <a:pt x="30146" y="0"/>
                </a:lnTo>
                <a:lnTo>
                  <a:pt x="27349" y="37605"/>
                </a:lnTo>
                <a:close/>
              </a:path>
            </a:pathLst>
          </a:custGeom>
          <a:solidFill>
            <a:srgbClr val="4791E8">
              <a:alpha val="42410"/>
            </a:srgbClr>
          </a:solidFill>
          <a:ln cap="flat" cmpd="sng" w="1905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150" name="Google Shape;150;p22"/>
          <p:cNvCxnSpPr/>
          <p:nvPr/>
        </p:nvCxnSpPr>
        <p:spPr>
          <a:xfrm flipH="1" rot="10800000">
            <a:off x="62550" y="3519550"/>
            <a:ext cx="9330900" cy="390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1" name="Google Shape;151;p22"/>
          <p:cNvSpPr txBox="1"/>
          <p:nvPr/>
        </p:nvSpPr>
        <p:spPr>
          <a:xfrm>
            <a:off x="170925" y="4444175"/>
            <a:ext cx="27039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Cold stable layer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Elevated Convection</a:t>
            </a:r>
            <a:endParaRPr sz="1800" u="sng">
              <a:solidFill>
                <a:schemeClr val="lt1"/>
              </a:solidFill>
            </a:endParaRPr>
          </a:p>
        </p:txBody>
      </p:sp>
      <p:sp>
        <p:nvSpPr>
          <p:cNvPr id="152" name="Google Shape;152;p22"/>
          <p:cNvSpPr txBox="1"/>
          <p:nvPr/>
        </p:nvSpPr>
        <p:spPr>
          <a:xfrm>
            <a:off x="3006850" y="44988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lt1"/>
                </a:solidFill>
              </a:rPr>
              <a:t>Surface High-based</a:t>
            </a:r>
            <a:r>
              <a:rPr lang="en" sz="1800">
                <a:solidFill>
                  <a:schemeClr val="lt1"/>
                </a:solidFill>
              </a:rPr>
              <a:t> mixed PBL High LCL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153" name="Google Shape;153;p22"/>
          <p:cNvCxnSpPr/>
          <p:nvPr/>
        </p:nvCxnSpPr>
        <p:spPr>
          <a:xfrm flipH="1" rot="10800000">
            <a:off x="-15550" y="4483050"/>
            <a:ext cx="9137100" cy="7800"/>
          </a:xfrm>
          <a:prstGeom prst="straightConnector1">
            <a:avLst/>
          </a:prstGeom>
          <a:noFill/>
          <a:ln cap="flat" cmpd="sng" w="38100">
            <a:solidFill>
              <a:srgbClr val="6666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4" name="Google Shape;154;p22"/>
          <p:cNvSpPr txBox="1"/>
          <p:nvPr/>
        </p:nvSpPr>
        <p:spPr>
          <a:xfrm>
            <a:off x="5598875" y="4514300"/>
            <a:ext cx="2323200" cy="5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Surface based mixed PBL Low LCL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55" name="Google Shape;155;p22"/>
          <p:cNvSpPr/>
          <p:nvPr/>
        </p:nvSpPr>
        <p:spPr>
          <a:xfrm>
            <a:off x="776125" y="1756150"/>
            <a:ext cx="861650" cy="1835100"/>
          </a:xfrm>
          <a:custGeom>
            <a:rect b="b" l="l" r="r" t="t"/>
            <a:pathLst>
              <a:path extrusionOk="0" h="73404" w="34466">
                <a:moveTo>
                  <a:pt x="34466" y="73404"/>
                </a:moveTo>
                <a:cubicBezTo>
                  <a:pt x="28818" y="67756"/>
                  <a:pt x="29377" y="58258"/>
                  <a:pt x="26573" y="50778"/>
                </a:cubicBezTo>
                <a:cubicBezTo>
                  <a:pt x="19868" y="32890"/>
                  <a:pt x="13500" y="13517"/>
                  <a:pt x="0" y="0"/>
                </a:cubicBezTo>
              </a:path>
            </a:pathLst>
          </a:custGeom>
          <a:noFill/>
          <a:ln cap="flat" cmpd="sng" w="19050">
            <a:solidFill>
              <a:srgbClr val="FF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6" name="Google Shape;156;p22"/>
          <p:cNvSpPr txBox="1"/>
          <p:nvPr/>
        </p:nvSpPr>
        <p:spPr>
          <a:xfrm>
            <a:off x="6320300" y="1072100"/>
            <a:ext cx="2823600" cy="23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Elevated != High based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High-based convection is often still surface based.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Effective inflow layer shows this discrimination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