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b744968333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b744968333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b744968333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b744968333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b744968333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b744968333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b744968333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b744968333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c3260f87b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c3260f87b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b744968333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b744968333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b744968333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b744968333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b744968333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b744968333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b744968333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b744968333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b744968333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b744968333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b74496833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b74496833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b744968333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b744968333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b744968333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b744968333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744968333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744968333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b744968333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b744968333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b744968333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b744968333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b744968333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b744968333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b744968333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b744968333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b744968333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b744968333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b744968333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b744968333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b744968333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b744968333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b74496833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b74496833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b744968333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b744968333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b744968333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b744968333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b744968333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b744968333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b74496833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b74496833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c3260f87b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c3260f87b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b744968333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1b744968333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b744968333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b744968333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notice the cold front moving across AZ. Will this increase or decrease the low-level baroclinicity? What will this due to the thermal wind response?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c3260f87b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c3260f87b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b744968333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1b744968333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Also notice the cold front moving across AZ. Will this increase or decrease the low-level baroclinicity? What will this due to the thermal wind response?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b74496833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b74496833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b74496833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b74496833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b74496833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b74496833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b8bf4bd49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b8bf4bd49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b744968333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b744968333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b74496833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b74496833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" y="26200"/>
            <a:ext cx="917162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3"/>
          <p:cNvCxnSpPr/>
          <p:nvPr/>
        </p:nvCxnSpPr>
        <p:spPr>
          <a:xfrm flipH="1">
            <a:off x="517025" y="248650"/>
            <a:ext cx="5700" cy="4319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56;p13"/>
          <p:cNvCxnSpPr/>
          <p:nvPr/>
        </p:nvCxnSpPr>
        <p:spPr>
          <a:xfrm rot="10800000">
            <a:off x="345350" y="4306525"/>
            <a:ext cx="176100" cy="136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" name="Google Shape;57;p13"/>
          <p:cNvCxnSpPr/>
          <p:nvPr/>
        </p:nvCxnSpPr>
        <p:spPr>
          <a:xfrm rot="10800000">
            <a:off x="276950" y="4045225"/>
            <a:ext cx="244500" cy="169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" name="Google Shape;58;p13"/>
          <p:cNvCxnSpPr/>
          <p:nvPr/>
        </p:nvCxnSpPr>
        <p:spPr>
          <a:xfrm rot="10800000">
            <a:off x="282650" y="3624625"/>
            <a:ext cx="238800" cy="361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59;p13"/>
          <p:cNvCxnSpPr/>
          <p:nvPr/>
        </p:nvCxnSpPr>
        <p:spPr>
          <a:xfrm rot="10800000" flipH="1">
            <a:off x="521450" y="3283525"/>
            <a:ext cx="102300" cy="473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60;p13"/>
          <p:cNvCxnSpPr/>
          <p:nvPr/>
        </p:nvCxnSpPr>
        <p:spPr>
          <a:xfrm rot="10800000" flipH="1">
            <a:off x="521450" y="3096025"/>
            <a:ext cx="278400" cy="127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" name="Google Shape;61;p13"/>
          <p:cNvCxnSpPr/>
          <p:nvPr/>
        </p:nvCxnSpPr>
        <p:spPr>
          <a:xfrm rot="10800000" flipH="1">
            <a:off x="521450" y="2766325"/>
            <a:ext cx="812700" cy="152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" name="Google Shape;62;p13"/>
          <p:cNvCxnSpPr/>
          <p:nvPr/>
        </p:nvCxnSpPr>
        <p:spPr>
          <a:xfrm rot="10800000" flipH="1">
            <a:off x="521450" y="2266225"/>
            <a:ext cx="1904100" cy="271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63;p13"/>
          <p:cNvCxnSpPr/>
          <p:nvPr/>
        </p:nvCxnSpPr>
        <p:spPr>
          <a:xfrm rot="10800000" flipH="1">
            <a:off x="521450" y="1618225"/>
            <a:ext cx="2671200" cy="38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64;p13"/>
          <p:cNvCxnSpPr/>
          <p:nvPr/>
        </p:nvCxnSpPr>
        <p:spPr>
          <a:xfrm rot="10800000" flipH="1">
            <a:off x="521450" y="1161025"/>
            <a:ext cx="2671200" cy="38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" name="Google Shape;65;p13"/>
          <p:cNvCxnSpPr/>
          <p:nvPr/>
        </p:nvCxnSpPr>
        <p:spPr>
          <a:xfrm rot="10800000" flipH="1">
            <a:off x="521450" y="748825"/>
            <a:ext cx="2455200" cy="341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66;p13"/>
          <p:cNvCxnSpPr/>
          <p:nvPr/>
        </p:nvCxnSpPr>
        <p:spPr>
          <a:xfrm rot="10800000" flipH="1">
            <a:off x="521450" y="277225"/>
            <a:ext cx="2068800" cy="27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" name="Google Shape;67;p13"/>
          <p:cNvSpPr txBox="1"/>
          <p:nvPr/>
        </p:nvSpPr>
        <p:spPr>
          <a:xfrm>
            <a:off x="5582825" y="970475"/>
            <a:ext cx="3453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Deep-layer</a:t>
            </a:r>
            <a:endParaRPr sz="4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</a:t>
            </a:r>
            <a:endParaRPr sz="4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Wind Shear</a:t>
            </a:r>
            <a:endParaRPr sz="4000" b="1"/>
          </a:p>
        </p:txBody>
      </p:sp>
      <p:sp>
        <p:nvSpPr>
          <p:cNvPr id="68" name="Google Shape;68;p13"/>
          <p:cNvSpPr txBox="1"/>
          <p:nvPr/>
        </p:nvSpPr>
        <p:spPr>
          <a:xfrm>
            <a:off x="1385150" y="4587450"/>
            <a:ext cx="6442800" cy="44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To answer in-class questions go to: </a:t>
            </a:r>
            <a:r>
              <a:rPr lang="en" sz="15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pollev.com/severeclass641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168" name="Google Shape;168;p22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r="49241" b="26969"/>
          <a:stretch/>
        </p:blipFill>
        <p:spPr>
          <a:xfrm>
            <a:off x="118300" y="924225"/>
            <a:ext cx="4114424" cy="4143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4198625" y="1122075"/>
            <a:ext cx="4666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Bulk Wind Difference: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magnitude of the vector difference between the winds at two different levels.</a:t>
            </a:r>
            <a:endParaRPr/>
          </a:p>
        </p:txBody>
      </p:sp>
      <p:cxnSp>
        <p:nvCxnSpPr>
          <p:cNvPr id="171" name="Google Shape;171;p22"/>
          <p:cNvCxnSpPr/>
          <p:nvPr/>
        </p:nvCxnSpPr>
        <p:spPr>
          <a:xfrm>
            <a:off x="4931075" y="3575375"/>
            <a:ext cx="2591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Google Shape;172;p22"/>
          <p:cNvCxnSpPr/>
          <p:nvPr/>
        </p:nvCxnSpPr>
        <p:spPr>
          <a:xfrm rot="10800000">
            <a:off x="6200600" y="2647950"/>
            <a:ext cx="4800" cy="1840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" name="Google Shape;173;p22"/>
          <p:cNvCxnSpPr/>
          <p:nvPr/>
        </p:nvCxnSpPr>
        <p:spPr>
          <a:xfrm rot="10800000">
            <a:off x="5911475" y="3359725"/>
            <a:ext cx="301200" cy="2274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4" name="Google Shape;174;p22"/>
          <p:cNvCxnSpPr/>
          <p:nvPr/>
        </p:nvCxnSpPr>
        <p:spPr>
          <a:xfrm rot="10800000" flipH="1">
            <a:off x="6201300" y="3336950"/>
            <a:ext cx="2279100" cy="2445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p22"/>
          <p:cNvCxnSpPr/>
          <p:nvPr/>
        </p:nvCxnSpPr>
        <p:spPr>
          <a:xfrm rot="10800000" flipH="1">
            <a:off x="6212675" y="3075650"/>
            <a:ext cx="1091100" cy="505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76;p22"/>
          <p:cNvCxnSpPr/>
          <p:nvPr/>
        </p:nvCxnSpPr>
        <p:spPr>
          <a:xfrm rot="10800000" flipH="1">
            <a:off x="5928500" y="3075700"/>
            <a:ext cx="1358400" cy="284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" name="Google Shape;177;p22"/>
          <p:cNvCxnSpPr/>
          <p:nvPr/>
        </p:nvCxnSpPr>
        <p:spPr>
          <a:xfrm rot="10800000" flipH="1">
            <a:off x="5951225" y="3342675"/>
            <a:ext cx="2523600" cy="228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8" name="Google Shape;178;p22"/>
          <p:cNvSpPr txBox="1"/>
          <p:nvPr/>
        </p:nvSpPr>
        <p:spPr>
          <a:xfrm>
            <a:off x="5144300" y="3227875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9900"/>
                </a:solidFill>
              </a:rPr>
              <a:t>10 m wind</a:t>
            </a:r>
            <a:endParaRPr sz="1000">
              <a:solidFill>
                <a:srgbClr val="FF9900"/>
              </a:solidFill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7359775" y="2846025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</a:rPr>
              <a:t>3 km wind</a:t>
            </a:r>
            <a:endParaRPr sz="1000">
              <a:solidFill>
                <a:srgbClr val="0000FF"/>
              </a:solidFill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8006625" y="3447400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00FF"/>
                </a:solidFill>
              </a:rPr>
              <a:t>6 km wind</a:t>
            </a:r>
            <a:endParaRPr sz="1000">
              <a:solidFill>
                <a:srgbClr val="9900FF"/>
              </a:solidFill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7047000" y="3108700"/>
            <a:ext cx="155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FFFF"/>
                </a:solidFill>
              </a:rPr>
              <a:t>0-6 km Shear Vector </a:t>
            </a:r>
            <a:endParaRPr sz="1000">
              <a:solidFill>
                <a:srgbClr val="00FFFF"/>
              </a:solidFill>
            </a:endParaRPr>
          </a:p>
        </p:txBody>
      </p:sp>
      <p:sp>
        <p:nvSpPr>
          <p:cNvPr id="182" name="Google Shape;182;p22"/>
          <p:cNvSpPr txBox="1"/>
          <p:nvPr/>
        </p:nvSpPr>
        <p:spPr>
          <a:xfrm rot="-741032">
            <a:off x="6133377" y="2869739"/>
            <a:ext cx="1558262" cy="33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0-3 km Shear Vector 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83" name="Google Shape;183;p22"/>
          <p:cNvSpPr/>
          <p:nvPr/>
        </p:nvSpPr>
        <p:spPr>
          <a:xfrm>
            <a:off x="3920150" y="4857900"/>
            <a:ext cx="250200" cy="2274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2"/>
          <p:cNvSpPr/>
          <p:nvPr/>
        </p:nvSpPr>
        <p:spPr>
          <a:xfrm>
            <a:off x="3832600" y="4130000"/>
            <a:ext cx="250200" cy="227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2"/>
          <p:cNvSpPr/>
          <p:nvPr/>
        </p:nvSpPr>
        <p:spPr>
          <a:xfrm>
            <a:off x="3832600" y="2791050"/>
            <a:ext cx="250200" cy="227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191" name="Google Shape;191;p2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5" y="1001700"/>
            <a:ext cx="5418000" cy="38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604375" y="4743300"/>
            <a:ext cx="466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Fig. 1 from Brooks et al. 2003</a:t>
            </a:r>
            <a:endParaRPr/>
          </a:p>
        </p:txBody>
      </p:sp>
      <p:sp>
        <p:nvSpPr>
          <p:cNvPr id="194" name="Google Shape;194;p23"/>
          <p:cNvSpPr txBox="1"/>
          <p:nvPr/>
        </p:nvSpPr>
        <p:spPr>
          <a:xfrm>
            <a:off x="5119350" y="1343725"/>
            <a:ext cx="40524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to 6 km BWD is a very common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 to gauge the magnitude of deep-layer wind shear.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studies have shown that around </a:t>
            </a:r>
            <a:r>
              <a:rPr lang="en" u="sng"/>
              <a:t>10 m/s (~20 knots)</a:t>
            </a:r>
            <a:r>
              <a:rPr lang="en"/>
              <a:t> is a reasonable discriminator between severe and non-severe environments.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(although not perfect!) </a:t>
            </a:r>
            <a:endParaRPr/>
          </a:p>
        </p:txBody>
      </p:sp>
      <p:sp>
        <p:nvSpPr>
          <p:cNvPr id="195" name="Google Shape;195;p23"/>
          <p:cNvSpPr txBox="1"/>
          <p:nvPr/>
        </p:nvSpPr>
        <p:spPr>
          <a:xfrm>
            <a:off x="5147775" y="3248725"/>
            <a:ext cx="4023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common BWD metrics used in convective forecasting include: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0-1 km BWD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0-3 km BWD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0-8 km BWD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201" name="Google Shape;201;p24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202" name="Google Shape;202;p24"/>
          <p:cNvSpPr txBox="1"/>
          <p:nvPr/>
        </p:nvSpPr>
        <p:spPr>
          <a:xfrm>
            <a:off x="402100" y="1173225"/>
            <a:ext cx="40125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0-6 km Bulk Wind Difference Pros: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Quick estimate of whether or not the environment will support downdraft displacement from the updraft region (i.e. will the environment support storm venting).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Very easy to calculate and interpret.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0-6 km Bulk Wind Difference Cons: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Does not contain information about the “shape” of the wind profile (i.e. there is no information about the hodograph).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b="1"/>
              <a:t>May 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l="109" t="2501" r="50000" b="31500"/>
          <a:stretch/>
        </p:blipFill>
        <p:spPr>
          <a:xfrm>
            <a:off x="457200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4">
            <a:alphaModFix/>
          </a:blip>
          <a:srcRect l="109" t="2501" r="50000" b="31500"/>
          <a:stretch/>
        </p:blipFill>
        <p:spPr>
          <a:xfrm>
            <a:off x="4557349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l="109" t="2501" r="50000" b="31500"/>
          <a:stretch/>
        </p:blipFill>
        <p:spPr>
          <a:xfrm>
            <a:off x="4557349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211" name="Google Shape;211;p2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212" name="Google Shape;212;p25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convection.</a:t>
            </a:r>
            <a:endParaRPr/>
          </a:p>
        </p:txBody>
      </p:sp>
      <p:sp>
        <p:nvSpPr>
          <p:cNvPr id="213" name="Google Shape;213;p25"/>
          <p:cNvSpPr txBox="1"/>
          <p:nvPr/>
        </p:nvSpPr>
        <p:spPr>
          <a:xfrm>
            <a:off x="-52575" y="36300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Is the surface parcel contributing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to the updraft?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6823325" y="4407700"/>
            <a:ext cx="557100" cy="177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7"/>
          <p:cNvPicPr preferRelativeResize="0"/>
          <p:nvPr/>
        </p:nvPicPr>
        <p:blipFill rotWithShape="1">
          <a:blip r:embed="rId3">
            <a:alphaModFix/>
          </a:blip>
          <a:srcRect l="109" t="2501" r="50000" b="31500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228" name="Google Shape;228;p2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229" name="Google Shape;229;p27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30" name="Google Shape;230;p27"/>
          <p:cNvSpPr txBox="1"/>
          <p:nvPr/>
        </p:nvSpPr>
        <p:spPr>
          <a:xfrm>
            <a:off x="-52575" y="36300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How about this parcel (green)?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Probably!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8"/>
          <p:cNvPicPr preferRelativeResize="0"/>
          <p:nvPr/>
        </p:nvPicPr>
        <p:blipFill rotWithShape="1">
          <a:blip r:embed="rId3">
            <a:alphaModFix/>
          </a:blip>
          <a:srcRect l="109" t="2501" r="50000" b="31500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238" name="Google Shape;238;p2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239" name="Google Shape;239;p28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40" name="Google Shape;240;p28"/>
          <p:cNvSpPr txBox="1"/>
          <p:nvPr/>
        </p:nvSpPr>
        <p:spPr>
          <a:xfrm>
            <a:off x="-525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How about this parcel (green)?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Probably!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41" name="Google Shape;241;p28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8"/>
          <p:cNvSpPr txBox="1"/>
          <p:nvPr/>
        </p:nvSpPr>
        <p:spPr>
          <a:xfrm>
            <a:off x="0" y="3020450"/>
            <a:ext cx="45720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Parcels below this layer are NOT contributing to the updraft, therefore we don’t want to consider the parcel’s trajectory/wind velocity in shear calculations.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/>
          <p:cNvPicPr preferRelativeResize="0"/>
          <p:nvPr/>
        </p:nvPicPr>
        <p:blipFill rotWithShape="1">
          <a:blip r:embed="rId3">
            <a:alphaModFix/>
          </a:blip>
          <a:srcRect l="109" t="2501" r="50000" b="31500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9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249" name="Google Shape;249;p29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250" name="Google Shape;250;p29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51" name="Google Shape;251;p29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lang="en" sz="1900" i="1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52" name="Google Shape;252;p29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l="109" t="2494" r="50000" b="31502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4">
            <a:alphaModFix/>
          </a:blip>
          <a:srcRect l="109" t="2501" r="50000" b="31500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30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0" name="Google Shape;260;p30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61" name="Google Shape;261;p3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262" name="Google Shape;262;p3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263" name="Google Shape;263;p30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64" name="Google Shape;264;p30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lang="en" sz="1900" i="1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65" name="Google Shape;265;p30"/>
          <p:cNvSpPr/>
          <p:nvPr/>
        </p:nvSpPr>
        <p:spPr>
          <a:xfrm>
            <a:off x="6915300" y="4172875"/>
            <a:ext cx="557100" cy="155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1"/>
          <p:cNvPicPr preferRelativeResize="0"/>
          <p:nvPr/>
        </p:nvPicPr>
        <p:blipFill rotWithShape="1">
          <a:blip r:embed="rId3">
            <a:alphaModFix/>
          </a:blip>
          <a:srcRect l="109" t="2494" r="50000" b="31502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31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31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274" name="Google Shape;274;p31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275" name="Google Shape;275;p31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76" name="Google Shape;276;p31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lang="en" sz="1900" i="1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77" name="Google Shape;277;p31"/>
          <p:cNvSpPr/>
          <p:nvPr/>
        </p:nvSpPr>
        <p:spPr>
          <a:xfrm>
            <a:off x="6892550" y="4087625"/>
            <a:ext cx="557100" cy="155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" y="26200"/>
            <a:ext cx="91716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164250" y="357075"/>
            <a:ext cx="8476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Deep-layer Vertical Wind Shear</a:t>
            </a:r>
            <a:endParaRPr sz="4000" b="1"/>
          </a:p>
        </p:txBody>
      </p:sp>
      <p:sp>
        <p:nvSpPr>
          <p:cNvPr id="75" name="Google Shape;75;p14"/>
          <p:cNvSpPr txBox="1"/>
          <p:nvPr/>
        </p:nvSpPr>
        <p:spPr>
          <a:xfrm>
            <a:off x="655525" y="1019075"/>
            <a:ext cx="4904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is it?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Where does it come from?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is its influence on deep convection?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How do we measure it?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How to forecast it?</a:t>
            </a:r>
            <a:endParaRPr sz="16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2"/>
          <p:cNvPicPr preferRelativeResize="0"/>
          <p:nvPr/>
        </p:nvPicPr>
        <p:blipFill rotWithShape="1">
          <a:blip r:embed="rId3">
            <a:alphaModFix/>
          </a:blip>
          <a:srcRect l="109" t="2494" r="50000" b="31502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32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" name="Google Shape;284;p32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286" name="Google Shape;286;p32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287" name="Google Shape;287;p32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288" name="Google Shape;288;p32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lang="en" sz="1900" i="1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89" name="Google Shape;289;p32"/>
          <p:cNvSpPr/>
          <p:nvPr/>
        </p:nvSpPr>
        <p:spPr>
          <a:xfrm>
            <a:off x="6818650" y="3985300"/>
            <a:ext cx="557100" cy="155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3"/>
          <p:cNvPicPr preferRelativeResize="0"/>
          <p:nvPr/>
        </p:nvPicPr>
        <p:blipFill rotWithShape="1">
          <a:blip r:embed="rId3">
            <a:alphaModFix/>
          </a:blip>
          <a:srcRect l="109" t="2494" r="50000" b="31502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33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33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97" name="Google Shape;297;p3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298" name="Google Shape;298;p3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299" name="Google Shape;299;p33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300" name="Google Shape;300;p33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lang="en" sz="1900" i="1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301" name="Google Shape;301;p33"/>
          <p:cNvSpPr/>
          <p:nvPr/>
        </p:nvSpPr>
        <p:spPr>
          <a:xfrm>
            <a:off x="6733375" y="3888675"/>
            <a:ext cx="557100" cy="155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33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stop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4"/>
          <p:cNvPicPr preferRelativeResize="0"/>
          <p:nvPr/>
        </p:nvPicPr>
        <p:blipFill rotWithShape="1">
          <a:blip r:embed="rId3">
            <a:alphaModFix/>
          </a:blip>
          <a:srcRect l="109" t="2494" r="50000" b="31502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p34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34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311" name="Google Shape;311;p34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312" name="Google Shape;312;p34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313" name="Google Shape;313;p34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314" name="Google Shape;314;p34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lang="en" sz="1900" i="1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cxnSp>
        <p:nvCxnSpPr>
          <p:cNvPr id="315" name="Google Shape;315;p34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6" name="Google Shape;316;p34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stop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7" name="Google Shape;317;p34"/>
          <p:cNvSpPr txBox="1"/>
          <p:nvPr/>
        </p:nvSpPr>
        <p:spPr>
          <a:xfrm>
            <a:off x="6595375" y="1813855"/>
            <a:ext cx="2051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This is the portion of the profile that is contributing to the storm’s updraft 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(by our criteria at least).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18" name="Google Shape;318;p34"/>
          <p:cNvCxnSpPr>
            <a:stCxn id="317" idx="2"/>
          </p:cNvCxnSpPr>
          <p:nvPr/>
        </p:nvCxnSpPr>
        <p:spPr>
          <a:xfrm flipH="1">
            <a:off x="7333525" y="3075955"/>
            <a:ext cx="287400" cy="759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9" name="Google Shape;319;p34"/>
          <p:cNvSpPr/>
          <p:nvPr/>
        </p:nvSpPr>
        <p:spPr>
          <a:xfrm>
            <a:off x="6921175" y="3972425"/>
            <a:ext cx="555900" cy="4479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5"/>
          <p:cNvPicPr preferRelativeResize="0"/>
          <p:nvPr/>
        </p:nvPicPr>
        <p:blipFill rotWithShape="1">
          <a:blip r:embed="rId3">
            <a:alphaModFix/>
          </a:blip>
          <a:srcRect l="109" t="2494" r="50000" b="31502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35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" name="Google Shape;326;p35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start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328" name="Google Shape;328;p3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sp>
        <p:nvSpPr>
          <p:cNvPr id="329" name="Google Shape;329;p35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0-6 km BWD may </a:t>
            </a:r>
            <a:r>
              <a:rPr lang="en" b="1">
                <a:solidFill>
                  <a:schemeClr val="dk1"/>
                </a:solidFill>
              </a:rPr>
              <a:t>not accurately represent the layer of the atmosphere contributing to deep convection</a:t>
            </a:r>
            <a:r>
              <a:rPr lang="en"/>
              <a:t>.</a:t>
            </a:r>
            <a:endParaRPr/>
          </a:p>
        </p:txBody>
      </p:sp>
      <p:sp>
        <p:nvSpPr>
          <p:cNvPr id="330" name="Google Shape;330;p35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Let’s identify </a:t>
            </a:r>
            <a:r>
              <a:rPr lang="en" sz="1900" i="1">
                <a:solidFill>
                  <a:schemeClr val="dk1"/>
                </a:solidFill>
              </a:rPr>
              <a:t>all </a:t>
            </a:r>
            <a:r>
              <a:rPr lang="en" sz="1900">
                <a:solidFill>
                  <a:schemeClr val="dk1"/>
                </a:solidFill>
              </a:rPr>
              <a:t>of the parcels that are contributing to the storm’s updraft.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We’ll use the criteria: 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100 J/kg CAPE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&gt;= -250 J/kg CIN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cxnSp>
        <p:nvCxnSpPr>
          <p:cNvPr id="331" name="Google Shape;331;p35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35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stop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33" name="Google Shape;333;p35"/>
          <p:cNvSpPr txBox="1"/>
          <p:nvPr/>
        </p:nvSpPr>
        <p:spPr>
          <a:xfrm>
            <a:off x="6104600" y="1817613"/>
            <a:ext cx="2686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This is the 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FFFFFF"/>
                </a:solidFill>
              </a:rPr>
              <a:t>Effective Inflow Layer</a:t>
            </a:r>
            <a:r>
              <a:rPr lang="en">
                <a:solidFill>
                  <a:srgbClr val="FFFFFF"/>
                </a:solidFill>
              </a:rPr>
              <a:t>.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It is typically denoted in soundings here.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34" name="Google Shape;334;p35"/>
          <p:cNvCxnSpPr>
            <a:stCxn id="333" idx="2"/>
          </p:cNvCxnSpPr>
          <p:nvPr/>
        </p:nvCxnSpPr>
        <p:spPr>
          <a:xfrm flipH="1">
            <a:off x="6624500" y="3079713"/>
            <a:ext cx="823200" cy="804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5" name="Google Shape;335;p35"/>
          <p:cNvSpPr/>
          <p:nvPr/>
        </p:nvSpPr>
        <p:spPr>
          <a:xfrm>
            <a:off x="5701975" y="3896225"/>
            <a:ext cx="823200" cy="6105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341" name="Google Shape;341;p3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  <p:pic>
        <p:nvPicPr>
          <p:cNvPr id="342" name="Google Shape;342;p36"/>
          <p:cNvPicPr preferRelativeResize="0"/>
          <p:nvPr/>
        </p:nvPicPr>
        <p:blipFill rotWithShape="1">
          <a:blip r:embed="rId3">
            <a:alphaModFix/>
          </a:blip>
          <a:srcRect l="109" t="2501" r="50000" b="31500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 rotWithShape="1">
          <a:blip r:embed="rId4">
            <a:alphaModFix/>
          </a:blip>
          <a:srcRect l="109" t="2494" r="50000" b="31502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 rotWithShape="1">
          <a:blip r:embed="rId5">
            <a:alphaModFix/>
          </a:blip>
          <a:srcRect l="109" t="2494" r="50000" b="31502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 rotWithShape="1">
          <a:blip r:embed="rId6">
            <a:alphaModFix/>
          </a:blip>
          <a:srcRect l="109" t="2494" r="50000" b="31502"/>
          <a:stretch/>
        </p:blipFill>
        <p:spPr>
          <a:xfrm>
            <a:off x="4563200" y="1272975"/>
            <a:ext cx="4386900" cy="37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 txBox="1"/>
          <p:nvPr/>
        </p:nvSpPr>
        <p:spPr>
          <a:xfrm>
            <a:off x="6316125" y="2234000"/>
            <a:ext cx="2387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Inflow layer begins above the surface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(elevated)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47" name="Google Shape;347;p36"/>
          <p:cNvCxnSpPr>
            <a:stCxn id="346" idx="2"/>
          </p:cNvCxnSpPr>
          <p:nvPr/>
        </p:nvCxnSpPr>
        <p:spPr>
          <a:xfrm flipH="1">
            <a:off x="6451125" y="3065300"/>
            <a:ext cx="1058700" cy="1257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48" name="Google Shape;34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050" y="1272975"/>
            <a:ext cx="4149752" cy="37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6"/>
          <p:cNvSpPr txBox="1"/>
          <p:nvPr/>
        </p:nvSpPr>
        <p:spPr>
          <a:xfrm>
            <a:off x="1866900" y="2234000"/>
            <a:ext cx="1863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Inflow layer begins at the surface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(surface-based)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50" name="Google Shape;350;p36"/>
          <p:cNvCxnSpPr>
            <a:stCxn id="349" idx="2"/>
          </p:cNvCxnSpPr>
          <p:nvPr/>
        </p:nvCxnSpPr>
        <p:spPr>
          <a:xfrm flipH="1">
            <a:off x="1740000" y="3065300"/>
            <a:ext cx="1058700" cy="1257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1" name="Google Shape;351;p36"/>
          <p:cNvSpPr txBox="1"/>
          <p:nvPr/>
        </p:nvSpPr>
        <p:spPr>
          <a:xfrm>
            <a:off x="3087600" y="4263775"/>
            <a:ext cx="2664900" cy="646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Which will have a higher tornado potential? Why?</a:t>
            </a:r>
            <a:endParaRPr sz="1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"/>
          <p:cNvSpPr txBox="1">
            <a:spLocks noGrp="1"/>
          </p:cNvSpPr>
          <p:nvPr>
            <p:ph type="body" idx="1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357" name="Google Shape;357;p37"/>
          <p:cNvPicPr preferRelativeResize="0"/>
          <p:nvPr/>
        </p:nvPicPr>
        <p:blipFill rotWithShape="1">
          <a:blip r:embed="rId3">
            <a:alphaModFix/>
          </a:blip>
          <a:srcRect l="109" t="2494" r="50000" b="31502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37"/>
          <p:cNvCxnSpPr/>
          <p:nvPr/>
        </p:nvCxnSpPr>
        <p:spPr>
          <a:xfrm rot="10800000" flipH="1">
            <a:off x="5271700" y="3766950"/>
            <a:ext cx="9600" cy="1092600"/>
          </a:xfrm>
          <a:prstGeom prst="straightConnector1">
            <a:avLst/>
          </a:prstGeom>
          <a:noFill/>
          <a:ln w="38100" cap="flat" cmpd="sng">
            <a:solidFill>
              <a:srgbClr val="F9CB9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9" name="Google Shape;359;p37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CB9C"/>
                </a:solidFill>
              </a:rPr>
              <a:t>0-6 km bulk layer</a:t>
            </a:r>
            <a:endParaRPr>
              <a:solidFill>
                <a:srgbClr val="F9CB9C"/>
              </a:solidFill>
            </a:endParaRPr>
          </a:p>
        </p:txBody>
      </p:sp>
      <p:sp>
        <p:nvSpPr>
          <p:cNvPr id="360" name="Google Shape;360;p3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361" name="Google Shape;361;p3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"/>
          <p:cNvSpPr txBox="1">
            <a:spLocks noGrp="1"/>
          </p:cNvSpPr>
          <p:nvPr>
            <p:ph type="body" idx="1"/>
          </p:nvPr>
        </p:nvSpPr>
        <p:spPr>
          <a:xfrm>
            <a:off x="16524" y="1410050"/>
            <a:ext cx="4828652" cy="38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“Deep-layer” shear should 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represent the storm’s depth</a:t>
            </a:r>
            <a:endParaRPr lang="en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Simulations show sufficient shear </a:t>
            </a:r>
            <a:endParaRPr sz="2000" dirty="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from 0 to 5/6 km AGL sustains 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supercells...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But we can use the Eff. inflow layer to consider the depth from the CAPE-bearing layer to the EL.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367" name="Google Shape;367;p38"/>
          <p:cNvPicPr preferRelativeResize="0"/>
          <p:nvPr/>
        </p:nvPicPr>
        <p:blipFill rotWithShape="1">
          <a:blip r:embed="rId3">
            <a:alphaModFix/>
          </a:blip>
          <a:srcRect l="109" t="2494" r="50000" b="31502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38"/>
          <p:cNvCxnSpPr/>
          <p:nvPr/>
        </p:nvCxnSpPr>
        <p:spPr>
          <a:xfrm rot="10800000" flipH="1">
            <a:off x="5271700" y="3766950"/>
            <a:ext cx="9600" cy="1092600"/>
          </a:xfrm>
          <a:prstGeom prst="straightConnector1">
            <a:avLst/>
          </a:prstGeom>
          <a:noFill/>
          <a:ln w="38100" cap="flat" cmpd="sng">
            <a:solidFill>
              <a:srgbClr val="F9CB9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9" name="Google Shape;369;p38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CB9C"/>
                </a:solidFill>
              </a:rPr>
              <a:t>0-6 km bulk layer</a:t>
            </a:r>
            <a:endParaRPr>
              <a:solidFill>
                <a:srgbClr val="F9CB9C"/>
              </a:solidFill>
            </a:endParaRPr>
          </a:p>
        </p:txBody>
      </p:sp>
      <p:cxnSp>
        <p:nvCxnSpPr>
          <p:cNvPr id="370" name="Google Shape;370;p38"/>
          <p:cNvCxnSpPr/>
          <p:nvPr/>
        </p:nvCxnSpPr>
        <p:spPr>
          <a:xfrm rot="10800000" flipH="1">
            <a:off x="7634550" y="3145475"/>
            <a:ext cx="17100" cy="1564200"/>
          </a:xfrm>
          <a:prstGeom prst="straightConnector1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1" name="Google Shape;371;p38"/>
          <p:cNvSpPr txBox="1"/>
          <p:nvPr/>
        </p:nvSpPr>
        <p:spPr>
          <a:xfrm>
            <a:off x="7088025" y="2806175"/>
            <a:ext cx="155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4C2F4"/>
                </a:solidFill>
              </a:rPr>
              <a:t>Eff. Bulk Layer</a:t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372" name="Google Shape;372;p3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373" name="Google Shape;373;p3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"/>
          <p:cNvSpPr txBox="1">
            <a:spLocks noGrp="1"/>
          </p:cNvSpPr>
          <p:nvPr>
            <p:ph type="body" idx="1"/>
          </p:nvPr>
        </p:nvSpPr>
        <p:spPr>
          <a:xfrm>
            <a:off x="9700" y="1410050"/>
            <a:ext cx="5053200" cy="38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“Deep-layer” shear should 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represent the storm’s depth</a:t>
            </a:r>
            <a:endParaRPr lang="en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Simulations show sufficient shear </a:t>
            </a:r>
            <a:endParaRPr sz="2000" dirty="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from 0 to 5/6 km AGL sustains 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supercells...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But how do we define the bottom of this layer? Top of the eff. layer?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Bottom of the eff. layer?</a:t>
            </a:r>
            <a:r>
              <a:rPr lang="en" sz="2000" dirty="0">
                <a:solidFill>
                  <a:srgbClr val="A4C2F4"/>
                </a:solidFill>
              </a:rPr>
              <a:t> </a:t>
            </a:r>
            <a:endParaRPr sz="2000" dirty="0">
              <a:solidFill>
                <a:srgbClr val="A4C2F4"/>
              </a:solidFill>
            </a:endParaRPr>
          </a:p>
        </p:txBody>
      </p:sp>
      <p:pic>
        <p:nvPicPr>
          <p:cNvPr id="379" name="Google Shape;379;p39"/>
          <p:cNvPicPr preferRelativeResize="0"/>
          <p:nvPr/>
        </p:nvPicPr>
        <p:blipFill rotWithShape="1">
          <a:blip r:embed="rId3">
            <a:alphaModFix/>
          </a:blip>
          <a:srcRect l="109" t="2494" r="50000" b="31502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" name="Google Shape;380;p39"/>
          <p:cNvCxnSpPr/>
          <p:nvPr/>
        </p:nvCxnSpPr>
        <p:spPr>
          <a:xfrm rot="10800000" flipH="1">
            <a:off x="5271700" y="3766950"/>
            <a:ext cx="9600" cy="1092600"/>
          </a:xfrm>
          <a:prstGeom prst="straightConnector1">
            <a:avLst/>
          </a:prstGeom>
          <a:noFill/>
          <a:ln w="38100" cap="flat" cmpd="sng">
            <a:solidFill>
              <a:srgbClr val="F9CB9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39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CB9C"/>
                </a:solidFill>
              </a:rPr>
              <a:t>0-6 km bulk layer</a:t>
            </a:r>
            <a:endParaRPr>
              <a:solidFill>
                <a:srgbClr val="F9CB9C"/>
              </a:solidFill>
            </a:endParaRPr>
          </a:p>
        </p:txBody>
      </p:sp>
      <p:cxnSp>
        <p:nvCxnSpPr>
          <p:cNvPr id="382" name="Google Shape;382;p39"/>
          <p:cNvCxnSpPr/>
          <p:nvPr/>
        </p:nvCxnSpPr>
        <p:spPr>
          <a:xfrm rot="10800000" flipH="1">
            <a:off x="7634550" y="3145475"/>
            <a:ext cx="17100" cy="1564200"/>
          </a:xfrm>
          <a:prstGeom prst="straightConnector1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3" name="Google Shape;383;p39"/>
          <p:cNvSpPr txBox="1"/>
          <p:nvPr/>
        </p:nvSpPr>
        <p:spPr>
          <a:xfrm>
            <a:off x="7088025" y="2806175"/>
            <a:ext cx="155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4C2F4"/>
                </a:solidFill>
              </a:rPr>
              <a:t>Eff. Bulk Layer</a:t>
            </a:r>
            <a:endParaRPr>
              <a:solidFill>
                <a:srgbClr val="A4C2F4"/>
              </a:solidFill>
            </a:endParaRPr>
          </a:p>
        </p:txBody>
      </p:sp>
      <p:cxnSp>
        <p:nvCxnSpPr>
          <p:cNvPr id="384" name="Google Shape;384;p39"/>
          <p:cNvCxnSpPr/>
          <p:nvPr/>
        </p:nvCxnSpPr>
        <p:spPr>
          <a:xfrm rot="10800000" flipH="1">
            <a:off x="7793175" y="3145675"/>
            <a:ext cx="10800" cy="1341300"/>
          </a:xfrm>
          <a:prstGeom prst="straightConnector1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5" name="Google Shape;385;p39"/>
          <p:cNvCxnSpPr/>
          <p:nvPr/>
        </p:nvCxnSpPr>
        <p:spPr>
          <a:xfrm rot="10800000" flipH="1">
            <a:off x="7973275" y="3145600"/>
            <a:ext cx="10800" cy="1161900"/>
          </a:xfrm>
          <a:prstGeom prst="straightConnector1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6" name="Google Shape;386;p39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387" name="Google Shape;387;p39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do we measure it?</a:t>
            </a:r>
            <a:endParaRPr sz="21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0"/>
          <p:cNvSpPr txBox="1"/>
          <p:nvPr/>
        </p:nvSpPr>
        <p:spPr>
          <a:xfrm>
            <a:off x="5022725" y="3957075"/>
            <a:ext cx="3807900" cy="393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b" anchorCtr="0">
            <a:normAutofit fontScale="92500" lnSpcReduction="20000"/>
          </a:bodyPr>
          <a:lstStyle/>
          <a:p>
            <a:pPr marL="457200" lvl="0" indent="-331978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AutoNum type="arabicParenR"/>
            </a:pPr>
            <a:r>
              <a:rPr lang="en" sz="1760">
                <a:solidFill>
                  <a:srgbClr val="FFFFFF"/>
                </a:solidFill>
              </a:rPr>
              <a:t>Start at the effective inflow base</a:t>
            </a:r>
            <a:endParaRPr sz="1760">
              <a:solidFill>
                <a:srgbClr val="FFFFFF"/>
              </a:solidFill>
            </a:endParaRPr>
          </a:p>
        </p:txBody>
      </p:sp>
      <p:sp>
        <p:nvSpPr>
          <p:cNvPr id="394" name="Google Shape;394;p40"/>
          <p:cNvSpPr txBox="1"/>
          <p:nvPr/>
        </p:nvSpPr>
        <p:spPr>
          <a:xfrm>
            <a:off x="4546725" y="400325"/>
            <a:ext cx="4330200" cy="45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FFF"/>
                </a:solidFill>
              </a:rPr>
              <a:t>2) Find EL of  most-unstable parcel</a:t>
            </a:r>
            <a:endParaRPr sz="1760">
              <a:solidFill>
                <a:srgbClr val="FFFFFF"/>
              </a:solidFill>
            </a:endParaRPr>
          </a:p>
        </p:txBody>
      </p:sp>
      <p:pic>
        <p:nvPicPr>
          <p:cNvPr id="395" name="Google Shape;395;p40"/>
          <p:cNvPicPr preferRelativeResize="0"/>
          <p:nvPr/>
        </p:nvPicPr>
        <p:blipFill rotWithShape="1">
          <a:blip r:embed="rId4">
            <a:alphaModFix amt="37000"/>
          </a:blip>
          <a:srcRect t="2266" r="49612" b="26685"/>
          <a:stretch/>
        </p:blipFill>
        <p:spPr>
          <a:xfrm>
            <a:off x="25050" y="-359475"/>
            <a:ext cx="3579126" cy="48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0"/>
          <p:cNvSpPr txBox="1"/>
          <p:nvPr/>
        </p:nvSpPr>
        <p:spPr>
          <a:xfrm>
            <a:off x="6094800" y="2098950"/>
            <a:ext cx="2751600" cy="853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FFF"/>
                </a:solidFill>
              </a:rPr>
              <a:t>3) Find BWD between    </a:t>
            </a:r>
            <a:endParaRPr sz="176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FFF"/>
                </a:solidFill>
              </a:rPr>
              <a:t>    inflow base and some %  </a:t>
            </a:r>
            <a:endParaRPr sz="176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FFF"/>
                </a:solidFill>
              </a:rPr>
              <a:t>    of the base-EL layer</a:t>
            </a:r>
            <a:endParaRPr sz="1760">
              <a:solidFill>
                <a:srgbClr val="FFFFFF"/>
              </a:solidFill>
            </a:endParaRPr>
          </a:p>
        </p:txBody>
      </p:sp>
      <p:cxnSp>
        <p:nvCxnSpPr>
          <p:cNvPr id="397" name="Google Shape;397;p40"/>
          <p:cNvCxnSpPr/>
          <p:nvPr/>
        </p:nvCxnSpPr>
        <p:spPr>
          <a:xfrm>
            <a:off x="1243250" y="4173050"/>
            <a:ext cx="3614700" cy="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8" name="Google Shape;398;p40"/>
          <p:cNvCxnSpPr/>
          <p:nvPr/>
        </p:nvCxnSpPr>
        <p:spPr>
          <a:xfrm>
            <a:off x="1243250" y="667850"/>
            <a:ext cx="3614700" cy="0"/>
          </a:xfrm>
          <a:prstGeom prst="straightConnector1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9" name="Google Shape;399;p40"/>
          <p:cNvSpPr/>
          <p:nvPr/>
        </p:nvSpPr>
        <p:spPr>
          <a:xfrm>
            <a:off x="5483075" y="1020850"/>
            <a:ext cx="612900" cy="28680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0" name="Google Shape;400;p40"/>
          <p:cNvCxnSpPr/>
          <p:nvPr/>
        </p:nvCxnSpPr>
        <p:spPr>
          <a:xfrm rot="10800000">
            <a:off x="2784500" y="3371800"/>
            <a:ext cx="0" cy="7899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" name="Google Shape;401;p40"/>
          <p:cNvSpPr txBox="1"/>
          <p:nvPr/>
        </p:nvSpPr>
        <p:spPr>
          <a:xfrm>
            <a:off x="3680375" y="3353500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FFFF"/>
                </a:solidFill>
              </a:rPr>
              <a:t>25% Base-EL depth</a:t>
            </a:r>
            <a:endParaRPr sz="1200" b="1">
              <a:solidFill>
                <a:srgbClr val="00FFFF"/>
              </a:solidFill>
            </a:endParaRPr>
          </a:p>
        </p:txBody>
      </p:sp>
      <p:cxnSp>
        <p:nvCxnSpPr>
          <p:cNvPr id="402" name="Google Shape;402;p40"/>
          <p:cNvCxnSpPr/>
          <p:nvPr/>
        </p:nvCxnSpPr>
        <p:spPr>
          <a:xfrm rot="10800000">
            <a:off x="3006200" y="2519200"/>
            <a:ext cx="6900" cy="16425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3" name="Google Shape;403;p40"/>
          <p:cNvSpPr txBox="1"/>
          <p:nvPr/>
        </p:nvSpPr>
        <p:spPr>
          <a:xfrm>
            <a:off x="3656375" y="25174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FF00"/>
                </a:solidFill>
              </a:rPr>
              <a:t>50% Base-EL depth</a:t>
            </a:r>
            <a:endParaRPr sz="1200" b="1">
              <a:solidFill>
                <a:srgbClr val="00FF00"/>
              </a:solidFill>
            </a:endParaRPr>
          </a:p>
        </p:txBody>
      </p:sp>
      <p:cxnSp>
        <p:nvCxnSpPr>
          <p:cNvPr id="404" name="Google Shape;404;p40"/>
          <p:cNvCxnSpPr/>
          <p:nvPr/>
        </p:nvCxnSpPr>
        <p:spPr>
          <a:xfrm rot="10800000">
            <a:off x="3238100" y="1751800"/>
            <a:ext cx="3600" cy="24099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5" name="Google Shape;405;p40"/>
          <p:cNvSpPr txBox="1"/>
          <p:nvPr/>
        </p:nvSpPr>
        <p:spPr>
          <a:xfrm>
            <a:off x="3656375" y="17554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9900"/>
                </a:solidFill>
              </a:rPr>
              <a:t>75% Base-EL depth</a:t>
            </a:r>
            <a:endParaRPr sz="1200" b="1">
              <a:solidFill>
                <a:srgbClr val="FF9900"/>
              </a:solidFill>
            </a:endParaRPr>
          </a:p>
        </p:txBody>
      </p:sp>
      <p:cxnSp>
        <p:nvCxnSpPr>
          <p:cNvPr id="406" name="Google Shape;406;p40"/>
          <p:cNvCxnSpPr/>
          <p:nvPr/>
        </p:nvCxnSpPr>
        <p:spPr>
          <a:xfrm rot="10800000">
            <a:off x="3468800" y="649300"/>
            <a:ext cx="1500" cy="35124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7" name="Google Shape;407;p40"/>
          <p:cNvSpPr txBox="1"/>
          <p:nvPr/>
        </p:nvSpPr>
        <p:spPr>
          <a:xfrm>
            <a:off x="3656375" y="10696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980000"/>
                </a:solidFill>
              </a:rPr>
              <a:t>100% Base-EL depth</a:t>
            </a:r>
            <a:endParaRPr sz="1200" b="1">
              <a:solidFill>
                <a:srgbClr val="980000"/>
              </a:solidFill>
            </a:endParaRPr>
          </a:p>
        </p:txBody>
      </p:sp>
      <p:sp>
        <p:nvSpPr>
          <p:cNvPr id="408" name="Google Shape;408;p40"/>
          <p:cNvSpPr txBox="1"/>
          <p:nvPr/>
        </p:nvSpPr>
        <p:spPr>
          <a:xfrm>
            <a:off x="1019900" y="-112700"/>
            <a:ext cx="7133400" cy="57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510">
                <a:solidFill>
                  <a:srgbClr val="FFFFFF"/>
                </a:solidFill>
              </a:rPr>
              <a:t> Calculating Effective Bulk Shear</a:t>
            </a:r>
            <a:endParaRPr sz="251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1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1"/>
          <p:cNvSpPr txBox="1"/>
          <p:nvPr/>
        </p:nvSpPr>
        <p:spPr>
          <a:xfrm>
            <a:off x="5623150" y="3048000"/>
            <a:ext cx="27012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1"/>
          <p:cNvSpPr txBox="1"/>
          <p:nvPr/>
        </p:nvSpPr>
        <p:spPr>
          <a:xfrm>
            <a:off x="2953950" y="4218525"/>
            <a:ext cx="39273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Depth of Base - EL Layer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81" name="Google Shape;81;p15"/>
          <p:cNvSpPr txBox="1"/>
          <p:nvPr/>
        </p:nvSpPr>
        <p:spPr>
          <a:xfrm>
            <a:off x="95200" y="942875"/>
            <a:ext cx="8889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Defined as:</a:t>
            </a:r>
            <a:r>
              <a:rPr lang="en" sz="1600" b="1"/>
              <a:t>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“</a:t>
            </a:r>
            <a:r>
              <a:rPr lang="en" sz="1600">
                <a:solidFill>
                  <a:schemeClr val="dk1"/>
                </a:solidFill>
              </a:rPr>
              <a:t>The condition produced by a change in wind velocity (speed and/or direction) with height</a:t>
            </a:r>
            <a:r>
              <a:rPr lang="en" sz="1100">
                <a:solidFill>
                  <a:schemeClr val="dk1"/>
                </a:solidFill>
              </a:rPr>
              <a:t>.</a:t>
            </a:r>
            <a:r>
              <a:rPr lang="en" sz="1600" b="1"/>
              <a:t>”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AMS Glossary</a:t>
            </a:r>
            <a:endParaRPr sz="1600"/>
          </a:p>
        </p:txBody>
      </p:sp>
      <p:cxnSp>
        <p:nvCxnSpPr>
          <p:cNvPr id="82" name="Google Shape;82;p15"/>
          <p:cNvCxnSpPr/>
          <p:nvPr/>
        </p:nvCxnSpPr>
        <p:spPr>
          <a:xfrm flipH="1">
            <a:off x="516950" y="2630000"/>
            <a:ext cx="4500" cy="2547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15"/>
          <p:cNvCxnSpPr/>
          <p:nvPr/>
        </p:nvCxnSpPr>
        <p:spPr>
          <a:xfrm>
            <a:off x="521450" y="4824025"/>
            <a:ext cx="221700" cy="4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" name="Google Shape;84;p15"/>
          <p:cNvCxnSpPr/>
          <p:nvPr/>
        </p:nvCxnSpPr>
        <p:spPr>
          <a:xfrm rot="10800000" flipH="1">
            <a:off x="521450" y="4363525"/>
            <a:ext cx="437700" cy="3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" name="Google Shape;85;p15"/>
          <p:cNvCxnSpPr/>
          <p:nvPr/>
        </p:nvCxnSpPr>
        <p:spPr>
          <a:xfrm rot="10800000" flipH="1">
            <a:off x="521450" y="3908725"/>
            <a:ext cx="704700" cy="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" name="Google Shape;86;p15"/>
          <p:cNvCxnSpPr/>
          <p:nvPr/>
        </p:nvCxnSpPr>
        <p:spPr>
          <a:xfrm>
            <a:off x="521450" y="3452425"/>
            <a:ext cx="1062900" cy="1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7" name="Google Shape;87;p15"/>
          <p:cNvCxnSpPr/>
          <p:nvPr/>
        </p:nvCxnSpPr>
        <p:spPr>
          <a:xfrm>
            <a:off x="521450" y="2995225"/>
            <a:ext cx="1244700" cy="9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" name="Google Shape;88;p15"/>
          <p:cNvCxnSpPr/>
          <p:nvPr/>
        </p:nvCxnSpPr>
        <p:spPr>
          <a:xfrm flipH="1">
            <a:off x="4250750" y="2630000"/>
            <a:ext cx="4500" cy="2547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5"/>
          <p:cNvCxnSpPr/>
          <p:nvPr/>
        </p:nvCxnSpPr>
        <p:spPr>
          <a:xfrm rot="10800000">
            <a:off x="3960050" y="4818025"/>
            <a:ext cx="2952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15"/>
          <p:cNvCxnSpPr/>
          <p:nvPr/>
        </p:nvCxnSpPr>
        <p:spPr>
          <a:xfrm rot="10800000">
            <a:off x="3954350" y="4261225"/>
            <a:ext cx="300900" cy="105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" name="Google Shape;91;p15"/>
          <p:cNvCxnSpPr/>
          <p:nvPr/>
        </p:nvCxnSpPr>
        <p:spPr>
          <a:xfrm rot="10800000">
            <a:off x="4028150" y="3630325"/>
            <a:ext cx="227100" cy="279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" name="Google Shape;92;p15"/>
          <p:cNvCxnSpPr/>
          <p:nvPr/>
        </p:nvCxnSpPr>
        <p:spPr>
          <a:xfrm rot="10800000" flipH="1">
            <a:off x="4255250" y="3255325"/>
            <a:ext cx="216300" cy="197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" name="Google Shape;93;p15"/>
          <p:cNvCxnSpPr/>
          <p:nvPr/>
        </p:nvCxnSpPr>
        <p:spPr>
          <a:xfrm>
            <a:off x="4255250" y="2995225"/>
            <a:ext cx="346800" cy="4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4" name="Google Shape;94;p15"/>
          <p:cNvCxnSpPr/>
          <p:nvPr/>
        </p:nvCxnSpPr>
        <p:spPr>
          <a:xfrm flipH="1">
            <a:off x="7679750" y="2630000"/>
            <a:ext cx="4500" cy="2547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5"/>
          <p:cNvCxnSpPr/>
          <p:nvPr/>
        </p:nvCxnSpPr>
        <p:spPr>
          <a:xfrm rot="10800000">
            <a:off x="7389050" y="4818025"/>
            <a:ext cx="295200" cy="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" name="Google Shape;96;p15"/>
          <p:cNvCxnSpPr/>
          <p:nvPr/>
        </p:nvCxnSpPr>
        <p:spPr>
          <a:xfrm rot="10800000">
            <a:off x="7199450" y="4187425"/>
            <a:ext cx="484800" cy="179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" name="Google Shape;97;p15"/>
          <p:cNvCxnSpPr/>
          <p:nvPr/>
        </p:nvCxnSpPr>
        <p:spPr>
          <a:xfrm rot="10800000">
            <a:off x="7284650" y="3476725"/>
            <a:ext cx="399600" cy="432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8" name="Google Shape;98;p15"/>
          <p:cNvCxnSpPr/>
          <p:nvPr/>
        </p:nvCxnSpPr>
        <p:spPr>
          <a:xfrm rot="10800000" flipH="1">
            <a:off x="7679750" y="3181225"/>
            <a:ext cx="559800" cy="295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9" name="Google Shape;99;p15"/>
          <p:cNvCxnSpPr/>
          <p:nvPr/>
        </p:nvCxnSpPr>
        <p:spPr>
          <a:xfrm>
            <a:off x="7684250" y="2995225"/>
            <a:ext cx="1294200" cy="4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0" name="Google Shape;100;p15"/>
          <p:cNvSpPr txBox="1"/>
          <p:nvPr/>
        </p:nvSpPr>
        <p:spPr>
          <a:xfrm>
            <a:off x="247600" y="2085875"/>
            <a:ext cx="1518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Speed Shear</a:t>
            </a:r>
            <a:endParaRPr sz="1600"/>
          </a:p>
        </p:txBody>
      </p:sp>
      <p:sp>
        <p:nvSpPr>
          <p:cNvPr id="101" name="Google Shape;101;p15"/>
          <p:cNvSpPr txBox="1"/>
          <p:nvPr/>
        </p:nvSpPr>
        <p:spPr>
          <a:xfrm>
            <a:off x="3524200" y="2085875"/>
            <a:ext cx="1845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Directional Shear</a:t>
            </a:r>
            <a:endParaRPr sz="1600"/>
          </a:p>
        </p:txBody>
      </p:sp>
      <p:sp>
        <p:nvSpPr>
          <p:cNvPr id="102" name="Google Shape;102;p15"/>
          <p:cNvSpPr txBox="1"/>
          <p:nvPr/>
        </p:nvSpPr>
        <p:spPr>
          <a:xfrm>
            <a:off x="6301500" y="2009675"/>
            <a:ext cx="2716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Combination of both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(most common)</a:t>
            </a:r>
            <a:endParaRPr sz="1600"/>
          </a:p>
        </p:txBody>
      </p:sp>
      <p:sp>
        <p:nvSpPr>
          <p:cNvPr id="103" name="Google Shape;103;p15"/>
          <p:cNvSpPr txBox="1"/>
          <p:nvPr/>
        </p:nvSpPr>
        <p:spPr>
          <a:xfrm>
            <a:off x="5370250" y="335850"/>
            <a:ext cx="2025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What is it? </a:t>
            </a:r>
            <a:endParaRPr sz="21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2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2"/>
          <p:cNvSpPr txBox="1"/>
          <p:nvPr/>
        </p:nvSpPr>
        <p:spPr>
          <a:xfrm>
            <a:off x="5477975" y="3657600"/>
            <a:ext cx="26940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4" name="Google Shape;424;p42"/>
          <p:cNvGrpSpPr/>
          <p:nvPr/>
        </p:nvGrpSpPr>
        <p:grpSpPr>
          <a:xfrm>
            <a:off x="1649950" y="3704100"/>
            <a:ext cx="255000" cy="1114750"/>
            <a:chOff x="1983725" y="1945850"/>
            <a:chExt cx="255000" cy="1114750"/>
          </a:xfrm>
        </p:grpSpPr>
        <p:sp>
          <p:nvSpPr>
            <p:cNvPr id="425" name="Google Shape;425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6" name="Google Shape;426;p42"/>
            <p:cNvCxnSpPr>
              <a:stCxn id="425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0" name="Google Shape;430;p42"/>
          <p:cNvGrpSpPr/>
          <p:nvPr/>
        </p:nvGrpSpPr>
        <p:grpSpPr>
          <a:xfrm>
            <a:off x="1649950" y="2993775"/>
            <a:ext cx="255000" cy="1114750"/>
            <a:chOff x="1983725" y="1945850"/>
            <a:chExt cx="255000" cy="1114750"/>
          </a:xfrm>
        </p:grpSpPr>
        <p:sp>
          <p:nvSpPr>
            <p:cNvPr id="431" name="Google Shape;431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32" name="Google Shape;432;p42"/>
            <p:cNvCxnSpPr>
              <a:stCxn id="431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6" name="Google Shape;436;p42"/>
          <p:cNvGrpSpPr/>
          <p:nvPr/>
        </p:nvGrpSpPr>
        <p:grpSpPr>
          <a:xfrm>
            <a:off x="2312450" y="3431425"/>
            <a:ext cx="255000" cy="1114750"/>
            <a:chOff x="1983725" y="1945850"/>
            <a:chExt cx="255000" cy="1114750"/>
          </a:xfrm>
        </p:grpSpPr>
        <p:sp>
          <p:nvSpPr>
            <p:cNvPr id="437" name="Google Shape;437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38" name="Google Shape;438;p42"/>
            <p:cNvCxnSpPr>
              <a:stCxn id="437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42" name="Google Shape;442;p42"/>
          <p:cNvGrpSpPr/>
          <p:nvPr/>
        </p:nvGrpSpPr>
        <p:grpSpPr>
          <a:xfrm>
            <a:off x="3008000" y="3262625"/>
            <a:ext cx="255000" cy="1114750"/>
            <a:chOff x="1983725" y="1945850"/>
            <a:chExt cx="255000" cy="1114750"/>
          </a:xfrm>
        </p:grpSpPr>
        <p:sp>
          <p:nvSpPr>
            <p:cNvPr id="443" name="Google Shape;443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4" name="Google Shape;444;p42"/>
            <p:cNvCxnSpPr>
              <a:stCxn id="443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48" name="Google Shape;448;p42"/>
          <p:cNvGrpSpPr/>
          <p:nvPr/>
        </p:nvGrpSpPr>
        <p:grpSpPr>
          <a:xfrm>
            <a:off x="3703550" y="3160000"/>
            <a:ext cx="255000" cy="1114750"/>
            <a:chOff x="1983725" y="1945850"/>
            <a:chExt cx="255000" cy="1114750"/>
          </a:xfrm>
        </p:grpSpPr>
        <p:sp>
          <p:nvSpPr>
            <p:cNvPr id="449" name="Google Shape;449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50" name="Google Shape;450;p42"/>
            <p:cNvCxnSpPr>
              <a:stCxn id="449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4" name="Google Shape;454;p42"/>
          <p:cNvGrpSpPr/>
          <p:nvPr/>
        </p:nvGrpSpPr>
        <p:grpSpPr>
          <a:xfrm>
            <a:off x="4399100" y="2993775"/>
            <a:ext cx="255000" cy="1114750"/>
            <a:chOff x="1983725" y="1945850"/>
            <a:chExt cx="255000" cy="1114750"/>
          </a:xfrm>
        </p:grpSpPr>
        <p:sp>
          <p:nvSpPr>
            <p:cNvPr id="455" name="Google Shape;455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56" name="Google Shape;456;p42"/>
            <p:cNvCxnSpPr>
              <a:stCxn id="455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0" name="Google Shape;460;p42"/>
          <p:cNvGrpSpPr/>
          <p:nvPr/>
        </p:nvGrpSpPr>
        <p:grpSpPr>
          <a:xfrm>
            <a:off x="5094650" y="2736150"/>
            <a:ext cx="255000" cy="1114750"/>
            <a:chOff x="1983725" y="1945850"/>
            <a:chExt cx="255000" cy="1114750"/>
          </a:xfrm>
        </p:grpSpPr>
        <p:sp>
          <p:nvSpPr>
            <p:cNvPr id="461" name="Google Shape;461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2" name="Google Shape;462;p42"/>
            <p:cNvCxnSpPr>
              <a:stCxn id="461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6" name="Google Shape;466;p42"/>
          <p:cNvGrpSpPr/>
          <p:nvPr/>
        </p:nvGrpSpPr>
        <p:grpSpPr>
          <a:xfrm>
            <a:off x="5757150" y="2359575"/>
            <a:ext cx="255000" cy="1114750"/>
            <a:chOff x="1983725" y="1945850"/>
            <a:chExt cx="255000" cy="1114750"/>
          </a:xfrm>
        </p:grpSpPr>
        <p:sp>
          <p:nvSpPr>
            <p:cNvPr id="467" name="Google Shape;467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8" name="Google Shape;468;p42"/>
            <p:cNvCxnSpPr>
              <a:stCxn id="467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2" name="Google Shape;472;p42"/>
          <p:cNvGrpSpPr/>
          <p:nvPr/>
        </p:nvGrpSpPr>
        <p:grpSpPr>
          <a:xfrm>
            <a:off x="6419650" y="1945175"/>
            <a:ext cx="255000" cy="1114750"/>
            <a:chOff x="1983725" y="1945850"/>
            <a:chExt cx="255000" cy="1114750"/>
          </a:xfrm>
        </p:grpSpPr>
        <p:sp>
          <p:nvSpPr>
            <p:cNvPr id="473" name="Google Shape;473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4" name="Google Shape;474;p42"/>
            <p:cNvCxnSpPr>
              <a:stCxn id="473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8" name="Google Shape;478;p42"/>
          <p:cNvGrpSpPr/>
          <p:nvPr/>
        </p:nvGrpSpPr>
        <p:grpSpPr>
          <a:xfrm>
            <a:off x="7132875" y="1621400"/>
            <a:ext cx="255000" cy="1114750"/>
            <a:chOff x="1983725" y="1945850"/>
            <a:chExt cx="255000" cy="1114750"/>
          </a:xfrm>
        </p:grpSpPr>
        <p:sp>
          <p:nvSpPr>
            <p:cNvPr id="479" name="Google Shape;479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0" name="Google Shape;480;p42"/>
            <p:cNvCxnSpPr>
              <a:stCxn id="479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4" name="Google Shape;484;p42"/>
          <p:cNvGrpSpPr/>
          <p:nvPr/>
        </p:nvGrpSpPr>
        <p:grpSpPr>
          <a:xfrm>
            <a:off x="7804825" y="1457000"/>
            <a:ext cx="255000" cy="1114750"/>
            <a:chOff x="1983725" y="1945850"/>
            <a:chExt cx="255000" cy="1114750"/>
          </a:xfrm>
        </p:grpSpPr>
        <p:sp>
          <p:nvSpPr>
            <p:cNvPr id="485" name="Google Shape;485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/>
            <p:cNvCxnSpPr>
              <a:stCxn id="485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0" name="Google Shape;490;p42"/>
          <p:cNvGrpSpPr/>
          <p:nvPr/>
        </p:nvGrpSpPr>
        <p:grpSpPr>
          <a:xfrm>
            <a:off x="2328975" y="2571750"/>
            <a:ext cx="255000" cy="1114750"/>
            <a:chOff x="1983725" y="1945850"/>
            <a:chExt cx="255000" cy="1114750"/>
          </a:xfrm>
        </p:grpSpPr>
        <p:sp>
          <p:nvSpPr>
            <p:cNvPr id="491" name="Google Shape;491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2" name="Google Shape;492;p42"/>
            <p:cNvCxnSpPr>
              <a:stCxn id="491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6" name="Google Shape;496;p42"/>
          <p:cNvGrpSpPr/>
          <p:nvPr/>
        </p:nvGrpSpPr>
        <p:grpSpPr>
          <a:xfrm>
            <a:off x="3016263" y="2259500"/>
            <a:ext cx="255000" cy="1114750"/>
            <a:chOff x="1983725" y="1945850"/>
            <a:chExt cx="255000" cy="1114750"/>
          </a:xfrm>
        </p:grpSpPr>
        <p:sp>
          <p:nvSpPr>
            <p:cNvPr id="497" name="Google Shape;497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8" name="Google Shape;498;p42"/>
            <p:cNvCxnSpPr>
              <a:stCxn id="497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02" name="Google Shape;502;p42"/>
          <p:cNvGrpSpPr/>
          <p:nvPr/>
        </p:nvGrpSpPr>
        <p:grpSpPr>
          <a:xfrm>
            <a:off x="3707688" y="2014375"/>
            <a:ext cx="255000" cy="1114750"/>
            <a:chOff x="1983725" y="1945850"/>
            <a:chExt cx="255000" cy="1114750"/>
          </a:xfrm>
        </p:grpSpPr>
        <p:sp>
          <p:nvSpPr>
            <p:cNvPr id="503" name="Google Shape;503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04" name="Google Shape;504;p42"/>
            <p:cNvCxnSpPr>
              <a:stCxn id="503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08" name="Google Shape;508;p42"/>
          <p:cNvGrpSpPr/>
          <p:nvPr/>
        </p:nvGrpSpPr>
        <p:grpSpPr>
          <a:xfrm>
            <a:off x="4401163" y="1879025"/>
            <a:ext cx="255000" cy="1114750"/>
            <a:chOff x="1983725" y="1945850"/>
            <a:chExt cx="255000" cy="1114750"/>
          </a:xfrm>
        </p:grpSpPr>
        <p:sp>
          <p:nvSpPr>
            <p:cNvPr id="509" name="Google Shape;509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10" name="Google Shape;510;p42"/>
            <p:cNvCxnSpPr>
              <a:stCxn id="509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14" name="Google Shape;514;p42"/>
          <p:cNvGrpSpPr/>
          <p:nvPr/>
        </p:nvGrpSpPr>
        <p:grpSpPr>
          <a:xfrm>
            <a:off x="5079150" y="1729150"/>
            <a:ext cx="255000" cy="1114750"/>
            <a:chOff x="1983725" y="1945850"/>
            <a:chExt cx="255000" cy="1114750"/>
          </a:xfrm>
        </p:grpSpPr>
        <p:sp>
          <p:nvSpPr>
            <p:cNvPr id="515" name="Google Shape;515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16" name="Google Shape;516;p42"/>
            <p:cNvCxnSpPr>
              <a:stCxn id="515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0" name="Google Shape;520;p42"/>
          <p:cNvGrpSpPr/>
          <p:nvPr/>
        </p:nvGrpSpPr>
        <p:grpSpPr>
          <a:xfrm>
            <a:off x="5767025" y="1541500"/>
            <a:ext cx="255000" cy="1114750"/>
            <a:chOff x="1983725" y="1945850"/>
            <a:chExt cx="255000" cy="1114750"/>
          </a:xfrm>
        </p:grpSpPr>
        <p:sp>
          <p:nvSpPr>
            <p:cNvPr id="521" name="Google Shape;521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2" name="Google Shape;522;p42"/>
            <p:cNvCxnSpPr>
              <a:stCxn id="521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6" name="Google Shape;526;p42"/>
          <p:cNvGrpSpPr/>
          <p:nvPr/>
        </p:nvGrpSpPr>
        <p:grpSpPr>
          <a:xfrm>
            <a:off x="6449950" y="1457000"/>
            <a:ext cx="255000" cy="1114750"/>
            <a:chOff x="1983725" y="1945850"/>
            <a:chExt cx="255000" cy="1114750"/>
          </a:xfrm>
        </p:grpSpPr>
        <p:sp>
          <p:nvSpPr>
            <p:cNvPr id="527" name="Google Shape;527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8" name="Google Shape;528;p42"/>
            <p:cNvCxnSpPr>
              <a:stCxn id="527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32" name="Google Shape;532;p42"/>
          <p:cNvGrpSpPr/>
          <p:nvPr/>
        </p:nvGrpSpPr>
        <p:grpSpPr>
          <a:xfrm>
            <a:off x="7132875" y="1363800"/>
            <a:ext cx="255000" cy="1114750"/>
            <a:chOff x="1983725" y="1945850"/>
            <a:chExt cx="255000" cy="1114750"/>
          </a:xfrm>
        </p:grpSpPr>
        <p:sp>
          <p:nvSpPr>
            <p:cNvPr id="533" name="Google Shape;533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34" name="Google Shape;534;p42"/>
            <p:cNvCxnSpPr>
              <a:stCxn id="533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38" name="Google Shape;538;p42"/>
          <p:cNvGrpSpPr/>
          <p:nvPr/>
        </p:nvGrpSpPr>
        <p:grpSpPr>
          <a:xfrm>
            <a:off x="7815800" y="1541500"/>
            <a:ext cx="255000" cy="1114750"/>
            <a:chOff x="1983725" y="1945850"/>
            <a:chExt cx="255000" cy="1114750"/>
          </a:xfrm>
        </p:grpSpPr>
        <p:sp>
          <p:nvSpPr>
            <p:cNvPr id="539" name="Google Shape;539;p42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0" name="Google Shape;540;p42"/>
            <p:cNvCxnSpPr>
              <a:stCxn id="539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42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42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42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3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0" name="Google Shape;550;p43"/>
          <p:cNvGrpSpPr/>
          <p:nvPr/>
        </p:nvGrpSpPr>
        <p:grpSpPr>
          <a:xfrm>
            <a:off x="1649950" y="3704100"/>
            <a:ext cx="255000" cy="1114750"/>
            <a:chOff x="1983725" y="1945850"/>
            <a:chExt cx="255000" cy="1114750"/>
          </a:xfrm>
        </p:grpSpPr>
        <p:sp>
          <p:nvSpPr>
            <p:cNvPr id="551" name="Google Shape;551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52" name="Google Shape;552;p43"/>
            <p:cNvCxnSpPr>
              <a:stCxn id="551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6" name="Google Shape;556;p43"/>
          <p:cNvGrpSpPr/>
          <p:nvPr/>
        </p:nvGrpSpPr>
        <p:grpSpPr>
          <a:xfrm>
            <a:off x="1649950" y="2993775"/>
            <a:ext cx="255000" cy="1114750"/>
            <a:chOff x="1983725" y="1945850"/>
            <a:chExt cx="255000" cy="1114750"/>
          </a:xfrm>
        </p:grpSpPr>
        <p:sp>
          <p:nvSpPr>
            <p:cNvPr id="557" name="Google Shape;557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58" name="Google Shape;558;p43"/>
            <p:cNvCxnSpPr>
              <a:stCxn id="557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62" name="Google Shape;562;p43"/>
          <p:cNvGrpSpPr/>
          <p:nvPr/>
        </p:nvGrpSpPr>
        <p:grpSpPr>
          <a:xfrm>
            <a:off x="2312450" y="3431425"/>
            <a:ext cx="255000" cy="1114750"/>
            <a:chOff x="1983725" y="1945850"/>
            <a:chExt cx="255000" cy="1114750"/>
          </a:xfrm>
        </p:grpSpPr>
        <p:sp>
          <p:nvSpPr>
            <p:cNvPr id="563" name="Google Shape;563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64" name="Google Shape;564;p43"/>
            <p:cNvCxnSpPr>
              <a:stCxn id="563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68" name="Google Shape;568;p43"/>
          <p:cNvGrpSpPr/>
          <p:nvPr/>
        </p:nvGrpSpPr>
        <p:grpSpPr>
          <a:xfrm>
            <a:off x="3008000" y="3262625"/>
            <a:ext cx="255000" cy="1114750"/>
            <a:chOff x="1983725" y="1945850"/>
            <a:chExt cx="255000" cy="1114750"/>
          </a:xfrm>
        </p:grpSpPr>
        <p:sp>
          <p:nvSpPr>
            <p:cNvPr id="569" name="Google Shape;569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70" name="Google Shape;570;p43"/>
            <p:cNvCxnSpPr>
              <a:stCxn id="569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4" name="Google Shape;574;p43"/>
          <p:cNvGrpSpPr/>
          <p:nvPr/>
        </p:nvGrpSpPr>
        <p:grpSpPr>
          <a:xfrm>
            <a:off x="3703550" y="3160000"/>
            <a:ext cx="255000" cy="1114750"/>
            <a:chOff x="1983725" y="1945850"/>
            <a:chExt cx="255000" cy="1114750"/>
          </a:xfrm>
        </p:grpSpPr>
        <p:sp>
          <p:nvSpPr>
            <p:cNvPr id="575" name="Google Shape;575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76" name="Google Shape;576;p43"/>
            <p:cNvCxnSpPr>
              <a:stCxn id="575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0" name="Google Shape;580;p43"/>
          <p:cNvGrpSpPr/>
          <p:nvPr/>
        </p:nvGrpSpPr>
        <p:grpSpPr>
          <a:xfrm>
            <a:off x="4399100" y="2993775"/>
            <a:ext cx="255000" cy="1114750"/>
            <a:chOff x="1983725" y="1945850"/>
            <a:chExt cx="255000" cy="1114750"/>
          </a:xfrm>
        </p:grpSpPr>
        <p:sp>
          <p:nvSpPr>
            <p:cNvPr id="581" name="Google Shape;581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82" name="Google Shape;582;p43"/>
            <p:cNvCxnSpPr>
              <a:stCxn id="581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6" name="Google Shape;586;p43"/>
          <p:cNvGrpSpPr/>
          <p:nvPr/>
        </p:nvGrpSpPr>
        <p:grpSpPr>
          <a:xfrm>
            <a:off x="5094650" y="2736150"/>
            <a:ext cx="255000" cy="1114750"/>
            <a:chOff x="1983725" y="1945850"/>
            <a:chExt cx="255000" cy="1114750"/>
          </a:xfrm>
        </p:grpSpPr>
        <p:sp>
          <p:nvSpPr>
            <p:cNvPr id="587" name="Google Shape;587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88" name="Google Shape;588;p43"/>
            <p:cNvCxnSpPr>
              <a:stCxn id="587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2" name="Google Shape;592;p43"/>
          <p:cNvGrpSpPr/>
          <p:nvPr/>
        </p:nvGrpSpPr>
        <p:grpSpPr>
          <a:xfrm>
            <a:off x="5757150" y="2359575"/>
            <a:ext cx="255000" cy="1114750"/>
            <a:chOff x="1983725" y="1945850"/>
            <a:chExt cx="255000" cy="1114750"/>
          </a:xfrm>
        </p:grpSpPr>
        <p:sp>
          <p:nvSpPr>
            <p:cNvPr id="593" name="Google Shape;593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94" name="Google Shape;594;p43"/>
            <p:cNvCxnSpPr>
              <a:stCxn id="593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8" name="Google Shape;598;p43"/>
          <p:cNvGrpSpPr/>
          <p:nvPr/>
        </p:nvGrpSpPr>
        <p:grpSpPr>
          <a:xfrm>
            <a:off x="6419650" y="1945175"/>
            <a:ext cx="255000" cy="1114750"/>
            <a:chOff x="1983725" y="1945850"/>
            <a:chExt cx="255000" cy="1114750"/>
          </a:xfrm>
        </p:grpSpPr>
        <p:sp>
          <p:nvSpPr>
            <p:cNvPr id="599" name="Google Shape;599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00" name="Google Shape;600;p43"/>
            <p:cNvCxnSpPr>
              <a:stCxn id="599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04" name="Google Shape;604;p43"/>
          <p:cNvGrpSpPr/>
          <p:nvPr/>
        </p:nvGrpSpPr>
        <p:grpSpPr>
          <a:xfrm>
            <a:off x="7132875" y="1621400"/>
            <a:ext cx="255000" cy="1114750"/>
            <a:chOff x="1983725" y="1945850"/>
            <a:chExt cx="255000" cy="1114750"/>
          </a:xfrm>
        </p:grpSpPr>
        <p:sp>
          <p:nvSpPr>
            <p:cNvPr id="605" name="Google Shape;605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06" name="Google Shape;606;p43"/>
            <p:cNvCxnSpPr>
              <a:stCxn id="605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0" name="Google Shape;610;p43"/>
          <p:cNvGrpSpPr/>
          <p:nvPr/>
        </p:nvGrpSpPr>
        <p:grpSpPr>
          <a:xfrm>
            <a:off x="7804825" y="1457000"/>
            <a:ext cx="255000" cy="1114750"/>
            <a:chOff x="1983725" y="1945850"/>
            <a:chExt cx="255000" cy="1114750"/>
          </a:xfrm>
        </p:grpSpPr>
        <p:sp>
          <p:nvSpPr>
            <p:cNvPr id="611" name="Google Shape;611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12" name="Google Shape;612;p43"/>
            <p:cNvCxnSpPr>
              <a:stCxn id="611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6" name="Google Shape;616;p43"/>
          <p:cNvGrpSpPr/>
          <p:nvPr/>
        </p:nvGrpSpPr>
        <p:grpSpPr>
          <a:xfrm>
            <a:off x="2328975" y="2571750"/>
            <a:ext cx="255000" cy="1114750"/>
            <a:chOff x="1983725" y="1945850"/>
            <a:chExt cx="255000" cy="1114750"/>
          </a:xfrm>
        </p:grpSpPr>
        <p:sp>
          <p:nvSpPr>
            <p:cNvPr id="617" name="Google Shape;617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18" name="Google Shape;618;p43"/>
            <p:cNvCxnSpPr>
              <a:stCxn id="617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43"/>
          <p:cNvGrpSpPr/>
          <p:nvPr/>
        </p:nvGrpSpPr>
        <p:grpSpPr>
          <a:xfrm>
            <a:off x="3016263" y="2259500"/>
            <a:ext cx="255000" cy="1114750"/>
            <a:chOff x="1983725" y="1945850"/>
            <a:chExt cx="255000" cy="1114750"/>
          </a:xfrm>
        </p:grpSpPr>
        <p:sp>
          <p:nvSpPr>
            <p:cNvPr id="623" name="Google Shape;623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24" name="Google Shape;624;p43"/>
            <p:cNvCxnSpPr>
              <a:stCxn id="623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8" name="Google Shape;628;p43"/>
          <p:cNvGrpSpPr/>
          <p:nvPr/>
        </p:nvGrpSpPr>
        <p:grpSpPr>
          <a:xfrm>
            <a:off x="3707688" y="2014375"/>
            <a:ext cx="255000" cy="1114750"/>
            <a:chOff x="1983725" y="1945850"/>
            <a:chExt cx="255000" cy="1114750"/>
          </a:xfrm>
        </p:grpSpPr>
        <p:sp>
          <p:nvSpPr>
            <p:cNvPr id="629" name="Google Shape;629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0" name="Google Shape;630;p43"/>
            <p:cNvCxnSpPr>
              <a:stCxn id="629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34" name="Google Shape;634;p43"/>
          <p:cNvGrpSpPr/>
          <p:nvPr/>
        </p:nvGrpSpPr>
        <p:grpSpPr>
          <a:xfrm>
            <a:off x="4401163" y="1879025"/>
            <a:ext cx="255000" cy="1114750"/>
            <a:chOff x="1983725" y="1945850"/>
            <a:chExt cx="255000" cy="1114750"/>
          </a:xfrm>
        </p:grpSpPr>
        <p:sp>
          <p:nvSpPr>
            <p:cNvPr id="635" name="Google Shape;635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6" name="Google Shape;636;p43"/>
            <p:cNvCxnSpPr>
              <a:stCxn id="635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0" name="Google Shape;640;p43"/>
          <p:cNvGrpSpPr/>
          <p:nvPr/>
        </p:nvGrpSpPr>
        <p:grpSpPr>
          <a:xfrm>
            <a:off x="5079150" y="1729150"/>
            <a:ext cx="255000" cy="1114750"/>
            <a:chOff x="1983725" y="1945850"/>
            <a:chExt cx="255000" cy="1114750"/>
          </a:xfrm>
        </p:grpSpPr>
        <p:sp>
          <p:nvSpPr>
            <p:cNvPr id="641" name="Google Shape;641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42" name="Google Shape;642;p43"/>
            <p:cNvCxnSpPr>
              <a:stCxn id="641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6" name="Google Shape;646;p43"/>
          <p:cNvGrpSpPr/>
          <p:nvPr/>
        </p:nvGrpSpPr>
        <p:grpSpPr>
          <a:xfrm>
            <a:off x="5767025" y="1541500"/>
            <a:ext cx="255000" cy="1114750"/>
            <a:chOff x="1983725" y="1945850"/>
            <a:chExt cx="255000" cy="1114750"/>
          </a:xfrm>
        </p:grpSpPr>
        <p:sp>
          <p:nvSpPr>
            <p:cNvPr id="647" name="Google Shape;647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48" name="Google Shape;648;p43"/>
            <p:cNvCxnSpPr>
              <a:stCxn id="647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2" name="Google Shape;652;p43"/>
          <p:cNvGrpSpPr/>
          <p:nvPr/>
        </p:nvGrpSpPr>
        <p:grpSpPr>
          <a:xfrm>
            <a:off x="6449950" y="1457000"/>
            <a:ext cx="255000" cy="1114750"/>
            <a:chOff x="1983725" y="1945850"/>
            <a:chExt cx="255000" cy="1114750"/>
          </a:xfrm>
        </p:grpSpPr>
        <p:sp>
          <p:nvSpPr>
            <p:cNvPr id="653" name="Google Shape;653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54" name="Google Shape;654;p43"/>
            <p:cNvCxnSpPr>
              <a:stCxn id="653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8" name="Google Shape;658;p43"/>
          <p:cNvGrpSpPr/>
          <p:nvPr/>
        </p:nvGrpSpPr>
        <p:grpSpPr>
          <a:xfrm>
            <a:off x="7132875" y="1363800"/>
            <a:ext cx="255000" cy="1114750"/>
            <a:chOff x="1983725" y="1945850"/>
            <a:chExt cx="255000" cy="1114750"/>
          </a:xfrm>
        </p:grpSpPr>
        <p:sp>
          <p:nvSpPr>
            <p:cNvPr id="659" name="Google Shape;659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60" name="Google Shape;660;p43"/>
            <p:cNvCxnSpPr>
              <a:stCxn id="659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64" name="Google Shape;664;p43"/>
          <p:cNvGrpSpPr/>
          <p:nvPr/>
        </p:nvGrpSpPr>
        <p:grpSpPr>
          <a:xfrm>
            <a:off x="7815800" y="1541500"/>
            <a:ext cx="255000" cy="1114750"/>
            <a:chOff x="1983725" y="1945850"/>
            <a:chExt cx="255000" cy="1114750"/>
          </a:xfrm>
        </p:grpSpPr>
        <p:sp>
          <p:nvSpPr>
            <p:cNvPr id="665" name="Google Shape;665;p43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66" name="Google Shape;666;p43"/>
            <p:cNvCxnSpPr>
              <a:stCxn id="665" idx="0"/>
            </p:cNvCxnSpPr>
            <p:nvPr/>
          </p:nvCxnSpPr>
          <p:spPr>
            <a:xfrm rot="10800000" flipH="1">
              <a:off x="2111225" y="19648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43"/>
            <p:cNvCxnSpPr/>
            <p:nvPr/>
          </p:nvCxnSpPr>
          <p:spPr>
            <a:xfrm rot="10800000" flipH="1">
              <a:off x="2111225" y="2803075"/>
              <a:ext cx="4800" cy="25500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43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43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70" name="Google Shape;670;p43"/>
          <p:cNvSpPr/>
          <p:nvPr/>
        </p:nvSpPr>
        <p:spPr>
          <a:xfrm>
            <a:off x="3551800" y="1605875"/>
            <a:ext cx="1360200" cy="2881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3"/>
          <p:cNvSpPr txBox="1"/>
          <p:nvPr/>
        </p:nvSpPr>
        <p:spPr>
          <a:xfrm>
            <a:off x="1542250" y="830250"/>
            <a:ext cx="2963700" cy="69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Here is where we see the greatest discrimination between supercells and non-supercells!</a:t>
            </a:r>
            <a:endParaRPr sz="1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43"/>
          <p:cNvSpPr txBox="1"/>
          <p:nvPr/>
        </p:nvSpPr>
        <p:spPr>
          <a:xfrm>
            <a:off x="5532300" y="3657600"/>
            <a:ext cx="26397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</a:rPr>
              <a:t> Effective Bulk Wind Difference</a:t>
            </a:r>
            <a:endParaRPr sz="5200">
              <a:solidFill>
                <a:schemeClr val="dk1"/>
              </a:solidFill>
            </a:endParaRPr>
          </a:p>
        </p:txBody>
      </p:sp>
      <p:sp>
        <p:nvSpPr>
          <p:cNvPr id="678" name="Google Shape;678;p44"/>
          <p:cNvSpPr txBox="1">
            <a:spLocks noGrp="1"/>
          </p:cNvSpPr>
          <p:nvPr>
            <p:ph type="body" idx="1"/>
          </p:nvPr>
        </p:nvSpPr>
        <p:spPr>
          <a:xfrm>
            <a:off x="0" y="1280450"/>
            <a:ext cx="9144000" cy="19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BWD between the bottom of the Eff. Inflow layer and 50% of the [Eff. inflow layer - EL] layer depth.</a:t>
            </a:r>
            <a:endParaRPr sz="2400">
              <a:solidFill>
                <a:schemeClr val="dk1"/>
              </a:solidFill>
            </a:endParaRPr>
          </a:p>
          <a:p>
            <a:pPr marL="137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Similar to 0-6 km Bulk Wind Difference in “typical” (surface-based) scenarios</a:t>
            </a:r>
            <a:endParaRPr sz="2400">
              <a:solidFill>
                <a:schemeClr val="dk1"/>
              </a:solidFill>
            </a:endParaRPr>
          </a:p>
          <a:p>
            <a:pPr marL="137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More flexible than 0-6 km BWD</a:t>
            </a:r>
            <a:endParaRPr sz="2400">
              <a:solidFill>
                <a:schemeClr val="dk1"/>
              </a:solidFill>
            </a:endParaRPr>
          </a:p>
          <a:p>
            <a:pPr marL="18288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Captures shallow and deep buoyancy environments</a:t>
            </a:r>
            <a:endParaRPr sz="2400">
              <a:solidFill>
                <a:schemeClr val="dk1"/>
              </a:solidFill>
            </a:endParaRPr>
          </a:p>
          <a:p>
            <a:pPr marL="18288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Captures elevated thunderstorm environments </a:t>
            </a:r>
            <a:endParaRPr sz="2400">
              <a:solidFill>
                <a:schemeClr val="dk1"/>
              </a:solidFill>
            </a:endParaRPr>
          </a:p>
          <a:p>
            <a:pPr marL="9144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5"/>
          <p:cNvSpPr txBox="1">
            <a:spLocks noGrp="1"/>
          </p:cNvSpPr>
          <p:nvPr>
            <p:ph type="body" idx="1"/>
          </p:nvPr>
        </p:nvSpPr>
        <p:spPr>
          <a:xfrm>
            <a:off x="78125" y="951600"/>
            <a:ext cx="9066000" cy="38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684" name="Google Shape;684;p4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685" name="Google Shape;685;p4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to forecast it?</a:t>
            </a:r>
            <a:endParaRPr sz="2100" b="1"/>
          </a:p>
        </p:txBody>
      </p:sp>
      <p:pic>
        <p:nvPicPr>
          <p:cNvPr id="686" name="Google Shape;6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00" y="1462025"/>
            <a:ext cx="4817758" cy="3613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7" name="Google Shape;687;p45"/>
          <p:cNvSpPr/>
          <p:nvPr/>
        </p:nvSpPr>
        <p:spPr>
          <a:xfrm>
            <a:off x="2391275" y="3249500"/>
            <a:ext cx="136500" cy="113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5"/>
          <p:cNvSpPr txBox="1">
            <a:spLocks noGrp="1"/>
          </p:cNvSpPr>
          <p:nvPr>
            <p:ph type="body" idx="1"/>
          </p:nvPr>
        </p:nvSpPr>
        <p:spPr>
          <a:xfrm>
            <a:off x="5238700" y="1792100"/>
            <a:ext cx="3859200" cy="30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Using the Q.G. Height tendency equation, how will the 500 mb field change over the next 8-12 hours?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500 mb over Dodge City, KS (red dot)?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0-6 km BWD?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95" name="Google Shape;69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00" y="1462025"/>
            <a:ext cx="4817750" cy="361330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1" name="Google Shape;701;p47"/>
          <p:cNvSpPr txBox="1">
            <a:spLocks noGrp="1"/>
          </p:cNvSpPr>
          <p:nvPr>
            <p:ph type="body" idx="1"/>
          </p:nvPr>
        </p:nvSpPr>
        <p:spPr>
          <a:xfrm>
            <a:off x="78125" y="951600"/>
            <a:ext cx="9066000" cy="38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702" name="Google Shape;702;p4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703" name="Google Shape;703;p4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to forecast it?</a:t>
            </a:r>
            <a:endParaRPr sz="2100" b="1"/>
          </a:p>
        </p:txBody>
      </p:sp>
      <p:sp>
        <p:nvSpPr>
          <p:cNvPr id="704" name="Google Shape;704;p47"/>
          <p:cNvSpPr/>
          <p:nvPr/>
        </p:nvSpPr>
        <p:spPr>
          <a:xfrm>
            <a:off x="2391275" y="3249500"/>
            <a:ext cx="136500" cy="113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7"/>
          <p:cNvSpPr txBox="1">
            <a:spLocks noGrp="1"/>
          </p:cNvSpPr>
          <p:nvPr>
            <p:ph type="body" idx="1"/>
          </p:nvPr>
        </p:nvSpPr>
        <p:spPr>
          <a:xfrm>
            <a:off x="5238700" y="1792100"/>
            <a:ext cx="3859200" cy="30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Using the Q.G. Height tendency equation, how will the 500 mb field change over the next 8-12 hours?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500 mb over Dodge City, KS (red dot)?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0-6 km BWD?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00" y="1462025"/>
            <a:ext cx="4817750" cy="36133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1" name="Google Shape;711;p48"/>
          <p:cNvSpPr txBox="1">
            <a:spLocks noGrp="1"/>
          </p:cNvSpPr>
          <p:nvPr>
            <p:ph type="body" idx="1"/>
          </p:nvPr>
        </p:nvSpPr>
        <p:spPr>
          <a:xfrm>
            <a:off x="78125" y="951600"/>
            <a:ext cx="9066000" cy="38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712" name="Google Shape;712;p4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713" name="Google Shape;713;p4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to forecast it?</a:t>
            </a:r>
            <a:endParaRPr sz="2100" b="1"/>
          </a:p>
        </p:txBody>
      </p:sp>
      <p:sp>
        <p:nvSpPr>
          <p:cNvPr id="714" name="Google Shape;714;p48"/>
          <p:cNvSpPr/>
          <p:nvPr/>
        </p:nvSpPr>
        <p:spPr>
          <a:xfrm>
            <a:off x="2595900" y="3533675"/>
            <a:ext cx="136500" cy="113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8"/>
          <p:cNvSpPr/>
          <p:nvPr/>
        </p:nvSpPr>
        <p:spPr>
          <a:xfrm>
            <a:off x="362325" y="3448425"/>
            <a:ext cx="1375375" cy="539275"/>
          </a:xfrm>
          <a:custGeom>
            <a:avLst/>
            <a:gdLst/>
            <a:ahLst/>
            <a:cxnLst/>
            <a:rect l="l" t="t" r="r" b="b"/>
            <a:pathLst>
              <a:path w="55015" h="21571" extrusionOk="0">
                <a:moveTo>
                  <a:pt x="0" y="0"/>
                </a:moveTo>
                <a:cubicBezTo>
                  <a:pt x="1326" y="2349"/>
                  <a:pt x="4471" y="10609"/>
                  <a:pt x="7957" y="14095"/>
                </a:cubicBezTo>
                <a:cubicBezTo>
                  <a:pt x="11443" y="17581"/>
                  <a:pt x="16179" y="19816"/>
                  <a:pt x="20915" y="20915"/>
                </a:cubicBezTo>
                <a:cubicBezTo>
                  <a:pt x="25651" y="22014"/>
                  <a:pt x="31979" y="21521"/>
                  <a:pt x="36374" y="20687"/>
                </a:cubicBezTo>
                <a:cubicBezTo>
                  <a:pt x="40769" y="19853"/>
                  <a:pt x="44179" y="17807"/>
                  <a:pt x="47286" y="15913"/>
                </a:cubicBezTo>
                <a:cubicBezTo>
                  <a:pt x="50393" y="14019"/>
                  <a:pt x="53727" y="10420"/>
                  <a:pt x="55015" y="9321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" name="Google Shape;716;p48"/>
          <p:cNvSpPr txBox="1"/>
          <p:nvPr/>
        </p:nvSpPr>
        <p:spPr>
          <a:xfrm>
            <a:off x="396400" y="4102025"/>
            <a:ext cx="13413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500 mb Jet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717" name="Google Shape;717;p48"/>
          <p:cNvSpPr txBox="1">
            <a:spLocks noGrp="1"/>
          </p:cNvSpPr>
          <p:nvPr>
            <p:ph type="body" idx="1"/>
          </p:nvPr>
        </p:nvSpPr>
        <p:spPr>
          <a:xfrm>
            <a:off x="5154850" y="1792100"/>
            <a:ext cx="3989400" cy="30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Using the Q.G. Omega equation, will the 850 mb low over the CO/NE/WY region deepen or weaken?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850 mb over Norman, OK (red dot)?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surface to 850 mb BWD?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*also consider thermal wind response of tightening 850 mb thermal gradient.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4" name="Google Shape;7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00" y="1462025"/>
            <a:ext cx="4817750" cy="361330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0" name="Google Shape;730;p50"/>
          <p:cNvSpPr txBox="1">
            <a:spLocks noGrp="1"/>
          </p:cNvSpPr>
          <p:nvPr>
            <p:ph type="body" idx="1"/>
          </p:nvPr>
        </p:nvSpPr>
        <p:spPr>
          <a:xfrm>
            <a:off x="78125" y="951600"/>
            <a:ext cx="9066000" cy="6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731" name="Google Shape;731;p5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732" name="Google Shape;732;p5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How to forecast it?</a:t>
            </a:r>
            <a:endParaRPr sz="2100" b="1"/>
          </a:p>
        </p:txBody>
      </p:sp>
      <p:sp>
        <p:nvSpPr>
          <p:cNvPr id="733" name="Google Shape;733;p50"/>
          <p:cNvSpPr/>
          <p:nvPr/>
        </p:nvSpPr>
        <p:spPr>
          <a:xfrm>
            <a:off x="2595900" y="3533675"/>
            <a:ext cx="136500" cy="113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"/>
          <p:cNvSpPr txBox="1">
            <a:spLocks noGrp="1"/>
          </p:cNvSpPr>
          <p:nvPr>
            <p:ph type="body" idx="1"/>
          </p:nvPr>
        </p:nvSpPr>
        <p:spPr>
          <a:xfrm>
            <a:off x="5154850" y="1792100"/>
            <a:ext cx="3989400" cy="30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Using the Q.G. Omega equation, will the 850 mb low over the CO/NE/WY region deepen or weaken?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850 mb over Norman, OK (red dot)?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surface to 850 mb BWD?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*also consider thermal wind response of tightening 850 mb thermal gradient.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735" name="Google Shape;735;p50"/>
          <p:cNvSpPr txBox="1"/>
          <p:nvPr/>
        </p:nvSpPr>
        <p:spPr>
          <a:xfrm>
            <a:off x="578275" y="4170225"/>
            <a:ext cx="13413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500 mb Jet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736" name="Google Shape;736;p50"/>
          <p:cNvSpPr/>
          <p:nvPr/>
        </p:nvSpPr>
        <p:spPr>
          <a:xfrm>
            <a:off x="549875" y="3550725"/>
            <a:ext cx="1750500" cy="526800"/>
          </a:xfrm>
          <a:custGeom>
            <a:avLst/>
            <a:gdLst/>
            <a:ahLst/>
            <a:cxnLst/>
            <a:rect l="l" t="t" r="r" b="b"/>
            <a:pathLst>
              <a:path w="70020" h="21072" extrusionOk="0">
                <a:moveTo>
                  <a:pt x="0" y="0"/>
                </a:moveTo>
                <a:cubicBezTo>
                  <a:pt x="2084" y="2160"/>
                  <a:pt x="8449" y="9775"/>
                  <a:pt x="12503" y="12958"/>
                </a:cubicBezTo>
                <a:cubicBezTo>
                  <a:pt x="16557" y="16141"/>
                  <a:pt x="19816" y="17770"/>
                  <a:pt x="24325" y="19096"/>
                </a:cubicBezTo>
                <a:cubicBezTo>
                  <a:pt x="28834" y="20422"/>
                  <a:pt x="34593" y="21483"/>
                  <a:pt x="39556" y="20915"/>
                </a:cubicBezTo>
                <a:cubicBezTo>
                  <a:pt x="44520" y="20347"/>
                  <a:pt x="49029" y="18338"/>
                  <a:pt x="54106" y="15686"/>
                </a:cubicBezTo>
                <a:cubicBezTo>
                  <a:pt x="59183" y="13034"/>
                  <a:pt x="67368" y="6782"/>
                  <a:pt x="70020" y="5001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109" name="Google Shape;109;p16"/>
          <p:cNvSpPr txBox="1"/>
          <p:nvPr/>
        </p:nvSpPr>
        <p:spPr>
          <a:xfrm>
            <a:off x="182800" y="875400"/>
            <a:ext cx="8366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Primary contribution: 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“Large-scale horizontal temperature gradients via the </a:t>
            </a:r>
            <a:r>
              <a:rPr lang="en" sz="1900" u="sng"/>
              <a:t>thermal-wind relation</a:t>
            </a:r>
            <a:r>
              <a:rPr lang="en" sz="1900"/>
              <a:t>” (M.R. 2010)</a:t>
            </a:r>
            <a:endParaRPr sz="1900"/>
          </a:p>
        </p:txBody>
      </p:sp>
      <p:sp>
        <p:nvSpPr>
          <p:cNvPr id="110" name="Google Shape;110;p16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additional reading: M.R. 2010 and Doswell 1991</a:t>
            </a:r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 t="8391"/>
          <a:stretch/>
        </p:blipFill>
        <p:spPr>
          <a:xfrm>
            <a:off x="2257625" y="1633850"/>
            <a:ext cx="4672425" cy="32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Where does it come from?</a:t>
            </a:r>
            <a:endParaRPr sz="21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118" name="Google Shape;118;p17"/>
          <p:cNvSpPr txBox="1"/>
          <p:nvPr/>
        </p:nvSpPr>
        <p:spPr>
          <a:xfrm>
            <a:off x="51800" y="951600"/>
            <a:ext cx="9092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Secondary contributions: 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Large accelerations of the horizontal wind due to </a:t>
            </a:r>
            <a:r>
              <a:rPr lang="en" sz="1800" u="sng"/>
              <a:t>large ageostropic winds</a:t>
            </a:r>
            <a:r>
              <a:rPr lang="en" sz="1800"/>
              <a:t>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(think near jet streaks, areas of frontogenesis, and/or rapidly intensifying cyclones).</a:t>
            </a:r>
            <a:endParaRPr sz="1800"/>
          </a:p>
        </p:txBody>
      </p:sp>
      <p:sp>
        <p:nvSpPr>
          <p:cNvPr id="119" name="Google Shape;119;p17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additional reading: M.R. 2010 and Doswell 1991</a:t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 t="5410" b="42963"/>
          <a:stretch/>
        </p:blipFill>
        <p:spPr>
          <a:xfrm>
            <a:off x="2232175" y="2003900"/>
            <a:ext cx="4654675" cy="2427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87775" y="3900825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Erodes horizontal temperature gradient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(weaker thermal wind)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l="53208" t="67329" r="2835" b="1543"/>
          <a:stretch/>
        </p:blipFill>
        <p:spPr>
          <a:xfrm>
            <a:off x="6938000" y="2487522"/>
            <a:ext cx="2121650" cy="15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l="1879" t="66049" r="53481" b="1283"/>
          <a:stretch/>
        </p:blipFill>
        <p:spPr>
          <a:xfrm>
            <a:off x="87775" y="2332203"/>
            <a:ext cx="2121650" cy="156861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6938000" y="4005400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Enhances horizontal temperature gradient</a:t>
            </a:r>
            <a:endParaRPr sz="15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(stronger thermal wind!)</a:t>
            </a:r>
            <a:endParaRPr sz="15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Where does it come from?</a:t>
            </a:r>
            <a:endParaRPr sz="21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131" name="Google Shape;131;p18"/>
          <p:cNvSpPr txBox="1"/>
          <p:nvPr/>
        </p:nvSpPr>
        <p:spPr>
          <a:xfrm>
            <a:off x="130400" y="951600"/>
            <a:ext cx="8366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Tertiary contributions: Boundary-layer friction, which may be present in the absence </a:t>
            </a:r>
            <a:endParaRPr sz="1700"/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    of large-scale baroclinicity (think Ekman Spiral). </a:t>
            </a:r>
            <a:endParaRPr sz="1700"/>
          </a:p>
        </p:txBody>
      </p:sp>
      <p:sp>
        <p:nvSpPr>
          <p:cNvPr id="132" name="Google Shape;132;p18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additional reading: M.R. 2010 and Doswell 1991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3">
            <a:alphaModFix/>
          </a:blip>
          <a:srcRect t="13194"/>
          <a:stretch/>
        </p:blipFill>
        <p:spPr>
          <a:xfrm>
            <a:off x="1903375" y="1659600"/>
            <a:ext cx="4820150" cy="31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Where does it come from?</a:t>
            </a:r>
            <a:endParaRPr sz="21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147" name="Google Shape;147;p20"/>
          <p:cNvSpPr txBox="1"/>
          <p:nvPr/>
        </p:nvSpPr>
        <p:spPr>
          <a:xfrm>
            <a:off x="6386700" y="1140400"/>
            <a:ext cx="2757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role of deep-layer vertical wind shear is to displace negatively buoyant air and hydrometeors away from the updraft region.</a:t>
            </a:r>
            <a:endParaRPr sz="1300"/>
          </a:p>
        </p:txBody>
      </p:sp>
      <p:sp>
        <p:nvSpPr>
          <p:cNvPr id="148" name="Google Shape;148;p2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Influence on convection?</a:t>
            </a:r>
            <a:endParaRPr sz="2100" b="1"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75" y="1140400"/>
            <a:ext cx="6378692" cy="39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6386700" y="2359600"/>
            <a:ext cx="2757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This favors storm longevity and (perhaps more importantly) is the origin of mesocyclone rotation. 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(</a:t>
            </a:r>
            <a:r>
              <a:rPr lang="en" sz="1300" u="sng"/>
              <a:t>Much</a:t>
            </a:r>
            <a:r>
              <a:rPr lang="en" sz="1300"/>
              <a:t> more on that idea later in the class!)</a:t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Vertical Wind Shear</a:t>
            </a:r>
            <a:endParaRPr sz="4000" b="1"/>
          </a:p>
        </p:txBody>
      </p:sp>
      <p:sp>
        <p:nvSpPr>
          <p:cNvPr id="156" name="Google Shape;156;p21"/>
          <p:cNvSpPr txBox="1"/>
          <p:nvPr/>
        </p:nvSpPr>
        <p:spPr>
          <a:xfrm>
            <a:off x="146350" y="856225"/>
            <a:ext cx="489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of a T-storm in a low-shear environment.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(Note the single updraft pulse followed by a quick collapse.)</a:t>
            </a:r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t="6893" r="8542" b="3460"/>
          <a:stretch/>
        </p:blipFill>
        <p:spPr>
          <a:xfrm>
            <a:off x="6880700" y="0"/>
            <a:ext cx="2263299" cy="166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19712"/>
            <a:ext cx="4831701" cy="362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 rotWithShape="1">
          <a:blip r:embed="rId5">
            <a:alphaModFix/>
          </a:blip>
          <a:srcRect t="4798"/>
          <a:stretch/>
        </p:blipFill>
        <p:spPr>
          <a:xfrm>
            <a:off x="4153175" y="1604150"/>
            <a:ext cx="4990824" cy="35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1005675" y="1548025"/>
            <a:ext cx="226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Vertical Velocity Cross Section</a:t>
            </a:r>
            <a:endParaRPr sz="1200"/>
          </a:p>
        </p:txBody>
      </p:sp>
      <p:sp>
        <p:nvSpPr>
          <p:cNvPr id="161" name="Google Shape;161;p21"/>
          <p:cNvSpPr txBox="1"/>
          <p:nvPr/>
        </p:nvSpPr>
        <p:spPr>
          <a:xfrm>
            <a:off x="5125525" y="1436675"/>
            <a:ext cx="226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Reflectivity Cross Section</a:t>
            </a:r>
            <a:endParaRPr sz="1200"/>
          </a:p>
        </p:txBody>
      </p:sp>
      <p:sp>
        <p:nvSpPr>
          <p:cNvPr id="162" name="Google Shape;162;p21"/>
          <p:cNvSpPr txBox="1"/>
          <p:nvPr/>
        </p:nvSpPr>
        <p:spPr>
          <a:xfrm>
            <a:off x="6878125" y="1284275"/>
            <a:ext cx="226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Composite Reflectivity</a:t>
            </a:r>
            <a:endParaRPr sz="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1978</Words>
  <Application>Microsoft Macintosh PowerPoint</Application>
  <PresentationFormat>On-screen Show (16:9)</PresentationFormat>
  <Paragraphs>328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Verdana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Xue, Ming</cp:lastModifiedBy>
  <cp:revision>2</cp:revision>
  <dcterms:modified xsi:type="dcterms:W3CDTF">2024-02-12T17:04:15Z</dcterms:modified>
</cp:coreProperties>
</file>