
<file path=[Content_Types].xml><?xml version="1.0" encoding="utf-8"?>
<Types xmlns="http://schemas.openxmlformats.org/package/2006/content-types">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slide" Target="slides/slide60.xml"/><Relationship Id="rId63" Type="http://schemas.openxmlformats.org/officeDocument/2006/relationships/slide" Target="slides/slide59.xml"/><Relationship Id="rId22" Type="http://schemas.openxmlformats.org/officeDocument/2006/relationships/slide" Target="slides/slide18.xml"/><Relationship Id="rId66" Type="http://schemas.openxmlformats.org/officeDocument/2006/relationships/slide" Target="slides/slide62.xml"/><Relationship Id="rId21" Type="http://schemas.openxmlformats.org/officeDocument/2006/relationships/slide" Target="slides/slide17.xml"/><Relationship Id="rId65" Type="http://schemas.openxmlformats.org/officeDocument/2006/relationships/slide" Target="slides/slide61.xml"/><Relationship Id="rId24" Type="http://schemas.openxmlformats.org/officeDocument/2006/relationships/slide" Target="slides/slide20.xml"/><Relationship Id="rId68" Type="http://schemas.openxmlformats.org/officeDocument/2006/relationships/slide" Target="slides/slide64.xml"/><Relationship Id="rId23" Type="http://schemas.openxmlformats.org/officeDocument/2006/relationships/slide" Target="slides/slide19.xml"/><Relationship Id="rId67" Type="http://schemas.openxmlformats.org/officeDocument/2006/relationships/slide" Target="slides/slide63.xml"/><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slide" Target="slides/slide65.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29aad8c4fe9_0_44: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 name="Google Shape;58;g29aad8c4fe9_0_44: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59" name="Google Shape;59;g29aad8c4fe9_0_44: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92c792a221_0_1518: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 name="Google Shape;137;g292c792a221_0_1518: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138" name="Google Shape;138;g292c792a221_0_1518: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9ebf03feca_0_69: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 name="Google Shape;154;g29ebf03feca_0_69: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155" name="Google Shape;155;g29ebf03feca_0_69: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9ebf03feca_0_106: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g29ebf03feca_0_106: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186" name="Google Shape;186;g29ebf03feca_0_106: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9ef2321f05_0_0: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 name="Google Shape;211;g29ef2321f05_0_0: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212" name="Google Shape;212;g29ef2321f05_0_0: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607069c3f8_0_311: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 name="Google Shape;236;g2607069c3f8_0_311: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237" name="Google Shape;237;g2607069c3f8_0_311: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607069c3f8_0_344: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g2607069c3f8_0_344: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260" name="Google Shape;260;g2607069c3f8_0_344: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607069c3f8_0_379: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 name="Google Shape;283;g2607069c3f8_0_379: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284" name="Google Shape;284;g2607069c3f8_0_379: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2607069c3f8_0_426: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g2607069c3f8_0_426: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331" name="Google Shape;331;g2607069c3f8_0_426: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c17bf7dbf1_0_203: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9" name="Google Shape;359;g2c17bf7dbf1_0_203: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360" name="Google Shape;360;g2c17bf7dbf1_0_203: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607069c3f8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2607069c3f8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21c25be0caa_0_3: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 name="Google Shape;83;g21c25be0caa_0_3: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84" name="Google Shape;84;g21c25be0caa_0_3: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2607069c3f8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2607069c3f8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298a39760a0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298a39760a0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2607069c3f8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2607069c3f8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29ef2321f05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29ef2321f05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2607069c3f8_0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2607069c3f8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2607069c3f8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2607069c3f8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29ce2c1616c_0_60: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7" name="Google Shape;557;g29ce2c1616c_0_60: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558" name="Google Shape;558;g29ce2c1616c_0_60: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294fe7b8634_0_147: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1" name="Google Shape;571;g294fe7b8634_0_147: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572" name="Google Shape;572;g294fe7b8634_0_147: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2607069c3f8_0_583: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6" name="Google Shape;586;g2607069c3f8_0_583: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587" name="Google Shape;587;g2607069c3f8_0_583: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2a34178d10d_0_0: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2" name="Google Shape;602;g2a34178d10d_0_0: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603" name="Google Shape;603;g2a34178d10d_0_0: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c17bf7dbf1_0_142: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 name="Google Shape;89;g2c17bf7dbf1_0_142: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90" name="Google Shape;90;g2c17bf7dbf1_0_142: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2a34178d10d_0_19: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2" name="Google Shape;622;g2a34178d10d_0_19: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623" name="Google Shape;623;g2a34178d10d_0_19: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2625d4c504b_0_233: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6" name="Google Shape;656;g2625d4c504b_0_233: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657" name="Google Shape;657;g2625d4c504b_0_233: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2625d4c504b_0_291: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6" name="Google Shape;676;g2625d4c504b_0_291: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677" name="Google Shape;677;g2625d4c504b_0_291: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2625d4c504b_0_310: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6" name="Google Shape;696;g2625d4c504b_0_310: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697" name="Google Shape;697;g2625d4c504b_0_310: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2625d4c504b_0_346: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8" name="Google Shape;718;g2625d4c504b_0_346: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719" name="Google Shape;719;g2625d4c504b_0_346: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g2c17bf7dbf1_0_235: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2" name="Google Shape;742;g2c17bf7dbf1_0_235: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743" name="Google Shape;743;g2c17bf7dbf1_0_235: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g2c17bf7dbf1_0_258: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6" name="Google Shape;756;g2c17bf7dbf1_0_258: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757" name="Google Shape;757;g2c17bf7dbf1_0_258: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g2c17bf7dbf1_0_272: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0" name="Google Shape;770;g2c17bf7dbf1_0_272: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marR="0" rtl="0" algn="l">
              <a:lnSpc>
                <a:spcPct val="100000"/>
              </a:lnSpc>
              <a:spcBef>
                <a:spcPts val="0"/>
              </a:spcBef>
              <a:spcAft>
                <a:spcPts val="0"/>
              </a:spcAft>
              <a:buClr>
                <a:srgbClr val="000000"/>
              </a:buClr>
              <a:buSzPts val="1400"/>
              <a:buFont typeface="Arial"/>
              <a:buNone/>
            </a:pPr>
            <a:r>
              <a:rPr lang="en" sz="1200">
                <a:solidFill>
                  <a:schemeClr val="dk1"/>
                </a:solidFill>
                <a:latin typeface="Calibri"/>
                <a:ea typeface="Calibri"/>
                <a:cs typeface="Calibri"/>
                <a:sym typeface="Calibri"/>
              </a:rPr>
              <a:t>What happens when this westerly wind shear impinges on an updraft? We get the development of pressure perturbations, with high pressure development upshear of the updraft, and low pressure development downshear. Physically, you can think of this updraft as a log sitting in a stream, where you would observe a buildup of mass on the upstream side of the log, and a mass deficit downstream. In reality, these pressure perturbations are related to a complex interaction between the background environmental shear and the gradient in vertical motion accompanying the updraft.</a:t>
            </a:r>
            <a:endParaRPr b="0" i="0" sz="1200" u="none" cap="none" strike="noStrike">
              <a:solidFill>
                <a:schemeClr val="dk1"/>
              </a:solidFill>
              <a:latin typeface="Calibri"/>
              <a:ea typeface="Calibri"/>
              <a:cs typeface="Calibri"/>
              <a:sym typeface="Calibri"/>
            </a:endParaRPr>
          </a:p>
        </p:txBody>
      </p:sp>
      <p:sp>
        <p:nvSpPr>
          <p:cNvPr id="771" name="Google Shape;771;g2c17bf7dbf1_0_272: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g2c17bf7dbf1_0_298: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6" name="Google Shape;796;g2c17bf7dbf1_0_298: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marR="0" rtl="0" algn="l">
              <a:lnSpc>
                <a:spcPct val="100000"/>
              </a:lnSpc>
              <a:spcBef>
                <a:spcPts val="0"/>
              </a:spcBef>
              <a:spcAft>
                <a:spcPts val="0"/>
              </a:spcAft>
              <a:buClr>
                <a:srgbClr val="000000"/>
              </a:buClr>
              <a:buSzPts val="1400"/>
              <a:buFont typeface="Arial"/>
              <a:buNone/>
            </a:pPr>
            <a:r>
              <a:rPr lang="en" sz="1200">
                <a:solidFill>
                  <a:schemeClr val="dk1"/>
                </a:solidFill>
                <a:latin typeface="Calibri"/>
                <a:ea typeface="Calibri"/>
                <a:cs typeface="Calibri"/>
                <a:sym typeface="Calibri"/>
              </a:rPr>
              <a:t>This “updraft-in-shear” effect is maximized where the shear and updraft are strongest, which will often be aloft (at least with respect to updraft strength). As you may expect, the high pressure aloft induces dynamic subsidence upshear of the updraft, while the low pressure drives dynamic lifting downshear of the updraft.  </a:t>
            </a:r>
            <a:endParaRPr b="0" i="0" sz="1200" u="none" cap="none" strike="noStrike">
              <a:solidFill>
                <a:schemeClr val="dk1"/>
              </a:solidFill>
              <a:latin typeface="Calibri"/>
              <a:ea typeface="Calibri"/>
              <a:cs typeface="Calibri"/>
              <a:sym typeface="Calibri"/>
            </a:endParaRPr>
          </a:p>
        </p:txBody>
      </p:sp>
      <p:sp>
        <p:nvSpPr>
          <p:cNvPr id="797" name="Google Shape;797;g2c17bf7dbf1_0_298: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2c17bf7dbf1_0_313: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1" name="Google Shape;811;g2c17bf7dbf1_0_313: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812" name="Google Shape;812;g2c17bf7dbf1_0_313: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c17bf7dbf1_0_179: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 name="Google Shape;96;g2c17bf7dbf1_0_179: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97" name="Google Shape;97;g2c17bf7dbf1_0_179: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2c17bf7dbf1_0_326: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4" name="Google Shape;824;g2c17bf7dbf1_0_326: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825" name="Google Shape;825;g2c17bf7dbf1_0_326: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g2c17bf7dbf1_0_361: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9" name="Google Shape;859;g2c17bf7dbf1_0_361: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860" name="Google Shape;860;g2c17bf7dbf1_0_361: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 name="Shape 889"/>
        <p:cNvGrpSpPr/>
        <p:nvPr/>
      </p:nvGrpSpPr>
      <p:grpSpPr>
        <a:xfrm>
          <a:off x="0" y="0"/>
          <a:ext cx="0" cy="0"/>
          <a:chOff x="0" y="0"/>
          <a:chExt cx="0" cy="0"/>
        </a:xfrm>
      </p:grpSpPr>
      <p:sp>
        <p:nvSpPr>
          <p:cNvPr id="890" name="Google Shape;890;g2c17bf7dbf1_0_393: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1" name="Google Shape;891;g2c17bf7dbf1_0_393: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892" name="Google Shape;892;g2c17bf7dbf1_0_393: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 name="Shape 900"/>
        <p:cNvGrpSpPr/>
        <p:nvPr/>
      </p:nvGrpSpPr>
      <p:grpSpPr>
        <a:xfrm>
          <a:off x="0" y="0"/>
          <a:ext cx="0" cy="0"/>
          <a:chOff x="0" y="0"/>
          <a:chExt cx="0" cy="0"/>
        </a:xfrm>
      </p:grpSpPr>
      <p:sp>
        <p:nvSpPr>
          <p:cNvPr id="901" name="Google Shape;901;g2c17bf7dbf1_0_404: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2" name="Google Shape;902;g2c17bf7dbf1_0_404: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903" name="Google Shape;903;g2c17bf7dbf1_0_404: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g2c17bf7dbf1_0_438: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6" name="Google Shape;936;g2c17bf7dbf1_0_438: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937" name="Google Shape;937;g2c17bf7dbf1_0_438: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3" name="Shape 963"/>
        <p:cNvGrpSpPr/>
        <p:nvPr/>
      </p:nvGrpSpPr>
      <p:grpSpPr>
        <a:xfrm>
          <a:off x="0" y="0"/>
          <a:ext cx="0" cy="0"/>
          <a:chOff x="0" y="0"/>
          <a:chExt cx="0" cy="0"/>
        </a:xfrm>
      </p:grpSpPr>
      <p:sp>
        <p:nvSpPr>
          <p:cNvPr id="964" name="Google Shape;964;g2c17bf7dbf1_0_467: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5" name="Google Shape;965;g2c17bf7dbf1_0_467: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966" name="Google Shape;966;g2c17bf7dbf1_0_467: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2" name="Shape 992"/>
        <p:cNvGrpSpPr/>
        <p:nvPr/>
      </p:nvGrpSpPr>
      <p:grpSpPr>
        <a:xfrm>
          <a:off x="0" y="0"/>
          <a:ext cx="0" cy="0"/>
          <a:chOff x="0" y="0"/>
          <a:chExt cx="0" cy="0"/>
        </a:xfrm>
      </p:grpSpPr>
      <p:sp>
        <p:nvSpPr>
          <p:cNvPr id="993" name="Google Shape;993;g2c17bf7dbf1_0_496: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4" name="Google Shape;994;g2c17bf7dbf1_0_496: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995" name="Google Shape;995;g2c17bf7dbf1_0_496: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3" name="Shape 1003"/>
        <p:cNvGrpSpPr/>
        <p:nvPr/>
      </p:nvGrpSpPr>
      <p:grpSpPr>
        <a:xfrm>
          <a:off x="0" y="0"/>
          <a:ext cx="0" cy="0"/>
          <a:chOff x="0" y="0"/>
          <a:chExt cx="0" cy="0"/>
        </a:xfrm>
      </p:grpSpPr>
      <p:sp>
        <p:nvSpPr>
          <p:cNvPr id="1004" name="Google Shape;1004;g2c17bf7dbf1_0_507: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5" name="Google Shape;1005;g2c17bf7dbf1_0_507: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1006" name="Google Shape;1006;g2c17bf7dbf1_0_507: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7" name="Shape 1017"/>
        <p:cNvGrpSpPr/>
        <p:nvPr/>
      </p:nvGrpSpPr>
      <p:grpSpPr>
        <a:xfrm>
          <a:off x="0" y="0"/>
          <a:ext cx="0" cy="0"/>
          <a:chOff x="0" y="0"/>
          <a:chExt cx="0" cy="0"/>
        </a:xfrm>
      </p:grpSpPr>
      <p:sp>
        <p:nvSpPr>
          <p:cNvPr id="1018" name="Google Shape;1018;g2c17bf7dbf1_0_520: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9" name="Google Shape;1019;g2c17bf7dbf1_0_520: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1020" name="Google Shape;1020;g2c17bf7dbf1_0_520: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1" name="Shape 1031"/>
        <p:cNvGrpSpPr/>
        <p:nvPr/>
      </p:nvGrpSpPr>
      <p:grpSpPr>
        <a:xfrm>
          <a:off x="0" y="0"/>
          <a:ext cx="0" cy="0"/>
          <a:chOff x="0" y="0"/>
          <a:chExt cx="0" cy="0"/>
        </a:xfrm>
      </p:grpSpPr>
      <p:sp>
        <p:nvSpPr>
          <p:cNvPr id="1032" name="Google Shape;1032;g2c17bf7dbf1_0_533: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3" name="Google Shape;1033;g2c17bf7dbf1_0_533: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1034" name="Google Shape;1034;g2c17bf7dbf1_0_533: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c17bf7dbf1_0_185: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 name="Google Shape;103;g2c17bf7dbf1_0_185: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104" name="Google Shape;104;g2c17bf7dbf1_0_185: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6" name="Shape 1046"/>
        <p:cNvGrpSpPr/>
        <p:nvPr/>
      </p:nvGrpSpPr>
      <p:grpSpPr>
        <a:xfrm>
          <a:off x="0" y="0"/>
          <a:ext cx="0" cy="0"/>
          <a:chOff x="0" y="0"/>
          <a:chExt cx="0" cy="0"/>
        </a:xfrm>
      </p:grpSpPr>
      <p:sp>
        <p:nvSpPr>
          <p:cNvPr id="1047" name="Google Shape;1047;g2c17bf7dbf1_0_609: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8" name="Google Shape;1048;g2c17bf7dbf1_0_609: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1049" name="Google Shape;1049;g2c17bf7dbf1_0_609: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6" name="Shape 1066"/>
        <p:cNvGrpSpPr/>
        <p:nvPr/>
      </p:nvGrpSpPr>
      <p:grpSpPr>
        <a:xfrm>
          <a:off x="0" y="0"/>
          <a:ext cx="0" cy="0"/>
          <a:chOff x="0" y="0"/>
          <a:chExt cx="0" cy="0"/>
        </a:xfrm>
      </p:grpSpPr>
      <p:sp>
        <p:nvSpPr>
          <p:cNvPr id="1067" name="Google Shape;1067;g2c17bf7dbf1_0_809: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8" name="Google Shape;1068;g2c17bf7dbf1_0_809: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1069" name="Google Shape;1069;g2c17bf7dbf1_0_809: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7" name="Shape 1097"/>
        <p:cNvGrpSpPr/>
        <p:nvPr/>
      </p:nvGrpSpPr>
      <p:grpSpPr>
        <a:xfrm>
          <a:off x="0" y="0"/>
          <a:ext cx="0" cy="0"/>
          <a:chOff x="0" y="0"/>
          <a:chExt cx="0" cy="0"/>
        </a:xfrm>
      </p:grpSpPr>
      <p:sp>
        <p:nvSpPr>
          <p:cNvPr id="1098" name="Google Shape;1098;g2c17bf7dbf1_0_883: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9" name="Google Shape;1099;g2c17bf7dbf1_0_883: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In order to account for this deviant motion to the right, we utilize the Bunkers right-moving supercell motion estimate. The Bunkers storm motion estimates take into account the internal supercell dynamics from both method 1 (in the previous lesson) and method 2. Just be cautious when using these estimates, as you are assuming that an established supercell is present. If the hodograph were shaped counter-clockwise, we would utilize the left-moving supercell motion. When the hodograph is more straight, we utilize both the left and right-mover motions, as cell splitting would encourage both of these deviant motions.   </a:t>
            </a:r>
            <a:endParaRPr b="0" i="0" sz="1200" u="none" cap="none" strike="noStrike">
              <a:solidFill>
                <a:schemeClr val="dk1"/>
              </a:solidFill>
              <a:latin typeface="Calibri"/>
              <a:ea typeface="Calibri"/>
              <a:cs typeface="Calibri"/>
              <a:sym typeface="Calibri"/>
            </a:endParaRPr>
          </a:p>
        </p:txBody>
      </p:sp>
      <p:sp>
        <p:nvSpPr>
          <p:cNvPr id="1100" name="Google Shape;1100;g2c17bf7dbf1_0_883: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9" name="Shape 1109"/>
        <p:cNvGrpSpPr/>
        <p:nvPr/>
      </p:nvGrpSpPr>
      <p:grpSpPr>
        <a:xfrm>
          <a:off x="0" y="0"/>
          <a:ext cx="0" cy="0"/>
          <a:chOff x="0" y="0"/>
          <a:chExt cx="0" cy="0"/>
        </a:xfrm>
      </p:grpSpPr>
      <p:sp>
        <p:nvSpPr>
          <p:cNvPr id="1110" name="Google Shape;1110;g2c17bf7dbf1_0_670: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1" name="Google Shape;1111;g2c17bf7dbf1_0_670: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1112" name="Google Shape;1112;g2c17bf7dbf1_0_670: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2" name="Shape 1122"/>
        <p:cNvGrpSpPr/>
        <p:nvPr/>
      </p:nvGrpSpPr>
      <p:grpSpPr>
        <a:xfrm>
          <a:off x="0" y="0"/>
          <a:ext cx="0" cy="0"/>
          <a:chOff x="0" y="0"/>
          <a:chExt cx="0" cy="0"/>
        </a:xfrm>
      </p:grpSpPr>
      <p:sp>
        <p:nvSpPr>
          <p:cNvPr id="1123" name="Google Shape;1123;g2c17bf7dbf1_0_947: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4" name="Google Shape;1124;g2c17bf7dbf1_0_947: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1125" name="Google Shape;1125;g2c17bf7dbf1_0_947: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4" name="Shape 1144"/>
        <p:cNvGrpSpPr/>
        <p:nvPr/>
      </p:nvGrpSpPr>
      <p:grpSpPr>
        <a:xfrm>
          <a:off x="0" y="0"/>
          <a:ext cx="0" cy="0"/>
          <a:chOff x="0" y="0"/>
          <a:chExt cx="0" cy="0"/>
        </a:xfrm>
      </p:grpSpPr>
      <p:sp>
        <p:nvSpPr>
          <p:cNvPr id="1145" name="Google Shape;1145;g2c17bf7dbf1_0_976: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6" name="Google Shape;1146;g2c17bf7dbf1_0_976: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You can imagine that a hodograph with alternating concavities in the vertical could enhance and suppress the right and left movers at different levels via the dynamic effects we have discussed in method 2. In this example, the right-mover is enhanced in the low-levels (where its on the concave side of the hodograph), and suppressed above that (where its on the convex side). The opposite is true for the left-mover. This can have a negative effect on both updrafts, sometimes short circuiting the mesocyclogenesis process. However, in the next part of this lesson, Cameron Nixon will explain why this is not always the case, and the details matter with these complex hodograph shapes. </a:t>
            </a:r>
            <a:endParaRPr b="0" i="0" sz="1200" u="none" cap="none" strike="noStrike">
              <a:solidFill>
                <a:schemeClr val="dk1"/>
              </a:solidFill>
              <a:latin typeface="Calibri"/>
              <a:ea typeface="Calibri"/>
              <a:cs typeface="Calibri"/>
              <a:sym typeface="Calibri"/>
            </a:endParaRPr>
          </a:p>
        </p:txBody>
      </p:sp>
      <p:sp>
        <p:nvSpPr>
          <p:cNvPr id="1147" name="Google Shape;1147;g2c17bf7dbf1_0_976: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1" name="Shape 1161"/>
        <p:cNvGrpSpPr/>
        <p:nvPr/>
      </p:nvGrpSpPr>
      <p:grpSpPr>
        <a:xfrm>
          <a:off x="0" y="0"/>
          <a:ext cx="0" cy="0"/>
          <a:chOff x="0" y="0"/>
          <a:chExt cx="0" cy="0"/>
        </a:xfrm>
      </p:grpSpPr>
      <p:sp>
        <p:nvSpPr>
          <p:cNvPr id="1162" name="Google Shape;1162;g2c17bf7dbf1_0_1043: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3" name="Google Shape;1163;g2c17bf7dbf1_0_1043: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marR="0" rtl="0" algn="l">
              <a:lnSpc>
                <a:spcPct val="100000"/>
              </a:lnSpc>
              <a:spcBef>
                <a:spcPts val="0"/>
              </a:spcBef>
              <a:spcAft>
                <a:spcPts val="0"/>
              </a:spcAft>
              <a:buClr>
                <a:srgbClr val="000000"/>
              </a:buClr>
              <a:buSzPts val="1400"/>
              <a:buFont typeface="Arial"/>
              <a:buNone/>
            </a:pPr>
            <a:r>
              <a:rPr lang="en" sz="1200">
                <a:solidFill>
                  <a:schemeClr val="dk1"/>
                </a:solidFill>
                <a:latin typeface="Calibri"/>
                <a:ea typeface="Calibri"/>
                <a:cs typeface="Calibri"/>
                <a:sym typeface="Calibri"/>
              </a:rPr>
              <a:t>Multi-inflection hodographs like this one may suppress right- and left-movers, depending on the situation.</a:t>
            </a:r>
            <a:endParaRPr b="0" i="0" sz="1200" u="none" cap="none" strike="noStrike">
              <a:solidFill>
                <a:schemeClr val="dk1"/>
              </a:solidFill>
              <a:latin typeface="Calibri"/>
              <a:ea typeface="Calibri"/>
              <a:cs typeface="Calibri"/>
              <a:sym typeface="Calibri"/>
            </a:endParaRPr>
          </a:p>
        </p:txBody>
      </p:sp>
      <p:sp>
        <p:nvSpPr>
          <p:cNvPr id="1164" name="Google Shape;1164;g2c17bf7dbf1_0_1043: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7" name="Shape 1187"/>
        <p:cNvGrpSpPr/>
        <p:nvPr/>
      </p:nvGrpSpPr>
      <p:grpSpPr>
        <a:xfrm>
          <a:off x="0" y="0"/>
          <a:ext cx="0" cy="0"/>
          <a:chOff x="0" y="0"/>
          <a:chExt cx="0" cy="0"/>
        </a:xfrm>
      </p:grpSpPr>
      <p:sp>
        <p:nvSpPr>
          <p:cNvPr id="1188" name="Google Shape;1188;g2c17bf7dbf1_0_1120: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9" name="Google Shape;1189;g2c17bf7dbf1_0_1120: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So when should we worry about this dynamic suppression? </a:t>
            </a:r>
            <a:endParaRPr b="0" i="0" sz="1200" u="none" cap="none" strike="noStrike">
              <a:solidFill>
                <a:schemeClr val="dk1"/>
              </a:solidFill>
              <a:latin typeface="Calibri"/>
              <a:ea typeface="Calibri"/>
              <a:cs typeface="Calibri"/>
              <a:sym typeface="Calibri"/>
            </a:endParaRPr>
          </a:p>
        </p:txBody>
      </p:sp>
      <p:sp>
        <p:nvSpPr>
          <p:cNvPr id="1190" name="Google Shape;1190;g2c17bf7dbf1_0_1120: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7" name="Shape 1207"/>
        <p:cNvGrpSpPr/>
        <p:nvPr/>
      </p:nvGrpSpPr>
      <p:grpSpPr>
        <a:xfrm>
          <a:off x="0" y="0"/>
          <a:ext cx="0" cy="0"/>
          <a:chOff x="0" y="0"/>
          <a:chExt cx="0" cy="0"/>
        </a:xfrm>
      </p:grpSpPr>
      <p:sp>
        <p:nvSpPr>
          <p:cNvPr id="1208" name="Google Shape;1208;g2c17bf7dbf1_0_1190: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9" name="Google Shape;1209;g2c17bf7dbf1_0_1190: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As a general rule of thumb, we should worry if this inflection is within the effective inflow layer, which is typically in the lowest 3 km.</a:t>
            </a:r>
            <a:endParaRPr b="0" i="0" sz="1200" u="none" cap="none" strike="noStrike">
              <a:solidFill>
                <a:schemeClr val="dk1"/>
              </a:solidFill>
              <a:latin typeface="Calibri"/>
              <a:ea typeface="Calibri"/>
              <a:cs typeface="Calibri"/>
              <a:sym typeface="Calibri"/>
            </a:endParaRPr>
          </a:p>
        </p:txBody>
      </p:sp>
      <p:sp>
        <p:nvSpPr>
          <p:cNvPr id="1210" name="Google Shape;1210;g2c17bf7dbf1_0_1190: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8" name="Shape 1228"/>
        <p:cNvGrpSpPr/>
        <p:nvPr/>
      </p:nvGrpSpPr>
      <p:grpSpPr>
        <a:xfrm>
          <a:off x="0" y="0"/>
          <a:ext cx="0" cy="0"/>
          <a:chOff x="0" y="0"/>
          <a:chExt cx="0" cy="0"/>
        </a:xfrm>
      </p:grpSpPr>
      <p:sp>
        <p:nvSpPr>
          <p:cNvPr id="1229" name="Google Shape;1229;g2c17bf7dbf1_0_1264: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0" name="Google Shape;1230;g2c17bf7dbf1_0_1264: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As a general rule of thumb, we should worry if this inflection is within the effective inflow layer, which is typically in the lowest 3 km.</a:t>
            </a:r>
            <a:endParaRPr b="0" i="0" sz="1200" u="none" cap="none" strike="noStrike">
              <a:solidFill>
                <a:schemeClr val="dk1"/>
              </a:solidFill>
              <a:latin typeface="Calibri"/>
              <a:ea typeface="Calibri"/>
              <a:cs typeface="Calibri"/>
              <a:sym typeface="Calibri"/>
            </a:endParaRPr>
          </a:p>
        </p:txBody>
      </p:sp>
      <p:sp>
        <p:nvSpPr>
          <p:cNvPr id="1231" name="Google Shape;1231;g2c17bf7dbf1_0_1264: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2c17bf7dbf1_0_191: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g2c17bf7dbf1_0_191: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111" name="Google Shape;111;g2c17bf7dbf1_0_191: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3" name="Shape 1253"/>
        <p:cNvGrpSpPr/>
        <p:nvPr/>
      </p:nvGrpSpPr>
      <p:grpSpPr>
        <a:xfrm>
          <a:off x="0" y="0"/>
          <a:ext cx="0" cy="0"/>
          <a:chOff x="0" y="0"/>
          <a:chExt cx="0" cy="0"/>
        </a:xfrm>
      </p:grpSpPr>
      <p:sp>
        <p:nvSpPr>
          <p:cNvPr id="1254" name="Google Shape;1254;g2c17bf7dbf1_0_1289: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5" name="Google Shape;1255;g2c17bf7dbf1_0_1289: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So should we “worry” here? Well, here, there’s actually no reason to worry - shear does not reverse direction with height. Also remember: some backing aloft can even help maintain longer-lived mesocyclones!</a:t>
            </a:r>
            <a:endParaRPr b="0" i="0" sz="1200" u="none" cap="none" strike="noStrike">
              <a:solidFill>
                <a:schemeClr val="dk1"/>
              </a:solidFill>
              <a:latin typeface="Calibri"/>
              <a:ea typeface="Calibri"/>
              <a:cs typeface="Calibri"/>
              <a:sym typeface="Calibri"/>
            </a:endParaRPr>
          </a:p>
        </p:txBody>
      </p:sp>
      <p:sp>
        <p:nvSpPr>
          <p:cNvPr id="1256" name="Google Shape;1256;g2c17bf7dbf1_0_1289: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7" name="Shape 1267"/>
        <p:cNvGrpSpPr/>
        <p:nvPr/>
      </p:nvGrpSpPr>
      <p:grpSpPr>
        <a:xfrm>
          <a:off x="0" y="0"/>
          <a:ext cx="0" cy="0"/>
          <a:chOff x="0" y="0"/>
          <a:chExt cx="0" cy="0"/>
        </a:xfrm>
      </p:grpSpPr>
      <p:sp>
        <p:nvSpPr>
          <p:cNvPr id="1268" name="Google Shape;1268;g2c17bf7dbf1_0_1302: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9" name="Google Shape;1269;g2c17bf7dbf1_0_1302: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Should we worry here? Nope - the inflection is well above the effective inflow layer and the alternating concavity aloft is small compared to the low-level concavity.</a:t>
            </a:r>
            <a:endParaRPr b="0" i="0" sz="1200" u="none" cap="none" strike="noStrike">
              <a:solidFill>
                <a:schemeClr val="dk1"/>
              </a:solidFill>
              <a:latin typeface="Calibri"/>
              <a:ea typeface="Calibri"/>
              <a:cs typeface="Calibri"/>
              <a:sym typeface="Calibri"/>
            </a:endParaRPr>
          </a:p>
        </p:txBody>
      </p:sp>
      <p:sp>
        <p:nvSpPr>
          <p:cNvPr id="1270" name="Google Shape;1270;g2c17bf7dbf1_0_1302: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3" name="Shape 1283"/>
        <p:cNvGrpSpPr/>
        <p:nvPr/>
      </p:nvGrpSpPr>
      <p:grpSpPr>
        <a:xfrm>
          <a:off x="0" y="0"/>
          <a:ext cx="0" cy="0"/>
          <a:chOff x="0" y="0"/>
          <a:chExt cx="0" cy="0"/>
        </a:xfrm>
      </p:grpSpPr>
      <p:sp>
        <p:nvSpPr>
          <p:cNvPr id="1284" name="Google Shape;1284;g2c17bf7dbf1_0_1317: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5" name="Google Shape;1285;g2c17bf7dbf1_0_1317: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How about here? Well, this might not be ideal, since the inflection is near the effective inflow layer, but streamwise vorticity is abundant!</a:t>
            </a:r>
            <a:endParaRPr b="0" i="0" sz="1200" u="none" cap="none" strike="noStrike">
              <a:solidFill>
                <a:schemeClr val="dk1"/>
              </a:solidFill>
              <a:latin typeface="Calibri"/>
              <a:ea typeface="Calibri"/>
              <a:cs typeface="Calibri"/>
              <a:sym typeface="Calibri"/>
            </a:endParaRPr>
          </a:p>
        </p:txBody>
      </p:sp>
      <p:sp>
        <p:nvSpPr>
          <p:cNvPr id="1286" name="Google Shape;1286;g2c17bf7dbf1_0_1317: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9" name="Shape 1299"/>
        <p:cNvGrpSpPr/>
        <p:nvPr/>
      </p:nvGrpSpPr>
      <p:grpSpPr>
        <a:xfrm>
          <a:off x="0" y="0"/>
          <a:ext cx="0" cy="0"/>
          <a:chOff x="0" y="0"/>
          <a:chExt cx="0" cy="0"/>
        </a:xfrm>
      </p:grpSpPr>
      <p:sp>
        <p:nvSpPr>
          <p:cNvPr id="1300" name="Google Shape;1300;g2c17bf7dbf1_0_1332: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1" name="Google Shape;1301;g2c17bf7dbf1_0_1332: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But what about here? Yes, you should worry! The inflection is within the effective inflow layer, and to make matters worse, streamwise vorticity is also reduced!</a:t>
            </a:r>
            <a:endParaRPr b="0" i="0" sz="1200" u="none" cap="none" strike="noStrike">
              <a:solidFill>
                <a:schemeClr val="dk1"/>
              </a:solidFill>
              <a:latin typeface="Calibri"/>
              <a:ea typeface="Calibri"/>
              <a:cs typeface="Calibri"/>
              <a:sym typeface="Calibri"/>
            </a:endParaRPr>
          </a:p>
        </p:txBody>
      </p:sp>
      <p:sp>
        <p:nvSpPr>
          <p:cNvPr id="1302" name="Google Shape;1302;g2c17bf7dbf1_0_1332: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6" name="Shape 1316"/>
        <p:cNvGrpSpPr/>
        <p:nvPr/>
      </p:nvGrpSpPr>
      <p:grpSpPr>
        <a:xfrm>
          <a:off x="0" y="0"/>
          <a:ext cx="0" cy="0"/>
          <a:chOff x="0" y="0"/>
          <a:chExt cx="0" cy="0"/>
        </a:xfrm>
      </p:grpSpPr>
      <p:sp>
        <p:nvSpPr>
          <p:cNvPr id="1317" name="Google Shape;1317;g2c17bf7dbf1_0_1399: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8" name="Google Shape;1318;g2c17bf7dbf1_0_1399: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1319" name="Google Shape;1319;g2c17bf7dbf1_0_1399: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0" name="Shape 1340"/>
        <p:cNvGrpSpPr/>
        <p:nvPr/>
      </p:nvGrpSpPr>
      <p:grpSpPr>
        <a:xfrm>
          <a:off x="0" y="0"/>
          <a:ext cx="0" cy="0"/>
          <a:chOff x="0" y="0"/>
          <a:chExt cx="0" cy="0"/>
        </a:xfrm>
      </p:grpSpPr>
      <p:sp>
        <p:nvSpPr>
          <p:cNvPr id="1341" name="Google Shape;1341;g2c17bf7dbf1_0_1422: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2" name="Google Shape;1342;g2c17bf7dbf1_0_1422: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Good choice! This one has the most pronounced inflection, it’s near the effective inflow layer, and it reduces streamwise vorticity in that layer!</a:t>
            </a:r>
            <a:endParaRPr b="0" i="0" sz="1200" u="none" cap="none" strike="noStrike">
              <a:solidFill>
                <a:schemeClr val="dk1"/>
              </a:solidFill>
              <a:latin typeface="Calibri"/>
              <a:ea typeface="Calibri"/>
              <a:cs typeface="Calibri"/>
              <a:sym typeface="Calibri"/>
            </a:endParaRPr>
          </a:p>
        </p:txBody>
      </p:sp>
      <p:sp>
        <p:nvSpPr>
          <p:cNvPr id="1343" name="Google Shape;1343;g2c17bf7dbf1_0_1422: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c17bf7dbf1_0_172: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 name="Google Shape;117;g2c17bf7dbf1_0_172: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118" name="Google Shape;118;g2c17bf7dbf1_0_172: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c17bf7dbf1_0_197: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 name="Google Shape;124;g2c17bf7dbf1_0_197: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125" name="Google Shape;125;g2c17bf7dbf1_0_197: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1b642f58810_0_1291:notes"/>
          <p:cNvSpPr/>
          <p:nvPr>
            <p:ph idx="2" type="sldImg"/>
          </p:nvPr>
        </p:nvSpPr>
        <p:spPr>
          <a:xfrm>
            <a:off x="394931" y="686430"/>
            <a:ext cx="60681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 name="Google Shape;131;g1b642f58810_0_1291:notes"/>
          <p:cNvSpPr txBox="1"/>
          <p:nvPr>
            <p:ph idx="1" type="body"/>
          </p:nvPr>
        </p:nvSpPr>
        <p:spPr>
          <a:xfrm>
            <a:off x="685800" y="4343402"/>
            <a:ext cx="5486400" cy="4114800"/>
          </a:xfrm>
          <a:prstGeom prst="rect">
            <a:avLst/>
          </a:prstGeom>
          <a:noFill/>
          <a:ln>
            <a:noFill/>
          </a:ln>
        </p:spPr>
        <p:txBody>
          <a:bodyPr anchorCtr="0" anchor="t" bIns="90400" lIns="90400" spcFirstLastPara="1" rIns="90400" wrap="square" tIns="90400">
            <a:noAutofit/>
          </a:bodyPr>
          <a:lstStyle/>
          <a:p>
            <a:pPr indent="0" lvl="0" marL="0" rtl="0" algn="l">
              <a:spcBef>
                <a:spcPts val="0"/>
              </a:spcBef>
              <a:spcAft>
                <a:spcPts val="0"/>
              </a:spcAft>
              <a:buNone/>
            </a:pPr>
            <a:r>
              <a:t/>
            </a:r>
            <a:endParaRPr/>
          </a:p>
        </p:txBody>
      </p:sp>
      <p:sp>
        <p:nvSpPr>
          <p:cNvPr id="132" name="Google Shape;132;g1b642f58810_0_1291:notes"/>
          <p:cNvSpPr txBox="1"/>
          <p:nvPr>
            <p:ph idx="12" type="sldNum"/>
          </p:nvPr>
        </p:nvSpPr>
        <p:spPr>
          <a:xfrm>
            <a:off x="3884615" y="8685215"/>
            <a:ext cx="2971800" cy="457200"/>
          </a:xfrm>
          <a:prstGeom prst="rect">
            <a:avLst/>
          </a:prstGeom>
          <a:noFill/>
          <a:ln>
            <a:noFill/>
          </a:ln>
        </p:spPr>
        <p:txBody>
          <a:bodyPr anchorCtr="0" anchor="b" bIns="45650" lIns="91300" spcFirstLastPara="1" rIns="91300" wrap="square" tIns="4565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ntent">
  <p:cSld name="TWO_OBJECTS_1">
    <p:spTree>
      <p:nvGrpSpPr>
        <p:cNvPr id="50" name="Shape 50"/>
        <p:cNvGrpSpPr/>
        <p:nvPr/>
      </p:nvGrpSpPr>
      <p:grpSpPr>
        <a:xfrm>
          <a:off x="0" y="0"/>
          <a:ext cx="0" cy="0"/>
          <a:chOff x="0" y="0"/>
          <a:chExt cx="0" cy="0"/>
        </a:xfrm>
      </p:grpSpPr>
      <p:sp>
        <p:nvSpPr>
          <p:cNvPr id="51" name="Google Shape;51;p13"/>
          <p:cNvSpPr txBox="1"/>
          <p:nvPr>
            <p:ph type="title"/>
          </p:nvPr>
        </p:nvSpPr>
        <p:spPr>
          <a:xfrm>
            <a:off x="457200" y="53578"/>
            <a:ext cx="8229600" cy="857400"/>
          </a:xfrm>
          <a:prstGeom prst="rect">
            <a:avLst/>
          </a:prstGeom>
          <a:noFill/>
          <a:ln>
            <a:noFill/>
          </a:ln>
        </p:spPr>
        <p:txBody>
          <a:bodyPr anchorCtr="0" anchor="ctr" bIns="91425" lIns="91425" spcFirstLastPara="1" rIns="91425" wrap="square" tIns="91425">
            <a:normAutofit/>
          </a:bodyPr>
          <a:lstStyle>
            <a:lvl1pPr lvl="0" marR="0" rtl="0" algn="ctr">
              <a:lnSpc>
                <a:spcPct val="100000"/>
              </a:lnSpc>
              <a:spcBef>
                <a:spcPts val="0"/>
              </a:spcBef>
              <a:spcAft>
                <a:spcPts val="0"/>
              </a:spcAft>
              <a:buClr>
                <a:schemeClr val="dk1"/>
              </a:buClr>
              <a:buSzPts val="3600"/>
              <a:buFont typeface="Calibri"/>
              <a:buNone/>
              <a:defRPr b="0" i="0" sz="36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2" name="Google Shape;52;p13"/>
          <p:cNvSpPr txBox="1"/>
          <p:nvPr>
            <p:ph idx="1" type="body"/>
          </p:nvPr>
        </p:nvSpPr>
        <p:spPr>
          <a:xfrm>
            <a:off x="457200" y="856200"/>
            <a:ext cx="8229600" cy="3910800"/>
          </a:xfrm>
          <a:prstGeom prst="rect">
            <a:avLst/>
          </a:prstGeom>
          <a:noFill/>
          <a:ln>
            <a:noFill/>
          </a:ln>
        </p:spPr>
        <p:txBody>
          <a:bodyPr anchorCtr="0" anchor="t" bIns="91425" lIns="91425" spcFirstLastPara="1" rIns="91425" wrap="square" tIns="91425">
            <a:normAutofit/>
          </a:bodyPr>
          <a:lstStyle>
            <a:lvl1pPr indent="-406400" lvl="0" marL="4572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rmAutofit lnSpcReduction="10000"/>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5.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7.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12.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11.gi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 Id="rId3" Type="http://schemas.openxmlformats.org/officeDocument/2006/relationships/image" Target="../media/image14.gi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image" Target="../media/image9.gi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 Id="rId3" Type="http://schemas.openxmlformats.org/officeDocument/2006/relationships/image" Target="../media/image13.gi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 Id="rId3" Type="http://schemas.openxmlformats.org/officeDocument/2006/relationships/image" Target="../media/image10.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 Id="rId3" Type="http://schemas.openxmlformats.org/officeDocument/2006/relationships/image" Target="../media/image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3.xml"/><Relationship Id="rId3" Type="http://schemas.openxmlformats.org/officeDocument/2006/relationships/image" Target="../media/image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5.xml"/><Relationship Id="rId3" Type="http://schemas.openxmlformats.org/officeDocument/2006/relationships/image" Target="../media/image15.gi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60" name="Shape 60"/>
        <p:cNvGrpSpPr/>
        <p:nvPr/>
      </p:nvGrpSpPr>
      <p:grpSpPr>
        <a:xfrm>
          <a:off x="0" y="0"/>
          <a:ext cx="0" cy="0"/>
          <a:chOff x="0" y="0"/>
          <a:chExt cx="0" cy="0"/>
        </a:xfrm>
      </p:grpSpPr>
      <p:pic>
        <p:nvPicPr>
          <p:cNvPr id="61" name="Google Shape;61;p14"/>
          <p:cNvPicPr preferRelativeResize="0"/>
          <p:nvPr/>
        </p:nvPicPr>
        <p:blipFill>
          <a:blip r:embed="rId3">
            <a:alphaModFix/>
          </a:blip>
          <a:stretch>
            <a:fillRect/>
          </a:stretch>
        </p:blipFill>
        <p:spPr>
          <a:xfrm>
            <a:off x="5711100" y="130325"/>
            <a:ext cx="3313025" cy="1914625"/>
          </a:xfrm>
          <a:prstGeom prst="rect">
            <a:avLst/>
          </a:prstGeom>
          <a:noFill/>
          <a:ln cap="flat" cmpd="sng" w="38100">
            <a:solidFill>
              <a:schemeClr val="dk1"/>
            </a:solidFill>
            <a:prstDash val="solid"/>
            <a:round/>
            <a:headEnd len="sm" w="sm" type="none"/>
            <a:tailEnd len="sm" w="sm" type="none"/>
          </a:ln>
        </p:spPr>
      </p:pic>
      <p:sp>
        <p:nvSpPr>
          <p:cNvPr id="62" name="Google Shape;62;p14"/>
          <p:cNvSpPr txBox="1"/>
          <p:nvPr>
            <p:ph idx="4294967295" type="ctrTitle"/>
          </p:nvPr>
        </p:nvSpPr>
        <p:spPr>
          <a:xfrm>
            <a:off x="334050" y="413100"/>
            <a:ext cx="5339400" cy="2052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sz="4622"/>
              <a:t>Supercell Dynamics and Pressure</a:t>
            </a:r>
            <a:endParaRPr b="1" sz="4622"/>
          </a:p>
          <a:p>
            <a:pPr indent="0" lvl="0" marL="0" rtl="0" algn="l">
              <a:spcBef>
                <a:spcPts val="0"/>
              </a:spcBef>
              <a:spcAft>
                <a:spcPts val="0"/>
              </a:spcAft>
              <a:buNone/>
            </a:pPr>
            <a:r>
              <a:rPr b="1" lang="en" sz="4622"/>
              <a:t>Perturbation</a:t>
            </a:r>
            <a:r>
              <a:rPr b="1" lang="en" sz="4622"/>
              <a:t>s</a:t>
            </a:r>
            <a:endParaRPr b="1" sz="4622"/>
          </a:p>
          <a:p>
            <a:pPr indent="0" lvl="0" marL="0" rtl="0" algn="l">
              <a:spcBef>
                <a:spcPts val="0"/>
              </a:spcBef>
              <a:spcAft>
                <a:spcPts val="0"/>
              </a:spcAft>
              <a:buNone/>
            </a:pPr>
            <a:r>
              <a:t/>
            </a:r>
            <a:endParaRPr b="1" sz="4400"/>
          </a:p>
          <a:p>
            <a:pPr indent="0" lvl="0" marL="0" rtl="0" algn="l">
              <a:spcBef>
                <a:spcPts val="0"/>
              </a:spcBef>
              <a:spcAft>
                <a:spcPts val="0"/>
              </a:spcAft>
              <a:buNone/>
            </a:pPr>
            <a:r>
              <a:t/>
            </a:r>
            <a:endParaRPr b="1" sz="4400"/>
          </a:p>
          <a:p>
            <a:pPr indent="0" lvl="0" marL="0" rtl="0" algn="l">
              <a:spcBef>
                <a:spcPts val="0"/>
              </a:spcBef>
              <a:spcAft>
                <a:spcPts val="0"/>
              </a:spcAft>
              <a:buNone/>
            </a:pPr>
            <a:r>
              <a:t/>
            </a:r>
            <a:endParaRPr b="1" sz="4400">
              <a:solidFill>
                <a:srgbClr val="FFFFFF"/>
              </a:solidFill>
            </a:endParaRPr>
          </a:p>
        </p:txBody>
      </p:sp>
      <p:sp>
        <p:nvSpPr>
          <p:cNvPr id="63" name="Google Shape;63;p14"/>
          <p:cNvSpPr txBox="1"/>
          <p:nvPr>
            <p:ph idx="4294967295" type="subTitle"/>
          </p:nvPr>
        </p:nvSpPr>
        <p:spPr>
          <a:xfrm>
            <a:off x="390150" y="3585825"/>
            <a:ext cx="8520600" cy="792600"/>
          </a:xfrm>
          <a:prstGeom prst="rect">
            <a:avLst/>
          </a:prstGeom>
        </p:spPr>
        <p:txBody>
          <a:bodyPr anchorCtr="0" anchor="t" bIns="91425" lIns="91425" spcFirstLastPara="1" rIns="91425" wrap="square" tIns="91425">
            <a:noAutofit/>
          </a:bodyPr>
          <a:lstStyle/>
          <a:p>
            <a:pPr indent="0" lvl="0" marL="0" rtl="0" algn="l">
              <a:lnSpc>
                <a:spcPct val="50000"/>
              </a:lnSpc>
              <a:spcBef>
                <a:spcPts val="0"/>
              </a:spcBef>
              <a:spcAft>
                <a:spcPts val="0"/>
              </a:spcAft>
              <a:buSzPts val="605"/>
              <a:buNone/>
            </a:pPr>
            <a:r>
              <a:rPr b="1" lang="en" sz="1440">
                <a:solidFill>
                  <a:schemeClr val="dk1"/>
                </a:solidFill>
              </a:rPr>
              <a:t>Harry Weinman</a:t>
            </a:r>
            <a:r>
              <a:rPr lang="en" sz="1440">
                <a:solidFill>
                  <a:schemeClr val="dk1"/>
                </a:solidFill>
              </a:rPr>
              <a:t> </a:t>
            </a:r>
            <a:r>
              <a:rPr lang="en" sz="1440"/>
              <a:t>– Meteorologist, Storm Prediction Center </a:t>
            </a:r>
            <a:endParaRPr sz="1440">
              <a:solidFill>
                <a:schemeClr val="dk1"/>
              </a:solidFill>
            </a:endParaRPr>
          </a:p>
          <a:p>
            <a:pPr indent="0" lvl="0" marL="0" rtl="0" algn="l">
              <a:lnSpc>
                <a:spcPct val="50000"/>
              </a:lnSpc>
              <a:spcBef>
                <a:spcPts val="1200"/>
              </a:spcBef>
              <a:spcAft>
                <a:spcPts val="0"/>
              </a:spcAft>
              <a:buSzPts val="605"/>
              <a:buNone/>
            </a:pPr>
            <a:r>
              <a:rPr lang="en" sz="1440">
                <a:solidFill>
                  <a:schemeClr val="dk1"/>
                </a:solidFill>
              </a:rPr>
              <a:t>(harry.weinman@noaa.gov) </a:t>
            </a:r>
            <a:endParaRPr sz="1440">
              <a:solidFill>
                <a:schemeClr val="dk1"/>
              </a:solidFill>
            </a:endParaRPr>
          </a:p>
          <a:p>
            <a:pPr indent="0" lvl="0" marL="0" rtl="0" algn="l">
              <a:lnSpc>
                <a:spcPct val="80000"/>
              </a:lnSpc>
              <a:spcBef>
                <a:spcPts val="1200"/>
              </a:spcBef>
              <a:spcAft>
                <a:spcPts val="0"/>
              </a:spcAft>
              <a:buSzPts val="605"/>
              <a:buNone/>
            </a:pPr>
            <a:r>
              <a:t/>
            </a:r>
            <a:endParaRPr sz="200">
              <a:solidFill>
                <a:schemeClr val="dk1"/>
              </a:solidFill>
            </a:endParaRPr>
          </a:p>
          <a:p>
            <a:pPr indent="0" lvl="0" marL="0" rtl="0" algn="l">
              <a:lnSpc>
                <a:spcPct val="50000"/>
              </a:lnSpc>
              <a:spcBef>
                <a:spcPts val="1200"/>
              </a:spcBef>
              <a:spcAft>
                <a:spcPts val="0"/>
              </a:spcAft>
              <a:buSzPts val="605"/>
              <a:buNone/>
            </a:pPr>
            <a:r>
              <a:rPr lang="en" sz="1440">
                <a:solidFill>
                  <a:schemeClr val="dk1"/>
                </a:solidFill>
              </a:rPr>
              <a:t>Cameron Nixon </a:t>
            </a:r>
            <a:r>
              <a:rPr lang="en" sz="1440"/>
              <a:t>– Research Scientist, SPC / CIWRO</a:t>
            </a:r>
            <a:endParaRPr sz="1440">
              <a:solidFill>
                <a:schemeClr val="dk1"/>
              </a:solidFill>
              <a:highlight>
                <a:srgbClr val="FFFF00"/>
              </a:highlight>
            </a:endParaRPr>
          </a:p>
          <a:p>
            <a:pPr indent="0" lvl="0" marL="0" rtl="0" algn="l">
              <a:lnSpc>
                <a:spcPct val="50000"/>
              </a:lnSpc>
              <a:spcBef>
                <a:spcPts val="1200"/>
              </a:spcBef>
              <a:spcAft>
                <a:spcPts val="0"/>
              </a:spcAft>
              <a:buSzPts val="605"/>
              <a:buNone/>
            </a:pPr>
            <a:r>
              <a:rPr lang="en" sz="1440">
                <a:solidFill>
                  <a:schemeClr val="dk1"/>
                </a:solidFill>
              </a:rPr>
              <a:t>(cameron.nixon@noaa.gov)</a:t>
            </a:r>
            <a:endParaRPr sz="1440">
              <a:solidFill>
                <a:schemeClr val="dk1"/>
              </a:solidFill>
            </a:endParaRPr>
          </a:p>
          <a:p>
            <a:pPr indent="0" lvl="0" marL="0" rtl="0" algn="l">
              <a:lnSpc>
                <a:spcPct val="80000"/>
              </a:lnSpc>
              <a:spcBef>
                <a:spcPts val="1200"/>
              </a:spcBef>
              <a:spcAft>
                <a:spcPts val="0"/>
              </a:spcAft>
              <a:buSzPts val="605"/>
              <a:buNone/>
            </a:pPr>
            <a:r>
              <a:t/>
            </a:r>
            <a:endParaRPr b="1" sz="2140">
              <a:solidFill>
                <a:schemeClr val="dk1"/>
              </a:solidFill>
              <a:highlight>
                <a:srgbClr val="00FFFF"/>
              </a:highlight>
            </a:endParaRPr>
          </a:p>
          <a:p>
            <a:pPr indent="0" lvl="0" marL="0" rtl="0" algn="l">
              <a:lnSpc>
                <a:spcPct val="80000"/>
              </a:lnSpc>
              <a:spcBef>
                <a:spcPts val="1200"/>
              </a:spcBef>
              <a:spcAft>
                <a:spcPts val="0"/>
              </a:spcAft>
              <a:buSzPts val="605"/>
              <a:buNone/>
            </a:pPr>
            <a:r>
              <a:t/>
            </a:r>
            <a:endParaRPr b="1" sz="2140"/>
          </a:p>
          <a:p>
            <a:pPr indent="0" lvl="0" marL="0" rtl="0" algn="l">
              <a:lnSpc>
                <a:spcPct val="80000"/>
              </a:lnSpc>
              <a:spcBef>
                <a:spcPts val="1200"/>
              </a:spcBef>
              <a:spcAft>
                <a:spcPts val="1200"/>
              </a:spcAft>
              <a:buSzPts val="605"/>
              <a:buNone/>
            </a:pPr>
            <a:r>
              <a:t/>
            </a:r>
            <a:endParaRPr b="1" sz="1940"/>
          </a:p>
        </p:txBody>
      </p:sp>
      <p:sp>
        <p:nvSpPr>
          <p:cNvPr id="64" name="Google Shape;64;p14"/>
          <p:cNvSpPr txBox="1"/>
          <p:nvPr/>
        </p:nvSpPr>
        <p:spPr>
          <a:xfrm>
            <a:off x="6971695" y="1268675"/>
            <a:ext cx="15546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rgbClr val="FF0000"/>
                </a:solidFill>
              </a:rPr>
              <a:t>Right-Mover</a:t>
            </a:r>
            <a:endParaRPr b="1" sz="1700">
              <a:solidFill>
                <a:srgbClr val="FF0000"/>
              </a:solidFill>
            </a:endParaRPr>
          </a:p>
        </p:txBody>
      </p:sp>
      <p:cxnSp>
        <p:nvCxnSpPr>
          <p:cNvPr id="65" name="Google Shape;65;p14"/>
          <p:cNvCxnSpPr/>
          <p:nvPr/>
        </p:nvCxnSpPr>
        <p:spPr>
          <a:xfrm>
            <a:off x="6807798" y="1011747"/>
            <a:ext cx="88500" cy="487200"/>
          </a:xfrm>
          <a:prstGeom prst="straightConnector1">
            <a:avLst/>
          </a:prstGeom>
          <a:noFill/>
          <a:ln cap="flat" cmpd="sng" w="38100">
            <a:solidFill>
              <a:srgbClr val="FF0000"/>
            </a:solidFill>
            <a:prstDash val="solid"/>
            <a:round/>
            <a:headEnd len="med" w="med" type="none"/>
            <a:tailEnd len="med" w="med" type="triangle"/>
          </a:ln>
        </p:spPr>
      </p:cxnSp>
      <p:cxnSp>
        <p:nvCxnSpPr>
          <p:cNvPr id="66" name="Google Shape;66;p14"/>
          <p:cNvCxnSpPr/>
          <p:nvPr/>
        </p:nvCxnSpPr>
        <p:spPr>
          <a:xfrm rot="10800000">
            <a:off x="6717868" y="533064"/>
            <a:ext cx="85200" cy="474000"/>
          </a:xfrm>
          <a:prstGeom prst="straightConnector1">
            <a:avLst/>
          </a:prstGeom>
          <a:noFill/>
          <a:ln cap="flat" cmpd="sng" w="38100">
            <a:solidFill>
              <a:srgbClr val="0000FF"/>
            </a:solidFill>
            <a:prstDash val="solid"/>
            <a:round/>
            <a:headEnd len="med" w="med" type="none"/>
            <a:tailEnd len="med" w="med" type="triangle"/>
          </a:ln>
        </p:spPr>
      </p:cxnSp>
      <p:sp>
        <p:nvSpPr>
          <p:cNvPr id="67" name="Google Shape;67;p14"/>
          <p:cNvSpPr txBox="1"/>
          <p:nvPr/>
        </p:nvSpPr>
        <p:spPr>
          <a:xfrm>
            <a:off x="6742737" y="225244"/>
            <a:ext cx="15546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rgbClr val="0000FF"/>
                </a:solidFill>
              </a:rPr>
              <a:t>Left-Mover</a:t>
            </a:r>
            <a:endParaRPr b="1" sz="1700">
              <a:solidFill>
                <a:srgbClr val="0000FF"/>
              </a:solidFill>
            </a:endParaRPr>
          </a:p>
        </p:txBody>
      </p:sp>
      <p:sp>
        <p:nvSpPr>
          <p:cNvPr id="68" name="Google Shape;68;p14"/>
          <p:cNvSpPr/>
          <p:nvPr/>
        </p:nvSpPr>
        <p:spPr>
          <a:xfrm rot="10800000">
            <a:off x="8141100" y="3516149"/>
            <a:ext cx="495600" cy="3354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4"/>
          <p:cNvSpPr/>
          <p:nvPr/>
        </p:nvSpPr>
        <p:spPr>
          <a:xfrm rot="10800000">
            <a:off x="5605149" y="4746650"/>
            <a:ext cx="495600" cy="3354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4"/>
          <p:cNvSpPr/>
          <p:nvPr/>
        </p:nvSpPr>
        <p:spPr>
          <a:xfrm>
            <a:off x="5411125" y="2565408"/>
            <a:ext cx="3598095" cy="2475219"/>
          </a:xfrm>
          <a:custGeom>
            <a:rect b="b" l="l" r="r" t="t"/>
            <a:pathLst>
              <a:path extrusionOk="0" h="99767" w="145026">
                <a:moveTo>
                  <a:pt x="0" y="99767"/>
                </a:moveTo>
                <a:cubicBezTo>
                  <a:pt x="6330" y="95698"/>
                  <a:pt x="31267" y="89218"/>
                  <a:pt x="37980" y="75350"/>
                </a:cubicBezTo>
                <a:cubicBezTo>
                  <a:pt x="44693" y="61482"/>
                  <a:pt x="32670" y="28820"/>
                  <a:pt x="40279" y="16558"/>
                </a:cubicBezTo>
                <a:cubicBezTo>
                  <a:pt x="47888" y="4296"/>
                  <a:pt x="74712" y="-3751"/>
                  <a:pt x="83635" y="1778"/>
                </a:cubicBezTo>
                <a:cubicBezTo>
                  <a:pt x="92558" y="7307"/>
                  <a:pt x="83584" y="45349"/>
                  <a:pt x="93816" y="49731"/>
                </a:cubicBezTo>
                <a:cubicBezTo>
                  <a:pt x="104048" y="54114"/>
                  <a:pt x="136491" y="31683"/>
                  <a:pt x="145026" y="28073"/>
                </a:cubicBezTo>
              </a:path>
            </a:pathLst>
          </a:custGeom>
          <a:noFill/>
          <a:ln cap="flat" cmpd="sng" w="19050">
            <a:solidFill>
              <a:srgbClr val="FF9900"/>
            </a:solidFill>
            <a:prstDash val="dash"/>
            <a:round/>
            <a:headEnd len="med" w="med" type="none"/>
            <a:tailEnd len="med" w="med" type="triangle"/>
          </a:ln>
        </p:spPr>
      </p:sp>
      <p:sp>
        <p:nvSpPr>
          <p:cNvPr id="71" name="Google Shape;71;p14"/>
          <p:cNvSpPr/>
          <p:nvPr/>
        </p:nvSpPr>
        <p:spPr>
          <a:xfrm>
            <a:off x="5632589" y="4358313"/>
            <a:ext cx="495600" cy="3354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4"/>
          <p:cNvSpPr/>
          <p:nvPr/>
        </p:nvSpPr>
        <p:spPr>
          <a:xfrm>
            <a:off x="8168540" y="3127812"/>
            <a:ext cx="495600" cy="3354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4"/>
          <p:cNvSpPr/>
          <p:nvPr/>
        </p:nvSpPr>
        <p:spPr>
          <a:xfrm flipH="1" rot="5400000">
            <a:off x="6287864" y="3242574"/>
            <a:ext cx="491100" cy="3354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4"/>
          <p:cNvSpPr/>
          <p:nvPr/>
        </p:nvSpPr>
        <p:spPr>
          <a:xfrm flipH="1" rot="-5400000">
            <a:off x="5900580" y="3265937"/>
            <a:ext cx="491100" cy="3354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4"/>
          <p:cNvSpPr/>
          <p:nvPr/>
        </p:nvSpPr>
        <p:spPr>
          <a:xfrm rot="5400000">
            <a:off x="7589013" y="2913506"/>
            <a:ext cx="495600" cy="335400"/>
          </a:xfrm>
          <a:prstGeom prst="curvedDownArrow">
            <a:avLst>
              <a:gd fmla="val 25000" name="adj1"/>
              <a:gd fmla="val 50000" name="adj2"/>
              <a:gd fmla="val 25000" name="adj3"/>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4"/>
          <p:cNvSpPr/>
          <p:nvPr/>
        </p:nvSpPr>
        <p:spPr>
          <a:xfrm rot="-5400000">
            <a:off x="7200674" y="2886064"/>
            <a:ext cx="495600" cy="335400"/>
          </a:xfrm>
          <a:prstGeom prst="curvedDownArrow">
            <a:avLst>
              <a:gd fmla="val 25000" name="adj1"/>
              <a:gd fmla="val 50000" name="adj2"/>
              <a:gd fmla="val 25000" name="adj3"/>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7" name="Google Shape;77;p14"/>
          <p:cNvCxnSpPr/>
          <p:nvPr/>
        </p:nvCxnSpPr>
        <p:spPr>
          <a:xfrm rot="10800000">
            <a:off x="6970066" y="3333217"/>
            <a:ext cx="10500" cy="820500"/>
          </a:xfrm>
          <a:prstGeom prst="straightConnector1">
            <a:avLst/>
          </a:prstGeom>
          <a:noFill/>
          <a:ln cap="flat" cmpd="sng" w="38100">
            <a:solidFill>
              <a:schemeClr val="dk1"/>
            </a:solidFill>
            <a:prstDash val="solid"/>
            <a:round/>
            <a:headEnd len="med" w="med" type="none"/>
            <a:tailEnd len="med" w="med" type="triangle"/>
          </a:ln>
        </p:spPr>
      </p:cxnSp>
      <p:sp>
        <p:nvSpPr>
          <p:cNvPr id="78" name="Google Shape;78;p14"/>
          <p:cNvSpPr/>
          <p:nvPr/>
        </p:nvSpPr>
        <p:spPr>
          <a:xfrm rot="-10511599">
            <a:off x="6541530" y="2163668"/>
            <a:ext cx="811992" cy="1143205"/>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9" name="Google Shape;79;p14"/>
          <p:cNvSpPr txBox="1"/>
          <p:nvPr/>
        </p:nvSpPr>
        <p:spPr>
          <a:xfrm>
            <a:off x="6042199" y="2770020"/>
            <a:ext cx="6990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5200">
                <a:solidFill>
                  <a:srgbClr val="FF0000"/>
                </a:solidFill>
              </a:rPr>
              <a:t>L</a:t>
            </a:r>
            <a:endParaRPr b="1" sz="5200">
              <a:solidFill>
                <a:srgbClr val="FF0000"/>
              </a:solidFill>
            </a:endParaRPr>
          </a:p>
        </p:txBody>
      </p:sp>
      <p:sp>
        <p:nvSpPr>
          <p:cNvPr id="80" name="Google Shape;80;p14"/>
          <p:cNvSpPr txBox="1"/>
          <p:nvPr/>
        </p:nvSpPr>
        <p:spPr>
          <a:xfrm>
            <a:off x="7364392" y="2401661"/>
            <a:ext cx="6990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5200">
                <a:solidFill>
                  <a:srgbClr val="FF0000"/>
                </a:solidFill>
              </a:rPr>
              <a:t>L</a:t>
            </a:r>
            <a:endParaRPr b="1" sz="5200">
              <a:solidFill>
                <a:srgbClr val="FF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cxnSp>
        <p:nvCxnSpPr>
          <p:cNvPr id="140" name="Google Shape;140;p23"/>
          <p:cNvCxnSpPr/>
          <p:nvPr/>
        </p:nvCxnSpPr>
        <p:spPr>
          <a:xfrm>
            <a:off x="3448765" y="2475546"/>
            <a:ext cx="0" cy="1786200"/>
          </a:xfrm>
          <a:prstGeom prst="straightConnector1">
            <a:avLst/>
          </a:prstGeom>
          <a:noFill/>
          <a:ln cap="flat" cmpd="sng" w="9525">
            <a:solidFill>
              <a:schemeClr val="dk2"/>
            </a:solidFill>
            <a:prstDash val="solid"/>
            <a:round/>
            <a:headEnd len="med" w="med" type="none"/>
            <a:tailEnd len="med" w="med" type="none"/>
          </a:ln>
        </p:spPr>
      </p:cxnSp>
      <p:cxnSp>
        <p:nvCxnSpPr>
          <p:cNvPr id="141" name="Google Shape;141;p23"/>
          <p:cNvCxnSpPr/>
          <p:nvPr/>
        </p:nvCxnSpPr>
        <p:spPr>
          <a:xfrm>
            <a:off x="2960769" y="4111849"/>
            <a:ext cx="2703900" cy="0"/>
          </a:xfrm>
          <a:prstGeom prst="straightConnector1">
            <a:avLst/>
          </a:prstGeom>
          <a:noFill/>
          <a:ln cap="flat" cmpd="sng" w="9525">
            <a:solidFill>
              <a:schemeClr val="dk2"/>
            </a:solidFill>
            <a:prstDash val="solid"/>
            <a:round/>
            <a:headEnd len="med" w="med" type="none"/>
            <a:tailEnd len="med" w="med" type="none"/>
          </a:ln>
        </p:spPr>
      </p:cxnSp>
      <p:cxnSp>
        <p:nvCxnSpPr>
          <p:cNvPr id="142" name="Google Shape;142;p23"/>
          <p:cNvCxnSpPr/>
          <p:nvPr/>
        </p:nvCxnSpPr>
        <p:spPr>
          <a:xfrm flipH="1" rot="10800000">
            <a:off x="3583008" y="2657673"/>
            <a:ext cx="1968000" cy="827700"/>
          </a:xfrm>
          <a:prstGeom prst="straightConnector1">
            <a:avLst/>
          </a:prstGeom>
          <a:noFill/>
          <a:ln cap="flat" cmpd="sng" w="9525">
            <a:solidFill>
              <a:schemeClr val="dk1"/>
            </a:solidFill>
            <a:prstDash val="solid"/>
            <a:round/>
            <a:headEnd len="med" w="med" type="none"/>
            <a:tailEnd len="med" w="med" type="none"/>
          </a:ln>
        </p:spPr>
      </p:cxnSp>
      <p:cxnSp>
        <p:nvCxnSpPr>
          <p:cNvPr id="143" name="Google Shape;143;p23"/>
          <p:cNvCxnSpPr/>
          <p:nvPr/>
        </p:nvCxnSpPr>
        <p:spPr>
          <a:xfrm flipH="1">
            <a:off x="4033683" y="3010073"/>
            <a:ext cx="684600" cy="283500"/>
          </a:xfrm>
          <a:prstGeom prst="straightConnector1">
            <a:avLst/>
          </a:prstGeom>
          <a:noFill/>
          <a:ln cap="flat" cmpd="sng" w="19050">
            <a:solidFill>
              <a:srgbClr val="9900FF"/>
            </a:solidFill>
            <a:prstDash val="solid"/>
            <a:round/>
            <a:headEnd len="med" w="med" type="none"/>
            <a:tailEnd len="med" w="med" type="triangle"/>
          </a:ln>
        </p:spPr>
      </p:cxnSp>
      <p:cxnSp>
        <p:nvCxnSpPr>
          <p:cNvPr id="144" name="Google Shape;144;p23"/>
          <p:cNvCxnSpPr/>
          <p:nvPr/>
        </p:nvCxnSpPr>
        <p:spPr>
          <a:xfrm flipH="1">
            <a:off x="4410733" y="2967773"/>
            <a:ext cx="414600" cy="177600"/>
          </a:xfrm>
          <a:prstGeom prst="straightConnector1">
            <a:avLst/>
          </a:prstGeom>
          <a:noFill/>
          <a:ln cap="flat" cmpd="sng" w="9525">
            <a:solidFill>
              <a:srgbClr val="9900FF"/>
            </a:solidFill>
            <a:prstDash val="solid"/>
            <a:round/>
            <a:headEnd len="med" w="med" type="none"/>
            <a:tailEnd len="med" w="med" type="triangle"/>
          </a:ln>
        </p:spPr>
      </p:cxnSp>
      <p:sp>
        <p:nvSpPr>
          <p:cNvPr id="145" name="Google Shape;145;p23"/>
          <p:cNvSpPr/>
          <p:nvPr/>
        </p:nvSpPr>
        <p:spPr>
          <a:xfrm>
            <a:off x="4725192" y="2893916"/>
            <a:ext cx="165000" cy="183900"/>
          </a:xfrm>
          <a:prstGeom prst="flowChartSummingJunction">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6" name="Google Shape;146;p23"/>
          <p:cNvCxnSpPr/>
          <p:nvPr/>
        </p:nvCxnSpPr>
        <p:spPr>
          <a:xfrm flipH="1" rot="8755593">
            <a:off x="4320028" y="2419933"/>
            <a:ext cx="111913" cy="683539"/>
          </a:xfrm>
          <a:prstGeom prst="straightConnector1">
            <a:avLst/>
          </a:prstGeom>
          <a:noFill/>
          <a:ln cap="flat" cmpd="sng" w="38100">
            <a:solidFill>
              <a:srgbClr val="FF9900"/>
            </a:solidFill>
            <a:prstDash val="solid"/>
            <a:round/>
            <a:headEnd len="med" w="med" type="none"/>
            <a:tailEnd len="med" w="med" type="triangle"/>
          </a:ln>
        </p:spPr>
      </p:cxnSp>
      <p:cxnSp>
        <p:nvCxnSpPr>
          <p:cNvPr id="147" name="Google Shape;147;p23"/>
          <p:cNvCxnSpPr/>
          <p:nvPr/>
        </p:nvCxnSpPr>
        <p:spPr>
          <a:xfrm rot="10800000">
            <a:off x="3727319" y="2675161"/>
            <a:ext cx="288300" cy="592200"/>
          </a:xfrm>
          <a:prstGeom prst="straightConnector1">
            <a:avLst/>
          </a:prstGeom>
          <a:noFill/>
          <a:ln cap="flat" cmpd="sng" w="38100">
            <a:solidFill>
              <a:srgbClr val="FF9900"/>
            </a:solidFill>
            <a:prstDash val="solid"/>
            <a:round/>
            <a:headEnd len="med" w="med" type="none"/>
            <a:tailEnd len="med" w="med" type="triangle"/>
          </a:ln>
        </p:spPr>
      </p:cxnSp>
      <p:sp>
        <p:nvSpPr>
          <p:cNvPr id="148" name="Google Shape;148;p23"/>
          <p:cNvSpPr/>
          <p:nvPr/>
        </p:nvSpPr>
        <p:spPr>
          <a:xfrm rot="1389297">
            <a:off x="3658152" y="2905456"/>
            <a:ext cx="509375" cy="390431"/>
          </a:xfrm>
          <a:custGeom>
            <a:rect b="b" l="l" r="r" t="t"/>
            <a:pathLst>
              <a:path extrusionOk="0" h="15618" w="20376">
                <a:moveTo>
                  <a:pt x="0" y="8842"/>
                </a:moveTo>
                <a:cubicBezTo>
                  <a:pt x="0" y="5460"/>
                  <a:pt x="1758" y="-487"/>
                  <a:pt x="5094" y="69"/>
                </a:cubicBezTo>
                <a:cubicBezTo>
                  <a:pt x="7331" y="442"/>
                  <a:pt x="9355" y="2680"/>
                  <a:pt x="9905" y="4880"/>
                </a:cubicBezTo>
                <a:cubicBezTo>
                  <a:pt x="10409" y="6895"/>
                  <a:pt x="8020" y="9691"/>
                  <a:pt x="5943" y="9691"/>
                </a:cubicBezTo>
                <a:cubicBezTo>
                  <a:pt x="4056" y="9691"/>
                  <a:pt x="4470" y="5210"/>
                  <a:pt x="5943" y="4031"/>
                </a:cubicBezTo>
                <a:cubicBezTo>
                  <a:pt x="7663" y="2655"/>
                  <a:pt x="10564" y="1766"/>
                  <a:pt x="12452" y="2899"/>
                </a:cubicBezTo>
                <a:cubicBezTo>
                  <a:pt x="15277" y="4594"/>
                  <a:pt x="16411" y="9696"/>
                  <a:pt x="14716" y="12521"/>
                </a:cubicBezTo>
                <a:cubicBezTo>
                  <a:pt x="13745" y="14139"/>
                  <a:pt x="10103" y="14091"/>
                  <a:pt x="9056" y="12521"/>
                </a:cubicBezTo>
                <a:cubicBezTo>
                  <a:pt x="8344" y="11453"/>
                  <a:pt x="9442" y="9886"/>
                  <a:pt x="10188" y="8842"/>
                </a:cubicBezTo>
                <a:cubicBezTo>
                  <a:pt x="11630" y="6823"/>
                  <a:pt x="16436" y="5490"/>
                  <a:pt x="17546" y="7710"/>
                </a:cubicBezTo>
                <a:cubicBezTo>
                  <a:pt x="18734" y="10086"/>
                  <a:pt x="17407" y="16945"/>
                  <a:pt x="15282" y="15351"/>
                </a:cubicBezTo>
                <a:cubicBezTo>
                  <a:pt x="13018" y="13653"/>
                  <a:pt x="17691" y="9454"/>
                  <a:pt x="20376" y="8559"/>
                </a:cubicBezTo>
              </a:path>
            </a:pathLst>
          </a:custGeom>
          <a:noFill/>
          <a:ln cap="flat" cmpd="sng" w="9525">
            <a:solidFill>
              <a:srgbClr val="FF0000"/>
            </a:solidFill>
            <a:prstDash val="solid"/>
            <a:round/>
            <a:headEnd len="med" w="med" type="none"/>
            <a:tailEnd len="med" w="med" type="none"/>
          </a:ln>
        </p:spPr>
      </p:sp>
      <p:sp>
        <p:nvSpPr>
          <p:cNvPr id="149" name="Google Shape;149;p23"/>
          <p:cNvSpPr/>
          <p:nvPr/>
        </p:nvSpPr>
        <p:spPr>
          <a:xfrm rot="2374248">
            <a:off x="4121287" y="2656169"/>
            <a:ext cx="509375" cy="390431"/>
          </a:xfrm>
          <a:custGeom>
            <a:rect b="b" l="l" r="r" t="t"/>
            <a:pathLst>
              <a:path extrusionOk="0" h="15618" w="20376">
                <a:moveTo>
                  <a:pt x="0" y="8842"/>
                </a:moveTo>
                <a:cubicBezTo>
                  <a:pt x="0" y="5460"/>
                  <a:pt x="1758" y="-487"/>
                  <a:pt x="5094" y="69"/>
                </a:cubicBezTo>
                <a:cubicBezTo>
                  <a:pt x="7331" y="442"/>
                  <a:pt x="9355" y="2680"/>
                  <a:pt x="9905" y="4880"/>
                </a:cubicBezTo>
                <a:cubicBezTo>
                  <a:pt x="10409" y="6895"/>
                  <a:pt x="8020" y="9691"/>
                  <a:pt x="5943" y="9691"/>
                </a:cubicBezTo>
                <a:cubicBezTo>
                  <a:pt x="4056" y="9691"/>
                  <a:pt x="4470" y="5210"/>
                  <a:pt x="5943" y="4031"/>
                </a:cubicBezTo>
                <a:cubicBezTo>
                  <a:pt x="7663" y="2655"/>
                  <a:pt x="10564" y="1766"/>
                  <a:pt x="12452" y="2899"/>
                </a:cubicBezTo>
                <a:cubicBezTo>
                  <a:pt x="15277" y="4594"/>
                  <a:pt x="16411" y="9696"/>
                  <a:pt x="14716" y="12521"/>
                </a:cubicBezTo>
                <a:cubicBezTo>
                  <a:pt x="13745" y="14139"/>
                  <a:pt x="10103" y="14091"/>
                  <a:pt x="9056" y="12521"/>
                </a:cubicBezTo>
                <a:cubicBezTo>
                  <a:pt x="8344" y="11453"/>
                  <a:pt x="9442" y="9886"/>
                  <a:pt x="10188" y="8842"/>
                </a:cubicBezTo>
                <a:cubicBezTo>
                  <a:pt x="11630" y="6823"/>
                  <a:pt x="16436" y="5490"/>
                  <a:pt x="17546" y="7710"/>
                </a:cubicBezTo>
                <a:cubicBezTo>
                  <a:pt x="18734" y="10086"/>
                  <a:pt x="17407" y="16945"/>
                  <a:pt x="15282" y="15351"/>
                </a:cubicBezTo>
                <a:cubicBezTo>
                  <a:pt x="13018" y="13653"/>
                  <a:pt x="17691" y="9454"/>
                  <a:pt x="20376" y="8559"/>
                </a:cubicBezTo>
              </a:path>
            </a:pathLst>
          </a:custGeom>
          <a:noFill/>
          <a:ln cap="flat" cmpd="sng" w="9525">
            <a:solidFill>
              <a:srgbClr val="FF0000"/>
            </a:solidFill>
            <a:prstDash val="solid"/>
            <a:round/>
            <a:headEnd len="med" w="med" type="none"/>
            <a:tailEnd len="med" w="med" type="none"/>
          </a:ln>
        </p:spPr>
      </p:sp>
      <p:sp>
        <p:nvSpPr>
          <p:cNvPr id="150" name="Google Shape;150;p23"/>
          <p:cNvSpPr txBox="1"/>
          <p:nvPr/>
        </p:nvSpPr>
        <p:spPr>
          <a:xfrm>
            <a:off x="3382425" y="1627775"/>
            <a:ext cx="2412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latin typeface="Calibri"/>
                <a:ea typeface="Calibri"/>
                <a:cs typeface="Calibri"/>
                <a:sym typeface="Calibri"/>
              </a:rPr>
              <a:t>Straight Hodograph</a:t>
            </a:r>
            <a:endParaRPr b="1" sz="1800">
              <a:latin typeface="Calibri"/>
              <a:ea typeface="Calibri"/>
              <a:cs typeface="Calibri"/>
              <a:sym typeface="Calibri"/>
            </a:endParaRPr>
          </a:p>
        </p:txBody>
      </p:sp>
      <p:sp>
        <p:nvSpPr>
          <p:cNvPr id="151" name="Google Shape;151;p23"/>
          <p:cNvSpPr txBox="1"/>
          <p:nvPr/>
        </p:nvSpPr>
        <p:spPr>
          <a:xfrm>
            <a:off x="1007850" y="597250"/>
            <a:ext cx="71283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400" u="sng">
                <a:latin typeface="Calibri"/>
                <a:ea typeface="Calibri"/>
                <a:cs typeface="Calibri"/>
                <a:sym typeface="Calibri"/>
              </a:rPr>
              <a:t>Non-Linear Dynamics Term</a:t>
            </a:r>
            <a:endParaRPr sz="30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4"/>
          <p:cNvSpPr/>
          <p:nvPr/>
        </p:nvSpPr>
        <p:spPr>
          <a:xfrm rot="10800000">
            <a:off x="760725" y="352790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4"/>
          <p:cNvSpPr txBox="1"/>
          <p:nvPr/>
        </p:nvSpPr>
        <p:spPr>
          <a:xfrm>
            <a:off x="1084050" y="30425"/>
            <a:ext cx="7128300" cy="89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u="sng">
                <a:latin typeface="Calibri"/>
                <a:ea typeface="Calibri"/>
                <a:cs typeface="Calibri"/>
                <a:sym typeface="Calibri"/>
              </a:rPr>
              <a:t>An Updraft Emerges!</a:t>
            </a:r>
            <a:endParaRPr b="1" sz="1200">
              <a:latin typeface="Calibri"/>
              <a:ea typeface="Calibri"/>
              <a:cs typeface="Calibri"/>
              <a:sym typeface="Calibri"/>
            </a:endParaRPr>
          </a:p>
          <a:p>
            <a:pPr indent="0" lvl="0" marL="0" rtl="0" algn="ctr">
              <a:spcBef>
                <a:spcPts val="0"/>
              </a:spcBef>
              <a:spcAft>
                <a:spcPts val="0"/>
              </a:spcAft>
              <a:buNone/>
            </a:pPr>
            <a:r>
              <a:t/>
            </a:r>
            <a:endParaRPr b="1" sz="2300" u="sng">
              <a:solidFill>
                <a:srgbClr val="FF00FF"/>
              </a:solidFill>
            </a:endParaRPr>
          </a:p>
        </p:txBody>
      </p:sp>
      <p:grpSp>
        <p:nvGrpSpPr>
          <p:cNvPr id="159" name="Google Shape;159;p24"/>
          <p:cNvGrpSpPr/>
          <p:nvPr/>
        </p:nvGrpSpPr>
        <p:grpSpPr>
          <a:xfrm>
            <a:off x="6168650" y="776914"/>
            <a:ext cx="2891100" cy="1514152"/>
            <a:chOff x="6168650" y="776914"/>
            <a:chExt cx="2891100" cy="1514152"/>
          </a:xfrm>
        </p:grpSpPr>
        <p:cxnSp>
          <p:nvCxnSpPr>
            <p:cNvPr id="160" name="Google Shape;160;p24"/>
            <p:cNvCxnSpPr/>
            <p:nvPr/>
          </p:nvCxnSpPr>
          <p:spPr>
            <a:xfrm>
              <a:off x="6429775" y="809125"/>
              <a:ext cx="0" cy="1402200"/>
            </a:xfrm>
            <a:prstGeom prst="straightConnector1">
              <a:avLst/>
            </a:prstGeom>
            <a:noFill/>
            <a:ln cap="flat" cmpd="sng" w="9525">
              <a:solidFill>
                <a:srgbClr val="595959"/>
              </a:solidFill>
              <a:prstDash val="dot"/>
              <a:round/>
              <a:headEnd len="med" w="med" type="none"/>
              <a:tailEnd len="med" w="med" type="none"/>
            </a:ln>
          </p:spPr>
        </p:cxnSp>
        <p:cxnSp>
          <p:nvCxnSpPr>
            <p:cNvPr id="161" name="Google Shape;161;p24"/>
            <p:cNvCxnSpPr/>
            <p:nvPr/>
          </p:nvCxnSpPr>
          <p:spPr>
            <a:xfrm rot="10800000">
              <a:off x="6168650" y="1783475"/>
              <a:ext cx="2891100" cy="0"/>
            </a:xfrm>
            <a:prstGeom prst="straightConnector1">
              <a:avLst/>
            </a:prstGeom>
            <a:noFill/>
            <a:ln cap="flat" cmpd="sng" w="9525">
              <a:solidFill>
                <a:srgbClr val="595959"/>
              </a:solidFill>
              <a:prstDash val="dot"/>
              <a:round/>
              <a:headEnd len="med" w="med" type="none"/>
              <a:tailEnd len="med" w="med" type="none"/>
            </a:ln>
          </p:spPr>
        </p:cxnSp>
        <p:cxnSp>
          <p:nvCxnSpPr>
            <p:cNvPr id="162" name="Google Shape;162;p24"/>
            <p:cNvCxnSpPr/>
            <p:nvPr/>
          </p:nvCxnSpPr>
          <p:spPr>
            <a:xfrm>
              <a:off x="6544021" y="1785327"/>
              <a:ext cx="1905900" cy="0"/>
            </a:xfrm>
            <a:prstGeom prst="straightConnector1">
              <a:avLst/>
            </a:prstGeom>
            <a:noFill/>
            <a:ln cap="flat" cmpd="sng" w="19050">
              <a:solidFill>
                <a:schemeClr val="dk1"/>
              </a:solidFill>
              <a:prstDash val="solid"/>
              <a:round/>
              <a:headEnd len="med" w="med" type="none"/>
              <a:tailEnd len="med" w="med" type="none"/>
            </a:ln>
          </p:spPr>
        </p:cxnSp>
        <p:cxnSp>
          <p:nvCxnSpPr>
            <p:cNvPr id="163" name="Google Shape;163;p24"/>
            <p:cNvCxnSpPr/>
            <p:nvPr/>
          </p:nvCxnSpPr>
          <p:spPr>
            <a:xfrm rot="10800000">
              <a:off x="7186593" y="1132920"/>
              <a:ext cx="0" cy="669600"/>
            </a:xfrm>
            <a:prstGeom prst="straightConnector1">
              <a:avLst/>
            </a:prstGeom>
            <a:noFill/>
            <a:ln cap="flat" cmpd="sng" w="19050">
              <a:solidFill>
                <a:srgbClr val="FF9900"/>
              </a:solidFill>
              <a:prstDash val="dash"/>
              <a:round/>
              <a:headEnd len="med" w="med" type="none"/>
              <a:tailEnd len="med" w="med" type="stealth"/>
            </a:ln>
          </p:spPr>
        </p:cxnSp>
        <p:sp>
          <p:nvSpPr>
            <p:cNvPr id="164" name="Google Shape;164;p24"/>
            <p:cNvSpPr txBox="1"/>
            <p:nvPr/>
          </p:nvSpPr>
          <p:spPr>
            <a:xfrm rot="4292">
              <a:off x="6995112" y="777214"/>
              <a:ext cx="480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a:solidFill>
                    <a:srgbClr val="FF9900"/>
                  </a:solidFill>
                  <a:latin typeface="Calibri"/>
                  <a:ea typeface="Calibri"/>
                  <a:cs typeface="Calibri"/>
                  <a:sym typeface="Calibri"/>
                </a:rPr>
                <a:t>ω</a:t>
              </a:r>
              <a:r>
                <a:rPr baseline="-25000" lang="en">
                  <a:solidFill>
                    <a:srgbClr val="FF9900"/>
                  </a:solidFill>
                  <a:latin typeface="Calibri"/>
                  <a:ea typeface="Calibri"/>
                  <a:cs typeface="Calibri"/>
                  <a:sym typeface="Calibri"/>
                </a:rPr>
                <a:t>h</a:t>
              </a:r>
              <a:endParaRPr>
                <a:solidFill>
                  <a:srgbClr val="FF9900"/>
                </a:solidFill>
                <a:latin typeface="Calibri"/>
                <a:ea typeface="Calibri"/>
                <a:cs typeface="Calibri"/>
                <a:sym typeface="Calibri"/>
              </a:endParaRPr>
            </a:p>
          </p:txBody>
        </p:sp>
        <p:sp>
          <p:nvSpPr>
            <p:cNvPr id="165" name="Google Shape;165;p24"/>
            <p:cNvSpPr txBox="1"/>
            <p:nvPr/>
          </p:nvSpPr>
          <p:spPr>
            <a:xfrm>
              <a:off x="7055950" y="1829366"/>
              <a:ext cx="7821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rgbClr val="9900FF"/>
                  </a:solidFill>
                </a:rPr>
                <a:t>Inflow</a:t>
              </a:r>
              <a:endParaRPr b="1" sz="1000">
                <a:solidFill>
                  <a:srgbClr val="9900FF"/>
                </a:solidFill>
              </a:endParaRPr>
            </a:p>
            <a:p>
              <a:pPr indent="0" lvl="0" marL="0" rtl="0" algn="ctr">
                <a:spcBef>
                  <a:spcPts val="0"/>
                </a:spcBef>
                <a:spcAft>
                  <a:spcPts val="0"/>
                </a:spcAft>
                <a:buNone/>
              </a:pPr>
              <a:r>
                <a:rPr b="1" lang="en" sz="800">
                  <a:solidFill>
                    <a:srgbClr val="9900FF"/>
                  </a:solidFill>
                </a:rPr>
                <a:t>(SR winds)</a:t>
              </a:r>
              <a:endParaRPr b="1" sz="800">
                <a:solidFill>
                  <a:srgbClr val="9900FF"/>
                </a:solidFill>
              </a:endParaRPr>
            </a:p>
          </p:txBody>
        </p:sp>
        <p:sp>
          <p:nvSpPr>
            <p:cNvPr id="166" name="Google Shape;166;p24"/>
            <p:cNvSpPr txBox="1"/>
            <p:nvPr/>
          </p:nvSpPr>
          <p:spPr>
            <a:xfrm>
              <a:off x="7505203" y="1200587"/>
              <a:ext cx="7821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t>Initial Updraft</a:t>
              </a:r>
              <a:endParaRPr b="1" sz="1100"/>
            </a:p>
          </p:txBody>
        </p:sp>
        <p:sp>
          <p:nvSpPr>
            <p:cNvPr id="167" name="Google Shape;167;p24"/>
            <p:cNvSpPr/>
            <p:nvPr/>
          </p:nvSpPr>
          <p:spPr>
            <a:xfrm rot="3363149">
              <a:off x="6926130" y="1280684"/>
              <a:ext cx="509370" cy="390427"/>
            </a:xfrm>
            <a:custGeom>
              <a:rect b="b" l="l" r="r" t="t"/>
              <a:pathLst>
                <a:path extrusionOk="0" h="15618" w="20376">
                  <a:moveTo>
                    <a:pt x="0" y="8842"/>
                  </a:moveTo>
                  <a:cubicBezTo>
                    <a:pt x="0" y="5460"/>
                    <a:pt x="1758" y="-487"/>
                    <a:pt x="5094" y="69"/>
                  </a:cubicBezTo>
                  <a:cubicBezTo>
                    <a:pt x="7331" y="442"/>
                    <a:pt x="9355" y="2680"/>
                    <a:pt x="9905" y="4880"/>
                  </a:cubicBezTo>
                  <a:cubicBezTo>
                    <a:pt x="10409" y="6895"/>
                    <a:pt x="8020" y="9691"/>
                    <a:pt x="5943" y="9691"/>
                  </a:cubicBezTo>
                  <a:cubicBezTo>
                    <a:pt x="4056" y="9691"/>
                    <a:pt x="4470" y="5210"/>
                    <a:pt x="5943" y="4031"/>
                  </a:cubicBezTo>
                  <a:cubicBezTo>
                    <a:pt x="7663" y="2655"/>
                    <a:pt x="10564" y="1766"/>
                    <a:pt x="12452" y="2899"/>
                  </a:cubicBezTo>
                  <a:cubicBezTo>
                    <a:pt x="15277" y="4594"/>
                    <a:pt x="16411" y="9696"/>
                    <a:pt x="14716" y="12521"/>
                  </a:cubicBezTo>
                  <a:cubicBezTo>
                    <a:pt x="13745" y="14139"/>
                    <a:pt x="10103" y="14091"/>
                    <a:pt x="9056" y="12521"/>
                  </a:cubicBezTo>
                  <a:cubicBezTo>
                    <a:pt x="8344" y="11453"/>
                    <a:pt x="9442" y="9886"/>
                    <a:pt x="10188" y="8842"/>
                  </a:cubicBezTo>
                  <a:cubicBezTo>
                    <a:pt x="11630" y="6823"/>
                    <a:pt x="16436" y="5490"/>
                    <a:pt x="17546" y="7710"/>
                  </a:cubicBezTo>
                  <a:cubicBezTo>
                    <a:pt x="18734" y="10086"/>
                    <a:pt x="17407" y="16945"/>
                    <a:pt x="15282" y="15351"/>
                  </a:cubicBezTo>
                  <a:cubicBezTo>
                    <a:pt x="13018" y="13653"/>
                    <a:pt x="17691" y="9454"/>
                    <a:pt x="20376" y="8559"/>
                  </a:cubicBezTo>
                </a:path>
              </a:pathLst>
            </a:custGeom>
            <a:noFill/>
            <a:ln cap="flat" cmpd="sng" w="9525">
              <a:solidFill>
                <a:srgbClr val="FF0000"/>
              </a:solidFill>
              <a:prstDash val="solid"/>
              <a:round/>
              <a:headEnd len="med" w="med" type="none"/>
              <a:tailEnd len="med" w="med" type="none"/>
            </a:ln>
          </p:spPr>
        </p:sp>
        <p:cxnSp>
          <p:nvCxnSpPr>
            <p:cNvPr id="168" name="Google Shape;168;p24"/>
            <p:cNvCxnSpPr/>
            <p:nvPr/>
          </p:nvCxnSpPr>
          <p:spPr>
            <a:xfrm rot="10800000">
              <a:off x="7171623" y="1783491"/>
              <a:ext cx="458400" cy="0"/>
            </a:xfrm>
            <a:prstGeom prst="straightConnector1">
              <a:avLst/>
            </a:prstGeom>
            <a:noFill/>
            <a:ln cap="flat" cmpd="sng" w="19050">
              <a:solidFill>
                <a:srgbClr val="9900FF"/>
              </a:solidFill>
              <a:prstDash val="solid"/>
              <a:round/>
              <a:headEnd len="med" w="med" type="none"/>
              <a:tailEnd len="med" w="med" type="triangle"/>
            </a:ln>
          </p:spPr>
        </p:cxnSp>
        <p:sp>
          <p:nvSpPr>
            <p:cNvPr id="169" name="Google Shape;169;p24"/>
            <p:cNvSpPr/>
            <p:nvPr/>
          </p:nvSpPr>
          <p:spPr>
            <a:xfrm>
              <a:off x="7548116" y="1721691"/>
              <a:ext cx="138900" cy="126300"/>
            </a:xfrm>
            <a:prstGeom prst="ellipse">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0" name="Google Shape;170;p24"/>
          <p:cNvSpPr txBox="1"/>
          <p:nvPr/>
        </p:nvSpPr>
        <p:spPr>
          <a:xfrm>
            <a:off x="601025" y="4294700"/>
            <a:ext cx="49851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p:txBody>
      </p:sp>
      <p:sp>
        <p:nvSpPr>
          <p:cNvPr id="171" name="Google Shape;171;p24"/>
          <p:cNvSpPr txBox="1"/>
          <p:nvPr/>
        </p:nvSpPr>
        <p:spPr>
          <a:xfrm>
            <a:off x="4091694" y="1782373"/>
            <a:ext cx="480300" cy="354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700">
                <a:solidFill>
                  <a:srgbClr val="FF9900"/>
                </a:solidFill>
                <a:latin typeface="Calibri"/>
                <a:ea typeface="Calibri"/>
                <a:cs typeface="Calibri"/>
                <a:sym typeface="Calibri"/>
              </a:rPr>
              <a:t>ω</a:t>
            </a:r>
            <a:r>
              <a:rPr baseline="-25000" lang="en" sz="1700">
                <a:solidFill>
                  <a:srgbClr val="FF9900"/>
                </a:solidFill>
                <a:latin typeface="Calibri"/>
                <a:ea typeface="Calibri"/>
                <a:cs typeface="Calibri"/>
                <a:sym typeface="Calibri"/>
              </a:rPr>
              <a:t>h</a:t>
            </a:r>
            <a:endParaRPr sz="1700">
              <a:solidFill>
                <a:srgbClr val="FF9900"/>
              </a:solidFill>
              <a:latin typeface="Calibri"/>
              <a:ea typeface="Calibri"/>
              <a:cs typeface="Calibri"/>
              <a:sym typeface="Calibri"/>
            </a:endParaRPr>
          </a:p>
        </p:txBody>
      </p:sp>
      <p:cxnSp>
        <p:nvCxnSpPr>
          <p:cNvPr id="172" name="Google Shape;172;p24"/>
          <p:cNvCxnSpPr/>
          <p:nvPr/>
        </p:nvCxnSpPr>
        <p:spPr>
          <a:xfrm flipH="1">
            <a:off x="1102300" y="2151825"/>
            <a:ext cx="3689700" cy="1774200"/>
          </a:xfrm>
          <a:prstGeom prst="straightConnector1">
            <a:avLst/>
          </a:prstGeom>
          <a:noFill/>
          <a:ln cap="flat" cmpd="sng" w="19050">
            <a:solidFill>
              <a:srgbClr val="FF9900"/>
            </a:solidFill>
            <a:prstDash val="dash"/>
            <a:round/>
            <a:headEnd len="med" w="med" type="triangle"/>
            <a:tailEnd len="med" w="med" type="none"/>
          </a:ln>
        </p:spPr>
      </p:cxnSp>
      <p:cxnSp>
        <p:nvCxnSpPr>
          <p:cNvPr id="173" name="Google Shape;173;p24"/>
          <p:cNvCxnSpPr/>
          <p:nvPr/>
        </p:nvCxnSpPr>
        <p:spPr>
          <a:xfrm flipH="1">
            <a:off x="1734775" y="2221200"/>
            <a:ext cx="3689700" cy="1774200"/>
          </a:xfrm>
          <a:prstGeom prst="straightConnector1">
            <a:avLst/>
          </a:prstGeom>
          <a:noFill/>
          <a:ln cap="flat" cmpd="sng" w="19050">
            <a:solidFill>
              <a:srgbClr val="FF9900"/>
            </a:solidFill>
            <a:prstDash val="dash"/>
            <a:round/>
            <a:headEnd len="med" w="med" type="triangle"/>
            <a:tailEnd len="med" w="med" type="none"/>
          </a:ln>
        </p:spPr>
      </p:cxnSp>
      <p:cxnSp>
        <p:nvCxnSpPr>
          <p:cNvPr id="174" name="Google Shape;174;p24"/>
          <p:cNvCxnSpPr/>
          <p:nvPr/>
        </p:nvCxnSpPr>
        <p:spPr>
          <a:xfrm flipH="1">
            <a:off x="467475" y="2067925"/>
            <a:ext cx="3689700" cy="1774200"/>
          </a:xfrm>
          <a:prstGeom prst="straightConnector1">
            <a:avLst/>
          </a:prstGeom>
          <a:noFill/>
          <a:ln cap="flat" cmpd="sng" w="19050">
            <a:solidFill>
              <a:srgbClr val="FF9900"/>
            </a:solidFill>
            <a:prstDash val="dash"/>
            <a:round/>
            <a:headEnd len="med" w="med" type="triangle"/>
            <a:tailEnd len="med" w="med" type="none"/>
          </a:ln>
        </p:spPr>
      </p:cxnSp>
      <p:sp>
        <p:nvSpPr>
          <p:cNvPr id="175" name="Google Shape;175;p24"/>
          <p:cNvSpPr/>
          <p:nvPr/>
        </p:nvSpPr>
        <p:spPr>
          <a:xfrm>
            <a:off x="788500" y="313675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4"/>
          <p:cNvSpPr txBox="1"/>
          <p:nvPr/>
        </p:nvSpPr>
        <p:spPr>
          <a:xfrm>
            <a:off x="447400" y="4104550"/>
            <a:ext cx="5436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9900FF"/>
                </a:solidFill>
                <a:latin typeface="Calibri"/>
                <a:ea typeface="Calibri"/>
                <a:cs typeface="Calibri"/>
                <a:sym typeface="Calibri"/>
              </a:rPr>
              <a:t>Inflow</a:t>
            </a:r>
            <a:r>
              <a:rPr lang="en" sz="1600">
                <a:solidFill>
                  <a:schemeClr val="dk1"/>
                </a:solidFill>
                <a:latin typeface="Calibri"/>
                <a:ea typeface="Calibri"/>
                <a:cs typeface="Calibri"/>
                <a:sym typeface="Calibri"/>
              </a:rPr>
              <a:t> not aligned with </a:t>
            </a:r>
            <a:r>
              <a:rPr b="1" lang="en" sz="1600">
                <a:solidFill>
                  <a:srgbClr val="FF9900"/>
                </a:solidFill>
                <a:latin typeface="Calibri"/>
                <a:ea typeface="Calibri"/>
                <a:cs typeface="Calibri"/>
                <a:sym typeface="Calibri"/>
              </a:rPr>
              <a:t>vortex tubes </a:t>
            </a:r>
            <a:r>
              <a:rPr lang="en" sz="1600">
                <a:solidFill>
                  <a:schemeClr val="dk1"/>
                </a:solidFill>
                <a:latin typeface="Calibri"/>
                <a:ea typeface="Calibri"/>
                <a:cs typeface="Calibri"/>
                <a:sym typeface="Calibri"/>
              </a:rPr>
              <a:t>(crosswise vorticity)</a:t>
            </a:r>
            <a:endParaRPr>
              <a:solidFill>
                <a:schemeClr val="dk1"/>
              </a:solidFill>
              <a:latin typeface="Calibri"/>
              <a:ea typeface="Calibri"/>
              <a:cs typeface="Calibri"/>
              <a:sym typeface="Calibri"/>
            </a:endParaRPr>
          </a:p>
        </p:txBody>
      </p:sp>
      <p:sp>
        <p:nvSpPr>
          <p:cNvPr id="177" name="Google Shape;177;p24"/>
          <p:cNvSpPr/>
          <p:nvPr/>
        </p:nvSpPr>
        <p:spPr>
          <a:xfrm rot="-10511506">
            <a:off x="1704380" y="925413"/>
            <a:ext cx="818171" cy="1151878"/>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78" name="Google Shape;178;p24"/>
          <p:cNvGrpSpPr/>
          <p:nvPr/>
        </p:nvGrpSpPr>
        <p:grpSpPr>
          <a:xfrm>
            <a:off x="3552000" y="1816925"/>
            <a:ext cx="527275" cy="729250"/>
            <a:chOff x="3315988" y="1896875"/>
            <a:chExt cx="527275" cy="729250"/>
          </a:xfrm>
        </p:grpSpPr>
        <p:sp>
          <p:nvSpPr>
            <p:cNvPr id="179" name="Google Shape;179;p24"/>
            <p:cNvSpPr/>
            <p:nvPr/>
          </p:nvSpPr>
          <p:spPr>
            <a:xfrm rot="10800000">
              <a:off x="3315988" y="228802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4"/>
            <p:cNvSpPr/>
            <p:nvPr/>
          </p:nvSpPr>
          <p:spPr>
            <a:xfrm>
              <a:off x="3343763" y="189687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81" name="Google Shape;181;p24"/>
          <p:cNvCxnSpPr/>
          <p:nvPr/>
        </p:nvCxnSpPr>
        <p:spPr>
          <a:xfrm rot="10800000">
            <a:off x="2469966" y="2985127"/>
            <a:ext cx="1032000" cy="753300"/>
          </a:xfrm>
          <a:prstGeom prst="straightConnector1">
            <a:avLst/>
          </a:prstGeom>
          <a:noFill/>
          <a:ln cap="flat" cmpd="sng" w="28575">
            <a:solidFill>
              <a:srgbClr val="9900FF"/>
            </a:solidFill>
            <a:prstDash val="solid"/>
            <a:round/>
            <a:headEnd len="med" w="med" type="none"/>
            <a:tailEnd len="med" w="med" type="triangle"/>
          </a:ln>
        </p:spPr>
      </p:cxnSp>
      <p:sp>
        <p:nvSpPr>
          <p:cNvPr id="182" name="Google Shape;182;p24"/>
          <p:cNvSpPr txBox="1"/>
          <p:nvPr/>
        </p:nvSpPr>
        <p:spPr>
          <a:xfrm>
            <a:off x="3225656" y="3399122"/>
            <a:ext cx="11487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rgbClr val="9900FF"/>
                </a:solidFill>
              </a:rPr>
              <a:t>Inflow</a:t>
            </a:r>
            <a:endParaRPr b="1" sz="1300">
              <a:solidFill>
                <a:srgbClr val="9900F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25"/>
          <p:cNvSpPr txBox="1"/>
          <p:nvPr/>
        </p:nvSpPr>
        <p:spPr>
          <a:xfrm>
            <a:off x="5766150" y="1103400"/>
            <a:ext cx="32607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latin typeface="Calibri"/>
                <a:ea typeface="Calibri"/>
                <a:cs typeface="Calibri"/>
                <a:sym typeface="Calibri"/>
              </a:rPr>
              <a:t>Updraft draws </a:t>
            </a:r>
            <a:r>
              <a:rPr b="1" lang="en" sz="1600">
                <a:solidFill>
                  <a:srgbClr val="FF9900"/>
                </a:solidFill>
                <a:latin typeface="Calibri"/>
                <a:ea typeface="Calibri"/>
                <a:cs typeface="Calibri"/>
                <a:sym typeface="Calibri"/>
              </a:rPr>
              <a:t>crosswise </a:t>
            </a:r>
            <a:r>
              <a:rPr lang="en" sz="1600">
                <a:solidFill>
                  <a:schemeClr val="dk1"/>
                </a:solidFill>
                <a:latin typeface="Calibri"/>
                <a:ea typeface="Calibri"/>
                <a:cs typeface="Calibri"/>
                <a:sym typeface="Calibri"/>
              </a:rPr>
              <a:t>vorticity into the vertical (tilting)</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b="1" sz="1600">
              <a:solidFill>
                <a:schemeClr val="dk1"/>
              </a:solidFill>
            </a:endParaRPr>
          </a:p>
        </p:txBody>
      </p:sp>
      <p:sp>
        <p:nvSpPr>
          <p:cNvPr id="189" name="Google Shape;189;p25"/>
          <p:cNvSpPr txBox="1"/>
          <p:nvPr/>
        </p:nvSpPr>
        <p:spPr>
          <a:xfrm>
            <a:off x="1007850" y="30425"/>
            <a:ext cx="71283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u="sng">
                <a:latin typeface="Calibri"/>
                <a:ea typeface="Calibri"/>
                <a:cs typeface="Calibri"/>
                <a:sym typeface="Calibri"/>
              </a:rPr>
              <a:t>Tilting of The Vortex Tubes</a:t>
            </a:r>
            <a:endParaRPr b="1" sz="2300" u="sng">
              <a:solidFill>
                <a:schemeClr val="dk1"/>
              </a:solidFill>
            </a:endParaRPr>
          </a:p>
        </p:txBody>
      </p:sp>
      <p:sp>
        <p:nvSpPr>
          <p:cNvPr id="190" name="Google Shape;190;p25"/>
          <p:cNvSpPr/>
          <p:nvPr/>
        </p:nvSpPr>
        <p:spPr>
          <a:xfrm>
            <a:off x="565350" y="1330187"/>
            <a:ext cx="3625650" cy="2494175"/>
          </a:xfrm>
          <a:custGeom>
            <a:rect b="b" l="l" r="r" t="t"/>
            <a:pathLst>
              <a:path extrusionOk="0" h="99767" w="145026">
                <a:moveTo>
                  <a:pt x="0" y="99767"/>
                </a:moveTo>
                <a:cubicBezTo>
                  <a:pt x="6330" y="95698"/>
                  <a:pt x="31267" y="89218"/>
                  <a:pt x="37980" y="75350"/>
                </a:cubicBezTo>
                <a:cubicBezTo>
                  <a:pt x="44693" y="61482"/>
                  <a:pt x="32670" y="28820"/>
                  <a:pt x="40279" y="16558"/>
                </a:cubicBezTo>
                <a:cubicBezTo>
                  <a:pt x="47888" y="4296"/>
                  <a:pt x="74712" y="-3751"/>
                  <a:pt x="83635" y="1778"/>
                </a:cubicBezTo>
                <a:cubicBezTo>
                  <a:pt x="92558" y="7307"/>
                  <a:pt x="83584" y="45349"/>
                  <a:pt x="93816" y="49731"/>
                </a:cubicBezTo>
                <a:cubicBezTo>
                  <a:pt x="104048" y="54114"/>
                  <a:pt x="136491" y="31683"/>
                  <a:pt x="145026" y="28073"/>
                </a:cubicBezTo>
              </a:path>
            </a:pathLst>
          </a:custGeom>
          <a:noFill/>
          <a:ln cap="flat" cmpd="sng" w="19050">
            <a:solidFill>
              <a:srgbClr val="FF9900"/>
            </a:solidFill>
            <a:prstDash val="dash"/>
            <a:round/>
            <a:headEnd len="med" w="med" type="none"/>
            <a:tailEnd len="med" w="med" type="triangle"/>
          </a:ln>
        </p:spPr>
      </p:sp>
      <p:cxnSp>
        <p:nvCxnSpPr>
          <p:cNvPr id="191" name="Google Shape;191;p25"/>
          <p:cNvCxnSpPr/>
          <p:nvPr/>
        </p:nvCxnSpPr>
        <p:spPr>
          <a:xfrm flipH="1">
            <a:off x="1102300" y="2151825"/>
            <a:ext cx="3689700" cy="1774200"/>
          </a:xfrm>
          <a:prstGeom prst="straightConnector1">
            <a:avLst/>
          </a:prstGeom>
          <a:noFill/>
          <a:ln cap="flat" cmpd="sng" w="19050">
            <a:solidFill>
              <a:srgbClr val="FF9900"/>
            </a:solidFill>
            <a:prstDash val="dash"/>
            <a:round/>
            <a:headEnd len="med" w="med" type="triangle"/>
            <a:tailEnd len="med" w="med" type="none"/>
          </a:ln>
        </p:spPr>
      </p:cxnSp>
      <p:cxnSp>
        <p:nvCxnSpPr>
          <p:cNvPr id="192" name="Google Shape;192;p25"/>
          <p:cNvCxnSpPr/>
          <p:nvPr/>
        </p:nvCxnSpPr>
        <p:spPr>
          <a:xfrm flipH="1">
            <a:off x="1734775" y="2221200"/>
            <a:ext cx="3689700" cy="1774200"/>
          </a:xfrm>
          <a:prstGeom prst="straightConnector1">
            <a:avLst/>
          </a:prstGeom>
          <a:noFill/>
          <a:ln cap="flat" cmpd="sng" w="19050">
            <a:solidFill>
              <a:srgbClr val="FF9900"/>
            </a:solidFill>
            <a:prstDash val="dash"/>
            <a:round/>
            <a:headEnd len="med" w="med" type="triangle"/>
            <a:tailEnd len="med" w="med" type="none"/>
          </a:ln>
        </p:spPr>
      </p:cxnSp>
      <p:grpSp>
        <p:nvGrpSpPr>
          <p:cNvPr id="193" name="Google Shape;193;p25"/>
          <p:cNvGrpSpPr/>
          <p:nvPr/>
        </p:nvGrpSpPr>
        <p:grpSpPr>
          <a:xfrm>
            <a:off x="760725" y="3136750"/>
            <a:ext cx="527275" cy="729250"/>
            <a:chOff x="760725" y="3136750"/>
            <a:chExt cx="527275" cy="729250"/>
          </a:xfrm>
        </p:grpSpPr>
        <p:sp>
          <p:nvSpPr>
            <p:cNvPr id="194" name="Google Shape;194;p25"/>
            <p:cNvSpPr/>
            <p:nvPr/>
          </p:nvSpPr>
          <p:spPr>
            <a:xfrm rot="10800000">
              <a:off x="760725" y="352790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25"/>
            <p:cNvSpPr/>
            <p:nvPr/>
          </p:nvSpPr>
          <p:spPr>
            <a:xfrm>
              <a:off x="788500" y="313675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6" name="Google Shape;196;p25"/>
          <p:cNvGrpSpPr/>
          <p:nvPr/>
        </p:nvGrpSpPr>
        <p:grpSpPr>
          <a:xfrm>
            <a:off x="3552000" y="1816925"/>
            <a:ext cx="527275" cy="729250"/>
            <a:chOff x="3315988" y="1896875"/>
            <a:chExt cx="527275" cy="729250"/>
          </a:xfrm>
        </p:grpSpPr>
        <p:sp>
          <p:nvSpPr>
            <p:cNvPr id="197" name="Google Shape;197;p25"/>
            <p:cNvSpPr/>
            <p:nvPr/>
          </p:nvSpPr>
          <p:spPr>
            <a:xfrm rot="10800000">
              <a:off x="3315988" y="228802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5"/>
            <p:cNvSpPr/>
            <p:nvPr/>
          </p:nvSpPr>
          <p:spPr>
            <a:xfrm>
              <a:off x="3343763" y="189687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99" name="Google Shape;199;p25"/>
          <p:cNvCxnSpPr/>
          <p:nvPr/>
        </p:nvCxnSpPr>
        <p:spPr>
          <a:xfrm rot="10800000">
            <a:off x="2214050" y="2137250"/>
            <a:ext cx="52200" cy="851100"/>
          </a:xfrm>
          <a:prstGeom prst="straightConnector1">
            <a:avLst/>
          </a:prstGeom>
          <a:noFill/>
          <a:ln cap="flat" cmpd="sng" w="38100">
            <a:solidFill>
              <a:schemeClr val="dk1"/>
            </a:solidFill>
            <a:prstDash val="solid"/>
            <a:round/>
            <a:headEnd len="med" w="med" type="none"/>
            <a:tailEnd len="med" w="med" type="triangle"/>
          </a:ln>
        </p:spPr>
      </p:cxnSp>
      <p:sp>
        <p:nvSpPr>
          <p:cNvPr id="200" name="Google Shape;200;p25"/>
          <p:cNvSpPr/>
          <p:nvPr/>
        </p:nvSpPr>
        <p:spPr>
          <a:xfrm rot="-10511506">
            <a:off x="1704380" y="925413"/>
            <a:ext cx="818171" cy="1151878"/>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201" name="Google Shape;201;p25"/>
          <p:cNvGrpSpPr/>
          <p:nvPr/>
        </p:nvGrpSpPr>
        <p:grpSpPr>
          <a:xfrm rot="2983013">
            <a:off x="2629799" y="2077587"/>
            <a:ext cx="527303" cy="729289"/>
            <a:chOff x="3315988" y="1896875"/>
            <a:chExt cx="527275" cy="729250"/>
          </a:xfrm>
        </p:grpSpPr>
        <p:sp>
          <p:nvSpPr>
            <p:cNvPr id="202" name="Google Shape;202;p25"/>
            <p:cNvSpPr/>
            <p:nvPr/>
          </p:nvSpPr>
          <p:spPr>
            <a:xfrm rot="10800000">
              <a:off x="3315988" y="228802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5"/>
            <p:cNvSpPr/>
            <p:nvPr/>
          </p:nvSpPr>
          <p:spPr>
            <a:xfrm>
              <a:off x="3343763" y="189687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4" name="Google Shape;204;p25"/>
          <p:cNvGrpSpPr/>
          <p:nvPr/>
        </p:nvGrpSpPr>
        <p:grpSpPr>
          <a:xfrm>
            <a:off x="1102307" y="2667089"/>
            <a:ext cx="887576" cy="582651"/>
            <a:chOff x="1095876" y="2704075"/>
            <a:chExt cx="887576" cy="582651"/>
          </a:xfrm>
        </p:grpSpPr>
        <p:sp>
          <p:nvSpPr>
            <p:cNvPr id="205" name="Google Shape;205;p25"/>
            <p:cNvSpPr/>
            <p:nvPr/>
          </p:nvSpPr>
          <p:spPr>
            <a:xfrm flipH="1" rot="6547629">
              <a:off x="1541980" y="2865150"/>
              <a:ext cx="408343" cy="355651"/>
            </a:xfrm>
            <a:prstGeom prst="curvedDownArrow">
              <a:avLst>
                <a:gd fmla="val 25000" name="adj1"/>
                <a:gd fmla="val 49157" name="adj2"/>
                <a:gd fmla="val 25000" name="adj3"/>
              </a:avLst>
            </a:prstGeom>
            <a:solidFill>
              <a:srgbClr val="F6B26B"/>
            </a:solidFill>
            <a:ln cap="flat" cmpd="sng" w="9525">
              <a:solidFill>
                <a:srgbClr val="F6B26B"/>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5"/>
            <p:cNvSpPr/>
            <p:nvPr/>
          </p:nvSpPr>
          <p:spPr>
            <a:xfrm flipH="1" rot="-4251842">
              <a:off x="1129844" y="2773330"/>
              <a:ext cx="426465" cy="369990"/>
            </a:xfrm>
            <a:prstGeom prst="curvedDownArrow">
              <a:avLst>
                <a:gd fmla="val 25000" name="adj1"/>
                <a:gd fmla="val 49157" name="adj2"/>
                <a:gd fmla="val 25000" name="adj3"/>
              </a:avLst>
            </a:prstGeom>
            <a:solidFill>
              <a:srgbClr val="F6B26B"/>
            </a:solidFill>
            <a:ln cap="flat" cmpd="sng" w="9525">
              <a:solidFill>
                <a:srgbClr val="F6B26B"/>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207" name="Google Shape;207;p25"/>
          <p:cNvCxnSpPr/>
          <p:nvPr/>
        </p:nvCxnSpPr>
        <p:spPr>
          <a:xfrm rot="10800000">
            <a:off x="2469966" y="2985127"/>
            <a:ext cx="1032000" cy="753300"/>
          </a:xfrm>
          <a:prstGeom prst="straightConnector1">
            <a:avLst/>
          </a:prstGeom>
          <a:noFill/>
          <a:ln cap="flat" cmpd="sng" w="28575">
            <a:solidFill>
              <a:srgbClr val="9900FF"/>
            </a:solidFill>
            <a:prstDash val="solid"/>
            <a:round/>
            <a:headEnd len="med" w="med" type="none"/>
            <a:tailEnd len="med" w="med" type="triangle"/>
          </a:ln>
        </p:spPr>
      </p:cxnSp>
      <p:sp>
        <p:nvSpPr>
          <p:cNvPr id="208" name="Google Shape;208;p25"/>
          <p:cNvSpPr txBox="1"/>
          <p:nvPr/>
        </p:nvSpPr>
        <p:spPr>
          <a:xfrm>
            <a:off x="3225656" y="3399122"/>
            <a:ext cx="11487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rgbClr val="9900FF"/>
                </a:solidFill>
              </a:rPr>
              <a:t>Inflow</a:t>
            </a:r>
            <a:endParaRPr b="1" sz="1300">
              <a:solidFill>
                <a:srgbClr val="9900F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26"/>
          <p:cNvSpPr txBox="1"/>
          <p:nvPr/>
        </p:nvSpPr>
        <p:spPr>
          <a:xfrm>
            <a:off x="5766150" y="1103400"/>
            <a:ext cx="32607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latin typeface="Calibri"/>
                <a:ea typeface="Calibri"/>
                <a:cs typeface="Calibri"/>
                <a:sym typeface="Calibri"/>
              </a:rPr>
              <a:t>Updraft draws </a:t>
            </a:r>
            <a:r>
              <a:rPr b="1" lang="en" sz="1600">
                <a:solidFill>
                  <a:srgbClr val="FF9900"/>
                </a:solidFill>
                <a:latin typeface="Calibri"/>
                <a:ea typeface="Calibri"/>
                <a:cs typeface="Calibri"/>
                <a:sym typeface="Calibri"/>
              </a:rPr>
              <a:t>crosswise </a:t>
            </a:r>
            <a:r>
              <a:rPr lang="en" sz="1600">
                <a:solidFill>
                  <a:schemeClr val="dk1"/>
                </a:solidFill>
                <a:latin typeface="Calibri"/>
                <a:ea typeface="Calibri"/>
                <a:cs typeface="Calibri"/>
                <a:sym typeface="Calibri"/>
              </a:rPr>
              <a:t>vorticity into the vertical (tilting)</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b="1" sz="1600">
              <a:solidFill>
                <a:schemeClr val="dk1"/>
              </a:solidFill>
            </a:endParaRPr>
          </a:p>
        </p:txBody>
      </p:sp>
      <p:sp>
        <p:nvSpPr>
          <p:cNvPr id="215" name="Google Shape;215;p26"/>
          <p:cNvSpPr txBox="1"/>
          <p:nvPr/>
        </p:nvSpPr>
        <p:spPr>
          <a:xfrm>
            <a:off x="1007850" y="30425"/>
            <a:ext cx="71283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u="sng">
                <a:latin typeface="Calibri"/>
                <a:ea typeface="Calibri"/>
                <a:cs typeface="Calibri"/>
                <a:sym typeface="Calibri"/>
              </a:rPr>
              <a:t>Tilting of The Vortex Tubes</a:t>
            </a:r>
            <a:endParaRPr b="1" sz="2300" u="sng">
              <a:solidFill>
                <a:schemeClr val="dk1"/>
              </a:solidFill>
            </a:endParaRPr>
          </a:p>
        </p:txBody>
      </p:sp>
      <p:sp>
        <p:nvSpPr>
          <p:cNvPr id="216" name="Google Shape;216;p26"/>
          <p:cNvSpPr txBox="1"/>
          <p:nvPr/>
        </p:nvSpPr>
        <p:spPr>
          <a:xfrm>
            <a:off x="447400" y="4107050"/>
            <a:ext cx="54360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latin typeface="Calibri"/>
                <a:ea typeface="Calibri"/>
                <a:cs typeface="Calibri"/>
                <a:sym typeface="Calibri"/>
              </a:rPr>
              <a:t>Counter-rotating vorticity centers flank the updraft; </a:t>
            </a:r>
            <a:endParaRPr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 sz="1600">
                <a:solidFill>
                  <a:srgbClr val="CC0000"/>
                </a:solidFill>
                <a:latin typeface="Calibri"/>
                <a:ea typeface="Calibri"/>
                <a:cs typeface="Calibri"/>
                <a:sym typeface="Calibri"/>
              </a:rPr>
              <a:t>cyclonic</a:t>
            </a:r>
            <a:r>
              <a:rPr lang="en" sz="1600">
                <a:solidFill>
                  <a:schemeClr val="dk1"/>
                </a:solidFill>
                <a:latin typeface="Calibri"/>
                <a:ea typeface="Calibri"/>
                <a:cs typeface="Calibri"/>
                <a:sym typeface="Calibri"/>
              </a:rPr>
              <a:t> to the right, </a:t>
            </a:r>
            <a:r>
              <a:rPr b="1" lang="en" sz="1600">
                <a:solidFill>
                  <a:srgbClr val="3C78D8"/>
                </a:solidFill>
                <a:latin typeface="Calibri"/>
                <a:ea typeface="Calibri"/>
                <a:cs typeface="Calibri"/>
                <a:sym typeface="Calibri"/>
              </a:rPr>
              <a:t>anticyclonic</a:t>
            </a:r>
            <a:r>
              <a:rPr lang="en" sz="1600">
                <a:solidFill>
                  <a:schemeClr val="dk1"/>
                </a:solidFill>
                <a:latin typeface="Calibri"/>
                <a:ea typeface="Calibri"/>
                <a:cs typeface="Calibri"/>
                <a:sym typeface="Calibri"/>
              </a:rPr>
              <a:t> to the left!</a:t>
            </a:r>
            <a:endParaRPr/>
          </a:p>
        </p:txBody>
      </p:sp>
      <p:sp>
        <p:nvSpPr>
          <p:cNvPr id="217" name="Google Shape;217;p26"/>
          <p:cNvSpPr/>
          <p:nvPr/>
        </p:nvSpPr>
        <p:spPr>
          <a:xfrm>
            <a:off x="565350" y="1330187"/>
            <a:ext cx="3625650" cy="2494175"/>
          </a:xfrm>
          <a:custGeom>
            <a:rect b="b" l="l" r="r" t="t"/>
            <a:pathLst>
              <a:path extrusionOk="0" h="99767" w="145026">
                <a:moveTo>
                  <a:pt x="0" y="99767"/>
                </a:moveTo>
                <a:cubicBezTo>
                  <a:pt x="6330" y="95698"/>
                  <a:pt x="31267" y="89218"/>
                  <a:pt x="37980" y="75350"/>
                </a:cubicBezTo>
                <a:cubicBezTo>
                  <a:pt x="44693" y="61482"/>
                  <a:pt x="32670" y="28820"/>
                  <a:pt x="40279" y="16558"/>
                </a:cubicBezTo>
                <a:cubicBezTo>
                  <a:pt x="47888" y="4296"/>
                  <a:pt x="74712" y="-3751"/>
                  <a:pt x="83635" y="1778"/>
                </a:cubicBezTo>
                <a:cubicBezTo>
                  <a:pt x="92558" y="7307"/>
                  <a:pt x="83584" y="45349"/>
                  <a:pt x="93816" y="49731"/>
                </a:cubicBezTo>
                <a:cubicBezTo>
                  <a:pt x="104048" y="54114"/>
                  <a:pt x="136491" y="31683"/>
                  <a:pt x="145026" y="28073"/>
                </a:cubicBezTo>
              </a:path>
            </a:pathLst>
          </a:custGeom>
          <a:noFill/>
          <a:ln cap="flat" cmpd="sng" w="19050">
            <a:solidFill>
              <a:srgbClr val="FF9900"/>
            </a:solidFill>
            <a:prstDash val="dash"/>
            <a:round/>
            <a:headEnd len="med" w="med" type="none"/>
            <a:tailEnd len="med" w="med" type="triangle"/>
          </a:ln>
        </p:spPr>
      </p:sp>
      <p:cxnSp>
        <p:nvCxnSpPr>
          <p:cNvPr id="218" name="Google Shape;218;p26"/>
          <p:cNvCxnSpPr/>
          <p:nvPr/>
        </p:nvCxnSpPr>
        <p:spPr>
          <a:xfrm flipH="1">
            <a:off x="1102300" y="2151825"/>
            <a:ext cx="3689700" cy="1774200"/>
          </a:xfrm>
          <a:prstGeom prst="straightConnector1">
            <a:avLst/>
          </a:prstGeom>
          <a:noFill/>
          <a:ln cap="flat" cmpd="sng" w="19050">
            <a:solidFill>
              <a:srgbClr val="FF9900"/>
            </a:solidFill>
            <a:prstDash val="dash"/>
            <a:round/>
            <a:headEnd len="med" w="med" type="triangle"/>
            <a:tailEnd len="med" w="med" type="none"/>
          </a:ln>
        </p:spPr>
      </p:cxnSp>
      <p:cxnSp>
        <p:nvCxnSpPr>
          <p:cNvPr id="219" name="Google Shape;219;p26"/>
          <p:cNvCxnSpPr/>
          <p:nvPr/>
        </p:nvCxnSpPr>
        <p:spPr>
          <a:xfrm flipH="1">
            <a:off x="1734775" y="2221200"/>
            <a:ext cx="3689700" cy="1774200"/>
          </a:xfrm>
          <a:prstGeom prst="straightConnector1">
            <a:avLst/>
          </a:prstGeom>
          <a:noFill/>
          <a:ln cap="flat" cmpd="sng" w="19050">
            <a:solidFill>
              <a:srgbClr val="FF9900"/>
            </a:solidFill>
            <a:prstDash val="dash"/>
            <a:round/>
            <a:headEnd len="med" w="med" type="triangle"/>
            <a:tailEnd len="med" w="med" type="none"/>
          </a:ln>
        </p:spPr>
      </p:cxnSp>
      <p:grpSp>
        <p:nvGrpSpPr>
          <p:cNvPr id="220" name="Google Shape;220;p26"/>
          <p:cNvGrpSpPr/>
          <p:nvPr/>
        </p:nvGrpSpPr>
        <p:grpSpPr>
          <a:xfrm>
            <a:off x="760725" y="3136750"/>
            <a:ext cx="527275" cy="729250"/>
            <a:chOff x="760725" y="3136750"/>
            <a:chExt cx="527275" cy="729250"/>
          </a:xfrm>
        </p:grpSpPr>
        <p:sp>
          <p:nvSpPr>
            <p:cNvPr id="221" name="Google Shape;221;p26"/>
            <p:cNvSpPr/>
            <p:nvPr/>
          </p:nvSpPr>
          <p:spPr>
            <a:xfrm rot="10800000">
              <a:off x="760725" y="352790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6"/>
            <p:cNvSpPr/>
            <p:nvPr/>
          </p:nvSpPr>
          <p:spPr>
            <a:xfrm>
              <a:off x="788500" y="313675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3" name="Google Shape;223;p26"/>
          <p:cNvSpPr/>
          <p:nvPr/>
        </p:nvSpPr>
        <p:spPr>
          <a:xfrm flipH="1" rot="5400000">
            <a:off x="1448762" y="2012510"/>
            <a:ext cx="494700" cy="3381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26"/>
          <p:cNvSpPr/>
          <p:nvPr/>
        </p:nvSpPr>
        <p:spPr>
          <a:xfrm flipH="1" rot="-5400000">
            <a:off x="1058675" y="2035910"/>
            <a:ext cx="494700" cy="3381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5" name="Google Shape;225;p26"/>
          <p:cNvGrpSpPr/>
          <p:nvPr/>
        </p:nvGrpSpPr>
        <p:grpSpPr>
          <a:xfrm>
            <a:off x="3552000" y="1816925"/>
            <a:ext cx="527275" cy="729250"/>
            <a:chOff x="3315988" y="1896875"/>
            <a:chExt cx="527275" cy="729250"/>
          </a:xfrm>
        </p:grpSpPr>
        <p:sp>
          <p:nvSpPr>
            <p:cNvPr id="226" name="Google Shape;226;p26"/>
            <p:cNvSpPr/>
            <p:nvPr/>
          </p:nvSpPr>
          <p:spPr>
            <a:xfrm rot="10800000">
              <a:off x="3315988" y="228802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6"/>
            <p:cNvSpPr/>
            <p:nvPr/>
          </p:nvSpPr>
          <p:spPr>
            <a:xfrm>
              <a:off x="3343763" y="189687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8" name="Google Shape;228;p26"/>
          <p:cNvSpPr/>
          <p:nvPr/>
        </p:nvSpPr>
        <p:spPr>
          <a:xfrm rot="5400000">
            <a:off x="2759686" y="1680926"/>
            <a:ext cx="499500" cy="338100"/>
          </a:xfrm>
          <a:prstGeom prst="curvedDownArrow">
            <a:avLst>
              <a:gd fmla="val 25000" name="adj1"/>
              <a:gd fmla="val 50000" name="adj2"/>
              <a:gd fmla="val 25000" name="adj3"/>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26"/>
          <p:cNvSpPr/>
          <p:nvPr/>
        </p:nvSpPr>
        <p:spPr>
          <a:xfrm rot="-5400000">
            <a:off x="2368536" y="1653151"/>
            <a:ext cx="499500" cy="338100"/>
          </a:xfrm>
          <a:prstGeom prst="curvedDownArrow">
            <a:avLst>
              <a:gd fmla="val 25000" name="adj1"/>
              <a:gd fmla="val 50000" name="adj2"/>
              <a:gd fmla="val 25000" name="adj3"/>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26"/>
          <p:cNvSpPr/>
          <p:nvPr/>
        </p:nvSpPr>
        <p:spPr>
          <a:xfrm rot="-10511506">
            <a:off x="1704380" y="925413"/>
            <a:ext cx="818171" cy="1151878"/>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231" name="Google Shape;231;p26"/>
          <p:cNvCxnSpPr/>
          <p:nvPr/>
        </p:nvCxnSpPr>
        <p:spPr>
          <a:xfrm rot="10800000">
            <a:off x="2214050" y="2137250"/>
            <a:ext cx="52200" cy="851100"/>
          </a:xfrm>
          <a:prstGeom prst="straightConnector1">
            <a:avLst/>
          </a:prstGeom>
          <a:noFill/>
          <a:ln cap="flat" cmpd="sng" w="38100">
            <a:solidFill>
              <a:schemeClr val="dk1"/>
            </a:solidFill>
            <a:prstDash val="solid"/>
            <a:round/>
            <a:headEnd len="med" w="med" type="none"/>
            <a:tailEnd len="med" w="med" type="triangle"/>
          </a:ln>
        </p:spPr>
      </p:cxnSp>
      <p:cxnSp>
        <p:nvCxnSpPr>
          <p:cNvPr id="232" name="Google Shape;232;p26"/>
          <p:cNvCxnSpPr/>
          <p:nvPr/>
        </p:nvCxnSpPr>
        <p:spPr>
          <a:xfrm rot="10800000">
            <a:off x="2469966" y="2985127"/>
            <a:ext cx="1032000" cy="753300"/>
          </a:xfrm>
          <a:prstGeom prst="straightConnector1">
            <a:avLst/>
          </a:prstGeom>
          <a:noFill/>
          <a:ln cap="flat" cmpd="sng" w="28575">
            <a:solidFill>
              <a:srgbClr val="9900FF"/>
            </a:solidFill>
            <a:prstDash val="solid"/>
            <a:round/>
            <a:headEnd len="med" w="med" type="none"/>
            <a:tailEnd len="med" w="med" type="triangle"/>
          </a:ln>
        </p:spPr>
      </p:cxnSp>
      <p:sp>
        <p:nvSpPr>
          <p:cNvPr id="233" name="Google Shape;233;p26"/>
          <p:cNvSpPr txBox="1"/>
          <p:nvPr/>
        </p:nvSpPr>
        <p:spPr>
          <a:xfrm>
            <a:off x="3225656" y="3399122"/>
            <a:ext cx="11487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rgbClr val="9900FF"/>
                </a:solidFill>
              </a:rPr>
              <a:t>Inflow</a:t>
            </a:r>
            <a:endParaRPr b="1" sz="1300">
              <a:solidFill>
                <a:srgbClr val="9900F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27"/>
          <p:cNvSpPr/>
          <p:nvPr/>
        </p:nvSpPr>
        <p:spPr>
          <a:xfrm rot="10800000">
            <a:off x="760725" y="352790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7"/>
          <p:cNvSpPr txBox="1"/>
          <p:nvPr/>
        </p:nvSpPr>
        <p:spPr>
          <a:xfrm>
            <a:off x="1007850" y="30425"/>
            <a:ext cx="71283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u="sng">
                <a:latin typeface="Calibri"/>
                <a:ea typeface="Calibri"/>
                <a:cs typeface="Calibri"/>
                <a:sym typeface="Calibri"/>
              </a:rPr>
              <a:t>Tilting of The Vortex Tubes</a:t>
            </a:r>
            <a:endParaRPr b="1" sz="2300" u="sng">
              <a:solidFill>
                <a:schemeClr val="dk1"/>
              </a:solidFill>
            </a:endParaRPr>
          </a:p>
        </p:txBody>
      </p:sp>
      <p:sp>
        <p:nvSpPr>
          <p:cNvPr id="241" name="Google Shape;241;p27"/>
          <p:cNvSpPr/>
          <p:nvPr/>
        </p:nvSpPr>
        <p:spPr>
          <a:xfrm>
            <a:off x="565350" y="1330187"/>
            <a:ext cx="3625650" cy="2494175"/>
          </a:xfrm>
          <a:custGeom>
            <a:rect b="b" l="l" r="r" t="t"/>
            <a:pathLst>
              <a:path extrusionOk="0" h="99767" w="145026">
                <a:moveTo>
                  <a:pt x="0" y="99767"/>
                </a:moveTo>
                <a:cubicBezTo>
                  <a:pt x="6330" y="95698"/>
                  <a:pt x="31267" y="89218"/>
                  <a:pt x="37980" y="75350"/>
                </a:cubicBezTo>
                <a:cubicBezTo>
                  <a:pt x="44693" y="61482"/>
                  <a:pt x="32670" y="28820"/>
                  <a:pt x="40279" y="16558"/>
                </a:cubicBezTo>
                <a:cubicBezTo>
                  <a:pt x="47888" y="4296"/>
                  <a:pt x="74712" y="-3751"/>
                  <a:pt x="83635" y="1778"/>
                </a:cubicBezTo>
                <a:cubicBezTo>
                  <a:pt x="92558" y="7307"/>
                  <a:pt x="83584" y="45349"/>
                  <a:pt x="93816" y="49731"/>
                </a:cubicBezTo>
                <a:cubicBezTo>
                  <a:pt x="104048" y="54114"/>
                  <a:pt x="136491" y="31683"/>
                  <a:pt x="145026" y="28073"/>
                </a:cubicBezTo>
              </a:path>
            </a:pathLst>
          </a:custGeom>
          <a:noFill/>
          <a:ln cap="flat" cmpd="sng" w="19050">
            <a:solidFill>
              <a:srgbClr val="FF9900"/>
            </a:solidFill>
            <a:prstDash val="dash"/>
            <a:round/>
            <a:headEnd len="med" w="med" type="none"/>
            <a:tailEnd len="med" w="med" type="triangle"/>
          </a:ln>
        </p:spPr>
      </p:sp>
      <p:cxnSp>
        <p:nvCxnSpPr>
          <p:cNvPr id="242" name="Google Shape;242;p27"/>
          <p:cNvCxnSpPr/>
          <p:nvPr/>
        </p:nvCxnSpPr>
        <p:spPr>
          <a:xfrm flipH="1">
            <a:off x="1102300" y="2151825"/>
            <a:ext cx="3689700" cy="1774200"/>
          </a:xfrm>
          <a:prstGeom prst="straightConnector1">
            <a:avLst/>
          </a:prstGeom>
          <a:noFill/>
          <a:ln cap="flat" cmpd="sng" w="19050">
            <a:solidFill>
              <a:srgbClr val="FF9900"/>
            </a:solidFill>
            <a:prstDash val="dash"/>
            <a:round/>
            <a:headEnd len="med" w="med" type="triangle"/>
            <a:tailEnd len="med" w="med" type="none"/>
          </a:ln>
        </p:spPr>
      </p:cxnSp>
      <p:cxnSp>
        <p:nvCxnSpPr>
          <p:cNvPr id="243" name="Google Shape;243;p27"/>
          <p:cNvCxnSpPr/>
          <p:nvPr/>
        </p:nvCxnSpPr>
        <p:spPr>
          <a:xfrm flipH="1">
            <a:off x="1734775" y="2221200"/>
            <a:ext cx="3689700" cy="1774200"/>
          </a:xfrm>
          <a:prstGeom prst="straightConnector1">
            <a:avLst/>
          </a:prstGeom>
          <a:noFill/>
          <a:ln cap="flat" cmpd="sng" w="19050">
            <a:solidFill>
              <a:srgbClr val="FF9900"/>
            </a:solidFill>
            <a:prstDash val="dash"/>
            <a:round/>
            <a:headEnd len="med" w="med" type="triangle"/>
            <a:tailEnd len="med" w="med" type="none"/>
          </a:ln>
        </p:spPr>
      </p:cxnSp>
      <p:sp>
        <p:nvSpPr>
          <p:cNvPr id="244" name="Google Shape;244;p27"/>
          <p:cNvSpPr/>
          <p:nvPr/>
        </p:nvSpPr>
        <p:spPr>
          <a:xfrm>
            <a:off x="788500" y="313675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7"/>
          <p:cNvSpPr txBox="1"/>
          <p:nvPr/>
        </p:nvSpPr>
        <p:spPr>
          <a:xfrm>
            <a:off x="5766150" y="1103400"/>
            <a:ext cx="32607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FF0000"/>
                </a:solidFill>
                <a:latin typeface="Calibri"/>
                <a:ea typeface="Calibri"/>
                <a:cs typeface="Calibri"/>
                <a:sym typeface="Calibri"/>
              </a:rPr>
              <a:t>Low </a:t>
            </a:r>
            <a:r>
              <a:rPr lang="en" sz="1600">
                <a:solidFill>
                  <a:schemeClr val="dk1"/>
                </a:solidFill>
                <a:latin typeface="Calibri"/>
                <a:ea typeface="Calibri"/>
                <a:cs typeface="Calibri"/>
                <a:sym typeface="Calibri"/>
              </a:rPr>
              <a:t>pressure perturbations are induced in vertical vorticity centers</a:t>
            </a:r>
            <a:endParaRPr b="1" sz="1600">
              <a:solidFill>
                <a:schemeClr val="dk1"/>
              </a:solidFill>
            </a:endParaRPr>
          </a:p>
        </p:txBody>
      </p:sp>
      <p:sp>
        <p:nvSpPr>
          <p:cNvPr id="246" name="Google Shape;246;p27"/>
          <p:cNvSpPr/>
          <p:nvPr/>
        </p:nvSpPr>
        <p:spPr>
          <a:xfrm flipH="1" rot="5400000">
            <a:off x="1448762" y="2012510"/>
            <a:ext cx="494700" cy="3381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7"/>
          <p:cNvSpPr/>
          <p:nvPr/>
        </p:nvSpPr>
        <p:spPr>
          <a:xfrm flipH="1" rot="-5400000">
            <a:off x="1058675" y="2035910"/>
            <a:ext cx="494700" cy="3381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27"/>
          <p:cNvSpPr/>
          <p:nvPr/>
        </p:nvSpPr>
        <p:spPr>
          <a:xfrm rot="5400000">
            <a:off x="2759686" y="1680926"/>
            <a:ext cx="499500" cy="338100"/>
          </a:xfrm>
          <a:prstGeom prst="curvedDownArrow">
            <a:avLst>
              <a:gd fmla="val 25000" name="adj1"/>
              <a:gd fmla="val 50000" name="adj2"/>
              <a:gd fmla="val 25000" name="adj3"/>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27"/>
          <p:cNvSpPr/>
          <p:nvPr/>
        </p:nvSpPr>
        <p:spPr>
          <a:xfrm rot="-5400000">
            <a:off x="2368536" y="1653151"/>
            <a:ext cx="499500" cy="338100"/>
          </a:xfrm>
          <a:prstGeom prst="curvedDownArrow">
            <a:avLst>
              <a:gd fmla="val 25000" name="adj1"/>
              <a:gd fmla="val 50000" name="adj2"/>
              <a:gd fmla="val 25000" name="adj3"/>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7"/>
          <p:cNvSpPr/>
          <p:nvPr/>
        </p:nvSpPr>
        <p:spPr>
          <a:xfrm rot="-10511506">
            <a:off x="1704380" y="925413"/>
            <a:ext cx="818171" cy="1151878"/>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51" name="Google Shape;251;p27"/>
          <p:cNvSpPr txBox="1"/>
          <p:nvPr/>
        </p:nvSpPr>
        <p:spPr>
          <a:xfrm>
            <a:off x="1201230" y="1536358"/>
            <a:ext cx="7044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5200">
                <a:solidFill>
                  <a:srgbClr val="FF0000"/>
                </a:solidFill>
              </a:rPr>
              <a:t>L</a:t>
            </a:r>
            <a:endParaRPr b="1" sz="5200">
              <a:solidFill>
                <a:srgbClr val="FF0000"/>
              </a:solidFill>
            </a:endParaRPr>
          </a:p>
        </p:txBody>
      </p:sp>
      <p:sp>
        <p:nvSpPr>
          <p:cNvPr id="252" name="Google Shape;252;p27"/>
          <p:cNvSpPr txBox="1"/>
          <p:nvPr/>
        </p:nvSpPr>
        <p:spPr>
          <a:xfrm>
            <a:off x="2533491" y="1165193"/>
            <a:ext cx="7044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5200">
                <a:solidFill>
                  <a:srgbClr val="FF0000"/>
                </a:solidFill>
              </a:rPr>
              <a:t>L</a:t>
            </a:r>
            <a:endParaRPr b="1" sz="5200">
              <a:solidFill>
                <a:srgbClr val="FF0000"/>
              </a:solidFill>
            </a:endParaRPr>
          </a:p>
        </p:txBody>
      </p:sp>
      <p:grpSp>
        <p:nvGrpSpPr>
          <p:cNvPr id="253" name="Google Shape;253;p27"/>
          <p:cNvGrpSpPr/>
          <p:nvPr/>
        </p:nvGrpSpPr>
        <p:grpSpPr>
          <a:xfrm>
            <a:off x="3552000" y="1816925"/>
            <a:ext cx="527275" cy="729250"/>
            <a:chOff x="3315988" y="1896875"/>
            <a:chExt cx="527275" cy="729250"/>
          </a:xfrm>
        </p:grpSpPr>
        <p:sp>
          <p:nvSpPr>
            <p:cNvPr id="254" name="Google Shape;254;p27"/>
            <p:cNvSpPr/>
            <p:nvPr/>
          </p:nvSpPr>
          <p:spPr>
            <a:xfrm rot="10800000">
              <a:off x="3315988" y="228802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7"/>
            <p:cNvSpPr/>
            <p:nvPr/>
          </p:nvSpPr>
          <p:spPr>
            <a:xfrm>
              <a:off x="3343763" y="189687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256" name="Google Shape;256;p27"/>
          <p:cNvCxnSpPr/>
          <p:nvPr/>
        </p:nvCxnSpPr>
        <p:spPr>
          <a:xfrm rot="10800000">
            <a:off x="2214050" y="2137250"/>
            <a:ext cx="52200" cy="851100"/>
          </a:xfrm>
          <a:prstGeom prst="straightConnector1">
            <a:avLst/>
          </a:prstGeom>
          <a:noFill/>
          <a:ln cap="flat" cmpd="sng" w="38100">
            <a:solidFill>
              <a:schemeClr val="dk1"/>
            </a:solidFill>
            <a:prstDash val="solid"/>
            <a:round/>
            <a:headEnd len="med" w="med" type="none"/>
            <a:tailEnd len="med" w="med" type="triangl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28"/>
          <p:cNvSpPr/>
          <p:nvPr/>
        </p:nvSpPr>
        <p:spPr>
          <a:xfrm rot="10800000">
            <a:off x="760725" y="352790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8"/>
          <p:cNvSpPr txBox="1"/>
          <p:nvPr/>
        </p:nvSpPr>
        <p:spPr>
          <a:xfrm>
            <a:off x="1007850" y="30425"/>
            <a:ext cx="7128300" cy="89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sz="2300" u="sng">
                <a:solidFill>
                  <a:schemeClr val="dk1"/>
                </a:solidFill>
                <a:latin typeface="Calibri"/>
                <a:ea typeface="Calibri"/>
                <a:cs typeface="Calibri"/>
                <a:sym typeface="Calibri"/>
              </a:rPr>
              <a:t>The Vacuum Cleaner Effect</a:t>
            </a:r>
            <a:endParaRPr b="1" sz="2300" u="sng">
              <a:solidFill>
                <a:schemeClr val="dk1"/>
              </a:solidFill>
            </a:endParaRPr>
          </a:p>
          <a:p>
            <a:pPr indent="0" lvl="0" marL="0" rtl="0" algn="ctr">
              <a:spcBef>
                <a:spcPts val="0"/>
              </a:spcBef>
              <a:spcAft>
                <a:spcPts val="0"/>
              </a:spcAft>
              <a:buNone/>
            </a:pPr>
            <a:r>
              <a:t/>
            </a:r>
            <a:endParaRPr b="1" sz="2300" u="sng">
              <a:latin typeface="Calibri"/>
              <a:ea typeface="Calibri"/>
              <a:cs typeface="Calibri"/>
              <a:sym typeface="Calibri"/>
            </a:endParaRPr>
          </a:p>
        </p:txBody>
      </p:sp>
      <p:sp>
        <p:nvSpPr>
          <p:cNvPr id="264" name="Google Shape;264;p28"/>
          <p:cNvSpPr/>
          <p:nvPr/>
        </p:nvSpPr>
        <p:spPr>
          <a:xfrm>
            <a:off x="565350" y="1330187"/>
            <a:ext cx="3625650" cy="2494175"/>
          </a:xfrm>
          <a:custGeom>
            <a:rect b="b" l="l" r="r" t="t"/>
            <a:pathLst>
              <a:path extrusionOk="0" h="99767" w="145026">
                <a:moveTo>
                  <a:pt x="0" y="99767"/>
                </a:moveTo>
                <a:cubicBezTo>
                  <a:pt x="6330" y="95698"/>
                  <a:pt x="31267" y="89218"/>
                  <a:pt x="37980" y="75350"/>
                </a:cubicBezTo>
                <a:cubicBezTo>
                  <a:pt x="44693" y="61482"/>
                  <a:pt x="32670" y="28820"/>
                  <a:pt x="40279" y="16558"/>
                </a:cubicBezTo>
                <a:cubicBezTo>
                  <a:pt x="47888" y="4296"/>
                  <a:pt x="74712" y="-3751"/>
                  <a:pt x="83635" y="1778"/>
                </a:cubicBezTo>
                <a:cubicBezTo>
                  <a:pt x="92558" y="7307"/>
                  <a:pt x="83584" y="45349"/>
                  <a:pt x="93816" y="49731"/>
                </a:cubicBezTo>
                <a:cubicBezTo>
                  <a:pt x="104048" y="54114"/>
                  <a:pt x="136491" y="31683"/>
                  <a:pt x="145026" y="28073"/>
                </a:cubicBezTo>
              </a:path>
            </a:pathLst>
          </a:custGeom>
          <a:noFill/>
          <a:ln cap="flat" cmpd="sng" w="19050">
            <a:solidFill>
              <a:srgbClr val="FF9900"/>
            </a:solidFill>
            <a:prstDash val="dash"/>
            <a:round/>
            <a:headEnd len="med" w="med" type="none"/>
            <a:tailEnd len="med" w="med" type="triangle"/>
          </a:ln>
        </p:spPr>
      </p:sp>
      <p:cxnSp>
        <p:nvCxnSpPr>
          <p:cNvPr id="265" name="Google Shape;265;p28"/>
          <p:cNvCxnSpPr/>
          <p:nvPr/>
        </p:nvCxnSpPr>
        <p:spPr>
          <a:xfrm flipH="1">
            <a:off x="1102300" y="2151825"/>
            <a:ext cx="3689700" cy="1774200"/>
          </a:xfrm>
          <a:prstGeom prst="straightConnector1">
            <a:avLst/>
          </a:prstGeom>
          <a:noFill/>
          <a:ln cap="flat" cmpd="sng" w="19050">
            <a:solidFill>
              <a:srgbClr val="FF9900"/>
            </a:solidFill>
            <a:prstDash val="dash"/>
            <a:round/>
            <a:headEnd len="med" w="med" type="triangle"/>
            <a:tailEnd len="med" w="med" type="none"/>
          </a:ln>
        </p:spPr>
      </p:cxnSp>
      <p:cxnSp>
        <p:nvCxnSpPr>
          <p:cNvPr id="266" name="Google Shape;266;p28"/>
          <p:cNvCxnSpPr/>
          <p:nvPr/>
        </p:nvCxnSpPr>
        <p:spPr>
          <a:xfrm flipH="1">
            <a:off x="1734775" y="2221200"/>
            <a:ext cx="3689700" cy="1774200"/>
          </a:xfrm>
          <a:prstGeom prst="straightConnector1">
            <a:avLst/>
          </a:prstGeom>
          <a:noFill/>
          <a:ln cap="flat" cmpd="sng" w="19050">
            <a:solidFill>
              <a:srgbClr val="FF9900"/>
            </a:solidFill>
            <a:prstDash val="dash"/>
            <a:round/>
            <a:headEnd len="med" w="med" type="triangle"/>
            <a:tailEnd len="med" w="med" type="none"/>
          </a:ln>
        </p:spPr>
      </p:cxnSp>
      <p:sp>
        <p:nvSpPr>
          <p:cNvPr id="267" name="Google Shape;267;p28"/>
          <p:cNvSpPr/>
          <p:nvPr/>
        </p:nvSpPr>
        <p:spPr>
          <a:xfrm>
            <a:off x="788500" y="313675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28"/>
          <p:cNvSpPr txBox="1"/>
          <p:nvPr/>
        </p:nvSpPr>
        <p:spPr>
          <a:xfrm>
            <a:off x="5766150" y="1103400"/>
            <a:ext cx="32607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latin typeface="Calibri"/>
                <a:ea typeface="Calibri"/>
                <a:cs typeface="Calibri"/>
                <a:sym typeface="Calibri"/>
              </a:rPr>
              <a:t>These perturbation pressure deficits aloft act like </a:t>
            </a:r>
            <a:r>
              <a:rPr b="1" lang="en" sz="1600">
                <a:solidFill>
                  <a:schemeClr val="dk1"/>
                </a:solidFill>
                <a:latin typeface="Calibri"/>
                <a:ea typeface="Calibri"/>
                <a:cs typeface="Calibri"/>
                <a:sym typeface="Calibri"/>
              </a:rPr>
              <a:t>vacuum cleaners</a:t>
            </a:r>
            <a:r>
              <a:rPr lang="en" sz="1600">
                <a:solidFill>
                  <a:schemeClr val="dk1"/>
                </a:solidFill>
                <a:latin typeface="Calibri"/>
                <a:ea typeface="Calibri"/>
                <a:cs typeface="Calibri"/>
                <a:sym typeface="Calibri"/>
              </a:rPr>
              <a:t>, drawing air upward!</a:t>
            </a:r>
            <a:endParaRPr b="1" sz="1600">
              <a:solidFill>
                <a:schemeClr val="dk1"/>
              </a:solidFill>
            </a:endParaRPr>
          </a:p>
        </p:txBody>
      </p:sp>
      <p:sp>
        <p:nvSpPr>
          <p:cNvPr id="269" name="Google Shape;269;p28"/>
          <p:cNvSpPr/>
          <p:nvPr/>
        </p:nvSpPr>
        <p:spPr>
          <a:xfrm flipH="1" rot="5400000">
            <a:off x="1448762" y="2012510"/>
            <a:ext cx="494700" cy="3381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8"/>
          <p:cNvSpPr/>
          <p:nvPr/>
        </p:nvSpPr>
        <p:spPr>
          <a:xfrm flipH="1" rot="-5400000">
            <a:off x="1058675" y="2035910"/>
            <a:ext cx="494700" cy="3381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8"/>
          <p:cNvSpPr/>
          <p:nvPr/>
        </p:nvSpPr>
        <p:spPr>
          <a:xfrm rot="-5400000">
            <a:off x="2368536" y="1653151"/>
            <a:ext cx="499500" cy="338100"/>
          </a:xfrm>
          <a:prstGeom prst="curvedDownArrow">
            <a:avLst>
              <a:gd fmla="val 25000" name="adj1"/>
              <a:gd fmla="val 50000" name="adj2"/>
              <a:gd fmla="val 25000" name="adj3"/>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8"/>
          <p:cNvSpPr/>
          <p:nvPr/>
        </p:nvSpPr>
        <p:spPr>
          <a:xfrm rot="-10511506">
            <a:off x="1704380" y="925413"/>
            <a:ext cx="818171" cy="1151878"/>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73" name="Google Shape;273;p28"/>
          <p:cNvSpPr/>
          <p:nvPr/>
        </p:nvSpPr>
        <p:spPr>
          <a:xfrm rot="5400000">
            <a:off x="2759686" y="1680926"/>
            <a:ext cx="499500" cy="338100"/>
          </a:xfrm>
          <a:prstGeom prst="curvedDownArrow">
            <a:avLst>
              <a:gd fmla="val 25000" name="adj1"/>
              <a:gd fmla="val 50000" name="adj2"/>
              <a:gd fmla="val 25000" name="adj3"/>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4" name="Google Shape;274;p28"/>
          <p:cNvPicPr preferRelativeResize="0"/>
          <p:nvPr/>
        </p:nvPicPr>
        <p:blipFill>
          <a:blip r:embed="rId3">
            <a:alphaModFix/>
          </a:blip>
          <a:stretch>
            <a:fillRect/>
          </a:stretch>
        </p:blipFill>
        <p:spPr>
          <a:xfrm flipH="1">
            <a:off x="1161999" y="826380"/>
            <a:ext cx="779942" cy="1235950"/>
          </a:xfrm>
          <a:prstGeom prst="rect">
            <a:avLst/>
          </a:prstGeom>
          <a:noFill/>
          <a:ln>
            <a:noFill/>
          </a:ln>
        </p:spPr>
      </p:pic>
      <p:pic>
        <p:nvPicPr>
          <p:cNvPr id="275" name="Google Shape;275;p28"/>
          <p:cNvPicPr preferRelativeResize="0"/>
          <p:nvPr/>
        </p:nvPicPr>
        <p:blipFill>
          <a:blip r:embed="rId3">
            <a:alphaModFix/>
          </a:blip>
          <a:stretch>
            <a:fillRect/>
          </a:stretch>
        </p:blipFill>
        <p:spPr>
          <a:xfrm flipH="1">
            <a:off x="2488565" y="503546"/>
            <a:ext cx="779942" cy="1235950"/>
          </a:xfrm>
          <a:prstGeom prst="rect">
            <a:avLst/>
          </a:prstGeom>
          <a:noFill/>
          <a:ln>
            <a:noFill/>
          </a:ln>
        </p:spPr>
      </p:pic>
      <p:cxnSp>
        <p:nvCxnSpPr>
          <p:cNvPr id="276" name="Google Shape;276;p28"/>
          <p:cNvCxnSpPr/>
          <p:nvPr/>
        </p:nvCxnSpPr>
        <p:spPr>
          <a:xfrm rot="10800000">
            <a:off x="1508402" y="2215968"/>
            <a:ext cx="0" cy="820800"/>
          </a:xfrm>
          <a:prstGeom prst="straightConnector1">
            <a:avLst/>
          </a:prstGeom>
          <a:noFill/>
          <a:ln cap="flat" cmpd="sng" w="38100">
            <a:solidFill>
              <a:schemeClr val="dk1"/>
            </a:solidFill>
            <a:prstDash val="solid"/>
            <a:round/>
            <a:headEnd len="med" w="med" type="none"/>
            <a:tailEnd len="med" w="med" type="triangle"/>
          </a:ln>
        </p:spPr>
      </p:cxnSp>
      <p:cxnSp>
        <p:nvCxnSpPr>
          <p:cNvPr id="277" name="Google Shape;277;p28"/>
          <p:cNvCxnSpPr/>
          <p:nvPr/>
        </p:nvCxnSpPr>
        <p:spPr>
          <a:xfrm rot="10800000">
            <a:off x="2813688" y="1863019"/>
            <a:ext cx="10500" cy="826800"/>
          </a:xfrm>
          <a:prstGeom prst="straightConnector1">
            <a:avLst/>
          </a:prstGeom>
          <a:noFill/>
          <a:ln cap="flat" cmpd="sng" w="38100">
            <a:solidFill>
              <a:schemeClr val="dk1"/>
            </a:solidFill>
            <a:prstDash val="solid"/>
            <a:round/>
            <a:headEnd len="med" w="med" type="none"/>
            <a:tailEnd len="med" w="med" type="triangle"/>
          </a:ln>
        </p:spPr>
      </p:cxnSp>
      <p:grpSp>
        <p:nvGrpSpPr>
          <p:cNvPr id="278" name="Google Shape;278;p28"/>
          <p:cNvGrpSpPr/>
          <p:nvPr/>
        </p:nvGrpSpPr>
        <p:grpSpPr>
          <a:xfrm>
            <a:off x="3552000" y="1816925"/>
            <a:ext cx="527275" cy="729250"/>
            <a:chOff x="3315988" y="1896875"/>
            <a:chExt cx="527275" cy="729250"/>
          </a:xfrm>
        </p:grpSpPr>
        <p:sp>
          <p:nvSpPr>
            <p:cNvPr id="279" name="Google Shape;279;p28"/>
            <p:cNvSpPr/>
            <p:nvPr/>
          </p:nvSpPr>
          <p:spPr>
            <a:xfrm rot="10800000">
              <a:off x="3315988" y="228802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8"/>
            <p:cNvSpPr/>
            <p:nvPr/>
          </p:nvSpPr>
          <p:spPr>
            <a:xfrm>
              <a:off x="3343763" y="189687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29"/>
          <p:cNvSpPr/>
          <p:nvPr/>
        </p:nvSpPr>
        <p:spPr>
          <a:xfrm rot="10800000">
            <a:off x="760725" y="352790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9"/>
          <p:cNvSpPr txBox="1"/>
          <p:nvPr/>
        </p:nvSpPr>
        <p:spPr>
          <a:xfrm>
            <a:off x="1007850" y="30425"/>
            <a:ext cx="7128300" cy="89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u="sng">
                <a:solidFill>
                  <a:schemeClr val="dk1"/>
                </a:solidFill>
                <a:latin typeface="Calibri"/>
                <a:ea typeface="Calibri"/>
                <a:cs typeface="Calibri"/>
                <a:sym typeface="Calibri"/>
              </a:rPr>
              <a:t>Two New ROTATING Updrafts Emerge! </a:t>
            </a:r>
            <a:endParaRPr b="1" sz="2300" u="sng">
              <a:solidFill>
                <a:schemeClr val="dk1"/>
              </a:solidFill>
            </a:endParaRPr>
          </a:p>
          <a:p>
            <a:pPr indent="0" lvl="0" marL="0" rtl="0" algn="ctr">
              <a:spcBef>
                <a:spcPts val="0"/>
              </a:spcBef>
              <a:spcAft>
                <a:spcPts val="0"/>
              </a:spcAft>
              <a:buNone/>
            </a:pPr>
            <a:r>
              <a:t/>
            </a:r>
            <a:endParaRPr b="1" sz="2300" u="sng">
              <a:latin typeface="Calibri"/>
              <a:ea typeface="Calibri"/>
              <a:cs typeface="Calibri"/>
              <a:sym typeface="Calibri"/>
            </a:endParaRPr>
          </a:p>
        </p:txBody>
      </p:sp>
      <p:sp>
        <p:nvSpPr>
          <p:cNvPr id="288" name="Google Shape;288;p29"/>
          <p:cNvSpPr/>
          <p:nvPr/>
        </p:nvSpPr>
        <p:spPr>
          <a:xfrm>
            <a:off x="565350" y="1330187"/>
            <a:ext cx="3625650" cy="2494175"/>
          </a:xfrm>
          <a:custGeom>
            <a:rect b="b" l="l" r="r" t="t"/>
            <a:pathLst>
              <a:path extrusionOk="0" h="99767" w="145026">
                <a:moveTo>
                  <a:pt x="0" y="99767"/>
                </a:moveTo>
                <a:cubicBezTo>
                  <a:pt x="6330" y="95698"/>
                  <a:pt x="31267" y="89218"/>
                  <a:pt x="37980" y="75350"/>
                </a:cubicBezTo>
                <a:cubicBezTo>
                  <a:pt x="44693" y="61482"/>
                  <a:pt x="32670" y="28820"/>
                  <a:pt x="40279" y="16558"/>
                </a:cubicBezTo>
                <a:cubicBezTo>
                  <a:pt x="47888" y="4296"/>
                  <a:pt x="74712" y="-3751"/>
                  <a:pt x="83635" y="1778"/>
                </a:cubicBezTo>
                <a:cubicBezTo>
                  <a:pt x="92558" y="7307"/>
                  <a:pt x="83584" y="45349"/>
                  <a:pt x="93816" y="49731"/>
                </a:cubicBezTo>
                <a:cubicBezTo>
                  <a:pt x="104048" y="54114"/>
                  <a:pt x="136491" y="31683"/>
                  <a:pt x="145026" y="28073"/>
                </a:cubicBezTo>
              </a:path>
            </a:pathLst>
          </a:custGeom>
          <a:noFill/>
          <a:ln cap="flat" cmpd="sng" w="19050">
            <a:solidFill>
              <a:srgbClr val="FF9900"/>
            </a:solidFill>
            <a:prstDash val="dash"/>
            <a:round/>
            <a:headEnd len="med" w="med" type="none"/>
            <a:tailEnd len="med" w="med" type="triangle"/>
          </a:ln>
        </p:spPr>
      </p:sp>
      <p:cxnSp>
        <p:nvCxnSpPr>
          <p:cNvPr id="289" name="Google Shape;289;p29"/>
          <p:cNvCxnSpPr/>
          <p:nvPr/>
        </p:nvCxnSpPr>
        <p:spPr>
          <a:xfrm flipH="1">
            <a:off x="1102300" y="2151825"/>
            <a:ext cx="3689700" cy="1774200"/>
          </a:xfrm>
          <a:prstGeom prst="straightConnector1">
            <a:avLst/>
          </a:prstGeom>
          <a:noFill/>
          <a:ln cap="flat" cmpd="sng" w="19050">
            <a:solidFill>
              <a:srgbClr val="FF9900"/>
            </a:solidFill>
            <a:prstDash val="dash"/>
            <a:round/>
            <a:headEnd len="med" w="med" type="triangle"/>
            <a:tailEnd len="med" w="med" type="none"/>
          </a:ln>
        </p:spPr>
      </p:cxnSp>
      <p:cxnSp>
        <p:nvCxnSpPr>
          <p:cNvPr id="290" name="Google Shape;290;p29"/>
          <p:cNvCxnSpPr/>
          <p:nvPr/>
        </p:nvCxnSpPr>
        <p:spPr>
          <a:xfrm flipH="1">
            <a:off x="1734775" y="2221200"/>
            <a:ext cx="3689700" cy="1774200"/>
          </a:xfrm>
          <a:prstGeom prst="straightConnector1">
            <a:avLst/>
          </a:prstGeom>
          <a:noFill/>
          <a:ln cap="flat" cmpd="sng" w="19050">
            <a:solidFill>
              <a:srgbClr val="FF9900"/>
            </a:solidFill>
            <a:prstDash val="dash"/>
            <a:round/>
            <a:headEnd len="med" w="med" type="triangle"/>
            <a:tailEnd len="med" w="med" type="none"/>
          </a:ln>
        </p:spPr>
      </p:cxnSp>
      <p:sp>
        <p:nvSpPr>
          <p:cNvPr id="291" name="Google Shape;291;p29"/>
          <p:cNvSpPr/>
          <p:nvPr/>
        </p:nvSpPr>
        <p:spPr>
          <a:xfrm>
            <a:off x="788500" y="313675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2" name="Google Shape;292;p29"/>
          <p:cNvGrpSpPr/>
          <p:nvPr/>
        </p:nvGrpSpPr>
        <p:grpSpPr>
          <a:xfrm>
            <a:off x="2293425" y="1498387"/>
            <a:ext cx="926595" cy="677066"/>
            <a:chOff x="2293425" y="1498387"/>
            <a:chExt cx="926595" cy="677066"/>
          </a:xfrm>
        </p:grpSpPr>
        <p:sp>
          <p:nvSpPr>
            <p:cNvPr id="293" name="Google Shape;293;p29"/>
            <p:cNvSpPr/>
            <p:nvPr/>
          </p:nvSpPr>
          <p:spPr>
            <a:xfrm rot="5400000">
              <a:off x="2682239" y="1637672"/>
              <a:ext cx="641408" cy="434154"/>
            </a:xfrm>
            <a:prstGeom prst="curvedDownArrow">
              <a:avLst>
                <a:gd fmla="val 25000" name="adj1"/>
                <a:gd fmla="val 50000" name="adj2"/>
                <a:gd fmla="val 25000" name="adj3"/>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29"/>
            <p:cNvSpPr/>
            <p:nvPr/>
          </p:nvSpPr>
          <p:spPr>
            <a:xfrm rot="-5400000">
              <a:off x="2189775" y="1602037"/>
              <a:ext cx="641400" cy="434100"/>
            </a:xfrm>
            <a:prstGeom prst="curvedDownArrow">
              <a:avLst>
                <a:gd fmla="val 25000" name="adj1"/>
                <a:gd fmla="val 50000" name="adj2"/>
                <a:gd fmla="val 25000" name="adj3"/>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5" name="Google Shape;295;p29"/>
          <p:cNvSpPr txBox="1"/>
          <p:nvPr/>
        </p:nvSpPr>
        <p:spPr>
          <a:xfrm>
            <a:off x="7506018" y="1053381"/>
            <a:ext cx="8496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t>LM</a:t>
            </a:r>
            <a:endParaRPr b="1" sz="1200"/>
          </a:p>
        </p:txBody>
      </p:sp>
      <p:cxnSp>
        <p:nvCxnSpPr>
          <p:cNvPr id="296" name="Google Shape;296;p29"/>
          <p:cNvCxnSpPr/>
          <p:nvPr/>
        </p:nvCxnSpPr>
        <p:spPr>
          <a:xfrm flipH="1">
            <a:off x="7208340" y="1432368"/>
            <a:ext cx="424200" cy="337200"/>
          </a:xfrm>
          <a:prstGeom prst="straightConnector1">
            <a:avLst/>
          </a:prstGeom>
          <a:noFill/>
          <a:ln cap="flat" cmpd="sng" w="19050">
            <a:solidFill>
              <a:srgbClr val="9900FF"/>
            </a:solidFill>
            <a:prstDash val="solid"/>
            <a:round/>
            <a:headEnd len="med" w="med" type="none"/>
            <a:tailEnd len="med" w="med" type="triangle"/>
          </a:ln>
        </p:spPr>
      </p:cxnSp>
      <p:cxnSp>
        <p:nvCxnSpPr>
          <p:cNvPr id="297" name="Google Shape;297;p29"/>
          <p:cNvCxnSpPr/>
          <p:nvPr/>
        </p:nvCxnSpPr>
        <p:spPr>
          <a:xfrm rot="10800000">
            <a:off x="7201485" y="1833322"/>
            <a:ext cx="424200" cy="337200"/>
          </a:xfrm>
          <a:prstGeom prst="straightConnector1">
            <a:avLst/>
          </a:prstGeom>
          <a:noFill/>
          <a:ln cap="flat" cmpd="sng" w="19050">
            <a:solidFill>
              <a:srgbClr val="9900FF"/>
            </a:solidFill>
            <a:prstDash val="solid"/>
            <a:round/>
            <a:headEnd len="med" w="med" type="none"/>
            <a:tailEnd len="med" w="med" type="triangle"/>
          </a:ln>
        </p:spPr>
      </p:cxnSp>
      <p:sp>
        <p:nvSpPr>
          <p:cNvPr id="298" name="Google Shape;298;p29"/>
          <p:cNvSpPr txBox="1"/>
          <p:nvPr/>
        </p:nvSpPr>
        <p:spPr>
          <a:xfrm>
            <a:off x="7506018" y="2181782"/>
            <a:ext cx="8496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t>RM</a:t>
            </a:r>
            <a:endParaRPr b="1" sz="1100"/>
          </a:p>
        </p:txBody>
      </p:sp>
      <p:sp>
        <p:nvSpPr>
          <p:cNvPr id="299" name="Google Shape;299;p29"/>
          <p:cNvSpPr txBox="1"/>
          <p:nvPr/>
        </p:nvSpPr>
        <p:spPr>
          <a:xfrm>
            <a:off x="3268700" y="1125425"/>
            <a:ext cx="2061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Splitting storms!</a:t>
            </a:r>
            <a:endParaRPr b="1"/>
          </a:p>
        </p:txBody>
      </p:sp>
      <p:sp>
        <p:nvSpPr>
          <p:cNvPr id="300" name="Google Shape;300;p29"/>
          <p:cNvSpPr txBox="1"/>
          <p:nvPr/>
        </p:nvSpPr>
        <p:spPr>
          <a:xfrm>
            <a:off x="447400" y="4180750"/>
            <a:ext cx="54360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latin typeface="Calibri"/>
                <a:ea typeface="Calibri"/>
                <a:cs typeface="Calibri"/>
                <a:sym typeface="Calibri"/>
              </a:rPr>
              <a:t>Results in two new </a:t>
            </a:r>
            <a:r>
              <a:rPr lang="en" sz="1600">
                <a:solidFill>
                  <a:schemeClr val="dk1"/>
                </a:solidFill>
                <a:latin typeface="Calibri"/>
                <a:ea typeface="Calibri"/>
                <a:cs typeface="Calibri"/>
                <a:sym typeface="Calibri"/>
              </a:rPr>
              <a:t>updrafts that are now correlated with vertical vorticity and </a:t>
            </a:r>
            <a:r>
              <a:rPr b="1" lang="en" sz="1600">
                <a:solidFill>
                  <a:schemeClr val="dk1"/>
                </a:solidFill>
                <a:latin typeface="Calibri"/>
                <a:ea typeface="Calibri"/>
                <a:cs typeface="Calibri"/>
                <a:sym typeface="Calibri"/>
              </a:rPr>
              <a:t>acquire rotation</a:t>
            </a:r>
            <a:endParaRPr/>
          </a:p>
        </p:txBody>
      </p:sp>
      <p:sp>
        <p:nvSpPr>
          <p:cNvPr id="301" name="Google Shape;301;p29"/>
          <p:cNvSpPr/>
          <p:nvPr/>
        </p:nvSpPr>
        <p:spPr>
          <a:xfrm>
            <a:off x="7603425" y="1336549"/>
            <a:ext cx="138900" cy="126300"/>
          </a:xfrm>
          <a:prstGeom prst="ellipse">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9"/>
          <p:cNvSpPr/>
          <p:nvPr/>
        </p:nvSpPr>
        <p:spPr>
          <a:xfrm>
            <a:off x="7603425" y="2126299"/>
            <a:ext cx="138900" cy="126300"/>
          </a:xfrm>
          <a:prstGeom prst="ellipse">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03" name="Google Shape;303;p29"/>
          <p:cNvGrpSpPr/>
          <p:nvPr/>
        </p:nvGrpSpPr>
        <p:grpSpPr>
          <a:xfrm>
            <a:off x="1037364" y="1252313"/>
            <a:ext cx="950299" cy="1158024"/>
            <a:chOff x="1037364" y="1252313"/>
            <a:chExt cx="950299" cy="1158024"/>
          </a:xfrm>
        </p:grpSpPr>
        <p:grpSp>
          <p:nvGrpSpPr>
            <p:cNvPr id="304" name="Google Shape;304;p29"/>
            <p:cNvGrpSpPr/>
            <p:nvPr/>
          </p:nvGrpSpPr>
          <p:grpSpPr>
            <a:xfrm>
              <a:off x="1037364" y="1739117"/>
              <a:ext cx="920738" cy="671220"/>
              <a:chOff x="1037364" y="1739117"/>
              <a:chExt cx="920738" cy="671220"/>
            </a:xfrm>
          </p:grpSpPr>
          <p:sp>
            <p:nvSpPr>
              <p:cNvPr id="305" name="Google Shape;305;p29"/>
              <p:cNvSpPr/>
              <p:nvPr/>
            </p:nvSpPr>
            <p:spPr>
              <a:xfrm flipH="1" rot="5400000">
                <a:off x="1426502" y="1839017"/>
                <a:ext cx="631500" cy="4317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9"/>
              <p:cNvSpPr/>
              <p:nvPr/>
            </p:nvSpPr>
            <p:spPr>
              <a:xfrm flipH="1" rot="-5400000">
                <a:off x="937464" y="1878737"/>
                <a:ext cx="631500" cy="4317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7" name="Google Shape;307;p29"/>
            <p:cNvSpPr/>
            <p:nvPr/>
          </p:nvSpPr>
          <p:spPr>
            <a:xfrm rot="-10511363">
              <a:off x="1108248" y="1286006"/>
              <a:ext cx="842235" cy="922435"/>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08" name="Google Shape;308;p29"/>
            <p:cNvSpPr txBox="1"/>
            <p:nvPr/>
          </p:nvSpPr>
          <p:spPr>
            <a:xfrm>
              <a:off x="1213517" y="1573648"/>
              <a:ext cx="660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CC0000"/>
                  </a:solidFill>
                </a:rPr>
                <a:t>RM</a:t>
              </a:r>
              <a:endParaRPr b="1" sz="2000">
                <a:solidFill>
                  <a:srgbClr val="CC0000"/>
                </a:solidFill>
              </a:endParaRPr>
            </a:p>
          </p:txBody>
        </p:sp>
      </p:grpSp>
      <p:grpSp>
        <p:nvGrpSpPr>
          <p:cNvPr id="309" name="Google Shape;309;p29"/>
          <p:cNvGrpSpPr/>
          <p:nvPr/>
        </p:nvGrpSpPr>
        <p:grpSpPr>
          <a:xfrm>
            <a:off x="2306114" y="1011093"/>
            <a:ext cx="916596" cy="989820"/>
            <a:chOff x="2315949" y="942251"/>
            <a:chExt cx="916596" cy="989820"/>
          </a:xfrm>
        </p:grpSpPr>
        <p:sp>
          <p:nvSpPr>
            <p:cNvPr id="310" name="Google Shape;310;p29"/>
            <p:cNvSpPr/>
            <p:nvPr/>
          </p:nvSpPr>
          <p:spPr>
            <a:xfrm rot="-10511363">
              <a:off x="2353130" y="975943"/>
              <a:ext cx="842235" cy="922435"/>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11" name="Google Shape;311;p29"/>
            <p:cNvSpPr txBox="1"/>
            <p:nvPr/>
          </p:nvSpPr>
          <p:spPr>
            <a:xfrm>
              <a:off x="2463644" y="1249870"/>
              <a:ext cx="656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6FA8DC"/>
                  </a:solidFill>
                </a:rPr>
                <a:t>LM</a:t>
              </a:r>
              <a:endParaRPr b="1" sz="2000">
                <a:solidFill>
                  <a:srgbClr val="6FA8DC"/>
                </a:solidFill>
              </a:endParaRPr>
            </a:p>
          </p:txBody>
        </p:sp>
      </p:grpSp>
      <p:grpSp>
        <p:nvGrpSpPr>
          <p:cNvPr id="312" name="Google Shape;312;p29"/>
          <p:cNvGrpSpPr/>
          <p:nvPr/>
        </p:nvGrpSpPr>
        <p:grpSpPr>
          <a:xfrm>
            <a:off x="3552000" y="1816925"/>
            <a:ext cx="527275" cy="729250"/>
            <a:chOff x="3315988" y="1896875"/>
            <a:chExt cx="527275" cy="729250"/>
          </a:xfrm>
        </p:grpSpPr>
        <p:sp>
          <p:nvSpPr>
            <p:cNvPr id="313" name="Google Shape;313;p29"/>
            <p:cNvSpPr/>
            <p:nvPr/>
          </p:nvSpPr>
          <p:spPr>
            <a:xfrm rot="10800000">
              <a:off x="3315988" y="228802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29"/>
            <p:cNvSpPr/>
            <p:nvPr/>
          </p:nvSpPr>
          <p:spPr>
            <a:xfrm>
              <a:off x="3343763" y="189687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5" name="Google Shape;315;p29"/>
          <p:cNvSpPr txBox="1"/>
          <p:nvPr/>
        </p:nvSpPr>
        <p:spPr>
          <a:xfrm>
            <a:off x="1229706" y="3565400"/>
            <a:ext cx="10596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rgbClr val="9900FF"/>
                </a:solidFill>
              </a:rPr>
              <a:t>Inflow</a:t>
            </a:r>
            <a:endParaRPr b="1" sz="1300">
              <a:solidFill>
                <a:srgbClr val="9900FF"/>
              </a:solidFill>
            </a:endParaRPr>
          </a:p>
        </p:txBody>
      </p:sp>
      <p:sp>
        <p:nvSpPr>
          <p:cNvPr id="316" name="Google Shape;316;p29"/>
          <p:cNvSpPr/>
          <p:nvPr/>
        </p:nvSpPr>
        <p:spPr>
          <a:xfrm>
            <a:off x="1085050" y="3099025"/>
            <a:ext cx="456000" cy="989950"/>
          </a:xfrm>
          <a:custGeom>
            <a:rect b="b" l="l" r="r" t="t"/>
            <a:pathLst>
              <a:path extrusionOk="0" h="39598" w="18240">
                <a:moveTo>
                  <a:pt x="0" y="39598"/>
                </a:moveTo>
                <a:cubicBezTo>
                  <a:pt x="2726" y="36011"/>
                  <a:pt x="13343" y="24677"/>
                  <a:pt x="16356" y="18077"/>
                </a:cubicBezTo>
                <a:cubicBezTo>
                  <a:pt x="19369" y="11477"/>
                  <a:pt x="17791" y="3013"/>
                  <a:pt x="18078" y="0"/>
                </a:cubicBezTo>
              </a:path>
            </a:pathLst>
          </a:custGeom>
          <a:noFill/>
          <a:ln cap="flat" cmpd="sng" w="28575">
            <a:solidFill>
              <a:srgbClr val="9900FF"/>
            </a:solidFill>
            <a:prstDash val="solid"/>
            <a:round/>
            <a:headEnd len="med" w="med" type="none"/>
            <a:tailEnd len="med" w="med" type="triangle"/>
          </a:ln>
        </p:spPr>
      </p:sp>
      <p:sp>
        <p:nvSpPr>
          <p:cNvPr id="317" name="Google Shape;317;p29"/>
          <p:cNvSpPr/>
          <p:nvPr/>
        </p:nvSpPr>
        <p:spPr>
          <a:xfrm>
            <a:off x="2830359" y="2658877"/>
            <a:ext cx="1172875" cy="228950"/>
          </a:xfrm>
          <a:custGeom>
            <a:rect b="b" l="l" r="r" t="t"/>
            <a:pathLst>
              <a:path extrusionOk="0" h="9158" w="46915">
                <a:moveTo>
                  <a:pt x="46915" y="5165"/>
                </a:moveTo>
                <a:cubicBezTo>
                  <a:pt x="42037" y="5811"/>
                  <a:pt x="25466" y="9900"/>
                  <a:pt x="17647" y="9039"/>
                </a:cubicBezTo>
                <a:cubicBezTo>
                  <a:pt x="9828" y="8178"/>
                  <a:pt x="2941" y="1507"/>
                  <a:pt x="0" y="0"/>
                </a:cubicBezTo>
              </a:path>
            </a:pathLst>
          </a:custGeom>
          <a:noFill/>
          <a:ln cap="flat" cmpd="sng" w="28575">
            <a:solidFill>
              <a:srgbClr val="9900FF"/>
            </a:solidFill>
            <a:prstDash val="solid"/>
            <a:round/>
            <a:headEnd len="med" w="med" type="none"/>
            <a:tailEnd len="med" w="med" type="triangle"/>
          </a:ln>
        </p:spPr>
      </p:sp>
      <p:sp>
        <p:nvSpPr>
          <p:cNvPr id="318" name="Google Shape;318;p29"/>
          <p:cNvSpPr txBox="1"/>
          <p:nvPr/>
        </p:nvSpPr>
        <p:spPr>
          <a:xfrm>
            <a:off x="2983140" y="2840215"/>
            <a:ext cx="10596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rgbClr val="9900FF"/>
                </a:solidFill>
              </a:rPr>
              <a:t>Inflow</a:t>
            </a:r>
            <a:endParaRPr b="1" sz="1300">
              <a:solidFill>
                <a:srgbClr val="9900FF"/>
              </a:solidFill>
            </a:endParaRPr>
          </a:p>
        </p:txBody>
      </p:sp>
      <p:cxnSp>
        <p:nvCxnSpPr>
          <p:cNvPr id="319" name="Google Shape;319;p29"/>
          <p:cNvCxnSpPr/>
          <p:nvPr/>
        </p:nvCxnSpPr>
        <p:spPr>
          <a:xfrm rot="10800000">
            <a:off x="1508402" y="2215968"/>
            <a:ext cx="0" cy="820800"/>
          </a:xfrm>
          <a:prstGeom prst="straightConnector1">
            <a:avLst/>
          </a:prstGeom>
          <a:noFill/>
          <a:ln cap="flat" cmpd="sng" w="38100">
            <a:solidFill>
              <a:schemeClr val="dk1"/>
            </a:solidFill>
            <a:prstDash val="solid"/>
            <a:round/>
            <a:headEnd len="med" w="med" type="none"/>
            <a:tailEnd len="med" w="med" type="triangle"/>
          </a:ln>
        </p:spPr>
      </p:cxnSp>
      <p:cxnSp>
        <p:nvCxnSpPr>
          <p:cNvPr id="320" name="Google Shape;320;p29"/>
          <p:cNvCxnSpPr/>
          <p:nvPr/>
        </p:nvCxnSpPr>
        <p:spPr>
          <a:xfrm rot="10800000">
            <a:off x="2813688" y="1863019"/>
            <a:ext cx="10500" cy="826800"/>
          </a:xfrm>
          <a:prstGeom prst="straightConnector1">
            <a:avLst/>
          </a:prstGeom>
          <a:noFill/>
          <a:ln cap="flat" cmpd="sng" w="38100">
            <a:solidFill>
              <a:schemeClr val="dk1"/>
            </a:solidFill>
            <a:prstDash val="solid"/>
            <a:round/>
            <a:headEnd len="med" w="med" type="none"/>
            <a:tailEnd len="med" w="med" type="triangle"/>
          </a:ln>
        </p:spPr>
      </p:cxnSp>
      <p:cxnSp>
        <p:nvCxnSpPr>
          <p:cNvPr id="321" name="Google Shape;321;p29"/>
          <p:cNvCxnSpPr/>
          <p:nvPr/>
        </p:nvCxnSpPr>
        <p:spPr>
          <a:xfrm>
            <a:off x="6429775" y="809125"/>
            <a:ext cx="0" cy="1402200"/>
          </a:xfrm>
          <a:prstGeom prst="straightConnector1">
            <a:avLst/>
          </a:prstGeom>
          <a:noFill/>
          <a:ln cap="flat" cmpd="sng" w="9525">
            <a:solidFill>
              <a:srgbClr val="595959"/>
            </a:solidFill>
            <a:prstDash val="dot"/>
            <a:round/>
            <a:headEnd len="med" w="med" type="none"/>
            <a:tailEnd len="med" w="med" type="none"/>
          </a:ln>
        </p:spPr>
      </p:cxnSp>
      <p:cxnSp>
        <p:nvCxnSpPr>
          <p:cNvPr id="322" name="Google Shape;322;p29"/>
          <p:cNvCxnSpPr/>
          <p:nvPr/>
        </p:nvCxnSpPr>
        <p:spPr>
          <a:xfrm rot="10800000">
            <a:off x="6168650" y="1783475"/>
            <a:ext cx="2891100" cy="0"/>
          </a:xfrm>
          <a:prstGeom prst="straightConnector1">
            <a:avLst/>
          </a:prstGeom>
          <a:noFill/>
          <a:ln cap="flat" cmpd="sng" w="9525">
            <a:solidFill>
              <a:srgbClr val="595959"/>
            </a:solidFill>
            <a:prstDash val="dot"/>
            <a:round/>
            <a:headEnd len="med" w="med" type="none"/>
            <a:tailEnd len="med" w="med" type="none"/>
          </a:ln>
        </p:spPr>
      </p:cxnSp>
      <p:cxnSp>
        <p:nvCxnSpPr>
          <p:cNvPr id="323" name="Google Shape;323;p29"/>
          <p:cNvCxnSpPr/>
          <p:nvPr/>
        </p:nvCxnSpPr>
        <p:spPr>
          <a:xfrm>
            <a:off x="6544021" y="1785327"/>
            <a:ext cx="1905900" cy="0"/>
          </a:xfrm>
          <a:prstGeom prst="straightConnector1">
            <a:avLst/>
          </a:prstGeom>
          <a:noFill/>
          <a:ln cap="flat" cmpd="sng" w="19050">
            <a:solidFill>
              <a:schemeClr val="dk1"/>
            </a:solidFill>
            <a:prstDash val="solid"/>
            <a:round/>
            <a:headEnd len="med" w="med" type="none"/>
            <a:tailEnd len="med" w="med" type="none"/>
          </a:ln>
        </p:spPr>
      </p:cxnSp>
      <p:cxnSp>
        <p:nvCxnSpPr>
          <p:cNvPr id="324" name="Google Shape;324;p29"/>
          <p:cNvCxnSpPr/>
          <p:nvPr/>
        </p:nvCxnSpPr>
        <p:spPr>
          <a:xfrm rot="10800000">
            <a:off x="7186593" y="1132920"/>
            <a:ext cx="0" cy="669600"/>
          </a:xfrm>
          <a:prstGeom prst="straightConnector1">
            <a:avLst/>
          </a:prstGeom>
          <a:noFill/>
          <a:ln cap="flat" cmpd="sng" w="19050">
            <a:solidFill>
              <a:srgbClr val="FF9900"/>
            </a:solidFill>
            <a:prstDash val="dash"/>
            <a:round/>
            <a:headEnd len="med" w="med" type="none"/>
            <a:tailEnd len="med" w="med" type="stealth"/>
          </a:ln>
        </p:spPr>
      </p:cxnSp>
      <p:sp>
        <p:nvSpPr>
          <p:cNvPr id="325" name="Google Shape;325;p29"/>
          <p:cNvSpPr txBox="1"/>
          <p:nvPr/>
        </p:nvSpPr>
        <p:spPr>
          <a:xfrm rot="4292">
            <a:off x="6995112" y="777214"/>
            <a:ext cx="480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a:solidFill>
                  <a:srgbClr val="FF9900"/>
                </a:solidFill>
                <a:latin typeface="Calibri"/>
                <a:ea typeface="Calibri"/>
                <a:cs typeface="Calibri"/>
                <a:sym typeface="Calibri"/>
              </a:rPr>
              <a:t>ω</a:t>
            </a:r>
            <a:r>
              <a:rPr baseline="-25000" lang="en">
                <a:solidFill>
                  <a:srgbClr val="FF9900"/>
                </a:solidFill>
                <a:latin typeface="Calibri"/>
                <a:ea typeface="Calibri"/>
                <a:cs typeface="Calibri"/>
                <a:sym typeface="Calibri"/>
              </a:rPr>
              <a:t>h</a:t>
            </a:r>
            <a:endParaRPr>
              <a:solidFill>
                <a:srgbClr val="FF9900"/>
              </a:solidFill>
              <a:latin typeface="Calibri"/>
              <a:ea typeface="Calibri"/>
              <a:cs typeface="Calibri"/>
              <a:sym typeface="Calibri"/>
            </a:endParaRPr>
          </a:p>
        </p:txBody>
      </p:sp>
      <p:sp>
        <p:nvSpPr>
          <p:cNvPr id="326" name="Google Shape;326;p29"/>
          <p:cNvSpPr txBox="1"/>
          <p:nvPr/>
        </p:nvSpPr>
        <p:spPr>
          <a:xfrm>
            <a:off x="6828716" y="1958508"/>
            <a:ext cx="7821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rgbClr val="9900FF"/>
                </a:solidFill>
              </a:rPr>
              <a:t>Inflow</a:t>
            </a:r>
            <a:endParaRPr b="1" sz="1000">
              <a:solidFill>
                <a:srgbClr val="9900FF"/>
              </a:solidFill>
            </a:endParaRPr>
          </a:p>
          <a:p>
            <a:pPr indent="0" lvl="0" marL="0" rtl="0" algn="ctr">
              <a:spcBef>
                <a:spcPts val="0"/>
              </a:spcBef>
              <a:spcAft>
                <a:spcPts val="0"/>
              </a:spcAft>
              <a:buNone/>
            </a:pPr>
            <a:r>
              <a:rPr b="1" lang="en" sz="800">
                <a:solidFill>
                  <a:srgbClr val="9900FF"/>
                </a:solidFill>
              </a:rPr>
              <a:t>(SR winds)</a:t>
            </a:r>
            <a:endParaRPr b="1" sz="800">
              <a:solidFill>
                <a:srgbClr val="9900FF"/>
              </a:solidFill>
            </a:endParaRPr>
          </a:p>
        </p:txBody>
      </p:sp>
      <p:sp>
        <p:nvSpPr>
          <p:cNvPr id="327" name="Google Shape;327;p29"/>
          <p:cNvSpPr/>
          <p:nvPr/>
        </p:nvSpPr>
        <p:spPr>
          <a:xfrm rot="3363149">
            <a:off x="6926130" y="1280684"/>
            <a:ext cx="509370" cy="390427"/>
          </a:xfrm>
          <a:custGeom>
            <a:rect b="b" l="l" r="r" t="t"/>
            <a:pathLst>
              <a:path extrusionOk="0" h="15618" w="20376">
                <a:moveTo>
                  <a:pt x="0" y="8842"/>
                </a:moveTo>
                <a:cubicBezTo>
                  <a:pt x="0" y="5460"/>
                  <a:pt x="1758" y="-487"/>
                  <a:pt x="5094" y="69"/>
                </a:cubicBezTo>
                <a:cubicBezTo>
                  <a:pt x="7331" y="442"/>
                  <a:pt x="9355" y="2680"/>
                  <a:pt x="9905" y="4880"/>
                </a:cubicBezTo>
                <a:cubicBezTo>
                  <a:pt x="10409" y="6895"/>
                  <a:pt x="8020" y="9691"/>
                  <a:pt x="5943" y="9691"/>
                </a:cubicBezTo>
                <a:cubicBezTo>
                  <a:pt x="4056" y="9691"/>
                  <a:pt x="4470" y="5210"/>
                  <a:pt x="5943" y="4031"/>
                </a:cubicBezTo>
                <a:cubicBezTo>
                  <a:pt x="7663" y="2655"/>
                  <a:pt x="10564" y="1766"/>
                  <a:pt x="12452" y="2899"/>
                </a:cubicBezTo>
                <a:cubicBezTo>
                  <a:pt x="15277" y="4594"/>
                  <a:pt x="16411" y="9696"/>
                  <a:pt x="14716" y="12521"/>
                </a:cubicBezTo>
                <a:cubicBezTo>
                  <a:pt x="13745" y="14139"/>
                  <a:pt x="10103" y="14091"/>
                  <a:pt x="9056" y="12521"/>
                </a:cubicBezTo>
                <a:cubicBezTo>
                  <a:pt x="8344" y="11453"/>
                  <a:pt x="9442" y="9886"/>
                  <a:pt x="10188" y="8842"/>
                </a:cubicBezTo>
                <a:cubicBezTo>
                  <a:pt x="11630" y="6823"/>
                  <a:pt x="16436" y="5490"/>
                  <a:pt x="17546" y="7710"/>
                </a:cubicBezTo>
                <a:cubicBezTo>
                  <a:pt x="18734" y="10086"/>
                  <a:pt x="17407" y="16945"/>
                  <a:pt x="15282" y="15351"/>
                </a:cubicBezTo>
                <a:cubicBezTo>
                  <a:pt x="13018" y="13653"/>
                  <a:pt x="17691" y="9454"/>
                  <a:pt x="20376" y="8559"/>
                </a:cubicBezTo>
              </a:path>
            </a:pathLst>
          </a:custGeom>
          <a:noFill/>
          <a:ln cap="flat" cmpd="sng" w="9525">
            <a:solidFill>
              <a:srgbClr val="FF0000"/>
            </a:solidFill>
            <a:prstDash val="solid"/>
            <a:round/>
            <a:headEnd len="med" w="med" type="none"/>
            <a:tailEnd len="med" w="med" type="none"/>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30"/>
          <p:cNvSpPr txBox="1"/>
          <p:nvPr/>
        </p:nvSpPr>
        <p:spPr>
          <a:xfrm>
            <a:off x="1007850" y="30425"/>
            <a:ext cx="7128300" cy="89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u="sng">
                <a:solidFill>
                  <a:schemeClr val="dk1"/>
                </a:solidFill>
                <a:latin typeface="Calibri"/>
                <a:ea typeface="Calibri"/>
                <a:cs typeface="Calibri"/>
                <a:sym typeface="Calibri"/>
              </a:rPr>
              <a:t>Non-Linear Feedback Process Begins!</a:t>
            </a:r>
            <a:endParaRPr b="1" sz="2300" u="sng">
              <a:solidFill>
                <a:schemeClr val="dk1"/>
              </a:solidFill>
            </a:endParaRPr>
          </a:p>
          <a:p>
            <a:pPr indent="0" lvl="0" marL="0" rtl="0" algn="ctr">
              <a:spcBef>
                <a:spcPts val="0"/>
              </a:spcBef>
              <a:spcAft>
                <a:spcPts val="0"/>
              </a:spcAft>
              <a:buNone/>
            </a:pPr>
            <a:r>
              <a:t/>
            </a:r>
            <a:endParaRPr b="1" sz="2300" u="sng">
              <a:latin typeface="Calibri"/>
              <a:ea typeface="Calibri"/>
              <a:cs typeface="Calibri"/>
              <a:sym typeface="Calibri"/>
            </a:endParaRPr>
          </a:p>
        </p:txBody>
      </p:sp>
      <p:sp>
        <p:nvSpPr>
          <p:cNvPr id="334" name="Google Shape;334;p30"/>
          <p:cNvSpPr/>
          <p:nvPr/>
        </p:nvSpPr>
        <p:spPr>
          <a:xfrm>
            <a:off x="565350" y="1330187"/>
            <a:ext cx="3625650" cy="2494175"/>
          </a:xfrm>
          <a:custGeom>
            <a:rect b="b" l="l" r="r" t="t"/>
            <a:pathLst>
              <a:path extrusionOk="0" h="99767" w="145026">
                <a:moveTo>
                  <a:pt x="0" y="99767"/>
                </a:moveTo>
                <a:cubicBezTo>
                  <a:pt x="6330" y="95698"/>
                  <a:pt x="31267" y="89218"/>
                  <a:pt x="37980" y="75350"/>
                </a:cubicBezTo>
                <a:cubicBezTo>
                  <a:pt x="44693" y="61482"/>
                  <a:pt x="32670" y="28820"/>
                  <a:pt x="40279" y="16558"/>
                </a:cubicBezTo>
                <a:cubicBezTo>
                  <a:pt x="47888" y="4296"/>
                  <a:pt x="74712" y="-3751"/>
                  <a:pt x="83635" y="1778"/>
                </a:cubicBezTo>
                <a:cubicBezTo>
                  <a:pt x="92558" y="7307"/>
                  <a:pt x="83584" y="45349"/>
                  <a:pt x="93816" y="49731"/>
                </a:cubicBezTo>
                <a:cubicBezTo>
                  <a:pt x="104048" y="54114"/>
                  <a:pt x="136491" y="31683"/>
                  <a:pt x="145026" y="28073"/>
                </a:cubicBezTo>
              </a:path>
            </a:pathLst>
          </a:custGeom>
          <a:noFill/>
          <a:ln cap="flat" cmpd="sng" w="19050">
            <a:solidFill>
              <a:srgbClr val="FF9900"/>
            </a:solidFill>
            <a:prstDash val="dash"/>
            <a:round/>
            <a:headEnd len="med" w="med" type="none"/>
            <a:tailEnd len="med" w="med" type="triangle"/>
          </a:ln>
        </p:spPr>
      </p:sp>
      <p:sp>
        <p:nvSpPr>
          <p:cNvPr id="335" name="Google Shape;335;p30"/>
          <p:cNvSpPr txBox="1"/>
          <p:nvPr/>
        </p:nvSpPr>
        <p:spPr>
          <a:xfrm>
            <a:off x="257725" y="4028350"/>
            <a:ext cx="87294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latin typeface="Calibri"/>
                <a:ea typeface="Calibri"/>
                <a:cs typeface="Calibri"/>
                <a:sym typeface="Calibri"/>
              </a:rPr>
              <a:t>New updrafts stretch vorticity </a:t>
            </a:r>
            <a:r>
              <a:rPr b="1" lang="en" sz="1600">
                <a:solidFill>
                  <a:schemeClr val="dk1"/>
                </a:solidFill>
                <a:latin typeface="Calibri"/>
                <a:ea typeface="Calibri"/>
                <a:cs typeface="Calibri"/>
                <a:sym typeface="Calibri"/>
              </a:rPr>
              <a:t>→ </a:t>
            </a:r>
            <a:r>
              <a:rPr lang="en" sz="1600">
                <a:solidFill>
                  <a:schemeClr val="dk1"/>
                </a:solidFill>
                <a:latin typeface="Calibri"/>
                <a:ea typeface="Calibri"/>
                <a:cs typeface="Calibri"/>
                <a:sym typeface="Calibri"/>
              </a:rPr>
              <a:t>strengthen vorticity </a:t>
            </a:r>
            <a:r>
              <a:rPr b="1" lang="en" sz="1600">
                <a:solidFill>
                  <a:schemeClr val="dk1"/>
                </a:solidFill>
                <a:latin typeface="Calibri"/>
                <a:ea typeface="Calibri"/>
                <a:cs typeface="Calibri"/>
                <a:sym typeface="Calibri"/>
              </a:rPr>
              <a:t>→  </a:t>
            </a:r>
            <a:r>
              <a:rPr lang="en" sz="1600">
                <a:solidFill>
                  <a:schemeClr val="dk1"/>
                </a:solidFill>
                <a:latin typeface="Calibri"/>
                <a:ea typeface="Calibri"/>
                <a:cs typeface="Calibri"/>
                <a:sym typeface="Calibri"/>
              </a:rPr>
              <a:t>strengthen the updrafts </a:t>
            </a:r>
            <a:r>
              <a:rPr b="1" lang="en" sz="1600">
                <a:solidFill>
                  <a:schemeClr val="dk1"/>
                </a:solidFill>
                <a:latin typeface="Calibri"/>
                <a:ea typeface="Calibri"/>
                <a:cs typeface="Calibri"/>
                <a:sym typeface="Calibri"/>
              </a:rPr>
              <a:t>→ </a:t>
            </a:r>
            <a:r>
              <a:rPr lang="en" sz="1600">
                <a:solidFill>
                  <a:schemeClr val="dk1"/>
                </a:solidFill>
                <a:latin typeface="Calibri"/>
                <a:ea typeface="Calibri"/>
                <a:cs typeface="Calibri"/>
                <a:sym typeface="Calibri"/>
              </a:rPr>
              <a:t>stronger stretching </a:t>
            </a:r>
            <a:r>
              <a:rPr b="1" lang="en" sz="1600">
                <a:solidFill>
                  <a:schemeClr val="dk1"/>
                </a:solidFill>
                <a:latin typeface="Calibri"/>
                <a:ea typeface="Calibri"/>
                <a:cs typeface="Calibri"/>
                <a:sym typeface="Calibri"/>
              </a:rPr>
              <a:t>→ </a:t>
            </a:r>
            <a:r>
              <a:rPr lang="en" sz="1600">
                <a:solidFill>
                  <a:schemeClr val="dk1"/>
                </a:solidFill>
                <a:latin typeface="Calibri"/>
                <a:ea typeface="Calibri"/>
                <a:cs typeface="Calibri"/>
                <a:sym typeface="Calibri"/>
              </a:rPr>
              <a:t>stronger vacuums </a:t>
            </a:r>
            <a:r>
              <a:rPr b="1" lang="en" sz="1600">
                <a:solidFill>
                  <a:schemeClr val="dk1"/>
                </a:solidFill>
                <a:latin typeface="Calibri"/>
                <a:ea typeface="Calibri"/>
                <a:cs typeface="Calibri"/>
                <a:sym typeface="Calibri"/>
              </a:rPr>
              <a:t>→ </a:t>
            </a:r>
            <a:r>
              <a:rPr lang="en" sz="1600">
                <a:solidFill>
                  <a:schemeClr val="dk1"/>
                </a:solidFill>
                <a:latin typeface="Calibri"/>
                <a:ea typeface="Calibri"/>
                <a:cs typeface="Calibri"/>
                <a:sym typeface="Calibri"/>
              </a:rPr>
              <a:t>stronger updrafts</a:t>
            </a:r>
            <a:r>
              <a:rPr b="1" lang="en" sz="1600">
                <a:solidFill>
                  <a:schemeClr val="dk1"/>
                </a:solidFill>
                <a:latin typeface="Calibri"/>
                <a:ea typeface="Calibri"/>
                <a:cs typeface="Calibri"/>
                <a:sym typeface="Calibri"/>
              </a:rPr>
              <a:t> … non-linear feedback process!  </a:t>
            </a:r>
            <a:endParaRPr/>
          </a:p>
        </p:txBody>
      </p:sp>
      <p:sp>
        <p:nvSpPr>
          <p:cNvPr id="336" name="Google Shape;336;p30"/>
          <p:cNvSpPr/>
          <p:nvPr/>
        </p:nvSpPr>
        <p:spPr>
          <a:xfrm>
            <a:off x="3895039" y="1086900"/>
            <a:ext cx="1699800" cy="193500"/>
          </a:xfrm>
          <a:prstGeom prst="rightArrow">
            <a:avLst>
              <a:gd fmla="val 35401" name="adj1"/>
              <a:gd fmla="val 85244" name="adj2"/>
            </a:avLst>
          </a:prstGeom>
          <a:solidFill>
            <a:srgbClr val="D9D9D9"/>
          </a:solidFill>
          <a:ln cap="flat" cmpd="sng" w="2857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30"/>
          <p:cNvSpPr/>
          <p:nvPr/>
        </p:nvSpPr>
        <p:spPr>
          <a:xfrm rot="10800000">
            <a:off x="3717139" y="1280400"/>
            <a:ext cx="1699800" cy="193500"/>
          </a:xfrm>
          <a:prstGeom prst="rightArrow">
            <a:avLst>
              <a:gd fmla="val 35401" name="adj1"/>
              <a:gd fmla="val 85244" name="adj2"/>
            </a:avLst>
          </a:prstGeom>
          <a:solidFill>
            <a:srgbClr val="D9D9D9"/>
          </a:solidFill>
          <a:ln cap="flat" cmpd="sng" w="2857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30"/>
          <p:cNvSpPr/>
          <p:nvPr/>
        </p:nvSpPr>
        <p:spPr>
          <a:xfrm>
            <a:off x="5184046" y="1101587"/>
            <a:ext cx="3625650" cy="2494175"/>
          </a:xfrm>
          <a:custGeom>
            <a:rect b="b" l="l" r="r" t="t"/>
            <a:pathLst>
              <a:path extrusionOk="0" h="99767" w="145026">
                <a:moveTo>
                  <a:pt x="0" y="99767"/>
                </a:moveTo>
                <a:cubicBezTo>
                  <a:pt x="6330" y="95698"/>
                  <a:pt x="31267" y="89218"/>
                  <a:pt x="37980" y="75350"/>
                </a:cubicBezTo>
                <a:cubicBezTo>
                  <a:pt x="44693" y="61482"/>
                  <a:pt x="32670" y="28820"/>
                  <a:pt x="40279" y="16558"/>
                </a:cubicBezTo>
                <a:cubicBezTo>
                  <a:pt x="47888" y="4296"/>
                  <a:pt x="74712" y="-3751"/>
                  <a:pt x="83635" y="1778"/>
                </a:cubicBezTo>
                <a:cubicBezTo>
                  <a:pt x="92558" y="7307"/>
                  <a:pt x="83584" y="45349"/>
                  <a:pt x="93816" y="49731"/>
                </a:cubicBezTo>
                <a:cubicBezTo>
                  <a:pt x="104048" y="54114"/>
                  <a:pt x="136491" y="31683"/>
                  <a:pt x="145026" y="28073"/>
                </a:cubicBezTo>
              </a:path>
            </a:pathLst>
          </a:custGeom>
          <a:noFill/>
          <a:ln cap="flat" cmpd="sng" w="19050">
            <a:solidFill>
              <a:srgbClr val="FF9900"/>
            </a:solidFill>
            <a:prstDash val="dash"/>
            <a:round/>
            <a:headEnd len="med" w="med" type="none"/>
            <a:tailEnd len="med" w="med" type="triangle"/>
          </a:ln>
        </p:spPr>
      </p:sp>
      <p:cxnSp>
        <p:nvCxnSpPr>
          <p:cNvPr id="339" name="Google Shape;339;p30"/>
          <p:cNvCxnSpPr/>
          <p:nvPr/>
        </p:nvCxnSpPr>
        <p:spPr>
          <a:xfrm rot="10800000">
            <a:off x="6098273" y="1940794"/>
            <a:ext cx="10500" cy="826800"/>
          </a:xfrm>
          <a:prstGeom prst="straightConnector1">
            <a:avLst/>
          </a:prstGeom>
          <a:noFill/>
          <a:ln cap="flat" cmpd="sng" w="38100">
            <a:solidFill>
              <a:schemeClr val="dk1"/>
            </a:solidFill>
            <a:prstDash val="solid"/>
            <a:round/>
            <a:headEnd len="med" w="med" type="none"/>
            <a:tailEnd len="med" w="med" type="triangle"/>
          </a:ln>
        </p:spPr>
      </p:cxnSp>
      <p:cxnSp>
        <p:nvCxnSpPr>
          <p:cNvPr id="340" name="Google Shape;340;p30"/>
          <p:cNvCxnSpPr/>
          <p:nvPr/>
        </p:nvCxnSpPr>
        <p:spPr>
          <a:xfrm rot="10800000">
            <a:off x="7387695" y="1681381"/>
            <a:ext cx="10500" cy="826800"/>
          </a:xfrm>
          <a:prstGeom prst="straightConnector1">
            <a:avLst/>
          </a:prstGeom>
          <a:noFill/>
          <a:ln cap="flat" cmpd="sng" w="38100">
            <a:solidFill>
              <a:schemeClr val="dk1"/>
            </a:solidFill>
            <a:prstDash val="solid"/>
            <a:round/>
            <a:headEnd len="med" w="med" type="none"/>
            <a:tailEnd len="med" w="med" type="triangle"/>
          </a:ln>
        </p:spPr>
      </p:cxnSp>
      <p:pic>
        <p:nvPicPr>
          <p:cNvPr id="341" name="Google Shape;341;p30"/>
          <p:cNvPicPr preferRelativeResize="0"/>
          <p:nvPr/>
        </p:nvPicPr>
        <p:blipFill>
          <a:blip r:embed="rId3">
            <a:alphaModFix/>
          </a:blip>
          <a:stretch>
            <a:fillRect/>
          </a:stretch>
        </p:blipFill>
        <p:spPr>
          <a:xfrm flipH="1">
            <a:off x="7042615" y="520927"/>
            <a:ext cx="756225" cy="1198374"/>
          </a:xfrm>
          <a:prstGeom prst="rect">
            <a:avLst/>
          </a:prstGeom>
          <a:noFill/>
          <a:ln>
            <a:noFill/>
          </a:ln>
        </p:spPr>
      </p:pic>
      <p:pic>
        <p:nvPicPr>
          <p:cNvPr id="342" name="Google Shape;342;p30"/>
          <p:cNvPicPr preferRelativeResize="0"/>
          <p:nvPr/>
        </p:nvPicPr>
        <p:blipFill>
          <a:blip r:embed="rId3">
            <a:alphaModFix/>
          </a:blip>
          <a:stretch>
            <a:fillRect/>
          </a:stretch>
        </p:blipFill>
        <p:spPr>
          <a:xfrm flipH="1">
            <a:off x="5774576" y="754427"/>
            <a:ext cx="756225" cy="1198374"/>
          </a:xfrm>
          <a:prstGeom prst="rect">
            <a:avLst/>
          </a:prstGeom>
          <a:noFill/>
          <a:ln>
            <a:noFill/>
          </a:ln>
        </p:spPr>
      </p:pic>
      <p:grpSp>
        <p:nvGrpSpPr>
          <p:cNvPr id="343" name="Google Shape;343;p30"/>
          <p:cNvGrpSpPr/>
          <p:nvPr/>
        </p:nvGrpSpPr>
        <p:grpSpPr>
          <a:xfrm>
            <a:off x="1037364" y="1252313"/>
            <a:ext cx="950299" cy="1158024"/>
            <a:chOff x="1037364" y="1252313"/>
            <a:chExt cx="950299" cy="1158024"/>
          </a:xfrm>
        </p:grpSpPr>
        <p:grpSp>
          <p:nvGrpSpPr>
            <p:cNvPr id="344" name="Google Shape;344;p30"/>
            <p:cNvGrpSpPr/>
            <p:nvPr/>
          </p:nvGrpSpPr>
          <p:grpSpPr>
            <a:xfrm>
              <a:off x="1037364" y="1739117"/>
              <a:ext cx="920738" cy="671220"/>
              <a:chOff x="1037364" y="1739117"/>
              <a:chExt cx="920738" cy="671220"/>
            </a:xfrm>
          </p:grpSpPr>
          <p:sp>
            <p:nvSpPr>
              <p:cNvPr id="345" name="Google Shape;345;p30"/>
              <p:cNvSpPr/>
              <p:nvPr/>
            </p:nvSpPr>
            <p:spPr>
              <a:xfrm flipH="1" rot="5400000">
                <a:off x="1426502" y="1839017"/>
                <a:ext cx="631500" cy="4317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30"/>
              <p:cNvSpPr/>
              <p:nvPr/>
            </p:nvSpPr>
            <p:spPr>
              <a:xfrm flipH="1" rot="-5400000">
                <a:off x="937464" y="1878737"/>
                <a:ext cx="631500" cy="4317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7" name="Google Shape;347;p30"/>
            <p:cNvSpPr/>
            <p:nvPr/>
          </p:nvSpPr>
          <p:spPr>
            <a:xfrm rot="-10511363">
              <a:off x="1108248" y="1286006"/>
              <a:ext cx="842235" cy="922435"/>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48" name="Google Shape;348;p30"/>
            <p:cNvSpPr txBox="1"/>
            <p:nvPr/>
          </p:nvSpPr>
          <p:spPr>
            <a:xfrm>
              <a:off x="1213517" y="1573648"/>
              <a:ext cx="660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CC0000"/>
                  </a:solidFill>
                </a:rPr>
                <a:t>RM</a:t>
              </a:r>
              <a:endParaRPr b="1" sz="2000">
                <a:solidFill>
                  <a:srgbClr val="CC0000"/>
                </a:solidFill>
              </a:endParaRPr>
            </a:p>
          </p:txBody>
        </p:sp>
      </p:grpSp>
      <p:grpSp>
        <p:nvGrpSpPr>
          <p:cNvPr id="349" name="Google Shape;349;p30"/>
          <p:cNvGrpSpPr/>
          <p:nvPr/>
        </p:nvGrpSpPr>
        <p:grpSpPr>
          <a:xfrm>
            <a:off x="2293425" y="1498387"/>
            <a:ext cx="926595" cy="677058"/>
            <a:chOff x="2293425" y="1498387"/>
            <a:chExt cx="926595" cy="677058"/>
          </a:xfrm>
        </p:grpSpPr>
        <p:sp>
          <p:nvSpPr>
            <p:cNvPr id="350" name="Google Shape;350;p30"/>
            <p:cNvSpPr/>
            <p:nvPr/>
          </p:nvSpPr>
          <p:spPr>
            <a:xfrm rot="5400000">
              <a:off x="2682270" y="1637695"/>
              <a:ext cx="641400" cy="434100"/>
            </a:xfrm>
            <a:prstGeom prst="curvedDownArrow">
              <a:avLst>
                <a:gd fmla="val 25000" name="adj1"/>
                <a:gd fmla="val 50000" name="adj2"/>
                <a:gd fmla="val 25000" name="adj3"/>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30"/>
            <p:cNvSpPr/>
            <p:nvPr/>
          </p:nvSpPr>
          <p:spPr>
            <a:xfrm rot="-5400000">
              <a:off x="2189775" y="1602037"/>
              <a:ext cx="641400" cy="434100"/>
            </a:xfrm>
            <a:prstGeom prst="curvedDownArrow">
              <a:avLst>
                <a:gd fmla="val 25000" name="adj1"/>
                <a:gd fmla="val 50000" name="adj2"/>
                <a:gd fmla="val 25000" name="adj3"/>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2" name="Google Shape;352;p30"/>
          <p:cNvGrpSpPr/>
          <p:nvPr/>
        </p:nvGrpSpPr>
        <p:grpSpPr>
          <a:xfrm>
            <a:off x="2306114" y="1011093"/>
            <a:ext cx="916596" cy="989820"/>
            <a:chOff x="2315949" y="942251"/>
            <a:chExt cx="916596" cy="989820"/>
          </a:xfrm>
        </p:grpSpPr>
        <p:sp>
          <p:nvSpPr>
            <p:cNvPr id="353" name="Google Shape;353;p30"/>
            <p:cNvSpPr/>
            <p:nvPr/>
          </p:nvSpPr>
          <p:spPr>
            <a:xfrm rot="-10511363">
              <a:off x="2353130" y="975943"/>
              <a:ext cx="842235" cy="922435"/>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54" name="Google Shape;354;p30"/>
            <p:cNvSpPr txBox="1"/>
            <p:nvPr/>
          </p:nvSpPr>
          <p:spPr>
            <a:xfrm>
              <a:off x="2463644" y="1249870"/>
              <a:ext cx="656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6FA8DC"/>
                  </a:solidFill>
                </a:rPr>
                <a:t>LM</a:t>
              </a:r>
              <a:endParaRPr b="1" sz="2000">
                <a:solidFill>
                  <a:srgbClr val="6FA8DC"/>
                </a:solidFill>
              </a:endParaRPr>
            </a:p>
          </p:txBody>
        </p:sp>
      </p:grpSp>
      <p:cxnSp>
        <p:nvCxnSpPr>
          <p:cNvPr id="355" name="Google Shape;355;p30"/>
          <p:cNvCxnSpPr/>
          <p:nvPr/>
        </p:nvCxnSpPr>
        <p:spPr>
          <a:xfrm rot="10800000">
            <a:off x="1508402" y="2215968"/>
            <a:ext cx="0" cy="820800"/>
          </a:xfrm>
          <a:prstGeom prst="straightConnector1">
            <a:avLst/>
          </a:prstGeom>
          <a:noFill/>
          <a:ln cap="flat" cmpd="sng" w="38100">
            <a:solidFill>
              <a:schemeClr val="dk1"/>
            </a:solidFill>
            <a:prstDash val="solid"/>
            <a:round/>
            <a:headEnd len="med" w="med" type="none"/>
            <a:tailEnd len="med" w="med" type="triangle"/>
          </a:ln>
        </p:spPr>
      </p:cxnSp>
      <p:cxnSp>
        <p:nvCxnSpPr>
          <p:cNvPr id="356" name="Google Shape;356;p30"/>
          <p:cNvCxnSpPr/>
          <p:nvPr/>
        </p:nvCxnSpPr>
        <p:spPr>
          <a:xfrm rot="10800000">
            <a:off x="2813688" y="1863019"/>
            <a:ext cx="10500" cy="826800"/>
          </a:xfrm>
          <a:prstGeom prst="straightConnector1">
            <a:avLst/>
          </a:prstGeom>
          <a:noFill/>
          <a:ln cap="flat" cmpd="sng" w="38100">
            <a:solidFill>
              <a:schemeClr val="dk1"/>
            </a:solidFill>
            <a:prstDash val="solid"/>
            <a:round/>
            <a:headEnd len="med" w="med" type="none"/>
            <a:tailEnd len="med" w="med" type="triangl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31"/>
          <p:cNvSpPr txBox="1"/>
          <p:nvPr/>
        </p:nvSpPr>
        <p:spPr>
          <a:xfrm>
            <a:off x="3382425" y="1627775"/>
            <a:ext cx="2412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latin typeface="Calibri"/>
                <a:ea typeface="Calibri"/>
                <a:cs typeface="Calibri"/>
                <a:sym typeface="Calibri"/>
              </a:rPr>
              <a:t>Curved</a:t>
            </a:r>
            <a:r>
              <a:rPr b="1" lang="en" sz="1800">
                <a:latin typeface="Calibri"/>
                <a:ea typeface="Calibri"/>
                <a:cs typeface="Calibri"/>
                <a:sym typeface="Calibri"/>
              </a:rPr>
              <a:t> Hodograph</a:t>
            </a:r>
            <a:endParaRPr b="1" sz="1800">
              <a:latin typeface="Calibri"/>
              <a:ea typeface="Calibri"/>
              <a:cs typeface="Calibri"/>
              <a:sym typeface="Calibri"/>
            </a:endParaRPr>
          </a:p>
        </p:txBody>
      </p:sp>
      <p:sp>
        <p:nvSpPr>
          <p:cNvPr id="363" name="Google Shape;363;p31"/>
          <p:cNvSpPr txBox="1"/>
          <p:nvPr/>
        </p:nvSpPr>
        <p:spPr>
          <a:xfrm>
            <a:off x="1007850" y="597250"/>
            <a:ext cx="71283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400" u="sng">
                <a:latin typeface="Calibri"/>
                <a:ea typeface="Calibri"/>
                <a:cs typeface="Calibri"/>
                <a:sym typeface="Calibri"/>
              </a:rPr>
              <a:t>Non-Linear Dynamics Term</a:t>
            </a:r>
            <a:endParaRPr sz="3000"/>
          </a:p>
        </p:txBody>
      </p:sp>
      <p:cxnSp>
        <p:nvCxnSpPr>
          <p:cNvPr id="364" name="Google Shape;364;p31"/>
          <p:cNvCxnSpPr/>
          <p:nvPr/>
        </p:nvCxnSpPr>
        <p:spPr>
          <a:xfrm>
            <a:off x="3822511" y="2956989"/>
            <a:ext cx="0" cy="1556700"/>
          </a:xfrm>
          <a:prstGeom prst="straightConnector1">
            <a:avLst/>
          </a:prstGeom>
          <a:noFill/>
          <a:ln cap="flat" cmpd="sng" w="9525">
            <a:solidFill>
              <a:schemeClr val="dk2"/>
            </a:solidFill>
            <a:prstDash val="solid"/>
            <a:round/>
            <a:headEnd len="med" w="med" type="none"/>
            <a:tailEnd len="med" w="med" type="none"/>
          </a:ln>
        </p:spPr>
      </p:cxnSp>
      <p:cxnSp>
        <p:nvCxnSpPr>
          <p:cNvPr id="365" name="Google Shape;365;p31"/>
          <p:cNvCxnSpPr/>
          <p:nvPr/>
        </p:nvCxnSpPr>
        <p:spPr>
          <a:xfrm>
            <a:off x="3397246" y="4382948"/>
            <a:ext cx="2356200" cy="0"/>
          </a:xfrm>
          <a:prstGeom prst="straightConnector1">
            <a:avLst/>
          </a:prstGeom>
          <a:noFill/>
          <a:ln cap="flat" cmpd="sng" w="9525">
            <a:solidFill>
              <a:schemeClr val="dk2"/>
            </a:solidFill>
            <a:prstDash val="solid"/>
            <a:round/>
            <a:headEnd len="med" w="med" type="none"/>
            <a:tailEnd len="med" w="med" type="none"/>
          </a:ln>
        </p:spPr>
      </p:cxnSp>
      <p:sp>
        <p:nvSpPr>
          <p:cNvPr id="366" name="Google Shape;366;p31"/>
          <p:cNvSpPr/>
          <p:nvPr/>
        </p:nvSpPr>
        <p:spPr>
          <a:xfrm>
            <a:off x="3253574" y="3055097"/>
            <a:ext cx="2695132" cy="947474"/>
          </a:xfrm>
          <a:custGeom>
            <a:rect b="b" l="l" r="r" t="t"/>
            <a:pathLst>
              <a:path extrusionOk="0" h="53872" w="158444">
                <a:moveTo>
                  <a:pt x="0" y="53872"/>
                </a:moveTo>
                <a:cubicBezTo>
                  <a:pt x="732" y="49199"/>
                  <a:pt x="1014" y="33488"/>
                  <a:pt x="4392" y="25832"/>
                </a:cubicBezTo>
                <a:cubicBezTo>
                  <a:pt x="7770" y="18176"/>
                  <a:pt x="13063" y="12213"/>
                  <a:pt x="20270" y="7935"/>
                </a:cubicBezTo>
                <a:cubicBezTo>
                  <a:pt x="27477" y="3657"/>
                  <a:pt x="38176" y="897"/>
                  <a:pt x="47635" y="165"/>
                </a:cubicBezTo>
                <a:cubicBezTo>
                  <a:pt x="57094" y="-567"/>
                  <a:pt x="68299" y="1235"/>
                  <a:pt x="77026" y="3543"/>
                </a:cubicBezTo>
                <a:cubicBezTo>
                  <a:pt x="85753" y="5852"/>
                  <a:pt x="91384" y="9849"/>
                  <a:pt x="99999" y="14016"/>
                </a:cubicBezTo>
                <a:cubicBezTo>
                  <a:pt x="108614" y="18183"/>
                  <a:pt x="118973" y="26967"/>
                  <a:pt x="128714" y="28543"/>
                </a:cubicBezTo>
                <a:cubicBezTo>
                  <a:pt x="138455" y="30120"/>
                  <a:pt x="153489" y="24320"/>
                  <a:pt x="158444" y="23475"/>
                </a:cubicBezTo>
              </a:path>
            </a:pathLst>
          </a:custGeom>
          <a:noFill/>
          <a:ln cap="flat" cmpd="sng" w="9525">
            <a:solidFill>
              <a:schemeClr val="dk1"/>
            </a:solidFill>
            <a:prstDash val="solid"/>
            <a:round/>
            <a:headEnd len="med" w="med" type="none"/>
            <a:tailEnd len="med" w="med" type="none"/>
          </a:ln>
        </p:spPr>
      </p:sp>
      <p:cxnSp>
        <p:nvCxnSpPr>
          <p:cNvPr id="367" name="Google Shape;367;p31"/>
          <p:cNvCxnSpPr/>
          <p:nvPr/>
        </p:nvCxnSpPr>
        <p:spPr>
          <a:xfrm rot="10800000">
            <a:off x="3343017" y="3546578"/>
            <a:ext cx="964800" cy="3000"/>
          </a:xfrm>
          <a:prstGeom prst="straightConnector1">
            <a:avLst/>
          </a:prstGeom>
          <a:noFill/>
          <a:ln cap="flat" cmpd="sng" w="19050">
            <a:solidFill>
              <a:srgbClr val="9900FF"/>
            </a:solidFill>
            <a:prstDash val="solid"/>
            <a:round/>
            <a:headEnd len="med" w="med" type="none"/>
            <a:tailEnd len="med" w="med" type="triangle"/>
          </a:ln>
        </p:spPr>
      </p:cxnSp>
      <p:cxnSp>
        <p:nvCxnSpPr>
          <p:cNvPr id="368" name="Google Shape;368;p31"/>
          <p:cNvCxnSpPr/>
          <p:nvPr/>
        </p:nvCxnSpPr>
        <p:spPr>
          <a:xfrm rot="10800000">
            <a:off x="4267972" y="3053520"/>
            <a:ext cx="28800" cy="503400"/>
          </a:xfrm>
          <a:prstGeom prst="straightConnector1">
            <a:avLst/>
          </a:prstGeom>
          <a:noFill/>
          <a:ln cap="flat" cmpd="sng" w="19050">
            <a:solidFill>
              <a:srgbClr val="9900FF"/>
            </a:solidFill>
            <a:prstDash val="solid"/>
            <a:round/>
            <a:headEnd len="med" w="med" type="none"/>
            <a:tailEnd len="med" w="med" type="triangle"/>
          </a:ln>
        </p:spPr>
      </p:cxnSp>
      <p:cxnSp>
        <p:nvCxnSpPr>
          <p:cNvPr id="369" name="Google Shape;369;p31"/>
          <p:cNvCxnSpPr/>
          <p:nvPr/>
        </p:nvCxnSpPr>
        <p:spPr>
          <a:xfrm flipH="1" rot="7935711">
            <a:off x="3336006" y="2655118"/>
            <a:ext cx="97692" cy="595699"/>
          </a:xfrm>
          <a:prstGeom prst="straightConnector1">
            <a:avLst/>
          </a:prstGeom>
          <a:noFill/>
          <a:ln cap="flat" cmpd="sng" w="38100">
            <a:solidFill>
              <a:srgbClr val="FF9900"/>
            </a:solidFill>
            <a:prstDash val="solid"/>
            <a:round/>
            <a:headEnd len="med" w="med" type="none"/>
            <a:tailEnd len="med" w="med" type="triangle"/>
          </a:ln>
        </p:spPr>
      </p:cxnSp>
      <p:sp>
        <p:nvSpPr>
          <p:cNvPr id="370" name="Google Shape;370;p31"/>
          <p:cNvSpPr txBox="1"/>
          <p:nvPr/>
        </p:nvSpPr>
        <p:spPr>
          <a:xfrm rot="-2865400">
            <a:off x="3350955" y="2334217"/>
            <a:ext cx="419021" cy="64647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800">
                <a:solidFill>
                  <a:srgbClr val="FF9900"/>
                </a:solidFill>
                <a:latin typeface="Calibri"/>
                <a:ea typeface="Calibri"/>
                <a:cs typeface="Calibri"/>
                <a:sym typeface="Calibri"/>
              </a:rPr>
              <a:t>ω</a:t>
            </a:r>
            <a:r>
              <a:rPr baseline="-25000" lang="en" sz="1800">
                <a:solidFill>
                  <a:srgbClr val="FF9900"/>
                </a:solidFill>
                <a:latin typeface="Calibri"/>
                <a:ea typeface="Calibri"/>
                <a:cs typeface="Calibri"/>
                <a:sym typeface="Calibri"/>
              </a:rPr>
              <a:t>h</a:t>
            </a:r>
            <a:endParaRPr sz="1800">
              <a:solidFill>
                <a:srgbClr val="FF9900"/>
              </a:solidFill>
              <a:latin typeface="Calibri"/>
              <a:ea typeface="Calibri"/>
              <a:cs typeface="Calibri"/>
              <a:sym typeface="Calibri"/>
            </a:endParaRPr>
          </a:p>
        </p:txBody>
      </p:sp>
      <p:cxnSp>
        <p:nvCxnSpPr>
          <p:cNvPr id="371" name="Google Shape;371;p31"/>
          <p:cNvCxnSpPr/>
          <p:nvPr/>
        </p:nvCxnSpPr>
        <p:spPr>
          <a:xfrm flipH="1" rot="6499396">
            <a:off x="3001694" y="3105037"/>
            <a:ext cx="97335" cy="595678"/>
          </a:xfrm>
          <a:prstGeom prst="straightConnector1">
            <a:avLst/>
          </a:prstGeom>
          <a:noFill/>
          <a:ln cap="flat" cmpd="sng" w="38100">
            <a:solidFill>
              <a:srgbClr val="FF9900"/>
            </a:solidFill>
            <a:prstDash val="solid"/>
            <a:round/>
            <a:headEnd len="med" w="med" type="none"/>
            <a:tailEnd len="med" w="med" type="triangle"/>
          </a:ln>
        </p:spPr>
      </p:cxnSp>
      <p:sp>
        <p:nvSpPr>
          <p:cNvPr id="372" name="Google Shape;372;p31"/>
          <p:cNvSpPr txBox="1"/>
          <p:nvPr/>
        </p:nvSpPr>
        <p:spPr>
          <a:xfrm rot="-4297796">
            <a:off x="2882004" y="2738197"/>
            <a:ext cx="418844" cy="64643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800">
                <a:solidFill>
                  <a:srgbClr val="FF9900"/>
                </a:solidFill>
                <a:latin typeface="Calibri"/>
                <a:ea typeface="Calibri"/>
                <a:cs typeface="Calibri"/>
                <a:sym typeface="Calibri"/>
              </a:rPr>
              <a:t>ω</a:t>
            </a:r>
            <a:r>
              <a:rPr baseline="-25000" lang="en" sz="1800">
                <a:solidFill>
                  <a:srgbClr val="FF9900"/>
                </a:solidFill>
                <a:latin typeface="Calibri"/>
                <a:ea typeface="Calibri"/>
                <a:cs typeface="Calibri"/>
                <a:sym typeface="Calibri"/>
              </a:rPr>
              <a:t>h</a:t>
            </a:r>
            <a:endParaRPr sz="1800">
              <a:solidFill>
                <a:srgbClr val="FF9900"/>
              </a:solidFill>
              <a:latin typeface="Calibri"/>
              <a:ea typeface="Calibri"/>
              <a:cs typeface="Calibri"/>
              <a:sym typeface="Calibri"/>
            </a:endParaRPr>
          </a:p>
        </p:txBody>
      </p:sp>
      <p:cxnSp>
        <p:nvCxnSpPr>
          <p:cNvPr id="373" name="Google Shape;373;p31"/>
          <p:cNvCxnSpPr/>
          <p:nvPr/>
        </p:nvCxnSpPr>
        <p:spPr>
          <a:xfrm flipH="1" rot="10183600">
            <a:off x="4211913" y="2405581"/>
            <a:ext cx="97564" cy="596037"/>
          </a:xfrm>
          <a:prstGeom prst="straightConnector1">
            <a:avLst/>
          </a:prstGeom>
          <a:noFill/>
          <a:ln cap="flat" cmpd="sng" w="38100">
            <a:solidFill>
              <a:srgbClr val="FF9900"/>
            </a:solidFill>
            <a:prstDash val="solid"/>
            <a:round/>
            <a:headEnd len="med" w="med" type="none"/>
            <a:tailEnd len="med" w="med" type="triangle"/>
          </a:ln>
        </p:spPr>
      </p:cxnSp>
      <p:sp>
        <p:nvSpPr>
          <p:cNvPr id="374" name="Google Shape;374;p31"/>
          <p:cNvSpPr txBox="1"/>
          <p:nvPr/>
        </p:nvSpPr>
        <p:spPr>
          <a:xfrm rot="-621595">
            <a:off x="4370279" y="2252412"/>
            <a:ext cx="418726" cy="6465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800">
                <a:solidFill>
                  <a:srgbClr val="FF9900"/>
                </a:solidFill>
                <a:latin typeface="Calibri"/>
                <a:ea typeface="Calibri"/>
                <a:cs typeface="Calibri"/>
                <a:sym typeface="Calibri"/>
              </a:rPr>
              <a:t>ω</a:t>
            </a:r>
            <a:r>
              <a:rPr baseline="-25000" lang="en" sz="1800">
                <a:solidFill>
                  <a:srgbClr val="FF9900"/>
                </a:solidFill>
                <a:latin typeface="Calibri"/>
                <a:ea typeface="Calibri"/>
                <a:cs typeface="Calibri"/>
                <a:sym typeface="Calibri"/>
              </a:rPr>
              <a:t>h</a:t>
            </a:r>
            <a:endParaRPr sz="1800">
              <a:solidFill>
                <a:srgbClr val="FF9900"/>
              </a:solidFill>
              <a:latin typeface="Calibri"/>
              <a:ea typeface="Calibri"/>
              <a:cs typeface="Calibri"/>
              <a:sym typeface="Calibri"/>
            </a:endParaRPr>
          </a:p>
        </p:txBody>
      </p:sp>
      <p:sp>
        <p:nvSpPr>
          <p:cNvPr id="375" name="Google Shape;375;p31"/>
          <p:cNvSpPr/>
          <p:nvPr/>
        </p:nvSpPr>
        <p:spPr>
          <a:xfrm>
            <a:off x="2874561" y="3267806"/>
            <a:ext cx="443942" cy="340277"/>
          </a:xfrm>
          <a:custGeom>
            <a:rect b="b" l="l" r="r" t="t"/>
            <a:pathLst>
              <a:path extrusionOk="0" h="15618" w="20376">
                <a:moveTo>
                  <a:pt x="0" y="8842"/>
                </a:moveTo>
                <a:cubicBezTo>
                  <a:pt x="0" y="5460"/>
                  <a:pt x="1758" y="-487"/>
                  <a:pt x="5094" y="69"/>
                </a:cubicBezTo>
                <a:cubicBezTo>
                  <a:pt x="7331" y="442"/>
                  <a:pt x="9355" y="2680"/>
                  <a:pt x="9905" y="4880"/>
                </a:cubicBezTo>
                <a:cubicBezTo>
                  <a:pt x="10409" y="6895"/>
                  <a:pt x="8020" y="9691"/>
                  <a:pt x="5943" y="9691"/>
                </a:cubicBezTo>
                <a:cubicBezTo>
                  <a:pt x="4056" y="9691"/>
                  <a:pt x="4470" y="5210"/>
                  <a:pt x="5943" y="4031"/>
                </a:cubicBezTo>
                <a:cubicBezTo>
                  <a:pt x="7663" y="2655"/>
                  <a:pt x="10564" y="1766"/>
                  <a:pt x="12452" y="2899"/>
                </a:cubicBezTo>
                <a:cubicBezTo>
                  <a:pt x="15277" y="4594"/>
                  <a:pt x="16411" y="9696"/>
                  <a:pt x="14716" y="12521"/>
                </a:cubicBezTo>
                <a:cubicBezTo>
                  <a:pt x="13745" y="14139"/>
                  <a:pt x="10103" y="14091"/>
                  <a:pt x="9056" y="12521"/>
                </a:cubicBezTo>
                <a:cubicBezTo>
                  <a:pt x="8344" y="11453"/>
                  <a:pt x="9442" y="9886"/>
                  <a:pt x="10188" y="8842"/>
                </a:cubicBezTo>
                <a:cubicBezTo>
                  <a:pt x="11630" y="6823"/>
                  <a:pt x="16436" y="5490"/>
                  <a:pt x="17546" y="7710"/>
                </a:cubicBezTo>
                <a:cubicBezTo>
                  <a:pt x="18734" y="10086"/>
                  <a:pt x="17407" y="16945"/>
                  <a:pt x="15282" y="15351"/>
                </a:cubicBezTo>
                <a:cubicBezTo>
                  <a:pt x="13018" y="13653"/>
                  <a:pt x="17691" y="9454"/>
                  <a:pt x="20376" y="8559"/>
                </a:cubicBezTo>
              </a:path>
            </a:pathLst>
          </a:custGeom>
          <a:noFill/>
          <a:ln cap="flat" cmpd="sng" w="9525">
            <a:solidFill>
              <a:srgbClr val="FF0000"/>
            </a:solidFill>
            <a:prstDash val="solid"/>
            <a:round/>
            <a:headEnd len="med" w="med" type="none"/>
            <a:tailEnd len="med" w="med" type="none"/>
          </a:ln>
        </p:spPr>
      </p:sp>
      <p:sp>
        <p:nvSpPr>
          <p:cNvPr id="376" name="Google Shape;376;p31"/>
          <p:cNvSpPr/>
          <p:nvPr/>
        </p:nvSpPr>
        <p:spPr>
          <a:xfrm rot="709541">
            <a:off x="3189043" y="2826315"/>
            <a:ext cx="443941" cy="340276"/>
          </a:xfrm>
          <a:custGeom>
            <a:rect b="b" l="l" r="r" t="t"/>
            <a:pathLst>
              <a:path extrusionOk="0" h="15618" w="20376">
                <a:moveTo>
                  <a:pt x="0" y="8842"/>
                </a:moveTo>
                <a:cubicBezTo>
                  <a:pt x="0" y="5460"/>
                  <a:pt x="1758" y="-487"/>
                  <a:pt x="5094" y="69"/>
                </a:cubicBezTo>
                <a:cubicBezTo>
                  <a:pt x="7331" y="442"/>
                  <a:pt x="9355" y="2680"/>
                  <a:pt x="9905" y="4880"/>
                </a:cubicBezTo>
                <a:cubicBezTo>
                  <a:pt x="10409" y="6895"/>
                  <a:pt x="8020" y="9691"/>
                  <a:pt x="5943" y="9691"/>
                </a:cubicBezTo>
                <a:cubicBezTo>
                  <a:pt x="4056" y="9691"/>
                  <a:pt x="4470" y="5210"/>
                  <a:pt x="5943" y="4031"/>
                </a:cubicBezTo>
                <a:cubicBezTo>
                  <a:pt x="7663" y="2655"/>
                  <a:pt x="10564" y="1766"/>
                  <a:pt x="12452" y="2899"/>
                </a:cubicBezTo>
                <a:cubicBezTo>
                  <a:pt x="15277" y="4594"/>
                  <a:pt x="16411" y="9696"/>
                  <a:pt x="14716" y="12521"/>
                </a:cubicBezTo>
                <a:cubicBezTo>
                  <a:pt x="13745" y="14139"/>
                  <a:pt x="10103" y="14091"/>
                  <a:pt x="9056" y="12521"/>
                </a:cubicBezTo>
                <a:cubicBezTo>
                  <a:pt x="8344" y="11453"/>
                  <a:pt x="9442" y="9886"/>
                  <a:pt x="10188" y="8842"/>
                </a:cubicBezTo>
                <a:cubicBezTo>
                  <a:pt x="11630" y="6823"/>
                  <a:pt x="16436" y="5490"/>
                  <a:pt x="17546" y="7710"/>
                </a:cubicBezTo>
                <a:cubicBezTo>
                  <a:pt x="18734" y="10086"/>
                  <a:pt x="17407" y="16945"/>
                  <a:pt x="15282" y="15351"/>
                </a:cubicBezTo>
                <a:cubicBezTo>
                  <a:pt x="13018" y="13653"/>
                  <a:pt x="17691" y="9454"/>
                  <a:pt x="20376" y="8559"/>
                </a:cubicBezTo>
              </a:path>
            </a:pathLst>
          </a:custGeom>
          <a:noFill/>
          <a:ln cap="flat" cmpd="sng" w="9525">
            <a:solidFill>
              <a:srgbClr val="FF0000"/>
            </a:solidFill>
            <a:prstDash val="solid"/>
            <a:round/>
            <a:headEnd len="med" w="med" type="none"/>
            <a:tailEnd len="med" w="med" type="none"/>
          </a:ln>
        </p:spPr>
      </p:sp>
      <p:sp>
        <p:nvSpPr>
          <p:cNvPr id="377" name="Google Shape;377;p31"/>
          <p:cNvSpPr/>
          <p:nvPr/>
        </p:nvSpPr>
        <p:spPr>
          <a:xfrm rot="3237749">
            <a:off x="4061139" y="2633948"/>
            <a:ext cx="443928" cy="340266"/>
          </a:xfrm>
          <a:custGeom>
            <a:rect b="b" l="l" r="r" t="t"/>
            <a:pathLst>
              <a:path extrusionOk="0" h="15618" w="20376">
                <a:moveTo>
                  <a:pt x="0" y="8842"/>
                </a:moveTo>
                <a:cubicBezTo>
                  <a:pt x="0" y="5460"/>
                  <a:pt x="1758" y="-487"/>
                  <a:pt x="5094" y="69"/>
                </a:cubicBezTo>
                <a:cubicBezTo>
                  <a:pt x="7331" y="442"/>
                  <a:pt x="9355" y="2680"/>
                  <a:pt x="9905" y="4880"/>
                </a:cubicBezTo>
                <a:cubicBezTo>
                  <a:pt x="10409" y="6895"/>
                  <a:pt x="8020" y="9691"/>
                  <a:pt x="5943" y="9691"/>
                </a:cubicBezTo>
                <a:cubicBezTo>
                  <a:pt x="4056" y="9691"/>
                  <a:pt x="4470" y="5210"/>
                  <a:pt x="5943" y="4031"/>
                </a:cubicBezTo>
                <a:cubicBezTo>
                  <a:pt x="7663" y="2655"/>
                  <a:pt x="10564" y="1766"/>
                  <a:pt x="12452" y="2899"/>
                </a:cubicBezTo>
                <a:cubicBezTo>
                  <a:pt x="15277" y="4594"/>
                  <a:pt x="16411" y="9696"/>
                  <a:pt x="14716" y="12521"/>
                </a:cubicBezTo>
                <a:cubicBezTo>
                  <a:pt x="13745" y="14139"/>
                  <a:pt x="10103" y="14091"/>
                  <a:pt x="9056" y="12521"/>
                </a:cubicBezTo>
                <a:cubicBezTo>
                  <a:pt x="8344" y="11453"/>
                  <a:pt x="9442" y="9886"/>
                  <a:pt x="10188" y="8842"/>
                </a:cubicBezTo>
                <a:cubicBezTo>
                  <a:pt x="11630" y="6823"/>
                  <a:pt x="16436" y="5490"/>
                  <a:pt x="17546" y="7710"/>
                </a:cubicBezTo>
                <a:cubicBezTo>
                  <a:pt x="18734" y="10086"/>
                  <a:pt x="17407" y="16945"/>
                  <a:pt x="15282" y="15351"/>
                </a:cubicBezTo>
                <a:cubicBezTo>
                  <a:pt x="13018" y="13653"/>
                  <a:pt x="17691" y="9454"/>
                  <a:pt x="20376" y="8559"/>
                </a:cubicBezTo>
              </a:path>
            </a:pathLst>
          </a:custGeom>
          <a:noFill/>
          <a:ln cap="flat" cmpd="sng" w="9525">
            <a:solidFill>
              <a:srgbClr val="FF0000"/>
            </a:solidFill>
            <a:prstDash val="solid"/>
            <a:round/>
            <a:headEnd len="med" w="med" type="none"/>
            <a:tailEnd len="med" w="med" type="none"/>
          </a:ln>
        </p:spPr>
      </p:sp>
      <p:cxnSp>
        <p:nvCxnSpPr>
          <p:cNvPr id="378" name="Google Shape;378;p31"/>
          <p:cNvCxnSpPr/>
          <p:nvPr/>
        </p:nvCxnSpPr>
        <p:spPr>
          <a:xfrm rot="10800000">
            <a:off x="3584354" y="3195878"/>
            <a:ext cx="716100" cy="353700"/>
          </a:xfrm>
          <a:prstGeom prst="straightConnector1">
            <a:avLst/>
          </a:prstGeom>
          <a:noFill/>
          <a:ln cap="flat" cmpd="sng" w="19050">
            <a:solidFill>
              <a:srgbClr val="9900FF"/>
            </a:solidFill>
            <a:prstDash val="solid"/>
            <a:round/>
            <a:headEnd len="med" w="med" type="none"/>
            <a:tailEnd len="med" w="med" type="triangle"/>
          </a:ln>
        </p:spPr>
      </p:cxnSp>
      <p:sp>
        <p:nvSpPr>
          <p:cNvPr id="379" name="Google Shape;379;p31"/>
          <p:cNvSpPr/>
          <p:nvPr/>
        </p:nvSpPr>
        <p:spPr>
          <a:xfrm>
            <a:off x="4217259" y="3464714"/>
            <a:ext cx="143700" cy="160200"/>
          </a:xfrm>
          <a:prstGeom prst="flowChartSummingJunction">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32"/>
          <p:cNvSpPr/>
          <p:nvPr/>
        </p:nvSpPr>
        <p:spPr>
          <a:xfrm rot="10800000">
            <a:off x="760725" y="352790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32"/>
          <p:cNvSpPr txBox="1"/>
          <p:nvPr/>
        </p:nvSpPr>
        <p:spPr>
          <a:xfrm>
            <a:off x="4091694" y="1782373"/>
            <a:ext cx="480300" cy="354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700">
                <a:solidFill>
                  <a:srgbClr val="FF9900"/>
                </a:solidFill>
                <a:latin typeface="Calibri"/>
                <a:ea typeface="Calibri"/>
                <a:cs typeface="Calibri"/>
                <a:sym typeface="Calibri"/>
              </a:rPr>
              <a:t>ω</a:t>
            </a:r>
            <a:r>
              <a:rPr baseline="-25000" lang="en" sz="1700">
                <a:solidFill>
                  <a:srgbClr val="FF9900"/>
                </a:solidFill>
                <a:latin typeface="Calibri"/>
                <a:ea typeface="Calibri"/>
                <a:cs typeface="Calibri"/>
                <a:sym typeface="Calibri"/>
              </a:rPr>
              <a:t>h</a:t>
            </a:r>
            <a:endParaRPr sz="1700">
              <a:solidFill>
                <a:srgbClr val="FF9900"/>
              </a:solidFill>
              <a:latin typeface="Calibri"/>
              <a:ea typeface="Calibri"/>
              <a:cs typeface="Calibri"/>
              <a:sym typeface="Calibri"/>
            </a:endParaRPr>
          </a:p>
        </p:txBody>
      </p:sp>
      <p:cxnSp>
        <p:nvCxnSpPr>
          <p:cNvPr id="386" name="Google Shape;386;p32"/>
          <p:cNvCxnSpPr/>
          <p:nvPr/>
        </p:nvCxnSpPr>
        <p:spPr>
          <a:xfrm flipH="1">
            <a:off x="1102300" y="2151825"/>
            <a:ext cx="3689700" cy="1774200"/>
          </a:xfrm>
          <a:prstGeom prst="straightConnector1">
            <a:avLst/>
          </a:prstGeom>
          <a:noFill/>
          <a:ln cap="flat" cmpd="sng" w="19050">
            <a:solidFill>
              <a:srgbClr val="FF9900"/>
            </a:solidFill>
            <a:prstDash val="dash"/>
            <a:round/>
            <a:headEnd len="med" w="med" type="triangle"/>
            <a:tailEnd len="med" w="med" type="none"/>
          </a:ln>
        </p:spPr>
      </p:cxnSp>
      <p:cxnSp>
        <p:nvCxnSpPr>
          <p:cNvPr id="387" name="Google Shape;387;p32"/>
          <p:cNvCxnSpPr/>
          <p:nvPr/>
        </p:nvCxnSpPr>
        <p:spPr>
          <a:xfrm flipH="1">
            <a:off x="1734775" y="2221200"/>
            <a:ext cx="3689700" cy="1774200"/>
          </a:xfrm>
          <a:prstGeom prst="straightConnector1">
            <a:avLst/>
          </a:prstGeom>
          <a:noFill/>
          <a:ln cap="flat" cmpd="sng" w="19050">
            <a:solidFill>
              <a:srgbClr val="FF9900"/>
            </a:solidFill>
            <a:prstDash val="dash"/>
            <a:round/>
            <a:headEnd len="med" w="med" type="triangle"/>
            <a:tailEnd len="med" w="med" type="none"/>
          </a:ln>
        </p:spPr>
      </p:cxnSp>
      <p:cxnSp>
        <p:nvCxnSpPr>
          <p:cNvPr id="388" name="Google Shape;388;p32"/>
          <p:cNvCxnSpPr/>
          <p:nvPr/>
        </p:nvCxnSpPr>
        <p:spPr>
          <a:xfrm flipH="1">
            <a:off x="467475" y="2067925"/>
            <a:ext cx="3689700" cy="1774200"/>
          </a:xfrm>
          <a:prstGeom prst="straightConnector1">
            <a:avLst/>
          </a:prstGeom>
          <a:noFill/>
          <a:ln cap="flat" cmpd="sng" w="19050">
            <a:solidFill>
              <a:srgbClr val="FF9900"/>
            </a:solidFill>
            <a:prstDash val="dash"/>
            <a:round/>
            <a:headEnd len="med" w="med" type="triangle"/>
            <a:tailEnd len="med" w="med" type="none"/>
          </a:ln>
        </p:spPr>
      </p:cxnSp>
      <p:sp>
        <p:nvSpPr>
          <p:cNvPr id="389" name="Google Shape;389;p32"/>
          <p:cNvSpPr/>
          <p:nvPr/>
        </p:nvSpPr>
        <p:spPr>
          <a:xfrm>
            <a:off x="788500" y="313675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32"/>
          <p:cNvSpPr txBox="1"/>
          <p:nvPr/>
        </p:nvSpPr>
        <p:spPr>
          <a:xfrm>
            <a:off x="1084050" y="30425"/>
            <a:ext cx="71283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u="sng">
                <a:solidFill>
                  <a:schemeClr val="dk1"/>
                </a:solidFill>
                <a:latin typeface="Calibri"/>
                <a:ea typeface="Calibri"/>
                <a:cs typeface="Calibri"/>
                <a:sym typeface="Calibri"/>
              </a:rPr>
              <a:t>An Updraft Emerges!</a:t>
            </a:r>
            <a:endParaRPr b="1" sz="2300" u="sng">
              <a:solidFill>
                <a:srgbClr val="FF00FF"/>
              </a:solidFill>
              <a:latin typeface="Calibri"/>
              <a:ea typeface="Calibri"/>
              <a:cs typeface="Calibri"/>
              <a:sym typeface="Calibri"/>
            </a:endParaRPr>
          </a:p>
        </p:txBody>
      </p:sp>
      <p:sp>
        <p:nvSpPr>
          <p:cNvPr id="391" name="Google Shape;391;p32"/>
          <p:cNvSpPr txBox="1"/>
          <p:nvPr/>
        </p:nvSpPr>
        <p:spPr>
          <a:xfrm>
            <a:off x="6995458" y="2045899"/>
            <a:ext cx="7278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rgbClr val="9900FF"/>
                </a:solidFill>
              </a:rPr>
              <a:t>Inflow</a:t>
            </a:r>
            <a:endParaRPr b="1" sz="1000">
              <a:solidFill>
                <a:srgbClr val="9900FF"/>
              </a:solidFill>
            </a:endParaRPr>
          </a:p>
          <a:p>
            <a:pPr indent="0" lvl="0" marL="0" rtl="0" algn="ctr">
              <a:spcBef>
                <a:spcPts val="0"/>
              </a:spcBef>
              <a:spcAft>
                <a:spcPts val="0"/>
              </a:spcAft>
              <a:buNone/>
            </a:pPr>
            <a:r>
              <a:rPr b="1" lang="en" sz="800">
                <a:solidFill>
                  <a:srgbClr val="9900FF"/>
                </a:solidFill>
              </a:rPr>
              <a:t>(SR winds)</a:t>
            </a:r>
            <a:endParaRPr b="1" sz="800">
              <a:solidFill>
                <a:srgbClr val="9900FF"/>
              </a:solidFill>
            </a:endParaRPr>
          </a:p>
        </p:txBody>
      </p:sp>
      <p:sp>
        <p:nvSpPr>
          <p:cNvPr id="392" name="Google Shape;392;p32"/>
          <p:cNvSpPr/>
          <p:nvPr/>
        </p:nvSpPr>
        <p:spPr>
          <a:xfrm>
            <a:off x="7003925" y="1662580"/>
            <a:ext cx="2015025" cy="580875"/>
          </a:xfrm>
          <a:custGeom>
            <a:rect b="b" l="l" r="r" t="t"/>
            <a:pathLst>
              <a:path extrusionOk="0" h="23235" w="80601">
                <a:moveTo>
                  <a:pt x="0" y="23235"/>
                </a:moveTo>
                <a:cubicBezTo>
                  <a:pt x="254" y="21647"/>
                  <a:pt x="-87" y="16880"/>
                  <a:pt x="1526" y="13709"/>
                </a:cubicBezTo>
                <a:cubicBezTo>
                  <a:pt x="3139" y="10538"/>
                  <a:pt x="5977" y="6481"/>
                  <a:pt x="9676" y="4211"/>
                </a:cubicBezTo>
                <a:cubicBezTo>
                  <a:pt x="13376" y="1941"/>
                  <a:pt x="18868" y="477"/>
                  <a:pt x="23723" y="88"/>
                </a:cubicBezTo>
                <a:cubicBezTo>
                  <a:pt x="28579" y="-300"/>
                  <a:pt x="34329" y="655"/>
                  <a:pt x="38809" y="1880"/>
                </a:cubicBezTo>
                <a:cubicBezTo>
                  <a:pt x="43289" y="3105"/>
                  <a:pt x="46179" y="5227"/>
                  <a:pt x="50601" y="7438"/>
                </a:cubicBezTo>
                <a:cubicBezTo>
                  <a:pt x="55023" y="9649"/>
                  <a:pt x="60341" y="14311"/>
                  <a:pt x="65341" y="15148"/>
                </a:cubicBezTo>
                <a:cubicBezTo>
                  <a:pt x="70341" y="15985"/>
                  <a:pt x="78058" y="12906"/>
                  <a:pt x="80601" y="12458"/>
                </a:cubicBezTo>
              </a:path>
            </a:pathLst>
          </a:custGeom>
          <a:noFill/>
          <a:ln cap="flat" cmpd="sng" w="9525">
            <a:solidFill>
              <a:schemeClr val="dk1"/>
            </a:solidFill>
            <a:prstDash val="solid"/>
            <a:round/>
            <a:headEnd len="med" w="med" type="none"/>
            <a:tailEnd len="med" w="med" type="none"/>
          </a:ln>
        </p:spPr>
      </p:sp>
      <p:cxnSp>
        <p:nvCxnSpPr>
          <p:cNvPr id="393" name="Google Shape;393;p32"/>
          <p:cNvCxnSpPr>
            <a:stCxn id="394" idx="6"/>
          </p:cNvCxnSpPr>
          <p:nvPr/>
        </p:nvCxnSpPr>
        <p:spPr>
          <a:xfrm rot="10800000">
            <a:off x="7043141" y="2040319"/>
            <a:ext cx="819900" cy="104700"/>
          </a:xfrm>
          <a:prstGeom prst="straightConnector1">
            <a:avLst/>
          </a:prstGeom>
          <a:noFill/>
          <a:ln cap="flat" cmpd="sng" w="19050">
            <a:solidFill>
              <a:srgbClr val="9900FF"/>
            </a:solidFill>
            <a:prstDash val="solid"/>
            <a:round/>
            <a:headEnd len="med" w="med" type="none"/>
            <a:tailEnd len="med" w="med" type="triangle"/>
          </a:ln>
        </p:spPr>
      </p:cxnSp>
      <p:cxnSp>
        <p:nvCxnSpPr>
          <p:cNvPr id="395" name="Google Shape;395;p32"/>
          <p:cNvCxnSpPr>
            <a:stCxn id="394" idx="0"/>
          </p:cNvCxnSpPr>
          <p:nvPr/>
        </p:nvCxnSpPr>
        <p:spPr>
          <a:xfrm rot="10800000">
            <a:off x="7750991" y="1661569"/>
            <a:ext cx="42600" cy="420300"/>
          </a:xfrm>
          <a:prstGeom prst="straightConnector1">
            <a:avLst/>
          </a:prstGeom>
          <a:noFill/>
          <a:ln cap="flat" cmpd="sng" w="19050">
            <a:solidFill>
              <a:srgbClr val="9900FF"/>
            </a:solidFill>
            <a:prstDash val="solid"/>
            <a:round/>
            <a:headEnd len="med" w="med" type="none"/>
            <a:tailEnd len="med" w="med" type="triangle"/>
          </a:ln>
        </p:spPr>
      </p:cxnSp>
      <p:cxnSp>
        <p:nvCxnSpPr>
          <p:cNvPr id="396" name="Google Shape;396;p32"/>
          <p:cNvCxnSpPr/>
          <p:nvPr/>
        </p:nvCxnSpPr>
        <p:spPr>
          <a:xfrm flipH="1" rot="7931715">
            <a:off x="7047892" y="1360795"/>
            <a:ext cx="73698" cy="449372"/>
          </a:xfrm>
          <a:prstGeom prst="straightConnector1">
            <a:avLst/>
          </a:prstGeom>
          <a:noFill/>
          <a:ln cap="flat" cmpd="sng" w="19050">
            <a:solidFill>
              <a:srgbClr val="FF9900"/>
            </a:solidFill>
            <a:prstDash val="dash"/>
            <a:round/>
            <a:headEnd len="med" w="med" type="none"/>
            <a:tailEnd len="med" w="med" type="triangle"/>
          </a:ln>
        </p:spPr>
      </p:cxnSp>
      <p:cxnSp>
        <p:nvCxnSpPr>
          <p:cNvPr id="397" name="Google Shape;397;p32"/>
          <p:cNvCxnSpPr/>
          <p:nvPr/>
        </p:nvCxnSpPr>
        <p:spPr>
          <a:xfrm flipH="1" rot="6497237">
            <a:off x="6795653" y="1700182"/>
            <a:ext cx="73618" cy="449296"/>
          </a:xfrm>
          <a:prstGeom prst="straightConnector1">
            <a:avLst/>
          </a:prstGeom>
          <a:noFill/>
          <a:ln cap="flat" cmpd="sng" w="19050">
            <a:solidFill>
              <a:srgbClr val="FF9900"/>
            </a:solidFill>
            <a:prstDash val="dash"/>
            <a:round/>
            <a:headEnd len="med" w="med" type="none"/>
            <a:tailEnd len="med" w="med" type="triangle"/>
          </a:ln>
        </p:spPr>
      </p:cxnSp>
      <p:cxnSp>
        <p:nvCxnSpPr>
          <p:cNvPr id="398" name="Google Shape;398;p32"/>
          <p:cNvCxnSpPr/>
          <p:nvPr/>
        </p:nvCxnSpPr>
        <p:spPr>
          <a:xfrm flipH="1" rot="10179199">
            <a:off x="7708650" y="1172506"/>
            <a:ext cx="73495" cy="449691"/>
          </a:xfrm>
          <a:prstGeom prst="straightConnector1">
            <a:avLst/>
          </a:prstGeom>
          <a:noFill/>
          <a:ln cap="flat" cmpd="sng" w="19050">
            <a:solidFill>
              <a:srgbClr val="FF9900"/>
            </a:solidFill>
            <a:prstDash val="dash"/>
            <a:round/>
            <a:headEnd len="med" w="med" type="none"/>
            <a:tailEnd len="med" w="med" type="triangle"/>
          </a:ln>
        </p:spPr>
      </p:cxnSp>
      <p:sp>
        <p:nvSpPr>
          <p:cNvPr id="399" name="Google Shape;399;p32"/>
          <p:cNvSpPr/>
          <p:nvPr/>
        </p:nvSpPr>
        <p:spPr>
          <a:xfrm>
            <a:off x="6699805" y="1823038"/>
            <a:ext cx="334880" cy="256682"/>
          </a:xfrm>
          <a:custGeom>
            <a:rect b="b" l="l" r="r" t="t"/>
            <a:pathLst>
              <a:path extrusionOk="0" h="15618" w="20376">
                <a:moveTo>
                  <a:pt x="0" y="8842"/>
                </a:moveTo>
                <a:cubicBezTo>
                  <a:pt x="0" y="5460"/>
                  <a:pt x="1758" y="-487"/>
                  <a:pt x="5094" y="69"/>
                </a:cubicBezTo>
                <a:cubicBezTo>
                  <a:pt x="7331" y="442"/>
                  <a:pt x="9355" y="2680"/>
                  <a:pt x="9905" y="4880"/>
                </a:cubicBezTo>
                <a:cubicBezTo>
                  <a:pt x="10409" y="6895"/>
                  <a:pt x="8020" y="9691"/>
                  <a:pt x="5943" y="9691"/>
                </a:cubicBezTo>
                <a:cubicBezTo>
                  <a:pt x="4056" y="9691"/>
                  <a:pt x="4470" y="5210"/>
                  <a:pt x="5943" y="4031"/>
                </a:cubicBezTo>
                <a:cubicBezTo>
                  <a:pt x="7663" y="2655"/>
                  <a:pt x="10564" y="1766"/>
                  <a:pt x="12452" y="2899"/>
                </a:cubicBezTo>
                <a:cubicBezTo>
                  <a:pt x="15277" y="4594"/>
                  <a:pt x="16411" y="9696"/>
                  <a:pt x="14716" y="12521"/>
                </a:cubicBezTo>
                <a:cubicBezTo>
                  <a:pt x="13745" y="14139"/>
                  <a:pt x="10103" y="14091"/>
                  <a:pt x="9056" y="12521"/>
                </a:cubicBezTo>
                <a:cubicBezTo>
                  <a:pt x="8344" y="11453"/>
                  <a:pt x="9442" y="9886"/>
                  <a:pt x="10188" y="8842"/>
                </a:cubicBezTo>
                <a:cubicBezTo>
                  <a:pt x="11630" y="6823"/>
                  <a:pt x="16436" y="5490"/>
                  <a:pt x="17546" y="7710"/>
                </a:cubicBezTo>
                <a:cubicBezTo>
                  <a:pt x="18734" y="10086"/>
                  <a:pt x="17407" y="16945"/>
                  <a:pt x="15282" y="15351"/>
                </a:cubicBezTo>
                <a:cubicBezTo>
                  <a:pt x="13018" y="13653"/>
                  <a:pt x="17691" y="9454"/>
                  <a:pt x="20376" y="8559"/>
                </a:cubicBezTo>
              </a:path>
            </a:pathLst>
          </a:custGeom>
          <a:noFill/>
          <a:ln cap="flat" cmpd="sng" w="9525">
            <a:solidFill>
              <a:srgbClr val="FF0000"/>
            </a:solidFill>
            <a:prstDash val="solid"/>
            <a:round/>
            <a:headEnd len="med" w="med" type="none"/>
            <a:tailEnd len="med" w="med" type="none"/>
          </a:ln>
        </p:spPr>
      </p:sp>
      <p:sp>
        <p:nvSpPr>
          <p:cNvPr id="400" name="Google Shape;400;p32"/>
          <p:cNvSpPr/>
          <p:nvPr/>
        </p:nvSpPr>
        <p:spPr>
          <a:xfrm rot="709361">
            <a:off x="6937045" y="1489988"/>
            <a:ext cx="334903" cy="256700"/>
          </a:xfrm>
          <a:custGeom>
            <a:rect b="b" l="l" r="r" t="t"/>
            <a:pathLst>
              <a:path extrusionOk="0" h="15618" w="20376">
                <a:moveTo>
                  <a:pt x="0" y="8842"/>
                </a:moveTo>
                <a:cubicBezTo>
                  <a:pt x="0" y="5460"/>
                  <a:pt x="1758" y="-487"/>
                  <a:pt x="5094" y="69"/>
                </a:cubicBezTo>
                <a:cubicBezTo>
                  <a:pt x="7331" y="442"/>
                  <a:pt x="9355" y="2680"/>
                  <a:pt x="9905" y="4880"/>
                </a:cubicBezTo>
                <a:cubicBezTo>
                  <a:pt x="10409" y="6895"/>
                  <a:pt x="8020" y="9691"/>
                  <a:pt x="5943" y="9691"/>
                </a:cubicBezTo>
                <a:cubicBezTo>
                  <a:pt x="4056" y="9691"/>
                  <a:pt x="4470" y="5210"/>
                  <a:pt x="5943" y="4031"/>
                </a:cubicBezTo>
                <a:cubicBezTo>
                  <a:pt x="7663" y="2655"/>
                  <a:pt x="10564" y="1766"/>
                  <a:pt x="12452" y="2899"/>
                </a:cubicBezTo>
                <a:cubicBezTo>
                  <a:pt x="15277" y="4594"/>
                  <a:pt x="16411" y="9696"/>
                  <a:pt x="14716" y="12521"/>
                </a:cubicBezTo>
                <a:cubicBezTo>
                  <a:pt x="13745" y="14139"/>
                  <a:pt x="10103" y="14091"/>
                  <a:pt x="9056" y="12521"/>
                </a:cubicBezTo>
                <a:cubicBezTo>
                  <a:pt x="8344" y="11453"/>
                  <a:pt x="9442" y="9886"/>
                  <a:pt x="10188" y="8842"/>
                </a:cubicBezTo>
                <a:cubicBezTo>
                  <a:pt x="11630" y="6823"/>
                  <a:pt x="16436" y="5490"/>
                  <a:pt x="17546" y="7710"/>
                </a:cubicBezTo>
                <a:cubicBezTo>
                  <a:pt x="18734" y="10086"/>
                  <a:pt x="17407" y="16945"/>
                  <a:pt x="15282" y="15351"/>
                </a:cubicBezTo>
                <a:cubicBezTo>
                  <a:pt x="13018" y="13653"/>
                  <a:pt x="17691" y="9454"/>
                  <a:pt x="20376" y="8559"/>
                </a:cubicBezTo>
              </a:path>
            </a:pathLst>
          </a:custGeom>
          <a:noFill/>
          <a:ln cap="flat" cmpd="sng" w="9525">
            <a:solidFill>
              <a:srgbClr val="FF0000"/>
            </a:solidFill>
            <a:prstDash val="solid"/>
            <a:round/>
            <a:headEnd len="med" w="med" type="none"/>
            <a:tailEnd len="med" w="med" type="none"/>
          </a:ln>
        </p:spPr>
      </p:sp>
      <p:sp>
        <p:nvSpPr>
          <p:cNvPr id="401" name="Google Shape;401;p32"/>
          <p:cNvSpPr/>
          <p:nvPr/>
        </p:nvSpPr>
        <p:spPr>
          <a:xfrm rot="3238012">
            <a:off x="7594906" y="1344874"/>
            <a:ext cx="334864" cy="256670"/>
          </a:xfrm>
          <a:custGeom>
            <a:rect b="b" l="l" r="r" t="t"/>
            <a:pathLst>
              <a:path extrusionOk="0" h="15618" w="20376">
                <a:moveTo>
                  <a:pt x="0" y="8842"/>
                </a:moveTo>
                <a:cubicBezTo>
                  <a:pt x="0" y="5460"/>
                  <a:pt x="1758" y="-487"/>
                  <a:pt x="5094" y="69"/>
                </a:cubicBezTo>
                <a:cubicBezTo>
                  <a:pt x="7331" y="442"/>
                  <a:pt x="9355" y="2680"/>
                  <a:pt x="9905" y="4880"/>
                </a:cubicBezTo>
                <a:cubicBezTo>
                  <a:pt x="10409" y="6895"/>
                  <a:pt x="8020" y="9691"/>
                  <a:pt x="5943" y="9691"/>
                </a:cubicBezTo>
                <a:cubicBezTo>
                  <a:pt x="4056" y="9691"/>
                  <a:pt x="4470" y="5210"/>
                  <a:pt x="5943" y="4031"/>
                </a:cubicBezTo>
                <a:cubicBezTo>
                  <a:pt x="7663" y="2655"/>
                  <a:pt x="10564" y="1766"/>
                  <a:pt x="12452" y="2899"/>
                </a:cubicBezTo>
                <a:cubicBezTo>
                  <a:pt x="15277" y="4594"/>
                  <a:pt x="16411" y="9696"/>
                  <a:pt x="14716" y="12521"/>
                </a:cubicBezTo>
                <a:cubicBezTo>
                  <a:pt x="13745" y="14139"/>
                  <a:pt x="10103" y="14091"/>
                  <a:pt x="9056" y="12521"/>
                </a:cubicBezTo>
                <a:cubicBezTo>
                  <a:pt x="8344" y="11453"/>
                  <a:pt x="9442" y="9886"/>
                  <a:pt x="10188" y="8842"/>
                </a:cubicBezTo>
                <a:cubicBezTo>
                  <a:pt x="11630" y="6823"/>
                  <a:pt x="16436" y="5490"/>
                  <a:pt x="17546" y="7710"/>
                </a:cubicBezTo>
                <a:cubicBezTo>
                  <a:pt x="18734" y="10086"/>
                  <a:pt x="17407" y="16945"/>
                  <a:pt x="15282" y="15351"/>
                </a:cubicBezTo>
                <a:cubicBezTo>
                  <a:pt x="13018" y="13653"/>
                  <a:pt x="17691" y="9454"/>
                  <a:pt x="20376" y="8559"/>
                </a:cubicBezTo>
              </a:path>
            </a:pathLst>
          </a:custGeom>
          <a:noFill/>
          <a:ln cap="flat" cmpd="sng" w="9525">
            <a:solidFill>
              <a:srgbClr val="FF0000"/>
            </a:solidFill>
            <a:prstDash val="solid"/>
            <a:round/>
            <a:headEnd len="med" w="med" type="none"/>
            <a:tailEnd len="med" w="med" type="none"/>
          </a:ln>
        </p:spPr>
      </p:sp>
      <p:cxnSp>
        <p:nvCxnSpPr>
          <p:cNvPr id="402" name="Google Shape;402;p32"/>
          <p:cNvCxnSpPr>
            <a:stCxn id="394" idx="1"/>
          </p:cNvCxnSpPr>
          <p:nvPr/>
        </p:nvCxnSpPr>
        <p:spPr>
          <a:xfrm rot="10800000">
            <a:off x="7235083" y="1768865"/>
            <a:ext cx="509400" cy="331500"/>
          </a:xfrm>
          <a:prstGeom prst="straightConnector1">
            <a:avLst/>
          </a:prstGeom>
          <a:noFill/>
          <a:ln cap="flat" cmpd="sng" w="19050">
            <a:solidFill>
              <a:srgbClr val="9900FF"/>
            </a:solidFill>
            <a:prstDash val="solid"/>
            <a:round/>
            <a:headEnd len="med" w="med" type="none"/>
            <a:tailEnd len="med" w="med" type="triangle"/>
          </a:ln>
        </p:spPr>
      </p:cxnSp>
      <p:cxnSp>
        <p:nvCxnSpPr>
          <p:cNvPr id="403" name="Google Shape;403;p32"/>
          <p:cNvCxnSpPr/>
          <p:nvPr/>
        </p:nvCxnSpPr>
        <p:spPr>
          <a:xfrm>
            <a:off x="7188936" y="941669"/>
            <a:ext cx="0" cy="1945200"/>
          </a:xfrm>
          <a:prstGeom prst="straightConnector1">
            <a:avLst/>
          </a:prstGeom>
          <a:noFill/>
          <a:ln cap="flat" cmpd="sng" w="9525">
            <a:solidFill>
              <a:srgbClr val="595959"/>
            </a:solidFill>
            <a:prstDash val="dot"/>
            <a:round/>
            <a:headEnd len="med" w="med" type="none"/>
            <a:tailEnd len="med" w="med" type="none"/>
          </a:ln>
        </p:spPr>
      </p:cxnSp>
      <p:cxnSp>
        <p:nvCxnSpPr>
          <p:cNvPr id="404" name="Google Shape;404;p32"/>
          <p:cNvCxnSpPr/>
          <p:nvPr/>
        </p:nvCxnSpPr>
        <p:spPr>
          <a:xfrm rot="10800000">
            <a:off x="6927875" y="2458925"/>
            <a:ext cx="1885500" cy="0"/>
          </a:xfrm>
          <a:prstGeom prst="straightConnector1">
            <a:avLst/>
          </a:prstGeom>
          <a:noFill/>
          <a:ln cap="flat" cmpd="sng" w="9525">
            <a:solidFill>
              <a:srgbClr val="595959"/>
            </a:solidFill>
            <a:prstDash val="dot"/>
            <a:round/>
            <a:headEnd len="med" w="med" type="none"/>
            <a:tailEnd len="med" w="med" type="none"/>
          </a:ln>
        </p:spPr>
      </p:cxnSp>
      <p:sp>
        <p:nvSpPr>
          <p:cNvPr id="405" name="Google Shape;405;p32"/>
          <p:cNvSpPr txBox="1"/>
          <p:nvPr/>
        </p:nvSpPr>
        <p:spPr>
          <a:xfrm rot="-221276">
            <a:off x="7636113" y="854539"/>
            <a:ext cx="480395" cy="30785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a:solidFill>
                  <a:srgbClr val="FF9900"/>
                </a:solidFill>
                <a:latin typeface="Calibri"/>
                <a:ea typeface="Calibri"/>
                <a:cs typeface="Calibri"/>
                <a:sym typeface="Calibri"/>
              </a:rPr>
              <a:t>ω</a:t>
            </a:r>
            <a:r>
              <a:rPr baseline="-25000" lang="en">
                <a:solidFill>
                  <a:srgbClr val="FF9900"/>
                </a:solidFill>
                <a:latin typeface="Calibri"/>
                <a:ea typeface="Calibri"/>
                <a:cs typeface="Calibri"/>
                <a:sym typeface="Calibri"/>
              </a:rPr>
              <a:t>h</a:t>
            </a:r>
            <a:endParaRPr>
              <a:solidFill>
                <a:srgbClr val="FF9900"/>
              </a:solidFill>
              <a:latin typeface="Calibri"/>
              <a:ea typeface="Calibri"/>
              <a:cs typeface="Calibri"/>
              <a:sym typeface="Calibri"/>
            </a:endParaRPr>
          </a:p>
        </p:txBody>
      </p:sp>
      <p:sp>
        <p:nvSpPr>
          <p:cNvPr id="406" name="Google Shape;406;p32"/>
          <p:cNvSpPr txBox="1"/>
          <p:nvPr/>
        </p:nvSpPr>
        <p:spPr>
          <a:xfrm rot="-1010384">
            <a:off x="6779787" y="1046919"/>
            <a:ext cx="480505" cy="30786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a:solidFill>
                  <a:srgbClr val="FF9900"/>
                </a:solidFill>
                <a:latin typeface="Calibri"/>
                <a:ea typeface="Calibri"/>
                <a:cs typeface="Calibri"/>
                <a:sym typeface="Calibri"/>
              </a:rPr>
              <a:t>ω</a:t>
            </a:r>
            <a:r>
              <a:rPr baseline="-25000" lang="en">
                <a:solidFill>
                  <a:srgbClr val="FF9900"/>
                </a:solidFill>
                <a:latin typeface="Calibri"/>
                <a:ea typeface="Calibri"/>
                <a:cs typeface="Calibri"/>
                <a:sym typeface="Calibri"/>
              </a:rPr>
              <a:t>h</a:t>
            </a:r>
            <a:endParaRPr>
              <a:solidFill>
                <a:srgbClr val="FF9900"/>
              </a:solidFill>
              <a:latin typeface="Calibri"/>
              <a:ea typeface="Calibri"/>
              <a:cs typeface="Calibri"/>
              <a:sym typeface="Calibri"/>
            </a:endParaRPr>
          </a:p>
        </p:txBody>
      </p:sp>
      <p:sp>
        <p:nvSpPr>
          <p:cNvPr id="407" name="Google Shape;407;p32"/>
          <p:cNvSpPr txBox="1"/>
          <p:nvPr/>
        </p:nvSpPr>
        <p:spPr>
          <a:xfrm rot="-2306185">
            <a:off x="6369501" y="1464383"/>
            <a:ext cx="480660" cy="30791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a:solidFill>
                  <a:srgbClr val="FF9900"/>
                </a:solidFill>
                <a:latin typeface="Calibri"/>
                <a:ea typeface="Calibri"/>
                <a:cs typeface="Calibri"/>
                <a:sym typeface="Calibri"/>
              </a:rPr>
              <a:t>ω</a:t>
            </a:r>
            <a:r>
              <a:rPr baseline="-25000" lang="en">
                <a:solidFill>
                  <a:srgbClr val="FF9900"/>
                </a:solidFill>
                <a:latin typeface="Calibri"/>
                <a:ea typeface="Calibri"/>
                <a:cs typeface="Calibri"/>
                <a:sym typeface="Calibri"/>
              </a:rPr>
              <a:t>h</a:t>
            </a:r>
            <a:endParaRPr>
              <a:solidFill>
                <a:srgbClr val="FF9900"/>
              </a:solidFill>
              <a:latin typeface="Calibri"/>
              <a:ea typeface="Calibri"/>
              <a:cs typeface="Calibri"/>
              <a:sym typeface="Calibri"/>
            </a:endParaRPr>
          </a:p>
        </p:txBody>
      </p:sp>
      <p:sp>
        <p:nvSpPr>
          <p:cNvPr id="394" name="Google Shape;394;p32"/>
          <p:cNvSpPr/>
          <p:nvPr/>
        </p:nvSpPr>
        <p:spPr>
          <a:xfrm>
            <a:off x="7724141" y="2081869"/>
            <a:ext cx="138900" cy="126300"/>
          </a:xfrm>
          <a:prstGeom prst="ellipse">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32"/>
          <p:cNvSpPr txBox="1"/>
          <p:nvPr/>
        </p:nvSpPr>
        <p:spPr>
          <a:xfrm>
            <a:off x="7833124" y="1898291"/>
            <a:ext cx="782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t>Initial Updraft</a:t>
            </a:r>
            <a:endParaRPr b="1" sz="900"/>
          </a:p>
        </p:txBody>
      </p:sp>
      <p:sp>
        <p:nvSpPr>
          <p:cNvPr id="409" name="Google Shape;409;p32"/>
          <p:cNvSpPr txBox="1"/>
          <p:nvPr/>
        </p:nvSpPr>
        <p:spPr>
          <a:xfrm>
            <a:off x="447400" y="4028350"/>
            <a:ext cx="5436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9900FF"/>
                </a:solidFill>
                <a:latin typeface="Calibri"/>
                <a:ea typeface="Calibri"/>
                <a:cs typeface="Calibri"/>
                <a:sym typeface="Calibri"/>
              </a:rPr>
              <a:t>Inflow</a:t>
            </a:r>
            <a:r>
              <a:rPr lang="en" sz="1600">
                <a:solidFill>
                  <a:schemeClr val="dk1"/>
                </a:solidFill>
                <a:latin typeface="Calibri"/>
                <a:ea typeface="Calibri"/>
                <a:cs typeface="Calibri"/>
                <a:sym typeface="Calibri"/>
              </a:rPr>
              <a:t> aligned with </a:t>
            </a:r>
            <a:r>
              <a:rPr b="1" lang="en" sz="1600">
                <a:solidFill>
                  <a:srgbClr val="FF9900"/>
                </a:solidFill>
                <a:latin typeface="Calibri"/>
                <a:ea typeface="Calibri"/>
                <a:cs typeface="Calibri"/>
                <a:sym typeface="Calibri"/>
              </a:rPr>
              <a:t>vortex tubes </a:t>
            </a:r>
            <a:r>
              <a:rPr lang="en" sz="1600">
                <a:solidFill>
                  <a:schemeClr val="dk1"/>
                </a:solidFill>
                <a:latin typeface="Calibri"/>
                <a:ea typeface="Calibri"/>
                <a:cs typeface="Calibri"/>
                <a:sym typeface="Calibri"/>
              </a:rPr>
              <a:t>(streamwise vorticity!)</a:t>
            </a:r>
            <a:endParaRPr>
              <a:solidFill>
                <a:schemeClr val="dk1"/>
              </a:solidFill>
              <a:latin typeface="Calibri"/>
              <a:ea typeface="Calibri"/>
              <a:cs typeface="Calibri"/>
              <a:sym typeface="Calibri"/>
            </a:endParaRPr>
          </a:p>
        </p:txBody>
      </p:sp>
      <p:sp>
        <p:nvSpPr>
          <p:cNvPr id="410" name="Google Shape;410;p32"/>
          <p:cNvSpPr/>
          <p:nvPr/>
        </p:nvSpPr>
        <p:spPr>
          <a:xfrm rot="-10511602">
            <a:off x="1612864" y="958180"/>
            <a:ext cx="1051731" cy="1151878"/>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411" name="Google Shape;411;p32"/>
          <p:cNvGrpSpPr/>
          <p:nvPr/>
        </p:nvGrpSpPr>
        <p:grpSpPr>
          <a:xfrm>
            <a:off x="3552000" y="1816925"/>
            <a:ext cx="527275" cy="729250"/>
            <a:chOff x="3315988" y="1896875"/>
            <a:chExt cx="527275" cy="729250"/>
          </a:xfrm>
        </p:grpSpPr>
        <p:sp>
          <p:nvSpPr>
            <p:cNvPr id="412" name="Google Shape;412;p32"/>
            <p:cNvSpPr/>
            <p:nvPr/>
          </p:nvSpPr>
          <p:spPr>
            <a:xfrm rot="10800000">
              <a:off x="3315988" y="228802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32"/>
            <p:cNvSpPr/>
            <p:nvPr/>
          </p:nvSpPr>
          <p:spPr>
            <a:xfrm>
              <a:off x="3343763" y="189687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4" name="Google Shape;414;p32"/>
          <p:cNvSpPr txBox="1"/>
          <p:nvPr/>
        </p:nvSpPr>
        <p:spPr>
          <a:xfrm>
            <a:off x="1802649" y="3204825"/>
            <a:ext cx="11487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rgbClr val="9900FF"/>
                </a:solidFill>
              </a:rPr>
              <a:t>Inflow</a:t>
            </a:r>
            <a:endParaRPr b="1" sz="1300">
              <a:solidFill>
                <a:srgbClr val="9900FF"/>
              </a:solidFill>
            </a:endParaRPr>
          </a:p>
        </p:txBody>
      </p:sp>
      <p:cxnSp>
        <p:nvCxnSpPr>
          <p:cNvPr id="415" name="Google Shape;415;p32"/>
          <p:cNvCxnSpPr/>
          <p:nvPr/>
        </p:nvCxnSpPr>
        <p:spPr>
          <a:xfrm flipH="1" rot="10800000">
            <a:off x="1420375" y="3228175"/>
            <a:ext cx="699300" cy="398100"/>
          </a:xfrm>
          <a:prstGeom prst="straightConnector1">
            <a:avLst/>
          </a:prstGeom>
          <a:noFill/>
          <a:ln cap="flat" cmpd="sng" w="28575">
            <a:solidFill>
              <a:srgbClr val="9900FF"/>
            </a:solidFill>
            <a:prstDash val="solid"/>
            <a:round/>
            <a:headEnd len="med" w="med" type="none"/>
            <a:tailEnd len="med" w="med" type="triangl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5"/>
          <p:cNvSpPr txBox="1"/>
          <p:nvPr/>
        </p:nvSpPr>
        <p:spPr>
          <a:xfrm>
            <a:off x="167125" y="108150"/>
            <a:ext cx="87402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During the next two lectures, let’s explain: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33"/>
          <p:cNvSpPr/>
          <p:nvPr/>
        </p:nvSpPr>
        <p:spPr>
          <a:xfrm rot="10800000">
            <a:off x="760725" y="352790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33"/>
          <p:cNvSpPr/>
          <p:nvPr/>
        </p:nvSpPr>
        <p:spPr>
          <a:xfrm>
            <a:off x="565350" y="1330187"/>
            <a:ext cx="3625650" cy="2494175"/>
          </a:xfrm>
          <a:custGeom>
            <a:rect b="b" l="l" r="r" t="t"/>
            <a:pathLst>
              <a:path extrusionOk="0" h="99767" w="145026">
                <a:moveTo>
                  <a:pt x="0" y="99767"/>
                </a:moveTo>
                <a:cubicBezTo>
                  <a:pt x="6330" y="95698"/>
                  <a:pt x="31267" y="89218"/>
                  <a:pt x="37980" y="75350"/>
                </a:cubicBezTo>
                <a:cubicBezTo>
                  <a:pt x="44693" y="61482"/>
                  <a:pt x="32670" y="28820"/>
                  <a:pt x="40279" y="16558"/>
                </a:cubicBezTo>
                <a:cubicBezTo>
                  <a:pt x="47888" y="4296"/>
                  <a:pt x="74712" y="-3751"/>
                  <a:pt x="83635" y="1778"/>
                </a:cubicBezTo>
                <a:cubicBezTo>
                  <a:pt x="92558" y="7307"/>
                  <a:pt x="83584" y="45349"/>
                  <a:pt x="93816" y="49731"/>
                </a:cubicBezTo>
                <a:cubicBezTo>
                  <a:pt x="104048" y="54114"/>
                  <a:pt x="136491" y="31683"/>
                  <a:pt x="145026" y="28073"/>
                </a:cubicBezTo>
              </a:path>
            </a:pathLst>
          </a:custGeom>
          <a:noFill/>
          <a:ln cap="flat" cmpd="sng" w="19050">
            <a:solidFill>
              <a:srgbClr val="FF9900"/>
            </a:solidFill>
            <a:prstDash val="dash"/>
            <a:round/>
            <a:headEnd len="med" w="med" type="none"/>
            <a:tailEnd len="med" w="med" type="triangle"/>
          </a:ln>
        </p:spPr>
      </p:sp>
      <p:cxnSp>
        <p:nvCxnSpPr>
          <p:cNvPr id="422" name="Google Shape;422;p33"/>
          <p:cNvCxnSpPr/>
          <p:nvPr/>
        </p:nvCxnSpPr>
        <p:spPr>
          <a:xfrm flipH="1">
            <a:off x="1102300" y="2151825"/>
            <a:ext cx="3689700" cy="1774200"/>
          </a:xfrm>
          <a:prstGeom prst="straightConnector1">
            <a:avLst/>
          </a:prstGeom>
          <a:noFill/>
          <a:ln cap="flat" cmpd="sng" w="19050">
            <a:solidFill>
              <a:srgbClr val="FF9900"/>
            </a:solidFill>
            <a:prstDash val="dash"/>
            <a:round/>
            <a:headEnd len="med" w="med" type="triangle"/>
            <a:tailEnd len="med" w="med" type="none"/>
          </a:ln>
        </p:spPr>
      </p:cxnSp>
      <p:cxnSp>
        <p:nvCxnSpPr>
          <p:cNvPr id="423" name="Google Shape;423;p33"/>
          <p:cNvCxnSpPr/>
          <p:nvPr/>
        </p:nvCxnSpPr>
        <p:spPr>
          <a:xfrm flipH="1">
            <a:off x="1734775" y="2221200"/>
            <a:ext cx="3689700" cy="1774200"/>
          </a:xfrm>
          <a:prstGeom prst="straightConnector1">
            <a:avLst/>
          </a:prstGeom>
          <a:noFill/>
          <a:ln cap="flat" cmpd="sng" w="19050">
            <a:solidFill>
              <a:srgbClr val="FF9900"/>
            </a:solidFill>
            <a:prstDash val="dash"/>
            <a:round/>
            <a:headEnd len="med" w="med" type="triangle"/>
            <a:tailEnd len="med" w="med" type="none"/>
          </a:ln>
        </p:spPr>
      </p:cxnSp>
      <p:sp>
        <p:nvSpPr>
          <p:cNvPr id="424" name="Google Shape;424;p33"/>
          <p:cNvSpPr/>
          <p:nvPr/>
        </p:nvSpPr>
        <p:spPr>
          <a:xfrm>
            <a:off x="788500" y="313675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33"/>
          <p:cNvSpPr/>
          <p:nvPr/>
        </p:nvSpPr>
        <p:spPr>
          <a:xfrm rot="-10511602">
            <a:off x="1612864" y="958180"/>
            <a:ext cx="1051731" cy="1151878"/>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26" name="Google Shape;426;p33"/>
          <p:cNvSpPr txBox="1"/>
          <p:nvPr/>
        </p:nvSpPr>
        <p:spPr>
          <a:xfrm>
            <a:off x="1007850" y="30425"/>
            <a:ext cx="71283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u="sng">
                <a:latin typeface="Calibri"/>
                <a:ea typeface="Calibri"/>
                <a:cs typeface="Calibri"/>
                <a:sym typeface="Calibri"/>
              </a:rPr>
              <a:t>Tilting of The Vortex Tubes</a:t>
            </a:r>
            <a:endParaRPr b="1" sz="2300" u="sng">
              <a:solidFill>
                <a:schemeClr val="dk1"/>
              </a:solidFill>
            </a:endParaRPr>
          </a:p>
        </p:txBody>
      </p:sp>
      <p:sp>
        <p:nvSpPr>
          <p:cNvPr id="427" name="Google Shape;427;p33"/>
          <p:cNvSpPr txBox="1"/>
          <p:nvPr/>
        </p:nvSpPr>
        <p:spPr>
          <a:xfrm>
            <a:off x="5766150" y="1103400"/>
            <a:ext cx="32607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latin typeface="Calibri"/>
                <a:ea typeface="Calibri"/>
                <a:cs typeface="Calibri"/>
                <a:sym typeface="Calibri"/>
              </a:rPr>
              <a:t>Updraft draws </a:t>
            </a:r>
            <a:r>
              <a:rPr b="1" lang="en" sz="1600">
                <a:solidFill>
                  <a:srgbClr val="FF9900"/>
                </a:solidFill>
                <a:latin typeface="Calibri"/>
                <a:ea typeface="Calibri"/>
                <a:cs typeface="Calibri"/>
                <a:sym typeface="Calibri"/>
              </a:rPr>
              <a:t>streamwise </a:t>
            </a:r>
            <a:r>
              <a:rPr lang="en" sz="1600">
                <a:solidFill>
                  <a:schemeClr val="dk1"/>
                </a:solidFill>
                <a:latin typeface="Calibri"/>
                <a:ea typeface="Calibri"/>
                <a:cs typeface="Calibri"/>
                <a:sym typeface="Calibri"/>
              </a:rPr>
              <a:t>vorticity into the vertical (tilting)</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b="1" sz="1600">
              <a:solidFill>
                <a:schemeClr val="dk1"/>
              </a:solidFill>
            </a:endParaRPr>
          </a:p>
        </p:txBody>
      </p:sp>
      <p:grpSp>
        <p:nvGrpSpPr>
          <p:cNvPr id="428" name="Google Shape;428;p33"/>
          <p:cNvGrpSpPr/>
          <p:nvPr/>
        </p:nvGrpSpPr>
        <p:grpSpPr>
          <a:xfrm>
            <a:off x="3552000" y="1816925"/>
            <a:ext cx="527275" cy="729250"/>
            <a:chOff x="3315988" y="1896875"/>
            <a:chExt cx="527275" cy="729250"/>
          </a:xfrm>
        </p:grpSpPr>
        <p:sp>
          <p:nvSpPr>
            <p:cNvPr id="429" name="Google Shape;429;p33"/>
            <p:cNvSpPr/>
            <p:nvPr/>
          </p:nvSpPr>
          <p:spPr>
            <a:xfrm rot="10800000">
              <a:off x="3315988" y="228802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33"/>
            <p:cNvSpPr/>
            <p:nvPr/>
          </p:nvSpPr>
          <p:spPr>
            <a:xfrm>
              <a:off x="3343763" y="189687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1" name="Google Shape;431;p33"/>
          <p:cNvSpPr txBox="1"/>
          <p:nvPr/>
        </p:nvSpPr>
        <p:spPr>
          <a:xfrm>
            <a:off x="1802649" y="3204825"/>
            <a:ext cx="11487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rgbClr val="9900FF"/>
                </a:solidFill>
              </a:rPr>
              <a:t>Inflow</a:t>
            </a:r>
            <a:endParaRPr b="1" sz="1300">
              <a:solidFill>
                <a:srgbClr val="9900FF"/>
              </a:solidFill>
            </a:endParaRPr>
          </a:p>
        </p:txBody>
      </p:sp>
      <p:sp>
        <p:nvSpPr>
          <p:cNvPr id="432" name="Google Shape;432;p33"/>
          <p:cNvSpPr/>
          <p:nvPr/>
        </p:nvSpPr>
        <p:spPr>
          <a:xfrm>
            <a:off x="1342848" y="3073419"/>
            <a:ext cx="787750" cy="619625"/>
          </a:xfrm>
          <a:custGeom>
            <a:rect b="b" l="l" r="r" t="t"/>
            <a:pathLst>
              <a:path extrusionOk="0" h="24785" w="31510">
                <a:moveTo>
                  <a:pt x="0" y="24785"/>
                </a:moveTo>
                <a:cubicBezTo>
                  <a:pt x="3611" y="22718"/>
                  <a:pt x="16415" y="16513"/>
                  <a:pt x="21667" y="12382"/>
                </a:cubicBezTo>
                <a:cubicBezTo>
                  <a:pt x="26919" y="8251"/>
                  <a:pt x="29870" y="2064"/>
                  <a:pt x="31510" y="0"/>
                </a:cubicBezTo>
              </a:path>
            </a:pathLst>
          </a:custGeom>
          <a:noFill/>
          <a:ln cap="flat" cmpd="sng" w="28575">
            <a:solidFill>
              <a:srgbClr val="9900FF"/>
            </a:solidFill>
            <a:prstDash val="solid"/>
            <a:round/>
            <a:headEnd len="med" w="med" type="none"/>
            <a:tailEnd len="med" w="med" type="triangle"/>
          </a:ln>
        </p:spPr>
      </p:sp>
      <p:cxnSp>
        <p:nvCxnSpPr>
          <p:cNvPr id="433" name="Google Shape;433;p33"/>
          <p:cNvCxnSpPr/>
          <p:nvPr/>
        </p:nvCxnSpPr>
        <p:spPr>
          <a:xfrm rot="10800000">
            <a:off x="2138725" y="2288000"/>
            <a:ext cx="0" cy="750900"/>
          </a:xfrm>
          <a:prstGeom prst="straightConnector1">
            <a:avLst/>
          </a:prstGeom>
          <a:noFill/>
          <a:ln cap="flat" cmpd="sng" w="38100">
            <a:solidFill>
              <a:schemeClr val="dk1"/>
            </a:solidFill>
            <a:prstDash val="solid"/>
            <a:round/>
            <a:headEnd len="med" w="med" type="none"/>
            <a:tailEnd len="med" w="med" type="triangl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34"/>
          <p:cNvSpPr/>
          <p:nvPr/>
        </p:nvSpPr>
        <p:spPr>
          <a:xfrm rot="10800000">
            <a:off x="760725" y="352790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34"/>
          <p:cNvSpPr/>
          <p:nvPr/>
        </p:nvSpPr>
        <p:spPr>
          <a:xfrm>
            <a:off x="581625" y="1226359"/>
            <a:ext cx="3570425" cy="2586250"/>
          </a:xfrm>
          <a:custGeom>
            <a:rect b="b" l="l" r="r" t="t"/>
            <a:pathLst>
              <a:path extrusionOk="0" h="103450" w="142817">
                <a:moveTo>
                  <a:pt x="0" y="103450"/>
                </a:moveTo>
                <a:cubicBezTo>
                  <a:pt x="10418" y="97862"/>
                  <a:pt x="51469" y="84201"/>
                  <a:pt x="62508" y="69919"/>
                </a:cubicBezTo>
                <a:cubicBezTo>
                  <a:pt x="73547" y="55637"/>
                  <a:pt x="59611" y="29213"/>
                  <a:pt x="66234" y="17760"/>
                </a:cubicBezTo>
                <a:cubicBezTo>
                  <a:pt x="72858" y="6307"/>
                  <a:pt x="95005" y="-3490"/>
                  <a:pt x="102249" y="1201"/>
                </a:cubicBezTo>
                <a:cubicBezTo>
                  <a:pt x="109493" y="5893"/>
                  <a:pt x="102939" y="40114"/>
                  <a:pt x="109700" y="45909"/>
                </a:cubicBezTo>
                <a:cubicBezTo>
                  <a:pt x="116461" y="51705"/>
                  <a:pt x="137298" y="37630"/>
                  <a:pt x="142817" y="35974"/>
                </a:cubicBezTo>
              </a:path>
            </a:pathLst>
          </a:custGeom>
          <a:noFill/>
          <a:ln cap="flat" cmpd="sng" w="19050">
            <a:solidFill>
              <a:srgbClr val="FF9900"/>
            </a:solidFill>
            <a:prstDash val="dash"/>
            <a:round/>
            <a:headEnd len="med" w="med" type="none"/>
            <a:tailEnd len="med" w="med" type="triangle"/>
          </a:ln>
        </p:spPr>
      </p:sp>
      <p:cxnSp>
        <p:nvCxnSpPr>
          <p:cNvPr id="440" name="Google Shape;440;p34"/>
          <p:cNvCxnSpPr/>
          <p:nvPr/>
        </p:nvCxnSpPr>
        <p:spPr>
          <a:xfrm flipH="1">
            <a:off x="1102300" y="2151825"/>
            <a:ext cx="3689700" cy="1774200"/>
          </a:xfrm>
          <a:prstGeom prst="straightConnector1">
            <a:avLst/>
          </a:prstGeom>
          <a:noFill/>
          <a:ln cap="flat" cmpd="sng" w="19050">
            <a:solidFill>
              <a:srgbClr val="FF9900"/>
            </a:solidFill>
            <a:prstDash val="dash"/>
            <a:round/>
            <a:headEnd len="med" w="med" type="triangle"/>
            <a:tailEnd len="med" w="med" type="none"/>
          </a:ln>
        </p:spPr>
      </p:cxnSp>
      <p:cxnSp>
        <p:nvCxnSpPr>
          <p:cNvPr id="441" name="Google Shape;441;p34"/>
          <p:cNvCxnSpPr/>
          <p:nvPr/>
        </p:nvCxnSpPr>
        <p:spPr>
          <a:xfrm flipH="1">
            <a:off x="1734775" y="2221200"/>
            <a:ext cx="3689700" cy="1774200"/>
          </a:xfrm>
          <a:prstGeom prst="straightConnector1">
            <a:avLst/>
          </a:prstGeom>
          <a:noFill/>
          <a:ln cap="flat" cmpd="sng" w="19050">
            <a:solidFill>
              <a:srgbClr val="FF9900"/>
            </a:solidFill>
            <a:prstDash val="dash"/>
            <a:round/>
            <a:headEnd len="med" w="med" type="triangle"/>
            <a:tailEnd len="med" w="med" type="none"/>
          </a:ln>
        </p:spPr>
      </p:cxnSp>
      <p:sp>
        <p:nvSpPr>
          <p:cNvPr id="442" name="Google Shape;442;p34"/>
          <p:cNvSpPr/>
          <p:nvPr/>
        </p:nvSpPr>
        <p:spPr>
          <a:xfrm>
            <a:off x="788500" y="313675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34"/>
          <p:cNvSpPr/>
          <p:nvPr/>
        </p:nvSpPr>
        <p:spPr>
          <a:xfrm rot="-10511602">
            <a:off x="1612864" y="958180"/>
            <a:ext cx="1051731" cy="1151878"/>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444" name="Google Shape;444;p34"/>
          <p:cNvGrpSpPr/>
          <p:nvPr/>
        </p:nvGrpSpPr>
        <p:grpSpPr>
          <a:xfrm>
            <a:off x="1766390" y="1390829"/>
            <a:ext cx="767525" cy="518100"/>
            <a:chOff x="1136975" y="2128425"/>
            <a:chExt cx="767525" cy="518100"/>
          </a:xfrm>
        </p:grpSpPr>
        <p:sp>
          <p:nvSpPr>
            <p:cNvPr id="445" name="Google Shape;445;p34"/>
            <p:cNvSpPr/>
            <p:nvPr/>
          </p:nvSpPr>
          <p:spPr>
            <a:xfrm flipH="1" rot="5400000">
              <a:off x="1488100" y="2206725"/>
              <a:ext cx="494700" cy="3381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34"/>
            <p:cNvSpPr/>
            <p:nvPr/>
          </p:nvSpPr>
          <p:spPr>
            <a:xfrm flipH="1" rot="-5400000">
              <a:off x="1058675" y="2230125"/>
              <a:ext cx="494700" cy="3381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7" name="Google Shape;447;p34"/>
          <p:cNvGrpSpPr/>
          <p:nvPr/>
        </p:nvGrpSpPr>
        <p:grpSpPr>
          <a:xfrm>
            <a:off x="2872125" y="1267578"/>
            <a:ext cx="729250" cy="527275"/>
            <a:chOff x="2360725" y="1660963"/>
            <a:chExt cx="729250" cy="527275"/>
          </a:xfrm>
        </p:grpSpPr>
        <p:sp>
          <p:nvSpPr>
            <p:cNvPr id="448" name="Google Shape;448;p34"/>
            <p:cNvSpPr/>
            <p:nvPr/>
          </p:nvSpPr>
          <p:spPr>
            <a:xfrm rot="5400000">
              <a:off x="2671175" y="1769438"/>
              <a:ext cx="499500" cy="338100"/>
            </a:xfrm>
            <a:prstGeom prst="curvedDownArrow">
              <a:avLst>
                <a:gd fmla="val 25000" name="adj1"/>
                <a:gd fmla="val 50000" name="adj2"/>
                <a:gd fmla="val 25000" name="adj3"/>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34"/>
            <p:cNvSpPr/>
            <p:nvPr/>
          </p:nvSpPr>
          <p:spPr>
            <a:xfrm rot="-5400000">
              <a:off x="2280025" y="1741663"/>
              <a:ext cx="499500" cy="338100"/>
            </a:xfrm>
            <a:prstGeom prst="curvedDownArrow">
              <a:avLst>
                <a:gd fmla="val 25000" name="adj1"/>
                <a:gd fmla="val 50000" name="adj2"/>
                <a:gd fmla="val 25000" name="adj3"/>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0" name="Google Shape;450;p34"/>
          <p:cNvGrpSpPr/>
          <p:nvPr/>
        </p:nvGrpSpPr>
        <p:grpSpPr>
          <a:xfrm>
            <a:off x="2784040" y="1078498"/>
            <a:ext cx="905437" cy="905437"/>
            <a:chOff x="7014308" y="2323147"/>
            <a:chExt cx="664200" cy="664200"/>
          </a:xfrm>
        </p:grpSpPr>
        <p:cxnSp>
          <p:nvCxnSpPr>
            <p:cNvPr id="451" name="Google Shape;451;p34"/>
            <p:cNvCxnSpPr/>
            <p:nvPr/>
          </p:nvCxnSpPr>
          <p:spPr>
            <a:xfrm flipH="1">
              <a:off x="7044000" y="2352850"/>
              <a:ext cx="604800" cy="604800"/>
            </a:xfrm>
            <a:prstGeom prst="straightConnector1">
              <a:avLst/>
            </a:prstGeom>
            <a:noFill/>
            <a:ln cap="flat" cmpd="sng" w="38100">
              <a:solidFill>
                <a:schemeClr val="dk1"/>
              </a:solidFill>
              <a:prstDash val="solid"/>
              <a:round/>
              <a:headEnd len="med" w="med" type="none"/>
              <a:tailEnd len="med" w="med" type="none"/>
            </a:ln>
          </p:spPr>
        </p:cxnSp>
        <p:cxnSp>
          <p:nvCxnSpPr>
            <p:cNvPr id="452" name="Google Shape;452;p34"/>
            <p:cNvCxnSpPr/>
            <p:nvPr/>
          </p:nvCxnSpPr>
          <p:spPr>
            <a:xfrm rot="-8100000">
              <a:off x="6876747" y="2655247"/>
              <a:ext cx="939321" cy="0"/>
            </a:xfrm>
            <a:prstGeom prst="straightConnector1">
              <a:avLst/>
            </a:prstGeom>
            <a:noFill/>
            <a:ln cap="flat" cmpd="sng" w="38100">
              <a:solidFill>
                <a:schemeClr val="dk1"/>
              </a:solidFill>
              <a:prstDash val="solid"/>
              <a:round/>
              <a:headEnd len="med" w="med" type="none"/>
              <a:tailEnd len="med" w="med" type="none"/>
            </a:ln>
          </p:spPr>
        </p:cxnSp>
      </p:grpSp>
      <p:sp>
        <p:nvSpPr>
          <p:cNvPr id="453" name="Google Shape;453;p34"/>
          <p:cNvSpPr txBox="1"/>
          <p:nvPr/>
        </p:nvSpPr>
        <p:spPr>
          <a:xfrm>
            <a:off x="447400" y="4028350"/>
            <a:ext cx="54360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CC0000"/>
                </a:solidFill>
                <a:latin typeface="Calibri"/>
                <a:ea typeface="Calibri"/>
                <a:cs typeface="Calibri"/>
                <a:sym typeface="Calibri"/>
              </a:rPr>
              <a:t>Cyclonic </a:t>
            </a:r>
            <a:r>
              <a:rPr lang="en" sz="1600">
                <a:solidFill>
                  <a:schemeClr val="dk1"/>
                </a:solidFill>
                <a:latin typeface="Calibri"/>
                <a:ea typeface="Calibri"/>
                <a:cs typeface="Calibri"/>
                <a:sym typeface="Calibri"/>
              </a:rPr>
              <a:t>vorticity center induced in updraft!</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 sz="1600">
                <a:solidFill>
                  <a:schemeClr val="dk1"/>
                </a:solidFill>
                <a:latin typeface="Calibri"/>
                <a:ea typeface="Calibri"/>
                <a:cs typeface="Calibri"/>
                <a:sym typeface="Calibri"/>
              </a:rPr>
              <a:t>(</a:t>
            </a:r>
            <a:r>
              <a:rPr b="1" lang="en" sz="1600">
                <a:solidFill>
                  <a:srgbClr val="3C78D8"/>
                </a:solidFill>
                <a:latin typeface="Calibri"/>
                <a:ea typeface="Calibri"/>
                <a:cs typeface="Calibri"/>
                <a:sym typeface="Calibri"/>
              </a:rPr>
              <a:t>Anticyclonic </a:t>
            </a:r>
            <a:r>
              <a:rPr lang="en" sz="1600">
                <a:solidFill>
                  <a:schemeClr val="dk1"/>
                </a:solidFill>
                <a:latin typeface="Calibri"/>
                <a:ea typeface="Calibri"/>
                <a:cs typeface="Calibri"/>
                <a:sym typeface="Calibri"/>
              </a:rPr>
              <a:t>vorticity is displaced from updraft)</a:t>
            </a:r>
            <a:endParaRPr sz="1600">
              <a:solidFill>
                <a:schemeClr val="dk1"/>
              </a:solidFill>
              <a:latin typeface="Calibri"/>
              <a:ea typeface="Calibri"/>
              <a:cs typeface="Calibri"/>
              <a:sym typeface="Calibri"/>
            </a:endParaRPr>
          </a:p>
        </p:txBody>
      </p:sp>
      <p:sp>
        <p:nvSpPr>
          <p:cNvPr id="454" name="Google Shape;454;p34"/>
          <p:cNvSpPr txBox="1"/>
          <p:nvPr/>
        </p:nvSpPr>
        <p:spPr>
          <a:xfrm>
            <a:off x="1007850" y="30425"/>
            <a:ext cx="71283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u="sng">
                <a:latin typeface="Calibri"/>
                <a:ea typeface="Calibri"/>
                <a:cs typeface="Calibri"/>
                <a:sym typeface="Calibri"/>
              </a:rPr>
              <a:t>Tilting of The Vortex Tubes</a:t>
            </a:r>
            <a:endParaRPr b="1" sz="2300" u="sng">
              <a:solidFill>
                <a:schemeClr val="dk1"/>
              </a:solidFill>
            </a:endParaRPr>
          </a:p>
        </p:txBody>
      </p:sp>
      <p:sp>
        <p:nvSpPr>
          <p:cNvPr id="455" name="Google Shape;455;p34"/>
          <p:cNvSpPr txBox="1"/>
          <p:nvPr/>
        </p:nvSpPr>
        <p:spPr>
          <a:xfrm>
            <a:off x="1802649" y="3204825"/>
            <a:ext cx="11487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rgbClr val="9900FF"/>
                </a:solidFill>
              </a:rPr>
              <a:t>Inflow</a:t>
            </a:r>
            <a:endParaRPr b="1" sz="1300">
              <a:solidFill>
                <a:srgbClr val="9900FF"/>
              </a:solidFill>
            </a:endParaRPr>
          </a:p>
        </p:txBody>
      </p:sp>
      <p:sp>
        <p:nvSpPr>
          <p:cNvPr id="456" name="Google Shape;456;p34"/>
          <p:cNvSpPr/>
          <p:nvPr/>
        </p:nvSpPr>
        <p:spPr>
          <a:xfrm>
            <a:off x="1342848" y="3073419"/>
            <a:ext cx="787750" cy="619625"/>
          </a:xfrm>
          <a:custGeom>
            <a:rect b="b" l="l" r="r" t="t"/>
            <a:pathLst>
              <a:path extrusionOk="0" h="24785" w="31510">
                <a:moveTo>
                  <a:pt x="0" y="24785"/>
                </a:moveTo>
                <a:cubicBezTo>
                  <a:pt x="3611" y="22718"/>
                  <a:pt x="16415" y="16513"/>
                  <a:pt x="21667" y="12382"/>
                </a:cubicBezTo>
                <a:cubicBezTo>
                  <a:pt x="26919" y="8251"/>
                  <a:pt x="29870" y="2064"/>
                  <a:pt x="31510" y="0"/>
                </a:cubicBezTo>
              </a:path>
            </a:pathLst>
          </a:custGeom>
          <a:noFill/>
          <a:ln cap="flat" cmpd="sng" w="28575">
            <a:solidFill>
              <a:srgbClr val="9900FF"/>
            </a:solidFill>
            <a:prstDash val="solid"/>
            <a:round/>
            <a:headEnd len="med" w="med" type="none"/>
            <a:tailEnd len="med" w="med" type="triangle"/>
          </a:ln>
        </p:spPr>
      </p:sp>
      <p:sp>
        <p:nvSpPr>
          <p:cNvPr id="457" name="Google Shape;457;p34"/>
          <p:cNvSpPr txBox="1"/>
          <p:nvPr/>
        </p:nvSpPr>
        <p:spPr>
          <a:xfrm>
            <a:off x="5766150" y="1103400"/>
            <a:ext cx="32607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latin typeface="Calibri"/>
                <a:ea typeface="Calibri"/>
                <a:cs typeface="Calibri"/>
                <a:sym typeface="Calibri"/>
              </a:rPr>
              <a:t>Updraft draws </a:t>
            </a:r>
            <a:r>
              <a:rPr b="1" lang="en" sz="1600">
                <a:solidFill>
                  <a:srgbClr val="FF9900"/>
                </a:solidFill>
                <a:latin typeface="Calibri"/>
                <a:ea typeface="Calibri"/>
                <a:cs typeface="Calibri"/>
                <a:sym typeface="Calibri"/>
              </a:rPr>
              <a:t>streamwise </a:t>
            </a:r>
            <a:r>
              <a:rPr lang="en" sz="1600">
                <a:solidFill>
                  <a:schemeClr val="dk1"/>
                </a:solidFill>
                <a:latin typeface="Calibri"/>
                <a:ea typeface="Calibri"/>
                <a:cs typeface="Calibri"/>
                <a:sym typeface="Calibri"/>
              </a:rPr>
              <a:t>vorticity into the vertical (tilting)</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b="1" sz="1600">
              <a:solidFill>
                <a:schemeClr val="dk1"/>
              </a:solidFill>
            </a:endParaRPr>
          </a:p>
        </p:txBody>
      </p:sp>
      <p:grpSp>
        <p:nvGrpSpPr>
          <p:cNvPr id="458" name="Google Shape;458;p34"/>
          <p:cNvGrpSpPr/>
          <p:nvPr/>
        </p:nvGrpSpPr>
        <p:grpSpPr>
          <a:xfrm rot="334324">
            <a:off x="1705534" y="2551732"/>
            <a:ext cx="887598" cy="582665"/>
            <a:chOff x="1095876" y="2704075"/>
            <a:chExt cx="887576" cy="582651"/>
          </a:xfrm>
        </p:grpSpPr>
        <p:sp>
          <p:nvSpPr>
            <p:cNvPr id="459" name="Google Shape;459;p34"/>
            <p:cNvSpPr/>
            <p:nvPr/>
          </p:nvSpPr>
          <p:spPr>
            <a:xfrm flipH="1" rot="6547629">
              <a:off x="1541980" y="2865150"/>
              <a:ext cx="408343" cy="355651"/>
            </a:xfrm>
            <a:prstGeom prst="curvedDownArrow">
              <a:avLst>
                <a:gd fmla="val 25000" name="adj1"/>
                <a:gd fmla="val 49157"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34"/>
            <p:cNvSpPr/>
            <p:nvPr/>
          </p:nvSpPr>
          <p:spPr>
            <a:xfrm flipH="1" rot="-4251842">
              <a:off x="1129844" y="2773330"/>
              <a:ext cx="426465" cy="369990"/>
            </a:xfrm>
            <a:prstGeom prst="curvedDownArrow">
              <a:avLst>
                <a:gd fmla="val 25000" name="adj1"/>
                <a:gd fmla="val 49157"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461" name="Google Shape;461;p34"/>
          <p:cNvCxnSpPr/>
          <p:nvPr/>
        </p:nvCxnSpPr>
        <p:spPr>
          <a:xfrm rot="10800000">
            <a:off x="2138725" y="2288000"/>
            <a:ext cx="0" cy="750900"/>
          </a:xfrm>
          <a:prstGeom prst="straightConnector1">
            <a:avLst/>
          </a:prstGeom>
          <a:noFill/>
          <a:ln cap="flat" cmpd="sng" w="38100">
            <a:solidFill>
              <a:schemeClr val="dk1"/>
            </a:solidFill>
            <a:prstDash val="solid"/>
            <a:round/>
            <a:headEnd len="med" w="med" type="none"/>
            <a:tailEnd len="med" w="med" type="triangl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35"/>
          <p:cNvSpPr/>
          <p:nvPr/>
        </p:nvSpPr>
        <p:spPr>
          <a:xfrm rot="10800000">
            <a:off x="760725" y="352790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35"/>
          <p:cNvSpPr/>
          <p:nvPr/>
        </p:nvSpPr>
        <p:spPr>
          <a:xfrm>
            <a:off x="581625" y="1226359"/>
            <a:ext cx="3570425" cy="2586250"/>
          </a:xfrm>
          <a:custGeom>
            <a:rect b="b" l="l" r="r" t="t"/>
            <a:pathLst>
              <a:path extrusionOk="0" h="103450" w="142817">
                <a:moveTo>
                  <a:pt x="0" y="103450"/>
                </a:moveTo>
                <a:cubicBezTo>
                  <a:pt x="10418" y="97862"/>
                  <a:pt x="51469" y="84201"/>
                  <a:pt x="62508" y="69919"/>
                </a:cubicBezTo>
                <a:cubicBezTo>
                  <a:pt x="73547" y="55637"/>
                  <a:pt x="59611" y="29213"/>
                  <a:pt x="66234" y="17760"/>
                </a:cubicBezTo>
                <a:cubicBezTo>
                  <a:pt x="72858" y="6307"/>
                  <a:pt x="95005" y="-3490"/>
                  <a:pt x="102249" y="1201"/>
                </a:cubicBezTo>
                <a:cubicBezTo>
                  <a:pt x="109493" y="5893"/>
                  <a:pt x="102939" y="40114"/>
                  <a:pt x="109700" y="45909"/>
                </a:cubicBezTo>
                <a:cubicBezTo>
                  <a:pt x="116461" y="51705"/>
                  <a:pt x="137298" y="37630"/>
                  <a:pt x="142817" y="35974"/>
                </a:cubicBezTo>
              </a:path>
            </a:pathLst>
          </a:custGeom>
          <a:noFill/>
          <a:ln cap="flat" cmpd="sng" w="19050">
            <a:solidFill>
              <a:srgbClr val="FF9900"/>
            </a:solidFill>
            <a:prstDash val="dash"/>
            <a:round/>
            <a:headEnd len="med" w="med" type="none"/>
            <a:tailEnd len="med" w="med" type="triangle"/>
          </a:ln>
        </p:spPr>
      </p:sp>
      <p:cxnSp>
        <p:nvCxnSpPr>
          <p:cNvPr id="468" name="Google Shape;468;p35"/>
          <p:cNvCxnSpPr/>
          <p:nvPr/>
        </p:nvCxnSpPr>
        <p:spPr>
          <a:xfrm flipH="1">
            <a:off x="1102300" y="2151825"/>
            <a:ext cx="3689700" cy="1774200"/>
          </a:xfrm>
          <a:prstGeom prst="straightConnector1">
            <a:avLst/>
          </a:prstGeom>
          <a:noFill/>
          <a:ln cap="flat" cmpd="sng" w="19050">
            <a:solidFill>
              <a:srgbClr val="FF9900"/>
            </a:solidFill>
            <a:prstDash val="dash"/>
            <a:round/>
            <a:headEnd len="med" w="med" type="triangle"/>
            <a:tailEnd len="med" w="med" type="none"/>
          </a:ln>
        </p:spPr>
      </p:cxnSp>
      <p:cxnSp>
        <p:nvCxnSpPr>
          <p:cNvPr id="469" name="Google Shape;469;p35"/>
          <p:cNvCxnSpPr/>
          <p:nvPr/>
        </p:nvCxnSpPr>
        <p:spPr>
          <a:xfrm flipH="1">
            <a:off x="1734775" y="2221200"/>
            <a:ext cx="3689700" cy="1774200"/>
          </a:xfrm>
          <a:prstGeom prst="straightConnector1">
            <a:avLst/>
          </a:prstGeom>
          <a:noFill/>
          <a:ln cap="flat" cmpd="sng" w="19050">
            <a:solidFill>
              <a:srgbClr val="FF9900"/>
            </a:solidFill>
            <a:prstDash val="dash"/>
            <a:round/>
            <a:headEnd len="med" w="med" type="triangle"/>
            <a:tailEnd len="med" w="med" type="none"/>
          </a:ln>
        </p:spPr>
      </p:cxnSp>
      <p:sp>
        <p:nvSpPr>
          <p:cNvPr id="470" name="Google Shape;470;p35"/>
          <p:cNvSpPr/>
          <p:nvPr/>
        </p:nvSpPr>
        <p:spPr>
          <a:xfrm>
            <a:off x="788500" y="313675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35"/>
          <p:cNvSpPr txBox="1"/>
          <p:nvPr/>
        </p:nvSpPr>
        <p:spPr>
          <a:xfrm>
            <a:off x="5766150" y="1103400"/>
            <a:ext cx="32607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FF0000"/>
                </a:solidFill>
                <a:latin typeface="Calibri"/>
                <a:ea typeface="Calibri"/>
                <a:cs typeface="Calibri"/>
                <a:sym typeface="Calibri"/>
              </a:rPr>
              <a:t>Low </a:t>
            </a:r>
            <a:r>
              <a:rPr lang="en" sz="1600">
                <a:solidFill>
                  <a:schemeClr val="dk1"/>
                </a:solidFill>
                <a:latin typeface="Calibri"/>
                <a:ea typeface="Calibri"/>
                <a:cs typeface="Calibri"/>
                <a:sym typeface="Calibri"/>
              </a:rPr>
              <a:t>pressure perturbation is induced in the vorticity center, which is centered on initial updraft!</a:t>
            </a:r>
            <a:endParaRPr b="1" sz="1600">
              <a:solidFill>
                <a:schemeClr val="dk1"/>
              </a:solidFill>
            </a:endParaRPr>
          </a:p>
        </p:txBody>
      </p:sp>
      <p:sp>
        <p:nvSpPr>
          <p:cNvPr id="472" name="Google Shape;472;p35"/>
          <p:cNvSpPr txBox="1"/>
          <p:nvPr/>
        </p:nvSpPr>
        <p:spPr>
          <a:xfrm>
            <a:off x="1007850" y="30425"/>
            <a:ext cx="71283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u="sng">
                <a:latin typeface="Calibri"/>
                <a:ea typeface="Calibri"/>
                <a:cs typeface="Calibri"/>
                <a:sym typeface="Calibri"/>
              </a:rPr>
              <a:t>Tilting of The Vortex Tubes</a:t>
            </a:r>
            <a:endParaRPr b="1" sz="2300" u="sng">
              <a:solidFill>
                <a:schemeClr val="dk1"/>
              </a:solidFill>
            </a:endParaRPr>
          </a:p>
        </p:txBody>
      </p:sp>
      <p:sp>
        <p:nvSpPr>
          <p:cNvPr id="473" name="Google Shape;473;p35"/>
          <p:cNvSpPr/>
          <p:nvPr/>
        </p:nvSpPr>
        <p:spPr>
          <a:xfrm rot="-10511602">
            <a:off x="1612864" y="958180"/>
            <a:ext cx="1051731" cy="1151878"/>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474" name="Google Shape;474;p35"/>
          <p:cNvGrpSpPr/>
          <p:nvPr/>
        </p:nvGrpSpPr>
        <p:grpSpPr>
          <a:xfrm>
            <a:off x="1766390" y="1390829"/>
            <a:ext cx="767525" cy="518100"/>
            <a:chOff x="1136975" y="2128425"/>
            <a:chExt cx="767525" cy="518100"/>
          </a:xfrm>
        </p:grpSpPr>
        <p:sp>
          <p:nvSpPr>
            <p:cNvPr id="475" name="Google Shape;475;p35"/>
            <p:cNvSpPr/>
            <p:nvPr/>
          </p:nvSpPr>
          <p:spPr>
            <a:xfrm flipH="1" rot="5400000">
              <a:off x="1488100" y="2206725"/>
              <a:ext cx="494700" cy="3381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35"/>
            <p:cNvSpPr/>
            <p:nvPr/>
          </p:nvSpPr>
          <p:spPr>
            <a:xfrm flipH="1" rot="-5400000">
              <a:off x="1058675" y="2230125"/>
              <a:ext cx="494700" cy="3381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7" name="Google Shape;477;p35"/>
          <p:cNvSpPr txBox="1"/>
          <p:nvPr/>
        </p:nvSpPr>
        <p:spPr>
          <a:xfrm>
            <a:off x="1862617" y="1001472"/>
            <a:ext cx="7044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5200">
                <a:solidFill>
                  <a:srgbClr val="FF0000"/>
                </a:solidFill>
              </a:rPr>
              <a:t>L</a:t>
            </a:r>
            <a:endParaRPr b="1" sz="5200">
              <a:solidFill>
                <a:srgbClr val="FF0000"/>
              </a:solidFill>
            </a:endParaRPr>
          </a:p>
        </p:txBody>
      </p:sp>
      <p:cxnSp>
        <p:nvCxnSpPr>
          <p:cNvPr id="478" name="Google Shape;478;p35"/>
          <p:cNvCxnSpPr/>
          <p:nvPr/>
        </p:nvCxnSpPr>
        <p:spPr>
          <a:xfrm rot="10800000">
            <a:off x="2138725" y="2288000"/>
            <a:ext cx="0" cy="750900"/>
          </a:xfrm>
          <a:prstGeom prst="straightConnector1">
            <a:avLst/>
          </a:prstGeom>
          <a:noFill/>
          <a:ln cap="flat" cmpd="sng" w="38100">
            <a:solidFill>
              <a:schemeClr val="dk1"/>
            </a:solidFill>
            <a:prstDash val="solid"/>
            <a:round/>
            <a:headEnd len="med" w="med" type="none"/>
            <a:tailEnd len="med" w="med" type="triangle"/>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36"/>
          <p:cNvSpPr/>
          <p:nvPr/>
        </p:nvSpPr>
        <p:spPr>
          <a:xfrm rot="10800000">
            <a:off x="760725" y="352790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36"/>
          <p:cNvSpPr/>
          <p:nvPr/>
        </p:nvSpPr>
        <p:spPr>
          <a:xfrm>
            <a:off x="581625" y="1226359"/>
            <a:ext cx="3570425" cy="2586250"/>
          </a:xfrm>
          <a:custGeom>
            <a:rect b="b" l="l" r="r" t="t"/>
            <a:pathLst>
              <a:path extrusionOk="0" h="103450" w="142817">
                <a:moveTo>
                  <a:pt x="0" y="103450"/>
                </a:moveTo>
                <a:cubicBezTo>
                  <a:pt x="10418" y="97862"/>
                  <a:pt x="51469" y="84201"/>
                  <a:pt x="62508" y="69919"/>
                </a:cubicBezTo>
                <a:cubicBezTo>
                  <a:pt x="73547" y="55637"/>
                  <a:pt x="59611" y="29213"/>
                  <a:pt x="66234" y="17760"/>
                </a:cubicBezTo>
                <a:cubicBezTo>
                  <a:pt x="72858" y="6307"/>
                  <a:pt x="95005" y="-3490"/>
                  <a:pt x="102249" y="1201"/>
                </a:cubicBezTo>
                <a:cubicBezTo>
                  <a:pt x="109493" y="5893"/>
                  <a:pt x="102939" y="40114"/>
                  <a:pt x="109700" y="45909"/>
                </a:cubicBezTo>
                <a:cubicBezTo>
                  <a:pt x="116461" y="51705"/>
                  <a:pt x="137298" y="37630"/>
                  <a:pt x="142817" y="35974"/>
                </a:cubicBezTo>
              </a:path>
            </a:pathLst>
          </a:custGeom>
          <a:noFill/>
          <a:ln cap="flat" cmpd="sng" w="19050">
            <a:solidFill>
              <a:srgbClr val="FF9900"/>
            </a:solidFill>
            <a:prstDash val="dash"/>
            <a:round/>
            <a:headEnd len="med" w="med" type="none"/>
            <a:tailEnd len="med" w="med" type="triangle"/>
          </a:ln>
        </p:spPr>
      </p:sp>
      <p:cxnSp>
        <p:nvCxnSpPr>
          <p:cNvPr id="485" name="Google Shape;485;p36"/>
          <p:cNvCxnSpPr/>
          <p:nvPr/>
        </p:nvCxnSpPr>
        <p:spPr>
          <a:xfrm flipH="1">
            <a:off x="1102300" y="2151825"/>
            <a:ext cx="3689700" cy="1774200"/>
          </a:xfrm>
          <a:prstGeom prst="straightConnector1">
            <a:avLst/>
          </a:prstGeom>
          <a:noFill/>
          <a:ln cap="flat" cmpd="sng" w="19050">
            <a:solidFill>
              <a:srgbClr val="FF9900"/>
            </a:solidFill>
            <a:prstDash val="dash"/>
            <a:round/>
            <a:headEnd len="med" w="med" type="triangle"/>
            <a:tailEnd len="med" w="med" type="none"/>
          </a:ln>
        </p:spPr>
      </p:cxnSp>
      <p:cxnSp>
        <p:nvCxnSpPr>
          <p:cNvPr id="486" name="Google Shape;486;p36"/>
          <p:cNvCxnSpPr/>
          <p:nvPr/>
        </p:nvCxnSpPr>
        <p:spPr>
          <a:xfrm flipH="1">
            <a:off x="1734775" y="2221200"/>
            <a:ext cx="3689700" cy="1774200"/>
          </a:xfrm>
          <a:prstGeom prst="straightConnector1">
            <a:avLst/>
          </a:prstGeom>
          <a:noFill/>
          <a:ln cap="flat" cmpd="sng" w="19050">
            <a:solidFill>
              <a:srgbClr val="FF9900"/>
            </a:solidFill>
            <a:prstDash val="dash"/>
            <a:round/>
            <a:headEnd len="med" w="med" type="triangle"/>
            <a:tailEnd len="med" w="med" type="none"/>
          </a:ln>
        </p:spPr>
      </p:cxnSp>
      <p:sp>
        <p:nvSpPr>
          <p:cNvPr id="487" name="Google Shape;487;p36"/>
          <p:cNvSpPr/>
          <p:nvPr/>
        </p:nvSpPr>
        <p:spPr>
          <a:xfrm>
            <a:off x="788500" y="313675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36"/>
          <p:cNvSpPr txBox="1"/>
          <p:nvPr/>
        </p:nvSpPr>
        <p:spPr>
          <a:xfrm>
            <a:off x="1007850" y="30425"/>
            <a:ext cx="7128300" cy="89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sz="2300" u="sng">
                <a:solidFill>
                  <a:schemeClr val="dk1"/>
                </a:solidFill>
                <a:latin typeface="Calibri"/>
                <a:ea typeface="Calibri"/>
                <a:cs typeface="Calibri"/>
                <a:sym typeface="Calibri"/>
              </a:rPr>
              <a:t>The Vacuum Cleaner Effect</a:t>
            </a:r>
            <a:endParaRPr b="1" sz="2300" u="sng">
              <a:solidFill>
                <a:schemeClr val="dk1"/>
              </a:solidFill>
            </a:endParaRPr>
          </a:p>
          <a:p>
            <a:pPr indent="0" lvl="0" marL="0" rtl="0" algn="l">
              <a:spcBef>
                <a:spcPts val="0"/>
              </a:spcBef>
              <a:spcAft>
                <a:spcPts val="0"/>
              </a:spcAft>
              <a:buNone/>
            </a:pPr>
            <a:r>
              <a:t/>
            </a:r>
            <a:endParaRPr b="1" sz="2300" u="sng">
              <a:latin typeface="Calibri"/>
              <a:ea typeface="Calibri"/>
              <a:cs typeface="Calibri"/>
              <a:sym typeface="Calibri"/>
            </a:endParaRPr>
          </a:p>
        </p:txBody>
      </p:sp>
      <p:sp>
        <p:nvSpPr>
          <p:cNvPr id="489" name="Google Shape;489;p36"/>
          <p:cNvSpPr/>
          <p:nvPr/>
        </p:nvSpPr>
        <p:spPr>
          <a:xfrm rot="-10511602">
            <a:off x="1612864" y="958180"/>
            <a:ext cx="1051731" cy="1151878"/>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490" name="Google Shape;490;p36"/>
          <p:cNvGrpSpPr/>
          <p:nvPr/>
        </p:nvGrpSpPr>
        <p:grpSpPr>
          <a:xfrm>
            <a:off x="1766390" y="1390829"/>
            <a:ext cx="767525" cy="518100"/>
            <a:chOff x="1136975" y="2128425"/>
            <a:chExt cx="767525" cy="518100"/>
          </a:xfrm>
        </p:grpSpPr>
        <p:sp>
          <p:nvSpPr>
            <p:cNvPr id="491" name="Google Shape;491;p36"/>
            <p:cNvSpPr/>
            <p:nvPr/>
          </p:nvSpPr>
          <p:spPr>
            <a:xfrm flipH="1" rot="5400000">
              <a:off x="1488100" y="2206725"/>
              <a:ext cx="494700" cy="3381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36"/>
            <p:cNvSpPr/>
            <p:nvPr/>
          </p:nvSpPr>
          <p:spPr>
            <a:xfrm flipH="1" rot="-5400000">
              <a:off x="1058675" y="2230125"/>
              <a:ext cx="494700" cy="3381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93" name="Google Shape;493;p36"/>
          <p:cNvPicPr preferRelativeResize="0"/>
          <p:nvPr/>
        </p:nvPicPr>
        <p:blipFill>
          <a:blip r:embed="rId3">
            <a:alphaModFix/>
          </a:blip>
          <a:stretch>
            <a:fillRect/>
          </a:stretch>
        </p:blipFill>
        <p:spPr>
          <a:xfrm flipH="1">
            <a:off x="1748749" y="491480"/>
            <a:ext cx="779942" cy="1235950"/>
          </a:xfrm>
          <a:prstGeom prst="rect">
            <a:avLst/>
          </a:prstGeom>
          <a:noFill/>
          <a:ln>
            <a:noFill/>
          </a:ln>
        </p:spPr>
      </p:pic>
      <p:sp>
        <p:nvSpPr>
          <p:cNvPr id="494" name="Google Shape;494;p36"/>
          <p:cNvSpPr txBox="1"/>
          <p:nvPr/>
        </p:nvSpPr>
        <p:spPr>
          <a:xfrm>
            <a:off x="5766150" y="1103400"/>
            <a:ext cx="32607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latin typeface="Calibri"/>
                <a:ea typeface="Calibri"/>
                <a:cs typeface="Calibri"/>
                <a:sym typeface="Calibri"/>
              </a:rPr>
              <a:t>Vacuum</a:t>
            </a:r>
            <a:r>
              <a:rPr lang="en" sz="1600">
                <a:solidFill>
                  <a:schemeClr val="dk1"/>
                </a:solidFill>
                <a:latin typeface="Calibri"/>
                <a:ea typeface="Calibri"/>
                <a:cs typeface="Calibri"/>
                <a:sym typeface="Calibri"/>
              </a:rPr>
              <a:t> sucks air upward from below</a:t>
            </a:r>
            <a:r>
              <a:rPr lang="en" sz="1600">
                <a:solidFill>
                  <a:schemeClr val="dk1"/>
                </a:solidFill>
                <a:latin typeface="Calibri"/>
                <a:ea typeface="Calibri"/>
                <a:cs typeface="Calibri"/>
                <a:sym typeface="Calibri"/>
              </a:rPr>
              <a:t>!</a:t>
            </a:r>
            <a:endParaRPr b="1" sz="1600">
              <a:solidFill>
                <a:schemeClr val="dk1"/>
              </a:solidFill>
            </a:endParaRPr>
          </a:p>
        </p:txBody>
      </p:sp>
      <p:cxnSp>
        <p:nvCxnSpPr>
          <p:cNvPr id="495" name="Google Shape;495;p36"/>
          <p:cNvCxnSpPr/>
          <p:nvPr/>
        </p:nvCxnSpPr>
        <p:spPr>
          <a:xfrm rot="10800000">
            <a:off x="2138725" y="2288000"/>
            <a:ext cx="0" cy="750900"/>
          </a:xfrm>
          <a:prstGeom prst="straightConnector1">
            <a:avLst/>
          </a:prstGeom>
          <a:noFill/>
          <a:ln cap="flat" cmpd="sng" w="38100">
            <a:solidFill>
              <a:schemeClr val="dk1"/>
            </a:solidFill>
            <a:prstDash val="solid"/>
            <a:round/>
            <a:headEnd len="med" w="med" type="none"/>
            <a:tailEnd len="med" w="med" type="triangle"/>
          </a:ln>
        </p:spPr>
      </p:cxnSp>
      <p:cxnSp>
        <p:nvCxnSpPr>
          <p:cNvPr id="496" name="Google Shape;496;p36"/>
          <p:cNvCxnSpPr/>
          <p:nvPr/>
        </p:nvCxnSpPr>
        <p:spPr>
          <a:xfrm rot="10800000">
            <a:off x="2303460" y="2275665"/>
            <a:ext cx="0" cy="750900"/>
          </a:xfrm>
          <a:prstGeom prst="straightConnector1">
            <a:avLst/>
          </a:prstGeom>
          <a:noFill/>
          <a:ln cap="flat" cmpd="sng" w="38100">
            <a:solidFill>
              <a:schemeClr val="dk1"/>
            </a:solidFill>
            <a:prstDash val="solid"/>
            <a:round/>
            <a:headEnd len="med" w="med" type="none"/>
            <a:tailEnd len="med" w="med" type="triangle"/>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37"/>
          <p:cNvSpPr/>
          <p:nvPr/>
        </p:nvSpPr>
        <p:spPr>
          <a:xfrm rot="10800000">
            <a:off x="760725" y="352790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37"/>
          <p:cNvSpPr/>
          <p:nvPr/>
        </p:nvSpPr>
        <p:spPr>
          <a:xfrm>
            <a:off x="581625" y="1226359"/>
            <a:ext cx="3570425" cy="2586250"/>
          </a:xfrm>
          <a:custGeom>
            <a:rect b="b" l="l" r="r" t="t"/>
            <a:pathLst>
              <a:path extrusionOk="0" h="103450" w="142817">
                <a:moveTo>
                  <a:pt x="0" y="103450"/>
                </a:moveTo>
                <a:cubicBezTo>
                  <a:pt x="10418" y="97862"/>
                  <a:pt x="51469" y="84201"/>
                  <a:pt x="62508" y="69919"/>
                </a:cubicBezTo>
                <a:cubicBezTo>
                  <a:pt x="73547" y="55637"/>
                  <a:pt x="59611" y="29213"/>
                  <a:pt x="66234" y="17760"/>
                </a:cubicBezTo>
                <a:cubicBezTo>
                  <a:pt x="72858" y="6307"/>
                  <a:pt x="95005" y="-3490"/>
                  <a:pt x="102249" y="1201"/>
                </a:cubicBezTo>
                <a:cubicBezTo>
                  <a:pt x="109493" y="5893"/>
                  <a:pt x="102939" y="40114"/>
                  <a:pt x="109700" y="45909"/>
                </a:cubicBezTo>
                <a:cubicBezTo>
                  <a:pt x="116461" y="51705"/>
                  <a:pt x="137298" y="37630"/>
                  <a:pt x="142817" y="35974"/>
                </a:cubicBezTo>
              </a:path>
            </a:pathLst>
          </a:custGeom>
          <a:noFill/>
          <a:ln cap="flat" cmpd="sng" w="19050">
            <a:solidFill>
              <a:srgbClr val="FF9900"/>
            </a:solidFill>
            <a:prstDash val="dash"/>
            <a:round/>
            <a:headEnd len="med" w="med" type="none"/>
            <a:tailEnd len="med" w="med" type="triangle"/>
          </a:ln>
        </p:spPr>
      </p:sp>
      <p:cxnSp>
        <p:nvCxnSpPr>
          <p:cNvPr id="503" name="Google Shape;503;p37"/>
          <p:cNvCxnSpPr/>
          <p:nvPr/>
        </p:nvCxnSpPr>
        <p:spPr>
          <a:xfrm flipH="1">
            <a:off x="1102300" y="2151825"/>
            <a:ext cx="3689700" cy="1774200"/>
          </a:xfrm>
          <a:prstGeom prst="straightConnector1">
            <a:avLst/>
          </a:prstGeom>
          <a:noFill/>
          <a:ln cap="flat" cmpd="sng" w="19050">
            <a:solidFill>
              <a:srgbClr val="FF9900"/>
            </a:solidFill>
            <a:prstDash val="dash"/>
            <a:round/>
            <a:headEnd len="med" w="med" type="triangle"/>
            <a:tailEnd len="med" w="med" type="none"/>
          </a:ln>
        </p:spPr>
      </p:cxnSp>
      <p:cxnSp>
        <p:nvCxnSpPr>
          <p:cNvPr id="504" name="Google Shape;504;p37"/>
          <p:cNvCxnSpPr/>
          <p:nvPr/>
        </p:nvCxnSpPr>
        <p:spPr>
          <a:xfrm flipH="1">
            <a:off x="1734775" y="2221200"/>
            <a:ext cx="3689700" cy="1774200"/>
          </a:xfrm>
          <a:prstGeom prst="straightConnector1">
            <a:avLst/>
          </a:prstGeom>
          <a:noFill/>
          <a:ln cap="flat" cmpd="sng" w="19050">
            <a:solidFill>
              <a:srgbClr val="FF9900"/>
            </a:solidFill>
            <a:prstDash val="dash"/>
            <a:round/>
            <a:headEnd len="med" w="med" type="triangle"/>
            <a:tailEnd len="med" w="med" type="none"/>
          </a:ln>
        </p:spPr>
      </p:cxnSp>
      <p:sp>
        <p:nvSpPr>
          <p:cNvPr id="505" name="Google Shape;505;p37"/>
          <p:cNvSpPr/>
          <p:nvPr/>
        </p:nvSpPr>
        <p:spPr>
          <a:xfrm>
            <a:off x="788500" y="313675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37"/>
          <p:cNvSpPr txBox="1"/>
          <p:nvPr/>
        </p:nvSpPr>
        <p:spPr>
          <a:xfrm>
            <a:off x="3362250" y="1251188"/>
            <a:ext cx="3003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dk1"/>
                </a:solidFill>
                <a:latin typeface="Calibri"/>
                <a:ea typeface="Calibri"/>
                <a:cs typeface="Calibri"/>
                <a:sym typeface="Calibri"/>
              </a:rPr>
              <a:t>Dominant right-mover; No split!</a:t>
            </a:r>
            <a:endParaRPr b="1" sz="1600">
              <a:solidFill>
                <a:schemeClr val="dk1"/>
              </a:solidFill>
              <a:latin typeface="Calibri"/>
              <a:ea typeface="Calibri"/>
              <a:cs typeface="Calibri"/>
              <a:sym typeface="Calibri"/>
            </a:endParaRPr>
          </a:p>
        </p:txBody>
      </p:sp>
      <p:sp>
        <p:nvSpPr>
          <p:cNvPr id="507" name="Google Shape;507;p37"/>
          <p:cNvSpPr txBox="1"/>
          <p:nvPr/>
        </p:nvSpPr>
        <p:spPr>
          <a:xfrm>
            <a:off x="1007850" y="30425"/>
            <a:ext cx="7128300" cy="89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sz="2300" u="sng">
                <a:solidFill>
                  <a:schemeClr val="dk1"/>
                </a:solidFill>
                <a:latin typeface="Calibri"/>
                <a:ea typeface="Calibri"/>
                <a:cs typeface="Calibri"/>
                <a:sym typeface="Calibri"/>
              </a:rPr>
              <a:t>Rotating Updraft</a:t>
            </a:r>
            <a:endParaRPr b="1" sz="2300" u="sng">
              <a:solidFill>
                <a:schemeClr val="dk1"/>
              </a:solidFill>
            </a:endParaRPr>
          </a:p>
          <a:p>
            <a:pPr indent="0" lvl="0" marL="0" rtl="0" algn="ctr">
              <a:spcBef>
                <a:spcPts val="0"/>
              </a:spcBef>
              <a:spcAft>
                <a:spcPts val="0"/>
              </a:spcAft>
              <a:buNone/>
            </a:pPr>
            <a:r>
              <a:t/>
            </a:r>
            <a:endParaRPr b="1" sz="2300" u="sng">
              <a:latin typeface="Calibri"/>
              <a:ea typeface="Calibri"/>
              <a:cs typeface="Calibri"/>
              <a:sym typeface="Calibri"/>
            </a:endParaRPr>
          </a:p>
        </p:txBody>
      </p:sp>
      <p:grpSp>
        <p:nvGrpSpPr>
          <p:cNvPr id="508" name="Google Shape;508;p37"/>
          <p:cNvGrpSpPr/>
          <p:nvPr/>
        </p:nvGrpSpPr>
        <p:grpSpPr>
          <a:xfrm>
            <a:off x="1556395" y="1523829"/>
            <a:ext cx="1095585" cy="845817"/>
            <a:chOff x="1556395" y="1523829"/>
            <a:chExt cx="1095585" cy="845817"/>
          </a:xfrm>
        </p:grpSpPr>
        <p:sp>
          <p:nvSpPr>
            <p:cNvPr id="509" name="Google Shape;509;p37"/>
            <p:cNvSpPr/>
            <p:nvPr/>
          </p:nvSpPr>
          <p:spPr>
            <a:xfrm flipH="1" rot="5400000">
              <a:off x="1988230" y="1648779"/>
              <a:ext cx="788700" cy="5388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37"/>
            <p:cNvSpPr/>
            <p:nvPr/>
          </p:nvSpPr>
          <p:spPr>
            <a:xfrm flipH="1" rot="-5400000">
              <a:off x="1431445" y="1705896"/>
              <a:ext cx="788700" cy="5388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1" name="Google Shape;511;p37"/>
          <p:cNvSpPr/>
          <p:nvPr/>
        </p:nvSpPr>
        <p:spPr>
          <a:xfrm rot="-10511602">
            <a:off x="1612864" y="958180"/>
            <a:ext cx="1051731" cy="1151878"/>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12" name="Google Shape;512;p37"/>
          <p:cNvSpPr txBox="1"/>
          <p:nvPr/>
        </p:nvSpPr>
        <p:spPr>
          <a:xfrm>
            <a:off x="1818026" y="1317336"/>
            <a:ext cx="656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CC0000"/>
                </a:solidFill>
              </a:rPr>
              <a:t>RM</a:t>
            </a:r>
            <a:endParaRPr b="1" sz="2000">
              <a:solidFill>
                <a:srgbClr val="CC0000"/>
              </a:solidFill>
            </a:endParaRPr>
          </a:p>
        </p:txBody>
      </p:sp>
      <p:sp>
        <p:nvSpPr>
          <p:cNvPr id="513" name="Google Shape;513;p37"/>
          <p:cNvSpPr txBox="1"/>
          <p:nvPr/>
        </p:nvSpPr>
        <p:spPr>
          <a:xfrm>
            <a:off x="1802649" y="3204825"/>
            <a:ext cx="11487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rgbClr val="9900FF"/>
                </a:solidFill>
              </a:rPr>
              <a:t>Inflow</a:t>
            </a:r>
            <a:endParaRPr b="1" sz="1300">
              <a:solidFill>
                <a:srgbClr val="9900FF"/>
              </a:solidFill>
            </a:endParaRPr>
          </a:p>
        </p:txBody>
      </p:sp>
      <p:sp>
        <p:nvSpPr>
          <p:cNvPr id="514" name="Google Shape;514;p37"/>
          <p:cNvSpPr/>
          <p:nvPr/>
        </p:nvSpPr>
        <p:spPr>
          <a:xfrm>
            <a:off x="1342848" y="3073419"/>
            <a:ext cx="787750" cy="619625"/>
          </a:xfrm>
          <a:custGeom>
            <a:rect b="b" l="l" r="r" t="t"/>
            <a:pathLst>
              <a:path extrusionOk="0" h="24785" w="31510">
                <a:moveTo>
                  <a:pt x="0" y="24785"/>
                </a:moveTo>
                <a:cubicBezTo>
                  <a:pt x="3611" y="22718"/>
                  <a:pt x="16415" y="16513"/>
                  <a:pt x="21667" y="12382"/>
                </a:cubicBezTo>
                <a:cubicBezTo>
                  <a:pt x="26919" y="8251"/>
                  <a:pt x="29870" y="2064"/>
                  <a:pt x="31510" y="0"/>
                </a:cubicBezTo>
              </a:path>
            </a:pathLst>
          </a:custGeom>
          <a:noFill/>
          <a:ln cap="flat" cmpd="sng" w="28575">
            <a:solidFill>
              <a:srgbClr val="9900FF"/>
            </a:solidFill>
            <a:prstDash val="solid"/>
            <a:round/>
            <a:headEnd len="med" w="med" type="none"/>
            <a:tailEnd len="med" w="med" type="triangle"/>
          </a:ln>
        </p:spPr>
      </p:sp>
      <p:cxnSp>
        <p:nvCxnSpPr>
          <p:cNvPr id="515" name="Google Shape;515;p37"/>
          <p:cNvCxnSpPr/>
          <p:nvPr/>
        </p:nvCxnSpPr>
        <p:spPr>
          <a:xfrm rot="10800000">
            <a:off x="2138725" y="2288000"/>
            <a:ext cx="0" cy="750900"/>
          </a:xfrm>
          <a:prstGeom prst="straightConnector1">
            <a:avLst/>
          </a:prstGeom>
          <a:noFill/>
          <a:ln cap="flat" cmpd="sng" w="38100">
            <a:solidFill>
              <a:schemeClr val="dk1"/>
            </a:solidFill>
            <a:prstDash val="solid"/>
            <a:round/>
            <a:headEnd len="med" w="med" type="none"/>
            <a:tailEnd len="med" w="med" type="triangle"/>
          </a:ln>
        </p:spPr>
      </p:cxnSp>
      <p:sp>
        <p:nvSpPr>
          <p:cNvPr id="516" name="Google Shape;516;p37"/>
          <p:cNvSpPr txBox="1"/>
          <p:nvPr/>
        </p:nvSpPr>
        <p:spPr>
          <a:xfrm>
            <a:off x="447400" y="4180750"/>
            <a:ext cx="54360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latin typeface="Calibri"/>
                <a:ea typeface="Calibri"/>
                <a:cs typeface="Calibri"/>
                <a:sym typeface="Calibri"/>
              </a:rPr>
              <a:t>Initial updraft was correlated with the cyclonic vorticity</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 sz="1600">
                <a:solidFill>
                  <a:schemeClr val="dk1"/>
                </a:solidFill>
                <a:latin typeface="Calibri"/>
                <a:ea typeface="Calibri"/>
                <a:cs typeface="Calibri"/>
                <a:sym typeface="Calibri"/>
              </a:rPr>
              <a:t>from the start – streamwise vorticity ingestion!</a:t>
            </a:r>
            <a:endParaRPr sz="1600">
              <a:solidFill>
                <a:schemeClr val="dk1"/>
              </a:solidFill>
              <a:latin typeface="Calibri"/>
              <a:ea typeface="Calibri"/>
              <a:cs typeface="Calibri"/>
              <a:sym typeface="Calibri"/>
            </a:endParaRPr>
          </a:p>
        </p:txBody>
      </p:sp>
      <p:sp>
        <p:nvSpPr>
          <p:cNvPr id="517" name="Google Shape;517;p37"/>
          <p:cNvSpPr txBox="1"/>
          <p:nvPr/>
        </p:nvSpPr>
        <p:spPr>
          <a:xfrm>
            <a:off x="6995458" y="2045899"/>
            <a:ext cx="7278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rgbClr val="9900FF"/>
                </a:solidFill>
              </a:rPr>
              <a:t>Inflow</a:t>
            </a:r>
            <a:endParaRPr b="1" sz="1000">
              <a:solidFill>
                <a:srgbClr val="9900FF"/>
              </a:solidFill>
            </a:endParaRPr>
          </a:p>
          <a:p>
            <a:pPr indent="0" lvl="0" marL="0" rtl="0" algn="ctr">
              <a:spcBef>
                <a:spcPts val="0"/>
              </a:spcBef>
              <a:spcAft>
                <a:spcPts val="0"/>
              </a:spcAft>
              <a:buNone/>
            </a:pPr>
            <a:r>
              <a:rPr b="1" lang="en" sz="800">
                <a:solidFill>
                  <a:srgbClr val="9900FF"/>
                </a:solidFill>
              </a:rPr>
              <a:t>(SR winds)</a:t>
            </a:r>
            <a:endParaRPr b="1" sz="800">
              <a:solidFill>
                <a:srgbClr val="9900FF"/>
              </a:solidFill>
            </a:endParaRPr>
          </a:p>
        </p:txBody>
      </p:sp>
      <p:sp>
        <p:nvSpPr>
          <p:cNvPr id="518" name="Google Shape;518;p37"/>
          <p:cNvSpPr/>
          <p:nvPr/>
        </p:nvSpPr>
        <p:spPr>
          <a:xfrm>
            <a:off x="7003925" y="1662580"/>
            <a:ext cx="2015025" cy="580875"/>
          </a:xfrm>
          <a:custGeom>
            <a:rect b="b" l="l" r="r" t="t"/>
            <a:pathLst>
              <a:path extrusionOk="0" h="23235" w="80601">
                <a:moveTo>
                  <a:pt x="0" y="23235"/>
                </a:moveTo>
                <a:cubicBezTo>
                  <a:pt x="254" y="21647"/>
                  <a:pt x="-87" y="16880"/>
                  <a:pt x="1526" y="13709"/>
                </a:cubicBezTo>
                <a:cubicBezTo>
                  <a:pt x="3139" y="10538"/>
                  <a:pt x="5977" y="6481"/>
                  <a:pt x="9676" y="4211"/>
                </a:cubicBezTo>
                <a:cubicBezTo>
                  <a:pt x="13376" y="1941"/>
                  <a:pt x="18868" y="477"/>
                  <a:pt x="23723" y="88"/>
                </a:cubicBezTo>
                <a:cubicBezTo>
                  <a:pt x="28579" y="-300"/>
                  <a:pt x="34329" y="655"/>
                  <a:pt x="38809" y="1880"/>
                </a:cubicBezTo>
                <a:cubicBezTo>
                  <a:pt x="43289" y="3105"/>
                  <a:pt x="46179" y="5227"/>
                  <a:pt x="50601" y="7438"/>
                </a:cubicBezTo>
                <a:cubicBezTo>
                  <a:pt x="55023" y="9649"/>
                  <a:pt x="60341" y="14311"/>
                  <a:pt x="65341" y="15148"/>
                </a:cubicBezTo>
                <a:cubicBezTo>
                  <a:pt x="70341" y="15985"/>
                  <a:pt x="78058" y="12906"/>
                  <a:pt x="80601" y="12458"/>
                </a:cubicBezTo>
              </a:path>
            </a:pathLst>
          </a:custGeom>
          <a:noFill/>
          <a:ln cap="flat" cmpd="sng" w="9525">
            <a:solidFill>
              <a:schemeClr val="dk1"/>
            </a:solidFill>
            <a:prstDash val="solid"/>
            <a:round/>
            <a:headEnd len="med" w="med" type="none"/>
            <a:tailEnd len="med" w="med" type="none"/>
          </a:ln>
        </p:spPr>
      </p:sp>
      <p:cxnSp>
        <p:nvCxnSpPr>
          <p:cNvPr id="519" name="Google Shape;519;p37"/>
          <p:cNvCxnSpPr>
            <a:stCxn id="520" idx="6"/>
          </p:cNvCxnSpPr>
          <p:nvPr/>
        </p:nvCxnSpPr>
        <p:spPr>
          <a:xfrm rot="10800000">
            <a:off x="7043141" y="2040319"/>
            <a:ext cx="819900" cy="104700"/>
          </a:xfrm>
          <a:prstGeom prst="straightConnector1">
            <a:avLst/>
          </a:prstGeom>
          <a:noFill/>
          <a:ln cap="flat" cmpd="sng" w="19050">
            <a:solidFill>
              <a:srgbClr val="9900FF"/>
            </a:solidFill>
            <a:prstDash val="solid"/>
            <a:round/>
            <a:headEnd len="med" w="med" type="none"/>
            <a:tailEnd len="med" w="med" type="triangle"/>
          </a:ln>
        </p:spPr>
      </p:cxnSp>
      <p:cxnSp>
        <p:nvCxnSpPr>
          <p:cNvPr id="521" name="Google Shape;521;p37"/>
          <p:cNvCxnSpPr>
            <a:stCxn id="520" idx="0"/>
          </p:cNvCxnSpPr>
          <p:nvPr/>
        </p:nvCxnSpPr>
        <p:spPr>
          <a:xfrm rot="10800000">
            <a:off x="7750991" y="1661569"/>
            <a:ext cx="42600" cy="420300"/>
          </a:xfrm>
          <a:prstGeom prst="straightConnector1">
            <a:avLst/>
          </a:prstGeom>
          <a:noFill/>
          <a:ln cap="flat" cmpd="sng" w="19050">
            <a:solidFill>
              <a:srgbClr val="9900FF"/>
            </a:solidFill>
            <a:prstDash val="solid"/>
            <a:round/>
            <a:headEnd len="med" w="med" type="none"/>
            <a:tailEnd len="med" w="med" type="triangle"/>
          </a:ln>
        </p:spPr>
      </p:cxnSp>
      <p:cxnSp>
        <p:nvCxnSpPr>
          <p:cNvPr id="522" name="Google Shape;522;p37"/>
          <p:cNvCxnSpPr/>
          <p:nvPr/>
        </p:nvCxnSpPr>
        <p:spPr>
          <a:xfrm flipH="1" rot="7931715">
            <a:off x="7047892" y="1360795"/>
            <a:ext cx="73698" cy="449372"/>
          </a:xfrm>
          <a:prstGeom prst="straightConnector1">
            <a:avLst/>
          </a:prstGeom>
          <a:noFill/>
          <a:ln cap="flat" cmpd="sng" w="19050">
            <a:solidFill>
              <a:srgbClr val="FF9900"/>
            </a:solidFill>
            <a:prstDash val="dash"/>
            <a:round/>
            <a:headEnd len="med" w="med" type="none"/>
            <a:tailEnd len="med" w="med" type="triangle"/>
          </a:ln>
        </p:spPr>
      </p:cxnSp>
      <p:cxnSp>
        <p:nvCxnSpPr>
          <p:cNvPr id="523" name="Google Shape;523;p37"/>
          <p:cNvCxnSpPr/>
          <p:nvPr/>
        </p:nvCxnSpPr>
        <p:spPr>
          <a:xfrm flipH="1" rot="6497237">
            <a:off x="6795653" y="1700182"/>
            <a:ext cx="73618" cy="449296"/>
          </a:xfrm>
          <a:prstGeom prst="straightConnector1">
            <a:avLst/>
          </a:prstGeom>
          <a:noFill/>
          <a:ln cap="flat" cmpd="sng" w="19050">
            <a:solidFill>
              <a:srgbClr val="FF9900"/>
            </a:solidFill>
            <a:prstDash val="dash"/>
            <a:round/>
            <a:headEnd len="med" w="med" type="none"/>
            <a:tailEnd len="med" w="med" type="triangle"/>
          </a:ln>
        </p:spPr>
      </p:cxnSp>
      <p:cxnSp>
        <p:nvCxnSpPr>
          <p:cNvPr id="524" name="Google Shape;524;p37"/>
          <p:cNvCxnSpPr/>
          <p:nvPr/>
        </p:nvCxnSpPr>
        <p:spPr>
          <a:xfrm flipH="1" rot="10179199">
            <a:off x="7708650" y="1172506"/>
            <a:ext cx="73495" cy="449691"/>
          </a:xfrm>
          <a:prstGeom prst="straightConnector1">
            <a:avLst/>
          </a:prstGeom>
          <a:noFill/>
          <a:ln cap="flat" cmpd="sng" w="19050">
            <a:solidFill>
              <a:srgbClr val="FF9900"/>
            </a:solidFill>
            <a:prstDash val="dash"/>
            <a:round/>
            <a:headEnd len="med" w="med" type="none"/>
            <a:tailEnd len="med" w="med" type="triangle"/>
          </a:ln>
        </p:spPr>
      </p:cxnSp>
      <p:sp>
        <p:nvSpPr>
          <p:cNvPr id="525" name="Google Shape;525;p37"/>
          <p:cNvSpPr/>
          <p:nvPr/>
        </p:nvSpPr>
        <p:spPr>
          <a:xfrm>
            <a:off x="6699805" y="1823038"/>
            <a:ext cx="334880" cy="256682"/>
          </a:xfrm>
          <a:custGeom>
            <a:rect b="b" l="l" r="r" t="t"/>
            <a:pathLst>
              <a:path extrusionOk="0" h="15618" w="20376">
                <a:moveTo>
                  <a:pt x="0" y="8842"/>
                </a:moveTo>
                <a:cubicBezTo>
                  <a:pt x="0" y="5460"/>
                  <a:pt x="1758" y="-487"/>
                  <a:pt x="5094" y="69"/>
                </a:cubicBezTo>
                <a:cubicBezTo>
                  <a:pt x="7331" y="442"/>
                  <a:pt x="9355" y="2680"/>
                  <a:pt x="9905" y="4880"/>
                </a:cubicBezTo>
                <a:cubicBezTo>
                  <a:pt x="10409" y="6895"/>
                  <a:pt x="8020" y="9691"/>
                  <a:pt x="5943" y="9691"/>
                </a:cubicBezTo>
                <a:cubicBezTo>
                  <a:pt x="4056" y="9691"/>
                  <a:pt x="4470" y="5210"/>
                  <a:pt x="5943" y="4031"/>
                </a:cubicBezTo>
                <a:cubicBezTo>
                  <a:pt x="7663" y="2655"/>
                  <a:pt x="10564" y="1766"/>
                  <a:pt x="12452" y="2899"/>
                </a:cubicBezTo>
                <a:cubicBezTo>
                  <a:pt x="15277" y="4594"/>
                  <a:pt x="16411" y="9696"/>
                  <a:pt x="14716" y="12521"/>
                </a:cubicBezTo>
                <a:cubicBezTo>
                  <a:pt x="13745" y="14139"/>
                  <a:pt x="10103" y="14091"/>
                  <a:pt x="9056" y="12521"/>
                </a:cubicBezTo>
                <a:cubicBezTo>
                  <a:pt x="8344" y="11453"/>
                  <a:pt x="9442" y="9886"/>
                  <a:pt x="10188" y="8842"/>
                </a:cubicBezTo>
                <a:cubicBezTo>
                  <a:pt x="11630" y="6823"/>
                  <a:pt x="16436" y="5490"/>
                  <a:pt x="17546" y="7710"/>
                </a:cubicBezTo>
                <a:cubicBezTo>
                  <a:pt x="18734" y="10086"/>
                  <a:pt x="17407" y="16945"/>
                  <a:pt x="15282" y="15351"/>
                </a:cubicBezTo>
                <a:cubicBezTo>
                  <a:pt x="13018" y="13653"/>
                  <a:pt x="17691" y="9454"/>
                  <a:pt x="20376" y="8559"/>
                </a:cubicBezTo>
              </a:path>
            </a:pathLst>
          </a:custGeom>
          <a:noFill/>
          <a:ln cap="flat" cmpd="sng" w="9525">
            <a:solidFill>
              <a:srgbClr val="FF0000"/>
            </a:solidFill>
            <a:prstDash val="solid"/>
            <a:round/>
            <a:headEnd len="med" w="med" type="none"/>
            <a:tailEnd len="med" w="med" type="none"/>
          </a:ln>
        </p:spPr>
      </p:sp>
      <p:sp>
        <p:nvSpPr>
          <p:cNvPr id="526" name="Google Shape;526;p37"/>
          <p:cNvSpPr/>
          <p:nvPr/>
        </p:nvSpPr>
        <p:spPr>
          <a:xfrm rot="709361">
            <a:off x="6937045" y="1489988"/>
            <a:ext cx="334903" cy="256700"/>
          </a:xfrm>
          <a:custGeom>
            <a:rect b="b" l="l" r="r" t="t"/>
            <a:pathLst>
              <a:path extrusionOk="0" h="15618" w="20376">
                <a:moveTo>
                  <a:pt x="0" y="8842"/>
                </a:moveTo>
                <a:cubicBezTo>
                  <a:pt x="0" y="5460"/>
                  <a:pt x="1758" y="-487"/>
                  <a:pt x="5094" y="69"/>
                </a:cubicBezTo>
                <a:cubicBezTo>
                  <a:pt x="7331" y="442"/>
                  <a:pt x="9355" y="2680"/>
                  <a:pt x="9905" y="4880"/>
                </a:cubicBezTo>
                <a:cubicBezTo>
                  <a:pt x="10409" y="6895"/>
                  <a:pt x="8020" y="9691"/>
                  <a:pt x="5943" y="9691"/>
                </a:cubicBezTo>
                <a:cubicBezTo>
                  <a:pt x="4056" y="9691"/>
                  <a:pt x="4470" y="5210"/>
                  <a:pt x="5943" y="4031"/>
                </a:cubicBezTo>
                <a:cubicBezTo>
                  <a:pt x="7663" y="2655"/>
                  <a:pt x="10564" y="1766"/>
                  <a:pt x="12452" y="2899"/>
                </a:cubicBezTo>
                <a:cubicBezTo>
                  <a:pt x="15277" y="4594"/>
                  <a:pt x="16411" y="9696"/>
                  <a:pt x="14716" y="12521"/>
                </a:cubicBezTo>
                <a:cubicBezTo>
                  <a:pt x="13745" y="14139"/>
                  <a:pt x="10103" y="14091"/>
                  <a:pt x="9056" y="12521"/>
                </a:cubicBezTo>
                <a:cubicBezTo>
                  <a:pt x="8344" y="11453"/>
                  <a:pt x="9442" y="9886"/>
                  <a:pt x="10188" y="8842"/>
                </a:cubicBezTo>
                <a:cubicBezTo>
                  <a:pt x="11630" y="6823"/>
                  <a:pt x="16436" y="5490"/>
                  <a:pt x="17546" y="7710"/>
                </a:cubicBezTo>
                <a:cubicBezTo>
                  <a:pt x="18734" y="10086"/>
                  <a:pt x="17407" y="16945"/>
                  <a:pt x="15282" y="15351"/>
                </a:cubicBezTo>
                <a:cubicBezTo>
                  <a:pt x="13018" y="13653"/>
                  <a:pt x="17691" y="9454"/>
                  <a:pt x="20376" y="8559"/>
                </a:cubicBezTo>
              </a:path>
            </a:pathLst>
          </a:custGeom>
          <a:noFill/>
          <a:ln cap="flat" cmpd="sng" w="9525">
            <a:solidFill>
              <a:srgbClr val="FF0000"/>
            </a:solidFill>
            <a:prstDash val="solid"/>
            <a:round/>
            <a:headEnd len="med" w="med" type="none"/>
            <a:tailEnd len="med" w="med" type="none"/>
          </a:ln>
        </p:spPr>
      </p:sp>
      <p:sp>
        <p:nvSpPr>
          <p:cNvPr id="527" name="Google Shape;527;p37"/>
          <p:cNvSpPr/>
          <p:nvPr/>
        </p:nvSpPr>
        <p:spPr>
          <a:xfrm rot="3238012">
            <a:off x="7594906" y="1344874"/>
            <a:ext cx="334864" cy="256670"/>
          </a:xfrm>
          <a:custGeom>
            <a:rect b="b" l="l" r="r" t="t"/>
            <a:pathLst>
              <a:path extrusionOk="0" h="15618" w="20376">
                <a:moveTo>
                  <a:pt x="0" y="8842"/>
                </a:moveTo>
                <a:cubicBezTo>
                  <a:pt x="0" y="5460"/>
                  <a:pt x="1758" y="-487"/>
                  <a:pt x="5094" y="69"/>
                </a:cubicBezTo>
                <a:cubicBezTo>
                  <a:pt x="7331" y="442"/>
                  <a:pt x="9355" y="2680"/>
                  <a:pt x="9905" y="4880"/>
                </a:cubicBezTo>
                <a:cubicBezTo>
                  <a:pt x="10409" y="6895"/>
                  <a:pt x="8020" y="9691"/>
                  <a:pt x="5943" y="9691"/>
                </a:cubicBezTo>
                <a:cubicBezTo>
                  <a:pt x="4056" y="9691"/>
                  <a:pt x="4470" y="5210"/>
                  <a:pt x="5943" y="4031"/>
                </a:cubicBezTo>
                <a:cubicBezTo>
                  <a:pt x="7663" y="2655"/>
                  <a:pt x="10564" y="1766"/>
                  <a:pt x="12452" y="2899"/>
                </a:cubicBezTo>
                <a:cubicBezTo>
                  <a:pt x="15277" y="4594"/>
                  <a:pt x="16411" y="9696"/>
                  <a:pt x="14716" y="12521"/>
                </a:cubicBezTo>
                <a:cubicBezTo>
                  <a:pt x="13745" y="14139"/>
                  <a:pt x="10103" y="14091"/>
                  <a:pt x="9056" y="12521"/>
                </a:cubicBezTo>
                <a:cubicBezTo>
                  <a:pt x="8344" y="11453"/>
                  <a:pt x="9442" y="9886"/>
                  <a:pt x="10188" y="8842"/>
                </a:cubicBezTo>
                <a:cubicBezTo>
                  <a:pt x="11630" y="6823"/>
                  <a:pt x="16436" y="5490"/>
                  <a:pt x="17546" y="7710"/>
                </a:cubicBezTo>
                <a:cubicBezTo>
                  <a:pt x="18734" y="10086"/>
                  <a:pt x="17407" y="16945"/>
                  <a:pt x="15282" y="15351"/>
                </a:cubicBezTo>
                <a:cubicBezTo>
                  <a:pt x="13018" y="13653"/>
                  <a:pt x="17691" y="9454"/>
                  <a:pt x="20376" y="8559"/>
                </a:cubicBezTo>
              </a:path>
            </a:pathLst>
          </a:custGeom>
          <a:noFill/>
          <a:ln cap="flat" cmpd="sng" w="9525">
            <a:solidFill>
              <a:srgbClr val="FF0000"/>
            </a:solidFill>
            <a:prstDash val="solid"/>
            <a:round/>
            <a:headEnd len="med" w="med" type="none"/>
            <a:tailEnd len="med" w="med" type="none"/>
          </a:ln>
        </p:spPr>
      </p:sp>
      <p:cxnSp>
        <p:nvCxnSpPr>
          <p:cNvPr id="528" name="Google Shape;528;p37"/>
          <p:cNvCxnSpPr>
            <a:stCxn id="520" idx="1"/>
          </p:cNvCxnSpPr>
          <p:nvPr/>
        </p:nvCxnSpPr>
        <p:spPr>
          <a:xfrm rot="10800000">
            <a:off x="7235083" y="1768865"/>
            <a:ext cx="509400" cy="331500"/>
          </a:xfrm>
          <a:prstGeom prst="straightConnector1">
            <a:avLst/>
          </a:prstGeom>
          <a:noFill/>
          <a:ln cap="flat" cmpd="sng" w="19050">
            <a:solidFill>
              <a:srgbClr val="9900FF"/>
            </a:solidFill>
            <a:prstDash val="solid"/>
            <a:round/>
            <a:headEnd len="med" w="med" type="none"/>
            <a:tailEnd len="med" w="med" type="triangle"/>
          </a:ln>
        </p:spPr>
      </p:cxnSp>
      <p:cxnSp>
        <p:nvCxnSpPr>
          <p:cNvPr id="529" name="Google Shape;529;p37"/>
          <p:cNvCxnSpPr/>
          <p:nvPr/>
        </p:nvCxnSpPr>
        <p:spPr>
          <a:xfrm>
            <a:off x="7188936" y="941669"/>
            <a:ext cx="0" cy="1945200"/>
          </a:xfrm>
          <a:prstGeom prst="straightConnector1">
            <a:avLst/>
          </a:prstGeom>
          <a:noFill/>
          <a:ln cap="flat" cmpd="sng" w="9525">
            <a:solidFill>
              <a:srgbClr val="595959"/>
            </a:solidFill>
            <a:prstDash val="dot"/>
            <a:round/>
            <a:headEnd len="med" w="med" type="none"/>
            <a:tailEnd len="med" w="med" type="none"/>
          </a:ln>
        </p:spPr>
      </p:cxnSp>
      <p:cxnSp>
        <p:nvCxnSpPr>
          <p:cNvPr id="530" name="Google Shape;530;p37"/>
          <p:cNvCxnSpPr/>
          <p:nvPr/>
        </p:nvCxnSpPr>
        <p:spPr>
          <a:xfrm rot="10800000">
            <a:off x="6927875" y="2458925"/>
            <a:ext cx="1885500" cy="0"/>
          </a:xfrm>
          <a:prstGeom prst="straightConnector1">
            <a:avLst/>
          </a:prstGeom>
          <a:noFill/>
          <a:ln cap="flat" cmpd="sng" w="9525">
            <a:solidFill>
              <a:srgbClr val="595959"/>
            </a:solidFill>
            <a:prstDash val="dot"/>
            <a:round/>
            <a:headEnd len="med" w="med" type="none"/>
            <a:tailEnd len="med" w="med" type="none"/>
          </a:ln>
        </p:spPr>
      </p:cxnSp>
      <p:sp>
        <p:nvSpPr>
          <p:cNvPr id="531" name="Google Shape;531;p37"/>
          <p:cNvSpPr txBox="1"/>
          <p:nvPr/>
        </p:nvSpPr>
        <p:spPr>
          <a:xfrm rot="-221276">
            <a:off x="7636113" y="854539"/>
            <a:ext cx="480395" cy="30785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a:solidFill>
                  <a:srgbClr val="FF9900"/>
                </a:solidFill>
                <a:latin typeface="Calibri"/>
                <a:ea typeface="Calibri"/>
                <a:cs typeface="Calibri"/>
                <a:sym typeface="Calibri"/>
              </a:rPr>
              <a:t>ω</a:t>
            </a:r>
            <a:r>
              <a:rPr baseline="-25000" lang="en">
                <a:solidFill>
                  <a:srgbClr val="FF9900"/>
                </a:solidFill>
                <a:latin typeface="Calibri"/>
                <a:ea typeface="Calibri"/>
                <a:cs typeface="Calibri"/>
                <a:sym typeface="Calibri"/>
              </a:rPr>
              <a:t>h</a:t>
            </a:r>
            <a:endParaRPr>
              <a:solidFill>
                <a:srgbClr val="FF9900"/>
              </a:solidFill>
              <a:latin typeface="Calibri"/>
              <a:ea typeface="Calibri"/>
              <a:cs typeface="Calibri"/>
              <a:sym typeface="Calibri"/>
            </a:endParaRPr>
          </a:p>
        </p:txBody>
      </p:sp>
      <p:sp>
        <p:nvSpPr>
          <p:cNvPr id="532" name="Google Shape;532;p37"/>
          <p:cNvSpPr txBox="1"/>
          <p:nvPr/>
        </p:nvSpPr>
        <p:spPr>
          <a:xfrm rot="-1010384">
            <a:off x="6779787" y="1046919"/>
            <a:ext cx="480505" cy="30786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a:solidFill>
                  <a:srgbClr val="FF9900"/>
                </a:solidFill>
                <a:latin typeface="Calibri"/>
                <a:ea typeface="Calibri"/>
                <a:cs typeface="Calibri"/>
                <a:sym typeface="Calibri"/>
              </a:rPr>
              <a:t>ω</a:t>
            </a:r>
            <a:r>
              <a:rPr baseline="-25000" lang="en">
                <a:solidFill>
                  <a:srgbClr val="FF9900"/>
                </a:solidFill>
                <a:latin typeface="Calibri"/>
                <a:ea typeface="Calibri"/>
                <a:cs typeface="Calibri"/>
                <a:sym typeface="Calibri"/>
              </a:rPr>
              <a:t>h</a:t>
            </a:r>
            <a:endParaRPr>
              <a:solidFill>
                <a:srgbClr val="FF9900"/>
              </a:solidFill>
              <a:latin typeface="Calibri"/>
              <a:ea typeface="Calibri"/>
              <a:cs typeface="Calibri"/>
              <a:sym typeface="Calibri"/>
            </a:endParaRPr>
          </a:p>
        </p:txBody>
      </p:sp>
      <p:sp>
        <p:nvSpPr>
          <p:cNvPr id="533" name="Google Shape;533;p37"/>
          <p:cNvSpPr txBox="1"/>
          <p:nvPr/>
        </p:nvSpPr>
        <p:spPr>
          <a:xfrm rot="-2306185">
            <a:off x="6369501" y="1464383"/>
            <a:ext cx="480660" cy="30791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a:solidFill>
                  <a:srgbClr val="FF9900"/>
                </a:solidFill>
                <a:latin typeface="Calibri"/>
                <a:ea typeface="Calibri"/>
                <a:cs typeface="Calibri"/>
                <a:sym typeface="Calibri"/>
              </a:rPr>
              <a:t>ω</a:t>
            </a:r>
            <a:r>
              <a:rPr baseline="-25000" lang="en">
                <a:solidFill>
                  <a:srgbClr val="FF9900"/>
                </a:solidFill>
                <a:latin typeface="Calibri"/>
                <a:ea typeface="Calibri"/>
                <a:cs typeface="Calibri"/>
                <a:sym typeface="Calibri"/>
              </a:rPr>
              <a:t>h</a:t>
            </a:r>
            <a:endParaRPr>
              <a:solidFill>
                <a:srgbClr val="FF9900"/>
              </a:solidFill>
              <a:latin typeface="Calibri"/>
              <a:ea typeface="Calibri"/>
              <a:cs typeface="Calibri"/>
              <a:sym typeface="Calibri"/>
            </a:endParaRPr>
          </a:p>
        </p:txBody>
      </p:sp>
      <p:sp>
        <p:nvSpPr>
          <p:cNvPr id="520" name="Google Shape;520;p37"/>
          <p:cNvSpPr/>
          <p:nvPr/>
        </p:nvSpPr>
        <p:spPr>
          <a:xfrm>
            <a:off x="7724141" y="2081869"/>
            <a:ext cx="138900" cy="126300"/>
          </a:xfrm>
          <a:prstGeom prst="ellipse">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37"/>
          <p:cNvSpPr txBox="1"/>
          <p:nvPr/>
        </p:nvSpPr>
        <p:spPr>
          <a:xfrm>
            <a:off x="7833124" y="1898291"/>
            <a:ext cx="782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t>Initial Updraft</a:t>
            </a:r>
            <a:endParaRPr b="1" sz="9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38"/>
          <p:cNvSpPr/>
          <p:nvPr/>
        </p:nvSpPr>
        <p:spPr>
          <a:xfrm>
            <a:off x="581625" y="1226359"/>
            <a:ext cx="3570425" cy="2586250"/>
          </a:xfrm>
          <a:custGeom>
            <a:rect b="b" l="l" r="r" t="t"/>
            <a:pathLst>
              <a:path extrusionOk="0" h="103450" w="142817">
                <a:moveTo>
                  <a:pt x="0" y="103450"/>
                </a:moveTo>
                <a:cubicBezTo>
                  <a:pt x="10418" y="97862"/>
                  <a:pt x="51469" y="84201"/>
                  <a:pt x="62508" y="69919"/>
                </a:cubicBezTo>
                <a:cubicBezTo>
                  <a:pt x="73547" y="55637"/>
                  <a:pt x="59611" y="29213"/>
                  <a:pt x="66234" y="17760"/>
                </a:cubicBezTo>
                <a:cubicBezTo>
                  <a:pt x="72858" y="6307"/>
                  <a:pt x="95005" y="-3490"/>
                  <a:pt x="102249" y="1201"/>
                </a:cubicBezTo>
                <a:cubicBezTo>
                  <a:pt x="109493" y="5893"/>
                  <a:pt x="102939" y="40114"/>
                  <a:pt x="109700" y="45909"/>
                </a:cubicBezTo>
                <a:cubicBezTo>
                  <a:pt x="116461" y="51705"/>
                  <a:pt x="137298" y="37630"/>
                  <a:pt x="142817" y="35974"/>
                </a:cubicBezTo>
              </a:path>
            </a:pathLst>
          </a:custGeom>
          <a:noFill/>
          <a:ln cap="flat" cmpd="sng" w="19050">
            <a:solidFill>
              <a:srgbClr val="FF9900"/>
            </a:solidFill>
            <a:prstDash val="dash"/>
            <a:round/>
            <a:headEnd len="med" w="med" type="none"/>
            <a:tailEnd len="med" w="med" type="triangle"/>
          </a:ln>
        </p:spPr>
      </p:sp>
      <p:cxnSp>
        <p:nvCxnSpPr>
          <p:cNvPr id="540" name="Google Shape;540;p38"/>
          <p:cNvCxnSpPr/>
          <p:nvPr/>
        </p:nvCxnSpPr>
        <p:spPr>
          <a:xfrm flipH="1">
            <a:off x="1102300" y="2151825"/>
            <a:ext cx="3689700" cy="1774200"/>
          </a:xfrm>
          <a:prstGeom prst="straightConnector1">
            <a:avLst/>
          </a:prstGeom>
          <a:noFill/>
          <a:ln cap="flat" cmpd="sng" w="19050">
            <a:solidFill>
              <a:srgbClr val="FF9900"/>
            </a:solidFill>
            <a:prstDash val="dash"/>
            <a:round/>
            <a:headEnd len="med" w="med" type="triangle"/>
            <a:tailEnd len="med" w="med" type="none"/>
          </a:ln>
        </p:spPr>
      </p:cxnSp>
      <p:cxnSp>
        <p:nvCxnSpPr>
          <p:cNvPr id="541" name="Google Shape;541;p38"/>
          <p:cNvCxnSpPr/>
          <p:nvPr/>
        </p:nvCxnSpPr>
        <p:spPr>
          <a:xfrm flipH="1">
            <a:off x="1734775" y="2221200"/>
            <a:ext cx="3689700" cy="1774200"/>
          </a:xfrm>
          <a:prstGeom prst="straightConnector1">
            <a:avLst/>
          </a:prstGeom>
          <a:noFill/>
          <a:ln cap="flat" cmpd="sng" w="19050">
            <a:solidFill>
              <a:srgbClr val="FF9900"/>
            </a:solidFill>
            <a:prstDash val="dash"/>
            <a:round/>
            <a:headEnd len="med" w="med" type="triangle"/>
            <a:tailEnd len="med" w="med" type="none"/>
          </a:ln>
        </p:spPr>
      </p:cxnSp>
      <p:sp>
        <p:nvSpPr>
          <p:cNvPr id="542" name="Google Shape;542;p38"/>
          <p:cNvSpPr txBox="1"/>
          <p:nvPr/>
        </p:nvSpPr>
        <p:spPr>
          <a:xfrm>
            <a:off x="1007850" y="30425"/>
            <a:ext cx="7128300" cy="89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u="sng">
                <a:solidFill>
                  <a:schemeClr val="dk1"/>
                </a:solidFill>
                <a:latin typeface="Calibri"/>
                <a:ea typeface="Calibri"/>
                <a:cs typeface="Calibri"/>
                <a:sym typeface="Calibri"/>
              </a:rPr>
              <a:t>Non-Linear Feedback Process Begins!</a:t>
            </a:r>
            <a:endParaRPr b="1" sz="2300" u="sng">
              <a:solidFill>
                <a:schemeClr val="dk1"/>
              </a:solidFill>
            </a:endParaRPr>
          </a:p>
          <a:p>
            <a:pPr indent="0" lvl="0" marL="0" rtl="0" algn="ctr">
              <a:spcBef>
                <a:spcPts val="0"/>
              </a:spcBef>
              <a:spcAft>
                <a:spcPts val="0"/>
              </a:spcAft>
              <a:buNone/>
            </a:pPr>
            <a:r>
              <a:t/>
            </a:r>
            <a:endParaRPr b="1" sz="2300" u="sng">
              <a:latin typeface="Calibri"/>
              <a:ea typeface="Calibri"/>
              <a:cs typeface="Calibri"/>
              <a:sym typeface="Calibri"/>
            </a:endParaRPr>
          </a:p>
        </p:txBody>
      </p:sp>
      <p:sp>
        <p:nvSpPr>
          <p:cNvPr id="543" name="Google Shape;543;p38"/>
          <p:cNvSpPr txBox="1"/>
          <p:nvPr/>
        </p:nvSpPr>
        <p:spPr>
          <a:xfrm>
            <a:off x="257725" y="4028350"/>
            <a:ext cx="87294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600">
                <a:solidFill>
                  <a:schemeClr val="dk1"/>
                </a:solidFill>
                <a:latin typeface="Calibri"/>
                <a:ea typeface="Calibri"/>
                <a:cs typeface="Calibri"/>
                <a:sym typeface="Calibri"/>
              </a:rPr>
              <a:t>Same stretching, vacuum cleaner effect (</a:t>
            </a:r>
            <a:r>
              <a:rPr b="1" lang="en" sz="1600">
                <a:solidFill>
                  <a:schemeClr val="dk1"/>
                </a:solidFill>
                <a:latin typeface="Calibri"/>
                <a:ea typeface="Calibri"/>
                <a:cs typeface="Calibri"/>
                <a:sym typeface="Calibri"/>
              </a:rPr>
              <a:t>non-linear feedback process</a:t>
            </a:r>
            <a:r>
              <a:rPr lang="en" sz="1600">
                <a:solidFill>
                  <a:schemeClr val="dk1"/>
                </a:solidFill>
                <a:latin typeface="Calibri"/>
                <a:ea typeface="Calibri"/>
                <a:cs typeface="Calibri"/>
                <a:sym typeface="Calibri"/>
              </a:rPr>
              <a:t>) – but faster/more efficient owing to streamwise vorticity!</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p:txBody>
      </p:sp>
      <p:sp>
        <p:nvSpPr>
          <p:cNvPr id="544" name="Google Shape;544;p38"/>
          <p:cNvSpPr/>
          <p:nvPr/>
        </p:nvSpPr>
        <p:spPr>
          <a:xfrm>
            <a:off x="3895039" y="1086900"/>
            <a:ext cx="1699800" cy="193500"/>
          </a:xfrm>
          <a:prstGeom prst="rightArrow">
            <a:avLst>
              <a:gd fmla="val 35401" name="adj1"/>
              <a:gd fmla="val 85244" name="adj2"/>
            </a:avLst>
          </a:prstGeom>
          <a:solidFill>
            <a:srgbClr val="D9D9D9"/>
          </a:solidFill>
          <a:ln cap="flat" cmpd="sng" w="2857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38"/>
          <p:cNvSpPr/>
          <p:nvPr/>
        </p:nvSpPr>
        <p:spPr>
          <a:xfrm rot="10800000">
            <a:off x="3717139" y="1280400"/>
            <a:ext cx="1699800" cy="193500"/>
          </a:xfrm>
          <a:prstGeom prst="rightArrow">
            <a:avLst>
              <a:gd fmla="val 35401" name="adj1"/>
              <a:gd fmla="val 85244" name="adj2"/>
            </a:avLst>
          </a:prstGeom>
          <a:solidFill>
            <a:srgbClr val="D9D9D9"/>
          </a:solidFill>
          <a:ln cap="flat" cmpd="sng" w="2857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38"/>
          <p:cNvSpPr/>
          <p:nvPr/>
        </p:nvSpPr>
        <p:spPr>
          <a:xfrm>
            <a:off x="5098163" y="1114109"/>
            <a:ext cx="3625650" cy="2747475"/>
          </a:xfrm>
          <a:custGeom>
            <a:rect b="b" l="l" r="r" t="t"/>
            <a:pathLst>
              <a:path extrusionOk="0" h="109899" w="145026">
                <a:moveTo>
                  <a:pt x="0" y="109899"/>
                </a:moveTo>
                <a:cubicBezTo>
                  <a:pt x="9936" y="103744"/>
                  <a:pt x="49153" y="89444"/>
                  <a:pt x="59618" y="72971"/>
                </a:cubicBezTo>
                <a:cubicBezTo>
                  <a:pt x="70084" y="56498"/>
                  <a:pt x="56575" y="22568"/>
                  <a:pt x="62793" y="11059"/>
                </a:cubicBezTo>
                <a:cubicBezTo>
                  <a:pt x="69011" y="-450"/>
                  <a:pt x="89451" y="-3229"/>
                  <a:pt x="96925" y="3915"/>
                </a:cubicBezTo>
                <a:cubicBezTo>
                  <a:pt x="104400" y="11059"/>
                  <a:pt x="99623" y="48206"/>
                  <a:pt x="107640" y="53921"/>
                </a:cubicBezTo>
                <a:cubicBezTo>
                  <a:pt x="115657" y="59636"/>
                  <a:pt x="138795" y="40824"/>
                  <a:pt x="145026" y="38205"/>
                </a:cubicBezTo>
              </a:path>
            </a:pathLst>
          </a:custGeom>
          <a:noFill/>
          <a:ln cap="flat" cmpd="sng" w="19050">
            <a:solidFill>
              <a:srgbClr val="FF9900"/>
            </a:solidFill>
            <a:prstDash val="dash"/>
            <a:round/>
            <a:headEnd len="med" w="med" type="none"/>
            <a:tailEnd len="med" w="med" type="triangle"/>
          </a:ln>
        </p:spPr>
      </p:sp>
      <p:cxnSp>
        <p:nvCxnSpPr>
          <p:cNvPr id="547" name="Google Shape;547;p38"/>
          <p:cNvCxnSpPr/>
          <p:nvPr/>
        </p:nvCxnSpPr>
        <p:spPr>
          <a:xfrm rot="10800000">
            <a:off x="6614935" y="2033537"/>
            <a:ext cx="10500" cy="826800"/>
          </a:xfrm>
          <a:prstGeom prst="straightConnector1">
            <a:avLst/>
          </a:prstGeom>
          <a:noFill/>
          <a:ln cap="flat" cmpd="sng" w="38100">
            <a:solidFill>
              <a:schemeClr val="dk1"/>
            </a:solidFill>
            <a:prstDash val="solid"/>
            <a:round/>
            <a:headEnd len="med" w="med" type="none"/>
            <a:tailEnd len="med" w="med" type="triangle"/>
          </a:ln>
        </p:spPr>
      </p:cxnSp>
      <p:cxnSp>
        <p:nvCxnSpPr>
          <p:cNvPr id="548" name="Google Shape;548;p38"/>
          <p:cNvCxnSpPr/>
          <p:nvPr/>
        </p:nvCxnSpPr>
        <p:spPr>
          <a:xfrm rot="10800000">
            <a:off x="2138725" y="2288000"/>
            <a:ext cx="0" cy="750900"/>
          </a:xfrm>
          <a:prstGeom prst="straightConnector1">
            <a:avLst/>
          </a:prstGeom>
          <a:noFill/>
          <a:ln cap="flat" cmpd="sng" w="38100">
            <a:solidFill>
              <a:schemeClr val="dk1"/>
            </a:solidFill>
            <a:prstDash val="solid"/>
            <a:round/>
            <a:headEnd len="med" w="med" type="none"/>
            <a:tailEnd len="med" w="med" type="triangle"/>
          </a:ln>
        </p:spPr>
      </p:cxnSp>
      <p:pic>
        <p:nvPicPr>
          <p:cNvPr id="549" name="Google Shape;549;p38"/>
          <p:cNvPicPr preferRelativeResize="0"/>
          <p:nvPr/>
        </p:nvPicPr>
        <p:blipFill>
          <a:blip r:embed="rId3">
            <a:alphaModFix/>
          </a:blip>
          <a:stretch>
            <a:fillRect/>
          </a:stretch>
        </p:blipFill>
        <p:spPr>
          <a:xfrm flipH="1">
            <a:off x="6309228" y="813101"/>
            <a:ext cx="722050" cy="1144223"/>
          </a:xfrm>
          <a:prstGeom prst="rect">
            <a:avLst/>
          </a:prstGeom>
          <a:noFill/>
          <a:ln>
            <a:noFill/>
          </a:ln>
        </p:spPr>
      </p:pic>
      <p:grpSp>
        <p:nvGrpSpPr>
          <p:cNvPr id="550" name="Google Shape;550;p38"/>
          <p:cNvGrpSpPr/>
          <p:nvPr/>
        </p:nvGrpSpPr>
        <p:grpSpPr>
          <a:xfrm>
            <a:off x="1556395" y="1523829"/>
            <a:ext cx="1095585" cy="845817"/>
            <a:chOff x="1556395" y="1523829"/>
            <a:chExt cx="1095585" cy="845817"/>
          </a:xfrm>
        </p:grpSpPr>
        <p:sp>
          <p:nvSpPr>
            <p:cNvPr id="551" name="Google Shape;551;p38"/>
            <p:cNvSpPr/>
            <p:nvPr/>
          </p:nvSpPr>
          <p:spPr>
            <a:xfrm flipH="1" rot="5400000">
              <a:off x="1988230" y="1648779"/>
              <a:ext cx="788700" cy="5388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38"/>
            <p:cNvSpPr/>
            <p:nvPr/>
          </p:nvSpPr>
          <p:spPr>
            <a:xfrm flipH="1" rot="-5400000">
              <a:off x="1431445" y="1705896"/>
              <a:ext cx="788700" cy="5388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3" name="Google Shape;553;p38"/>
          <p:cNvSpPr/>
          <p:nvPr/>
        </p:nvSpPr>
        <p:spPr>
          <a:xfrm rot="-10511602">
            <a:off x="1612864" y="958180"/>
            <a:ext cx="1051731" cy="1151878"/>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54" name="Google Shape;554;p38"/>
          <p:cNvSpPr txBox="1"/>
          <p:nvPr/>
        </p:nvSpPr>
        <p:spPr>
          <a:xfrm>
            <a:off x="1818026" y="1317336"/>
            <a:ext cx="656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CC0000"/>
                </a:solidFill>
              </a:rPr>
              <a:t>RM</a:t>
            </a:r>
            <a:endParaRPr b="1" sz="2000">
              <a:solidFill>
                <a:srgbClr val="CC00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39"/>
          <p:cNvSpPr txBox="1"/>
          <p:nvPr/>
        </p:nvSpPr>
        <p:spPr>
          <a:xfrm>
            <a:off x="322325" y="1003050"/>
            <a:ext cx="69159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800">
                <a:solidFill>
                  <a:schemeClr val="dk1"/>
                </a:solidFill>
                <a:latin typeface="Calibri"/>
                <a:ea typeface="Calibri"/>
                <a:cs typeface="Calibri"/>
                <a:sym typeface="Calibri"/>
              </a:rPr>
              <a:t>Summary</a:t>
            </a:r>
            <a:r>
              <a:rPr b="1" lang="en" sz="1800">
                <a:solidFill>
                  <a:schemeClr val="dk1"/>
                </a:solidFill>
                <a:latin typeface="Calibri"/>
                <a:ea typeface="Calibri"/>
                <a:cs typeface="Calibri"/>
                <a:sym typeface="Calibri"/>
              </a:rPr>
              <a:t>:</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In crosswise vorticity, storms split</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561" name="Google Shape;561;p39"/>
          <p:cNvPicPr preferRelativeResize="0"/>
          <p:nvPr/>
        </p:nvPicPr>
        <p:blipFill>
          <a:blip r:embed="rId3">
            <a:alphaModFix/>
          </a:blip>
          <a:stretch>
            <a:fillRect/>
          </a:stretch>
        </p:blipFill>
        <p:spPr>
          <a:xfrm>
            <a:off x="4243761" y="1587750"/>
            <a:ext cx="4824789" cy="3463950"/>
          </a:xfrm>
          <a:prstGeom prst="rect">
            <a:avLst/>
          </a:prstGeom>
          <a:noFill/>
          <a:ln>
            <a:noFill/>
          </a:ln>
        </p:spPr>
      </p:pic>
      <p:cxnSp>
        <p:nvCxnSpPr>
          <p:cNvPr id="562" name="Google Shape;562;p39"/>
          <p:cNvCxnSpPr/>
          <p:nvPr/>
        </p:nvCxnSpPr>
        <p:spPr>
          <a:xfrm flipH="1" rot="10800000">
            <a:off x="2574875" y="2811850"/>
            <a:ext cx="974400" cy="2700"/>
          </a:xfrm>
          <a:prstGeom prst="straightConnector1">
            <a:avLst/>
          </a:prstGeom>
          <a:noFill/>
          <a:ln cap="flat" cmpd="sng" w="38100">
            <a:solidFill>
              <a:srgbClr val="00FF00"/>
            </a:solidFill>
            <a:prstDash val="solid"/>
            <a:round/>
            <a:headEnd len="med" w="med" type="none"/>
            <a:tailEnd len="med" w="med" type="none"/>
          </a:ln>
        </p:spPr>
      </p:cxnSp>
      <p:cxnSp>
        <p:nvCxnSpPr>
          <p:cNvPr id="563" name="Google Shape;563;p39"/>
          <p:cNvCxnSpPr/>
          <p:nvPr/>
        </p:nvCxnSpPr>
        <p:spPr>
          <a:xfrm flipH="1" rot="10800000">
            <a:off x="1271075" y="2814538"/>
            <a:ext cx="1303800" cy="12000"/>
          </a:xfrm>
          <a:prstGeom prst="straightConnector1">
            <a:avLst/>
          </a:prstGeom>
          <a:noFill/>
          <a:ln cap="flat" cmpd="sng" w="38100">
            <a:solidFill>
              <a:srgbClr val="FF0000"/>
            </a:solidFill>
            <a:prstDash val="solid"/>
            <a:round/>
            <a:headEnd len="med" w="med" type="none"/>
            <a:tailEnd len="med" w="med" type="none"/>
          </a:ln>
        </p:spPr>
      </p:cxnSp>
      <p:sp>
        <p:nvSpPr>
          <p:cNvPr id="564" name="Google Shape;564;p39"/>
          <p:cNvSpPr/>
          <p:nvPr/>
        </p:nvSpPr>
        <p:spPr>
          <a:xfrm>
            <a:off x="2025128" y="2721550"/>
            <a:ext cx="206100" cy="1980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cxnSp>
        <p:nvCxnSpPr>
          <p:cNvPr id="565" name="Google Shape;565;p39"/>
          <p:cNvCxnSpPr>
            <a:stCxn id="564" idx="0"/>
            <a:endCxn id="564" idx="4"/>
          </p:cNvCxnSpPr>
          <p:nvPr/>
        </p:nvCxnSpPr>
        <p:spPr>
          <a:xfrm>
            <a:off x="2128178" y="2721550"/>
            <a:ext cx="0" cy="198000"/>
          </a:xfrm>
          <a:prstGeom prst="straightConnector1">
            <a:avLst/>
          </a:prstGeom>
          <a:noFill/>
          <a:ln cap="flat" cmpd="sng" w="19050">
            <a:solidFill>
              <a:schemeClr val="dk1"/>
            </a:solidFill>
            <a:prstDash val="solid"/>
            <a:round/>
            <a:headEnd len="med" w="med" type="none"/>
            <a:tailEnd len="med" w="med" type="none"/>
          </a:ln>
        </p:spPr>
      </p:cxnSp>
      <p:cxnSp>
        <p:nvCxnSpPr>
          <p:cNvPr id="566" name="Google Shape;566;p39"/>
          <p:cNvCxnSpPr>
            <a:stCxn id="564" idx="2"/>
            <a:endCxn id="564" idx="6"/>
          </p:cNvCxnSpPr>
          <p:nvPr/>
        </p:nvCxnSpPr>
        <p:spPr>
          <a:xfrm>
            <a:off x="2025128" y="2820550"/>
            <a:ext cx="206100" cy="0"/>
          </a:xfrm>
          <a:prstGeom prst="straightConnector1">
            <a:avLst/>
          </a:prstGeom>
          <a:noFill/>
          <a:ln cap="flat" cmpd="sng" w="19050">
            <a:solidFill>
              <a:schemeClr val="dk1"/>
            </a:solidFill>
            <a:prstDash val="solid"/>
            <a:round/>
            <a:headEnd len="med" w="med" type="none"/>
            <a:tailEnd len="med" w="med" type="none"/>
          </a:ln>
        </p:spPr>
      </p:cxnSp>
      <p:cxnSp>
        <p:nvCxnSpPr>
          <p:cNvPr id="567" name="Google Shape;567;p39"/>
          <p:cNvCxnSpPr/>
          <p:nvPr/>
        </p:nvCxnSpPr>
        <p:spPr>
          <a:xfrm flipH="1" rot="10800000">
            <a:off x="930875" y="2826550"/>
            <a:ext cx="340200" cy="6000"/>
          </a:xfrm>
          <a:prstGeom prst="straightConnector1">
            <a:avLst/>
          </a:prstGeom>
          <a:noFill/>
          <a:ln cap="flat" cmpd="sng" w="38100">
            <a:solidFill>
              <a:srgbClr val="FF00FF"/>
            </a:solidFill>
            <a:prstDash val="solid"/>
            <a:round/>
            <a:headEnd len="med" w="med" type="none"/>
            <a:tailEnd len="med" w="med" type="none"/>
          </a:ln>
        </p:spPr>
      </p:cxnSp>
      <p:sp>
        <p:nvSpPr>
          <p:cNvPr id="568" name="Google Shape;568;p39"/>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Non-</a:t>
            </a:r>
            <a:r>
              <a:rPr b="1" lang="en" sz="2600" u="sng">
                <a:solidFill>
                  <a:schemeClr val="dk1"/>
                </a:solidFill>
                <a:latin typeface="Calibri"/>
                <a:ea typeface="Calibri"/>
                <a:cs typeface="Calibri"/>
                <a:sym typeface="Calibri"/>
              </a:rPr>
              <a:t>Linear Dynamics Takeaways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40"/>
          <p:cNvSpPr txBox="1"/>
          <p:nvPr/>
        </p:nvSpPr>
        <p:spPr>
          <a:xfrm>
            <a:off x="322325" y="1003050"/>
            <a:ext cx="69159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800">
                <a:solidFill>
                  <a:schemeClr val="dk1"/>
                </a:solidFill>
                <a:latin typeface="Calibri"/>
                <a:ea typeface="Calibri"/>
                <a:cs typeface="Calibri"/>
                <a:sym typeface="Calibri"/>
              </a:rPr>
              <a:t>Summary</a:t>
            </a:r>
            <a:r>
              <a:rPr b="1" lang="en" sz="1800">
                <a:solidFill>
                  <a:schemeClr val="dk1"/>
                </a:solidFill>
                <a:latin typeface="Calibri"/>
                <a:ea typeface="Calibri"/>
                <a:cs typeface="Calibri"/>
                <a:sym typeface="Calibri"/>
              </a:rPr>
              <a:t>:</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Then, storms acquire some streamwise</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vorticity and strengthen</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575" name="Google Shape;575;p40"/>
          <p:cNvPicPr preferRelativeResize="0"/>
          <p:nvPr/>
        </p:nvPicPr>
        <p:blipFill rotWithShape="1">
          <a:blip r:embed="rId3">
            <a:alphaModFix/>
          </a:blip>
          <a:srcRect b="9209" l="14124" r="22221" t="21905"/>
          <a:stretch/>
        </p:blipFill>
        <p:spPr>
          <a:xfrm>
            <a:off x="4937575" y="1003050"/>
            <a:ext cx="4121550" cy="4057425"/>
          </a:xfrm>
          <a:prstGeom prst="rect">
            <a:avLst/>
          </a:prstGeom>
          <a:noFill/>
          <a:ln>
            <a:noFill/>
          </a:ln>
        </p:spPr>
      </p:pic>
      <p:cxnSp>
        <p:nvCxnSpPr>
          <p:cNvPr id="576" name="Google Shape;576;p40"/>
          <p:cNvCxnSpPr/>
          <p:nvPr/>
        </p:nvCxnSpPr>
        <p:spPr>
          <a:xfrm flipH="1" rot="10800000">
            <a:off x="1271075" y="2814538"/>
            <a:ext cx="1303800" cy="12000"/>
          </a:xfrm>
          <a:prstGeom prst="straightConnector1">
            <a:avLst/>
          </a:prstGeom>
          <a:noFill/>
          <a:ln cap="flat" cmpd="sng" w="38100">
            <a:solidFill>
              <a:srgbClr val="FF0000"/>
            </a:solidFill>
            <a:prstDash val="solid"/>
            <a:round/>
            <a:headEnd len="med" w="med" type="none"/>
            <a:tailEnd len="med" w="med" type="none"/>
          </a:ln>
        </p:spPr>
      </p:cxnSp>
      <p:cxnSp>
        <p:nvCxnSpPr>
          <p:cNvPr id="577" name="Google Shape;577;p40"/>
          <p:cNvCxnSpPr/>
          <p:nvPr/>
        </p:nvCxnSpPr>
        <p:spPr>
          <a:xfrm flipH="1" rot="10800000">
            <a:off x="2574875" y="2811850"/>
            <a:ext cx="974400" cy="2700"/>
          </a:xfrm>
          <a:prstGeom prst="straightConnector1">
            <a:avLst/>
          </a:prstGeom>
          <a:noFill/>
          <a:ln cap="flat" cmpd="sng" w="38100">
            <a:solidFill>
              <a:srgbClr val="00FF00"/>
            </a:solidFill>
            <a:prstDash val="solid"/>
            <a:round/>
            <a:headEnd len="med" w="med" type="none"/>
            <a:tailEnd len="med" w="med" type="none"/>
          </a:ln>
        </p:spPr>
      </p:cxnSp>
      <p:cxnSp>
        <p:nvCxnSpPr>
          <p:cNvPr id="578" name="Google Shape;578;p40"/>
          <p:cNvCxnSpPr/>
          <p:nvPr/>
        </p:nvCxnSpPr>
        <p:spPr>
          <a:xfrm flipH="1" rot="10800000">
            <a:off x="930875" y="2826550"/>
            <a:ext cx="340200" cy="6000"/>
          </a:xfrm>
          <a:prstGeom prst="straightConnector1">
            <a:avLst/>
          </a:prstGeom>
          <a:noFill/>
          <a:ln cap="flat" cmpd="sng" w="38100">
            <a:solidFill>
              <a:srgbClr val="FF00FF"/>
            </a:solidFill>
            <a:prstDash val="solid"/>
            <a:round/>
            <a:headEnd len="med" w="med" type="none"/>
            <a:tailEnd len="med" w="med" type="none"/>
          </a:ln>
        </p:spPr>
      </p:cxnSp>
      <p:grpSp>
        <p:nvGrpSpPr>
          <p:cNvPr id="579" name="Google Shape;579;p40"/>
          <p:cNvGrpSpPr/>
          <p:nvPr/>
        </p:nvGrpSpPr>
        <p:grpSpPr>
          <a:xfrm>
            <a:off x="2062450" y="3407350"/>
            <a:ext cx="206100" cy="198000"/>
            <a:chOff x="2138650" y="3407350"/>
            <a:chExt cx="206100" cy="198000"/>
          </a:xfrm>
        </p:grpSpPr>
        <p:sp>
          <p:nvSpPr>
            <p:cNvPr id="580" name="Google Shape;580;p40"/>
            <p:cNvSpPr/>
            <p:nvPr/>
          </p:nvSpPr>
          <p:spPr>
            <a:xfrm>
              <a:off x="2138650" y="3407350"/>
              <a:ext cx="206100" cy="1980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cxnSp>
          <p:nvCxnSpPr>
            <p:cNvPr id="581" name="Google Shape;581;p40"/>
            <p:cNvCxnSpPr>
              <a:stCxn id="580" idx="0"/>
              <a:endCxn id="580" idx="4"/>
            </p:cNvCxnSpPr>
            <p:nvPr/>
          </p:nvCxnSpPr>
          <p:spPr>
            <a:xfrm>
              <a:off x="2241700" y="3407350"/>
              <a:ext cx="0" cy="198000"/>
            </a:xfrm>
            <a:prstGeom prst="straightConnector1">
              <a:avLst/>
            </a:prstGeom>
            <a:noFill/>
            <a:ln cap="flat" cmpd="sng" w="19050">
              <a:solidFill>
                <a:schemeClr val="dk1"/>
              </a:solidFill>
              <a:prstDash val="solid"/>
              <a:round/>
              <a:headEnd len="med" w="med" type="none"/>
              <a:tailEnd len="med" w="med" type="none"/>
            </a:ln>
          </p:spPr>
        </p:cxnSp>
        <p:cxnSp>
          <p:nvCxnSpPr>
            <p:cNvPr id="582" name="Google Shape;582;p40"/>
            <p:cNvCxnSpPr>
              <a:stCxn id="580" idx="2"/>
              <a:endCxn id="580" idx="6"/>
            </p:cNvCxnSpPr>
            <p:nvPr/>
          </p:nvCxnSpPr>
          <p:spPr>
            <a:xfrm>
              <a:off x="2138650" y="3506350"/>
              <a:ext cx="206100" cy="0"/>
            </a:xfrm>
            <a:prstGeom prst="straightConnector1">
              <a:avLst/>
            </a:prstGeom>
            <a:noFill/>
            <a:ln cap="flat" cmpd="sng" w="19050">
              <a:solidFill>
                <a:schemeClr val="dk1"/>
              </a:solidFill>
              <a:prstDash val="solid"/>
              <a:round/>
              <a:headEnd len="med" w="med" type="none"/>
              <a:tailEnd len="med" w="med" type="none"/>
            </a:ln>
          </p:spPr>
        </p:cxnSp>
      </p:grpSp>
      <p:sp>
        <p:nvSpPr>
          <p:cNvPr id="583" name="Google Shape;583;p40"/>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Non-Linear Dynamics Takeaways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41"/>
          <p:cNvSpPr txBox="1"/>
          <p:nvPr/>
        </p:nvSpPr>
        <p:spPr>
          <a:xfrm>
            <a:off x="322325" y="1003050"/>
            <a:ext cx="69159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800">
                <a:solidFill>
                  <a:schemeClr val="dk1"/>
                </a:solidFill>
                <a:latin typeface="Calibri"/>
                <a:ea typeface="Calibri"/>
                <a:cs typeface="Calibri"/>
                <a:sym typeface="Calibri"/>
              </a:rPr>
              <a:t>Summary</a:t>
            </a:r>
            <a:r>
              <a:rPr b="1" lang="en" sz="1800">
                <a:solidFill>
                  <a:schemeClr val="dk1"/>
                </a:solidFill>
                <a:latin typeface="Calibri"/>
                <a:ea typeface="Calibri"/>
                <a:cs typeface="Calibri"/>
                <a:sym typeface="Calibri"/>
              </a:rPr>
              <a:t>:</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In streamwise vorticity, no splitting!</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590" name="Google Shape;590;p41"/>
          <p:cNvGrpSpPr/>
          <p:nvPr/>
        </p:nvGrpSpPr>
        <p:grpSpPr>
          <a:xfrm>
            <a:off x="1304725" y="2814538"/>
            <a:ext cx="1941850" cy="1093813"/>
            <a:chOff x="923725" y="3805138"/>
            <a:chExt cx="1941850" cy="1093813"/>
          </a:xfrm>
        </p:grpSpPr>
        <p:cxnSp>
          <p:nvCxnSpPr>
            <p:cNvPr id="591" name="Google Shape;591;p41"/>
            <p:cNvCxnSpPr/>
            <p:nvPr/>
          </p:nvCxnSpPr>
          <p:spPr>
            <a:xfrm flipH="1" rot="10800000">
              <a:off x="1042475" y="3805138"/>
              <a:ext cx="1303800" cy="12000"/>
            </a:xfrm>
            <a:prstGeom prst="straightConnector1">
              <a:avLst/>
            </a:prstGeom>
            <a:noFill/>
            <a:ln cap="flat" cmpd="sng" w="38100">
              <a:solidFill>
                <a:srgbClr val="FF0000"/>
              </a:solidFill>
              <a:prstDash val="solid"/>
              <a:round/>
              <a:headEnd len="med" w="med" type="none"/>
              <a:tailEnd len="med" w="med" type="none"/>
            </a:ln>
          </p:spPr>
        </p:cxnSp>
        <p:cxnSp>
          <p:nvCxnSpPr>
            <p:cNvPr id="592" name="Google Shape;592;p41"/>
            <p:cNvCxnSpPr/>
            <p:nvPr/>
          </p:nvCxnSpPr>
          <p:spPr>
            <a:xfrm flipH="1" rot="10800000">
              <a:off x="923725" y="3805425"/>
              <a:ext cx="115200" cy="675300"/>
            </a:xfrm>
            <a:prstGeom prst="straightConnector1">
              <a:avLst/>
            </a:prstGeom>
            <a:noFill/>
            <a:ln cap="flat" cmpd="sng" w="38100">
              <a:solidFill>
                <a:srgbClr val="FF00FF"/>
              </a:solidFill>
              <a:prstDash val="solid"/>
              <a:round/>
              <a:headEnd len="med" w="med" type="none"/>
              <a:tailEnd len="med" w="med" type="none"/>
            </a:ln>
          </p:spPr>
        </p:cxnSp>
        <p:cxnSp>
          <p:nvCxnSpPr>
            <p:cNvPr id="593" name="Google Shape;593;p41"/>
            <p:cNvCxnSpPr/>
            <p:nvPr/>
          </p:nvCxnSpPr>
          <p:spPr>
            <a:xfrm>
              <a:off x="2346275" y="3805150"/>
              <a:ext cx="519300" cy="1093800"/>
            </a:xfrm>
            <a:prstGeom prst="straightConnector1">
              <a:avLst/>
            </a:prstGeom>
            <a:noFill/>
            <a:ln cap="flat" cmpd="sng" w="38100">
              <a:solidFill>
                <a:srgbClr val="00FF00"/>
              </a:solidFill>
              <a:prstDash val="solid"/>
              <a:round/>
              <a:headEnd len="med" w="med" type="none"/>
              <a:tailEnd len="med" w="med" type="none"/>
            </a:ln>
          </p:spPr>
        </p:cxnSp>
      </p:grpSp>
      <p:pic>
        <p:nvPicPr>
          <p:cNvPr id="594" name="Google Shape;594;p41"/>
          <p:cNvPicPr preferRelativeResize="0"/>
          <p:nvPr/>
        </p:nvPicPr>
        <p:blipFill>
          <a:blip r:embed="rId3">
            <a:alphaModFix/>
          </a:blip>
          <a:stretch>
            <a:fillRect/>
          </a:stretch>
        </p:blipFill>
        <p:spPr>
          <a:xfrm>
            <a:off x="4432950" y="1343225"/>
            <a:ext cx="4635600" cy="3708475"/>
          </a:xfrm>
          <a:prstGeom prst="rect">
            <a:avLst/>
          </a:prstGeom>
          <a:noFill/>
          <a:ln>
            <a:noFill/>
          </a:ln>
        </p:spPr>
      </p:pic>
      <p:grpSp>
        <p:nvGrpSpPr>
          <p:cNvPr id="595" name="Google Shape;595;p41"/>
          <p:cNvGrpSpPr/>
          <p:nvPr/>
        </p:nvGrpSpPr>
        <p:grpSpPr>
          <a:xfrm>
            <a:off x="2062450" y="3407350"/>
            <a:ext cx="206100" cy="198000"/>
            <a:chOff x="2138650" y="3407350"/>
            <a:chExt cx="206100" cy="198000"/>
          </a:xfrm>
        </p:grpSpPr>
        <p:sp>
          <p:nvSpPr>
            <p:cNvPr id="596" name="Google Shape;596;p41"/>
            <p:cNvSpPr/>
            <p:nvPr/>
          </p:nvSpPr>
          <p:spPr>
            <a:xfrm>
              <a:off x="2138650" y="3407350"/>
              <a:ext cx="206100" cy="1980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cxnSp>
          <p:nvCxnSpPr>
            <p:cNvPr id="597" name="Google Shape;597;p41"/>
            <p:cNvCxnSpPr>
              <a:stCxn id="596" idx="0"/>
              <a:endCxn id="596" idx="4"/>
            </p:cNvCxnSpPr>
            <p:nvPr/>
          </p:nvCxnSpPr>
          <p:spPr>
            <a:xfrm>
              <a:off x="2241700" y="3407350"/>
              <a:ext cx="0" cy="198000"/>
            </a:xfrm>
            <a:prstGeom prst="straightConnector1">
              <a:avLst/>
            </a:prstGeom>
            <a:noFill/>
            <a:ln cap="flat" cmpd="sng" w="19050">
              <a:solidFill>
                <a:schemeClr val="dk1"/>
              </a:solidFill>
              <a:prstDash val="solid"/>
              <a:round/>
              <a:headEnd len="med" w="med" type="none"/>
              <a:tailEnd len="med" w="med" type="none"/>
            </a:ln>
          </p:spPr>
        </p:cxnSp>
        <p:cxnSp>
          <p:nvCxnSpPr>
            <p:cNvPr id="598" name="Google Shape;598;p41"/>
            <p:cNvCxnSpPr>
              <a:stCxn id="596" idx="2"/>
              <a:endCxn id="596" idx="6"/>
            </p:cNvCxnSpPr>
            <p:nvPr/>
          </p:nvCxnSpPr>
          <p:spPr>
            <a:xfrm>
              <a:off x="2138650" y="3506350"/>
              <a:ext cx="206100" cy="0"/>
            </a:xfrm>
            <a:prstGeom prst="straightConnector1">
              <a:avLst/>
            </a:prstGeom>
            <a:noFill/>
            <a:ln cap="flat" cmpd="sng" w="19050">
              <a:solidFill>
                <a:schemeClr val="dk1"/>
              </a:solidFill>
              <a:prstDash val="solid"/>
              <a:round/>
              <a:headEnd len="med" w="med" type="none"/>
              <a:tailEnd len="med" w="med" type="none"/>
            </a:ln>
          </p:spPr>
        </p:cxnSp>
      </p:grpSp>
      <p:sp>
        <p:nvSpPr>
          <p:cNvPr id="599" name="Google Shape;599;p41"/>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Non-Linear Dynamics Takeaways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42"/>
          <p:cNvSpPr/>
          <p:nvPr/>
        </p:nvSpPr>
        <p:spPr>
          <a:xfrm>
            <a:off x="4872125" y="1811967"/>
            <a:ext cx="3056423" cy="2199613"/>
          </a:xfrm>
          <a:custGeom>
            <a:rect b="b" l="l" r="r" t="t"/>
            <a:pathLst>
              <a:path extrusionOk="0" h="99767" w="145026">
                <a:moveTo>
                  <a:pt x="0" y="99767"/>
                </a:moveTo>
                <a:cubicBezTo>
                  <a:pt x="6330" y="95698"/>
                  <a:pt x="31267" y="89218"/>
                  <a:pt x="37980" y="75350"/>
                </a:cubicBezTo>
                <a:cubicBezTo>
                  <a:pt x="44693" y="61482"/>
                  <a:pt x="32670" y="28820"/>
                  <a:pt x="40279" y="16558"/>
                </a:cubicBezTo>
                <a:cubicBezTo>
                  <a:pt x="47888" y="4296"/>
                  <a:pt x="74712" y="-3751"/>
                  <a:pt x="83635" y="1778"/>
                </a:cubicBezTo>
                <a:cubicBezTo>
                  <a:pt x="92558" y="7307"/>
                  <a:pt x="83584" y="45349"/>
                  <a:pt x="93816" y="49731"/>
                </a:cubicBezTo>
                <a:cubicBezTo>
                  <a:pt x="104048" y="54114"/>
                  <a:pt x="136491" y="31683"/>
                  <a:pt x="145026" y="28073"/>
                </a:cubicBezTo>
              </a:path>
            </a:pathLst>
          </a:custGeom>
          <a:noFill/>
          <a:ln cap="flat" cmpd="sng" w="19050">
            <a:solidFill>
              <a:srgbClr val="FF9900"/>
            </a:solidFill>
            <a:prstDash val="dash"/>
            <a:round/>
            <a:headEnd len="med" w="med" type="none"/>
            <a:tailEnd len="med" w="med" type="triangle"/>
          </a:ln>
        </p:spPr>
      </p:sp>
      <p:cxnSp>
        <p:nvCxnSpPr>
          <p:cNvPr id="606" name="Google Shape;606;p42"/>
          <p:cNvCxnSpPr/>
          <p:nvPr/>
        </p:nvCxnSpPr>
        <p:spPr>
          <a:xfrm flipH="1">
            <a:off x="5324793" y="2536598"/>
            <a:ext cx="3110100" cy="1564500"/>
          </a:xfrm>
          <a:prstGeom prst="straightConnector1">
            <a:avLst/>
          </a:prstGeom>
          <a:noFill/>
          <a:ln cap="flat" cmpd="sng" w="19050">
            <a:solidFill>
              <a:srgbClr val="FF9900"/>
            </a:solidFill>
            <a:prstDash val="dash"/>
            <a:round/>
            <a:headEnd len="med" w="med" type="triangle"/>
            <a:tailEnd len="med" w="med" type="none"/>
          </a:ln>
        </p:spPr>
      </p:cxnSp>
      <p:cxnSp>
        <p:nvCxnSpPr>
          <p:cNvPr id="607" name="Google Shape;607;p42"/>
          <p:cNvCxnSpPr/>
          <p:nvPr/>
        </p:nvCxnSpPr>
        <p:spPr>
          <a:xfrm flipH="1">
            <a:off x="5857925" y="2597782"/>
            <a:ext cx="3110100" cy="1564500"/>
          </a:xfrm>
          <a:prstGeom prst="straightConnector1">
            <a:avLst/>
          </a:prstGeom>
          <a:noFill/>
          <a:ln cap="flat" cmpd="sng" w="19050">
            <a:solidFill>
              <a:srgbClr val="FF9900"/>
            </a:solidFill>
            <a:prstDash val="dash"/>
            <a:round/>
            <a:headEnd len="med" w="med" type="triangle"/>
            <a:tailEnd len="med" w="med" type="none"/>
          </a:ln>
        </p:spPr>
      </p:cxnSp>
      <p:grpSp>
        <p:nvGrpSpPr>
          <p:cNvPr id="608" name="Google Shape;608;p42"/>
          <p:cNvGrpSpPr/>
          <p:nvPr/>
        </p:nvGrpSpPr>
        <p:grpSpPr>
          <a:xfrm>
            <a:off x="5036866" y="3405129"/>
            <a:ext cx="444493" cy="643126"/>
            <a:chOff x="760725" y="3136750"/>
            <a:chExt cx="527275" cy="729250"/>
          </a:xfrm>
        </p:grpSpPr>
        <p:sp>
          <p:nvSpPr>
            <p:cNvPr id="609" name="Google Shape;609;p42"/>
            <p:cNvSpPr/>
            <p:nvPr/>
          </p:nvSpPr>
          <p:spPr>
            <a:xfrm rot="10800000">
              <a:off x="760725" y="352790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42"/>
            <p:cNvSpPr/>
            <p:nvPr/>
          </p:nvSpPr>
          <p:spPr>
            <a:xfrm>
              <a:off x="788500" y="313675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1" name="Google Shape;611;p42"/>
          <p:cNvGrpSpPr/>
          <p:nvPr/>
        </p:nvGrpSpPr>
        <p:grpSpPr>
          <a:xfrm>
            <a:off x="7389894" y="2241173"/>
            <a:ext cx="444493" cy="643126"/>
            <a:chOff x="3315988" y="1896875"/>
            <a:chExt cx="527275" cy="729250"/>
          </a:xfrm>
        </p:grpSpPr>
        <p:sp>
          <p:nvSpPr>
            <p:cNvPr id="612" name="Google Shape;612;p42"/>
            <p:cNvSpPr/>
            <p:nvPr/>
          </p:nvSpPr>
          <p:spPr>
            <a:xfrm rot="10800000">
              <a:off x="3315988" y="228802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42"/>
            <p:cNvSpPr/>
            <p:nvPr/>
          </p:nvSpPr>
          <p:spPr>
            <a:xfrm>
              <a:off x="3343763" y="189687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614" name="Google Shape;614;p42"/>
          <p:cNvCxnSpPr/>
          <p:nvPr/>
        </p:nvCxnSpPr>
        <p:spPr>
          <a:xfrm rot="10800000">
            <a:off x="6261764" y="2523758"/>
            <a:ext cx="44100" cy="750600"/>
          </a:xfrm>
          <a:prstGeom prst="straightConnector1">
            <a:avLst/>
          </a:prstGeom>
          <a:noFill/>
          <a:ln cap="flat" cmpd="sng" w="38100">
            <a:solidFill>
              <a:schemeClr val="dk1"/>
            </a:solidFill>
            <a:prstDash val="solid"/>
            <a:round/>
            <a:headEnd len="med" w="med" type="none"/>
            <a:tailEnd len="med" w="med" type="triangle"/>
          </a:ln>
        </p:spPr>
      </p:cxnSp>
      <p:sp>
        <p:nvSpPr>
          <p:cNvPr id="615" name="Google Shape;615;p42"/>
          <p:cNvSpPr/>
          <p:nvPr/>
        </p:nvSpPr>
        <p:spPr>
          <a:xfrm rot="-10498226">
            <a:off x="5832185" y="1455051"/>
            <a:ext cx="689860" cy="1015662"/>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616" name="Google Shape;616;p42"/>
          <p:cNvCxnSpPr/>
          <p:nvPr/>
        </p:nvCxnSpPr>
        <p:spPr>
          <a:xfrm rot="10800000">
            <a:off x="6490795" y="3276793"/>
            <a:ext cx="616800" cy="825900"/>
          </a:xfrm>
          <a:prstGeom prst="straightConnector1">
            <a:avLst/>
          </a:prstGeom>
          <a:noFill/>
          <a:ln cap="flat" cmpd="sng" w="28575">
            <a:solidFill>
              <a:srgbClr val="9900FF"/>
            </a:solidFill>
            <a:prstDash val="solid"/>
            <a:round/>
            <a:headEnd len="med" w="med" type="none"/>
            <a:tailEnd len="med" w="med" type="triangle"/>
          </a:ln>
        </p:spPr>
      </p:cxnSp>
      <p:sp>
        <p:nvSpPr>
          <p:cNvPr id="617" name="Google Shape;617;p42"/>
          <p:cNvSpPr txBox="1"/>
          <p:nvPr/>
        </p:nvSpPr>
        <p:spPr>
          <a:xfrm>
            <a:off x="6792026" y="3624327"/>
            <a:ext cx="9684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rgbClr val="9900FF"/>
                </a:solidFill>
              </a:rPr>
              <a:t>Inflow</a:t>
            </a:r>
            <a:endParaRPr b="1" sz="1300">
              <a:solidFill>
                <a:srgbClr val="9900FF"/>
              </a:solidFill>
            </a:endParaRPr>
          </a:p>
        </p:txBody>
      </p:sp>
      <p:sp>
        <p:nvSpPr>
          <p:cNvPr id="618" name="Google Shape;618;p42"/>
          <p:cNvSpPr txBox="1"/>
          <p:nvPr/>
        </p:nvSpPr>
        <p:spPr>
          <a:xfrm>
            <a:off x="322325" y="1003050"/>
            <a:ext cx="4549800" cy="378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Calibri"/>
                <a:ea typeface="Calibri"/>
                <a:cs typeface="Calibri"/>
                <a:sym typeface="Calibri"/>
              </a:rPr>
              <a:t>The tilting of </a:t>
            </a:r>
            <a:r>
              <a:rPr i="1" lang="en" sz="1800">
                <a:solidFill>
                  <a:schemeClr val="dk1"/>
                </a:solidFill>
                <a:latin typeface="Calibri"/>
                <a:ea typeface="Calibri"/>
                <a:cs typeface="Calibri"/>
                <a:sym typeface="Calibri"/>
              </a:rPr>
              <a:t>crosswise vorticity</a:t>
            </a:r>
            <a:r>
              <a:rPr lang="en" sz="1800">
                <a:solidFill>
                  <a:schemeClr val="dk1"/>
                </a:solidFill>
                <a:latin typeface="Calibri"/>
                <a:ea typeface="Calibri"/>
                <a:cs typeface="Calibri"/>
                <a:sym typeface="Calibri"/>
              </a:rPr>
              <a:t> results in:</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lphaLcPeriod"/>
            </a:pPr>
            <a:r>
              <a:rPr lang="en" sz="1800">
                <a:solidFill>
                  <a:schemeClr val="dk1"/>
                </a:solidFill>
                <a:latin typeface="Calibri"/>
                <a:ea typeface="Calibri"/>
                <a:cs typeface="Calibri"/>
                <a:sym typeface="Calibri"/>
              </a:rPr>
              <a:t>Immediate rotation for initial updraft</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lphaLcPeriod"/>
            </a:pPr>
            <a:r>
              <a:rPr lang="en" sz="1800">
                <a:solidFill>
                  <a:schemeClr val="dk1"/>
                </a:solidFill>
                <a:latin typeface="Calibri"/>
                <a:ea typeface="Calibri"/>
                <a:cs typeface="Calibri"/>
                <a:sym typeface="Calibri"/>
              </a:rPr>
              <a:t>Vertical vorticity on flanks of initial updraft and storm splitting</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lphaLcPeriod"/>
            </a:pPr>
            <a:r>
              <a:rPr lang="en" sz="1800">
                <a:solidFill>
                  <a:schemeClr val="dk1"/>
                </a:solidFill>
                <a:latin typeface="Calibri"/>
                <a:ea typeface="Calibri"/>
                <a:cs typeface="Calibri"/>
                <a:sym typeface="Calibri"/>
              </a:rPr>
              <a:t>A high pressure perturbation and downward motion</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9" name="Google Shape;619;p42"/>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Non-Linear Dynamics Term</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6"/>
          <p:cNvSpPr txBox="1"/>
          <p:nvPr/>
        </p:nvSpPr>
        <p:spPr>
          <a:xfrm>
            <a:off x="167125" y="108150"/>
            <a:ext cx="87402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During the next two lectures, let’s explain:</a:t>
            </a:r>
            <a:endParaRPr/>
          </a:p>
        </p:txBody>
      </p:sp>
      <p:sp>
        <p:nvSpPr>
          <p:cNvPr id="93" name="Google Shape;93;p16"/>
          <p:cNvSpPr txBox="1"/>
          <p:nvPr/>
        </p:nvSpPr>
        <p:spPr>
          <a:xfrm>
            <a:off x="0" y="1287900"/>
            <a:ext cx="6176700" cy="10158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Font typeface="Calibri"/>
              <a:buAutoNum type="arabicParenR"/>
            </a:pPr>
            <a:r>
              <a:rPr b="1" lang="en" sz="1800">
                <a:solidFill>
                  <a:schemeClr val="dk1"/>
                </a:solidFill>
                <a:latin typeface="Calibri"/>
                <a:ea typeface="Calibri"/>
                <a:cs typeface="Calibri"/>
                <a:sym typeface="Calibri"/>
              </a:rPr>
              <a:t>Origins of midlevel updraft rotation (mesocyclone)</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457200" rtl="0" algn="l">
              <a:spcBef>
                <a:spcPts val="0"/>
              </a:spcBef>
              <a:spcAft>
                <a:spcPts val="0"/>
              </a:spcAft>
              <a:buNone/>
            </a:pPr>
            <a:r>
              <a:t/>
            </a:r>
            <a:endParaRPr b="1" sz="1800">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43"/>
          <p:cNvSpPr/>
          <p:nvPr/>
        </p:nvSpPr>
        <p:spPr>
          <a:xfrm>
            <a:off x="4872125" y="1811967"/>
            <a:ext cx="3056423" cy="2199613"/>
          </a:xfrm>
          <a:custGeom>
            <a:rect b="b" l="l" r="r" t="t"/>
            <a:pathLst>
              <a:path extrusionOk="0" h="99767" w="145026">
                <a:moveTo>
                  <a:pt x="0" y="99767"/>
                </a:moveTo>
                <a:cubicBezTo>
                  <a:pt x="6330" y="95698"/>
                  <a:pt x="31267" y="89218"/>
                  <a:pt x="37980" y="75350"/>
                </a:cubicBezTo>
                <a:cubicBezTo>
                  <a:pt x="44693" y="61482"/>
                  <a:pt x="32670" y="28820"/>
                  <a:pt x="40279" y="16558"/>
                </a:cubicBezTo>
                <a:cubicBezTo>
                  <a:pt x="47888" y="4296"/>
                  <a:pt x="74712" y="-3751"/>
                  <a:pt x="83635" y="1778"/>
                </a:cubicBezTo>
                <a:cubicBezTo>
                  <a:pt x="92558" y="7307"/>
                  <a:pt x="83584" y="45349"/>
                  <a:pt x="93816" y="49731"/>
                </a:cubicBezTo>
                <a:cubicBezTo>
                  <a:pt x="104048" y="54114"/>
                  <a:pt x="136491" y="31683"/>
                  <a:pt x="145026" y="28073"/>
                </a:cubicBezTo>
              </a:path>
            </a:pathLst>
          </a:custGeom>
          <a:noFill/>
          <a:ln cap="flat" cmpd="sng" w="19050">
            <a:solidFill>
              <a:srgbClr val="FF9900"/>
            </a:solidFill>
            <a:prstDash val="dash"/>
            <a:round/>
            <a:headEnd len="med" w="med" type="none"/>
            <a:tailEnd len="med" w="med" type="triangle"/>
          </a:ln>
        </p:spPr>
      </p:sp>
      <p:cxnSp>
        <p:nvCxnSpPr>
          <p:cNvPr id="626" name="Google Shape;626;p43"/>
          <p:cNvCxnSpPr/>
          <p:nvPr/>
        </p:nvCxnSpPr>
        <p:spPr>
          <a:xfrm flipH="1">
            <a:off x="5324793" y="2536598"/>
            <a:ext cx="3110100" cy="1564500"/>
          </a:xfrm>
          <a:prstGeom prst="straightConnector1">
            <a:avLst/>
          </a:prstGeom>
          <a:noFill/>
          <a:ln cap="flat" cmpd="sng" w="19050">
            <a:solidFill>
              <a:srgbClr val="FF9900"/>
            </a:solidFill>
            <a:prstDash val="dash"/>
            <a:round/>
            <a:headEnd len="med" w="med" type="triangle"/>
            <a:tailEnd len="med" w="med" type="none"/>
          </a:ln>
        </p:spPr>
      </p:cxnSp>
      <p:cxnSp>
        <p:nvCxnSpPr>
          <p:cNvPr id="627" name="Google Shape;627;p43"/>
          <p:cNvCxnSpPr/>
          <p:nvPr/>
        </p:nvCxnSpPr>
        <p:spPr>
          <a:xfrm flipH="1">
            <a:off x="5857925" y="2597782"/>
            <a:ext cx="3110100" cy="1564500"/>
          </a:xfrm>
          <a:prstGeom prst="straightConnector1">
            <a:avLst/>
          </a:prstGeom>
          <a:noFill/>
          <a:ln cap="flat" cmpd="sng" w="19050">
            <a:solidFill>
              <a:srgbClr val="FF9900"/>
            </a:solidFill>
            <a:prstDash val="dash"/>
            <a:round/>
            <a:headEnd len="med" w="med" type="triangle"/>
            <a:tailEnd len="med" w="med" type="none"/>
          </a:ln>
        </p:spPr>
      </p:cxnSp>
      <p:grpSp>
        <p:nvGrpSpPr>
          <p:cNvPr id="628" name="Google Shape;628;p43"/>
          <p:cNvGrpSpPr/>
          <p:nvPr/>
        </p:nvGrpSpPr>
        <p:grpSpPr>
          <a:xfrm>
            <a:off x="5036866" y="3405129"/>
            <a:ext cx="444493" cy="643126"/>
            <a:chOff x="760725" y="3136750"/>
            <a:chExt cx="527275" cy="729250"/>
          </a:xfrm>
        </p:grpSpPr>
        <p:sp>
          <p:nvSpPr>
            <p:cNvPr id="629" name="Google Shape;629;p43"/>
            <p:cNvSpPr/>
            <p:nvPr/>
          </p:nvSpPr>
          <p:spPr>
            <a:xfrm rot="10800000">
              <a:off x="760725" y="352790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43"/>
            <p:cNvSpPr/>
            <p:nvPr/>
          </p:nvSpPr>
          <p:spPr>
            <a:xfrm>
              <a:off x="788500" y="3136750"/>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1" name="Google Shape;631;p43"/>
          <p:cNvGrpSpPr/>
          <p:nvPr/>
        </p:nvGrpSpPr>
        <p:grpSpPr>
          <a:xfrm>
            <a:off x="7389894" y="2241173"/>
            <a:ext cx="444493" cy="643126"/>
            <a:chOff x="3315988" y="1896875"/>
            <a:chExt cx="527275" cy="729250"/>
          </a:xfrm>
        </p:grpSpPr>
        <p:sp>
          <p:nvSpPr>
            <p:cNvPr id="632" name="Google Shape;632;p43"/>
            <p:cNvSpPr/>
            <p:nvPr/>
          </p:nvSpPr>
          <p:spPr>
            <a:xfrm rot="10800000">
              <a:off x="3315988" y="228802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43"/>
            <p:cNvSpPr/>
            <p:nvPr/>
          </p:nvSpPr>
          <p:spPr>
            <a:xfrm>
              <a:off x="3343763" y="189687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4" name="Google Shape;634;p43"/>
          <p:cNvSpPr txBox="1"/>
          <p:nvPr/>
        </p:nvSpPr>
        <p:spPr>
          <a:xfrm>
            <a:off x="322325" y="1003050"/>
            <a:ext cx="4549800" cy="267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Calibri"/>
                <a:ea typeface="Calibri"/>
                <a:cs typeface="Calibri"/>
                <a:sym typeface="Calibri"/>
              </a:rPr>
              <a:t>The tilting of </a:t>
            </a:r>
            <a:r>
              <a:rPr i="1" lang="en" sz="1800">
                <a:solidFill>
                  <a:schemeClr val="dk1"/>
                </a:solidFill>
                <a:latin typeface="Calibri"/>
                <a:ea typeface="Calibri"/>
                <a:cs typeface="Calibri"/>
                <a:sym typeface="Calibri"/>
              </a:rPr>
              <a:t>crosswise vorticity</a:t>
            </a:r>
            <a:r>
              <a:rPr lang="en" sz="1800">
                <a:solidFill>
                  <a:schemeClr val="dk1"/>
                </a:solidFill>
                <a:latin typeface="Calibri"/>
                <a:ea typeface="Calibri"/>
                <a:cs typeface="Calibri"/>
                <a:sym typeface="Calibri"/>
              </a:rPr>
              <a:t> results in:</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lphaLcPeriod"/>
            </a:pPr>
            <a:r>
              <a:rPr lang="en" sz="1800">
                <a:solidFill>
                  <a:schemeClr val="dk1"/>
                </a:solidFill>
                <a:latin typeface="Calibri"/>
                <a:ea typeface="Calibri"/>
                <a:cs typeface="Calibri"/>
                <a:sym typeface="Calibri"/>
              </a:rPr>
              <a:t>Immediate rotation for initial updraft</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rgbClr val="FF0000"/>
              </a:buClr>
              <a:buSzPts val="1800"/>
              <a:buFont typeface="Calibri"/>
              <a:buAutoNum type="alphaLcPeriod"/>
            </a:pPr>
            <a:r>
              <a:rPr lang="en" sz="1800">
                <a:solidFill>
                  <a:srgbClr val="FF0000"/>
                </a:solidFill>
                <a:latin typeface="Calibri"/>
                <a:ea typeface="Calibri"/>
                <a:cs typeface="Calibri"/>
                <a:sym typeface="Calibri"/>
              </a:rPr>
              <a:t>Vertical vorticity on flanks of initial updraft and storm splitting</a:t>
            </a:r>
            <a:endParaRPr sz="1800">
              <a:solidFill>
                <a:srgbClr val="FF0000"/>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lphaLcPeriod"/>
            </a:pPr>
            <a:r>
              <a:rPr lang="en" sz="1800">
                <a:solidFill>
                  <a:schemeClr val="dk1"/>
                </a:solidFill>
                <a:latin typeface="Calibri"/>
                <a:ea typeface="Calibri"/>
                <a:cs typeface="Calibri"/>
                <a:sym typeface="Calibri"/>
              </a:rPr>
              <a:t>A high pressure perturbation and downward motion</a:t>
            </a:r>
            <a:endParaRPr sz="1800">
              <a:solidFill>
                <a:schemeClr val="dk1"/>
              </a:solidFill>
              <a:latin typeface="Calibri"/>
              <a:ea typeface="Calibri"/>
              <a:cs typeface="Calibri"/>
              <a:sym typeface="Calibri"/>
            </a:endParaRPr>
          </a:p>
        </p:txBody>
      </p:sp>
      <p:grpSp>
        <p:nvGrpSpPr>
          <p:cNvPr id="635" name="Google Shape;635;p43"/>
          <p:cNvGrpSpPr/>
          <p:nvPr/>
        </p:nvGrpSpPr>
        <p:grpSpPr>
          <a:xfrm>
            <a:off x="5206734" y="1812048"/>
            <a:ext cx="782857" cy="954096"/>
            <a:chOff x="1037364" y="1252313"/>
            <a:chExt cx="950299" cy="1158024"/>
          </a:xfrm>
        </p:grpSpPr>
        <p:grpSp>
          <p:nvGrpSpPr>
            <p:cNvPr id="636" name="Google Shape;636;p43"/>
            <p:cNvGrpSpPr/>
            <p:nvPr/>
          </p:nvGrpSpPr>
          <p:grpSpPr>
            <a:xfrm>
              <a:off x="1037364" y="1739117"/>
              <a:ext cx="920738" cy="671220"/>
              <a:chOff x="1037364" y="1739117"/>
              <a:chExt cx="920738" cy="671220"/>
            </a:xfrm>
          </p:grpSpPr>
          <p:sp>
            <p:nvSpPr>
              <p:cNvPr id="637" name="Google Shape;637;p43"/>
              <p:cNvSpPr/>
              <p:nvPr/>
            </p:nvSpPr>
            <p:spPr>
              <a:xfrm flipH="1" rot="5400000">
                <a:off x="1426502" y="1839017"/>
                <a:ext cx="631500" cy="431700"/>
              </a:xfrm>
              <a:prstGeom prst="curvedDownArrow">
                <a:avLst>
                  <a:gd fmla="val 25000" name="adj1"/>
                  <a:gd fmla="val 50000" name="adj2"/>
                  <a:gd fmla="val 25000" name="adj3"/>
                </a:avLst>
              </a:prstGeom>
              <a:solidFill>
                <a:srgbClr val="CC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43"/>
              <p:cNvSpPr/>
              <p:nvPr/>
            </p:nvSpPr>
            <p:spPr>
              <a:xfrm flipH="1" rot="-5400000">
                <a:off x="937464" y="1878737"/>
                <a:ext cx="631500" cy="431700"/>
              </a:xfrm>
              <a:prstGeom prst="curvedDownArrow">
                <a:avLst>
                  <a:gd fmla="val 25000" name="adj1"/>
                  <a:gd fmla="val 50000" name="adj2"/>
                  <a:gd fmla="val 25000" name="adj3"/>
                </a:avLst>
              </a:prstGeom>
              <a:solidFill>
                <a:srgbClr val="CC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9" name="Google Shape;639;p43"/>
            <p:cNvSpPr/>
            <p:nvPr/>
          </p:nvSpPr>
          <p:spPr>
            <a:xfrm rot="-10511363">
              <a:off x="1108248" y="1286006"/>
              <a:ext cx="842235" cy="922435"/>
            </a:xfrm>
            <a:prstGeom prst="cloud">
              <a:avLst/>
            </a:prstGeom>
            <a:solidFill>
              <a:srgbClr val="FFFFFF"/>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40" name="Google Shape;640;p43"/>
            <p:cNvSpPr txBox="1"/>
            <p:nvPr/>
          </p:nvSpPr>
          <p:spPr>
            <a:xfrm>
              <a:off x="1213517" y="1573648"/>
              <a:ext cx="660600" cy="50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CC0000"/>
                  </a:solidFill>
                </a:rPr>
                <a:t>RM</a:t>
              </a:r>
              <a:endParaRPr b="1" sz="1100">
                <a:solidFill>
                  <a:srgbClr val="CC0000"/>
                </a:solidFill>
              </a:endParaRPr>
            </a:p>
          </p:txBody>
        </p:sp>
      </p:grpSp>
      <p:grpSp>
        <p:nvGrpSpPr>
          <p:cNvPr id="641" name="Google Shape;641;p43"/>
          <p:cNvGrpSpPr/>
          <p:nvPr/>
        </p:nvGrpSpPr>
        <p:grpSpPr>
          <a:xfrm>
            <a:off x="6329417" y="1903078"/>
            <a:ext cx="729694" cy="533183"/>
            <a:chOff x="2293425" y="1498387"/>
            <a:chExt cx="926595" cy="677058"/>
          </a:xfrm>
        </p:grpSpPr>
        <p:sp>
          <p:nvSpPr>
            <p:cNvPr id="642" name="Google Shape;642;p43"/>
            <p:cNvSpPr/>
            <p:nvPr/>
          </p:nvSpPr>
          <p:spPr>
            <a:xfrm rot="5400000">
              <a:off x="2682270" y="1637695"/>
              <a:ext cx="641400" cy="434100"/>
            </a:xfrm>
            <a:prstGeom prst="curvedDownArrow">
              <a:avLst>
                <a:gd fmla="val 25000" name="adj1"/>
                <a:gd fmla="val 50000" name="adj2"/>
                <a:gd fmla="val 25000" name="adj3"/>
              </a:avLst>
            </a:prstGeom>
            <a:solidFill>
              <a:srgbClr val="6FA8D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43"/>
            <p:cNvSpPr/>
            <p:nvPr/>
          </p:nvSpPr>
          <p:spPr>
            <a:xfrm rot="-5400000">
              <a:off x="2189775" y="1602037"/>
              <a:ext cx="641400" cy="434100"/>
            </a:xfrm>
            <a:prstGeom prst="curvedDownArrow">
              <a:avLst>
                <a:gd fmla="val 25000" name="adj1"/>
                <a:gd fmla="val 50000" name="adj2"/>
                <a:gd fmla="val 25000" name="adj3"/>
              </a:avLst>
            </a:prstGeom>
            <a:solidFill>
              <a:srgbClr val="6FA8D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4" name="Google Shape;644;p43"/>
          <p:cNvGrpSpPr/>
          <p:nvPr/>
        </p:nvGrpSpPr>
        <p:grpSpPr>
          <a:xfrm>
            <a:off x="6339410" y="1519334"/>
            <a:ext cx="721819" cy="779483"/>
            <a:chOff x="2315949" y="942251"/>
            <a:chExt cx="916596" cy="989820"/>
          </a:xfrm>
        </p:grpSpPr>
        <p:sp>
          <p:nvSpPr>
            <p:cNvPr id="645" name="Google Shape;645;p43"/>
            <p:cNvSpPr/>
            <p:nvPr/>
          </p:nvSpPr>
          <p:spPr>
            <a:xfrm rot="-10511363">
              <a:off x="2353130" y="975943"/>
              <a:ext cx="842235" cy="922435"/>
            </a:xfrm>
            <a:prstGeom prst="cloud">
              <a:avLst/>
            </a:prstGeom>
            <a:solidFill>
              <a:srgbClr val="FFFFFF"/>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46" name="Google Shape;646;p43"/>
            <p:cNvSpPr txBox="1"/>
            <p:nvPr/>
          </p:nvSpPr>
          <p:spPr>
            <a:xfrm>
              <a:off x="2463644" y="1249870"/>
              <a:ext cx="656100" cy="527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6FA8DC"/>
                  </a:solidFill>
                </a:rPr>
                <a:t>LM</a:t>
              </a:r>
              <a:endParaRPr b="1" sz="1500">
                <a:solidFill>
                  <a:srgbClr val="6FA8DC"/>
                </a:solidFill>
              </a:endParaRPr>
            </a:p>
          </p:txBody>
        </p:sp>
      </p:grpSp>
      <p:sp>
        <p:nvSpPr>
          <p:cNvPr id="647" name="Google Shape;647;p43"/>
          <p:cNvSpPr txBox="1"/>
          <p:nvPr/>
        </p:nvSpPr>
        <p:spPr>
          <a:xfrm>
            <a:off x="5582487" y="3649584"/>
            <a:ext cx="8718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rgbClr val="9900FF"/>
                </a:solidFill>
              </a:rPr>
              <a:t>Inflow</a:t>
            </a:r>
            <a:endParaRPr b="1" sz="1300">
              <a:solidFill>
                <a:srgbClr val="9900FF"/>
              </a:solidFill>
            </a:endParaRPr>
          </a:p>
        </p:txBody>
      </p:sp>
      <p:sp>
        <p:nvSpPr>
          <p:cNvPr id="648" name="Google Shape;648;p43"/>
          <p:cNvSpPr/>
          <p:nvPr/>
        </p:nvSpPr>
        <p:spPr>
          <a:xfrm>
            <a:off x="5387264" y="3342049"/>
            <a:ext cx="375197" cy="814531"/>
          </a:xfrm>
          <a:custGeom>
            <a:rect b="b" l="l" r="r" t="t"/>
            <a:pathLst>
              <a:path extrusionOk="0" h="39598" w="18240">
                <a:moveTo>
                  <a:pt x="0" y="39598"/>
                </a:moveTo>
                <a:cubicBezTo>
                  <a:pt x="2726" y="36011"/>
                  <a:pt x="13343" y="24677"/>
                  <a:pt x="16356" y="18077"/>
                </a:cubicBezTo>
                <a:cubicBezTo>
                  <a:pt x="19369" y="11477"/>
                  <a:pt x="17791" y="3013"/>
                  <a:pt x="18078" y="0"/>
                </a:cubicBezTo>
              </a:path>
            </a:pathLst>
          </a:custGeom>
          <a:noFill/>
          <a:ln cap="flat" cmpd="sng" w="28575">
            <a:solidFill>
              <a:srgbClr val="9900FF"/>
            </a:solidFill>
            <a:prstDash val="solid"/>
            <a:round/>
            <a:headEnd len="med" w="med" type="none"/>
            <a:tailEnd len="med" w="med" type="triangle"/>
          </a:ln>
        </p:spPr>
      </p:sp>
      <p:sp>
        <p:nvSpPr>
          <p:cNvPr id="649" name="Google Shape;649;p43"/>
          <p:cNvSpPr/>
          <p:nvPr/>
        </p:nvSpPr>
        <p:spPr>
          <a:xfrm>
            <a:off x="6805834" y="2955229"/>
            <a:ext cx="965042" cy="188380"/>
          </a:xfrm>
          <a:custGeom>
            <a:rect b="b" l="l" r="r" t="t"/>
            <a:pathLst>
              <a:path extrusionOk="0" h="9158" w="46915">
                <a:moveTo>
                  <a:pt x="46915" y="5165"/>
                </a:moveTo>
                <a:cubicBezTo>
                  <a:pt x="42037" y="5811"/>
                  <a:pt x="25466" y="9900"/>
                  <a:pt x="17647" y="9039"/>
                </a:cubicBezTo>
                <a:cubicBezTo>
                  <a:pt x="9828" y="8178"/>
                  <a:pt x="2941" y="1507"/>
                  <a:pt x="0" y="0"/>
                </a:cubicBezTo>
              </a:path>
            </a:pathLst>
          </a:custGeom>
          <a:noFill/>
          <a:ln cap="flat" cmpd="sng" w="28575">
            <a:solidFill>
              <a:srgbClr val="9900FF"/>
            </a:solidFill>
            <a:prstDash val="solid"/>
            <a:round/>
            <a:headEnd len="med" w="med" type="none"/>
            <a:tailEnd len="med" w="med" type="triangle"/>
          </a:ln>
        </p:spPr>
      </p:sp>
      <p:sp>
        <p:nvSpPr>
          <p:cNvPr id="650" name="Google Shape;650;p43"/>
          <p:cNvSpPr txBox="1"/>
          <p:nvPr/>
        </p:nvSpPr>
        <p:spPr>
          <a:xfrm>
            <a:off x="7008442" y="3158560"/>
            <a:ext cx="8718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rgbClr val="9900FF"/>
                </a:solidFill>
              </a:rPr>
              <a:t>Inflow</a:t>
            </a:r>
            <a:endParaRPr b="1" sz="1300">
              <a:solidFill>
                <a:srgbClr val="9900FF"/>
              </a:solidFill>
            </a:endParaRPr>
          </a:p>
        </p:txBody>
      </p:sp>
      <p:cxnSp>
        <p:nvCxnSpPr>
          <p:cNvPr id="651" name="Google Shape;651;p43"/>
          <p:cNvCxnSpPr/>
          <p:nvPr/>
        </p:nvCxnSpPr>
        <p:spPr>
          <a:xfrm rot="10800000">
            <a:off x="5595599" y="2623026"/>
            <a:ext cx="44100" cy="750600"/>
          </a:xfrm>
          <a:prstGeom prst="straightConnector1">
            <a:avLst/>
          </a:prstGeom>
          <a:noFill/>
          <a:ln cap="flat" cmpd="sng" w="38100">
            <a:solidFill>
              <a:schemeClr val="dk1"/>
            </a:solidFill>
            <a:prstDash val="solid"/>
            <a:round/>
            <a:headEnd len="med" w="med" type="none"/>
            <a:tailEnd len="med" w="med" type="triangle"/>
          </a:ln>
        </p:spPr>
      </p:cxnSp>
      <p:cxnSp>
        <p:nvCxnSpPr>
          <p:cNvPr id="652" name="Google Shape;652;p43"/>
          <p:cNvCxnSpPr/>
          <p:nvPr/>
        </p:nvCxnSpPr>
        <p:spPr>
          <a:xfrm rot="10800000">
            <a:off x="6712334" y="2332886"/>
            <a:ext cx="44100" cy="750600"/>
          </a:xfrm>
          <a:prstGeom prst="straightConnector1">
            <a:avLst/>
          </a:prstGeom>
          <a:noFill/>
          <a:ln cap="flat" cmpd="sng" w="38100">
            <a:solidFill>
              <a:schemeClr val="dk1"/>
            </a:solidFill>
            <a:prstDash val="solid"/>
            <a:round/>
            <a:headEnd len="med" w="med" type="none"/>
            <a:tailEnd len="med" w="med" type="triangle"/>
          </a:ln>
        </p:spPr>
      </p:cxnSp>
      <p:sp>
        <p:nvSpPr>
          <p:cNvPr id="653" name="Google Shape;653;p43"/>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Non-Linear Dynamics Term</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p44"/>
          <p:cNvSpPr txBox="1"/>
          <p:nvPr/>
        </p:nvSpPr>
        <p:spPr>
          <a:xfrm>
            <a:off x="322325" y="1003050"/>
            <a:ext cx="45498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Calibri"/>
                <a:ea typeface="Calibri"/>
                <a:cs typeface="Calibri"/>
                <a:sym typeface="Calibri"/>
              </a:rPr>
              <a:t>Why does streamwise vorticity support immediate updraft rotation?</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lphaLcPeriod"/>
            </a:pPr>
            <a:r>
              <a:rPr lang="en" sz="1800">
                <a:solidFill>
                  <a:schemeClr val="dk1"/>
                </a:solidFill>
                <a:latin typeface="Calibri"/>
                <a:ea typeface="Calibri"/>
                <a:cs typeface="Calibri"/>
                <a:sym typeface="Calibri"/>
              </a:rPr>
              <a:t>Because cyclonic vorticity is more efficient than anticyclonic vorticity</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lphaLcPeriod"/>
            </a:pPr>
            <a:r>
              <a:rPr lang="en" sz="1800">
                <a:solidFill>
                  <a:schemeClr val="dk1"/>
                </a:solidFill>
                <a:latin typeface="Calibri"/>
                <a:ea typeface="Calibri"/>
                <a:cs typeface="Calibri"/>
                <a:sym typeface="Calibri"/>
              </a:rPr>
              <a:t>Stretching is stronger</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lphaLcPeriod"/>
            </a:pPr>
            <a:r>
              <a:rPr lang="en" sz="1800">
                <a:solidFill>
                  <a:schemeClr val="dk1"/>
                </a:solidFill>
                <a:latin typeface="Calibri"/>
                <a:ea typeface="Calibri"/>
                <a:cs typeface="Calibri"/>
                <a:sym typeface="Calibri"/>
              </a:rPr>
              <a:t>The vertical vorticity is aligned with the initial updraft</a:t>
            </a:r>
            <a:endParaRPr sz="1800">
              <a:solidFill>
                <a:schemeClr val="dk1"/>
              </a:solidFill>
              <a:latin typeface="Calibri"/>
              <a:ea typeface="Calibri"/>
              <a:cs typeface="Calibri"/>
              <a:sym typeface="Calibri"/>
            </a:endParaRPr>
          </a:p>
        </p:txBody>
      </p:sp>
      <p:sp>
        <p:nvSpPr>
          <p:cNvPr id="660" name="Google Shape;660;p44"/>
          <p:cNvSpPr/>
          <p:nvPr/>
        </p:nvSpPr>
        <p:spPr>
          <a:xfrm rot="10800000">
            <a:off x="4954815" y="3718296"/>
            <a:ext cx="434100" cy="2934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44"/>
          <p:cNvSpPr/>
          <p:nvPr/>
        </p:nvSpPr>
        <p:spPr>
          <a:xfrm>
            <a:off x="4799500" y="1718998"/>
            <a:ext cx="3101271" cy="2246417"/>
          </a:xfrm>
          <a:custGeom>
            <a:rect b="b" l="l" r="r" t="t"/>
            <a:pathLst>
              <a:path extrusionOk="0" h="103450" w="142817">
                <a:moveTo>
                  <a:pt x="0" y="103450"/>
                </a:moveTo>
                <a:cubicBezTo>
                  <a:pt x="10418" y="97862"/>
                  <a:pt x="51469" y="84201"/>
                  <a:pt x="62508" y="69919"/>
                </a:cubicBezTo>
                <a:cubicBezTo>
                  <a:pt x="73547" y="55637"/>
                  <a:pt x="59611" y="29213"/>
                  <a:pt x="66234" y="17760"/>
                </a:cubicBezTo>
                <a:cubicBezTo>
                  <a:pt x="72858" y="6307"/>
                  <a:pt x="95005" y="-3490"/>
                  <a:pt x="102249" y="1201"/>
                </a:cubicBezTo>
                <a:cubicBezTo>
                  <a:pt x="109493" y="5893"/>
                  <a:pt x="102939" y="40114"/>
                  <a:pt x="109700" y="45909"/>
                </a:cubicBezTo>
                <a:cubicBezTo>
                  <a:pt x="116461" y="51705"/>
                  <a:pt x="137298" y="37630"/>
                  <a:pt x="142817" y="35974"/>
                </a:cubicBezTo>
              </a:path>
            </a:pathLst>
          </a:custGeom>
          <a:noFill/>
          <a:ln cap="flat" cmpd="sng" w="19050">
            <a:solidFill>
              <a:srgbClr val="FF9900"/>
            </a:solidFill>
            <a:prstDash val="dash"/>
            <a:round/>
            <a:headEnd len="med" w="med" type="none"/>
            <a:tailEnd len="med" w="med" type="triangle"/>
          </a:ln>
        </p:spPr>
      </p:sp>
      <p:cxnSp>
        <p:nvCxnSpPr>
          <p:cNvPr id="662" name="Google Shape;662;p44"/>
          <p:cNvCxnSpPr/>
          <p:nvPr/>
        </p:nvCxnSpPr>
        <p:spPr>
          <a:xfrm flipH="1">
            <a:off x="5251623" y="2522825"/>
            <a:ext cx="3204900" cy="1541100"/>
          </a:xfrm>
          <a:prstGeom prst="straightConnector1">
            <a:avLst/>
          </a:prstGeom>
          <a:noFill/>
          <a:ln cap="flat" cmpd="sng" w="19050">
            <a:solidFill>
              <a:srgbClr val="FF9900"/>
            </a:solidFill>
            <a:prstDash val="dash"/>
            <a:round/>
            <a:headEnd len="med" w="med" type="triangle"/>
            <a:tailEnd len="med" w="med" type="none"/>
          </a:ln>
        </p:spPr>
      </p:cxnSp>
      <p:cxnSp>
        <p:nvCxnSpPr>
          <p:cNvPr id="663" name="Google Shape;663;p44"/>
          <p:cNvCxnSpPr/>
          <p:nvPr/>
        </p:nvCxnSpPr>
        <p:spPr>
          <a:xfrm flipH="1">
            <a:off x="5800975" y="2583082"/>
            <a:ext cx="3204900" cy="1541100"/>
          </a:xfrm>
          <a:prstGeom prst="straightConnector1">
            <a:avLst/>
          </a:prstGeom>
          <a:noFill/>
          <a:ln cap="flat" cmpd="sng" w="19050">
            <a:solidFill>
              <a:srgbClr val="FF9900"/>
            </a:solidFill>
            <a:prstDash val="dash"/>
            <a:round/>
            <a:headEnd len="med" w="med" type="triangle"/>
            <a:tailEnd len="med" w="med" type="none"/>
          </a:ln>
        </p:spPr>
      </p:cxnSp>
      <p:sp>
        <p:nvSpPr>
          <p:cNvPr id="664" name="Google Shape;664;p44"/>
          <p:cNvSpPr/>
          <p:nvPr/>
        </p:nvSpPr>
        <p:spPr>
          <a:xfrm>
            <a:off x="4979186" y="3378295"/>
            <a:ext cx="434100" cy="2934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65" name="Google Shape;665;p44"/>
          <p:cNvGrpSpPr/>
          <p:nvPr/>
        </p:nvGrpSpPr>
        <p:grpSpPr>
          <a:xfrm>
            <a:off x="5646200" y="1977425"/>
            <a:ext cx="951625" cy="734677"/>
            <a:chOff x="1556395" y="1523829"/>
            <a:chExt cx="1095585" cy="845817"/>
          </a:xfrm>
        </p:grpSpPr>
        <p:sp>
          <p:nvSpPr>
            <p:cNvPr id="666" name="Google Shape;666;p44"/>
            <p:cNvSpPr/>
            <p:nvPr/>
          </p:nvSpPr>
          <p:spPr>
            <a:xfrm flipH="1" rot="5400000">
              <a:off x="1988230" y="1648779"/>
              <a:ext cx="788700" cy="5388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44"/>
            <p:cNvSpPr/>
            <p:nvPr/>
          </p:nvSpPr>
          <p:spPr>
            <a:xfrm flipH="1" rot="-5400000">
              <a:off x="1431445" y="1705896"/>
              <a:ext cx="788700" cy="5388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8" name="Google Shape;668;p44"/>
          <p:cNvSpPr/>
          <p:nvPr/>
        </p:nvSpPr>
        <p:spPr>
          <a:xfrm rot="-10511481">
            <a:off x="5695249" y="1486068"/>
            <a:ext cx="913439" cy="1000464"/>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69" name="Google Shape;669;p44"/>
          <p:cNvSpPr txBox="1"/>
          <p:nvPr/>
        </p:nvSpPr>
        <p:spPr>
          <a:xfrm>
            <a:off x="5873399" y="1798025"/>
            <a:ext cx="684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CC0000"/>
                </a:solidFill>
              </a:rPr>
              <a:t>RM</a:t>
            </a:r>
            <a:endParaRPr b="1" sz="2000">
              <a:solidFill>
                <a:srgbClr val="CC0000"/>
              </a:solidFill>
            </a:endParaRPr>
          </a:p>
        </p:txBody>
      </p:sp>
      <p:sp>
        <p:nvSpPr>
          <p:cNvPr id="670" name="Google Shape;670;p44"/>
          <p:cNvSpPr txBox="1"/>
          <p:nvPr/>
        </p:nvSpPr>
        <p:spPr>
          <a:xfrm>
            <a:off x="5860050" y="3437423"/>
            <a:ext cx="9975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rgbClr val="9900FF"/>
                </a:solidFill>
              </a:rPr>
              <a:t>Inflow</a:t>
            </a:r>
            <a:endParaRPr b="1" sz="1300">
              <a:solidFill>
                <a:srgbClr val="9900FF"/>
              </a:solidFill>
            </a:endParaRPr>
          </a:p>
        </p:txBody>
      </p:sp>
      <p:sp>
        <p:nvSpPr>
          <p:cNvPr id="671" name="Google Shape;671;p44"/>
          <p:cNvSpPr/>
          <p:nvPr/>
        </p:nvSpPr>
        <p:spPr>
          <a:xfrm>
            <a:off x="5460678" y="3323288"/>
            <a:ext cx="684240" cy="538206"/>
          </a:xfrm>
          <a:custGeom>
            <a:rect b="b" l="l" r="r" t="t"/>
            <a:pathLst>
              <a:path extrusionOk="0" h="24785" w="31510">
                <a:moveTo>
                  <a:pt x="0" y="24785"/>
                </a:moveTo>
                <a:cubicBezTo>
                  <a:pt x="3611" y="22718"/>
                  <a:pt x="16415" y="16513"/>
                  <a:pt x="21667" y="12382"/>
                </a:cubicBezTo>
                <a:cubicBezTo>
                  <a:pt x="26919" y="8251"/>
                  <a:pt x="29870" y="2064"/>
                  <a:pt x="31510" y="0"/>
                </a:cubicBezTo>
              </a:path>
            </a:pathLst>
          </a:custGeom>
          <a:noFill/>
          <a:ln cap="flat" cmpd="sng" w="28575">
            <a:solidFill>
              <a:srgbClr val="9900FF"/>
            </a:solidFill>
            <a:prstDash val="solid"/>
            <a:round/>
            <a:headEnd len="med" w="med" type="none"/>
            <a:tailEnd len="med" w="med" type="triangle"/>
          </a:ln>
        </p:spPr>
      </p:sp>
      <p:cxnSp>
        <p:nvCxnSpPr>
          <p:cNvPr id="672" name="Google Shape;672;p44"/>
          <p:cNvCxnSpPr/>
          <p:nvPr/>
        </p:nvCxnSpPr>
        <p:spPr>
          <a:xfrm rot="10800000">
            <a:off x="6151957" y="2641106"/>
            <a:ext cx="0" cy="652200"/>
          </a:xfrm>
          <a:prstGeom prst="straightConnector1">
            <a:avLst/>
          </a:prstGeom>
          <a:noFill/>
          <a:ln cap="flat" cmpd="sng" w="38100">
            <a:solidFill>
              <a:schemeClr val="dk1"/>
            </a:solidFill>
            <a:prstDash val="solid"/>
            <a:round/>
            <a:headEnd len="med" w="med" type="none"/>
            <a:tailEnd len="med" w="med" type="triangle"/>
          </a:ln>
        </p:spPr>
      </p:cxnSp>
      <p:sp>
        <p:nvSpPr>
          <p:cNvPr id="673" name="Google Shape;673;p44"/>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Non-Linear Dynamics Term</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p45"/>
          <p:cNvSpPr txBox="1"/>
          <p:nvPr/>
        </p:nvSpPr>
        <p:spPr>
          <a:xfrm>
            <a:off x="322325" y="1003050"/>
            <a:ext cx="45498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Calibri"/>
                <a:ea typeface="Calibri"/>
                <a:cs typeface="Calibri"/>
                <a:sym typeface="Calibri"/>
              </a:rPr>
              <a:t>Why does streamwise vorticity support immediate updraft rotation?</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lphaLcPeriod"/>
            </a:pPr>
            <a:r>
              <a:rPr lang="en" sz="1800">
                <a:solidFill>
                  <a:schemeClr val="dk1"/>
                </a:solidFill>
                <a:latin typeface="Calibri"/>
                <a:ea typeface="Calibri"/>
                <a:cs typeface="Calibri"/>
                <a:sym typeface="Calibri"/>
              </a:rPr>
              <a:t>Because cyclonic vorticity is more efficient than anticyclonic vorticity</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lphaLcPeriod"/>
            </a:pPr>
            <a:r>
              <a:rPr lang="en" sz="1800">
                <a:solidFill>
                  <a:schemeClr val="dk1"/>
                </a:solidFill>
                <a:latin typeface="Calibri"/>
                <a:ea typeface="Calibri"/>
                <a:cs typeface="Calibri"/>
                <a:sym typeface="Calibri"/>
              </a:rPr>
              <a:t>Stretching is stronger</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rgbClr val="FF0000"/>
              </a:buClr>
              <a:buSzPts val="1800"/>
              <a:buFont typeface="Calibri"/>
              <a:buAutoNum type="alphaLcPeriod"/>
            </a:pPr>
            <a:r>
              <a:rPr lang="en" sz="1800">
                <a:solidFill>
                  <a:srgbClr val="FF0000"/>
                </a:solidFill>
                <a:latin typeface="Calibri"/>
                <a:ea typeface="Calibri"/>
                <a:cs typeface="Calibri"/>
                <a:sym typeface="Calibri"/>
              </a:rPr>
              <a:t>The vertical vorticity is aligned with the initial updraft</a:t>
            </a:r>
            <a:endParaRPr sz="1800">
              <a:solidFill>
                <a:schemeClr val="dk1"/>
              </a:solidFill>
              <a:latin typeface="Calibri"/>
              <a:ea typeface="Calibri"/>
              <a:cs typeface="Calibri"/>
              <a:sym typeface="Calibri"/>
            </a:endParaRPr>
          </a:p>
        </p:txBody>
      </p:sp>
      <p:sp>
        <p:nvSpPr>
          <p:cNvPr id="680" name="Google Shape;680;p45"/>
          <p:cNvSpPr/>
          <p:nvPr/>
        </p:nvSpPr>
        <p:spPr>
          <a:xfrm rot="10800000">
            <a:off x="4954815" y="3718296"/>
            <a:ext cx="434100" cy="2934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45"/>
          <p:cNvSpPr/>
          <p:nvPr/>
        </p:nvSpPr>
        <p:spPr>
          <a:xfrm>
            <a:off x="4799500" y="1718998"/>
            <a:ext cx="3101271" cy="2246417"/>
          </a:xfrm>
          <a:custGeom>
            <a:rect b="b" l="l" r="r" t="t"/>
            <a:pathLst>
              <a:path extrusionOk="0" h="103450" w="142817">
                <a:moveTo>
                  <a:pt x="0" y="103450"/>
                </a:moveTo>
                <a:cubicBezTo>
                  <a:pt x="10418" y="97862"/>
                  <a:pt x="51469" y="84201"/>
                  <a:pt x="62508" y="69919"/>
                </a:cubicBezTo>
                <a:cubicBezTo>
                  <a:pt x="73547" y="55637"/>
                  <a:pt x="59611" y="29213"/>
                  <a:pt x="66234" y="17760"/>
                </a:cubicBezTo>
                <a:cubicBezTo>
                  <a:pt x="72858" y="6307"/>
                  <a:pt x="95005" y="-3490"/>
                  <a:pt x="102249" y="1201"/>
                </a:cubicBezTo>
                <a:cubicBezTo>
                  <a:pt x="109493" y="5893"/>
                  <a:pt x="102939" y="40114"/>
                  <a:pt x="109700" y="45909"/>
                </a:cubicBezTo>
                <a:cubicBezTo>
                  <a:pt x="116461" y="51705"/>
                  <a:pt x="137298" y="37630"/>
                  <a:pt x="142817" y="35974"/>
                </a:cubicBezTo>
              </a:path>
            </a:pathLst>
          </a:custGeom>
          <a:noFill/>
          <a:ln cap="flat" cmpd="sng" w="19050">
            <a:solidFill>
              <a:srgbClr val="FF9900"/>
            </a:solidFill>
            <a:prstDash val="dash"/>
            <a:round/>
            <a:headEnd len="med" w="med" type="none"/>
            <a:tailEnd len="med" w="med" type="triangle"/>
          </a:ln>
        </p:spPr>
      </p:sp>
      <p:cxnSp>
        <p:nvCxnSpPr>
          <p:cNvPr id="682" name="Google Shape;682;p45"/>
          <p:cNvCxnSpPr/>
          <p:nvPr/>
        </p:nvCxnSpPr>
        <p:spPr>
          <a:xfrm flipH="1">
            <a:off x="5251623" y="2522825"/>
            <a:ext cx="3204900" cy="1541100"/>
          </a:xfrm>
          <a:prstGeom prst="straightConnector1">
            <a:avLst/>
          </a:prstGeom>
          <a:noFill/>
          <a:ln cap="flat" cmpd="sng" w="19050">
            <a:solidFill>
              <a:srgbClr val="FF9900"/>
            </a:solidFill>
            <a:prstDash val="dash"/>
            <a:round/>
            <a:headEnd len="med" w="med" type="triangle"/>
            <a:tailEnd len="med" w="med" type="none"/>
          </a:ln>
        </p:spPr>
      </p:cxnSp>
      <p:cxnSp>
        <p:nvCxnSpPr>
          <p:cNvPr id="683" name="Google Shape;683;p45"/>
          <p:cNvCxnSpPr/>
          <p:nvPr/>
        </p:nvCxnSpPr>
        <p:spPr>
          <a:xfrm flipH="1">
            <a:off x="5800975" y="2583082"/>
            <a:ext cx="3204900" cy="1541100"/>
          </a:xfrm>
          <a:prstGeom prst="straightConnector1">
            <a:avLst/>
          </a:prstGeom>
          <a:noFill/>
          <a:ln cap="flat" cmpd="sng" w="19050">
            <a:solidFill>
              <a:srgbClr val="FF9900"/>
            </a:solidFill>
            <a:prstDash val="dash"/>
            <a:round/>
            <a:headEnd len="med" w="med" type="triangle"/>
            <a:tailEnd len="med" w="med" type="none"/>
          </a:ln>
        </p:spPr>
      </p:cxnSp>
      <p:sp>
        <p:nvSpPr>
          <p:cNvPr id="684" name="Google Shape;684;p45"/>
          <p:cNvSpPr/>
          <p:nvPr/>
        </p:nvSpPr>
        <p:spPr>
          <a:xfrm>
            <a:off x="4979186" y="3378295"/>
            <a:ext cx="434100" cy="2934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85" name="Google Shape;685;p45"/>
          <p:cNvGrpSpPr/>
          <p:nvPr/>
        </p:nvGrpSpPr>
        <p:grpSpPr>
          <a:xfrm>
            <a:off x="5646200" y="1977425"/>
            <a:ext cx="951625" cy="734677"/>
            <a:chOff x="1556395" y="1523829"/>
            <a:chExt cx="1095585" cy="845817"/>
          </a:xfrm>
        </p:grpSpPr>
        <p:sp>
          <p:nvSpPr>
            <p:cNvPr id="686" name="Google Shape;686;p45"/>
            <p:cNvSpPr/>
            <p:nvPr/>
          </p:nvSpPr>
          <p:spPr>
            <a:xfrm flipH="1" rot="5400000">
              <a:off x="1988230" y="1648779"/>
              <a:ext cx="788700" cy="5388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45"/>
            <p:cNvSpPr/>
            <p:nvPr/>
          </p:nvSpPr>
          <p:spPr>
            <a:xfrm flipH="1" rot="-5400000">
              <a:off x="1431445" y="1705896"/>
              <a:ext cx="788700" cy="5388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88" name="Google Shape;688;p45"/>
          <p:cNvSpPr/>
          <p:nvPr/>
        </p:nvSpPr>
        <p:spPr>
          <a:xfrm rot="-10511481">
            <a:off x="5695249" y="1486068"/>
            <a:ext cx="913439" cy="1000464"/>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89" name="Google Shape;689;p45"/>
          <p:cNvSpPr txBox="1"/>
          <p:nvPr/>
        </p:nvSpPr>
        <p:spPr>
          <a:xfrm>
            <a:off x="5873399" y="1798025"/>
            <a:ext cx="684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CC0000"/>
                </a:solidFill>
              </a:rPr>
              <a:t>RM</a:t>
            </a:r>
            <a:endParaRPr b="1" sz="2000">
              <a:solidFill>
                <a:srgbClr val="CC0000"/>
              </a:solidFill>
            </a:endParaRPr>
          </a:p>
        </p:txBody>
      </p:sp>
      <p:sp>
        <p:nvSpPr>
          <p:cNvPr id="690" name="Google Shape;690;p45"/>
          <p:cNvSpPr txBox="1"/>
          <p:nvPr/>
        </p:nvSpPr>
        <p:spPr>
          <a:xfrm>
            <a:off x="5860050" y="3437423"/>
            <a:ext cx="9975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rgbClr val="9900FF"/>
                </a:solidFill>
              </a:rPr>
              <a:t>Inflow</a:t>
            </a:r>
            <a:endParaRPr b="1" sz="1300">
              <a:solidFill>
                <a:srgbClr val="9900FF"/>
              </a:solidFill>
            </a:endParaRPr>
          </a:p>
        </p:txBody>
      </p:sp>
      <p:sp>
        <p:nvSpPr>
          <p:cNvPr id="691" name="Google Shape;691;p45"/>
          <p:cNvSpPr/>
          <p:nvPr/>
        </p:nvSpPr>
        <p:spPr>
          <a:xfrm>
            <a:off x="5460678" y="3323288"/>
            <a:ext cx="684240" cy="538206"/>
          </a:xfrm>
          <a:custGeom>
            <a:rect b="b" l="l" r="r" t="t"/>
            <a:pathLst>
              <a:path extrusionOk="0" h="24785" w="31510">
                <a:moveTo>
                  <a:pt x="0" y="24785"/>
                </a:moveTo>
                <a:cubicBezTo>
                  <a:pt x="3611" y="22718"/>
                  <a:pt x="16415" y="16513"/>
                  <a:pt x="21667" y="12382"/>
                </a:cubicBezTo>
                <a:cubicBezTo>
                  <a:pt x="26919" y="8251"/>
                  <a:pt x="29870" y="2064"/>
                  <a:pt x="31510" y="0"/>
                </a:cubicBezTo>
              </a:path>
            </a:pathLst>
          </a:custGeom>
          <a:noFill/>
          <a:ln cap="flat" cmpd="sng" w="28575">
            <a:solidFill>
              <a:srgbClr val="9900FF"/>
            </a:solidFill>
            <a:prstDash val="solid"/>
            <a:round/>
            <a:headEnd len="med" w="med" type="none"/>
            <a:tailEnd len="med" w="med" type="triangle"/>
          </a:ln>
        </p:spPr>
      </p:sp>
      <p:cxnSp>
        <p:nvCxnSpPr>
          <p:cNvPr id="692" name="Google Shape;692;p45"/>
          <p:cNvCxnSpPr/>
          <p:nvPr/>
        </p:nvCxnSpPr>
        <p:spPr>
          <a:xfrm rot="10800000">
            <a:off x="6151957" y="2641106"/>
            <a:ext cx="0" cy="652200"/>
          </a:xfrm>
          <a:prstGeom prst="straightConnector1">
            <a:avLst/>
          </a:prstGeom>
          <a:noFill/>
          <a:ln cap="flat" cmpd="sng" w="38100">
            <a:solidFill>
              <a:schemeClr val="dk1"/>
            </a:solidFill>
            <a:prstDash val="solid"/>
            <a:round/>
            <a:headEnd len="med" w="med" type="none"/>
            <a:tailEnd len="med" w="med" type="triangle"/>
          </a:ln>
        </p:spPr>
      </p:cxnSp>
      <p:sp>
        <p:nvSpPr>
          <p:cNvPr id="693" name="Google Shape;693;p45"/>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Non-Linear Dynamics Term</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p46"/>
          <p:cNvSpPr txBox="1"/>
          <p:nvPr/>
        </p:nvSpPr>
        <p:spPr>
          <a:xfrm>
            <a:off x="322325" y="1003050"/>
            <a:ext cx="4549800" cy="267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Calibri"/>
                <a:ea typeface="Calibri"/>
                <a:cs typeface="Calibri"/>
                <a:sym typeface="Calibri"/>
              </a:rPr>
              <a:t>What is the significance of </a:t>
            </a:r>
            <a:r>
              <a:rPr lang="en" sz="1800">
                <a:solidFill>
                  <a:schemeClr val="dk1"/>
                </a:solidFill>
                <a:latin typeface="Calibri"/>
                <a:ea typeface="Calibri"/>
                <a:cs typeface="Calibri"/>
                <a:sym typeface="Calibri"/>
              </a:rPr>
              <a:t>low pressure perturbations aloft</a:t>
            </a:r>
            <a:r>
              <a:rPr lang="en"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lphaLcPeriod"/>
            </a:pPr>
            <a:r>
              <a:rPr lang="en" sz="1800">
                <a:solidFill>
                  <a:schemeClr val="dk1"/>
                </a:solidFill>
                <a:latin typeface="Calibri"/>
                <a:ea typeface="Calibri"/>
                <a:cs typeface="Calibri"/>
                <a:sym typeface="Calibri"/>
              </a:rPr>
              <a:t>Can limit cell splitting</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lphaLcPeriod"/>
            </a:pPr>
            <a:r>
              <a:rPr lang="en" sz="1800">
                <a:solidFill>
                  <a:schemeClr val="dk1"/>
                </a:solidFill>
                <a:latin typeface="Calibri"/>
                <a:ea typeface="Calibri"/>
                <a:cs typeface="Calibri"/>
                <a:sym typeface="Calibri"/>
              </a:rPr>
              <a:t>Can </a:t>
            </a:r>
            <a:r>
              <a:rPr lang="en" sz="1800">
                <a:solidFill>
                  <a:schemeClr val="dk1"/>
                </a:solidFill>
                <a:latin typeface="Calibri"/>
                <a:ea typeface="Calibri"/>
                <a:cs typeface="Calibri"/>
                <a:sym typeface="Calibri"/>
              </a:rPr>
              <a:t>suppress</a:t>
            </a:r>
            <a:r>
              <a:rPr lang="en" sz="1800">
                <a:solidFill>
                  <a:schemeClr val="dk1"/>
                </a:solidFill>
                <a:latin typeface="Calibri"/>
                <a:ea typeface="Calibri"/>
                <a:cs typeface="Calibri"/>
                <a:sym typeface="Calibri"/>
              </a:rPr>
              <a:t> downdrafts</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lphaLcPeriod"/>
            </a:pPr>
            <a:r>
              <a:rPr lang="en" sz="1800">
                <a:solidFill>
                  <a:schemeClr val="dk1"/>
                </a:solidFill>
                <a:latin typeface="Calibri"/>
                <a:ea typeface="Calibri"/>
                <a:cs typeface="Calibri"/>
                <a:sym typeface="Calibri"/>
              </a:rPr>
              <a:t>Can dynamically lift inflow air to</a:t>
            </a:r>
            <a:endParaRPr sz="1800">
              <a:solidFill>
                <a:schemeClr val="dk1"/>
              </a:solidFill>
              <a:latin typeface="Calibri"/>
              <a:ea typeface="Calibri"/>
              <a:cs typeface="Calibri"/>
              <a:sym typeface="Calibri"/>
            </a:endParaRPr>
          </a:p>
          <a:p>
            <a:pPr indent="0" lvl="0" marL="457200" rtl="0" algn="l">
              <a:spcBef>
                <a:spcPts val="0"/>
              </a:spcBef>
              <a:spcAft>
                <a:spcPts val="0"/>
              </a:spcAft>
              <a:buNone/>
            </a:pPr>
            <a:r>
              <a:rPr lang="en" sz="1800">
                <a:solidFill>
                  <a:schemeClr val="dk1"/>
                </a:solidFill>
                <a:latin typeface="Calibri"/>
                <a:ea typeface="Calibri"/>
                <a:cs typeface="Calibri"/>
                <a:sym typeface="Calibri"/>
              </a:rPr>
              <a:t>to the LFC, even with CIN</a:t>
            </a:r>
            <a:endParaRPr sz="1800">
              <a:solidFill>
                <a:schemeClr val="dk1"/>
              </a:solidFill>
              <a:latin typeface="Calibri"/>
              <a:ea typeface="Calibri"/>
              <a:cs typeface="Calibri"/>
              <a:sym typeface="Calibri"/>
            </a:endParaRPr>
          </a:p>
        </p:txBody>
      </p:sp>
      <p:sp>
        <p:nvSpPr>
          <p:cNvPr id="700" name="Google Shape;700;p46"/>
          <p:cNvSpPr/>
          <p:nvPr/>
        </p:nvSpPr>
        <p:spPr>
          <a:xfrm rot="10800000">
            <a:off x="5363756" y="3709263"/>
            <a:ext cx="383700" cy="2733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46"/>
          <p:cNvSpPr/>
          <p:nvPr/>
        </p:nvSpPr>
        <p:spPr>
          <a:xfrm>
            <a:off x="5213550" y="1933512"/>
            <a:ext cx="2785587" cy="2015293"/>
          </a:xfrm>
          <a:custGeom>
            <a:rect b="b" l="l" r="r" t="t"/>
            <a:pathLst>
              <a:path extrusionOk="0" h="99767" w="145026">
                <a:moveTo>
                  <a:pt x="0" y="99767"/>
                </a:moveTo>
                <a:cubicBezTo>
                  <a:pt x="6330" y="95698"/>
                  <a:pt x="31267" y="89218"/>
                  <a:pt x="37980" y="75350"/>
                </a:cubicBezTo>
                <a:cubicBezTo>
                  <a:pt x="44693" y="61482"/>
                  <a:pt x="32670" y="28820"/>
                  <a:pt x="40279" y="16558"/>
                </a:cubicBezTo>
                <a:cubicBezTo>
                  <a:pt x="47888" y="4296"/>
                  <a:pt x="74712" y="-3751"/>
                  <a:pt x="83635" y="1778"/>
                </a:cubicBezTo>
                <a:cubicBezTo>
                  <a:pt x="92558" y="7307"/>
                  <a:pt x="83584" y="45349"/>
                  <a:pt x="93816" y="49731"/>
                </a:cubicBezTo>
                <a:cubicBezTo>
                  <a:pt x="104048" y="54114"/>
                  <a:pt x="136491" y="31683"/>
                  <a:pt x="145026" y="28073"/>
                </a:cubicBezTo>
              </a:path>
            </a:pathLst>
          </a:custGeom>
          <a:noFill/>
          <a:ln cap="flat" cmpd="sng" w="19050">
            <a:solidFill>
              <a:srgbClr val="FF9900"/>
            </a:solidFill>
            <a:prstDash val="dash"/>
            <a:round/>
            <a:headEnd len="med" w="med" type="none"/>
            <a:tailEnd len="med" w="med" type="triangle"/>
          </a:ln>
        </p:spPr>
      </p:sp>
      <p:cxnSp>
        <p:nvCxnSpPr>
          <p:cNvPr id="702" name="Google Shape;702;p46"/>
          <p:cNvCxnSpPr/>
          <p:nvPr/>
        </p:nvCxnSpPr>
        <p:spPr>
          <a:xfrm flipH="1">
            <a:off x="5626089" y="2597433"/>
            <a:ext cx="2835000" cy="1433700"/>
          </a:xfrm>
          <a:prstGeom prst="straightConnector1">
            <a:avLst/>
          </a:prstGeom>
          <a:noFill/>
          <a:ln cap="flat" cmpd="sng" w="19050">
            <a:solidFill>
              <a:srgbClr val="FF9900"/>
            </a:solidFill>
            <a:prstDash val="dash"/>
            <a:round/>
            <a:headEnd len="med" w="med" type="triangle"/>
            <a:tailEnd len="med" w="med" type="none"/>
          </a:ln>
        </p:spPr>
      </p:cxnSp>
      <p:cxnSp>
        <p:nvCxnSpPr>
          <p:cNvPr id="703" name="Google Shape;703;p46"/>
          <p:cNvCxnSpPr/>
          <p:nvPr/>
        </p:nvCxnSpPr>
        <p:spPr>
          <a:xfrm flipH="1">
            <a:off x="6112050" y="2653491"/>
            <a:ext cx="2835000" cy="1433700"/>
          </a:xfrm>
          <a:prstGeom prst="straightConnector1">
            <a:avLst/>
          </a:prstGeom>
          <a:noFill/>
          <a:ln cap="flat" cmpd="sng" w="19050">
            <a:solidFill>
              <a:srgbClr val="FF9900"/>
            </a:solidFill>
            <a:prstDash val="dash"/>
            <a:round/>
            <a:headEnd len="med" w="med" type="triangle"/>
            <a:tailEnd len="med" w="med" type="none"/>
          </a:ln>
        </p:spPr>
      </p:cxnSp>
      <p:sp>
        <p:nvSpPr>
          <p:cNvPr id="704" name="Google Shape;704;p46"/>
          <p:cNvSpPr/>
          <p:nvPr/>
        </p:nvSpPr>
        <p:spPr>
          <a:xfrm>
            <a:off x="5385007" y="3393296"/>
            <a:ext cx="383700" cy="2733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46"/>
          <p:cNvSpPr/>
          <p:nvPr/>
        </p:nvSpPr>
        <p:spPr>
          <a:xfrm flipH="1" rot="5400000">
            <a:off x="5882558" y="2491630"/>
            <a:ext cx="399600" cy="2598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46"/>
          <p:cNvSpPr/>
          <p:nvPr/>
        </p:nvSpPr>
        <p:spPr>
          <a:xfrm flipH="1" rot="-5400000">
            <a:off x="5582857" y="2510398"/>
            <a:ext cx="399600" cy="2598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46"/>
          <p:cNvSpPr/>
          <p:nvPr/>
        </p:nvSpPr>
        <p:spPr>
          <a:xfrm rot="-5400000">
            <a:off x="6589181" y="2201241"/>
            <a:ext cx="403500" cy="259800"/>
          </a:xfrm>
          <a:prstGeom prst="curvedDownArrow">
            <a:avLst>
              <a:gd fmla="val 25000" name="adj1"/>
              <a:gd fmla="val 50000" name="adj2"/>
              <a:gd fmla="val 25000" name="adj3"/>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46"/>
          <p:cNvSpPr/>
          <p:nvPr/>
        </p:nvSpPr>
        <p:spPr>
          <a:xfrm rot="-10496726">
            <a:off x="6088639" y="1606588"/>
            <a:ext cx="628845" cy="930467"/>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09" name="Google Shape;709;p46"/>
          <p:cNvSpPr/>
          <p:nvPr/>
        </p:nvSpPr>
        <p:spPr>
          <a:xfrm rot="5400000">
            <a:off x="6889699" y="2223566"/>
            <a:ext cx="403500" cy="259800"/>
          </a:xfrm>
          <a:prstGeom prst="curvedDownArrow">
            <a:avLst>
              <a:gd fmla="val 25000" name="adj1"/>
              <a:gd fmla="val 50000" name="adj2"/>
              <a:gd fmla="val 25000" name="adj3"/>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10" name="Google Shape;710;p46"/>
          <p:cNvGrpSpPr/>
          <p:nvPr/>
        </p:nvGrpSpPr>
        <p:grpSpPr>
          <a:xfrm>
            <a:off x="7508177" y="2326733"/>
            <a:ext cx="405105" cy="589234"/>
            <a:chOff x="3315988" y="1896875"/>
            <a:chExt cx="527275" cy="729250"/>
          </a:xfrm>
        </p:grpSpPr>
        <p:sp>
          <p:nvSpPr>
            <p:cNvPr id="711" name="Google Shape;711;p46"/>
            <p:cNvSpPr/>
            <p:nvPr/>
          </p:nvSpPr>
          <p:spPr>
            <a:xfrm rot="10800000">
              <a:off x="3315988" y="228802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46"/>
            <p:cNvSpPr/>
            <p:nvPr/>
          </p:nvSpPr>
          <p:spPr>
            <a:xfrm>
              <a:off x="3343763" y="189687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13" name="Google Shape;713;p46"/>
          <p:cNvSpPr txBox="1"/>
          <p:nvPr/>
        </p:nvSpPr>
        <p:spPr>
          <a:xfrm>
            <a:off x="5692653" y="2106043"/>
            <a:ext cx="5982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900">
                <a:solidFill>
                  <a:srgbClr val="FF0000"/>
                </a:solidFill>
              </a:rPr>
              <a:t>L</a:t>
            </a:r>
            <a:endParaRPr b="1" sz="3900">
              <a:solidFill>
                <a:srgbClr val="FF0000"/>
              </a:solidFill>
            </a:endParaRPr>
          </a:p>
        </p:txBody>
      </p:sp>
      <p:sp>
        <p:nvSpPr>
          <p:cNvPr id="714" name="Google Shape;714;p46"/>
          <p:cNvSpPr txBox="1"/>
          <p:nvPr/>
        </p:nvSpPr>
        <p:spPr>
          <a:xfrm>
            <a:off x="6699896" y="1820247"/>
            <a:ext cx="5982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900">
                <a:solidFill>
                  <a:srgbClr val="FF0000"/>
                </a:solidFill>
              </a:rPr>
              <a:t>L</a:t>
            </a:r>
            <a:endParaRPr b="1" sz="3900">
              <a:solidFill>
                <a:srgbClr val="FF0000"/>
              </a:solidFill>
            </a:endParaRPr>
          </a:p>
        </p:txBody>
      </p:sp>
      <p:sp>
        <p:nvSpPr>
          <p:cNvPr id="715" name="Google Shape;715;p46"/>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Non-Linear Dynamics Term</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p47"/>
          <p:cNvSpPr txBox="1"/>
          <p:nvPr/>
        </p:nvSpPr>
        <p:spPr>
          <a:xfrm>
            <a:off x="322325" y="1003050"/>
            <a:ext cx="4549800" cy="267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Calibri"/>
                <a:ea typeface="Calibri"/>
                <a:cs typeface="Calibri"/>
                <a:sym typeface="Calibri"/>
              </a:rPr>
              <a:t>What is the significance of low pressure perturbations aloft?</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lphaLcPeriod"/>
            </a:pPr>
            <a:r>
              <a:rPr lang="en" sz="1800">
                <a:solidFill>
                  <a:schemeClr val="dk1"/>
                </a:solidFill>
                <a:latin typeface="Calibri"/>
                <a:ea typeface="Calibri"/>
                <a:cs typeface="Calibri"/>
                <a:sym typeface="Calibri"/>
              </a:rPr>
              <a:t>Can limit cell splitting</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lphaLcPeriod"/>
            </a:pPr>
            <a:r>
              <a:rPr lang="en" sz="1800">
                <a:solidFill>
                  <a:schemeClr val="dk1"/>
                </a:solidFill>
                <a:latin typeface="Calibri"/>
                <a:ea typeface="Calibri"/>
                <a:cs typeface="Calibri"/>
                <a:sym typeface="Calibri"/>
              </a:rPr>
              <a:t>Can suppress downdrafts</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rgbClr val="FF0000"/>
              </a:buClr>
              <a:buSzPts val="1800"/>
              <a:buFont typeface="Calibri"/>
              <a:buAutoNum type="alphaLcPeriod"/>
            </a:pPr>
            <a:r>
              <a:rPr lang="en" sz="1800">
                <a:solidFill>
                  <a:srgbClr val="FF0000"/>
                </a:solidFill>
                <a:latin typeface="Calibri"/>
                <a:ea typeface="Calibri"/>
                <a:cs typeface="Calibri"/>
                <a:sym typeface="Calibri"/>
              </a:rPr>
              <a:t>Can dynamically lift inflow air to</a:t>
            </a:r>
            <a:endParaRPr sz="1800">
              <a:solidFill>
                <a:srgbClr val="FF0000"/>
              </a:solidFill>
              <a:latin typeface="Calibri"/>
              <a:ea typeface="Calibri"/>
              <a:cs typeface="Calibri"/>
              <a:sym typeface="Calibri"/>
            </a:endParaRPr>
          </a:p>
          <a:p>
            <a:pPr indent="0" lvl="0" marL="457200" rtl="0" algn="l">
              <a:spcBef>
                <a:spcPts val="0"/>
              </a:spcBef>
              <a:spcAft>
                <a:spcPts val="0"/>
              </a:spcAft>
              <a:buNone/>
            </a:pPr>
            <a:r>
              <a:rPr lang="en" sz="1800">
                <a:solidFill>
                  <a:srgbClr val="FF0000"/>
                </a:solidFill>
                <a:latin typeface="Calibri"/>
                <a:ea typeface="Calibri"/>
                <a:cs typeface="Calibri"/>
                <a:sym typeface="Calibri"/>
              </a:rPr>
              <a:t>to the LFC, even with CIN</a:t>
            </a:r>
            <a:endParaRPr sz="1800">
              <a:solidFill>
                <a:schemeClr val="dk1"/>
              </a:solidFill>
              <a:latin typeface="Calibri"/>
              <a:ea typeface="Calibri"/>
              <a:cs typeface="Calibri"/>
              <a:sym typeface="Calibri"/>
            </a:endParaRPr>
          </a:p>
        </p:txBody>
      </p:sp>
      <p:sp>
        <p:nvSpPr>
          <p:cNvPr id="722" name="Google Shape;722;p47"/>
          <p:cNvSpPr/>
          <p:nvPr/>
        </p:nvSpPr>
        <p:spPr>
          <a:xfrm rot="10800000">
            <a:off x="5363756" y="3709263"/>
            <a:ext cx="383700" cy="2733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47"/>
          <p:cNvSpPr/>
          <p:nvPr/>
        </p:nvSpPr>
        <p:spPr>
          <a:xfrm>
            <a:off x="5213550" y="1933512"/>
            <a:ext cx="2785587" cy="2015293"/>
          </a:xfrm>
          <a:custGeom>
            <a:rect b="b" l="l" r="r" t="t"/>
            <a:pathLst>
              <a:path extrusionOk="0" h="99767" w="145026">
                <a:moveTo>
                  <a:pt x="0" y="99767"/>
                </a:moveTo>
                <a:cubicBezTo>
                  <a:pt x="6330" y="95698"/>
                  <a:pt x="31267" y="89218"/>
                  <a:pt x="37980" y="75350"/>
                </a:cubicBezTo>
                <a:cubicBezTo>
                  <a:pt x="44693" y="61482"/>
                  <a:pt x="32670" y="28820"/>
                  <a:pt x="40279" y="16558"/>
                </a:cubicBezTo>
                <a:cubicBezTo>
                  <a:pt x="47888" y="4296"/>
                  <a:pt x="74712" y="-3751"/>
                  <a:pt x="83635" y="1778"/>
                </a:cubicBezTo>
                <a:cubicBezTo>
                  <a:pt x="92558" y="7307"/>
                  <a:pt x="83584" y="45349"/>
                  <a:pt x="93816" y="49731"/>
                </a:cubicBezTo>
                <a:cubicBezTo>
                  <a:pt x="104048" y="54114"/>
                  <a:pt x="136491" y="31683"/>
                  <a:pt x="145026" y="28073"/>
                </a:cubicBezTo>
              </a:path>
            </a:pathLst>
          </a:custGeom>
          <a:noFill/>
          <a:ln cap="flat" cmpd="sng" w="19050">
            <a:solidFill>
              <a:srgbClr val="FF9900"/>
            </a:solidFill>
            <a:prstDash val="dash"/>
            <a:round/>
            <a:headEnd len="med" w="med" type="none"/>
            <a:tailEnd len="med" w="med" type="triangle"/>
          </a:ln>
        </p:spPr>
      </p:sp>
      <p:cxnSp>
        <p:nvCxnSpPr>
          <p:cNvPr id="724" name="Google Shape;724;p47"/>
          <p:cNvCxnSpPr/>
          <p:nvPr/>
        </p:nvCxnSpPr>
        <p:spPr>
          <a:xfrm flipH="1">
            <a:off x="5626089" y="2597433"/>
            <a:ext cx="2835000" cy="1433700"/>
          </a:xfrm>
          <a:prstGeom prst="straightConnector1">
            <a:avLst/>
          </a:prstGeom>
          <a:noFill/>
          <a:ln cap="flat" cmpd="sng" w="19050">
            <a:solidFill>
              <a:srgbClr val="FF9900"/>
            </a:solidFill>
            <a:prstDash val="dash"/>
            <a:round/>
            <a:headEnd len="med" w="med" type="triangle"/>
            <a:tailEnd len="med" w="med" type="none"/>
          </a:ln>
        </p:spPr>
      </p:cxnSp>
      <p:cxnSp>
        <p:nvCxnSpPr>
          <p:cNvPr id="725" name="Google Shape;725;p47"/>
          <p:cNvCxnSpPr/>
          <p:nvPr/>
        </p:nvCxnSpPr>
        <p:spPr>
          <a:xfrm flipH="1">
            <a:off x="6112050" y="2653491"/>
            <a:ext cx="2835000" cy="1433700"/>
          </a:xfrm>
          <a:prstGeom prst="straightConnector1">
            <a:avLst/>
          </a:prstGeom>
          <a:noFill/>
          <a:ln cap="flat" cmpd="sng" w="19050">
            <a:solidFill>
              <a:srgbClr val="FF9900"/>
            </a:solidFill>
            <a:prstDash val="dash"/>
            <a:round/>
            <a:headEnd len="med" w="med" type="triangle"/>
            <a:tailEnd len="med" w="med" type="none"/>
          </a:ln>
        </p:spPr>
      </p:cxnSp>
      <p:sp>
        <p:nvSpPr>
          <p:cNvPr id="726" name="Google Shape;726;p47"/>
          <p:cNvSpPr/>
          <p:nvPr/>
        </p:nvSpPr>
        <p:spPr>
          <a:xfrm>
            <a:off x="5385007" y="3393296"/>
            <a:ext cx="383700" cy="2733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47"/>
          <p:cNvSpPr/>
          <p:nvPr/>
        </p:nvSpPr>
        <p:spPr>
          <a:xfrm flipH="1" rot="5400000">
            <a:off x="5882558" y="2491630"/>
            <a:ext cx="399600" cy="2598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47"/>
          <p:cNvSpPr/>
          <p:nvPr/>
        </p:nvSpPr>
        <p:spPr>
          <a:xfrm flipH="1" rot="-5400000">
            <a:off x="5582857" y="2510398"/>
            <a:ext cx="399600" cy="259800"/>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47"/>
          <p:cNvSpPr/>
          <p:nvPr/>
        </p:nvSpPr>
        <p:spPr>
          <a:xfrm rot="-5400000">
            <a:off x="6589181" y="2201241"/>
            <a:ext cx="403500" cy="259800"/>
          </a:xfrm>
          <a:prstGeom prst="curvedDownArrow">
            <a:avLst>
              <a:gd fmla="val 25000" name="adj1"/>
              <a:gd fmla="val 50000" name="adj2"/>
              <a:gd fmla="val 25000" name="adj3"/>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47"/>
          <p:cNvSpPr/>
          <p:nvPr/>
        </p:nvSpPr>
        <p:spPr>
          <a:xfrm rot="-10496726">
            <a:off x="6088639" y="1606588"/>
            <a:ext cx="628845" cy="930467"/>
          </a:xfrm>
          <a:prstGeom prst="cloud">
            <a:avLst/>
          </a:prstGeom>
          <a:solidFill>
            <a:schemeClr val="l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31" name="Google Shape;731;p47"/>
          <p:cNvSpPr/>
          <p:nvPr/>
        </p:nvSpPr>
        <p:spPr>
          <a:xfrm rot="5400000">
            <a:off x="6889699" y="2223566"/>
            <a:ext cx="403500" cy="259800"/>
          </a:xfrm>
          <a:prstGeom prst="curvedDownArrow">
            <a:avLst>
              <a:gd fmla="val 25000" name="adj1"/>
              <a:gd fmla="val 50000" name="adj2"/>
              <a:gd fmla="val 25000" name="adj3"/>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32" name="Google Shape;732;p47"/>
          <p:cNvPicPr preferRelativeResize="0"/>
          <p:nvPr/>
        </p:nvPicPr>
        <p:blipFill>
          <a:blip r:embed="rId3">
            <a:alphaModFix/>
          </a:blip>
          <a:stretch>
            <a:fillRect/>
          </a:stretch>
        </p:blipFill>
        <p:spPr>
          <a:xfrm flipH="1">
            <a:off x="5671984" y="1526413"/>
            <a:ext cx="599267" cy="998704"/>
          </a:xfrm>
          <a:prstGeom prst="rect">
            <a:avLst/>
          </a:prstGeom>
          <a:noFill/>
          <a:ln>
            <a:noFill/>
          </a:ln>
        </p:spPr>
      </p:pic>
      <p:pic>
        <p:nvPicPr>
          <p:cNvPr id="733" name="Google Shape;733;p47"/>
          <p:cNvPicPr preferRelativeResize="0"/>
          <p:nvPr/>
        </p:nvPicPr>
        <p:blipFill>
          <a:blip r:embed="rId3">
            <a:alphaModFix/>
          </a:blip>
          <a:stretch>
            <a:fillRect/>
          </a:stretch>
        </p:blipFill>
        <p:spPr>
          <a:xfrm flipH="1">
            <a:off x="6691248" y="1265549"/>
            <a:ext cx="599267" cy="998704"/>
          </a:xfrm>
          <a:prstGeom prst="rect">
            <a:avLst/>
          </a:prstGeom>
          <a:noFill/>
          <a:ln>
            <a:noFill/>
          </a:ln>
        </p:spPr>
      </p:pic>
      <p:cxnSp>
        <p:nvCxnSpPr>
          <p:cNvPr id="734" name="Google Shape;734;p47"/>
          <p:cNvCxnSpPr/>
          <p:nvPr/>
        </p:nvCxnSpPr>
        <p:spPr>
          <a:xfrm rot="10800000">
            <a:off x="5938142" y="2649207"/>
            <a:ext cx="0" cy="663300"/>
          </a:xfrm>
          <a:prstGeom prst="straightConnector1">
            <a:avLst/>
          </a:prstGeom>
          <a:noFill/>
          <a:ln cap="flat" cmpd="sng" w="38100">
            <a:solidFill>
              <a:schemeClr val="dk1"/>
            </a:solidFill>
            <a:prstDash val="solid"/>
            <a:round/>
            <a:headEnd len="med" w="med" type="none"/>
            <a:tailEnd len="med" w="med" type="triangle"/>
          </a:ln>
        </p:spPr>
      </p:cxnSp>
      <p:cxnSp>
        <p:nvCxnSpPr>
          <p:cNvPr id="735" name="Google Shape;735;p47"/>
          <p:cNvCxnSpPr/>
          <p:nvPr/>
        </p:nvCxnSpPr>
        <p:spPr>
          <a:xfrm rot="10800000">
            <a:off x="6941024" y="2364056"/>
            <a:ext cx="8100" cy="668100"/>
          </a:xfrm>
          <a:prstGeom prst="straightConnector1">
            <a:avLst/>
          </a:prstGeom>
          <a:noFill/>
          <a:ln cap="flat" cmpd="sng" w="38100">
            <a:solidFill>
              <a:schemeClr val="dk1"/>
            </a:solidFill>
            <a:prstDash val="solid"/>
            <a:round/>
            <a:headEnd len="med" w="med" type="none"/>
            <a:tailEnd len="med" w="med" type="triangle"/>
          </a:ln>
        </p:spPr>
      </p:cxnSp>
      <p:grpSp>
        <p:nvGrpSpPr>
          <p:cNvPr id="736" name="Google Shape;736;p47"/>
          <p:cNvGrpSpPr/>
          <p:nvPr/>
        </p:nvGrpSpPr>
        <p:grpSpPr>
          <a:xfrm>
            <a:off x="7508177" y="2326733"/>
            <a:ext cx="405105" cy="589234"/>
            <a:chOff x="3315988" y="1896875"/>
            <a:chExt cx="527275" cy="729250"/>
          </a:xfrm>
        </p:grpSpPr>
        <p:sp>
          <p:nvSpPr>
            <p:cNvPr id="737" name="Google Shape;737;p47"/>
            <p:cNvSpPr/>
            <p:nvPr/>
          </p:nvSpPr>
          <p:spPr>
            <a:xfrm rot="10800000">
              <a:off x="3315988" y="228802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47"/>
            <p:cNvSpPr/>
            <p:nvPr/>
          </p:nvSpPr>
          <p:spPr>
            <a:xfrm>
              <a:off x="3343763" y="189687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9" name="Google Shape;739;p47"/>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Non-Linear Dynamics Term</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p48"/>
          <p:cNvSpPr txBox="1"/>
          <p:nvPr/>
        </p:nvSpPr>
        <p:spPr>
          <a:xfrm>
            <a:off x="1007850" y="597250"/>
            <a:ext cx="71283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400" u="sng">
                <a:latin typeface="Calibri"/>
                <a:ea typeface="Calibri"/>
                <a:cs typeface="Calibri"/>
                <a:sym typeface="Calibri"/>
              </a:rPr>
              <a:t>Linear Dynamics Term</a:t>
            </a:r>
            <a:endParaRPr sz="3000"/>
          </a:p>
        </p:txBody>
      </p:sp>
      <p:cxnSp>
        <p:nvCxnSpPr>
          <p:cNvPr id="746" name="Google Shape;746;p48"/>
          <p:cNvCxnSpPr/>
          <p:nvPr/>
        </p:nvCxnSpPr>
        <p:spPr>
          <a:xfrm>
            <a:off x="3506191" y="3390150"/>
            <a:ext cx="0" cy="1009800"/>
          </a:xfrm>
          <a:prstGeom prst="straightConnector1">
            <a:avLst/>
          </a:prstGeom>
          <a:noFill/>
          <a:ln cap="flat" cmpd="sng" w="28575">
            <a:solidFill>
              <a:srgbClr val="595959"/>
            </a:solidFill>
            <a:prstDash val="solid"/>
            <a:round/>
            <a:headEnd len="med" w="med" type="none"/>
            <a:tailEnd len="med" w="med" type="triangle"/>
          </a:ln>
        </p:spPr>
      </p:cxnSp>
      <p:sp>
        <p:nvSpPr>
          <p:cNvPr id="747" name="Google Shape;747;p48"/>
          <p:cNvSpPr txBox="1"/>
          <p:nvPr/>
        </p:nvSpPr>
        <p:spPr>
          <a:xfrm>
            <a:off x="3849863" y="3152113"/>
            <a:ext cx="17073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solidFill>
                  <a:srgbClr val="0000FF"/>
                </a:solidFill>
                <a:latin typeface="Calibri"/>
                <a:ea typeface="Calibri"/>
                <a:cs typeface="Calibri"/>
                <a:sym typeface="Calibri"/>
              </a:rPr>
              <a:t>Shear Vector</a:t>
            </a:r>
            <a:endParaRPr b="1" sz="1900">
              <a:solidFill>
                <a:srgbClr val="0000FF"/>
              </a:solidFill>
              <a:latin typeface="Calibri"/>
              <a:ea typeface="Calibri"/>
              <a:cs typeface="Calibri"/>
              <a:sym typeface="Calibri"/>
            </a:endParaRPr>
          </a:p>
        </p:txBody>
      </p:sp>
      <p:sp>
        <p:nvSpPr>
          <p:cNvPr id="748" name="Google Shape;748;p48"/>
          <p:cNvSpPr/>
          <p:nvPr/>
        </p:nvSpPr>
        <p:spPr>
          <a:xfrm>
            <a:off x="3160550" y="2116040"/>
            <a:ext cx="2822900" cy="2549125"/>
          </a:xfrm>
          <a:custGeom>
            <a:rect b="b" l="l" r="r" t="t"/>
            <a:pathLst>
              <a:path extrusionOk="0" h="101965" w="112916">
                <a:moveTo>
                  <a:pt x="0" y="101965"/>
                </a:moveTo>
                <a:cubicBezTo>
                  <a:pt x="1651" y="101163"/>
                  <a:pt x="6555" y="100220"/>
                  <a:pt x="9904" y="97154"/>
                </a:cubicBezTo>
                <a:cubicBezTo>
                  <a:pt x="13253" y="94088"/>
                  <a:pt x="17922" y="88051"/>
                  <a:pt x="20092" y="83570"/>
                </a:cubicBezTo>
                <a:cubicBezTo>
                  <a:pt x="22262" y="79089"/>
                  <a:pt x="22215" y="74939"/>
                  <a:pt x="22922" y="70269"/>
                </a:cubicBezTo>
                <a:cubicBezTo>
                  <a:pt x="23630" y="65600"/>
                  <a:pt x="23535" y="62203"/>
                  <a:pt x="24337" y="55553"/>
                </a:cubicBezTo>
                <a:cubicBezTo>
                  <a:pt x="25139" y="48903"/>
                  <a:pt x="25988" y="37536"/>
                  <a:pt x="27733" y="30367"/>
                </a:cubicBezTo>
                <a:cubicBezTo>
                  <a:pt x="29478" y="23198"/>
                  <a:pt x="32025" y="17160"/>
                  <a:pt x="34808" y="12538"/>
                </a:cubicBezTo>
                <a:cubicBezTo>
                  <a:pt x="37591" y="7916"/>
                  <a:pt x="40185" y="4661"/>
                  <a:pt x="44430" y="2633"/>
                </a:cubicBezTo>
                <a:cubicBezTo>
                  <a:pt x="48675" y="605"/>
                  <a:pt x="55090" y="-669"/>
                  <a:pt x="60278" y="369"/>
                </a:cubicBezTo>
                <a:cubicBezTo>
                  <a:pt x="65466" y="1407"/>
                  <a:pt x="71881" y="3907"/>
                  <a:pt x="75560" y="8859"/>
                </a:cubicBezTo>
                <a:cubicBezTo>
                  <a:pt x="79239" y="13812"/>
                  <a:pt x="80513" y="22349"/>
                  <a:pt x="82352" y="30084"/>
                </a:cubicBezTo>
                <a:cubicBezTo>
                  <a:pt x="84192" y="37819"/>
                  <a:pt x="84993" y="48007"/>
                  <a:pt x="86597" y="55270"/>
                </a:cubicBezTo>
                <a:cubicBezTo>
                  <a:pt x="88201" y="62534"/>
                  <a:pt x="89521" y="68382"/>
                  <a:pt x="91974" y="73665"/>
                </a:cubicBezTo>
                <a:cubicBezTo>
                  <a:pt x="94427" y="78948"/>
                  <a:pt x="97823" y="83004"/>
                  <a:pt x="101313" y="86966"/>
                </a:cubicBezTo>
                <a:cubicBezTo>
                  <a:pt x="104803" y="90928"/>
                  <a:pt x="110982" y="95692"/>
                  <a:pt x="112916" y="97437"/>
                </a:cubicBezTo>
              </a:path>
            </a:pathLst>
          </a:custGeom>
          <a:noFill/>
          <a:ln cap="flat" cmpd="sng" w="19050">
            <a:solidFill>
              <a:srgbClr val="000000"/>
            </a:solidFill>
            <a:prstDash val="dot"/>
            <a:round/>
            <a:headEnd len="med" w="med" type="none"/>
            <a:tailEnd len="med" w="med" type="none"/>
          </a:ln>
        </p:spPr>
      </p:sp>
      <p:sp>
        <p:nvSpPr>
          <p:cNvPr id="749" name="Google Shape;749;p48"/>
          <p:cNvSpPr txBox="1"/>
          <p:nvPr/>
        </p:nvSpPr>
        <p:spPr>
          <a:xfrm>
            <a:off x="3984750" y="1587575"/>
            <a:ext cx="11745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a:latin typeface="Calibri"/>
                <a:ea typeface="Calibri"/>
                <a:cs typeface="Calibri"/>
                <a:sym typeface="Calibri"/>
              </a:rPr>
              <a:t>Updraft</a:t>
            </a:r>
            <a:endParaRPr b="1" sz="2200">
              <a:latin typeface="Calibri"/>
              <a:ea typeface="Calibri"/>
              <a:cs typeface="Calibri"/>
              <a:sym typeface="Calibri"/>
            </a:endParaRPr>
          </a:p>
        </p:txBody>
      </p:sp>
      <p:sp>
        <p:nvSpPr>
          <p:cNvPr id="750" name="Google Shape;750;p48"/>
          <p:cNvSpPr txBox="1"/>
          <p:nvPr/>
        </p:nvSpPr>
        <p:spPr>
          <a:xfrm>
            <a:off x="3287485" y="2706748"/>
            <a:ext cx="4251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900">
                <a:solidFill>
                  <a:srgbClr val="0000FF"/>
                </a:solidFill>
                <a:latin typeface="Calibri"/>
                <a:ea typeface="Calibri"/>
                <a:cs typeface="Calibri"/>
                <a:sym typeface="Calibri"/>
              </a:rPr>
              <a:t>H</a:t>
            </a:r>
            <a:endParaRPr b="1" sz="3900">
              <a:solidFill>
                <a:srgbClr val="0000FF"/>
              </a:solidFill>
              <a:latin typeface="Calibri"/>
              <a:ea typeface="Calibri"/>
              <a:cs typeface="Calibri"/>
              <a:sym typeface="Calibri"/>
            </a:endParaRPr>
          </a:p>
        </p:txBody>
      </p:sp>
      <p:sp>
        <p:nvSpPr>
          <p:cNvPr id="751" name="Google Shape;751;p48"/>
          <p:cNvSpPr txBox="1"/>
          <p:nvPr/>
        </p:nvSpPr>
        <p:spPr>
          <a:xfrm>
            <a:off x="5550438" y="2682600"/>
            <a:ext cx="4251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900">
                <a:solidFill>
                  <a:srgbClr val="FF0000"/>
                </a:solidFill>
                <a:latin typeface="Calibri"/>
                <a:ea typeface="Calibri"/>
                <a:cs typeface="Calibri"/>
                <a:sym typeface="Calibri"/>
              </a:rPr>
              <a:t>L</a:t>
            </a:r>
            <a:endParaRPr b="1" sz="4200">
              <a:solidFill>
                <a:srgbClr val="FF0000"/>
              </a:solidFill>
              <a:latin typeface="Calibri"/>
              <a:ea typeface="Calibri"/>
              <a:cs typeface="Calibri"/>
              <a:sym typeface="Calibri"/>
            </a:endParaRPr>
          </a:p>
        </p:txBody>
      </p:sp>
      <p:cxnSp>
        <p:nvCxnSpPr>
          <p:cNvPr id="752" name="Google Shape;752;p48"/>
          <p:cNvCxnSpPr/>
          <p:nvPr/>
        </p:nvCxnSpPr>
        <p:spPr>
          <a:xfrm flipH="1" rot="10800000">
            <a:off x="3744076" y="3075298"/>
            <a:ext cx="1837800" cy="24000"/>
          </a:xfrm>
          <a:prstGeom prst="straightConnector1">
            <a:avLst/>
          </a:prstGeom>
          <a:noFill/>
          <a:ln cap="flat" cmpd="sng" w="76200">
            <a:solidFill>
              <a:srgbClr val="0000FF"/>
            </a:solidFill>
            <a:prstDash val="solid"/>
            <a:round/>
            <a:headEnd len="med" w="med" type="none"/>
            <a:tailEnd len="med" w="med" type="stealth"/>
          </a:ln>
        </p:spPr>
      </p:cxnSp>
      <p:cxnSp>
        <p:nvCxnSpPr>
          <p:cNvPr id="753" name="Google Shape;753;p48"/>
          <p:cNvCxnSpPr/>
          <p:nvPr/>
        </p:nvCxnSpPr>
        <p:spPr>
          <a:xfrm rot="10800000">
            <a:off x="5731888" y="3456306"/>
            <a:ext cx="0" cy="877500"/>
          </a:xfrm>
          <a:prstGeom prst="straightConnector1">
            <a:avLst/>
          </a:prstGeom>
          <a:noFill/>
          <a:ln cap="flat" cmpd="sng" w="28575">
            <a:solidFill>
              <a:srgbClr val="595959"/>
            </a:solidFill>
            <a:prstDash val="solid"/>
            <a:round/>
            <a:headEnd len="med" w="med" type="none"/>
            <a:tailEnd len="med" w="med" type="triangle"/>
          </a:ln>
        </p:spPr>
      </p:cxn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sp>
        <p:nvSpPr>
          <p:cNvPr id="759" name="Google Shape;759;p49"/>
          <p:cNvSpPr txBox="1"/>
          <p:nvPr>
            <p:ph type="title"/>
          </p:nvPr>
        </p:nvSpPr>
        <p:spPr>
          <a:xfrm>
            <a:off x="311700" y="148025"/>
            <a:ext cx="8520600" cy="5889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SzPct val="38823"/>
              <a:buNone/>
            </a:pPr>
            <a:r>
              <a:rPr b="1" lang="en" sz="2550" u="sng"/>
              <a:t>Dynamic Lifting and Suppression</a:t>
            </a:r>
            <a:r>
              <a:rPr b="1" lang="en" sz="2300" u="sng"/>
              <a:t> </a:t>
            </a:r>
            <a:endParaRPr b="1" sz="2300" u="sng"/>
          </a:p>
          <a:p>
            <a:pPr indent="0" lvl="0" marL="0" rtl="0" algn="ctr">
              <a:spcBef>
                <a:spcPts val="0"/>
              </a:spcBef>
              <a:spcAft>
                <a:spcPts val="0"/>
              </a:spcAft>
              <a:buSzPct val="53353"/>
              <a:buNone/>
            </a:pPr>
            <a:r>
              <a:rPr b="1" lang="en" sz="1855"/>
              <a:t>(</a:t>
            </a:r>
            <a:r>
              <a:rPr lang="en" sz="1855"/>
              <a:t>an additional contribution to vertical motion</a:t>
            </a:r>
            <a:r>
              <a:rPr b="1" lang="en" sz="1855"/>
              <a:t>)</a:t>
            </a:r>
            <a:r>
              <a:rPr b="1" lang="en" sz="1855" u="sng"/>
              <a:t> </a:t>
            </a:r>
            <a:endParaRPr sz="1855"/>
          </a:p>
        </p:txBody>
      </p:sp>
      <p:cxnSp>
        <p:nvCxnSpPr>
          <p:cNvPr id="760" name="Google Shape;760;p49"/>
          <p:cNvCxnSpPr/>
          <p:nvPr/>
        </p:nvCxnSpPr>
        <p:spPr>
          <a:xfrm>
            <a:off x="207975" y="2704150"/>
            <a:ext cx="836400" cy="0"/>
          </a:xfrm>
          <a:prstGeom prst="straightConnector1">
            <a:avLst/>
          </a:prstGeom>
          <a:noFill/>
          <a:ln cap="flat" cmpd="sng" w="9525">
            <a:solidFill>
              <a:schemeClr val="dk2"/>
            </a:solidFill>
            <a:prstDash val="solid"/>
            <a:round/>
            <a:headEnd len="med" w="med" type="none"/>
            <a:tailEnd len="med" w="med" type="triangle"/>
          </a:ln>
        </p:spPr>
      </p:cxnSp>
      <p:cxnSp>
        <p:nvCxnSpPr>
          <p:cNvPr id="761" name="Google Shape;761;p49"/>
          <p:cNvCxnSpPr/>
          <p:nvPr/>
        </p:nvCxnSpPr>
        <p:spPr>
          <a:xfrm>
            <a:off x="207975" y="2495550"/>
            <a:ext cx="1267800" cy="0"/>
          </a:xfrm>
          <a:prstGeom prst="straightConnector1">
            <a:avLst/>
          </a:prstGeom>
          <a:noFill/>
          <a:ln cap="flat" cmpd="sng" w="9525">
            <a:solidFill>
              <a:schemeClr val="dk2"/>
            </a:solidFill>
            <a:prstDash val="solid"/>
            <a:round/>
            <a:headEnd len="med" w="med" type="none"/>
            <a:tailEnd len="med" w="med" type="triangle"/>
          </a:ln>
        </p:spPr>
      </p:cxnSp>
      <p:cxnSp>
        <p:nvCxnSpPr>
          <p:cNvPr id="762" name="Google Shape;762;p49"/>
          <p:cNvCxnSpPr/>
          <p:nvPr/>
        </p:nvCxnSpPr>
        <p:spPr>
          <a:xfrm>
            <a:off x="207975" y="2286950"/>
            <a:ext cx="1565100" cy="0"/>
          </a:xfrm>
          <a:prstGeom prst="straightConnector1">
            <a:avLst/>
          </a:prstGeom>
          <a:noFill/>
          <a:ln cap="flat" cmpd="sng" w="9525">
            <a:solidFill>
              <a:schemeClr val="dk2"/>
            </a:solidFill>
            <a:prstDash val="solid"/>
            <a:round/>
            <a:headEnd len="med" w="med" type="none"/>
            <a:tailEnd len="med" w="med" type="triangle"/>
          </a:ln>
        </p:spPr>
      </p:cxnSp>
      <p:cxnSp>
        <p:nvCxnSpPr>
          <p:cNvPr id="763" name="Google Shape;763;p49"/>
          <p:cNvCxnSpPr/>
          <p:nvPr/>
        </p:nvCxnSpPr>
        <p:spPr>
          <a:xfrm>
            <a:off x="207975" y="2078350"/>
            <a:ext cx="1968300" cy="0"/>
          </a:xfrm>
          <a:prstGeom prst="straightConnector1">
            <a:avLst/>
          </a:prstGeom>
          <a:noFill/>
          <a:ln cap="flat" cmpd="sng" w="9525">
            <a:solidFill>
              <a:schemeClr val="dk2"/>
            </a:solidFill>
            <a:prstDash val="solid"/>
            <a:round/>
            <a:headEnd len="med" w="med" type="none"/>
            <a:tailEnd len="med" w="med" type="triangle"/>
          </a:ln>
        </p:spPr>
      </p:cxnSp>
      <p:sp>
        <p:nvSpPr>
          <p:cNvPr id="764" name="Google Shape;764;p49"/>
          <p:cNvSpPr/>
          <p:nvPr/>
        </p:nvSpPr>
        <p:spPr>
          <a:xfrm>
            <a:off x="1736651" y="2302639"/>
            <a:ext cx="562900" cy="534389"/>
          </a:xfrm>
          <a:custGeom>
            <a:rect b="b" l="l" r="r" t="t"/>
            <a:pathLst>
              <a:path extrusionOk="0" h="25210" w="26555">
                <a:moveTo>
                  <a:pt x="3019" y="22946"/>
                </a:moveTo>
                <a:cubicBezTo>
                  <a:pt x="2547" y="21908"/>
                  <a:pt x="566" y="19220"/>
                  <a:pt x="189" y="16720"/>
                </a:cubicBezTo>
                <a:cubicBezTo>
                  <a:pt x="-188" y="14220"/>
                  <a:pt x="189" y="10212"/>
                  <a:pt x="755" y="7948"/>
                </a:cubicBezTo>
                <a:cubicBezTo>
                  <a:pt x="1321" y="5684"/>
                  <a:pt x="2029" y="4411"/>
                  <a:pt x="3585" y="3137"/>
                </a:cubicBezTo>
                <a:cubicBezTo>
                  <a:pt x="5142" y="1864"/>
                  <a:pt x="7547" y="684"/>
                  <a:pt x="10094" y="307"/>
                </a:cubicBezTo>
                <a:cubicBezTo>
                  <a:pt x="12641" y="-70"/>
                  <a:pt x="16367" y="-165"/>
                  <a:pt x="18867" y="873"/>
                </a:cubicBezTo>
                <a:cubicBezTo>
                  <a:pt x="21367" y="1911"/>
                  <a:pt x="23820" y="4033"/>
                  <a:pt x="25093" y="6533"/>
                </a:cubicBezTo>
                <a:cubicBezTo>
                  <a:pt x="26367" y="9033"/>
                  <a:pt x="26602" y="13560"/>
                  <a:pt x="26508" y="15871"/>
                </a:cubicBezTo>
                <a:cubicBezTo>
                  <a:pt x="26414" y="18182"/>
                  <a:pt x="26319" y="18843"/>
                  <a:pt x="24527" y="20399"/>
                </a:cubicBezTo>
                <a:cubicBezTo>
                  <a:pt x="22735" y="21956"/>
                  <a:pt x="17216" y="24408"/>
                  <a:pt x="15754" y="25210"/>
                </a:cubicBezTo>
              </a:path>
            </a:pathLst>
          </a:custGeom>
          <a:noFill/>
          <a:ln cap="flat" cmpd="sng" w="28575">
            <a:solidFill>
              <a:schemeClr val="dk2"/>
            </a:solidFill>
            <a:prstDash val="solid"/>
            <a:round/>
            <a:headEnd len="med" w="med" type="none"/>
            <a:tailEnd len="med" w="med" type="stealth"/>
          </a:ln>
        </p:spPr>
      </p:sp>
      <p:sp>
        <p:nvSpPr>
          <p:cNvPr id="765" name="Google Shape;765;p49"/>
          <p:cNvSpPr txBox="1"/>
          <p:nvPr/>
        </p:nvSpPr>
        <p:spPr>
          <a:xfrm>
            <a:off x="207975" y="1180388"/>
            <a:ext cx="22641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latin typeface="Calibri"/>
                <a:ea typeface="Calibri"/>
                <a:cs typeface="Calibri"/>
                <a:sym typeface="Calibri"/>
              </a:rPr>
              <a:t>Background westerly shear</a:t>
            </a:r>
            <a:endParaRPr b="1" sz="2000">
              <a:latin typeface="Calibri"/>
              <a:ea typeface="Calibri"/>
              <a:cs typeface="Calibri"/>
              <a:sym typeface="Calibri"/>
            </a:endParaRPr>
          </a:p>
        </p:txBody>
      </p:sp>
      <p:cxnSp>
        <p:nvCxnSpPr>
          <p:cNvPr id="766" name="Google Shape;766;p49"/>
          <p:cNvCxnSpPr/>
          <p:nvPr/>
        </p:nvCxnSpPr>
        <p:spPr>
          <a:xfrm flipH="1" rot="10800000">
            <a:off x="207964" y="3311049"/>
            <a:ext cx="1971000" cy="9000"/>
          </a:xfrm>
          <a:prstGeom prst="straightConnector1">
            <a:avLst/>
          </a:prstGeom>
          <a:noFill/>
          <a:ln cap="flat" cmpd="sng" w="76200">
            <a:solidFill>
              <a:srgbClr val="0000FF"/>
            </a:solidFill>
            <a:prstDash val="solid"/>
            <a:round/>
            <a:headEnd len="med" w="med" type="none"/>
            <a:tailEnd len="med" w="med" type="stealth"/>
          </a:ln>
        </p:spPr>
      </p:cxnSp>
      <p:sp>
        <p:nvSpPr>
          <p:cNvPr id="767" name="Google Shape;767;p49"/>
          <p:cNvSpPr txBox="1"/>
          <p:nvPr/>
        </p:nvSpPr>
        <p:spPr>
          <a:xfrm>
            <a:off x="253475" y="3458400"/>
            <a:ext cx="17073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solidFill>
                  <a:srgbClr val="0000FF"/>
                </a:solidFill>
                <a:latin typeface="Calibri"/>
                <a:ea typeface="Calibri"/>
                <a:cs typeface="Calibri"/>
                <a:sym typeface="Calibri"/>
              </a:rPr>
              <a:t>Shear Vector</a:t>
            </a:r>
            <a:endParaRPr b="1" sz="1900">
              <a:solidFill>
                <a:srgbClr val="0000FF"/>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sp>
        <p:nvSpPr>
          <p:cNvPr id="773" name="Google Shape;773;p50"/>
          <p:cNvSpPr txBox="1"/>
          <p:nvPr>
            <p:ph type="title"/>
          </p:nvPr>
        </p:nvSpPr>
        <p:spPr>
          <a:xfrm>
            <a:off x="311700" y="148025"/>
            <a:ext cx="8520600" cy="5889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SzPct val="38823"/>
              <a:buNone/>
            </a:pPr>
            <a:r>
              <a:rPr b="1" lang="en" sz="2550" u="sng"/>
              <a:t>Dynamic Lifting and Suppression</a:t>
            </a:r>
            <a:r>
              <a:rPr b="1" lang="en" sz="2300" u="sng"/>
              <a:t> </a:t>
            </a:r>
            <a:endParaRPr b="1" sz="2300" u="sng"/>
          </a:p>
          <a:p>
            <a:pPr indent="0" lvl="0" marL="0" rtl="0" algn="ctr">
              <a:spcBef>
                <a:spcPts val="0"/>
              </a:spcBef>
              <a:spcAft>
                <a:spcPts val="0"/>
              </a:spcAft>
              <a:buClr>
                <a:schemeClr val="dk1"/>
              </a:buClr>
              <a:buSzPct val="53353"/>
              <a:buFont typeface="Arial"/>
              <a:buNone/>
            </a:pPr>
            <a:r>
              <a:rPr b="1" lang="en" sz="1855"/>
              <a:t>(</a:t>
            </a:r>
            <a:r>
              <a:rPr lang="en" sz="1855"/>
              <a:t>an additional contribution to vertical motion</a:t>
            </a:r>
            <a:r>
              <a:rPr b="1" lang="en" sz="1855"/>
              <a:t>)</a:t>
            </a:r>
            <a:r>
              <a:rPr b="1" lang="en" sz="1855" u="sng"/>
              <a:t> </a:t>
            </a:r>
            <a:endParaRPr sz="1855"/>
          </a:p>
        </p:txBody>
      </p:sp>
      <p:sp>
        <p:nvSpPr>
          <p:cNvPr id="774" name="Google Shape;774;p50"/>
          <p:cNvSpPr/>
          <p:nvPr/>
        </p:nvSpPr>
        <p:spPr>
          <a:xfrm>
            <a:off x="3160550" y="1582640"/>
            <a:ext cx="2822900" cy="2549125"/>
          </a:xfrm>
          <a:custGeom>
            <a:rect b="b" l="l" r="r" t="t"/>
            <a:pathLst>
              <a:path extrusionOk="0" h="101965" w="112916">
                <a:moveTo>
                  <a:pt x="0" y="101965"/>
                </a:moveTo>
                <a:cubicBezTo>
                  <a:pt x="1651" y="101163"/>
                  <a:pt x="6555" y="100220"/>
                  <a:pt x="9904" y="97154"/>
                </a:cubicBezTo>
                <a:cubicBezTo>
                  <a:pt x="13253" y="94088"/>
                  <a:pt x="17922" y="88051"/>
                  <a:pt x="20092" y="83570"/>
                </a:cubicBezTo>
                <a:cubicBezTo>
                  <a:pt x="22262" y="79089"/>
                  <a:pt x="22215" y="74939"/>
                  <a:pt x="22922" y="70269"/>
                </a:cubicBezTo>
                <a:cubicBezTo>
                  <a:pt x="23630" y="65600"/>
                  <a:pt x="23535" y="62203"/>
                  <a:pt x="24337" y="55553"/>
                </a:cubicBezTo>
                <a:cubicBezTo>
                  <a:pt x="25139" y="48903"/>
                  <a:pt x="25988" y="37536"/>
                  <a:pt x="27733" y="30367"/>
                </a:cubicBezTo>
                <a:cubicBezTo>
                  <a:pt x="29478" y="23198"/>
                  <a:pt x="32025" y="17160"/>
                  <a:pt x="34808" y="12538"/>
                </a:cubicBezTo>
                <a:cubicBezTo>
                  <a:pt x="37591" y="7916"/>
                  <a:pt x="40185" y="4661"/>
                  <a:pt x="44430" y="2633"/>
                </a:cubicBezTo>
                <a:cubicBezTo>
                  <a:pt x="48675" y="605"/>
                  <a:pt x="55090" y="-669"/>
                  <a:pt x="60278" y="369"/>
                </a:cubicBezTo>
                <a:cubicBezTo>
                  <a:pt x="65466" y="1407"/>
                  <a:pt x="71881" y="3907"/>
                  <a:pt x="75560" y="8859"/>
                </a:cubicBezTo>
                <a:cubicBezTo>
                  <a:pt x="79239" y="13812"/>
                  <a:pt x="80513" y="22349"/>
                  <a:pt x="82352" y="30084"/>
                </a:cubicBezTo>
                <a:cubicBezTo>
                  <a:pt x="84192" y="37819"/>
                  <a:pt x="84993" y="48007"/>
                  <a:pt x="86597" y="55270"/>
                </a:cubicBezTo>
                <a:cubicBezTo>
                  <a:pt x="88201" y="62534"/>
                  <a:pt x="89521" y="68382"/>
                  <a:pt x="91974" y="73665"/>
                </a:cubicBezTo>
                <a:cubicBezTo>
                  <a:pt x="94427" y="78948"/>
                  <a:pt x="97823" y="83004"/>
                  <a:pt x="101313" y="86966"/>
                </a:cubicBezTo>
                <a:cubicBezTo>
                  <a:pt x="104803" y="90928"/>
                  <a:pt x="110982" y="95692"/>
                  <a:pt x="112916" y="97437"/>
                </a:cubicBezTo>
              </a:path>
            </a:pathLst>
          </a:custGeom>
          <a:noFill/>
          <a:ln cap="flat" cmpd="sng" w="19050">
            <a:solidFill>
              <a:schemeClr val="dk1"/>
            </a:solidFill>
            <a:prstDash val="dot"/>
            <a:round/>
            <a:headEnd len="med" w="med" type="none"/>
            <a:tailEnd len="med" w="med" type="none"/>
          </a:ln>
        </p:spPr>
      </p:sp>
      <p:sp>
        <p:nvSpPr>
          <p:cNvPr id="775" name="Google Shape;775;p50"/>
          <p:cNvSpPr txBox="1"/>
          <p:nvPr/>
        </p:nvSpPr>
        <p:spPr>
          <a:xfrm>
            <a:off x="4060950" y="1054175"/>
            <a:ext cx="11745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latin typeface="Calibri"/>
                <a:ea typeface="Calibri"/>
                <a:cs typeface="Calibri"/>
                <a:sym typeface="Calibri"/>
              </a:rPr>
              <a:t>Updraft</a:t>
            </a:r>
            <a:endParaRPr b="1" sz="1900">
              <a:latin typeface="Calibri"/>
              <a:ea typeface="Calibri"/>
              <a:cs typeface="Calibri"/>
              <a:sym typeface="Calibri"/>
            </a:endParaRPr>
          </a:p>
        </p:txBody>
      </p:sp>
      <p:cxnSp>
        <p:nvCxnSpPr>
          <p:cNvPr id="776" name="Google Shape;776;p50"/>
          <p:cNvCxnSpPr/>
          <p:nvPr/>
        </p:nvCxnSpPr>
        <p:spPr>
          <a:xfrm rot="10800000">
            <a:off x="4572000" y="1848425"/>
            <a:ext cx="0" cy="2157900"/>
          </a:xfrm>
          <a:prstGeom prst="straightConnector1">
            <a:avLst/>
          </a:prstGeom>
          <a:noFill/>
          <a:ln cap="flat" cmpd="sng" w="9525">
            <a:solidFill>
              <a:schemeClr val="dk2"/>
            </a:solidFill>
            <a:prstDash val="solid"/>
            <a:round/>
            <a:headEnd len="med" w="med" type="none"/>
            <a:tailEnd len="med" w="med" type="triangle"/>
          </a:ln>
        </p:spPr>
      </p:cxnSp>
      <p:cxnSp>
        <p:nvCxnSpPr>
          <p:cNvPr id="777" name="Google Shape;777;p50"/>
          <p:cNvCxnSpPr/>
          <p:nvPr/>
        </p:nvCxnSpPr>
        <p:spPr>
          <a:xfrm rot="10800000">
            <a:off x="4770150" y="2525825"/>
            <a:ext cx="0" cy="1480500"/>
          </a:xfrm>
          <a:prstGeom prst="straightConnector1">
            <a:avLst/>
          </a:prstGeom>
          <a:noFill/>
          <a:ln cap="flat" cmpd="sng" w="9525">
            <a:solidFill>
              <a:schemeClr val="dk2"/>
            </a:solidFill>
            <a:prstDash val="solid"/>
            <a:round/>
            <a:headEnd len="med" w="med" type="none"/>
            <a:tailEnd len="med" w="med" type="triangle"/>
          </a:ln>
        </p:spPr>
      </p:cxnSp>
      <p:cxnSp>
        <p:nvCxnSpPr>
          <p:cNvPr id="778" name="Google Shape;778;p50"/>
          <p:cNvCxnSpPr/>
          <p:nvPr/>
        </p:nvCxnSpPr>
        <p:spPr>
          <a:xfrm rot="10800000">
            <a:off x="4973700" y="3063425"/>
            <a:ext cx="0" cy="942900"/>
          </a:xfrm>
          <a:prstGeom prst="straightConnector1">
            <a:avLst/>
          </a:prstGeom>
          <a:noFill/>
          <a:ln cap="flat" cmpd="sng" w="9525">
            <a:solidFill>
              <a:schemeClr val="dk2"/>
            </a:solidFill>
            <a:prstDash val="solid"/>
            <a:round/>
            <a:headEnd len="med" w="med" type="none"/>
            <a:tailEnd len="med" w="med" type="triangle"/>
          </a:ln>
        </p:spPr>
      </p:cxnSp>
      <p:cxnSp>
        <p:nvCxnSpPr>
          <p:cNvPr id="779" name="Google Shape;779;p50"/>
          <p:cNvCxnSpPr/>
          <p:nvPr/>
        </p:nvCxnSpPr>
        <p:spPr>
          <a:xfrm rot="10800000">
            <a:off x="4416975" y="2525825"/>
            <a:ext cx="0" cy="1480500"/>
          </a:xfrm>
          <a:prstGeom prst="straightConnector1">
            <a:avLst/>
          </a:prstGeom>
          <a:noFill/>
          <a:ln cap="flat" cmpd="sng" w="9525">
            <a:solidFill>
              <a:schemeClr val="dk2"/>
            </a:solidFill>
            <a:prstDash val="solid"/>
            <a:round/>
            <a:headEnd len="med" w="med" type="none"/>
            <a:tailEnd len="med" w="med" type="triangle"/>
          </a:ln>
        </p:spPr>
      </p:cxnSp>
      <p:cxnSp>
        <p:nvCxnSpPr>
          <p:cNvPr id="780" name="Google Shape;780;p50"/>
          <p:cNvCxnSpPr/>
          <p:nvPr/>
        </p:nvCxnSpPr>
        <p:spPr>
          <a:xfrm rot="10800000">
            <a:off x="4185750" y="3063425"/>
            <a:ext cx="0" cy="942900"/>
          </a:xfrm>
          <a:prstGeom prst="straightConnector1">
            <a:avLst/>
          </a:prstGeom>
          <a:noFill/>
          <a:ln cap="flat" cmpd="sng" w="9525">
            <a:solidFill>
              <a:schemeClr val="dk2"/>
            </a:solidFill>
            <a:prstDash val="solid"/>
            <a:round/>
            <a:headEnd len="med" w="med" type="none"/>
            <a:tailEnd len="med" w="med" type="triangle"/>
          </a:ln>
        </p:spPr>
      </p:cxnSp>
      <p:cxnSp>
        <p:nvCxnSpPr>
          <p:cNvPr id="781" name="Google Shape;781;p50"/>
          <p:cNvCxnSpPr/>
          <p:nvPr/>
        </p:nvCxnSpPr>
        <p:spPr>
          <a:xfrm>
            <a:off x="207975" y="2704150"/>
            <a:ext cx="836400" cy="0"/>
          </a:xfrm>
          <a:prstGeom prst="straightConnector1">
            <a:avLst/>
          </a:prstGeom>
          <a:noFill/>
          <a:ln cap="flat" cmpd="sng" w="9525">
            <a:solidFill>
              <a:schemeClr val="dk2"/>
            </a:solidFill>
            <a:prstDash val="solid"/>
            <a:round/>
            <a:headEnd len="med" w="med" type="none"/>
            <a:tailEnd len="med" w="med" type="triangle"/>
          </a:ln>
        </p:spPr>
      </p:cxnSp>
      <p:cxnSp>
        <p:nvCxnSpPr>
          <p:cNvPr id="782" name="Google Shape;782;p50"/>
          <p:cNvCxnSpPr/>
          <p:nvPr/>
        </p:nvCxnSpPr>
        <p:spPr>
          <a:xfrm>
            <a:off x="207975" y="2495550"/>
            <a:ext cx="1267800" cy="0"/>
          </a:xfrm>
          <a:prstGeom prst="straightConnector1">
            <a:avLst/>
          </a:prstGeom>
          <a:noFill/>
          <a:ln cap="flat" cmpd="sng" w="9525">
            <a:solidFill>
              <a:schemeClr val="dk2"/>
            </a:solidFill>
            <a:prstDash val="solid"/>
            <a:round/>
            <a:headEnd len="med" w="med" type="none"/>
            <a:tailEnd len="med" w="med" type="triangle"/>
          </a:ln>
        </p:spPr>
      </p:cxnSp>
      <p:cxnSp>
        <p:nvCxnSpPr>
          <p:cNvPr id="783" name="Google Shape;783;p50"/>
          <p:cNvCxnSpPr/>
          <p:nvPr/>
        </p:nvCxnSpPr>
        <p:spPr>
          <a:xfrm>
            <a:off x="207975" y="2286950"/>
            <a:ext cx="1565100" cy="0"/>
          </a:xfrm>
          <a:prstGeom prst="straightConnector1">
            <a:avLst/>
          </a:prstGeom>
          <a:noFill/>
          <a:ln cap="flat" cmpd="sng" w="9525">
            <a:solidFill>
              <a:schemeClr val="dk2"/>
            </a:solidFill>
            <a:prstDash val="solid"/>
            <a:round/>
            <a:headEnd len="med" w="med" type="none"/>
            <a:tailEnd len="med" w="med" type="triangle"/>
          </a:ln>
        </p:spPr>
      </p:cxnSp>
      <p:cxnSp>
        <p:nvCxnSpPr>
          <p:cNvPr id="784" name="Google Shape;784;p50"/>
          <p:cNvCxnSpPr/>
          <p:nvPr/>
        </p:nvCxnSpPr>
        <p:spPr>
          <a:xfrm>
            <a:off x="207975" y="2078350"/>
            <a:ext cx="1968300" cy="0"/>
          </a:xfrm>
          <a:prstGeom prst="straightConnector1">
            <a:avLst/>
          </a:prstGeom>
          <a:noFill/>
          <a:ln cap="flat" cmpd="sng" w="9525">
            <a:solidFill>
              <a:schemeClr val="dk2"/>
            </a:solidFill>
            <a:prstDash val="solid"/>
            <a:round/>
            <a:headEnd len="med" w="med" type="none"/>
            <a:tailEnd len="med" w="med" type="triangle"/>
          </a:ln>
        </p:spPr>
      </p:cxnSp>
      <p:sp>
        <p:nvSpPr>
          <p:cNvPr id="785" name="Google Shape;785;p50"/>
          <p:cNvSpPr/>
          <p:nvPr/>
        </p:nvSpPr>
        <p:spPr>
          <a:xfrm>
            <a:off x="1736651" y="2302639"/>
            <a:ext cx="562900" cy="534389"/>
          </a:xfrm>
          <a:custGeom>
            <a:rect b="b" l="l" r="r" t="t"/>
            <a:pathLst>
              <a:path extrusionOk="0" h="25210" w="26555">
                <a:moveTo>
                  <a:pt x="3019" y="22946"/>
                </a:moveTo>
                <a:cubicBezTo>
                  <a:pt x="2547" y="21908"/>
                  <a:pt x="566" y="19220"/>
                  <a:pt x="189" y="16720"/>
                </a:cubicBezTo>
                <a:cubicBezTo>
                  <a:pt x="-188" y="14220"/>
                  <a:pt x="189" y="10212"/>
                  <a:pt x="755" y="7948"/>
                </a:cubicBezTo>
                <a:cubicBezTo>
                  <a:pt x="1321" y="5684"/>
                  <a:pt x="2029" y="4411"/>
                  <a:pt x="3585" y="3137"/>
                </a:cubicBezTo>
                <a:cubicBezTo>
                  <a:pt x="5142" y="1864"/>
                  <a:pt x="7547" y="684"/>
                  <a:pt x="10094" y="307"/>
                </a:cubicBezTo>
                <a:cubicBezTo>
                  <a:pt x="12641" y="-70"/>
                  <a:pt x="16367" y="-165"/>
                  <a:pt x="18867" y="873"/>
                </a:cubicBezTo>
                <a:cubicBezTo>
                  <a:pt x="21367" y="1911"/>
                  <a:pt x="23820" y="4033"/>
                  <a:pt x="25093" y="6533"/>
                </a:cubicBezTo>
                <a:cubicBezTo>
                  <a:pt x="26367" y="9033"/>
                  <a:pt x="26602" y="13560"/>
                  <a:pt x="26508" y="15871"/>
                </a:cubicBezTo>
                <a:cubicBezTo>
                  <a:pt x="26414" y="18182"/>
                  <a:pt x="26319" y="18843"/>
                  <a:pt x="24527" y="20399"/>
                </a:cubicBezTo>
                <a:cubicBezTo>
                  <a:pt x="22735" y="21956"/>
                  <a:pt x="17216" y="24408"/>
                  <a:pt x="15754" y="25210"/>
                </a:cubicBezTo>
              </a:path>
            </a:pathLst>
          </a:custGeom>
          <a:noFill/>
          <a:ln cap="flat" cmpd="sng" w="28575">
            <a:solidFill>
              <a:schemeClr val="dk2"/>
            </a:solidFill>
            <a:prstDash val="solid"/>
            <a:round/>
            <a:headEnd len="med" w="med" type="none"/>
            <a:tailEnd len="med" w="med" type="stealth"/>
          </a:ln>
        </p:spPr>
      </p:sp>
      <p:sp>
        <p:nvSpPr>
          <p:cNvPr id="786" name="Google Shape;786;p50"/>
          <p:cNvSpPr/>
          <p:nvPr/>
        </p:nvSpPr>
        <p:spPr>
          <a:xfrm>
            <a:off x="4862883" y="2206810"/>
            <a:ext cx="663875" cy="630250"/>
          </a:xfrm>
          <a:custGeom>
            <a:rect b="b" l="l" r="r" t="t"/>
            <a:pathLst>
              <a:path extrusionOk="0" h="25210" w="26555">
                <a:moveTo>
                  <a:pt x="3019" y="22946"/>
                </a:moveTo>
                <a:cubicBezTo>
                  <a:pt x="2547" y="21908"/>
                  <a:pt x="566" y="19220"/>
                  <a:pt x="189" y="16720"/>
                </a:cubicBezTo>
                <a:cubicBezTo>
                  <a:pt x="-188" y="14220"/>
                  <a:pt x="189" y="10212"/>
                  <a:pt x="755" y="7948"/>
                </a:cubicBezTo>
                <a:cubicBezTo>
                  <a:pt x="1321" y="5684"/>
                  <a:pt x="2029" y="4411"/>
                  <a:pt x="3585" y="3137"/>
                </a:cubicBezTo>
                <a:cubicBezTo>
                  <a:pt x="5142" y="1864"/>
                  <a:pt x="7547" y="684"/>
                  <a:pt x="10094" y="307"/>
                </a:cubicBezTo>
                <a:cubicBezTo>
                  <a:pt x="12641" y="-70"/>
                  <a:pt x="16367" y="-165"/>
                  <a:pt x="18867" y="873"/>
                </a:cubicBezTo>
                <a:cubicBezTo>
                  <a:pt x="21367" y="1911"/>
                  <a:pt x="23820" y="4033"/>
                  <a:pt x="25093" y="6533"/>
                </a:cubicBezTo>
                <a:cubicBezTo>
                  <a:pt x="26367" y="9033"/>
                  <a:pt x="26602" y="13560"/>
                  <a:pt x="26508" y="15871"/>
                </a:cubicBezTo>
                <a:cubicBezTo>
                  <a:pt x="26414" y="18182"/>
                  <a:pt x="26319" y="18843"/>
                  <a:pt x="24527" y="20399"/>
                </a:cubicBezTo>
                <a:cubicBezTo>
                  <a:pt x="22735" y="21956"/>
                  <a:pt x="17216" y="24408"/>
                  <a:pt x="15754" y="25210"/>
                </a:cubicBezTo>
              </a:path>
            </a:pathLst>
          </a:custGeom>
          <a:noFill/>
          <a:ln cap="flat" cmpd="sng" w="28575">
            <a:solidFill>
              <a:schemeClr val="dk2"/>
            </a:solidFill>
            <a:prstDash val="solid"/>
            <a:round/>
            <a:headEnd len="med" w="med" type="none"/>
            <a:tailEnd len="med" w="med" type="stealth"/>
          </a:ln>
        </p:spPr>
      </p:sp>
      <p:sp>
        <p:nvSpPr>
          <p:cNvPr id="787" name="Google Shape;787;p50"/>
          <p:cNvSpPr/>
          <p:nvPr/>
        </p:nvSpPr>
        <p:spPr>
          <a:xfrm flipH="1">
            <a:off x="3712572" y="2206800"/>
            <a:ext cx="625569" cy="630250"/>
          </a:xfrm>
          <a:custGeom>
            <a:rect b="b" l="l" r="r" t="t"/>
            <a:pathLst>
              <a:path extrusionOk="0" h="25210" w="26555">
                <a:moveTo>
                  <a:pt x="3019" y="22946"/>
                </a:moveTo>
                <a:cubicBezTo>
                  <a:pt x="2547" y="21908"/>
                  <a:pt x="566" y="19220"/>
                  <a:pt x="189" y="16720"/>
                </a:cubicBezTo>
                <a:cubicBezTo>
                  <a:pt x="-188" y="14220"/>
                  <a:pt x="189" y="10212"/>
                  <a:pt x="755" y="7948"/>
                </a:cubicBezTo>
                <a:cubicBezTo>
                  <a:pt x="1321" y="5684"/>
                  <a:pt x="2029" y="4411"/>
                  <a:pt x="3585" y="3137"/>
                </a:cubicBezTo>
                <a:cubicBezTo>
                  <a:pt x="5142" y="1864"/>
                  <a:pt x="7547" y="684"/>
                  <a:pt x="10094" y="307"/>
                </a:cubicBezTo>
                <a:cubicBezTo>
                  <a:pt x="12641" y="-70"/>
                  <a:pt x="16367" y="-165"/>
                  <a:pt x="18867" y="873"/>
                </a:cubicBezTo>
                <a:cubicBezTo>
                  <a:pt x="21367" y="1911"/>
                  <a:pt x="23820" y="4033"/>
                  <a:pt x="25093" y="6533"/>
                </a:cubicBezTo>
                <a:cubicBezTo>
                  <a:pt x="26367" y="9033"/>
                  <a:pt x="26602" y="13560"/>
                  <a:pt x="26508" y="15871"/>
                </a:cubicBezTo>
                <a:cubicBezTo>
                  <a:pt x="26414" y="18182"/>
                  <a:pt x="26319" y="18843"/>
                  <a:pt x="24527" y="20399"/>
                </a:cubicBezTo>
                <a:cubicBezTo>
                  <a:pt x="22735" y="21956"/>
                  <a:pt x="17216" y="24408"/>
                  <a:pt x="15754" y="25210"/>
                </a:cubicBezTo>
              </a:path>
            </a:pathLst>
          </a:custGeom>
          <a:noFill/>
          <a:ln cap="flat" cmpd="sng" w="28575">
            <a:solidFill>
              <a:schemeClr val="dk2"/>
            </a:solidFill>
            <a:prstDash val="solid"/>
            <a:round/>
            <a:headEnd len="med" w="med" type="none"/>
            <a:tailEnd len="med" w="med" type="stealth"/>
          </a:ln>
        </p:spPr>
      </p:sp>
      <p:cxnSp>
        <p:nvCxnSpPr>
          <p:cNvPr id="788" name="Google Shape;788;p50"/>
          <p:cNvCxnSpPr/>
          <p:nvPr/>
        </p:nvCxnSpPr>
        <p:spPr>
          <a:xfrm flipH="1" rot="10800000">
            <a:off x="207964" y="3311049"/>
            <a:ext cx="1971000" cy="9000"/>
          </a:xfrm>
          <a:prstGeom prst="straightConnector1">
            <a:avLst/>
          </a:prstGeom>
          <a:noFill/>
          <a:ln cap="flat" cmpd="sng" w="76200">
            <a:solidFill>
              <a:srgbClr val="0000FF"/>
            </a:solidFill>
            <a:prstDash val="solid"/>
            <a:round/>
            <a:headEnd len="med" w="med" type="none"/>
            <a:tailEnd len="med" w="med" type="stealth"/>
          </a:ln>
        </p:spPr>
      </p:cxnSp>
      <p:sp>
        <p:nvSpPr>
          <p:cNvPr id="789" name="Google Shape;789;p50"/>
          <p:cNvSpPr txBox="1"/>
          <p:nvPr/>
        </p:nvSpPr>
        <p:spPr>
          <a:xfrm>
            <a:off x="2299550" y="4342025"/>
            <a:ext cx="48699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chemeClr val="dk1"/>
                </a:solidFill>
                <a:latin typeface="Calibri"/>
                <a:ea typeface="Calibri"/>
                <a:cs typeface="Calibri"/>
                <a:sym typeface="Calibri"/>
              </a:rPr>
              <a:t>Think of a log in a stream</a:t>
            </a:r>
            <a:endParaRPr b="1" sz="1600">
              <a:solidFill>
                <a:schemeClr val="dk1"/>
              </a:solidFill>
              <a:latin typeface="Calibri"/>
              <a:ea typeface="Calibri"/>
              <a:cs typeface="Calibri"/>
              <a:sym typeface="Calibri"/>
            </a:endParaRPr>
          </a:p>
          <a:p>
            <a:pPr indent="0" lvl="0" marL="0" rtl="0" algn="ctr">
              <a:spcBef>
                <a:spcPts val="0"/>
              </a:spcBef>
              <a:spcAft>
                <a:spcPts val="0"/>
              </a:spcAft>
              <a:buNone/>
            </a:pPr>
            <a:r>
              <a:rPr b="1" lang="en" sz="1600">
                <a:solidFill>
                  <a:schemeClr val="dk1"/>
                </a:solidFill>
                <a:latin typeface="Calibri"/>
                <a:ea typeface="Calibri"/>
                <a:cs typeface="Calibri"/>
                <a:sym typeface="Calibri"/>
              </a:rPr>
              <a:t>(</a:t>
            </a:r>
            <a:r>
              <a:rPr lang="en" sz="1600">
                <a:solidFill>
                  <a:schemeClr val="dk1"/>
                </a:solidFill>
                <a:latin typeface="Calibri"/>
                <a:ea typeface="Calibri"/>
                <a:cs typeface="Calibri"/>
                <a:sym typeface="Calibri"/>
              </a:rPr>
              <a:t>mass build-up upshear, mass deficit downshear</a:t>
            </a:r>
            <a:r>
              <a:rPr b="1" lang="en" sz="1600">
                <a:solidFill>
                  <a:schemeClr val="dk1"/>
                </a:solidFill>
                <a:latin typeface="Calibri"/>
                <a:ea typeface="Calibri"/>
                <a:cs typeface="Calibri"/>
                <a:sym typeface="Calibri"/>
              </a:rPr>
              <a:t>)</a:t>
            </a:r>
            <a:endParaRPr b="1" sz="1600">
              <a:solidFill>
                <a:schemeClr val="dk1"/>
              </a:solidFill>
              <a:latin typeface="Calibri"/>
              <a:ea typeface="Calibri"/>
              <a:cs typeface="Calibri"/>
              <a:sym typeface="Calibri"/>
            </a:endParaRPr>
          </a:p>
        </p:txBody>
      </p:sp>
      <p:sp>
        <p:nvSpPr>
          <p:cNvPr id="790" name="Google Shape;790;p50"/>
          <p:cNvSpPr txBox="1"/>
          <p:nvPr/>
        </p:nvSpPr>
        <p:spPr>
          <a:xfrm>
            <a:off x="3287485" y="2173348"/>
            <a:ext cx="4251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900">
                <a:solidFill>
                  <a:srgbClr val="0000FF"/>
                </a:solidFill>
                <a:latin typeface="Calibri"/>
                <a:ea typeface="Calibri"/>
                <a:cs typeface="Calibri"/>
                <a:sym typeface="Calibri"/>
              </a:rPr>
              <a:t>H</a:t>
            </a:r>
            <a:endParaRPr b="1" sz="3900">
              <a:solidFill>
                <a:srgbClr val="0000FF"/>
              </a:solidFill>
              <a:latin typeface="Calibri"/>
              <a:ea typeface="Calibri"/>
              <a:cs typeface="Calibri"/>
              <a:sym typeface="Calibri"/>
            </a:endParaRPr>
          </a:p>
        </p:txBody>
      </p:sp>
      <p:sp>
        <p:nvSpPr>
          <p:cNvPr id="791" name="Google Shape;791;p50"/>
          <p:cNvSpPr txBox="1"/>
          <p:nvPr/>
        </p:nvSpPr>
        <p:spPr>
          <a:xfrm>
            <a:off x="5550438" y="2149200"/>
            <a:ext cx="4251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900">
                <a:solidFill>
                  <a:srgbClr val="FF0000"/>
                </a:solidFill>
                <a:latin typeface="Calibri"/>
                <a:ea typeface="Calibri"/>
                <a:cs typeface="Calibri"/>
                <a:sym typeface="Calibri"/>
              </a:rPr>
              <a:t>L</a:t>
            </a:r>
            <a:endParaRPr b="1" sz="4200">
              <a:solidFill>
                <a:srgbClr val="FF0000"/>
              </a:solidFill>
              <a:latin typeface="Calibri"/>
              <a:ea typeface="Calibri"/>
              <a:cs typeface="Calibri"/>
              <a:sym typeface="Calibri"/>
            </a:endParaRPr>
          </a:p>
        </p:txBody>
      </p:sp>
      <p:sp>
        <p:nvSpPr>
          <p:cNvPr id="792" name="Google Shape;792;p50"/>
          <p:cNvSpPr txBox="1"/>
          <p:nvPr/>
        </p:nvSpPr>
        <p:spPr>
          <a:xfrm>
            <a:off x="253475" y="3458400"/>
            <a:ext cx="17073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solidFill>
                  <a:srgbClr val="0000FF"/>
                </a:solidFill>
                <a:latin typeface="Calibri"/>
                <a:ea typeface="Calibri"/>
                <a:cs typeface="Calibri"/>
                <a:sym typeface="Calibri"/>
              </a:rPr>
              <a:t>Shear Vector</a:t>
            </a:r>
            <a:endParaRPr b="1" sz="1900">
              <a:solidFill>
                <a:srgbClr val="0000FF"/>
              </a:solidFill>
              <a:latin typeface="Calibri"/>
              <a:ea typeface="Calibri"/>
              <a:cs typeface="Calibri"/>
              <a:sym typeface="Calibri"/>
            </a:endParaRPr>
          </a:p>
        </p:txBody>
      </p:sp>
      <p:sp>
        <p:nvSpPr>
          <p:cNvPr id="793" name="Google Shape;793;p50"/>
          <p:cNvSpPr txBox="1"/>
          <p:nvPr/>
        </p:nvSpPr>
        <p:spPr>
          <a:xfrm>
            <a:off x="207975" y="1180388"/>
            <a:ext cx="22641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latin typeface="Calibri"/>
                <a:ea typeface="Calibri"/>
                <a:cs typeface="Calibri"/>
                <a:sym typeface="Calibri"/>
              </a:rPr>
              <a:t>Background westerly shear</a:t>
            </a:r>
            <a:endParaRPr b="1" sz="2000">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8" name="Shape 798"/>
        <p:cNvGrpSpPr/>
        <p:nvPr/>
      </p:nvGrpSpPr>
      <p:grpSpPr>
        <a:xfrm>
          <a:off x="0" y="0"/>
          <a:ext cx="0" cy="0"/>
          <a:chOff x="0" y="0"/>
          <a:chExt cx="0" cy="0"/>
        </a:xfrm>
      </p:grpSpPr>
      <p:cxnSp>
        <p:nvCxnSpPr>
          <p:cNvPr id="799" name="Google Shape;799;p51"/>
          <p:cNvCxnSpPr/>
          <p:nvPr/>
        </p:nvCxnSpPr>
        <p:spPr>
          <a:xfrm rot="10800000">
            <a:off x="5731888" y="2922906"/>
            <a:ext cx="0" cy="877500"/>
          </a:xfrm>
          <a:prstGeom prst="straightConnector1">
            <a:avLst/>
          </a:prstGeom>
          <a:noFill/>
          <a:ln cap="flat" cmpd="sng" w="28575">
            <a:solidFill>
              <a:schemeClr val="dk1"/>
            </a:solidFill>
            <a:prstDash val="solid"/>
            <a:round/>
            <a:headEnd len="med" w="med" type="none"/>
            <a:tailEnd len="med" w="med" type="triangle"/>
          </a:ln>
        </p:spPr>
      </p:cxnSp>
      <p:cxnSp>
        <p:nvCxnSpPr>
          <p:cNvPr id="800" name="Google Shape;800;p51"/>
          <p:cNvCxnSpPr/>
          <p:nvPr/>
        </p:nvCxnSpPr>
        <p:spPr>
          <a:xfrm>
            <a:off x="3506191" y="2856750"/>
            <a:ext cx="0" cy="1009800"/>
          </a:xfrm>
          <a:prstGeom prst="straightConnector1">
            <a:avLst/>
          </a:prstGeom>
          <a:noFill/>
          <a:ln cap="flat" cmpd="sng" w="28575">
            <a:solidFill>
              <a:schemeClr val="dk1"/>
            </a:solidFill>
            <a:prstDash val="solid"/>
            <a:round/>
            <a:headEnd len="med" w="med" type="none"/>
            <a:tailEnd len="med" w="med" type="triangle"/>
          </a:ln>
        </p:spPr>
      </p:cxnSp>
      <p:sp>
        <p:nvSpPr>
          <p:cNvPr id="801" name="Google Shape;801;p51"/>
          <p:cNvSpPr txBox="1"/>
          <p:nvPr/>
        </p:nvSpPr>
        <p:spPr>
          <a:xfrm>
            <a:off x="3849863" y="2618713"/>
            <a:ext cx="17073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solidFill>
                  <a:srgbClr val="0000FF"/>
                </a:solidFill>
                <a:latin typeface="Calibri"/>
                <a:ea typeface="Calibri"/>
                <a:cs typeface="Calibri"/>
                <a:sym typeface="Calibri"/>
              </a:rPr>
              <a:t>Shear Vector</a:t>
            </a:r>
            <a:endParaRPr b="1" sz="1900">
              <a:solidFill>
                <a:srgbClr val="0000FF"/>
              </a:solidFill>
              <a:latin typeface="Calibri"/>
              <a:ea typeface="Calibri"/>
              <a:cs typeface="Calibri"/>
              <a:sym typeface="Calibri"/>
            </a:endParaRPr>
          </a:p>
        </p:txBody>
      </p:sp>
      <p:sp>
        <p:nvSpPr>
          <p:cNvPr id="802" name="Google Shape;802;p51"/>
          <p:cNvSpPr/>
          <p:nvPr/>
        </p:nvSpPr>
        <p:spPr>
          <a:xfrm>
            <a:off x="3160550" y="1582640"/>
            <a:ext cx="2822900" cy="2549125"/>
          </a:xfrm>
          <a:custGeom>
            <a:rect b="b" l="l" r="r" t="t"/>
            <a:pathLst>
              <a:path extrusionOk="0" h="101965" w="112916">
                <a:moveTo>
                  <a:pt x="0" y="101965"/>
                </a:moveTo>
                <a:cubicBezTo>
                  <a:pt x="1651" y="101163"/>
                  <a:pt x="6555" y="100220"/>
                  <a:pt x="9904" y="97154"/>
                </a:cubicBezTo>
                <a:cubicBezTo>
                  <a:pt x="13253" y="94088"/>
                  <a:pt x="17922" y="88051"/>
                  <a:pt x="20092" y="83570"/>
                </a:cubicBezTo>
                <a:cubicBezTo>
                  <a:pt x="22262" y="79089"/>
                  <a:pt x="22215" y="74939"/>
                  <a:pt x="22922" y="70269"/>
                </a:cubicBezTo>
                <a:cubicBezTo>
                  <a:pt x="23630" y="65600"/>
                  <a:pt x="23535" y="62203"/>
                  <a:pt x="24337" y="55553"/>
                </a:cubicBezTo>
                <a:cubicBezTo>
                  <a:pt x="25139" y="48903"/>
                  <a:pt x="25988" y="37536"/>
                  <a:pt x="27733" y="30367"/>
                </a:cubicBezTo>
                <a:cubicBezTo>
                  <a:pt x="29478" y="23198"/>
                  <a:pt x="32025" y="17160"/>
                  <a:pt x="34808" y="12538"/>
                </a:cubicBezTo>
                <a:cubicBezTo>
                  <a:pt x="37591" y="7916"/>
                  <a:pt x="40185" y="4661"/>
                  <a:pt x="44430" y="2633"/>
                </a:cubicBezTo>
                <a:cubicBezTo>
                  <a:pt x="48675" y="605"/>
                  <a:pt x="55090" y="-669"/>
                  <a:pt x="60278" y="369"/>
                </a:cubicBezTo>
                <a:cubicBezTo>
                  <a:pt x="65466" y="1407"/>
                  <a:pt x="71881" y="3907"/>
                  <a:pt x="75560" y="8859"/>
                </a:cubicBezTo>
                <a:cubicBezTo>
                  <a:pt x="79239" y="13812"/>
                  <a:pt x="80513" y="22349"/>
                  <a:pt x="82352" y="30084"/>
                </a:cubicBezTo>
                <a:cubicBezTo>
                  <a:pt x="84192" y="37819"/>
                  <a:pt x="84993" y="48007"/>
                  <a:pt x="86597" y="55270"/>
                </a:cubicBezTo>
                <a:cubicBezTo>
                  <a:pt x="88201" y="62534"/>
                  <a:pt x="89521" y="68382"/>
                  <a:pt x="91974" y="73665"/>
                </a:cubicBezTo>
                <a:cubicBezTo>
                  <a:pt x="94427" y="78948"/>
                  <a:pt x="97823" y="83004"/>
                  <a:pt x="101313" y="86966"/>
                </a:cubicBezTo>
                <a:cubicBezTo>
                  <a:pt x="104803" y="90928"/>
                  <a:pt x="110982" y="95692"/>
                  <a:pt x="112916" y="97437"/>
                </a:cubicBezTo>
              </a:path>
            </a:pathLst>
          </a:custGeom>
          <a:noFill/>
          <a:ln cap="flat" cmpd="sng" w="19050">
            <a:solidFill>
              <a:schemeClr val="dk1"/>
            </a:solidFill>
            <a:prstDash val="dot"/>
            <a:round/>
            <a:headEnd len="med" w="med" type="none"/>
            <a:tailEnd len="med" w="med" type="none"/>
          </a:ln>
        </p:spPr>
      </p:sp>
      <p:sp>
        <p:nvSpPr>
          <p:cNvPr id="803" name="Google Shape;803;p51"/>
          <p:cNvSpPr txBox="1"/>
          <p:nvPr/>
        </p:nvSpPr>
        <p:spPr>
          <a:xfrm>
            <a:off x="3287485" y="2173348"/>
            <a:ext cx="4251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900">
                <a:solidFill>
                  <a:srgbClr val="0000FF"/>
                </a:solidFill>
                <a:latin typeface="Calibri"/>
                <a:ea typeface="Calibri"/>
                <a:cs typeface="Calibri"/>
                <a:sym typeface="Calibri"/>
              </a:rPr>
              <a:t>H</a:t>
            </a:r>
            <a:endParaRPr b="1" sz="3900">
              <a:solidFill>
                <a:srgbClr val="0000FF"/>
              </a:solidFill>
              <a:latin typeface="Calibri"/>
              <a:ea typeface="Calibri"/>
              <a:cs typeface="Calibri"/>
              <a:sym typeface="Calibri"/>
            </a:endParaRPr>
          </a:p>
        </p:txBody>
      </p:sp>
      <p:sp>
        <p:nvSpPr>
          <p:cNvPr id="804" name="Google Shape;804;p51"/>
          <p:cNvSpPr txBox="1"/>
          <p:nvPr/>
        </p:nvSpPr>
        <p:spPr>
          <a:xfrm>
            <a:off x="5550438" y="2149200"/>
            <a:ext cx="4251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900">
                <a:solidFill>
                  <a:srgbClr val="FF0000"/>
                </a:solidFill>
                <a:latin typeface="Calibri"/>
                <a:ea typeface="Calibri"/>
                <a:cs typeface="Calibri"/>
                <a:sym typeface="Calibri"/>
              </a:rPr>
              <a:t>L</a:t>
            </a:r>
            <a:endParaRPr b="1" sz="4200">
              <a:solidFill>
                <a:srgbClr val="FF0000"/>
              </a:solidFill>
              <a:latin typeface="Calibri"/>
              <a:ea typeface="Calibri"/>
              <a:cs typeface="Calibri"/>
              <a:sym typeface="Calibri"/>
            </a:endParaRPr>
          </a:p>
        </p:txBody>
      </p:sp>
      <p:sp>
        <p:nvSpPr>
          <p:cNvPr id="805" name="Google Shape;805;p51"/>
          <p:cNvSpPr txBox="1"/>
          <p:nvPr/>
        </p:nvSpPr>
        <p:spPr>
          <a:xfrm>
            <a:off x="1751425" y="4389125"/>
            <a:ext cx="55614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chemeClr val="dk1"/>
                </a:solidFill>
                <a:latin typeface="Calibri"/>
                <a:ea typeface="Calibri"/>
                <a:cs typeface="Calibri"/>
                <a:sym typeface="Calibri"/>
              </a:rPr>
              <a:t>Dynamic subsidence occurs upshear and dynamic lifting downshear – “</a:t>
            </a:r>
            <a:r>
              <a:rPr b="1" lang="en" sz="1600">
                <a:solidFill>
                  <a:schemeClr val="dk1"/>
                </a:solidFill>
                <a:latin typeface="Calibri"/>
                <a:ea typeface="Calibri"/>
                <a:cs typeface="Calibri"/>
                <a:sym typeface="Calibri"/>
              </a:rPr>
              <a:t>Updraft-in-shear effect”</a:t>
            </a:r>
            <a:endParaRPr b="1" sz="1600">
              <a:solidFill>
                <a:schemeClr val="dk1"/>
              </a:solidFill>
              <a:latin typeface="Calibri"/>
              <a:ea typeface="Calibri"/>
              <a:cs typeface="Calibri"/>
              <a:sym typeface="Calibri"/>
            </a:endParaRPr>
          </a:p>
        </p:txBody>
      </p:sp>
      <p:sp>
        <p:nvSpPr>
          <p:cNvPr id="806" name="Google Shape;806;p51"/>
          <p:cNvSpPr txBox="1"/>
          <p:nvPr>
            <p:ph type="title"/>
          </p:nvPr>
        </p:nvSpPr>
        <p:spPr>
          <a:xfrm>
            <a:off x="311700" y="148025"/>
            <a:ext cx="8520600" cy="5889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SzPct val="38823"/>
              <a:buNone/>
            </a:pPr>
            <a:r>
              <a:rPr b="1" lang="en" sz="2550" u="sng"/>
              <a:t>Dynamic Lifting and Suppression</a:t>
            </a:r>
            <a:r>
              <a:rPr b="1" lang="en" sz="2300" u="sng"/>
              <a:t> </a:t>
            </a:r>
            <a:endParaRPr b="1" sz="2300" u="sng"/>
          </a:p>
          <a:p>
            <a:pPr indent="0" lvl="0" marL="0" rtl="0" algn="ctr">
              <a:spcBef>
                <a:spcPts val="0"/>
              </a:spcBef>
              <a:spcAft>
                <a:spcPts val="0"/>
              </a:spcAft>
              <a:buSzPct val="53353"/>
              <a:buNone/>
            </a:pPr>
            <a:r>
              <a:t/>
            </a:r>
            <a:endParaRPr sz="1855"/>
          </a:p>
        </p:txBody>
      </p:sp>
      <p:cxnSp>
        <p:nvCxnSpPr>
          <p:cNvPr id="807" name="Google Shape;807;p51"/>
          <p:cNvCxnSpPr/>
          <p:nvPr/>
        </p:nvCxnSpPr>
        <p:spPr>
          <a:xfrm flipH="1" rot="10800000">
            <a:off x="3744076" y="2541898"/>
            <a:ext cx="1837800" cy="24000"/>
          </a:xfrm>
          <a:prstGeom prst="straightConnector1">
            <a:avLst/>
          </a:prstGeom>
          <a:noFill/>
          <a:ln cap="flat" cmpd="sng" w="76200">
            <a:solidFill>
              <a:srgbClr val="0000FF"/>
            </a:solidFill>
            <a:prstDash val="solid"/>
            <a:round/>
            <a:headEnd len="med" w="med" type="none"/>
            <a:tailEnd len="med" w="med" type="stealth"/>
          </a:ln>
        </p:spPr>
      </p:cxnSp>
      <p:sp>
        <p:nvSpPr>
          <p:cNvPr id="808" name="Google Shape;808;p51"/>
          <p:cNvSpPr txBox="1"/>
          <p:nvPr/>
        </p:nvSpPr>
        <p:spPr>
          <a:xfrm>
            <a:off x="4060950" y="1054175"/>
            <a:ext cx="11745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latin typeface="Calibri"/>
                <a:ea typeface="Calibri"/>
                <a:cs typeface="Calibri"/>
                <a:sym typeface="Calibri"/>
              </a:rPr>
              <a:t>Updraft</a:t>
            </a:r>
            <a:endParaRPr b="1" sz="1900">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cxnSp>
        <p:nvCxnSpPr>
          <p:cNvPr id="814" name="Google Shape;814;p52"/>
          <p:cNvCxnSpPr/>
          <p:nvPr/>
        </p:nvCxnSpPr>
        <p:spPr>
          <a:xfrm rot="10800000">
            <a:off x="5731888" y="2922906"/>
            <a:ext cx="0" cy="877500"/>
          </a:xfrm>
          <a:prstGeom prst="straightConnector1">
            <a:avLst/>
          </a:prstGeom>
          <a:noFill/>
          <a:ln cap="flat" cmpd="sng" w="28575">
            <a:solidFill>
              <a:schemeClr val="dk1"/>
            </a:solidFill>
            <a:prstDash val="solid"/>
            <a:round/>
            <a:headEnd len="med" w="med" type="none"/>
            <a:tailEnd len="med" w="med" type="triangle"/>
          </a:ln>
        </p:spPr>
      </p:cxnSp>
      <p:sp>
        <p:nvSpPr>
          <p:cNvPr id="815" name="Google Shape;815;p52"/>
          <p:cNvSpPr/>
          <p:nvPr/>
        </p:nvSpPr>
        <p:spPr>
          <a:xfrm>
            <a:off x="3160550" y="1582640"/>
            <a:ext cx="2822900" cy="2549125"/>
          </a:xfrm>
          <a:custGeom>
            <a:rect b="b" l="l" r="r" t="t"/>
            <a:pathLst>
              <a:path extrusionOk="0" h="101965" w="112916">
                <a:moveTo>
                  <a:pt x="0" y="101965"/>
                </a:moveTo>
                <a:cubicBezTo>
                  <a:pt x="1651" y="101163"/>
                  <a:pt x="6555" y="100220"/>
                  <a:pt x="9904" y="97154"/>
                </a:cubicBezTo>
                <a:cubicBezTo>
                  <a:pt x="13253" y="94088"/>
                  <a:pt x="17922" y="88051"/>
                  <a:pt x="20092" y="83570"/>
                </a:cubicBezTo>
                <a:cubicBezTo>
                  <a:pt x="22262" y="79089"/>
                  <a:pt x="22215" y="74939"/>
                  <a:pt x="22922" y="70269"/>
                </a:cubicBezTo>
                <a:cubicBezTo>
                  <a:pt x="23630" y="65600"/>
                  <a:pt x="23535" y="62203"/>
                  <a:pt x="24337" y="55553"/>
                </a:cubicBezTo>
                <a:cubicBezTo>
                  <a:pt x="25139" y="48903"/>
                  <a:pt x="25988" y="37536"/>
                  <a:pt x="27733" y="30367"/>
                </a:cubicBezTo>
                <a:cubicBezTo>
                  <a:pt x="29478" y="23198"/>
                  <a:pt x="32025" y="17160"/>
                  <a:pt x="34808" y="12538"/>
                </a:cubicBezTo>
                <a:cubicBezTo>
                  <a:pt x="37591" y="7916"/>
                  <a:pt x="40185" y="4661"/>
                  <a:pt x="44430" y="2633"/>
                </a:cubicBezTo>
                <a:cubicBezTo>
                  <a:pt x="48675" y="605"/>
                  <a:pt x="55090" y="-669"/>
                  <a:pt x="60278" y="369"/>
                </a:cubicBezTo>
                <a:cubicBezTo>
                  <a:pt x="65466" y="1407"/>
                  <a:pt x="71881" y="3907"/>
                  <a:pt x="75560" y="8859"/>
                </a:cubicBezTo>
                <a:cubicBezTo>
                  <a:pt x="79239" y="13812"/>
                  <a:pt x="80513" y="22349"/>
                  <a:pt x="82352" y="30084"/>
                </a:cubicBezTo>
                <a:cubicBezTo>
                  <a:pt x="84192" y="37819"/>
                  <a:pt x="84993" y="48007"/>
                  <a:pt x="86597" y="55270"/>
                </a:cubicBezTo>
                <a:cubicBezTo>
                  <a:pt x="88201" y="62534"/>
                  <a:pt x="89521" y="68382"/>
                  <a:pt x="91974" y="73665"/>
                </a:cubicBezTo>
                <a:cubicBezTo>
                  <a:pt x="94427" y="78948"/>
                  <a:pt x="97823" y="83004"/>
                  <a:pt x="101313" y="86966"/>
                </a:cubicBezTo>
                <a:cubicBezTo>
                  <a:pt x="104803" y="90928"/>
                  <a:pt x="110982" y="95692"/>
                  <a:pt x="112916" y="97437"/>
                </a:cubicBezTo>
              </a:path>
            </a:pathLst>
          </a:custGeom>
          <a:noFill/>
          <a:ln cap="flat" cmpd="sng" w="19050">
            <a:solidFill>
              <a:schemeClr val="dk1"/>
            </a:solidFill>
            <a:prstDash val="dot"/>
            <a:round/>
            <a:headEnd len="med" w="med" type="none"/>
            <a:tailEnd len="med" w="med" type="none"/>
          </a:ln>
        </p:spPr>
      </p:sp>
      <p:pic>
        <p:nvPicPr>
          <p:cNvPr id="816" name="Google Shape;816;p52"/>
          <p:cNvPicPr preferRelativeResize="0"/>
          <p:nvPr/>
        </p:nvPicPr>
        <p:blipFill>
          <a:blip r:embed="rId3">
            <a:alphaModFix/>
          </a:blip>
          <a:stretch>
            <a:fillRect/>
          </a:stretch>
        </p:blipFill>
        <p:spPr>
          <a:xfrm flipH="1">
            <a:off x="5550373" y="1714383"/>
            <a:ext cx="720875" cy="1142375"/>
          </a:xfrm>
          <a:prstGeom prst="rect">
            <a:avLst/>
          </a:prstGeom>
          <a:noFill/>
          <a:ln>
            <a:noFill/>
          </a:ln>
        </p:spPr>
      </p:pic>
      <p:sp>
        <p:nvSpPr>
          <p:cNvPr id="817" name="Google Shape;817;p52"/>
          <p:cNvSpPr txBox="1"/>
          <p:nvPr/>
        </p:nvSpPr>
        <p:spPr>
          <a:xfrm>
            <a:off x="1751425" y="4389125"/>
            <a:ext cx="55614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chemeClr val="dk1"/>
                </a:solidFill>
                <a:latin typeface="Calibri"/>
                <a:ea typeface="Calibri"/>
                <a:cs typeface="Calibri"/>
                <a:sym typeface="Calibri"/>
              </a:rPr>
              <a:t>Generates a </a:t>
            </a:r>
            <a:r>
              <a:rPr b="1" lang="en" sz="1600">
                <a:solidFill>
                  <a:schemeClr val="dk1"/>
                </a:solidFill>
                <a:latin typeface="Calibri"/>
                <a:ea typeface="Calibri"/>
                <a:cs typeface="Calibri"/>
                <a:sym typeface="Calibri"/>
              </a:rPr>
              <a:t>vacuum</a:t>
            </a:r>
            <a:r>
              <a:rPr lang="en" sz="1600">
                <a:solidFill>
                  <a:schemeClr val="dk1"/>
                </a:solidFill>
                <a:latin typeface="Calibri"/>
                <a:ea typeface="Calibri"/>
                <a:cs typeface="Calibri"/>
                <a:sym typeface="Calibri"/>
              </a:rPr>
              <a:t> causing deep lifting downshear of updraft </a:t>
            </a:r>
            <a:endParaRPr b="1" sz="1600">
              <a:solidFill>
                <a:schemeClr val="dk1"/>
              </a:solidFill>
              <a:latin typeface="Calibri"/>
              <a:ea typeface="Calibri"/>
              <a:cs typeface="Calibri"/>
              <a:sym typeface="Calibri"/>
            </a:endParaRPr>
          </a:p>
        </p:txBody>
      </p:sp>
      <p:sp>
        <p:nvSpPr>
          <p:cNvPr id="818" name="Google Shape;818;p52"/>
          <p:cNvSpPr txBox="1"/>
          <p:nvPr>
            <p:ph type="title"/>
          </p:nvPr>
        </p:nvSpPr>
        <p:spPr>
          <a:xfrm>
            <a:off x="311700" y="148025"/>
            <a:ext cx="8520600" cy="5889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SzPct val="38823"/>
              <a:buNone/>
            </a:pPr>
            <a:r>
              <a:rPr b="1" lang="en" sz="2550" u="sng"/>
              <a:t>Dynamic Lifting and Suppression</a:t>
            </a:r>
            <a:r>
              <a:rPr b="1" lang="en" sz="2300" u="sng"/>
              <a:t> </a:t>
            </a:r>
            <a:endParaRPr b="1" sz="2300" u="sng"/>
          </a:p>
          <a:p>
            <a:pPr indent="0" lvl="0" marL="0" rtl="0" algn="ctr">
              <a:spcBef>
                <a:spcPts val="0"/>
              </a:spcBef>
              <a:spcAft>
                <a:spcPts val="0"/>
              </a:spcAft>
              <a:buSzPct val="53353"/>
              <a:buNone/>
            </a:pPr>
            <a:r>
              <a:t/>
            </a:r>
            <a:endParaRPr sz="1855"/>
          </a:p>
        </p:txBody>
      </p:sp>
      <p:cxnSp>
        <p:nvCxnSpPr>
          <p:cNvPr id="819" name="Google Shape;819;p52"/>
          <p:cNvCxnSpPr/>
          <p:nvPr/>
        </p:nvCxnSpPr>
        <p:spPr>
          <a:xfrm flipH="1" rot="10800000">
            <a:off x="3744076" y="2541898"/>
            <a:ext cx="1837800" cy="24000"/>
          </a:xfrm>
          <a:prstGeom prst="straightConnector1">
            <a:avLst/>
          </a:prstGeom>
          <a:noFill/>
          <a:ln cap="flat" cmpd="sng" w="76200">
            <a:solidFill>
              <a:srgbClr val="0000FF"/>
            </a:solidFill>
            <a:prstDash val="solid"/>
            <a:round/>
            <a:headEnd len="med" w="med" type="none"/>
            <a:tailEnd len="med" w="med" type="stealth"/>
          </a:ln>
        </p:spPr>
      </p:cxnSp>
      <p:sp>
        <p:nvSpPr>
          <p:cNvPr id="820" name="Google Shape;820;p52"/>
          <p:cNvSpPr txBox="1"/>
          <p:nvPr/>
        </p:nvSpPr>
        <p:spPr>
          <a:xfrm>
            <a:off x="3849863" y="2618713"/>
            <a:ext cx="17073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solidFill>
                  <a:srgbClr val="0000FF"/>
                </a:solidFill>
                <a:latin typeface="Calibri"/>
                <a:ea typeface="Calibri"/>
                <a:cs typeface="Calibri"/>
                <a:sym typeface="Calibri"/>
              </a:rPr>
              <a:t>Shear Vector</a:t>
            </a:r>
            <a:endParaRPr b="1" sz="1900">
              <a:solidFill>
                <a:srgbClr val="0000FF"/>
              </a:solidFill>
              <a:latin typeface="Calibri"/>
              <a:ea typeface="Calibri"/>
              <a:cs typeface="Calibri"/>
              <a:sym typeface="Calibri"/>
            </a:endParaRPr>
          </a:p>
        </p:txBody>
      </p:sp>
      <p:sp>
        <p:nvSpPr>
          <p:cNvPr id="821" name="Google Shape;821;p52"/>
          <p:cNvSpPr txBox="1"/>
          <p:nvPr/>
        </p:nvSpPr>
        <p:spPr>
          <a:xfrm>
            <a:off x="4060950" y="1054175"/>
            <a:ext cx="11745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latin typeface="Calibri"/>
                <a:ea typeface="Calibri"/>
                <a:cs typeface="Calibri"/>
                <a:sym typeface="Calibri"/>
              </a:rPr>
              <a:t>Updraft</a:t>
            </a:r>
            <a:endParaRPr b="1" sz="1900">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7"/>
          <p:cNvSpPr txBox="1"/>
          <p:nvPr/>
        </p:nvSpPr>
        <p:spPr>
          <a:xfrm>
            <a:off x="167125" y="108150"/>
            <a:ext cx="87402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During the next two lectures, let’s explain:</a:t>
            </a:r>
            <a:endParaRPr/>
          </a:p>
        </p:txBody>
      </p:sp>
      <p:sp>
        <p:nvSpPr>
          <p:cNvPr id="100" name="Google Shape;100;p17"/>
          <p:cNvSpPr txBox="1"/>
          <p:nvPr/>
        </p:nvSpPr>
        <p:spPr>
          <a:xfrm>
            <a:off x="0" y="1287900"/>
            <a:ext cx="6176700" cy="18471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Font typeface="Calibri"/>
              <a:buAutoNum type="arabicParenR"/>
            </a:pPr>
            <a:r>
              <a:rPr lang="en" sz="1800">
                <a:solidFill>
                  <a:schemeClr val="dk1"/>
                </a:solidFill>
                <a:latin typeface="Calibri"/>
                <a:ea typeface="Calibri"/>
                <a:cs typeface="Calibri"/>
                <a:sym typeface="Calibri"/>
              </a:rPr>
              <a:t>Origins of midlevel updraft rotation (mesocyclone)</a:t>
            </a:r>
            <a:endParaRPr sz="18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rabicParenR"/>
            </a:pPr>
            <a:r>
              <a:rPr b="1" lang="en" sz="1800">
                <a:solidFill>
                  <a:schemeClr val="dk1"/>
                </a:solidFill>
                <a:latin typeface="Calibri"/>
                <a:ea typeface="Calibri"/>
                <a:cs typeface="Calibri"/>
                <a:sym typeface="Calibri"/>
              </a:rPr>
              <a:t>Dynamic pressure perturbations </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457200" rtl="0" algn="l">
              <a:spcBef>
                <a:spcPts val="0"/>
              </a:spcBef>
              <a:spcAft>
                <a:spcPts val="0"/>
              </a:spcAft>
              <a:buNone/>
            </a:pPr>
            <a:r>
              <a:t/>
            </a:r>
            <a:endParaRPr b="1" sz="1800">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sp>
        <p:nvSpPr>
          <p:cNvPr id="827" name="Google Shape;827;p53"/>
          <p:cNvSpPr/>
          <p:nvPr/>
        </p:nvSpPr>
        <p:spPr>
          <a:xfrm>
            <a:off x="5070600" y="1283438"/>
            <a:ext cx="1673700" cy="2292300"/>
          </a:xfrm>
          <a:prstGeom prst="can">
            <a:avLst>
              <a:gd fmla="val 25000"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28" name="Google Shape;828;p53"/>
          <p:cNvSpPr txBox="1"/>
          <p:nvPr/>
        </p:nvSpPr>
        <p:spPr>
          <a:xfrm>
            <a:off x="304800" y="533400"/>
            <a:ext cx="31329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u="sng">
                <a:solidFill>
                  <a:schemeClr val="dk1"/>
                </a:solidFill>
                <a:latin typeface="Calibri"/>
                <a:ea typeface="Calibri"/>
                <a:cs typeface="Calibri"/>
                <a:sym typeface="Calibri"/>
              </a:rPr>
              <a:t>Straight Hodograph</a:t>
            </a:r>
            <a:endParaRPr/>
          </a:p>
        </p:txBody>
      </p:sp>
      <p:sp>
        <p:nvSpPr>
          <p:cNvPr id="829" name="Google Shape;829;p53"/>
          <p:cNvSpPr txBox="1"/>
          <p:nvPr/>
        </p:nvSpPr>
        <p:spPr>
          <a:xfrm>
            <a:off x="6850778" y="2170099"/>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FF0000"/>
                </a:solidFill>
                <a:latin typeface="Calibri"/>
                <a:ea typeface="Calibri"/>
                <a:cs typeface="Calibri"/>
                <a:sym typeface="Calibri"/>
              </a:rPr>
              <a:t>L</a:t>
            </a:r>
            <a:endParaRPr b="1" sz="3000">
              <a:solidFill>
                <a:srgbClr val="FF0000"/>
              </a:solidFill>
              <a:latin typeface="Calibri"/>
              <a:ea typeface="Calibri"/>
              <a:cs typeface="Calibri"/>
              <a:sym typeface="Calibri"/>
            </a:endParaRPr>
          </a:p>
        </p:txBody>
      </p:sp>
      <p:sp>
        <p:nvSpPr>
          <p:cNvPr id="830" name="Google Shape;830;p53"/>
          <p:cNvSpPr txBox="1"/>
          <p:nvPr/>
        </p:nvSpPr>
        <p:spPr>
          <a:xfrm>
            <a:off x="4559651" y="1178226"/>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0000FF"/>
                </a:solidFill>
                <a:latin typeface="Calibri"/>
                <a:ea typeface="Calibri"/>
                <a:cs typeface="Calibri"/>
                <a:sym typeface="Calibri"/>
              </a:rPr>
              <a:t>H</a:t>
            </a:r>
            <a:endParaRPr b="1" sz="3000">
              <a:solidFill>
                <a:srgbClr val="0000FF"/>
              </a:solidFill>
              <a:latin typeface="Calibri"/>
              <a:ea typeface="Calibri"/>
              <a:cs typeface="Calibri"/>
              <a:sym typeface="Calibri"/>
            </a:endParaRPr>
          </a:p>
        </p:txBody>
      </p:sp>
      <p:sp>
        <p:nvSpPr>
          <p:cNvPr id="831" name="Google Shape;831;p53"/>
          <p:cNvSpPr txBox="1"/>
          <p:nvPr/>
        </p:nvSpPr>
        <p:spPr>
          <a:xfrm>
            <a:off x="4568276" y="2140176"/>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0000FF"/>
                </a:solidFill>
                <a:latin typeface="Calibri"/>
                <a:ea typeface="Calibri"/>
                <a:cs typeface="Calibri"/>
                <a:sym typeface="Calibri"/>
              </a:rPr>
              <a:t>H</a:t>
            </a:r>
            <a:endParaRPr b="1" sz="3000">
              <a:solidFill>
                <a:srgbClr val="0000FF"/>
              </a:solidFill>
              <a:latin typeface="Calibri"/>
              <a:ea typeface="Calibri"/>
              <a:cs typeface="Calibri"/>
              <a:sym typeface="Calibri"/>
            </a:endParaRPr>
          </a:p>
        </p:txBody>
      </p:sp>
      <p:sp>
        <p:nvSpPr>
          <p:cNvPr id="832" name="Google Shape;832;p53"/>
          <p:cNvSpPr txBox="1"/>
          <p:nvPr/>
        </p:nvSpPr>
        <p:spPr>
          <a:xfrm>
            <a:off x="4599767" y="3026276"/>
            <a:ext cx="425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0000FF"/>
                </a:solidFill>
                <a:latin typeface="Calibri"/>
                <a:ea typeface="Calibri"/>
                <a:cs typeface="Calibri"/>
                <a:sym typeface="Calibri"/>
              </a:rPr>
              <a:t>H</a:t>
            </a:r>
            <a:endParaRPr sz="2400">
              <a:solidFill>
                <a:srgbClr val="0000FF"/>
              </a:solidFill>
              <a:latin typeface="Calibri"/>
              <a:ea typeface="Calibri"/>
              <a:cs typeface="Calibri"/>
              <a:sym typeface="Calibri"/>
            </a:endParaRPr>
          </a:p>
        </p:txBody>
      </p:sp>
      <p:sp>
        <p:nvSpPr>
          <p:cNvPr id="833" name="Google Shape;833;p53"/>
          <p:cNvSpPr txBox="1"/>
          <p:nvPr/>
        </p:nvSpPr>
        <p:spPr>
          <a:xfrm>
            <a:off x="6855578" y="3026274"/>
            <a:ext cx="425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FF0000"/>
                </a:solidFill>
                <a:latin typeface="Calibri"/>
                <a:ea typeface="Calibri"/>
                <a:cs typeface="Calibri"/>
                <a:sym typeface="Calibri"/>
              </a:rPr>
              <a:t>L</a:t>
            </a:r>
            <a:endParaRPr sz="2400">
              <a:solidFill>
                <a:srgbClr val="FF0000"/>
              </a:solidFill>
              <a:latin typeface="Calibri"/>
              <a:ea typeface="Calibri"/>
              <a:cs typeface="Calibri"/>
              <a:sym typeface="Calibri"/>
            </a:endParaRPr>
          </a:p>
        </p:txBody>
      </p:sp>
      <p:cxnSp>
        <p:nvCxnSpPr>
          <p:cNvPr id="834" name="Google Shape;834;p53"/>
          <p:cNvCxnSpPr/>
          <p:nvPr/>
        </p:nvCxnSpPr>
        <p:spPr>
          <a:xfrm>
            <a:off x="5225688" y="3385133"/>
            <a:ext cx="1363500" cy="300"/>
          </a:xfrm>
          <a:prstGeom prst="straightConnector1">
            <a:avLst/>
          </a:prstGeom>
          <a:noFill/>
          <a:ln cap="flat" cmpd="sng" w="19050">
            <a:solidFill>
              <a:srgbClr val="0000FF"/>
            </a:solidFill>
            <a:prstDash val="solid"/>
            <a:round/>
            <a:headEnd len="med" w="med" type="none"/>
            <a:tailEnd len="med" w="med" type="triangle"/>
          </a:ln>
        </p:spPr>
      </p:cxnSp>
      <p:sp>
        <p:nvSpPr>
          <p:cNvPr id="835" name="Google Shape;835;p53"/>
          <p:cNvSpPr/>
          <p:nvPr/>
        </p:nvSpPr>
        <p:spPr>
          <a:xfrm>
            <a:off x="5089838" y="3180273"/>
            <a:ext cx="1669250" cy="210075"/>
          </a:xfrm>
          <a:custGeom>
            <a:rect b="b" l="l" r="r" t="t"/>
            <a:pathLst>
              <a:path extrusionOk="0" h="8403" w="66770">
                <a:moveTo>
                  <a:pt x="0" y="7649"/>
                </a:moveTo>
                <a:cubicBezTo>
                  <a:pt x="1082" y="7007"/>
                  <a:pt x="3188" y="4983"/>
                  <a:pt x="6492" y="3799"/>
                </a:cubicBezTo>
                <a:cubicBezTo>
                  <a:pt x="9796" y="2615"/>
                  <a:pt x="14740" y="1126"/>
                  <a:pt x="19824" y="543"/>
                </a:cubicBezTo>
                <a:cubicBezTo>
                  <a:pt x="24909" y="-40"/>
                  <a:pt x="30871" y="-203"/>
                  <a:pt x="36999" y="301"/>
                </a:cubicBezTo>
                <a:cubicBezTo>
                  <a:pt x="43127" y="805"/>
                  <a:pt x="51631" y="2217"/>
                  <a:pt x="56593" y="3567"/>
                </a:cubicBezTo>
                <a:cubicBezTo>
                  <a:pt x="61555" y="4917"/>
                  <a:pt x="65074" y="7597"/>
                  <a:pt x="66770" y="8403"/>
                </a:cubicBezTo>
              </a:path>
            </a:pathLst>
          </a:custGeom>
          <a:noFill/>
          <a:ln cap="flat" cmpd="sng" w="19050">
            <a:solidFill>
              <a:schemeClr val="dk2"/>
            </a:solidFill>
            <a:prstDash val="dash"/>
            <a:round/>
            <a:headEnd len="med" w="med" type="none"/>
            <a:tailEnd len="med" w="med" type="none"/>
          </a:ln>
        </p:spPr>
      </p:sp>
      <p:sp>
        <p:nvSpPr>
          <p:cNvPr id="836" name="Google Shape;836;p53"/>
          <p:cNvSpPr txBox="1"/>
          <p:nvPr/>
        </p:nvSpPr>
        <p:spPr>
          <a:xfrm>
            <a:off x="6830153" y="1139624"/>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FF0000"/>
                </a:solidFill>
                <a:latin typeface="Calibri"/>
                <a:ea typeface="Calibri"/>
                <a:cs typeface="Calibri"/>
                <a:sym typeface="Calibri"/>
              </a:rPr>
              <a:t>L</a:t>
            </a:r>
            <a:endParaRPr b="1" sz="3000">
              <a:solidFill>
                <a:srgbClr val="FF0000"/>
              </a:solidFill>
              <a:latin typeface="Calibri"/>
              <a:ea typeface="Calibri"/>
              <a:cs typeface="Calibri"/>
              <a:sym typeface="Calibri"/>
            </a:endParaRPr>
          </a:p>
        </p:txBody>
      </p:sp>
      <p:cxnSp>
        <p:nvCxnSpPr>
          <p:cNvPr id="837" name="Google Shape;837;p53"/>
          <p:cNvCxnSpPr/>
          <p:nvPr/>
        </p:nvCxnSpPr>
        <p:spPr>
          <a:xfrm>
            <a:off x="5225688" y="1501320"/>
            <a:ext cx="1363500" cy="300"/>
          </a:xfrm>
          <a:prstGeom prst="straightConnector1">
            <a:avLst/>
          </a:prstGeom>
          <a:noFill/>
          <a:ln cap="flat" cmpd="sng" w="19050">
            <a:solidFill>
              <a:srgbClr val="0000FF"/>
            </a:solidFill>
            <a:prstDash val="solid"/>
            <a:round/>
            <a:headEnd len="med" w="med" type="none"/>
            <a:tailEnd len="med" w="med" type="triangle"/>
          </a:ln>
        </p:spPr>
      </p:cxnSp>
      <p:cxnSp>
        <p:nvCxnSpPr>
          <p:cNvPr id="838" name="Google Shape;838;p53"/>
          <p:cNvCxnSpPr/>
          <p:nvPr/>
        </p:nvCxnSpPr>
        <p:spPr>
          <a:xfrm>
            <a:off x="5225688" y="2493195"/>
            <a:ext cx="1363500" cy="300"/>
          </a:xfrm>
          <a:prstGeom prst="straightConnector1">
            <a:avLst/>
          </a:prstGeom>
          <a:noFill/>
          <a:ln cap="flat" cmpd="sng" w="19050">
            <a:solidFill>
              <a:srgbClr val="0000FF"/>
            </a:solidFill>
            <a:prstDash val="solid"/>
            <a:round/>
            <a:headEnd len="med" w="med" type="none"/>
            <a:tailEnd len="med" w="med" type="triangle"/>
          </a:ln>
        </p:spPr>
      </p:cxnSp>
      <p:sp>
        <p:nvSpPr>
          <p:cNvPr id="839" name="Google Shape;839;p53"/>
          <p:cNvSpPr txBox="1"/>
          <p:nvPr/>
        </p:nvSpPr>
        <p:spPr>
          <a:xfrm>
            <a:off x="579050" y="1228650"/>
            <a:ext cx="3315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Let's look at the straight hodograph case…</a:t>
            </a:r>
            <a:endParaRPr/>
          </a:p>
        </p:txBody>
      </p:sp>
      <p:cxnSp>
        <p:nvCxnSpPr>
          <p:cNvPr id="840" name="Google Shape;840;p53"/>
          <p:cNvCxnSpPr/>
          <p:nvPr/>
        </p:nvCxnSpPr>
        <p:spPr>
          <a:xfrm flipH="1" rot="10800000">
            <a:off x="1222700" y="2455875"/>
            <a:ext cx="905400" cy="11700"/>
          </a:xfrm>
          <a:prstGeom prst="straightConnector1">
            <a:avLst/>
          </a:prstGeom>
          <a:noFill/>
          <a:ln cap="flat" cmpd="sng" w="38100">
            <a:solidFill>
              <a:srgbClr val="FF0000"/>
            </a:solidFill>
            <a:prstDash val="solid"/>
            <a:round/>
            <a:headEnd len="med" w="med" type="none"/>
            <a:tailEnd len="med" w="med" type="none"/>
          </a:ln>
        </p:spPr>
      </p:cxnSp>
      <p:cxnSp>
        <p:nvCxnSpPr>
          <p:cNvPr id="841" name="Google Shape;841;p53"/>
          <p:cNvCxnSpPr/>
          <p:nvPr/>
        </p:nvCxnSpPr>
        <p:spPr>
          <a:xfrm flipH="1" rot="10800000">
            <a:off x="2131050" y="2456550"/>
            <a:ext cx="925800" cy="2400"/>
          </a:xfrm>
          <a:prstGeom prst="straightConnector1">
            <a:avLst/>
          </a:prstGeom>
          <a:noFill/>
          <a:ln cap="flat" cmpd="sng" w="38100">
            <a:solidFill>
              <a:srgbClr val="00FF00"/>
            </a:solidFill>
            <a:prstDash val="solid"/>
            <a:round/>
            <a:headEnd len="med" w="med" type="none"/>
            <a:tailEnd len="med" w="med" type="none"/>
          </a:ln>
        </p:spPr>
      </p:cxnSp>
      <p:cxnSp>
        <p:nvCxnSpPr>
          <p:cNvPr id="842" name="Google Shape;842;p53"/>
          <p:cNvCxnSpPr/>
          <p:nvPr/>
        </p:nvCxnSpPr>
        <p:spPr>
          <a:xfrm flipH="1" rot="10800000">
            <a:off x="438300" y="2467600"/>
            <a:ext cx="789000" cy="9900"/>
          </a:xfrm>
          <a:prstGeom prst="straightConnector1">
            <a:avLst/>
          </a:prstGeom>
          <a:noFill/>
          <a:ln cap="flat" cmpd="sng" w="38100">
            <a:solidFill>
              <a:srgbClr val="FF00FF"/>
            </a:solidFill>
            <a:prstDash val="solid"/>
            <a:round/>
            <a:headEnd len="med" w="med" type="none"/>
            <a:tailEnd len="med" w="med" type="none"/>
          </a:ln>
        </p:spPr>
      </p:cxnSp>
      <p:sp>
        <p:nvSpPr>
          <p:cNvPr id="843" name="Google Shape;843;p53"/>
          <p:cNvSpPr txBox="1"/>
          <p:nvPr/>
        </p:nvSpPr>
        <p:spPr>
          <a:xfrm>
            <a:off x="5320200" y="806450"/>
            <a:ext cx="11745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t>Updraft</a:t>
            </a:r>
            <a:endParaRPr b="1" sz="1900"/>
          </a:p>
        </p:txBody>
      </p:sp>
      <p:sp>
        <p:nvSpPr>
          <p:cNvPr id="844" name="Google Shape;844;p53"/>
          <p:cNvSpPr txBox="1"/>
          <p:nvPr/>
        </p:nvSpPr>
        <p:spPr>
          <a:xfrm>
            <a:off x="5582125" y="3514250"/>
            <a:ext cx="148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Right-Mover</a:t>
            </a:r>
            <a:endParaRPr b="1"/>
          </a:p>
        </p:txBody>
      </p:sp>
      <p:sp>
        <p:nvSpPr>
          <p:cNvPr id="845" name="Google Shape;845;p53"/>
          <p:cNvSpPr txBox="1"/>
          <p:nvPr/>
        </p:nvSpPr>
        <p:spPr>
          <a:xfrm>
            <a:off x="5402924" y="2841875"/>
            <a:ext cx="1363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999999"/>
                </a:solidFill>
              </a:rPr>
              <a:t>Left-Mover</a:t>
            </a:r>
            <a:endParaRPr b="1">
              <a:solidFill>
                <a:srgbClr val="999999"/>
              </a:solidFill>
            </a:endParaRPr>
          </a:p>
        </p:txBody>
      </p:sp>
      <p:sp>
        <p:nvSpPr>
          <p:cNvPr id="846" name="Google Shape;846;p53"/>
          <p:cNvSpPr txBox="1"/>
          <p:nvPr/>
        </p:nvSpPr>
        <p:spPr>
          <a:xfrm>
            <a:off x="1879500" y="1786125"/>
            <a:ext cx="14865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rgbClr val="0000FF"/>
                </a:solidFill>
              </a:rPr>
              <a:t>Shear Vectors</a:t>
            </a:r>
            <a:endParaRPr sz="1500">
              <a:solidFill>
                <a:srgbClr val="0000FF"/>
              </a:solidFill>
            </a:endParaRPr>
          </a:p>
        </p:txBody>
      </p:sp>
      <p:cxnSp>
        <p:nvCxnSpPr>
          <p:cNvPr id="847" name="Google Shape;847;p53"/>
          <p:cNvCxnSpPr/>
          <p:nvPr/>
        </p:nvCxnSpPr>
        <p:spPr>
          <a:xfrm>
            <a:off x="438290" y="2232788"/>
            <a:ext cx="789900" cy="0"/>
          </a:xfrm>
          <a:prstGeom prst="straightConnector1">
            <a:avLst/>
          </a:prstGeom>
          <a:noFill/>
          <a:ln cap="flat" cmpd="sng" w="19050">
            <a:solidFill>
              <a:srgbClr val="0000FF"/>
            </a:solidFill>
            <a:prstDash val="solid"/>
            <a:round/>
            <a:headEnd len="med" w="med" type="none"/>
            <a:tailEnd len="med" w="med" type="triangle"/>
          </a:ln>
        </p:spPr>
      </p:cxnSp>
      <p:cxnSp>
        <p:nvCxnSpPr>
          <p:cNvPr id="848" name="Google Shape;848;p53"/>
          <p:cNvCxnSpPr/>
          <p:nvPr/>
        </p:nvCxnSpPr>
        <p:spPr>
          <a:xfrm>
            <a:off x="1300206" y="2232788"/>
            <a:ext cx="799200" cy="0"/>
          </a:xfrm>
          <a:prstGeom prst="straightConnector1">
            <a:avLst/>
          </a:prstGeom>
          <a:noFill/>
          <a:ln cap="flat" cmpd="sng" w="19050">
            <a:solidFill>
              <a:srgbClr val="0000FF"/>
            </a:solidFill>
            <a:prstDash val="solid"/>
            <a:round/>
            <a:headEnd len="med" w="med" type="none"/>
            <a:tailEnd len="med" w="med" type="triangle"/>
          </a:ln>
        </p:spPr>
      </p:cxnSp>
      <p:cxnSp>
        <p:nvCxnSpPr>
          <p:cNvPr id="849" name="Google Shape;849;p53"/>
          <p:cNvCxnSpPr/>
          <p:nvPr/>
        </p:nvCxnSpPr>
        <p:spPr>
          <a:xfrm>
            <a:off x="2190890" y="2232788"/>
            <a:ext cx="863700" cy="0"/>
          </a:xfrm>
          <a:prstGeom prst="straightConnector1">
            <a:avLst/>
          </a:prstGeom>
          <a:noFill/>
          <a:ln cap="flat" cmpd="sng" w="19050">
            <a:solidFill>
              <a:srgbClr val="0000FF"/>
            </a:solidFill>
            <a:prstDash val="solid"/>
            <a:round/>
            <a:headEnd len="med" w="med" type="none"/>
            <a:tailEnd len="med" w="med" type="triangle"/>
          </a:ln>
        </p:spPr>
      </p:cxnSp>
      <p:grpSp>
        <p:nvGrpSpPr>
          <p:cNvPr id="850" name="Google Shape;850;p53"/>
          <p:cNvGrpSpPr/>
          <p:nvPr/>
        </p:nvGrpSpPr>
        <p:grpSpPr>
          <a:xfrm>
            <a:off x="7606724" y="3946300"/>
            <a:ext cx="1911521" cy="1218700"/>
            <a:chOff x="7606724" y="3946300"/>
            <a:chExt cx="1911521" cy="1218700"/>
          </a:xfrm>
        </p:grpSpPr>
        <p:cxnSp>
          <p:nvCxnSpPr>
            <p:cNvPr id="851" name="Google Shape;851;p53"/>
            <p:cNvCxnSpPr/>
            <p:nvPr/>
          </p:nvCxnSpPr>
          <p:spPr>
            <a:xfrm rot="10800000">
              <a:off x="7716325" y="4989200"/>
              <a:ext cx="852900" cy="0"/>
            </a:xfrm>
            <a:prstGeom prst="straightConnector1">
              <a:avLst/>
            </a:prstGeom>
            <a:noFill/>
            <a:ln cap="flat" cmpd="sng" w="28575">
              <a:solidFill>
                <a:schemeClr val="dk2"/>
              </a:solidFill>
              <a:prstDash val="solid"/>
              <a:round/>
              <a:headEnd len="med" w="med" type="none"/>
              <a:tailEnd len="med" w="med" type="none"/>
            </a:ln>
          </p:spPr>
        </p:cxnSp>
        <p:cxnSp>
          <p:nvCxnSpPr>
            <p:cNvPr id="852" name="Google Shape;852;p53"/>
            <p:cNvCxnSpPr/>
            <p:nvPr/>
          </p:nvCxnSpPr>
          <p:spPr>
            <a:xfrm flipH="1">
              <a:off x="7716420" y="4491531"/>
              <a:ext cx="238800" cy="515700"/>
            </a:xfrm>
            <a:prstGeom prst="straightConnector1">
              <a:avLst/>
            </a:prstGeom>
            <a:noFill/>
            <a:ln cap="flat" cmpd="sng" w="28575">
              <a:solidFill>
                <a:schemeClr val="dk2"/>
              </a:solidFill>
              <a:prstDash val="dash"/>
              <a:round/>
              <a:headEnd len="med" w="med" type="none"/>
              <a:tailEnd len="med" w="med" type="none"/>
            </a:ln>
          </p:spPr>
        </p:cxnSp>
        <p:sp>
          <p:nvSpPr>
            <p:cNvPr id="853" name="Google Shape;853;p53"/>
            <p:cNvSpPr txBox="1"/>
            <p:nvPr/>
          </p:nvSpPr>
          <p:spPr>
            <a:xfrm>
              <a:off x="7606724" y="3946300"/>
              <a:ext cx="3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z</a:t>
              </a:r>
              <a:endParaRPr sz="1200"/>
            </a:p>
          </p:txBody>
        </p:sp>
        <p:sp>
          <p:nvSpPr>
            <p:cNvPr id="854" name="Google Shape;854;p53"/>
            <p:cNvSpPr txBox="1"/>
            <p:nvPr/>
          </p:nvSpPr>
          <p:spPr>
            <a:xfrm>
              <a:off x="8522006" y="4795700"/>
              <a:ext cx="480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east</a:t>
              </a:r>
              <a:endParaRPr sz="1200"/>
            </a:p>
          </p:txBody>
        </p:sp>
        <p:sp>
          <p:nvSpPr>
            <p:cNvPr id="855" name="Google Shape;855;p53"/>
            <p:cNvSpPr txBox="1"/>
            <p:nvPr/>
          </p:nvSpPr>
          <p:spPr>
            <a:xfrm>
              <a:off x="7881445" y="4204815"/>
              <a:ext cx="1636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North (into page)</a:t>
              </a:r>
              <a:endParaRPr sz="1200"/>
            </a:p>
          </p:txBody>
        </p:sp>
        <p:cxnSp>
          <p:nvCxnSpPr>
            <p:cNvPr id="856" name="Google Shape;856;p53"/>
            <p:cNvCxnSpPr/>
            <p:nvPr/>
          </p:nvCxnSpPr>
          <p:spPr>
            <a:xfrm>
              <a:off x="7731025" y="4230625"/>
              <a:ext cx="0" cy="758700"/>
            </a:xfrm>
            <a:prstGeom prst="straightConnector1">
              <a:avLst/>
            </a:prstGeom>
            <a:noFill/>
            <a:ln cap="flat" cmpd="sng" w="28575">
              <a:solidFill>
                <a:schemeClr val="dk2"/>
              </a:solidFill>
              <a:prstDash val="solid"/>
              <a:round/>
              <a:headEnd len="med" w="med" type="none"/>
              <a:tailEnd len="med" w="med" type="none"/>
            </a:ln>
          </p:spPr>
        </p:cxnSp>
      </p:gr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sp>
        <p:nvSpPr>
          <p:cNvPr id="862" name="Google Shape;862;p54"/>
          <p:cNvSpPr/>
          <p:nvPr/>
        </p:nvSpPr>
        <p:spPr>
          <a:xfrm>
            <a:off x="5070600" y="1283438"/>
            <a:ext cx="1673700" cy="2292300"/>
          </a:xfrm>
          <a:prstGeom prst="can">
            <a:avLst>
              <a:gd fmla="val 25000"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63" name="Google Shape;863;p54"/>
          <p:cNvSpPr txBox="1"/>
          <p:nvPr/>
        </p:nvSpPr>
        <p:spPr>
          <a:xfrm>
            <a:off x="304800" y="533400"/>
            <a:ext cx="31329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u="sng">
                <a:solidFill>
                  <a:schemeClr val="dk1"/>
                </a:solidFill>
                <a:latin typeface="Calibri"/>
                <a:ea typeface="Calibri"/>
                <a:cs typeface="Calibri"/>
                <a:sym typeface="Calibri"/>
              </a:rPr>
              <a:t>Straight Hodograph</a:t>
            </a:r>
            <a:endParaRPr/>
          </a:p>
        </p:txBody>
      </p:sp>
      <p:sp>
        <p:nvSpPr>
          <p:cNvPr id="864" name="Google Shape;864;p54"/>
          <p:cNvSpPr txBox="1"/>
          <p:nvPr/>
        </p:nvSpPr>
        <p:spPr>
          <a:xfrm>
            <a:off x="6850778" y="2170099"/>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FF0000"/>
                </a:solidFill>
                <a:latin typeface="Calibri"/>
                <a:ea typeface="Calibri"/>
                <a:cs typeface="Calibri"/>
                <a:sym typeface="Calibri"/>
              </a:rPr>
              <a:t>L</a:t>
            </a:r>
            <a:endParaRPr b="1" sz="3000">
              <a:solidFill>
                <a:srgbClr val="FF0000"/>
              </a:solidFill>
              <a:latin typeface="Calibri"/>
              <a:ea typeface="Calibri"/>
              <a:cs typeface="Calibri"/>
              <a:sym typeface="Calibri"/>
            </a:endParaRPr>
          </a:p>
        </p:txBody>
      </p:sp>
      <p:sp>
        <p:nvSpPr>
          <p:cNvPr id="865" name="Google Shape;865;p54"/>
          <p:cNvSpPr txBox="1"/>
          <p:nvPr/>
        </p:nvSpPr>
        <p:spPr>
          <a:xfrm>
            <a:off x="4559651" y="1178226"/>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0000FF"/>
                </a:solidFill>
                <a:latin typeface="Calibri"/>
                <a:ea typeface="Calibri"/>
                <a:cs typeface="Calibri"/>
                <a:sym typeface="Calibri"/>
              </a:rPr>
              <a:t>H</a:t>
            </a:r>
            <a:endParaRPr b="1" sz="3000">
              <a:solidFill>
                <a:srgbClr val="0000FF"/>
              </a:solidFill>
              <a:latin typeface="Calibri"/>
              <a:ea typeface="Calibri"/>
              <a:cs typeface="Calibri"/>
              <a:sym typeface="Calibri"/>
            </a:endParaRPr>
          </a:p>
        </p:txBody>
      </p:sp>
      <p:sp>
        <p:nvSpPr>
          <p:cNvPr id="866" name="Google Shape;866;p54"/>
          <p:cNvSpPr txBox="1"/>
          <p:nvPr/>
        </p:nvSpPr>
        <p:spPr>
          <a:xfrm>
            <a:off x="4568276" y="2140176"/>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0000FF"/>
                </a:solidFill>
                <a:latin typeface="Calibri"/>
                <a:ea typeface="Calibri"/>
                <a:cs typeface="Calibri"/>
                <a:sym typeface="Calibri"/>
              </a:rPr>
              <a:t>H</a:t>
            </a:r>
            <a:endParaRPr b="1" sz="3000">
              <a:solidFill>
                <a:srgbClr val="0000FF"/>
              </a:solidFill>
              <a:latin typeface="Calibri"/>
              <a:ea typeface="Calibri"/>
              <a:cs typeface="Calibri"/>
              <a:sym typeface="Calibri"/>
            </a:endParaRPr>
          </a:p>
        </p:txBody>
      </p:sp>
      <p:sp>
        <p:nvSpPr>
          <p:cNvPr id="867" name="Google Shape;867;p54"/>
          <p:cNvSpPr txBox="1"/>
          <p:nvPr/>
        </p:nvSpPr>
        <p:spPr>
          <a:xfrm>
            <a:off x="4599767" y="3026276"/>
            <a:ext cx="425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0000FF"/>
                </a:solidFill>
                <a:latin typeface="Calibri"/>
                <a:ea typeface="Calibri"/>
                <a:cs typeface="Calibri"/>
                <a:sym typeface="Calibri"/>
              </a:rPr>
              <a:t>H</a:t>
            </a:r>
            <a:endParaRPr sz="2400">
              <a:solidFill>
                <a:srgbClr val="0000FF"/>
              </a:solidFill>
              <a:latin typeface="Calibri"/>
              <a:ea typeface="Calibri"/>
              <a:cs typeface="Calibri"/>
              <a:sym typeface="Calibri"/>
            </a:endParaRPr>
          </a:p>
        </p:txBody>
      </p:sp>
      <p:sp>
        <p:nvSpPr>
          <p:cNvPr id="868" name="Google Shape;868;p54"/>
          <p:cNvSpPr txBox="1"/>
          <p:nvPr/>
        </p:nvSpPr>
        <p:spPr>
          <a:xfrm>
            <a:off x="6855578" y="3026274"/>
            <a:ext cx="425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FF0000"/>
                </a:solidFill>
                <a:latin typeface="Calibri"/>
                <a:ea typeface="Calibri"/>
                <a:cs typeface="Calibri"/>
                <a:sym typeface="Calibri"/>
              </a:rPr>
              <a:t>L</a:t>
            </a:r>
            <a:endParaRPr sz="2400">
              <a:solidFill>
                <a:srgbClr val="FF0000"/>
              </a:solidFill>
              <a:latin typeface="Calibri"/>
              <a:ea typeface="Calibri"/>
              <a:cs typeface="Calibri"/>
              <a:sym typeface="Calibri"/>
            </a:endParaRPr>
          </a:p>
        </p:txBody>
      </p:sp>
      <p:sp>
        <p:nvSpPr>
          <p:cNvPr id="869" name="Google Shape;869;p54"/>
          <p:cNvSpPr/>
          <p:nvPr/>
        </p:nvSpPr>
        <p:spPr>
          <a:xfrm>
            <a:off x="5089838" y="3180273"/>
            <a:ext cx="1669250" cy="210075"/>
          </a:xfrm>
          <a:custGeom>
            <a:rect b="b" l="l" r="r" t="t"/>
            <a:pathLst>
              <a:path extrusionOk="0" h="8403" w="66770">
                <a:moveTo>
                  <a:pt x="0" y="7649"/>
                </a:moveTo>
                <a:cubicBezTo>
                  <a:pt x="1082" y="7007"/>
                  <a:pt x="3188" y="4983"/>
                  <a:pt x="6492" y="3799"/>
                </a:cubicBezTo>
                <a:cubicBezTo>
                  <a:pt x="9796" y="2615"/>
                  <a:pt x="14740" y="1126"/>
                  <a:pt x="19824" y="543"/>
                </a:cubicBezTo>
                <a:cubicBezTo>
                  <a:pt x="24909" y="-40"/>
                  <a:pt x="30871" y="-203"/>
                  <a:pt x="36999" y="301"/>
                </a:cubicBezTo>
                <a:cubicBezTo>
                  <a:pt x="43127" y="805"/>
                  <a:pt x="51631" y="2217"/>
                  <a:pt x="56593" y="3567"/>
                </a:cubicBezTo>
                <a:cubicBezTo>
                  <a:pt x="61555" y="4917"/>
                  <a:pt x="65074" y="7597"/>
                  <a:pt x="66770" y="8403"/>
                </a:cubicBezTo>
              </a:path>
            </a:pathLst>
          </a:custGeom>
          <a:noFill/>
          <a:ln cap="flat" cmpd="sng" w="19050">
            <a:solidFill>
              <a:schemeClr val="dk2"/>
            </a:solidFill>
            <a:prstDash val="dash"/>
            <a:round/>
            <a:headEnd len="med" w="med" type="none"/>
            <a:tailEnd len="med" w="med" type="none"/>
          </a:ln>
        </p:spPr>
      </p:sp>
      <p:sp>
        <p:nvSpPr>
          <p:cNvPr id="870" name="Google Shape;870;p54"/>
          <p:cNvSpPr txBox="1"/>
          <p:nvPr/>
        </p:nvSpPr>
        <p:spPr>
          <a:xfrm>
            <a:off x="6830153" y="1139624"/>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FF0000"/>
                </a:solidFill>
                <a:latin typeface="Calibri"/>
                <a:ea typeface="Calibri"/>
                <a:cs typeface="Calibri"/>
                <a:sym typeface="Calibri"/>
              </a:rPr>
              <a:t>L</a:t>
            </a:r>
            <a:endParaRPr b="1" sz="3000">
              <a:solidFill>
                <a:srgbClr val="FF0000"/>
              </a:solidFill>
              <a:latin typeface="Calibri"/>
              <a:ea typeface="Calibri"/>
              <a:cs typeface="Calibri"/>
              <a:sym typeface="Calibri"/>
            </a:endParaRPr>
          </a:p>
        </p:txBody>
      </p:sp>
      <p:sp>
        <p:nvSpPr>
          <p:cNvPr id="871" name="Google Shape;871;p54"/>
          <p:cNvSpPr txBox="1"/>
          <p:nvPr/>
        </p:nvSpPr>
        <p:spPr>
          <a:xfrm>
            <a:off x="579050" y="1228650"/>
            <a:ext cx="3315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Let's look at the straight hodograph case…</a:t>
            </a:r>
            <a:endParaRPr/>
          </a:p>
        </p:txBody>
      </p:sp>
      <p:sp>
        <p:nvSpPr>
          <p:cNvPr id="872" name="Google Shape;872;p54"/>
          <p:cNvSpPr txBox="1"/>
          <p:nvPr/>
        </p:nvSpPr>
        <p:spPr>
          <a:xfrm>
            <a:off x="5582125" y="3514250"/>
            <a:ext cx="148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Right-Mover</a:t>
            </a:r>
            <a:endParaRPr b="1"/>
          </a:p>
        </p:txBody>
      </p:sp>
      <p:sp>
        <p:nvSpPr>
          <p:cNvPr id="873" name="Google Shape;873;p54"/>
          <p:cNvSpPr txBox="1"/>
          <p:nvPr/>
        </p:nvSpPr>
        <p:spPr>
          <a:xfrm>
            <a:off x="5402924" y="2841875"/>
            <a:ext cx="1363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999999"/>
                </a:solidFill>
              </a:rPr>
              <a:t>Left-Mover</a:t>
            </a:r>
            <a:endParaRPr b="1">
              <a:solidFill>
                <a:srgbClr val="999999"/>
              </a:solidFill>
            </a:endParaRPr>
          </a:p>
        </p:txBody>
      </p:sp>
      <p:cxnSp>
        <p:nvCxnSpPr>
          <p:cNvPr id="874" name="Google Shape;874;p54"/>
          <p:cNvCxnSpPr/>
          <p:nvPr/>
        </p:nvCxnSpPr>
        <p:spPr>
          <a:xfrm rot="10800000">
            <a:off x="7298950" y="1963749"/>
            <a:ext cx="0" cy="1337400"/>
          </a:xfrm>
          <a:prstGeom prst="straightConnector1">
            <a:avLst/>
          </a:prstGeom>
          <a:noFill/>
          <a:ln cap="flat" cmpd="sng" w="76200">
            <a:solidFill>
              <a:schemeClr val="dk1"/>
            </a:solidFill>
            <a:prstDash val="solid"/>
            <a:round/>
            <a:headEnd len="med" w="med" type="none"/>
            <a:tailEnd len="med" w="med" type="triangle"/>
          </a:ln>
        </p:spPr>
      </p:cxnSp>
      <p:cxnSp>
        <p:nvCxnSpPr>
          <p:cNvPr id="875" name="Google Shape;875;p54"/>
          <p:cNvCxnSpPr/>
          <p:nvPr/>
        </p:nvCxnSpPr>
        <p:spPr>
          <a:xfrm>
            <a:off x="4521660" y="1971546"/>
            <a:ext cx="0" cy="1342800"/>
          </a:xfrm>
          <a:prstGeom prst="straightConnector1">
            <a:avLst/>
          </a:prstGeom>
          <a:noFill/>
          <a:ln cap="flat" cmpd="sng" w="76200">
            <a:solidFill>
              <a:schemeClr val="dk1"/>
            </a:solidFill>
            <a:prstDash val="solid"/>
            <a:round/>
            <a:headEnd len="med" w="med" type="none"/>
            <a:tailEnd len="med" w="med" type="triangle"/>
          </a:ln>
        </p:spPr>
      </p:cxnSp>
      <p:sp>
        <p:nvSpPr>
          <p:cNvPr id="876" name="Google Shape;876;p54"/>
          <p:cNvSpPr txBox="1"/>
          <p:nvPr/>
        </p:nvSpPr>
        <p:spPr>
          <a:xfrm>
            <a:off x="7361923" y="2604000"/>
            <a:ext cx="1363500" cy="9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rgbClr val="FF0000"/>
                </a:solidFill>
                <a:latin typeface="Calibri"/>
                <a:ea typeface="Calibri"/>
                <a:cs typeface="Calibri"/>
                <a:sym typeface="Calibri"/>
              </a:rPr>
              <a:t>dynamic</a:t>
            </a:r>
            <a:endParaRPr b="1" sz="1700">
              <a:solidFill>
                <a:srgbClr val="FF0000"/>
              </a:solidFill>
              <a:latin typeface="Calibri"/>
              <a:ea typeface="Calibri"/>
              <a:cs typeface="Calibri"/>
              <a:sym typeface="Calibri"/>
            </a:endParaRPr>
          </a:p>
          <a:p>
            <a:pPr indent="0" lvl="0" marL="0" rtl="0" algn="l">
              <a:spcBef>
                <a:spcPts val="0"/>
              </a:spcBef>
              <a:spcAft>
                <a:spcPts val="0"/>
              </a:spcAft>
              <a:buNone/>
            </a:pPr>
            <a:r>
              <a:rPr b="1" lang="en" sz="1700">
                <a:solidFill>
                  <a:srgbClr val="FF0000"/>
                </a:solidFill>
                <a:latin typeface="Calibri"/>
                <a:ea typeface="Calibri"/>
                <a:cs typeface="Calibri"/>
                <a:sym typeface="Calibri"/>
              </a:rPr>
              <a:t>lifting downshear!</a:t>
            </a:r>
            <a:endParaRPr b="1" sz="1700">
              <a:solidFill>
                <a:srgbClr val="FF0000"/>
              </a:solidFill>
              <a:latin typeface="Calibri"/>
              <a:ea typeface="Calibri"/>
              <a:cs typeface="Calibri"/>
              <a:sym typeface="Calibri"/>
            </a:endParaRPr>
          </a:p>
        </p:txBody>
      </p:sp>
      <p:sp>
        <p:nvSpPr>
          <p:cNvPr id="877" name="Google Shape;877;p54"/>
          <p:cNvSpPr txBox="1"/>
          <p:nvPr/>
        </p:nvSpPr>
        <p:spPr>
          <a:xfrm>
            <a:off x="3249647" y="2614509"/>
            <a:ext cx="1293900" cy="9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rgbClr val="0000FF"/>
                </a:solidFill>
                <a:latin typeface="Calibri"/>
                <a:ea typeface="Calibri"/>
                <a:cs typeface="Calibri"/>
                <a:sym typeface="Calibri"/>
              </a:rPr>
              <a:t>dynamic</a:t>
            </a:r>
            <a:endParaRPr b="1" sz="1700">
              <a:solidFill>
                <a:srgbClr val="0000FF"/>
              </a:solidFill>
              <a:latin typeface="Calibri"/>
              <a:ea typeface="Calibri"/>
              <a:cs typeface="Calibri"/>
              <a:sym typeface="Calibri"/>
            </a:endParaRPr>
          </a:p>
          <a:p>
            <a:pPr indent="0" lvl="0" marL="0" rtl="0" algn="l">
              <a:spcBef>
                <a:spcPts val="0"/>
              </a:spcBef>
              <a:spcAft>
                <a:spcPts val="0"/>
              </a:spcAft>
              <a:buNone/>
            </a:pPr>
            <a:r>
              <a:rPr b="1" lang="en" sz="1700">
                <a:solidFill>
                  <a:srgbClr val="0000FF"/>
                </a:solidFill>
                <a:latin typeface="Calibri"/>
                <a:ea typeface="Calibri"/>
                <a:cs typeface="Calibri"/>
                <a:sym typeface="Calibri"/>
              </a:rPr>
              <a:t>subsidence</a:t>
            </a:r>
            <a:endParaRPr b="1" sz="1700">
              <a:solidFill>
                <a:srgbClr val="0000FF"/>
              </a:solidFill>
              <a:latin typeface="Calibri"/>
              <a:ea typeface="Calibri"/>
              <a:cs typeface="Calibri"/>
              <a:sym typeface="Calibri"/>
            </a:endParaRPr>
          </a:p>
          <a:p>
            <a:pPr indent="0" lvl="0" marL="0" rtl="0" algn="l">
              <a:spcBef>
                <a:spcPts val="0"/>
              </a:spcBef>
              <a:spcAft>
                <a:spcPts val="0"/>
              </a:spcAft>
              <a:buNone/>
            </a:pPr>
            <a:r>
              <a:rPr b="1" lang="en" sz="1700">
                <a:solidFill>
                  <a:srgbClr val="0000FF"/>
                </a:solidFill>
                <a:latin typeface="Calibri"/>
                <a:ea typeface="Calibri"/>
                <a:cs typeface="Calibri"/>
                <a:sym typeface="Calibri"/>
              </a:rPr>
              <a:t>upshear!</a:t>
            </a:r>
            <a:endParaRPr b="1" sz="1700">
              <a:solidFill>
                <a:srgbClr val="0000FF"/>
              </a:solidFill>
              <a:latin typeface="Calibri"/>
              <a:ea typeface="Calibri"/>
              <a:cs typeface="Calibri"/>
              <a:sym typeface="Calibri"/>
            </a:endParaRPr>
          </a:p>
        </p:txBody>
      </p:sp>
      <p:sp>
        <p:nvSpPr>
          <p:cNvPr id="878" name="Google Shape;878;p54"/>
          <p:cNvSpPr txBox="1"/>
          <p:nvPr/>
        </p:nvSpPr>
        <p:spPr>
          <a:xfrm>
            <a:off x="152400" y="3289375"/>
            <a:ext cx="36525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chemeClr val="dk1"/>
                </a:solidFill>
                <a:latin typeface="Calibri"/>
                <a:ea typeface="Calibri"/>
                <a:cs typeface="Calibri"/>
                <a:sym typeface="Calibri"/>
              </a:rPr>
              <a:t>Neither RM nor LM enhanced/suppressed</a:t>
            </a:r>
            <a:endParaRPr b="1" sz="1700">
              <a:latin typeface="Calibri"/>
              <a:ea typeface="Calibri"/>
              <a:cs typeface="Calibri"/>
              <a:sym typeface="Calibri"/>
            </a:endParaRPr>
          </a:p>
        </p:txBody>
      </p:sp>
      <p:cxnSp>
        <p:nvCxnSpPr>
          <p:cNvPr id="879" name="Google Shape;879;p54"/>
          <p:cNvCxnSpPr/>
          <p:nvPr/>
        </p:nvCxnSpPr>
        <p:spPr>
          <a:xfrm flipH="1" rot="10800000">
            <a:off x="1222700" y="2455875"/>
            <a:ext cx="905400" cy="11700"/>
          </a:xfrm>
          <a:prstGeom prst="straightConnector1">
            <a:avLst/>
          </a:prstGeom>
          <a:noFill/>
          <a:ln cap="flat" cmpd="sng" w="38100">
            <a:solidFill>
              <a:srgbClr val="FF0000"/>
            </a:solidFill>
            <a:prstDash val="solid"/>
            <a:round/>
            <a:headEnd len="med" w="med" type="none"/>
            <a:tailEnd len="med" w="med" type="none"/>
          </a:ln>
        </p:spPr>
      </p:cxnSp>
      <p:cxnSp>
        <p:nvCxnSpPr>
          <p:cNvPr id="880" name="Google Shape;880;p54"/>
          <p:cNvCxnSpPr/>
          <p:nvPr/>
        </p:nvCxnSpPr>
        <p:spPr>
          <a:xfrm flipH="1" rot="10800000">
            <a:off x="2131050" y="2456550"/>
            <a:ext cx="925800" cy="2400"/>
          </a:xfrm>
          <a:prstGeom prst="straightConnector1">
            <a:avLst/>
          </a:prstGeom>
          <a:noFill/>
          <a:ln cap="flat" cmpd="sng" w="38100">
            <a:solidFill>
              <a:srgbClr val="00FF00"/>
            </a:solidFill>
            <a:prstDash val="solid"/>
            <a:round/>
            <a:headEnd len="med" w="med" type="none"/>
            <a:tailEnd len="med" w="med" type="none"/>
          </a:ln>
        </p:spPr>
      </p:cxnSp>
      <p:cxnSp>
        <p:nvCxnSpPr>
          <p:cNvPr id="881" name="Google Shape;881;p54"/>
          <p:cNvCxnSpPr/>
          <p:nvPr/>
        </p:nvCxnSpPr>
        <p:spPr>
          <a:xfrm flipH="1" rot="10800000">
            <a:off x="438300" y="2467600"/>
            <a:ext cx="789000" cy="9900"/>
          </a:xfrm>
          <a:prstGeom prst="straightConnector1">
            <a:avLst/>
          </a:prstGeom>
          <a:noFill/>
          <a:ln cap="flat" cmpd="sng" w="38100">
            <a:solidFill>
              <a:srgbClr val="FF00FF"/>
            </a:solidFill>
            <a:prstDash val="solid"/>
            <a:round/>
            <a:headEnd len="med" w="med" type="none"/>
            <a:tailEnd len="med" w="med" type="none"/>
          </a:ln>
        </p:spPr>
      </p:cxnSp>
      <p:grpSp>
        <p:nvGrpSpPr>
          <p:cNvPr id="882" name="Google Shape;882;p54"/>
          <p:cNvGrpSpPr/>
          <p:nvPr/>
        </p:nvGrpSpPr>
        <p:grpSpPr>
          <a:xfrm>
            <a:off x="7606724" y="3946300"/>
            <a:ext cx="1911521" cy="1218700"/>
            <a:chOff x="7606724" y="3946300"/>
            <a:chExt cx="1911521" cy="1218700"/>
          </a:xfrm>
        </p:grpSpPr>
        <p:cxnSp>
          <p:nvCxnSpPr>
            <p:cNvPr id="883" name="Google Shape;883;p54"/>
            <p:cNvCxnSpPr/>
            <p:nvPr/>
          </p:nvCxnSpPr>
          <p:spPr>
            <a:xfrm rot="10800000">
              <a:off x="7716325" y="4989200"/>
              <a:ext cx="852900" cy="0"/>
            </a:xfrm>
            <a:prstGeom prst="straightConnector1">
              <a:avLst/>
            </a:prstGeom>
            <a:noFill/>
            <a:ln cap="flat" cmpd="sng" w="28575">
              <a:solidFill>
                <a:schemeClr val="dk2"/>
              </a:solidFill>
              <a:prstDash val="solid"/>
              <a:round/>
              <a:headEnd len="med" w="med" type="none"/>
              <a:tailEnd len="med" w="med" type="none"/>
            </a:ln>
          </p:spPr>
        </p:cxnSp>
        <p:cxnSp>
          <p:nvCxnSpPr>
            <p:cNvPr id="884" name="Google Shape;884;p54"/>
            <p:cNvCxnSpPr/>
            <p:nvPr/>
          </p:nvCxnSpPr>
          <p:spPr>
            <a:xfrm flipH="1">
              <a:off x="7716420" y="4491531"/>
              <a:ext cx="238800" cy="515700"/>
            </a:xfrm>
            <a:prstGeom prst="straightConnector1">
              <a:avLst/>
            </a:prstGeom>
            <a:noFill/>
            <a:ln cap="flat" cmpd="sng" w="28575">
              <a:solidFill>
                <a:schemeClr val="dk2"/>
              </a:solidFill>
              <a:prstDash val="dash"/>
              <a:round/>
              <a:headEnd len="med" w="med" type="none"/>
              <a:tailEnd len="med" w="med" type="none"/>
            </a:ln>
          </p:spPr>
        </p:cxnSp>
        <p:sp>
          <p:nvSpPr>
            <p:cNvPr id="885" name="Google Shape;885;p54"/>
            <p:cNvSpPr txBox="1"/>
            <p:nvPr/>
          </p:nvSpPr>
          <p:spPr>
            <a:xfrm>
              <a:off x="7606724" y="3946300"/>
              <a:ext cx="3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z</a:t>
              </a:r>
              <a:endParaRPr sz="1200"/>
            </a:p>
          </p:txBody>
        </p:sp>
        <p:sp>
          <p:nvSpPr>
            <p:cNvPr id="886" name="Google Shape;886;p54"/>
            <p:cNvSpPr txBox="1"/>
            <p:nvPr/>
          </p:nvSpPr>
          <p:spPr>
            <a:xfrm>
              <a:off x="8522006" y="4795700"/>
              <a:ext cx="480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east</a:t>
              </a:r>
              <a:endParaRPr sz="1200"/>
            </a:p>
          </p:txBody>
        </p:sp>
        <p:sp>
          <p:nvSpPr>
            <p:cNvPr id="887" name="Google Shape;887;p54"/>
            <p:cNvSpPr txBox="1"/>
            <p:nvPr/>
          </p:nvSpPr>
          <p:spPr>
            <a:xfrm>
              <a:off x="7881445" y="4204815"/>
              <a:ext cx="1636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North (into page)</a:t>
              </a:r>
              <a:endParaRPr sz="1200"/>
            </a:p>
          </p:txBody>
        </p:sp>
        <p:cxnSp>
          <p:nvCxnSpPr>
            <p:cNvPr id="888" name="Google Shape;888;p54"/>
            <p:cNvCxnSpPr/>
            <p:nvPr/>
          </p:nvCxnSpPr>
          <p:spPr>
            <a:xfrm>
              <a:off x="7731025" y="4230625"/>
              <a:ext cx="0" cy="758700"/>
            </a:xfrm>
            <a:prstGeom prst="straightConnector1">
              <a:avLst/>
            </a:prstGeom>
            <a:noFill/>
            <a:ln cap="flat" cmpd="sng" w="28575">
              <a:solidFill>
                <a:schemeClr val="dk2"/>
              </a:solidFill>
              <a:prstDash val="solid"/>
              <a:round/>
              <a:headEnd len="med" w="med" type="none"/>
              <a:tailEnd len="med" w="med" type="none"/>
            </a:ln>
          </p:spPr>
        </p:cxnSp>
      </p:gr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3" name="Shape 893"/>
        <p:cNvGrpSpPr/>
        <p:nvPr/>
      </p:nvGrpSpPr>
      <p:grpSpPr>
        <a:xfrm>
          <a:off x="0" y="0"/>
          <a:ext cx="0" cy="0"/>
          <a:chOff x="0" y="0"/>
          <a:chExt cx="0" cy="0"/>
        </a:xfrm>
      </p:grpSpPr>
      <p:sp>
        <p:nvSpPr>
          <p:cNvPr id="894" name="Google Shape;894;p55"/>
          <p:cNvSpPr txBox="1"/>
          <p:nvPr/>
        </p:nvSpPr>
        <p:spPr>
          <a:xfrm>
            <a:off x="304800" y="533400"/>
            <a:ext cx="31329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u="sng">
                <a:solidFill>
                  <a:schemeClr val="dk1"/>
                </a:solidFill>
                <a:latin typeface="Calibri"/>
                <a:ea typeface="Calibri"/>
                <a:cs typeface="Calibri"/>
                <a:sym typeface="Calibri"/>
              </a:rPr>
              <a:t>Straight Hodograph</a:t>
            </a:r>
            <a:endParaRPr/>
          </a:p>
        </p:txBody>
      </p:sp>
      <p:pic>
        <p:nvPicPr>
          <p:cNvPr id="895" name="Google Shape;895;p55"/>
          <p:cNvPicPr preferRelativeResize="0"/>
          <p:nvPr/>
        </p:nvPicPr>
        <p:blipFill>
          <a:blip r:embed="rId3">
            <a:alphaModFix/>
          </a:blip>
          <a:stretch>
            <a:fillRect/>
          </a:stretch>
        </p:blipFill>
        <p:spPr>
          <a:xfrm>
            <a:off x="4376700" y="544600"/>
            <a:ext cx="4654049" cy="4054303"/>
          </a:xfrm>
          <a:prstGeom prst="rect">
            <a:avLst/>
          </a:prstGeom>
          <a:noFill/>
          <a:ln>
            <a:noFill/>
          </a:ln>
        </p:spPr>
      </p:pic>
      <p:sp>
        <p:nvSpPr>
          <p:cNvPr id="896" name="Google Shape;896;p55"/>
          <p:cNvSpPr txBox="1"/>
          <p:nvPr/>
        </p:nvSpPr>
        <p:spPr>
          <a:xfrm>
            <a:off x="96300" y="3331750"/>
            <a:ext cx="40719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latin typeface="Calibri"/>
                <a:ea typeface="Calibri"/>
                <a:cs typeface="Calibri"/>
                <a:sym typeface="Calibri"/>
              </a:rPr>
              <a:t>Neither RM nor LM enhanced/suppressed</a:t>
            </a:r>
            <a:endParaRPr b="1" sz="1700">
              <a:latin typeface="Calibri"/>
              <a:ea typeface="Calibri"/>
              <a:cs typeface="Calibri"/>
              <a:sym typeface="Calibri"/>
            </a:endParaRPr>
          </a:p>
          <a:p>
            <a:pPr indent="0" lvl="0" marL="0" rtl="0" algn="l">
              <a:spcBef>
                <a:spcPts val="0"/>
              </a:spcBef>
              <a:spcAft>
                <a:spcPts val="0"/>
              </a:spcAft>
              <a:buNone/>
            </a:pPr>
            <a:r>
              <a:rPr b="1" lang="en" sz="1700">
                <a:latin typeface="Calibri"/>
                <a:ea typeface="Calibri"/>
                <a:cs typeface="Calibri"/>
                <a:sym typeface="Calibri"/>
              </a:rPr>
              <a:t>Mirror-image splitting cells!</a:t>
            </a:r>
            <a:endParaRPr b="1" sz="1700">
              <a:latin typeface="Calibri"/>
              <a:ea typeface="Calibri"/>
              <a:cs typeface="Calibri"/>
              <a:sym typeface="Calibri"/>
            </a:endParaRPr>
          </a:p>
        </p:txBody>
      </p:sp>
      <p:cxnSp>
        <p:nvCxnSpPr>
          <p:cNvPr id="897" name="Google Shape;897;p55"/>
          <p:cNvCxnSpPr/>
          <p:nvPr/>
        </p:nvCxnSpPr>
        <p:spPr>
          <a:xfrm flipH="1" rot="10800000">
            <a:off x="1222700" y="2455875"/>
            <a:ext cx="905400" cy="11700"/>
          </a:xfrm>
          <a:prstGeom prst="straightConnector1">
            <a:avLst/>
          </a:prstGeom>
          <a:noFill/>
          <a:ln cap="flat" cmpd="sng" w="38100">
            <a:solidFill>
              <a:srgbClr val="FF0000"/>
            </a:solidFill>
            <a:prstDash val="solid"/>
            <a:round/>
            <a:headEnd len="med" w="med" type="none"/>
            <a:tailEnd len="med" w="med" type="none"/>
          </a:ln>
        </p:spPr>
      </p:cxnSp>
      <p:cxnSp>
        <p:nvCxnSpPr>
          <p:cNvPr id="898" name="Google Shape;898;p55"/>
          <p:cNvCxnSpPr/>
          <p:nvPr/>
        </p:nvCxnSpPr>
        <p:spPr>
          <a:xfrm flipH="1" rot="10800000">
            <a:off x="2131050" y="2456550"/>
            <a:ext cx="925800" cy="2400"/>
          </a:xfrm>
          <a:prstGeom prst="straightConnector1">
            <a:avLst/>
          </a:prstGeom>
          <a:noFill/>
          <a:ln cap="flat" cmpd="sng" w="38100">
            <a:solidFill>
              <a:srgbClr val="00FF00"/>
            </a:solidFill>
            <a:prstDash val="solid"/>
            <a:round/>
            <a:headEnd len="med" w="med" type="none"/>
            <a:tailEnd len="med" w="med" type="none"/>
          </a:ln>
        </p:spPr>
      </p:cxnSp>
      <p:cxnSp>
        <p:nvCxnSpPr>
          <p:cNvPr id="899" name="Google Shape;899;p55"/>
          <p:cNvCxnSpPr/>
          <p:nvPr/>
        </p:nvCxnSpPr>
        <p:spPr>
          <a:xfrm flipH="1" rot="10800000">
            <a:off x="438300" y="2467600"/>
            <a:ext cx="789000" cy="9900"/>
          </a:xfrm>
          <a:prstGeom prst="straightConnector1">
            <a:avLst/>
          </a:prstGeom>
          <a:noFill/>
          <a:ln cap="flat" cmpd="sng" w="38100">
            <a:solidFill>
              <a:srgbClr val="FF00FF"/>
            </a:solidFill>
            <a:prstDash val="solid"/>
            <a:round/>
            <a:headEnd len="med" w="med" type="none"/>
            <a:tailEnd len="med" w="med" type="none"/>
          </a:ln>
        </p:spPr>
      </p:cxn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4" name="Shape 904"/>
        <p:cNvGrpSpPr/>
        <p:nvPr/>
      </p:nvGrpSpPr>
      <p:grpSpPr>
        <a:xfrm>
          <a:off x="0" y="0"/>
          <a:ext cx="0" cy="0"/>
          <a:chOff x="0" y="0"/>
          <a:chExt cx="0" cy="0"/>
        </a:xfrm>
      </p:grpSpPr>
      <p:sp>
        <p:nvSpPr>
          <p:cNvPr id="905" name="Google Shape;905;p56"/>
          <p:cNvSpPr txBox="1"/>
          <p:nvPr/>
        </p:nvSpPr>
        <p:spPr>
          <a:xfrm>
            <a:off x="5936324" y="2841875"/>
            <a:ext cx="1363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999999"/>
                </a:solidFill>
              </a:rPr>
              <a:t>Left-Mover</a:t>
            </a:r>
            <a:endParaRPr b="1">
              <a:solidFill>
                <a:srgbClr val="999999"/>
              </a:solidFill>
            </a:endParaRPr>
          </a:p>
        </p:txBody>
      </p:sp>
      <p:cxnSp>
        <p:nvCxnSpPr>
          <p:cNvPr id="906" name="Google Shape;906;p56"/>
          <p:cNvCxnSpPr/>
          <p:nvPr/>
        </p:nvCxnSpPr>
        <p:spPr>
          <a:xfrm flipH="1" rot="10800000">
            <a:off x="1214250" y="2160688"/>
            <a:ext cx="1293900" cy="3900"/>
          </a:xfrm>
          <a:prstGeom prst="straightConnector1">
            <a:avLst/>
          </a:prstGeom>
          <a:noFill/>
          <a:ln cap="flat" cmpd="sng" w="38100">
            <a:solidFill>
              <a:srgbClr val="FF0000"/>
            </a:solidFill>
            <a:prstDash val="solid"/>
            <a:round/>
            <a:headEnd len="med" w="med" type="none"/>
            <a:tailEnd len="med" w="med" type="none"/>
          </a:ln>
        </p:spPr>
      </p:cxnSp>
      <p:cxnSp>
        <p:nvCxnSpPr>
          <p:cNvPr id="907" name="Google Shape;907;p56"/>
          <p:cNvCxnSpPr/>
          <p:nvPr/>
        </p:nvCxnSpPr>
        <p:spPr>
          <a:xfrm>
            <a:off x="2508150" y="2160700"/>
            <a:ext cx="20100" cy="1134900"/>
          </a:xfrm>
          <a:prstGeom prst="straightConnector1">
            <a:avLst/>
          </a:prstGeom>
          <a:noFill/>
          <a:ln cap="flat" cmpd="sng" w="38100">
            <a:solidFill>
              <a:srgbClr val="00FF00"/>
            </a:solidFill>
            <a:prstDash val="solid"/>
            <a:round/>
            <a:headEnd len="med" w="med" type="none"/>
            <a:tailEnd len="med" w="med" type="none"/>
          </a:ln>
        </p:spPr>
      </p:cxnSp>
      <p:cxnSp>
        <p:nvCxnSpPr>
          <p:cNvPr id="908" name="Google Shape;908;p56"/>
          <p:cNvCxnSpPr/>
          <p:nvPr/>
        </p:nvCxnSpPr>
        <p:spPr>
          <a:xfrm rot="10800000">
            <a:off x="1214250" y="2171950"/>
            <a:ext cx="6900" cy="1113300"/>
          </a:xfrm>
          <a:prstGeom prst="straightConnector1">
            <a:avLst/>
          </a:prstGeom>
          <a:noFill/>
          <a:ln cap="flat" cmpd="sng" w="38100">
            <a:solidFill>
              <a:srgbClr val="FF00FF"/>
            </a:solidFill>
            <a:prstDash val="solid"/>
            <a:round/>
            <a:headEnd len="med" w="med" type="none"/>
            <a:tailEnd len="med" w="med" type="none"/>
          </a:ln>
        </p:spPr>
      </p:cxnSp>
      <p:sp>
        <p:nvSpPr>
          <p:cNvPr id="909" name="Google Shape;909;p56"/>
          <p:cNvSpPr txBox="1"/>
          <p:nvPr/>
        </p:nvSpPr>
        <p:spPr>
          <a:xfrm>
            <a:off x="579050" y="1228650"/>
            <a:ext cx="471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Now, let’s do a half-circle hodograph!</a:t>
            </a:r>
            <a:endParaRPr/>
          </a:p>
        </p:txBody>
      </p:sp>
      <p:sp>
        <p:nvSpPr>
          <p:cNvPr id="910" name="Google Shape;910;p56"/>
          <p:cNvSpPr txBox="1"/>
          <p:nvPr/>
        </p:nvSpPr>
        <p:spPr>
          <a:xfrm>
            <a:off x="6696228" y="2172349"/>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FF0000"/>
                </a:solidFill>
                <a:latin typeface="Calibri"/>
                <a:ea typeface="Calibri"/>
                <a:cs typeface="Calibri"/>
                <a:sym typeface="Calibri"/>
              </a:rPr>
              <a:t>L</a:t>
            </a:r>
            <a:endParaRPr b="1" sz="3000">
              <a:solidFill>
                <a:srgbClr val="FF0000"/>
              </a:solidFill>
              <a:latin typeface="Calibri"/>
              <a:ea typeface="Calibri"/>
              <a:cs typeface="Calibri"/>
              <a:sym typeface="Calibri"/>
            </a:endParaRPr>
          </a:p>
        </p:txBody>
      </p:sp>
      <p:sp>
        <p:nvSpPr>
          <p:cNvPr id="911" name="Google Shape;911;p56"/>
          <p:cNvSpPr txBox="1"/>
          <p:nvPr/>
        </p:nvSpPr>
        <p:spPr>
          <a:xfrm>
            <a:off x="5497826" y="931326"/>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A4C2F4"/>
                </a:solidFill>
                <a:latin typeface="Calibri"/>
                <a:ea typeface="Calibri"/>
                <a:cs typeface="Calibri"/>
                <a:sym typeface="Calibri"/>
              </a:rPr>
              <a:t>H</a:t>
            </a:r>
            <a:endParaRPr b="1" sz="3000">
              <a:solidFill>
                <a:srgbClr val="A4C2F4"/>
              </a:solidFill>
              <a:latin typeface="Calibri"/>
              <a:ea typeface="Calibri"/>
              <a:cs typeface="Calibri"/>
              <a:sym typeface="Calibri"/>
            </a:endParaRPr>
          </a:p>
        </p:txBody>
      </p:sp>
      <p:sp>
        <p:nvSpPr>
          <p:cNvPr id="912" name="Google Shape;912;p56"/>
          <p:cNvSpPr/>
          <p:nvPr/>
        </p:nvSpPr>
        <p:spPr>
          <a:xfrm>
            <a:off x="5070600" y="1283438"/>
            <a:ext cx="1673700" cy="2292300"/>
          </a:xfrm>
          <a:prstGeom prst="can">
            <a:avLst>
              <a:gd fmla="val 25000"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13" name="Google Shape;913;p56"/>
          <p:cNvSpPr txBox="1"/>
          <p:nvPr/>
        </p:nvSpPr>
        <p:spPr>
          <a:xfrm>
            <a:off x="4681169" y="2118251"/>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0000FF"/>
                </a:solidFill>
                <a:latin typeface="Calibri"/>
                <a:ea typeface="Calibri"/>
                <a:cs typeface="Calibri"/>
                <a:sym typeface="Calibri"/>
              </a:rPr>
              <a:t>H</a:t>
            </a:r>
            <a:endParaRPr b="1" sz="3000">
              <a:solidFill>
                <a:srgbClr val="0000FF"/>
              </a:solidFill>
              <a:latin typeface="Calibri"/>
              <a:ea typeface="Calibri"/>
              <a:cs typeface="Calibri"/>
              <a:sym typeface="Calibri"/>
            </a:endParaRPr>
          </a:p>
        </p:txBody>
      </p:sp>
      <p:sp>
        <p:nvSpPr>
          <p:cNvPr id="914" name="Google Shape;914;p56"/>
          <p:cNvSpPr txBox="1"/>
          <p:nvPr/>
        </p:nvSpPr>
        <p:spPr>
          <a:xfrm>
            <a:off x="5785226" y="3408876"/>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0000FF"/>
                </a:solidFill>
                <a:latin typeface="Calibri"/>
                <a:ea typeface="Calibri"/>
                <a:cs typeface="Calibri"/>
                <a:sym typeface="Calibri"/>
              </a:rPr>
              <a:t>H</a:t>
            </a:r>
            <a:endParaRPr b="1" sz="3000">
              <a:solidFill>
                <a:srgbClr val="0000FF"/>
              </a:solidFill>
              <a:latin typeface="Calibri"/>
              <a:ea typeface="Calibri"/>
              <a:cs typeface="Calibri"/>
              <a:sym typeface="Calibri"/>
            </a:endParaRPr>
          </a:p>
        </p:txBody>
      </p:sp>
      <p:sp>
        <p:nvSpPr>
          <p:cNvPr id="915" name="Google Shape;915;p56"/>
          <p:cNvSpPr txBox="1"/>
          <p:nvPr/>
        </p:nvSpPr>
        <p:spPr>
          <a:xfrm>
            <a:off x="5579428" y="2623706"/>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F4CCCC"/>
                </a:solidFill>
                <a:latin typeface="Calibri"/>
                <a:ea typeface="Calibri"/>
                <a:cs typeface="Calibri"/>
                <a:sym typeface="Calibri"/>
              </a:rPr>
              <a:t>L</a:t>
            </a:r>
            <a:endParaRPr b="1" sz="3000">
              <a:solidFill>
                <a:srgbClr val="F4CCCC"/>
              </a:solidFill>
              <a:latin typeface="Calibri"/>
              <a:ea typeface="Calibri"/>
              <a:cs typeface="Calibri"/>
              <a:sym typeface="Calibri"/>
            </a:endParaRPr>
          </a:p>
        </p:txBody>
      </p:sp>
      <p:sp>
        <p:nvSpPr>
          <p:cNvPr id="916" name="Google Shape;916;p56"/>
          <p:cNvSpPr/>
          <p:nvPr/>
        </p:nvSpPr>
        <p:spPr>
          <a:xfrm>
            <a:off x="5089838" y="3180273"/>
            <a:ext cx="1669250" cy="210075"/>
          </a:xfrm>
          <a:custGeom>
            <a:rect b="b" l="l" r="r" t="t"/>
            <a:pathLst>
              <a:path extrusionOk="0" h="8403" w="66770">
                <a:moveTo>
                  <a:pt x="0" y="7649"/>
                </a:moveTo>
                <a:cubicBezTo>
                  <a:pt x="1082" y="7007"/>
                  <a:pt x="3188" y="4983"/>
                  <a:pt x="6492" y="3799"/>
                </a:cubicBezTo>
                <a:cubicBezTo>
                  <a:pt x="9796" y="2615"/>
                  <a:pt x="14740" y="1126"/>
                  <a:pt x="19824" y="543"/>
                </a:cubicBezTo>
                <a:cubicBezTo>
                  <a:pt x="24909" y="-40"/>
                  <a:pt x="30871" y="-203"/>
                  <a:pt x="36999" y="301"/>
                </a:cubicBezTo>
                <a:cubicBezTo>
                  <a:pt x="43127" y="805"/>
                  <a:pt x="51631" y="2217"/>
                  <a:pt x="56593" y="3567"/>
                </a:cubicBezTo>
                <a:cubicBezTo>
                  <a:pt x="61555" y="4917"/>
                  <a:pt x="65074" y="7597"/>
                  <a:pt x="66770" y="8403"/>
                </a:cubicBezTo>
              </a:path>
            </a:pathLst>
          </a:custGeom>
          <a:noFill/>
          <a:ln cap="flat" cmpd="sng" w="19050">
            <a:solidFill>
              <a:schemeClr val="dk2"/>
            </a:solidFill>
            <a:prstDash val="dash"/>
            <a:round/>
            <a:headEnd len="med" w="med" type="none"/>
            <a:tailEnd len="med" w="med" type="none"/>
          </a:ln>
        </p:spPr>
      </p:sp>
      <p:sp>
        <p:nvSpPr>
          <p:cNvPr id="917" name="Google Shape;917;p56"/>
          <p:cNvSpPr txBox="1"/>
          <p:nvPr/>
        </p:nvSpPr>
        <p:spPr>
          <a:xfrm>
            <a:off x="5787411" y="1595648"/>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FF0000"/>
                </a:solidFill>
                <a:latin typeface="Calibri"/>
                <a:ea typeface="Calibri"/>
                <a:cs typeface="Calibri"/>
                <a:sym typeface="Calibri"/>
              </a:rPr>
              <a:t>L</a:t>
            </a:r>
            <a:endParaRPr b="1" sz="3000">
              <a:solidFill>
                <a:srgbClr val="FF0000"/>
              </a:solidFill>
              <a:latin typeface="Calibri"/>
              <a:ea typeface="Calibri"/>
              <a:cs typeface="Calibri"/>
              <a:sym typeface="Calibri"/>
            </a:endParaRPr>
          </a:p>
        </p:txBody>
      </p:sp>
      <p:cxnSp>
        <p:nvCxnSpPr>
          <p:cNvPr id="918" name="Google Shape;918;p56"/>
          <p:cNvCxnSpPr/>
          <p:nvPr/>
        </p:nvCxnSpPr>
        <p:spPr>
          <a:xfrm>
            <a:off x="5704125" y="1293850"/>
            <a:ext cx="172500" cy="560100"/>
          </a:xfrm>
          <a:prstGeom prst="straightConnector1">
            <a:avLst/>
          </a:prstGeom>
          <a:noFill/>
          <a:ln cap="flat" cmpd="sng" w="19050">
            <a:solidFill>
              <a:srgbClr val="0000FF"/>
            </a:solidFill>
            <a:prstDash val="dash"/>
            <a:round/>
            <a:headEnd len="med" w="med" type="none"/>
            <a:tailEnd len="med" w="med" type="triangle"/>
          </a:ln>
        </p:spPr>
      </p:cxnSp>
      <p:cxnSp>
        <p:nvCxnSpPr>
          <p:cNvPr id="919" name="Google Shape;919;p56"/>
          <p:cNvCxnSpPr/>
          <p:nvPr/>
        </p:nvCxnSpPr>
        <p:spPr>
          <a:xfrm>
            <a:off x="5170003" y="2493195"/>
            <a:ext cx="1500300" cy="27300"/>
          </a:xfrm>
          <a:prstGeom prst="straightConnector1">
            <a:avLst/>
          </a:prstGeom>
          <a:noFill/>
          <a:ln cap="flat" cmpd="sng" w="19050">
            <a:solidFill>
              <a:srgbClr val="0000FF"/>
            </a:solidFill>
            <a:prstDash val="solid"/>
            <a:round/>
            <a:headEnd len="med" w="med" type="none"/>
            <a:tailEnd len="med" w="med" type="triangle"/>
          </a:ln>
        </p:spPr>
      </p:cxnSp>
      <p:sp>
        <p:nvSpPr>
          <p:cNvPr id="920" name="Google Shape;920;p56"/>
          <p:cNvSpPr txBox="1"/>
          <p:nvPr/>
        </p:nvSpPr>
        <p:spPr>
          <a:xfrm>
            <a:off x="6115525" y="3514250"/>
            <a:ext cx="148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Right-Mover</a:t>
            </a:r>
            <a:endParaRPr b="1"/>
          </a:p>
        </p:txBody>
      </p:sp>
      <p:cxnSp>
        <p:nvCxnSpPr>
          <p:cNvPr id="921" name="Google Shape;921;p56"/>
          <p:cNvCxnSpPr/>
          <p:nvPr/>
        </p:nvCxnSpPr>
        <p:spPr>
          <a:xfrm rot="10800000">
            <a:off x="5764850" y="3050825"/>
            <a:ext cx="210000" cy="589200"/>
          </a:xfrm>
          <a:prstGeom prst="straightConnector1">
            <a:avLst/>
          </a:prstGeom>
          <a:noFill/>
          <a:ln cap="flat" cmpd="sng" w="19050">
            <a:solidFill>
              <a:srgbClr val="0000FF"/>
            </a:solidFill>
            <a:prstDash val="dash"/>
            <a:round/>
            <a:headEnd len="med" w="med" type="none"/>
            <a:tailEnd len="med" w="med" type="triangle"/>
          </a:ln>
        </p:spPr>
      </p:cxnSp>
      <p:sp>
        <p:nvSpPr>
          <p:cNvPr id="922" name="Google Shape;922;p56"/>
          <p:cNvSpPr txBox="1"/>
          <p:nvPr/>
        </p:nvSpPr>
        <p:spPr>
          <a:xfrm>
            <a:off x="304800" y="533400"/>
            <a:ext cx="31329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u="sng">
                <a:solidFill>
                  <a:schemeClr val="dk1"/>
                </a:solidFill>
                <a:latin typeface="Calibri"/>
                <a:ea typeface="Calibri"/>
                <a:cs typeface="Calibri"/>
                <a:sym typeface="Calibri"/>
              </a:rPr>
              <a:t>Half-Circle Hodograph</a:t>
            </a:r>
            <a:endParaRPr/>
          </a:p>
        </p:txBody>
      </p:sp>
      <p:cxnSp>
        <p:nvCxnSpPr>
          <p:cNvPr id="923" name="Google Shape;923;p56"/>
          <p:cNvCxnSpPr/>
          <p:nvPr/>
        </p:nvCxnSpPr>
        <p:spPr>
          <a:xfrm rot="10800000">
            <a:off x="1020425" y="2163550"/>
            <a:ext cx="0" cy="1129200"/>
          </a:xfrm>
          <a:prstGeom prst="straightConnector1">
            <a:avLst/>
          </a:prstGeom>
          <a:noFill/>
          <a:ln cap="flat" cmpd="sng" w="19050">
            <a:solidFill>
              <a:srgbClr val="0000FF"/>
            </a:solidFill>
            <a:prstDash val="solid"/>
            <a:round/>
            <a:headEnd len="med" w="med" type="none"/>
            <a:tailEnd len="med" w="med" type="triangle"/>
          </a:ln>
        </p:spPr>
      </p:cxnSp>
      <p:cxnSp>
        <p:nvCxnSpPr>
          <p:cNvPr id="924" name="Google Shape;924;p56"/>
          <p:cNvCxnSpPr/>
          <p:nvPr/>
        </p:nvCxnSpPr>
        <p:spPr>
          <a:xfrm>
            <a:off x="2718690" y="2164900"/>
            <a:ext cx="0" cy="1126500"/>
          </a:xfrm>
          <a:prstGeom prst="straightConnector1">
            <a:avLst/>
          </a:prstGeom>
          <a:noFill/>
          <a:ln cap="flat" cmpd="sng" w="19050">
            <a:solidFill>
              <a:srgbClr val="0000FF"/>
            </a:solidFill>
            <a:prstDash val="solid"/>
            <a:round/>
            <a:headEnd len="med" w="med" type="none"/>
            <a:tailEnd len="med" w="med" type="triangle"/>
          </a:ln>
        </p:spPr>
      </p:cxnSp>
      <p:cxnSp>
        <p:nvCxnSpPr>
          <p:cNvPr id="925" name="Google Shape;925;p56"/>
          <p:cNvCxnSpPr/>
          <p:nvPr/>
        </p:nvCxnSpPr>
        <p:spPr>
          <a:xfrm>
            <a:off x="1234040" y="2007700"/>
            <a:ext cx="1274400" cy="0"/>
          </a:xfrm>
          <a:prstGeom prst="straightConnector1">
            <a:avLst/>
          </a:prstGeom>
          <a:noFill/>
          <a:ln cap="flat" cmpd="sng" w="19050">
            <a:solidFill>
              <a:srgbClr val="0000FF"/>
            </a:solidFill>
            <a:prstDash val="solid"/>
            <a:round/>
            <a:headEnd len="med" w="med" type="none"/>
            <a:tailEnd len="med" w="med" type="triangle"/>
          </a:ln>
        </p:spPr>
      </p:cxnSp>
      <p:sp>
        <p:nvSpPr>
          <p:cNvPr id="926" name="Google Shape;926;p56"/>
          <p:cNvSpPr txBox="1"/>
          <p:nvPr/>
        </p:nvSpPr>
        <p:spPr>
          <a:xfrm>
            <a:off x="1774950" y="1577825"/>
            <a:ext cx="14865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rgbClr val="0000FF"/>
                </a:solidFill>
              </a:rPr>
              <a:t>Shear Vectors</a:t>
            </a:r>
            <a:endParaRPr sz="1500">
              <a:solidFill>
                <a:srgbClr val="0000FF"/>
              </a:solidFill>
            </a:endParaRPr>
          </a:p>
        </p:txBody>
      </p:sp>
      <p:grpSp>
        <p:nvGrpSpPr>
          <p:cNvPr id="927" name="Google Shape;927;p56"/>
          <p:cNvGrpSpPr/>
          <p:nvPr/>
        </p:nvGrpSpPr>
        <p:grpSpPr>
          <a:xfrm>
            <a:off x="7606724" y="3946300"/>
            <a:ext cx="1911521" cy="1218700"/>
            <a:chOff x="7606724" y="3946300"/>
            <a:chExt cx="1911521" cy="1218700"/>
          </a:xfrm>
        </p:grpSpPr>
        <p:cxnSp>
          <p:nvCxnSpPr>
            <p:cNvPr id="928" name="Google Shape;928;p56"/>
            <p:cNvCxnSpPr/>
            <p:nvPr/>
          </p:nvCxnSpPr>
          <p:spPr>
            <a:xfrm rot="10800000">
              <a:off x="7716325" y="4989200"/>
              <a:ext cx="852900" cy="0"/>
            </a:xfrm>
            <a:prstGeom prst="straightConnector1">
              <a:avLst/>
            </a:prstGeom>
            <a:noFill/>
            <a:ln cap="flat" cmpd="sng" w="28575">
              <a:solidFill>
                <a:schemeClr val="dk2"/>
              </a:solidFill>
              <a:prstDash val="solid"/>
              <a:round/>
              <a:headEnd len="med" w="med" type="none"/>
              <a:tailEnd len="med" w="med" type="none"/>
            </a:ln>
          </p:spPr>
        </p:cxnSp>
        <p:cxnSp>
          <p:nvCxnSpPr>
            <p:cNvPr id="929" name="Google Shape;929;p56"/>
            <p:cNvCxnSpPr/>
            <p:nvPr/>
          </p:nvCxnSpPr>
          <p:spPr>
            <a:xfrm flipH="1">
              <a:off x="7716420" y="4491531"/>
              <a:ext cx="238800" cy="515700"/>
            </a:xfrm>
            <a:prstGeom prst="straightConnector1">
              <a:avLst/>
            </a:prstGeom>
            <a:noFill/>
            <a:ln cap="flat" cmpd="sng" w="28575">
              <a:solidFill>
                <a:schemeClr val="dk2"/>
              </a:solidFill>
              <a:prstDash val="dash"/>
              <a:round/>
              <a:headEnd len="med" w="med" type="none"/>
              <a:tailEnd len="med" w="med" type="none"/>
            </a:ln>
          </p:spPr>
        </p:cxnSp>
        <p:sp>
          <p:nvSpPr>
            <p:cNvPr id="930" name="Google Shape;930;p56"/>
            <p:cNvSpPr txBox="1"/>
            <p:nvPr/>
          </p:nvSpPr>
          <p:spPr>
            <a:xfrm>
              <a:off x="7606724" y="3946300"/>
              <a:ext cx="3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z</a:t>
              </a:r>
              <a:endParaRPr sz="1200"/>
            </a:p>
          </p:txBody>
        </p:sp>
        <p:sp>
          <p:nvSpPr>
            <p:cNvPr id="931" name="Google Shape;931;p56"/>
            <p:cNvSpPr txBox="1"/>
            <p:nvPr/>
          </p:nvSpPr>
          <p:spPr>
            <a:xfrm>
              <a:off x="8522006" y="4795700"/>
              <a:ext cx="480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east</a:t>
              </a:r>
              <a:endParaRPr sz="1200"/>
            </a:p>
          </p:txBody>
        </p:sp>
        <p:sp>
          <p:nvSpPr>
            <p:cNvPr id="932" name="Google Shape;932;p56"/>
            <p:cNvSpPr txBox="1"/>
            <p:nvPr/>
          </p:nvSpPr>
          <p:spPr>
            <a:xfrm>
              <a:off x="7881445" y="4204815"/>
              <a:ext cx="1636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North (into page)</a:t>
              </a:r>
              <a:endParaRPr sz="1200"/>
            </a:p>
          </p:txBody>
        </p:sp>
        <p:cxnSp>
          <p:nvCxnSpPr>
            <p:cNvPr id="933" name="Google Shape;933;p56"/>
            <p:cNvCxnSpPr/>
            <p:nvPr/>
          </p:nvCxnSpPr>
          <p:spPr>
            <a:xfrm>
              <a:off x="7731025" y="4230625"/>
              <a:ext cx="0" cy="758700"/>
            </a:xfrm>
            <a:prstGeom prst="straightConnector1">
              <a:avLst/>
            </a:prstGeom>
            <a:noFill/>
            <a:ln cap="flat" cmpd="sng" w="28575">
              <a:solidFill>
                <a:schemeClr val="dk2"/>
              </a:solidFill>
              <a:prstDash val="solid"/>
              <a:round/>
              <a:headEnd len="med" w="med" type="none"/>
              <a:tailEnd len="med" w="med" type="none"/>
            </a:ln>
          </p:spPr>
        </p:cxnSp>
      </p:gr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8" name="Shape 938"/>
        <p:cNvGrpSpPr/>
        <p:nvPr/>
      </p:nvGrpSpPr>
      <p:grpSpPr>
        <a:xfrm>
          <a:off x="0" y="0"/>
          <a:ext cx="0" cy="0"/>
          <a:chOff x="0" y="0"/>
          <a:chExt cx="0" cy="0"/>
        </a:xfrm>
      </p:grpSpPr>
      <p:sp>
        <p:nvSpPr>
          <p:cNvPr id="939" name="Google Shape;939;p57"/>
          <p:cNvSpPr txBox="1"/>
          <p:nvPr/>
        </p:nvSpPr>
        <p:spPr>
          <a:xfrm>
            <a:off x="5936324" y="2841875"/>
            <a:ext cx="1363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999999"/>
                </a:solidFill>
              </a:rPr>
              <a:t>Left-Mover</a:t>
            </a:r>
            <a:endParaRPr b="1">
              <a:solidFill>
                <a:srgbClr val="999999"/>
              </a:solidFill>
            </a:endParaRPr>
          </a:p>
        </p:txBody>
      </p:sp>
      <p:cxnSp>
        <p:nvCxnSpPr>
          <p:cNvPr id="940" name="Google Shape;940;p57"/>
          <p:cNvCxnSpPr/>
          <p:nvPr/>
        </p:nvCxnSpPr>
        <p:spPr>
          <a:xfrm>
            <a:off x="5710375" y="1497412"/>
            <a:ext cx="0" cy="1246500"/>
          </a:xfrm>
          <a:prstGeom prst="straightConnector1">
            <a:avLst/>
          </a:prstGeom>
          <a:noFill/>
          <a:ln cap="flat" cmpd="sng" w="76200">
            <a:solidFill>
              <a:schemeClr val="lt2"/>
            </a:solidFill>
            <a:prstDash val="solid"/>
            <a:round/>
            <a:headEnd len="med" w="med" type="none"/>
            <a:tailEnd len="med" w="med" type="triangle"/>
          </a:ln>
        </p:spPr>
      </p:cxnSp>
      <p:cxnSp>
        <p:nvCxnSpPr>
          <p:cNvPr id="941" name="Google Shape;941;p57"/>
          <p:cNvCxnSpPr/>
          <p:nvPr/>
        </p:nvCxnSpPr>
        <p:spPr>
          <a:xfrm flipH="1" rot="10800000">
            <a:off x="1214250" y="2160688"/>
            <a:ext cx="1293900" cy="3900"/>
          </a:xfrm>
          <a:prstGeom prst="straightConnector1">
            <a:avLst/>
          </a:prstGeom>
          <a:noFill/>
          <a:ln cap="flat" cmpd="sng" w="38100">
            <a:solidFill>
              <a:srgbClr val="FF0000"/>
            </a:solidFill>
            <a:prstDash val="solid"/>
            <a:round/>
            <a:headEnd len="med" w="med" type="none"/>
            <a:tailEnd len="med" w="med" type="none"/>
          </a:ln>
        </p:spPr>
      </p:cxnSp>
      <p:cxnSp>
        <p:nvCxnSpPr>
          <p:cNvPr id="942" name="Google Shape;942;p57"/>
          <p:cNvCxnSpPr/>
          <p:nvPr/>
        </p:nvCxnSpPr>
        <p:spPr>
          <a:xfrm>
            <a:off x="2508150" y="2160700"/>
            <a:ext cx="20100" cy="1134900"/>
          </a:xfrm>
          <a:prstGeom prst="straightConnector1">
            <a:avLst/>
          </a:prstGeom>
          <a:noFill/>
          <a:ln cap="flat" cmpd="sng" w="38100">
            <a:solidFill>
              <a:srgbClr val="00FF00"/>
            </a:solidFill>
            <a:prstDash val="solid"/>
            <a:round/>
            <a:headEnd len="med" w="med" type="none"/>
            <a:tailEnd len="med" w="med" type="none"/>
          </a:ln>
        </p:spPr>
      </p:cxnSp>
      <p:cxnSp>
        <p:nvCxnSpPr>
          <p:cNvPr id="943" name="Google Shape;943;p57"/>
          <p:cNvCxnSpPr/>
          <p:nvPr/>
        </p:nvCxnSpPr>
        <p:spPr>
          <a:xfrm rot="10800000">
            <a:off x="1214250" y="2171950"/>
            <a:ext cx="6900" cy="1113300"/>
          </a:xfrm>
          <a:prstGeom prst="straightConnector1">
            <a:avLst/>
          </a:prstGeom>
          <a:noFill/>
          <a:ln cap="flat" cmpd="sng" w="38100">
            <a:solidFill>
              <a:srgbClr val="FF00FF"/>
            </a:solidFill>
            <a:prstDash val="solid"/>
            <a:round/>
            <a:headEnd len="med" w="med" type="none"/>
            <a:tailEnd len="med" w="med" type="none"/>
          </a:ln>
        </p:spPr>
      </p:cxnSp>
      <p:sp>
        <p:nvSpPr>
          <p:cNvPr id="944" name="Google Shape;944;p57"/>
          <p:cNvSpPr txBox="1"/>
          <p:nvPr/>
        </p:nvSpPr>
        <p:spPr>
          <a:xfrm>
            <a:off x="579050" y="1228650"/>
            <a:ext cx="471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Now, let’s do a half-circle hodograph!</a:t>
            </a:r>
            <a:endParaRPr/>
          </a:p>
        </p:txBody>
      </p:sp>
      <p:sp>
        <p:nvSpPr>
          <p:cNvPr id="945" name="Google Shape;945;p57"/>
          <p:cNvSpPr txBox="1"/>
          <p:nvPr/>
        </p:nvSpPr>
        <p:spPr>
          <a:xfrm>
            <a:off x="5497826" y="931326"/>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A4C2F4"/>
                </a:solidFill>
                <a:latin typeface="Calibri"/>
                <a:ea typeface="Calibri"/>
                <a:cs typeface="Calibri"/>
                <a:sym typeface="Calibri"/>
              </a:rPr>
              <a:t>H</a:t>
            </a:r>
            <a:endParaRPr b="1" sz="3000">
              <a:solidFill>
                <a:srgbClr val="A4C2F4"/>
              </a:solidFill>
              <a:latin typeface="Calibri"/>
              <a:ea typeface="Calibri"/>
              <a:cs typeface="Calibri"/>
              <a:sym typeface="Calibri"/>
            </a:endParaRPr>
          </a:p>
        </p:txBody>
      </p:sp>
      <p:sp>
        <p:nvSpPr>
          <p:cNvPr id="946" name="Google Shape;946;p57"/>
          <p:cNvSpPr/>
          <p:nvPr/>
        </p:nvSpPr>
        <p:spPr>
          <a:xfrm>
            <a:off x="5070600" y="1283438"/>
            <a:ext cx="1673700" cy="2292300"/>
          </a:xfrm>
          <a:prstGeom prst="can">
            <a:avLst>
              <a:gd fmla="val 25000"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47" name="Google Shape;947;p57"/>
          <p:cNvSpPr txBox="1"/>
          <p:nvPr/>
        </p:nvSpPr>
        <p:spPr>
          <a:xfrm>
            <a:off x="5785226" y="3408876"/>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0000FF"/>
                </a:solidFill>
                <a:latin typeface="Calibri"/>
                <a:ea typeface="Calibri"/>
                <a:cs typeface="Calibri"/>
                <a:sym typeface="Calibri"/>
              </a:rPr>
              <a:t>H</a:t>
            </a:r>
            <a:endParaRPr b="1" sz="3000">
              <a:solidFill>
                <a:srgbClr val="0000FF"/>
              </a:solidFill>
              <a:latin typeface="Calibri"/>
              <a:ea typeface="Calibri"/>
              <a:cs typeface="Calibri"/>
              <a:sym typeface="Calibri"/>
            </a:endParaRPr>
          </a:p>
        </p:txBody>
      </p:sp>
      <p:sp>
        <p:nvSpPr>
          <p:cNvPr id="948" name="Google Shape;948;p57"/>
          <p:cNvSpPr txBox="1"/>
          <p:nvPr/>
        </p:nvSpPr>
        <p:spPr>
          <a:xfrm>
            <a:off x="5579428" y="2623706"/>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F4CCCC"/>
                </a:solidFill>
                <a:latin typeface="Calibri"/>
                <a:ea typeface="Calibri"/>
                <a:cs typeface="Calibri"/>
                <a:sym typeface="Calibri"/>
              </a:rPr>
              <a:t>L</a:t>
            </a:r>
            <a:endParaRPr b="1" sz="3000">
              <a:solidFill>
                <a:srgbClr val="F4CCCC"/>
              </a:solidFill>
              <a:latin typeface="Calibri"/>
              <a:ea typeface="Calibri"/>
              <a:cs typeface="Calibri"/>
              <a:sym typeface="Calibri"/>
            </a:endParaRPr>
          </a:p>
        </p:txBody>
      </p:sp>
      <p:sp>
        <p:nvSpPr>
          <p:cNvPr id="949" name="Google Shape;949;p57"/>
          <p:cNvSpPr/>
          <p:nvPr/>
        </p:nvSpPr>
        <p:spPr>
          <a:xfrm>
            <a:off x="5089838" y="3180273"/>
            <a:ext cx="1669250" cy="210075"/>
          </a:xfrm>
          <a:custGeom>
            <a:rect b="b" l="l" r="r" t="t"/>
            <a:pathLst>
              <a:path extrusionOk="0" h="8403" w="66770">
                <a:moveTo>
                  <a:pt x="0" y="7649"/>
                </a:moveTo>
                <a:cubicBezTo>
                  <a:pt x="1082" y="7007"/>
                  <a:pt x="3188" y="4983"/>
                  <a:pt x="6492" y="3799"/>
                </a:cubicBezTo>
                <a:cubicBezTo>
                  <a:pt x="9796" y="2615"/>
                  <a:pt x="14740" y="1126"/>
                  <a:pt x="19824" y="543"/>
                </a:cubicBezTo>
                <a:cubicBezTo>
                  <a:pt x="24909" y="-40"/>
                  <a:pt x="30871" y="-203"/>
                  <a:pt x="36999" y="301"/>
                </a:cubicBezTo>
                <a:cubicBezTo>
                  <a:pt x="43127" y="805"/>
                  <a:pt x="51631" y="2217"/>
                  <a:pt x="56593" y="3567"/>
                </a:cubicBezTo>
                <a:cubicBezTo>
                  <a:pt x="61555" y="4917"/>
                  <a:pt x="65074" y="7597"/>
                  <a:pt x="66770" y="8403"/>
                </a:cubicBezTo>
              </a:path>
            </a:pathLst>
          </a:custGeom>
          <a:noFill/>
          <a:ln cap="flat" cmpd="sng" w="19050">
            <a:solidFill>
              <a:schemeClr val="dk2"/>
            </a:solidFill>
            <a:prstDash val="dash"/>
            <a:round/>
            <a:headEnd len="med" w="med" type="none"/>
            <a:tailEnd len="med" w="med" type="none"/>
          </a:ln>
        </p:spPr>
      </p:sp>
      <p:sp>
        <p:nvSpPr>
          <p:cNvPr id="950" name="Google Shape;950;p57"/>
          <p:cNvSpPr txBox="1"/>
          <p:nvPr/>
        </p:nvSpPr>
        <p:spPr>
          <a:xfrm>
            <a:off x="5787411" y="1595648"/>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FF0000"/>
                </a:solidFill>
                <a:latin typeface="Calibri"/>
                <a:ea typeface="Calibri"/>
                <a:cs typeface="Calibri"/>
                <a:sym typeface="Calibri"/>
              </a:rPr>
              <a:t>L</a:t>
            </a:r>
            <a:endParaRPr b="1" sz="3000">
              <a:solidFill>
                <a:srgbClr val="FF0000"/>
              </a:solidFill>
              <a:latin typeface="Calibri"/>
              <a:ea typeface="Calibri"/>
              <a:cs typeface="Calibri"/>
              <a:sym typeface="Calibri"/>
            </a:endParaRPr>
          </a:p>
        </p:txBody>
      </p:sp>
      <p:sp>
        <p:nvSpPr>
          <p:cNvPr id="951" name="Google Shape;951;p57"/>
          <p:cNvSpPr txBox="1"/>
          <p:nvPr/>
        </p:nvSpPr>
        <p:spPr>
          <a:xfrm>
            <a:off x="6115525" y="3514250"/>
            <a:ext cx="148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Right-Mover</a:t>
            </a:r>
            <a:endParaRPr b="1"/>
          </a:p>
        </p:txBody>
      </p:sp>
      <p:sp>
        <p:nvSpPr>
          <p:cNvPr id="952" name="Google Shape;952;p57"/>
          <p:cNvSpPr txBox="1"/>
          <p:nvPr/>
        </p:nvSpPr>
        <p:spPr>
          <a:xfrm>
            <a:off x="304800" y="533400"/>
            <a:ext cx="31329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u="sng">
                <a:solidFill>
                  <a:schemeClr val="dk1"/>
                </a:solidFill>
                <a:latin typeface="Calibri"/>
                <a:ea typeface="Calibri"/>
                <a:cs typeface="Calibri"/>
                <a:sym typeface="Calibri"/>
              </a:rPr>
              <a:t>Half-Circle Hodograph</a:t>
            </a:r>
            <a:endParaRPr/>
          </a:p>
        </p:txBody>
      </p:sp>
      <p:cxnSp>
        <p:nvCxnSpPr>
          <p:cNvPr id="953" name="Google Shape;953;p57"/>
          <p:cNvCxnSpPr/>
          <p:nvPr/>
        </p:nvCxnSpPr>
        <p:spPr>
          <a:xfrm rot="10800000">
            <a:off x="5968475" y="2160700"/>
            <a:ext cx="0" cy="1337400"/>
          </a:xfrm>
          <a:prstGeom prst="straightConnector1">
            <a:avLst/>
          </a:prstGeom>
          <a:noFill/>
          <a:ln cap="flat" cmpd="sng" w="76200">
            <a:solidFill>
              <a:schemeClr val="dk1"/>
            </a:solidFill>
            <a:prstDash val="solid"/>
            <a:round/>
            <a:headEnd len="med" w="med" type="none"/>
            <a:tailEnd len="med" w="med" type="triangle"/>
          </a:ln>
        </p:spPr>
      </p:cxnSp>
      <p:sp>
        <p:nvSpPr>
          <p:cNvPr id="954" name="Google Shape;954;p57"/>
          <p:cNvSpPr txBox="1"/>
          <p:nvPr/>
        </p:nvSpPr>
        <p:spPr>
          <a:xfrm>
            <a:off x="304800" y="3517975"/>
            <a:ext cx="3556500" cy="9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latin typeface="Calibri"/>
                <a:ea typeface="Calibri"/>
                <a:cs typeface="Calibri"/>
                <a:sym typeface="Calibri"/>
              </a:rPr>
              <a:t>RM enhanced, </a:t>
            </a:r>
            <a:r>
              <a:rPr lang="en" sz="1700">
                <a:latin typeface="Calibri"/>
                <a:ea typeface="Calibri"/>
                <a:cs typeface="Calibri"/>
                <a:sym typeface="Calibri"/>
              </a:rPr>
              <a:t>LM suppressed</a:t>
            </a:r>
            <a:r>
              <a:rPr b="1" lang="en" sz="1700">
                <a:latin typeface="Calibri"/>
                <a:ea typeface="Calibri"/>
                <a:cs typeface="Calibri"/>
                <a:sym typeface="Calibri"/>
              </a:rPr>
              <a:t>!</a:t>
            </a:r>
            <a:endParaRPr b="1" sz="1700">
              <a:latin typeface="Calibri"/>
              <a:ea typeface="Calibri"/>
              <a:cs typeface="Calibri"/>
              <a:sym typeface="Calibri"/>
            </a:endParaRPr>
          </a:p>
          <a:p>
            <a:pPr indent="0" lvl="0" marL="0" rtl="0" algn="l">
              <a:spcBef>
                <a:spcPts val="0"/>
              </a:spcBef>
              <a:spcAft>
                <a:spcPts val="0"/>
              </a:spcAft>
              <a:buNone/>
            </a:pPr>
            <a:r>
              <a:t/>
            </a:r>
            <a:endParaRPr sz="17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700">
                <a:solidFill>
                  <a:schemeClr val="dk1"/>
                </a:solidFill>
                <a:latin typeface="Calibri"/>
                <a:ea typeface="Calibri"/>
                <a:cs typeface="Calibri"/>
                <a:sym typeface="Calibri"/>
              </a:rPr>
              <a:t>Upward motion </a:t>
            </a:r>
            <a:r>
              <a:rPr b="1" lang="en" sz="1700">
                <a:solidFill>
                  <a:schemeClr val="dk1"/>
                </a:solidFill>
                <a:latin typeface="Calibri"/>
                <a:ea typeface="Calibri"/>
                <a:cs typeface="Calibri"/>
                <a:sym typeface="Calibri"/>
              </a:rPr>
              <a:t>right</a:t>
            </a:r>
            <a:r>
              <a:rPr lang="en" sz="1700">
                <a:solidFill>
                  <a:schemeClr val="dk1"/>
                </a:solidFill>
                <a:latin typeface="Calibri"/>
                <a:ea typeface="Calibri"/>
                <a:cs typeface="Calibri"/>
                <a:sym typeface="Calibri"/>
              </a:rPr>
              <a:t> of initial updraft</a:t>
            </a:r>
            <a:endParaRPr sz="1700">
              <a:latin typeface="Calibri"/>
              <a:ea typeface="Calibri"/>
              <a:cs typeface="Calibri"/>
              <a:sym typeface="Calibri"/>
            </a:endParaRPr>
          </a:p>
        </p:txBody>
      </p:sp>
      <p:sp>
        <p:nvSpPr>
          <p:cNvPr id="955" name="Google Shape;955;p57"/>
          <p:cNvSpPr txBox="1"/>
          <p:nvPr/>
        </p:nvSpPr>
        <p:spPr>
          <a:xfrm>
            <a:off x="6279925" y="3779575"/>
            <a:ext cx="11523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rgbClr val="FF0000"/>
                </a:solidFill>
                <a:latin typeface="Calibri"/>
                <a:ea typeface="Calibri"/>
                <a:cs typeface="Calibri"/>
                <a:sym typeface="Calibri"/>
              </a:rPr>
              <a:t>dynamic</a:t>
            </a:r>
            <a:endParaRPr b="1" sz="1700">
              <a:solidFill>
                <a:srgbClr val="FF0000"/>
              </a:solidFill>
              <a:latin typeface="Calibri"/>
              <a:ea typeface="Calibri"/>
              <a:cs typeface="Calibri"/>
              <a:sym typeface="Calibri"/>
            </a:endParaRPr>
          </a:p>
          <a:p>
            <a:pPr indent="0" lvl="0" marL="0" rtl="0" algn="l">
              <a:spcBef>
                <a:spcPts val="0"/>
              </a:spcBef>
              <a:spcAft>
                <a:spcPts val="0"/>
              </a:spcAft>
              <a:buNone/>
            </a:pPr>
            <a:r>
              <a:rPr b="1" lang="en" sz="1700">
                <a:solidFill>
                  <a:srgbClr val="FF0000"/>
                </a:solidFill>
                <a:latin typeface="Calibri"/>
                <a:ea typeface="Calibri"/>
                <a:cs typeface="Calibri"/>
                <a:sym typeface="Calibri"/>
              </a:rPr>
              <a:t>lifting!</a:t>
            </a:r>
            <a:endParaRPr b="1" sz="1700">
              <a:solidFill>
                <a:srgbClr val="FF0000"/>
              </a:solidFill>
              <a:latin typeface="Calibri"/>
              <a:ea typeface="Calibri"/>
              <a:cs typeface="Calibri"/>
              <a:sym typeface="Calibri"/>
            </a:endParaRPr>
          </a:p>
        </p:txBody>
      </p:sp>
      <p:grpSp>
        <p:nvGrpSpPr>
          <p:cNvPr id="956" name="Google Shape;956;p57"/>
          <p:cNvGrpSpPr/>
          <p:nvPr/>
        </p:nvGrpSpPr>
        <p:grpSpPr>
          <a:xfrm>
            <a:off x="7606724" y="3946300"/>
            <a:ext cx="1911521" cy="1218700"/>
            <a:chOff x="7606724" y="3946300"/>
            <a:chExt cx="1911521" cy="1218700"/>
          </a:xfrm>
        </p:grpSpPr>
        <p:cxnSp>
          <p:nvCxnSpPr>
            <p:cNvPr id="957" name="Google Shape;957;p57"/>
            <p:cNvCxnSpPr/>
            <p:nvPr/>
          </p:nvCxnSpPr>
          <p:spPr>
            <a:xfrm rot="10800000">
              <a:off x="7716325" y="4989200"/>
              <a:ext cx="852900" cy="0"/>
            </a:xfrm>
            <a:prstGeom prst="straightConnector1">
              <a:avLst/>
            </a:prstGeom>
            <a:noFill/>
            <a:ln cap="flat" cmpd="sng" w="28575">
              <a:solidFill>
                <a:schemeClr val="dk2"/>
              </a:solidFill>
              <a:prstDash val="solid"/>
              <a:round/>
              <a:headEnd len="med" w="med" type="none"/>
              <a:tailEnd len="med" w="med" type="none"/>
            </a:ln>
          </p:spPr>
        </p:cxnSp>
        <p:cxnSp>
          <p:nvCxnSpPr>
            <p:cNvPr id="958" name="Google Shape;958;p57"/>
            <p:cNvCxnSpPr/>
            <p:nvPr/>
          </p:nvCxnSpPr>
          <p:spPr>
            <a:xfrm flipH="1">
              <a:off x="7716420" y="4491531"/>
              <a:ext cx="238800" cy="515700"/>
            </a:xfrm>
            <a:prstGeom prst="straightConnector1">
              <a:avLst/>
            </a:prstGeom>
            <a:noFill/>
            <a:ln cap="flat" cmpd="sng" w="28575">
              <a:solidFill>
                <a:schemeClr val="dk2"/>
              </a:solidFill>
              <a:prstDash val="dash"/>
              <a:round/>
              <a:headEnd len="med" w="med" type="none"/>
              <a:tailEnd len="med" w="med" type="none"/>
            </a:ln>
          </p:spPr>
        </p:cxnSp>
        <p:sp>
          <p:nvSpPr>
            <p:cNvPr id="959" name="Google Shape;959;p57"/>
            <p:cNvSpPr txBox="1"/>
            <p:nvPr/>
          </p:nvSpPr>
          <p:spPr>
            <a:xfrm>
              <a:off x="7606724" y="3946300"/>
              <a:ext cx="3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z</a:t>
              </a:r>
              <a:endParaRPr sz="1200"/>
            </a:p>
          </p:txBody>
        </p:sp>
        <p:sp>
          <p:nvSpPr>
            <p:cNvPr id="960" name="Google Shape;960;p57"/>
            <p:cNvSpPr txBox="1"/>
            <p:nvPr/>
          </p:nvSpPr>
          <p:spPr>
            <a:xfrm>
              <a:off x="8522006" y="4795700"/>
              <a:ext cx="480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east</a:t>
              </a:r>
              <a:endParaRPr sz="1200"/>
            </a:p>
          </p:txBody>
        </p:sp>
        <p:sp>
          <p:nvSpPr>
            <p:cNvPr id="961" name="Google Shape;961;p57"/>
            <p:cNvSpPr txBox="1"/>
            <p:nvPr/>
          </p:nvSpPr>
          <p:spPr>
            <a:xfrm>
              <a:off x="7881445" y="4204815"/>
              <a:ext cx="1636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North (into page)</a:t>
              </a:r>
              <a:endParaRPr sz="1200"/>
            </a:p>
          </p:txBody>
        </p:sp>
        <p:cxnSp>
          <p:nvCxnSpPr>
            <p:cNvPr id="962" name="Google Shape;962;p57"/>
            <p:cNvCxnSpPr/>
            <p:nvPr/>
          </p:nvCxnSpPr>
          <p:spPr>
            <a:xfrm>
              <a:off x="7731025" y="4230625"/>
              <a:ext cx="0" cy="758700"/>
            </a:xfrm>
            <a:prstGeom prst="straightConnector1">
              <a:avLst/>
            </a:prstGeom>
            <a:noFill/>
            <a:ln cap="flat" cmpd="sng" w="28575">
              <a:solidFill>
                <a:schemeClr val="dk2"/>
              </a:solidFill>
              <a:prstDash val="solid"/>
              <a:round/>
              <a:headEnd len="med" w="med" type="none"/>
              <a:tailEnd len="med" w="med" type="none"/>
            </a:ln>
          </p:spPr>
        </p:cxnSp>
      </p:gr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7" name="Shape 967"/>
        <p:cNvGrpSpPr/>
        <p:nvPr/>
      </p:nvGrpSpPr>
      <p:grpSpPr>
        <a:xfrm>
          <a:off x="0" y="0"/>
          <a:ext cx="0" cy="0"/>
          <a:chOff x="0" y="0"/>
          <a:chExt cx="0" cy="0"/>
        </a:xfrm>
      </p:grpSpPr>
      <p:cxnSp>
        <p:nvCxnSpPr>
          <p:cNvPr id="968" name="Google Shape;968;p58"/>
          <p:cNvCxnSpPr/>
          <p:nvPr/>
        </p:nvCxnSpPr>
        <p:spPr>
          <a:xfrm flipH="1" rot="10800000">
            <a:off x="1214250" y="2160688"/>
            <a:ext cx="1293900" cy="3900"/>
          </a:xfrm>
          <a:prstGeom prst="straightConnector1">
            <a:avLst/>
          </a:prstGeom>
          <a:noFill/>
          <a:ln cap="flat" cmpd="sng" w="38100">
            <a:solidFill>
              <a:srgbClr val="FF0000"/>
            </a:solidFill>
            <a:prstDash val="solid"/>
            <a:round/>
            <a:headEnd len="med" w="med" type="none"/>
            <a:tailEnd len="med" w="med" type="none"/>
          </a:ln>
        </p:spPr>
      </p:cxnSp>
      <p:cxnSp>
        <p:nvCxnSpPr>
          <p:cNvPr id="969" name="Google Shape;969;p58"/>
          <p:cNvCxnSpPr/>
          <p:nvPr/>
        </p:nvCxnSpPr>
        <p:spPr>
          <a:xfrm>
            <a:off x="2508150" y="2160700"/>
            <a:ext cx="20100" cy="1134900"/>
          </a:xfrm>
          <a:prstGeom prst="straightConnector1">
            <a:avLst/>
          </a:prstGeom>
          <a:noFill/>
          <a:ln cap="flat" cmpd="sng" w="38100">
            <a:solidFill>
              <a:srgbClr val="00FF00"/>
            </a:solidFill>
            <a:prstDash val="solid"/>
            <a:round/>
            <a:headEnd len="med" w="med" type="none"/>
            <a:tailEnd len="med" w="med" type="none"/>
          </a:ln>
        </p:spPr>
      </p:cxnSp>
      <p:cxnSp>
        <p:nvCxnSpPr>
          <p:cNvPr id="970" name="Google Shape;970;p58"/>
          <p:cNvCxnSpPr/>
          <p:nvPr/>
        </p:nvCxnSpPr>
        <p:spPr>
          <a:xfrm rot="10800000">
            <a:off x="1214250" y="2171950"/>
            <a:ext cx="6900" cy="1113300"/>
          </a:xfrm>
          <a:prstGeom prst="straightConnector1">
            <a:avLst/>
          </a:prstGeom>
          <a:noFill/>
          <a:ln cap="flat" cmpd="sng" w="38100">
            <a:solidFill>
              <a:srgbClr val="FF00FF"/>
            </a:solidFill>
            <a:prstDash val="solid"/>
            <a:round/>
            <a:headEnd len="med" w="med" type="none"/>
            <a:tailEnd len="med" w="med" type="none"/>
          </a:ln>
        </p:spPr>
      </p:cxnSp>
      <p:sp>
        <p:nvSpPr>
          <p:cNvPr id="971" name="Google Shape;971;p58"/>
          <p:cNvSpPr txBox="1"/>
          <p:nvPr/>
        </p:nvSpPr>
        <p:spPr>
          <a:xfrm>
            <a:off x="579050" y="1228650"/>
            <a:ext cx="471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Now, let’s do a half-circle hodograph!</a:t>
            </a:r>
            <a:endParaRPr/>
          </a:p>
        </p:txBody>
      </p:sp>
      <p:sp>
        <p:nvSpPr>
          <p:cNvPr id="972" name="Google Shape;972;p58"/>
          <p:cNvSpPr txBox="1"/>
          <p:nvPr/>
        </p:nvSpPr>
        <p:spPr>
          <a:xfrm>
            <a:off x="5497826" y="931326"/>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0000FF"/>
                </a:solidFill>
                <a:latin typeface="Calibri"/>
                <a:ea typeface="Calibri"/>
                <a:cs typeface="Calibri"/>
                <a:sym typeface="Calibri"/>
              </a:rPr>
              <a:t>H</a:t>
            </a:r>
            <a:endParaRPr b="1" sz="3000">
              <a:solidFill>
                <a:srgbClr val="0000FF"/>
              </a:solidFill>
              <a:latin typeface="Calibri"/>
              <a:ea typeface="Calibri"/>
              <a:cs typeface="Calibri"/>
              <a:sym typeface="Calibri"/>
            </a:endParaRPr>
          </a:p>
        </p:txBody>
      </p:sp>
      <p:sp>
        <p:nvSpPr>
          <p:cNvPr id="973" name="Google Shape;973;p58"/>
          <p:cNvSpPr/>
          <p:nvPr/>
        </p:nvSpPr>
        <p:spPr>
          <a:xfrm>
            <a:off x="5070600" y="1283438"/>
            <a:ext cx="1673700" cy="2292300"/>
          </a:xfrm>
          <a:prstGeom prst="can">
            <a:avLst>
              <a:gd fmla="val 25000"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74" name="Google Shape;974;p58"/>
          <p:cNvSpPr txBox="1"/>
          <p:nvPr/>
        </p:nvSpPr>
        <p:spPr>
          <a:xfrm>
            <a:off x="5785226" y="3408876"/>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A4C2F4"/>
                </a:solidFill>
                <a:latin typeface="Calibri"/>
                <a:ea typeface="Calibri"/>
                <a:cs typeface="Calibri"/>
                <a:sym typeface="Calibri"/>
              </a:rPr>
              <a:t>H</a:t>
            </a:r>
            <a:endParaRPr b="1" sz="3000">
              <a:solidFill>
                <a:srgbClr val="A4C2F4"/>
              </a:solidFill>
              <a:latin typeface="Calibri"/>
              <a:ea typeface="Calibri"/>
              <a:cs typeface="Calibri"/>
              <a:sym typeface="Calibri"/>
            </a:endParaRPr>
          </a:p>
        </p:txBody>
      </p:sp>
      <p:sp>
        <p:nvSpPr>
          <p:cNvPr id="975" name="Google Shape;975;p58"/>
          <p:cNvSpPr txBox="1"/>
          <p:nvPr/>
        </p:nvSpPr>
        <p:spPr>
          <a:xfrm>
            <a:off x="5579428" y="2623706"/>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FF0000"/>
                </a:solidFill>
                <a:latin typeface="Calibri"/>
                <a:ea typeface="Calibri"/>
                <a:cs typeface="Calibri"/>
                <a:sym typeface="Calibri"/>
              </a:rPr>
              <a:t>L</a:t>
            </a:r>
            <a:endParaRPr b="1" sz="3000">
              <a:solidFill>
                <a:srgbClr val="FF0000"/>
              </a:solidFill>
              <a:latin typeface="Calibri"/>
              <a:ea typeface="Calibri"/>
              <a:cs typeface="Calibri"/>
              <a:sym typeface="Calibri"/>
            </a:endParaRPr>
          </a:p>
        </p:txBody>
      </p:sp>
      <p:sp>
        <p:nvSpPr>
          <p:cNvPr id="976" name="Google Shape;976;p58"/>
          <p:cNvSpPr/>
          <p:nvPr/>
        </p:nvSpPr>
        <p:spPr>
          <a:xfrm>
            <a:off x="5089838" y="3180273"/>
            <a:ext cx="1669250" cy="210075"/>
          </a:xfrm>
          <a:custGeom>
            <a:rect b="b" l="l" r="r" t="t"/>
            <a:pathLst>
              <a:path extrusionOk="0" h="8403" w="66770">
                <a:moveTo>
                  <a:pt x="0" y="7649"/>
                </a:moveTo>
                <a:cubicBezTo>
                  <a:pt x="1082" y="7007"/>
                  <a:pt x="3188" y="4983"/>
                  <a:pt x="6492" y="3799"/>
                </a:cubicBezTo>
                <a:cubicBezTo>
                  <a:pt x="9796" y="2615"/>
                  <a:pt x="14740" y="1126"/>
                  <a:pt x="19824" y="543"/>
                </a:cubicBezTo>
                <a:cubicBezTo>
                  <a:pt x="24909" y="-40"/>
                  <a:pt x="30871" y="-203"/>
                  <a:pt x="36999" y="301"/>
                </a:cubicBezTo>
                <a:cubicBezTo>
                  <a:pt x="43127" y="805"/>
                  <a:pt x="51631" y="2217"/>
                  <a:pt x="56593" y="3567"/>
                </a:cubicBezTo>
                <a:cubicBezTo>
                  <a:pt x="61555" y="4917"/>
                  <a:pt x="65074" y="7597"/>
                  <a:pt x="66770" y="8403"/>
                </a:cubicBezTo>
              </a:path>
            </a:pathLst>
          </a:custGeom>
          <a:noFill/>
          <a:ln cap="flat" cmpd="sng" w="19050">
            <a:solidFill>
              <a:schemeClr val="dk2"/>
            </a:solidFill>
            <a:prstDash val="dash"/>
            <a:round/>
            <a:headEnd len="med" w="med" type="none"/>
            <a:tailEnd len="med" w="med" type="none"/>
          </a:ln>
        </p:spPr>
      </p:sp>
      <p:sp>
        <p:nvSpPr>
          <p:cNvPr id="977" name="Google Shape;977;p58"/>
          <p:cNvSpPr txBox="1"/>
          <p:nvPr/>
        </p:nvSpPr>
        <p:spPr>
          <a:xfrm>
            <a:off x="5787411" y="1595648"/>
            <a:ext cx="425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F4CCCC"/>
                </a:solidFill>
                <a:latin typeface="Calibri"/>
                <a:ea typeface="Calibri"/>
                <a:cs typeface="Calibri"/>
                <a:sym typeface="Calibri"/>
              </a:rPr>
              <a:t>L</a:t>
            </a:r>
            <a:endParaRPr b="1" sz="3000">
              <a:solidFill>
                <a:srgbClr val="F4CCCC"/>
              </a:solidFill>
              <a:latin typeface="Calibri"/>
              <a:ea typeface="Calibri"/>
              <a:cs typeface="Calibri"/>
              <a:sym typeface="Calibri"/>
            </a:endParaRPr>
          </a:p>
        </p:txBody>
      </p:sp>
      <p:sp>
        <p:nvSpPr>
          <p:cNvPr id="978" name="Google Shape;978;p58"/>
          <p:cNvSpPr txBox="1"/>
          <p:nvPr/>
        </p:nvSpPr>
        <p:spPr>
          <a:xfrm>
            <a:off x="6115525" y="3514250"/>
            <a:ext cx="148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999999"/>
                </a:solidFill>
              </a:rPr>
              <a:t>Right-Mover</a:t>
            </a:r>
            <a:endParaRPr b="1">
              <a:solidFill>
                <a:srgbClr val="999999"/>
              </a:solidFill>
            </a:endParaRPr>
          </a:p>
        </p:txBody>
      </p:sp>
      <p:sp>
        <p:nvSpPr>
          <p:cNvPr id="979" name="Google Shape;979;p58"/>
          <p:cNvSpPr txBox="1"/>
          <p:nvPr/>
        </p:nvSpPr>
        <p:spPr>
          <a:xfrm>
            <a:off x="304800" y="533400"/>
            <a:ext cx="31329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u="sng">
                <a:solidFill>
                  <a:schemeClr val="dk1"/>
                </a:solidFill>
                <a:latin typeface="Calibri"/>
                <a:ea typeface="Calibri"/>
                <a:cs typeface="Calibri"/>
                <a:sym typeface="Calibri"/>
              </a:rPr>
              <a:t>Half-Circle Hodograph</a:t>
            </a:r>
            <a:endParaRPr/>
          </a:p>
        </p:txBody>
      </p:sp>
      <p:cxnSp>
        <p:nvCxnSpPr>
          <p:cNvPr id="980" name="Google Shape;980;p58"/>
          <p:cNvCxnSpPr/>
          <p:nvPr/>
        </p:nvCxnSpPr>
        <p:spPr>
          <a:xfrm rot="10800000">
            <a:off x="5968475" y="2160700"/>
            <a:ext cx="0" cy="1337400"/>
          </a:xfrm>
          <a:prstGeom prst="straightConnector1">
            <a:avLst/>
          </a:prstGeom>
          <a:noFill/>
          <a:ln cap="flat" cmpd="sng" w="76200">
            <a:solidFill>
              <a:schemeClr val="lt2"/>
            </a:solidFill>
            <a:prstDash val="solid"/>
            <a:round/>
            <a:headEnd len="med" w="med" type="none"/>
            <a:tailEnd len="med" w="med" type="triangle"/>
          </a:ln>
        </p:spPr>
      </p:cxnSp>
      <p:sp>
        <p:nvSpPr>
          <p:cNvPr id="981" name="Google Shape;981;p58"/>
          <p:cNvSpPr txBox="1"/>
          <p:nvPr/>
        </p:nvSpPr>
        <p:spPr>
          <a:xfrm>
            <a:off x="5974434" y="2099837"/>
            <a:ext cx="12939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rgbClr val="0000FF"/>
                </a:solidFill>
                <a:latin typeface="Calibri"/>
                <a:ea typeface="Calibri"/>
                <a:cs typeface="Calibri"/>
                <a:sym typeface="Calibri"/>
              </a:rPr>
              <a:t>dynamic</a:t>
            </a:r>
            <a:endParaRPr b="1" sz="1700">
              <a:solidFill>
                <a:srgbClr val="0000FF"/>
              </a:solidFill>
              <a:latin typeface="Calibri"/>
              <a:ea typeface="Calibri"/>
              <a:cs typeface="Calibri"/>
              <a:sym typeface="Calibri"/>
            </a:endParaRPr>
          </a:p>
          <a:p>
            <a:pPr indent="0" lvl="0" marL="0" rtl="0" algn="l">
              <a:spcBef>
                <a:spcPts val="0"/>
              </a:spcBef>
              <a:spcAft>
                <a:spcPts val="0"/>
              </a:spcAft>
              <a:buNone/>
            </a:pPr>
            <a:r>
              <a:rPr b="1" lang="en" sz="1700">
                <a:solidFill>
                  <a:srgbClr val="0000FF"/>
                </a:solidFill>
                <a:latin typeface="Calibri"/>
                <a:ea typeface="Calibri"/>
                <a:cs typeface="Calibri"/>
                <a:sym typeface="Calibri"/>
              </a:rPr>
              <a:t>subsidence!</a:t>
            </a:r>
            <a:endParaRPr b="1" sz="1700">
              <a:solidFill>
                <a:srgbClr val="0000FF"/>
              </a:solidFill>
              <a:latin typeface="Calibri"/>
              <a:ea typeface="Calibri"/>
              <a:cs typeface="Calibri"/>
              <a:sym typeface="Calibri"/>
            </a:endParaRPr>
          </a:p>
        </p:txBody>
      </p:sp>
      <p:cxnSp>
        <p:nvCxnSpPr>
          <p:cNvPr id="982" name="Google Shape;982;p58"/>
          <p:cNvCxnSpPr/>
          <p:nvPr/>
        </p:nvCxnSpPr>
        <p:spPr>
          <a:xfrm>
            <a:off x="5710375" y="1497412"/>
            <a:ext cx="0" cy="1246500"/>
          </a:xfrm>
          <a:prstGeom prst="straightConnector1">
            <a:avLst/>
          </a:prstGeom>
          <a:noFill/>
          <a:ln cap="flat" cmpd="sng" w="76200">
            <a:solidFill>
              <a:schemeClr val="dk1"/>
            </a:solidFill>
            <a:prstDash val="solid"/>
            <a:round/>
            <a:headEnd len="med" w="med" type="none"/>
            <a:tailEnd len="med" w="med" type="triangle"/>
          </a:ln>
        </p:spPr>
      </p:cxnSp>
      <p:sp>
        <p:nvSpPr>
          <p:cNvPr id="983" name="Google Shape;983;p58"/>
          <p:cNvSpPr txBox="1"/>
          <p:nvPr/>
        </p:nvSpPr>
        <p:spPr>
          <a:xfrm>
            <a:off x="5936324" y="2841875"/>
            <a:ext cx="1363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rPr>
              <a:t>Left-Mover</a:t>
            </a:r>
            <a:endParaRPr b="1">
              <a:solidFill>
                <a:schemeClr val="dk1"/>
              </a:solidFill>
            </a:endParaRPr>
          </a:p>
        </p:txBody>
      </p:sp>
      <p:sp>
        <p:nvSpPr>
          <p:cNvPr id="984" name="Google Shape;984;p58"/>
          <p:cNvSpPr txBox="1"/>
          <p:nvPr/>
        </p:nvSpPr>
        <p:spPr>
          <a:xfrm>
            <a:off x="304800" y="3517975"/>
            <a:ext cx="4267200" cy="9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latin typeface="Calibri"/>
                <a:ea typeface="Calibri"/>
                <a:cs typeface="Calibri"/>
                <a:sym typeface="Calibri"/>
              </a:rPr>
              <a:t>RM enhanced,</a:t>
            </a:r>
            <a:r>
              <a:rPr b="1" lang="en" sz="1700">
                <a:latin typeface="Calibri"/>
                <a:ea typeface="Calibri"/>
                <a:cs typeface="Calibri"/>
                <a:sym typeface="Calibri"/>
              </a:rPr>
              <a:t> LM suppressed!</a:t>
            </a:r>
            <a:endParaRPr b="1" sz="1700">
              <a:latin typeface="Calibri"/>
              <a:ea typeface="Calibri"/>
              <a:cs typeface="Calibri"/>
              <a:sym typeface="Calibri"/>
            </a:endParaRPr>
          </a:p>
          <a:p>
            <a:pPr indent="0" lvl="0" marL="0" rtl="0" algn="l">
              <a:spcBef>
                <a:spcPts val="0"/>
              </a:spcBef>
              <a:spcAft>
                <a:spcPts val="0"/>
              </a:spcAft>
              <a:buNone/>
            </a:pPr>
            <a:r>
              <a:t/>
            </a:r>
            <a:endParaRPr sz="17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700">
                <a:solidFill>
                  <a:schemeClr val="dk1"/>
                </a:solidFill>
                <a:latin typeface="Calibri"/>
                <a:ea typeface="Calibri"/>
                <a:cs typeface="Calibri"/>
                <a:sym typeface="Calibri"/>
              </a:rPr>
              <a:t>Downward motion </a:t>
            </a:r>
            <a:r>
              <a:rPr b="1" lang="en" sz="1700">
                <a:solidFill>
                  <a:schemeClr val="dk1"/>
                </a:solidFill>
                <a:latin typeface="Calibri"/>
                <a:ea typeface="Calibri"/>
                <a:cs typeface="Calibri"/>
                <a:sym typeface="Calibri"/>
              </a:rPr>
              <a:t>left</a:t>
            </a:r>
            <a:r>
              <a:rPr lang="en" sz="1700">
                <a:solidFill>
                  <a:schemeClr val="dk1"/>
                </a:solidFill>
                <a:latin typeface="Calibri"/>
                <a:ea typeface="Calibri"/>
                <a:cs typeface="Calibri"/>
                <a:sym typeface="Calibri"/>
              </a:rPr>
              <a:t> of initial updraft</a:t>
            </a:r>
            <a:endParaRPr sz="1700">
              <a:latin typeface="Calibri"/>
              <a:ea typeface="Calibri"/>
              <a:cs typeface="Calibri"/>
              <a:sym typeface="Calibri"/>
            </a:endParaRPr>
          </a:p>
        </p:txBody>
      </p:sp>
      <p:grpSp>
        <p:nvGrpSpPr>
          <p:cNvPr id="985" name="Google Shape;985;p58"/>
          <p:cNvGrpSpPr/>
          <p:nvPr/>
        </p:nvGrpSpPr>
        <p:grpSpPr>
          <a:xfrm>
            <a:off x="7606724" y="3946300"/>
            <a:ext cx="1911521" cy="1218700"/>
            <a:chOff x="7606724" y="3946300"/>
            <a:chExt cx="1911521" cy="1218700"/>
          </a:xfrm>
        </p:grpSpPr>
        <p:cxnSp>
          <p:nvCxnSpPr>
            <p:cNvPr id="986" name="Google Shape;986;p58"/>
            <p:cNvCxnSpPr/>
            <p:nvPr/>
          </p:nvCxnSpPr>
          <p:spPr>
            <a:xfrm rot="10800000">
              <a:off x="7716325" y="4989200"/>
              <a:ext cx="852900" cy="0"/>
            </a:xfrm>
            <a:prstGeom prst="straightConnector1">
              <a:avLst/>
            </a:prstGeom>
            <a:noFill/>
            <a:ln cap="flat" cmpd="sng" w="28575">
              <a:solidFill>
                <a:schemeClr val="dk2"/>
              </a:solidFill>
              <a:prstDash val="solid"/>
              <a:round/>
              <a:headEnd len="med" w="med" type="none"/>
              <a:tailEnd len="med" w="med" type="none"/>
            </a:ln>
          </p:spPr>
        </p:cxnSp>
        <p:cxnSp>
          <p:nvCxnSpPr>
            <p:cNvPr id="987" name="Google Shape;987;p58"/>
            <p:cNvCxnSpPr/>
            <p:nvPr/>
          </p:nvCxnSpPr>
          <p:spPr>
            <a:xfrm flipH="1">
              <a:off x="7716420" y="4491531"/>
              <a:ext cx="238800" cy="515700"/>
            </a:xfrm>
            <a:prstGeom prst="straightConnector1">
              <a:avLst/>
            </a:prstGeom>
            <a:noFill/>
            <a:ln cap="flat" cmpd="sng" w="28575">
              <a:solidFill>
                <a:schemeClr val="dk2"/>
              </a:solidFill>
              <a:prstDash val="dash"/>
              <a:round/>
              <a:headEnd len="med" w="med" type="none"/>
              <a:tailEnd len="med" w="med" type="none"/>
            </a:ln>
          </p:spPr>
        </p:cxnSp>
        <p:sp>
          <p:nvSpPr>
            <p:cNvPr id="988" name="Google Shape;988;p58"/>
            <p:cNvSpPr txBox="1"/>
            <p:nvPr/>
          </p:nvSpPr>
          <p:spPr>
            <a:xfrm>
              <a:off x="7606724" y="3946300"/>
              <a:ext cx="3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z</a:t>
              </a:r>
              <a:endParaRPr sz="1200"/>
            </a:p>
          </p:txBody>
        </p:sp>
        <p:sp>
          <p:nvSpPr>
            <p:cNvPr id="989" name="Google Shape;989;p58"/>
            <p:cNvSpPr txBox="1"/>
            <p:nvPr/>
          </p:nvSpPr>
          <p:spPr>
            <a:xfrm>
              <a:off x="8522006" y="4795700"/>
              <a:ext cx="480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east</a:t>
              </a:r>
              <a:endParaRPr sz="1200"/>
            </a:p>
          </p:txBody>
        </p:sp>
        <p:sp>
          <p:nvSpPr>
            <p:cNvPr id="990" name="Google Shape;990;p58"/>
            <p:cNvSpPr txBox="1"/>
            <p:nvPr/>
          </p:nvSpPr>
          <p:spPr>
            <a:xfrm>
              <a:off x="7881445" y="4204815"/>
              <a:ext cx="1636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North (into page)</a:t>
              </a:r>
              <a:endParaRPr sz="1200"/>
            </a:p>
          </p:txBody>
        </p:sp>
        <p:cxnSp>
          <p:nvCxnSpPr>
            <p:cNvPr id="991" name="Google Shape;991;p58"/>
            <p:cNvCxnSpPr/>
            <p:nvPr/>
          </p:nvCxnSpPr>
          <p:spPr>
            <a:xfrm>
              <a:off x="7731025" y="4230625"/>
              <a:ext cx="0" cy="758700"/>
            </a:xfrm>
            <a:prstGeom prst="straightConnector1">
              <a:avLst/>
            </a:prstGeom>
            <a:noFill/>
            <a:ln cap="flat" cmpd="sng" w="28575">
              <a:solidFill>
                <a:schemeClr val="dk2"/>
              </a:solidFill>
              <a:prstDash val="solid"/>
              <a:round/>
              <a:headEnd len="med" w="med" type="none"/>
              <a:tailEnd len="med" w="med" type="none"/>
            </a:ln>
          </p:spPr>
        </p:cxnSp>
      </p:gr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6" name="Shape 996"/>
        <p:cNvGrpSpPr/>
        <p:nvPr/>
      </p:nvGrpSpPr>
      <p:grpSpPr>
        <a:xfrm>
          <a:off x="0" y="0"/>
          <a:ext cx="0" cy="0"/>
          <a:chOff x="0" y="0"/>
          <a:chExt cx="0" cy="0"/>
        </a:xfrm>
      </p:grpSpPr>
      <p:cxnSp>
        <p:nvCxnSpPr>
          <p:cNvPr id="997" name="Google Shape;997;p59"/>
          <p:cNvCxnSpPr/>
          <p:nvPr/>
        </p:nvCxnSpPr>
        <p:spPr>
          <a:xfrm flipH="1" rot="10800000">
            <a:off x="1214250" y="2160688"/>
            <a:ext cx="1293900" cy="3900"/>
          </a:xfrm>
          <a:prstGeom prst="straightConnector1">
            <a:avLst/>
          </a:prstGeom>
          <a:noFill/>
          <a:ln cap="flat" cmpd="sng" w="38100">
            <a:solidFill>
              <a:srgbClr val="FF0000"/>
            </a:solidFill>
            <a:prstDash val="solid"/>
            <a:round/>
            <a:headEnd len="med" w="med" type="none"/>
            <a:tailEnd len="med" w="med" type="none"/>
          </a:ln>
        </p:spPr>
      </p:cxnSp>
      <p:cxnSp>
        <p:nvCxnSpPr>
          <p:cNvPr id="998" name="Google Shape;998;p59"/>
          <p:cNvCxnSpPr/>
          <p:nvPr/>
        </p:nvCxnSpPr>
        <p:spPr>
          <a:xfrm>
            <a:off x="2508150" y="2160700"/>
            <a:ext cx="20100" cy="1134900"/>
          </a:xfrm>
          <a:prstGeom prst="straightConnector1">
            <a:avLst/>
          </a:prstGeom>
          <a:noFill/>
          <a:ln cap="flat" cmpd="sng" w="38100">
            <a:solidFill>
              <a:srgbClr val="00FF00"/>
            </a:solidFill>
            <a:prstDash val="solid"/>
            <a:round/>
            <a:headEnd len="med" w="med" type="none"/>
            <a:tailEnd len="med" w="med" type="none"/>
          </a:ln>
        </p:spPr>
      </p:cxnSp>
      <p:cxnSp>
        <p:nvCxnSpPr>
          <p:cNvPr id="999" name="Google Shape;999;p59"/>
          <p:cNvCxnSpPr/>
          <p:nvPr/>
        </p:nvCxnSpPr>
        <p:spPr>
          <a:xfrm rot="10800000">
            <a:off x="1214250" y="2171950"/>
            <a:ext cx="6900" cy="1113300"/>
          </a:xfrm>
          <a:prstGeom prst="straightConnector1">
            <a:avLst/>
          </a:prstGeom>
          <a:noFill/>
          <a:ln cap="flat" cmpd="sng" w="38100">
            <a:solidFill>
              <a:srgbClr val="FF00FF"/>
            </a:solidFill>
            <a:prstDash val="solid"/>
            <a:round/>
            <a:headEnd len="med" w="med" type="none"/>
            <a:tailEnd len="med" w="med" type="none"/>
          </a:ln>
        </p:spPr>
      </p:cxnSp>
      <p:pic>
        <p:nvPicPr>
          <p:cNvPr id="1000" name="Google Shape;1000;p59"/>
          <p:cNvPicPr preferRelativeResize="0"/>
          <p:nvPr/>
        </p:nvPicPr>
        <p:blipFill>
          <a:blip r:embed="rId3">
            <a:alphaModFix/>
          </a:blip>
          <a:stretch>
            <a:fillRect/>
          </a:stretch>
        </p:blipFill>
        <p:spPr>
          <a:xfrm>
            <a:off x="4231950" y="569450"/>
            <a:ext cx="4597000" cy="4004582"/>
          </a:xfrm>
          <a:prstGeom prst="rect">
            <a:avLst/>
          </a:prstGeom>
          <a:noFill/>
          <a:ln>
            <a:noFill/>
          </a:ln>
        </p:spPr>
      </p:pic>
      <p:sp>
        <p:nvSpPr>
          <p:cNvPr id="1001" name="Google Shape;1001;p59"/>
          <p:cNvSpPr txBox="1"/>
          <p:nvPr/>
        </p:nvSpPr>
        <p:spPr>
          <a:xfrm>
            <a:off x="304800" y="533400"/>
            <a:ext cx="31329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u="sng">
                <a:solidFill>
                  <a:schemeClr val="dk1"/>
                </a:solidFill>
                <a:latin typeface="Calibri"/>
                <a:ea typeface="Calibri"/>
                <a:cs typeface="Calibri"/>
                <a:sym typeface="Calibri"/>
              </a:rPr>
              <a:t>Half-Circle Hodograph</a:t>
            </a:r>
            <a:endParaRPr/>
          </a:p>
        </p:txBody>
      </p:sp>
      <p:sp>
        <p:nvSpPr>
          <p:cNvPr id="1002" name="Google Shape;1002;p59"/>
          <p:cNvSpPr txBox="1"/>
          <p:nvPr/>
        </p:nvSpPr>
        <p:spPr>
          <a:xfrm>
            <a:off x="304800" y="3517975"/>
            <a:ext cx="32772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latin typeface="Calibri"/>
                <a:ea typeface="Calibri"/>
                <a:cs typeface="Calibri"/>
                <a:sym typeface="Calibri"/>
              </a:rPr>
              <a:t>RM enhanced, LM suppressed </a:t>
            </a:r>
            <a:endParaRPr b="1" sz="1700">
              <a:latin typeface="Calibri"/>
              <a:ea typeface="Calibri"/>
              <a:cs typeface="Calibri"/>
              <a:sym typeface="Calibri"/>
            </a:endParaRPr>
          </a:p>
          <a:p>
            <a:pPr indent="0" lvl="0" marL="0" rtl="0" algn="l">
              <a:spcBef>
                <a:spcPts val="0"/>
              </a:spcBef>
              <a:spcAft>
                <a:spcPts val="0"/>
              </a:spcAft>
              <a:buNone/>
            </a:pPr>
            <a:r>
              <a:rPr b="1" lang="en" sz="1700">
                <a:latin typeface="Calibri"/>
                <a:ea typeface="Calibri"/>
                <a:cs typeface="Calibri"/>
                <a:sym typeface="Calibri"/>
              </a:rPr>
              <a:t>No splitting!</a:t>
            </a:r>
            <a:endParaRPr sz="1700">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7" name="Shape 1007"/>
        <p:cNvGrpSpPr/>
        <p:nvPr/>
      </p:nvGrpSpPr>
      <p:grpSpPr>
        <a:xfrm>
          <a:off x="0" y="0"/>
          <a:ext cx="0" cy="0"/>
          <a:chOff x="0" y="0"/>
          <a:chExt cx="0" cy="0"/>
        </a:xfrm>
      </p:grpSpPr>
      <p:sp>
        <p:nvSpPr>
          <p:cNvPr id="1008" name="Google Shape;1008;p60"/>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Linear Dynamics Takeaways</a:t>
            </a:r>
            <a:endParaRPr/>
          </a:p>
        </p:txBody>
      </p:sp>
      <p:sp>
        <p:nvSpPr>
          <p:cNvPr id="1009" name="Google Shape;1009;p60"/>
          <p:cNvSpPr txBox="1"/>
          <p:nvPr/>
        </p:nvSpPr>
        <p:spPr>
          <a:xfrm>
            <a:off x="322325" y="1003050"/>
            <a:ext cx="75708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Calibri"/>
                <a:ea typeface="Calibri"/>
                <a:cs typeface="Calibri"/>
                <a:sym typeface="Calibri"/>
              </a:rPr>
              <a:t>Takeaways:</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Updraft is enhanced on the concave side,</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and suppressed on the convex side.</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010" name="Google Shape;1010;p60"/>
          <p:cNvPicPr preferRelativeResize="0"/>
          <p:nvPr/>
        </p:nvPicPr>
        <p:blipFill rotWithShape="1">
          <a:blip r:embed="rId3">
            <a:alphaModFix/>
          </a:blip>
          <a:srcRect b="0" l="5159" r="0" t="5864"/>
          <a:stretch/>
        </p:blipFill>
        <p:spPr>
          <a:xfrm>
            <a:off x="4723675" y="1003050"/>
            <a:ext cx="4420326" cy="3821926"/>
          </a:xfrm>
          <a:prstGeom prst="rect">
            <a:avLst/>
          </a:prstGeom>
          <a:noFill/>
          <a:ln>
            <a:noFill/>
          </a:ln>
        </p:spPr>
      </p:pic>
      <p:cxnSp>
        <p:nvCxnSpPr>
          <p:cNvPr id="1011" name="Google Shape;1011;p60"/>
          <p:cNvCxnSpPr/>
          <p:nvPr/>
        </p:nvCxnSpPr>
        <p:spPr>
          <a:xfrm flipH="1" rot="10800000">
            <a:off x="1118675" y="3011538"/>
            <a:ext cx="1303800" cy="12000"/>
          </a:xfrm>
          <a:prstGeom prst="straightConnector1">
            <a:avLst/>
          </a:prstGeom>
          <a:noFill/>
          <a:ln cap="flat" cmpd="sng" w="38100">
            <a:solidFill>
              <a:srgbClr val="FF0000"/>
            </a:solidFill>
            <a:prstDash val="solid"/>
            <a:round/>
            <a:headEnd len="med" w="med" type="none"/>
            <a:tailEnd len="med" w="med" type="none"/>
          </a:ln>
        </p:spPr>
      </p:cxnSp>
      <p:cxnSp>
        <p:nvCxnSpPr>
          <p:cNvPr id="1012" name="Google Shape;1012;p60"/>
          <p:cNvCxnSpPr/>
          <p:nvPr/>
        </p:nvCxnSpPr>
        <p:spPr>
          <a:xfrm flipH="1" rot="10800000">
            <a:off x="999925" y="3011825"/>
            <a:ext cx="115200" cy="675300"/>
          </a:xfrm>
          <a:prstGeom prst="straightConnector1">
            <a:avLst/>
          </a:prstGeom>
          <a:noFill/>
          <a:ln cap="flat" cmpd="sng" w="38100">
            <a:solidFill>
              <a:srgbClr val="FF00FF"/>
            </a:solidFill>
            <a:prstDash val="solid"/>
            <a:round/>
            <a:headEnd len="med" w="med" type="none"/>
            <a:tailEnd len="med" w="med" type="none"/>
          </a:ln>
        </p:spPr>
      </p:cxnSp>
      <p:cxnSp>
        <p:nvCxnSpPr>
          <p:cNvPr id="1013" name="Google Shape;1013;p60"/>
          <p:cNvCxnSpPr/>
          <p:nvPr/>
        </p:nvCxnSpPr>
        <p:spPr>
          <a:xfrm>
            <a:off x="2422475" y="3011550"/>
            <a:ext cx="649500" cy="607800"/>
          </a:xfrm>
          <a:prstGeom prst="straightConnector1">
            <a:avLst/>
          </a:prstGeom>
          <a:noFill/>
          <a:ln cap="flat" cmpd="sng" w="38100">
            <a:solidFill>
              <a:srgbClr val="00FF00"/>
            </a:solidFill>
            <a:prstDash val="solid"/>
            <a:round/>
            <a:headEnd len="med" w="med" type="none"/>
            <a:tailEnd len="med" w="med" type="none"/>
          </a:ln>
        </p:spPr>
      </p:cxnSp>
      <p:cxnSp>
        <p:nvCxnSpPr>
          <p:cNvPr id="1014" name="Google Shape;1014;p60"/>
          <p:cNvCxnSpPr/>
          <p:nvPr/>
        </p:nvCxnSpPr>
        <p:spPr>
          <a:xfrm>
            <a:off x="2214850" y="3017550"/>
            <a:ext cx="206100" cy="0"/>
          </a:xfrm>
          <a:prstGeom prst="straightConnector1">
            <a:avLst/>
          </a:prstGeom>
          <a:noFill/>
          <a:ln cap="flat" cmpd="sng" w="19050">
            <a:solidFill>
              <a:srgbClr val="FF0000"/>
            </a:solidFill>
            <a:prstDash val="solid"/>
            <a:round/>
            <a:headEnd len="med" w="med" type="none"/>
            <a:tailEnd len="med" w="med" type="none"/>
          </a:ln>
        </p:spPr>
      </p:cxnSp>
      <p:sp>
        <p:nvSpPr>
          <p:cNvPr id="1015" name="Google Shape;1015;p60"/>
          <p:cNvSpPr txBox="1"/>
          <p:nvPr/>
        </p:nvSpPr>
        <p:spPr>
          <a:xfrm>
            <a:off x="1478175" y="3350975"/>
            <a:ext cx="770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Calibri"/>
                <a:ea typeface="Calibri"/>
                <a:cs typeface="Calibri"/>
                <a:sym typeface="Calibri"/>
              </a:rPr>
              <a:t>RM </a:t>
            </a:r>
            <a:r>
              <a:rPr b="1" lang="en" sz="1800">
                <a:solidFill>
                  <a:srgbClr val="00FF00"/>
                </a:solidFill>
                <a:highlight>
                  <a:srgbClr val="FFFFFF"/>
                </a:highlight>
                <a:latin typeface="Calibri"/>
                <a:ea typeface="Calibri"/>
                <a:cs typeface="Calibri"/>
                <a:sym typeface="Calibri"/>
              </a:rPr>
              <a:t>✓</a:t>
            </a:r>
            <a:r>
              <a:rPr lang="en" sz="1800"/>
              <a:t> </a:t>
            </a:r>
            <a:endParaRPr sz="1800"/>
          </a:p>
        </p:txBody>
      </p:sp>
      <p:sp>
        <p:nvSpPr>
          <p:cNvPr id="1016" name="Google Shape;1016;p60"/>
          <p:cNvSpPr txBox="1"/>
          <p:nvPr/>
        </p:nvSpPr>
        <p:spPr>
          <a:xfrm>
            <a:off x="1332925" y="2508350"/>
            <a:ext cx="770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Calibri"/>
                <a:ea typeface="Calibri"/>
                <a:cs typeface="Calibri"/>
                <a:sym typeface="Calibri"/>
              </a:rPr>
              <a:t>LM </a:t>
            </a:r>
            <a:r>
              <a:rPr b="1" lang="en" sz="1800">
                <a:solidFill>
                  <a:srgbClr val="FF0000"/>
                </a:solidFill>
                <a:highlight>
                  <a:srgbClr val="FFFFFF"/>
                </a:highlight>
                <a:latin typeface="Calibri"/>
                <a:ea typeface="Calibri"/>
                <a:cs typeface="Calibri"/>
                <a:sym typeface="Calibri"/>
              </a:rPr>
              <a:t>X</a:t>
            </a:r>
            <a:r>
              <a:rPr lang="en" sz="1800"/>
              <a:t> </a:t>
            </a:r>
            <a:endParaRPr sz="180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1" name="Shape 1021"/>
        <p:cNvGrpSpPr/>
        <p:nvPr/>
      </p:nvGrpSpPr>
      <p:grpSpPr>
        <a:xfrm>
          <a:off x="0" y="0"/>
          <a:ext cx="0" cy="0"/>
          <a:chOff x="0" y="0"/>
          <a:chExt cx="0" cy="0"/>
        </a:xfrm>
      </p:grpSpPr>
      <p:sp>
        <p:nvSpPr>
          <p:cNvPr id="1022" name="Google Shape;1022;p61"/>
          <p:cNvSpPr txBox="1"/>
          <p:nvPr/>
        </p:nvSpPr>
        <p:spPr>
          <a:xfrm>
            <a:off x="322325" y="1003050"/>
            <a:ext cx="75708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Calibri"/>
                <a:ea typeface="Calibri"/>
                <a:cs typeface="Calibri"/>
                <a:sym typeface="Calibri"/>
              </a:rPr>
              <a:t>Takeaways:</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Updraft is enhanced on the concave side,</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and suppressed on the convex side.</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023" name="Google Shape;1023;p61"/>
          <p:cNvCxnSpPr/>
          <p:nvPr/>
        </p:nvCxnSpPr>
        <p:spPr>
          <a:xfrm flipH="1" rot="10800000">
            <a:off x="1118675" y="3364618"/>
            <a:ext cx="1303800" cy="12000"/>
          </a:xfrm>
          <a:prstGeom prst="straightConnector1">
            <a:avLst/>
          </a:prstGeom>
          <a:noFill/>
          <a:ln cap="flat" cmpd="sng" w="38100">
            <a:solidFill>
              <a:srgbClr val="FF0000"/>
            </a:solidFill>
            <a:prstDash val="solid"/>
            <a:round/>
            <a:headEnd len="med" w="med" type="none"/>
            <a:tailEnd len="med" w="med" type="none"/>
          </a:ln>
        </p:spPr>
      </p:cxnSp>
      <p:cxnSp>
        <p:nvCxnSpPr>
          <p:cNvPr id="1024" name="Google Shape;1024;p61"/>
          <p:cNvCxnSpPr/>
          <p:nvPr/>
        </p:nvCxnSpPr>
        <p:spPr>
          <a:xfrm>
            <a:off x="832950" y="2794181"/>
            <a:ext cx="282300" cy="570600"/>
          </a:xfrm>
          <a:prstGeom prst="straightConnector1">
            <a:avLst/>
          </a:prstGeom>
          <a:noFill/>
          <a:ln cap="flat" cmpd="sng" w="38100">
            <a:solidFill>
              <a:srgbClr val="FF00FF"/>
            </a:solidFill>
            <a:prstDash val="solid"/>
            <a:round/>
            <a:headEnd len="med" w="med" type="none"/>
            <a:tailEnd len="med" w="med" type="none"/>
          </a:ln>
        </p:spPr>
      </p:cxnSp>
      <p:cxnSp>
        <p:nvCxnSpPr>
          <p:cNvPr id="1025" name="Google Shape;1025;p61"/>
          <p:cNvCxnSpPr/>
          <p:nvPr/>
        </p:nvCxnSpPr>
        <p:spPr>
          <a:xfrm flipH="1" rot="10800000">
            <a:off x="2422475" y="2658731"/>
            <a:ext cx="367800" cy="705900"/>
          </a:xfrm>
          <a:prstGeom prst="straightConnector1">
            <a:avLst/>
          </a:prstGeom>
          <a:noFill/>
          <a:ln cap="flat" cmpd="sng" w="38100">
            <a:solidFill>
              <a:srgbClr val="00FF00"/>
            </a:solidFill>
            <a:prstDash val="solid"/>
            <a:round/>
            <a:headEnd len="med" w="med" type="none"/>
            <a:tailEnd len="med" w="med" type="none"/>
          </a:ln>
        </p:spPr>
      </p:cxnSp>
      <p:cxnSp>
        <p:nvCxnSpPr>
          <p:cNvPr id="1026" name="Google Shape;1026;p61"/>
          <p:cNvCxnSpPr/>
          <p:nvPr/>
        </p:nvCxnSpPr>
        <p:spPr>
          <a:xfrm>
            <a:off x="2214850" y="3360219"/>
            <a:ext cx="206100" cy="0"/>
          </a:xfrm>
          <a:prstGeom prst="straightConnector1">
            <a:avLst/>
          </a:prstGeom>
          <a:noFill/>
          <a:ln cap="flat" cmpd="sng" w="19050">
            <a:solidFill>
              <a:srgbClr val="FF0000"/>
            </a:solidFill>
            <a:prstDash val="solid"/>
            <a:round/>
            <a:headEnd len="med" w="med" type="none"/>
            <a:tailEnd len="med" w="med" type="none"/>
          </a:ln>
        </p:spPr>
      </p:cxnSp>
      <p:sp>
        <p:nvSpPr>
          <p:cNvPr id="1027" name="Google Shape;1027;p61"/>
          <p:cNvSpPr txBox="1"/>
          <p:nvPr/>
        </p:nvSpPr>
        <p:spPr>
          <a:xfrm>
            <a:off x="1444150" y="3475456"/>
            <a:ext cx="770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Calibri"/>
                <a:ea typeface="Calibri"/>
                <a:cs typeface="Calibri"/>
                <a:sym typeface="Calibri"/>
              </a:rPr>
              <a:t>RM </a:t>
            </a:r>
            <a:r>
              <a:rPr b="1" lang="en" sz="1800">
                <a:solidFill>
                  <a:srgbClr val="FF0000"/>
                </a:solidFill>
                <a:highlight>
                  <a:schemeClr val="lt1"/>
                </a:highlight>
                <a:latin typeface="Calibri"/>
                <a:ea typeface="Calibri"/>
                <a:cs typeface="Calibri"/>
                <a:sym typeface="Calibri"/>
              </a:rPr>
              <a:t>X</a:t>
            </a:r>
            <a:r>
              <a:rPr lang="en" sz="1800">
                <a:solidFill>
                  <a:schemeClr val="dk1"/>
                </a:solidFill>
              </a:rPr>
              <a:t> </a:t>
            </a:r>
            <a:r>
              <a:rPr lang="en" sz="1800"/>
              <a:t> </a:t>
            </a:r>
            <a:endParaRPr sz="1800"/>
          </a:p>
        </p:txBody>
      </p:sp>
      <p:sp>
        <p:nvSpPr>
          <p:cNvPr id="1028" name="Google Shape;1028;p61"/>
          <p:cNvSpPr txBox="1"/>
          <p:nvPr/>
        </p:nvSpPr>
        <p:spPr>
          <a:xfrm>
            <a:off x="1332925" y="2660750"/>
            <a:ext cx="770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Calibri"/>
                <a:ea typeface="Calibri"/>
                <a:cs typeface="Calibri"/>
                <a:sym typeface="Calibri"/>
              </a:rPr>
              <a:t>LM </a:t>
            </a:r>
            <a:r>
              <a:rPr b="1" lang="en" sz="1800">
                <a:solidFill>
                  <a:srgbClr val="00FF00"/>
                </a:solidFill>
                <a:highlight>
                  <a:schemeClr val="lt1"/>
                </a:highlight>
                <a:latin typeface="Calibri"/>
                <a:ea typeface="Calibri"/>
                <a:cs typeface="Calibri"/>
                <a:sym typeface="Calibri"/>
              </a:rPr>
              <a:t>✓ </a:t>
            </a:r>
            <a:endParaRPr sz="1800"/>
          </a:p>
        </p:txBody>
      </p:sp>
      <p:pic>
        <p:nvPicPr>
          <p:cNvPr id="1029" name="Google Shape;1029;p61"/>
          <p:cNvPicPr preferRelativeResize="0"/>
          <p:nvPr/>
        </p:nvPicPr>
        <p:blipFill>
          <a:blip r:embed="rId3">
            <a:alphaModFix/>
          </a:blip>
          <a:stretch>
            <a:fillRect/>
          </a:stretch>
        </p:blipFill>
        <p:spPr>
          <a:xfrm>
            <a:off x="4723675" y="1017588"/>
            <a:ext cx="4353925" cy="3792840"/>
          </a:xfrm>
          <a:prstGeom prst="rect">
            <a:avLst/>
          </a:prstGeom>
          <a:noFill/>
          <a:ln>
            <a:noFill/>
          </a:ln>
        </p:spPr>
      </p:pic>
      <p:sp>
        <p:nvSpPr>
          <p:cNvPr id="1030" name="Google Shape;1030;p61"/>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Linear Dynamics Takeaways</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5" name="Shape 1035"/>
        <p:cNvGrpSpPr/>
        <p:nvPr/>
      </p:nvGrpSpPr>
      <p:grpSpPr>
        <a:xfrm>
          <a:off x="0" y="0"/>
          <a:ext cx="0" cy="0"/>
          <a:chOff x="0" y="0"/>
          <a:chExt cx="0" cy="0"/>
        </a:xfrm>
      </p:grpSpPr>
      <p:sp>
        <p:nvSpPr>
          <p:cNvPr id="1036" name="Google Shape;1036;p62"/>
          <p:cNvSpPr txBox="1"/>
          <p:nvPr/>
        </p:nvSpPr>
        <p:spPr>
          <a:xfrm>
            <a:off x="322325" y="1003050"/>
            <a:ext cx="69159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Calibri"/>
                <a:ea typeface="Calibri"/>
                <a:cs typeface="Calibri"/>
                <a:sym typeface="Calibri"/>
              </a:rPr>
              <a:t>Takeaways:</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Enhanced upward motion can induce</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deviant motion</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037" name="Google Shape;1037;p62"/>
          <p:cNvPicPr preferRelativeResize="0"/>
          <p:nvPr/>
        </p:nvPicPr>
        <p:blipFill>
          <a:blip r:embed="rId3">
            <a:alphaModFix/>
          </a:blip>
          <a:stretch>
            <a:fillRect/>
          </a:stretch>
        </p:blipFill>
        <p:spPr>
          <a:xfrm>
            <a:off x="4243250" y="853325"/>
            <a:ext cx="4748076" cy="4136199"/>
          </a:xfrm>
          <a:prstGeom prst="rect">
            <a:avLst/>
          </a:prstGeom>
          <a:noFill/>
          <a:ln>
            <a:noFill/>
          </a:ln>
        </p:spPr>
      </p:pic>
      <p:sp>
        <p:nvSpPr>
          <p:cNvPr id="1038" name="Google Shape;1038;p62"/>
          <p:cNvSpPr/>
          <p:nvPr/>
        </p:nvSpPr>
        <p:spPr>
          <a:xfrm>
            <a:off x="5673802" y="2992750"/>
            <a:ext cx="2130975" cy="1274775"/>
          </a:xfrm>
          <a:custGeom>
            <a:rect b="b" l="l" r="r" t="t"/>
            <a:pathLst>
              <a:path extrusionOk="0" h="50991" w="85239">
                <a:moveTo>
                  <a:pt x="85239" y="0"/>
                </a:moveTo>
                <a:cubicBezTo>
                  <a:pt x="72055" y="4525"/>
                  <a:pt x="19470" y="18653"/>
                  <a:pt x="6135" y="27151"/>
                </a:cubicBezTo>
                <a:cubicBezTo>
                  <a:pt x="-7200" y="35650"/>
                  <a:pt x="5381" y="47018"/>
                  <a:pt x="5230" y="50991"/>
                </a:cubicBezTo>
              </a:path>
            </a:pathLst>
          </a:custGeom>
          <a:noFill/>
          <a:ln cap="flat" cmpd="sng" w="38100">
            <a:solidFill>
              <a:srgbClr val="FF0000"/>
            </a:solidFill>
            <a:prstDash val="solid"/>
            <a:round/>
            <a:headEnd len="med" w="med" type="triangle"/>
            <a:tailEnd len="med" w="med" type="none"/>
          </a:ln>
        </p:spPr>
      </p:sp>
      <p:cxnSp>
        <p:nvCxnSpPr>
          <p:cNvPr id="1039" name="Google Shape;1039;p62"/>
          <p:cNvCxnSpPr/>
          <p:nvPr/>
        </p:nvCxnSpPr>
        <p:spPr>
          <a:xfrm flipH="1" rot="10800000">
            <a:off x="1118675" y="3011538"/>
            <a:ext cx="1303800" cy="12000"/>
          </a:xfrm>
          <a:prstGeom prst="straightConnector1">
            <a:avLst/>
          </a:prstGeom>
          <a:noFill/>
          <a:ln cap="flat" cmpd="sng" w="38100">
            <a:solidFill>
              <a:srgbClr val="FF0000"/>
            </a:solidFill>
            <a:prstDash val="solid"/>
            <a:round/>
            <a:headEnd len="med" w="med" type="none"/>
            <a:tailEnd len="med" w="med" type="none"/>
          </a:ln>
        </p:spPr>
      </p:cxnSp>
      <p:cxnSp>
        <p:nvCxnSpPr>
          <p:cNvPr id="1040" name="Google Shape;1040;p62"/>
          <p:cNvCxnSpPr/>
          <p:nvPr/>
        </p:nvCxnSpPr>
        <p:spPr>
          <a:xfrm flipH="1" rot="10800000">
            <a:off x="999925" y="3011825"/>
            <a:ext cx="115200" cy="675300"/>
          </a:xfrm>
          <a:prstGeom prst="straightConnector1">
            <a:avLst/>
          </a:prstGeom>
          <a:noFill/>
          <a:ln cap="flat" cmpd="sng" w="38100">
            <a:solidFill>
              <a:srgbClr val="FF00FF"/>
            </a:solidFill>
            <a:prstDash val="solid"/>
            <a:round/>
            <a:headEnd len="med" w="med" type="none"/>
            <a:tailEnd len="med" w="med" type="none"/>
          </a:ln>
        </p:spPr>
      </p:cxnSp>
      <p:cxnSp>
        <p:nvCxnSpPr>
          <p:cNvPr id="1041" name="Google Shape;1041;p62"/>
          <p:cNvCxnSpPr/>
          <p:nvPr/>
        </p:nvCxnSpPr>
        <p:spPr>
          <a:xfrm>
            <a:off x="2422475" y="3011550"/>
            <a:ext cx="649500" cy="607800"/>
          </a:xfrm>
          <a:prstGeom prst="straightConnector1">
            <a:avLst/>
          </a:prstGeom>
          <a:noFill/>
          <a:ln cap="flat" cmpd="sng" w="38100">
            <a:solidFill>
              <a:srgbClr val="00FF00"/>
            </a:solidFill>
            <a:prstDash val="solid"/>
            <a:round/>
            <a:headEnd len="med" w="med" type="none"/>
            <a:tailEnd len="med" w="med" type="none"/>
          </a:ln>
        </p:spPr>
      </p:cxnSp>
      <p:cxnSp>
        <p:nvCxnSpPr>
          <p:cNvPr id="1042" name="Google Shape;1042;p62"/>
          <p:cNvCxnSpPr/>
          <p:nvPr/>
        </p:nvCxnSpPr>
        <p:spPr>
          <a:xfrm>
            <a:off x="2214850" y="3017550"/>
            <a:ext cx="206100" cy="0"/>
          </a:xfrm>
          <a:prstGeom prst="straightConnector1">
            <a:avLst/>
          </a:prstGeom>
          <a:noFill/>
          <a:ln cap="flat" cmpd="sng" w="19050">
            <a:solidFill>
              <a:srgbClr val="FF0000"/>
            </a:solidFill>
            <a:prstDash val="solid"/>
            <a:round/>
            <a:headEnd len="med" w="med" type="none"/>
            <a:tailEnd len="med" w="med" type="none"/>
          </a:ln>
        </p:spPr>
      </p:cxnSp>
      <p:sp>
        <p:nvSpPr>
          <p:cNvPr id="1043" name="Google Shape;1043;p62"/>
          <p:cNvSpPr txBox="1"/>
          <p:nvPr/>
        </p:nvSpPr>
        <p:spPr>
          <a:xfrm>
            <a:off x="1478175" y="3350975"/>
            <a:ext cx="770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Calibri"/>
                <a:ea typeface="Calibri"/>
                <a:cs typeface="Calibri"/>
                <a:sym typeface="Calibri"/>
              </a:rPr>
              <a:t>RM </a:t>
            </a:r>
            <a:r>
              <a:rPr b="1" lang="en" sz="1800">
                <a:solidFill>
                  <a:srgbClr val="00FF00"/>
                </a:solidFill>
                <a:highlight>
                  <a:srgbClr val="FFFFFF"/>
                </a:highlight>
                <a:latin typeface="Calibri"/>
                <a:ea typeface="Calibri"/>
                <a:cs typeface="Calibri"/>
                <a:sym typeface="Calibri"/>
              </a:rPr>
              <a:t>✓</a:t>
            </a:r>
            <a:r>
              <a:rPr lang="en" sz="1800"/>
              <a:t> </a:t>
            </a:r>
            <a:endParaRPr sz="1800"/>
          </a:p>
        </p:txBody>
      </p:sp>
      <p:sp>
        <p:nvSpPr>
          <p:cNvPr id="1044" name="Google Shape;1044;p62"/>
          <p:cNvSpPr txBox="1"/>
          <p:nvPr/>
        </p:nvSpPr>
        <p:spPr>
          <a:xfrm>
            <a:off x="1332925" y="2508350"/>
            <a:ext cx="770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Calibri"/>
                <a:ea typeface="Calibri"/>
                <a:cs typeface="Calibri"/>
                <a:sym typeface="Calibri"/>
              </a:rPr>
              <a:t>LM </a:t>
            </a:r>
            <a:r>
              <a:rPr b="1" lang="en" sz="1800">
                <a:solidFill>
                  <a:srgbClr val="FF0000"/>
                </a:solidFill>
                <a:highlight>
                  <a:srgbClr val="FFFFFF"/>
                </a:highlight>
                <a:latin typeface="Calibri"/>
                <a:ea typeface="Calibri"/>
                <a:cs typeface="Calibri"/>
                <a:sym typeface="Calibri"/>
              </a:rPr>
              <a:t>X</a:t>
            </a:r>
            <a:r>
              <a:rPr lang="en" sz="1800"/>
              <a:t> </a:t>
            </a:r>
            <a:endParaRPr sz="1800"/>
          </a:p>
        </p:txBody>
      </p:sp>
      <p:sp>
        <p:nvSpPr>
          <p:cNvPr id="1045" name="Google Shape;1045;p62"/>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Linear Dynamics Takeaways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8"/>
          <p:cNvSpPr txBox="1"/>
          <p:nvPr/>
        </p:nvSpPr>
        <p:spPr>
          <a:xfrm>
            <a:off x="167125" y="108150"/>
            <a:ext cx="87402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During the next two lectures, let’s explain:</a:t>
            </a:r>
            <a:endParaRPr/>
          </a:p>
        </p:txBody>
      </p:sp>
      <p:sp>
        <p:nvSpPr>
          <p:cNvPr id="107" name="Google Shape;107;p18"/>
          <p:cNvSpPr txBox="1"/>
          <p:nvPr/>
        </p:nvSpPr>
        <p:spPr>
          <a:xfrm>
            <a:off x="0" y="1287900"/>
            <a:ext cx="6176700" cy="24012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Font typeface="Calibri"/>
              <a:buAutoNum type="arabicParenR"/>
            </a:pPr>
            <a:r>
              <a:rPr lang="en" sz="1800">
                <a:solidFill>
                  <a:schemeClr val="dk1"/>
                </a:solidFill>
                <a:latin typeface="Calibri"/>
                <a:ea typeface="Calibri"/>
                <a:cs typeface="Calibri"/>
                <a:sym typeface="Calibri"/>
              </a:rPr>
              <a:t>Origins of midlevel updraft rotation (mesocyclone)</a:t>
            </a:r>
            <a:endParaRPr sz="18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rabicParenR"/>
            </a:pPr>
            <a:r>
              <a:rPr lang="en" sz="1800">
                <a:solidFill>
                  <a:schemeClr val="dk1"/>
                </a:solidFill>
                <a:latin typeface="Calibri"/>
                <a:ea typeface="Calibri"/>
                <a:cs typeface="Calibri"/>
                <a:sym typeface="Calibri"/>
              </a:rPr>
              <a:t>Dynamic pressure perturbations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rabicParenR"/>
            </a:pPr>
            <a:r>
              <a:rPr b="1" lang="en" sz="1800">
                <a:solidFill>
                  <a:schemeClr val="dk1"/>
                </a:solidFill>
                <a:latin typeface="Calibri"/>
                <a:ea typeface="Calibri"/>
                <a:cs typeface="Calibri"/>
                <a:sym typeface="Calibri"/>
              </a:rPr>
              <a:t>Storm splitting and propagation (deviant motion)</a:t>
            </a:r>
            <a:endParaRPr b="1" sz="1800">
              <a:solidFill>
                <a:schemeClr val="dk1"/>
              </a:solidFill>
              <a:latin typeface="Calibri"/>
              <a:ea typeface="Calibri"/>
              <a:cs typeface="Calibri"/>
              <a:sym typeface="Calibri"/>
            </a:endParaRPr>
          </a:p>
          <a:p>
            <a:pPr indent="0" lvl="0" marL="45720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457200" rtl="0" algn="l">
              <a:spcBef>
                <a:spcPts val="0"/>
              </a:spcBef>
              <a:spcAft>
                <a:spcPts val="0"/>
              </a:spcAft>
              <a:buNone/>
            </a:pPr>
            <a:r>
              <a:t/>
            </a:r>
            <a:endParaRPr b="1" sz="1800">
              <a:solidFill>
                <a:schemeClr val="dk1"/>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0" name="Shape 1050"/>
        <p:cNvGrpSpPr/>
        <p:nvPr/>
      </p:nvGrpSpPr>
      <p:grpSpPr>
        <a:xfrm>
          <a:off x="0" y="0"/>
          <a:ext cx="0" cy="0"/>
          <a:chOff x="0" y="0"/>
          <a:chExt cx="0" cy="0"/>
        </a:xfrm>
      </p:grpSpPr>
      <p:sp>
        <p:nvSpPr>
          <p:cNvPr id="1051" name="Google Shape;1051;p63"/>
          <p:cNvSpPr txBox="1"/>
          <p:nvPr/>
        </p:nvSpPr>
        <p:spPr>
          <a:xfrm>
            <a:off x="322325" y="1003050"/>
            <a:ext cx="37704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u="sng">
                <a:solidFill>
                  <a:schemeClr val="dk1"/>
                </a:solidFill>
                <a:latin typeface="Calibri"/>
                <a:ea typeface="Calibri"/>
                <a:cs typeface="Calibri"/>
                <a:sym typeface="Calibri"/>
              </a:rPr>
              <a:t>For a CURVED hodograph</a:t>
            </a:r>
            <a:r>
              <a:rPr b="1" lang="en" sz="1800">
                <a:solidFill>
                  <a:schemeClr val="dk1"/>
                </a:solidFill>
                <a:latin typeface="Calibri"/>
                <a:ea typeface="Calibri"/>
                <a:cs typeface="Calibri"/>
                <a:sym typeface="Calibri"/>
              </a:rPr>
              <a:t>: </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Deviant updraft motion (propagation) away from the mean wind is explained by the </a:t>
            </a:r>
            <a:r>
              <a:rPr b="1" lang="en" sz="1800">
                <a:solidFill>
                  <a:schemeClr val="dk1"/>
                </a:solidFill>
                <a:latin typeface="Calibri"/>
                <a:ea typeface="Calibri"/>
                <a:cs typeface="Calibri"/>
                <a:sym typeface="Calibri"/>
              </a:rPr>
              <a:t>LINEAR DYNAMICS</a:t>
            </a:r>
            <a:r>
              <a:rPr lang="en" sz="1800">
                <a:solidFill>
                  <a:schemeClr val="dk1"/>
                </a:solidFill>
                <a:latin typeface="Calibri"/>
                <a:ea typeface="Calibri"/>
                <a:cs typeface="Calibri"/>
                <a:sym typeface="Calibri"/>
              </a:rPr>
              <a:t> terms.</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52" name="Google Shape;1052;p63"/>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Propagation</a:t>
            </a:r>
            <a:r>
              <a:rPr b="1" lang="en" sz="2600" u="sng">
                <a:solidFill>
                  <a:schemeClr val="dk1"/>
                </a:solidFill>
                <a:latin typeface="Calibri"/>
                <a:ea typeface="Calibri"/>
                <a:cs typeface="Calibri"/>
                <a:sym typeface="Calibri"/>
              </a:rPr>
              <a:t> (Deviant Updraft Motion) </a:t>
            </a:r>
            <a:endParaRPr/>
          </a:p>
        </p:txBody>
      </p:sp>
      <p:cxnSp>
        <p:nvCxnSpPr>
          <p:cNvPr id="1053" name="Google Shape;1053;p63"/>
          <p:cNvCxnSpPr/>
          <p:nvPr/>
        </p:nvCxnSpPr>
        <p:spPr>
          <a:xfrm flipH="1" rot="10800000">
            <a:off x="966275" y="3240138"/>
            <a:ext cx="1303800" cy="12000"/>
          </a:xfrm>
          <a:prstGeom prst="straightConnector1">
            <a:avLst/>
          </a:prstGeom>
          <a:noFill/>
          <a:ln cap="flat" cmpd="sng" w="38100">
            <a:solidFill>
              <a:srgbClr val="FF0000"/>
            </a:solidFill>
            <a:prstDash val="solid"/>
            <a:round/>
            <a:headEnd len="med" w="med" type="none"/>
            <a:tailEnd len="med" w="med" type="none"/>
          </a:ln>
        </p:spPr>
      </p:cxnSp>
      <p:cxnSp>
        <p:nvCxnSpPr>
          <p:cNvPr id="1054" name="Google Shape;1054;p63"/>
          <p:cNvCxnSpPr/>
          <p:nvPr/>
        </p:nvCxnSpPr>
        <p:spPr>
          <a:xfrm flipH="1" rot="10800000">
            <a:off x="847525" y="3240425"/>
            <a:ext cx="115200" cy="675300"/>
          </a:xfrm>
          <a:prstGeom prst="straightConnector1">
            <a:avLst/>
          </a:prstGeom>
          <a:noFill/>
          <a:ln cap="flat" cmpd="sng" w="38100">
            <a:solidFill>
              <a:srgbClr val="FF00FF"/>
            </a:solidFill>
            <a:prstDash val="solid"/>
            <a:round/>
            <a:headEnd len="med" w="med" type="none"/>
            <a:tailEnd len="med" w="med" type="none"/>
          </a:ln>
        </p:spPr>
      </p:cxnSp>
      <p:cxnSp>
        <p:nvCxnSpPr>
          <p:cNvPr id="1055" name="Google Shape;1055;p63"/>
          <p:cNvCxnSpPr/>
          <p:nvPr/>
        </p:nvCxnSpPr>
        <p:spPr>
          <a:xfrm>
            <a:off x="2270075" y="3240150"/>
            <a:ext cx="649500" cy="607800"/>
          </a:xfrm>
          <a:prstGeom prst="straightConnector1">
            <a:avLst/>
          </a:prstGeom>
          <a:noFill/>
          <a:ln cap="flat" cmpd="sng" w="38100">
            <a:solidFill>
              <a:srgbClr val="00FF00"/>
            </a:solidFill>
            <a:prstDash val="solid"/>
            <a:round/>
            <a:headEnd len="med" w="med" type="none"/>
            <a:tailEnd len="med" w="med" type="none"/>
          </a:ln>
        </p:spPr>
      </p:cxnSp>
      <p:cxnSp>
        <p:nvCxnSpPr>
          <p:cNvPr id="1056" name="Google Shape;1056;p63"/>
          <p:cNvCxnSpPr/>
          <p:nvPr/>
        </p:nvCxnSpPr>
        <p:spPr>
          <a:xfrm>
            <a:off x="2062450" y="3246150"/>
            <a:ext cx="206100" cy="0"/>
          </a:xfrm>
          <a:prstGeom prst="straightConnector1">
            <a:avLst/>
          </a:prstGeom>
          <a:noFill/>
          <a:ln cap="flat" cmpd="sng" w="19050">
            <a:solidFill>
              <a:srgbClr val="FF0000"/>
            </a:solidFill>
            <a:prstDash val="solid"/>
            <a:round/>
            <a:headEnd len="med" w="med" type="none"/>
            <a:tailEnd len="med" w="med" type="none"/>
          </a:ln>
        </p:spPr>
      </p:cxnSp>
      <p:sp>
        <p:nvSpPr>
          <p:cNvPr id="1057" name="Google Shape;1057;p63"/>
          <p:cNvSpPr txBox="1"/>
          <p:nvPr/>
        </p:nvSpPr>
        <p:spPr>
          <a:xfrm>
            <a:off x="1325775" y="3579575"/>
            <a:ext cx="770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Calibri"/>
                <a:ea typeface="Calibri"/>
                <a:cs typeface="Calibri"/>
                <a:sym typeface="Calibri"/>
              </a:rPr>
              <a:t>RM </a:t>
            </a:r>
            <a:r>
              <a:rPr b="1" lang="en" sz="1800">
                <a:solidFill>
                  <a:srgbClr val="00FF00"/>
                </a:solidFill>
                <a:highlight>
                  <a:srgbClr val="FFFFFF"/>
                </a:highlight>
                <a:latin typeface="Calibri"/>
                <a:ea typeface="Calibri"/>
                <a:cs typeface="Calibri"/>
                <a:sym typeface="Calibri"/>
              </a:rPr>
              <a:t>✓</a:t>
            </a:r>
            <a:r>
              <a:rPr lang="en" sz="1800"/>
              <a:t> </a:t>
            </a:r>
            <a:endParaRPr sz="1800"/>
          </a:p>
        </p:txBody>
      </p:sp>
      <p:sp>
        <p:nvSpPr>
          <p:cNvPr id="1058" name="Google Shape;1058;p63"/>
          <p:cNvSpPr txBox="1"/>
          <p:nvPr/>
        </p:nvSpPr>
        <p:spPr>
          <a:xfrm>
            <a:off x="1180525" y="2736950"/>
            <a:ext cx="770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Calibri"/>
                <a:ea typeface="Calibri"/>
                <a:cs typeface="Calibri"/>
                <a:sym typeface="Calibri"/>
              </a:rPr>
              <a:t>LM </a:t>
            </a:r>
            <a:r>
              <a:rPr b="1" lang="en" sz="1800">
                <a:solidFill>
                  <a:srgbClr val="FF0000"/>
                </a:solidFill>
                <a:highlight>
                  <a:srgbClr val="FFFFFF"/>
                </a:highlight>
                <a:latin typeface="Calibri"/>
                <a:ea typeface="Calibri"/>
                <a:cs typeface="Calibri"/>
                <a:sym typeface="Calibri"/>
              </a:rPr>
              <a:t>X</a:t>
            </a:r>
            <a:r>
              <a:rPr lang="en" sz="1800"/>
              <a:t> </a:t>
            </a:r>
            <a:endParaRPr sz="1800"/>
          </a:p>
        </p:txBody>
      </p:sp>
      <p:cxnSp>
        <p:nvCxnSpPr>
          <p:cNvPr id="1059" name="Google Shape;1059;p63"/>
          <p:cNvCxnSpPr/>
          <p:nvPr/>
        </p:nvCxnSpPr>
        <p:spPr>
          <a:xfrm flipH="1" rot="10800000">
            <a:off x="5538275" y="3593218"/>
            <a:ext cx="1303800" cy="12000"/>
          </a:xfrm>
          <a:prstGeom prst="straightConnector1">
            <a:avLst/>
          </a:prstGeom>
          <a:noFill/>
          <a:ln cap="flat" cmpd="sng" w="38100">
            <a:solidFill>
              <a:srgbClr val="FF0000"/>
            </a:solidFill>
            <a:prstDash val="solid"/>
            <a:round/>
            <a:headEnd len="med" w="med" type="none"/>
            <a:tailEnd len="med" w="med" type="none"/>
          </a:ln>
        </p:spPr>
      </p:cxnSp>
      <p:cxnSp>
        <p:nvCxnSpPr>
          <p:cNvPr id="1060" name="Google Shape;1060;p63"/>
          <p:cNvCxnSpPr/>
          <p:nvPr/>
        </p:nvCxnSpPr>
        <p:spPr>
          <a:xfrm>
            <a:off x="5252550" y="3022781"/>
            <a:ext cx="282300" cy="570600"/>
          </a:xfrm>
          <a:prstGeom prst="straightConnector1">
            <a:avLst/>
          </a:prstGeom>
          <a:noFill/>
          <a:ln cap="flat" cmpd="sng" w="38100">
            <a:solidFill>
              <a:srgbClr val="FF00FF"/>
            </a:solidFill>
            <a:prstDash val="solid"/>
            <a:round/>
            <a:headEnd len="med" w="med" type="none"/>
            <a:tailEnd len="med" w="med" type="none"/>
          </a:ln>
        </p:spPr>
      </p:cxnSp>
      <p:cxnSp>
        <p:nvCxnSpPr>
          <p:cNvPr id="1061" name="Google Shape;1061;p63"/>
          <p:cNvCxnSpPr/>
          <p:nvPr/>
        </p:nvCxnSpPr>
        <p:spPr>
          <a:xfrm flipH="1" rot="10800000">
            <a:off x="6842075" y="2887331"/>
            <a:ext cx="367800" cy="705900"/>
          </a:xfrm>
          <a:prstGeom prst="straightConnector1">
            <a:avLst/>
          </a:prstGeom>
          <a:noFill/>
          <a:ln cap="flat" cmpd="sng" w="38100">
            <a:solidFill>
              <a:srgbClr val="00FF00"/>
            </a:solidFill>
            <a:prstDash val="solid"/>
            <a:round/>
            <a:headEnd len="med" w="med" type="none"/>
            <a:tailEnd len="med" w="med" type="none"/>
          </a:ln>
        </p:spPr>
      </p:cxnSp>
      <p:cxnSp>
        <p:nvCxnSpPr>
          <p:cNvPr id="1062" name="Google Shape;1062;p63"/>
          <p:cNvCxnSpPr/>
          <p:nvPr/>
        </p:nvCxnSpPr>
        <p:spPr>
          <a:xfrm>
            <a:off x="6634450" y="3588819"/>
            <a:ext cx="206100" cy="0"/>
          </a:xfrm>
          <a:prstGeom prst="straightConnector1">
            <a:avLst/>
          </a:prstGeom>
          <a:noFill/>
          <a:ln cap="flat" cmpd="sng" w="19050">
            <a:solidFill>
              <a:srgbClr val="FF0000"/>
            </a:solidFill>
            <a:prstDash val="solid"/>
            <a:round/>
            <a:headEnd len="med" w="med" type="none"/>
            <a:tailEnd len="med" w="med" type="none"/>
          </a:ln>
        </p:spPr>
      </p:cxnSp>
      <p:sp>
        <p:nvSpPr>
          <p:cNvPr id="1063" name="Google Shape;1063;p63"/>
          <p:cNvSpPr txBox="1"/>
          <p:nvPr/>
        </p:nvSpPr>
        <p:spPr>
          <a:xfrm>
            <a:off x="5863750" y="3704056"/>
            <a:ext cx="770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Calibri"/>
                <a:ea typeface="Calibri"/>
                <a:cs typeface="Calibri"/>
                <a:sym typeface="Calibri"/>
              </a:rPr>
              <a:t>RM </a:t>
            </a:r>
            <a:r>
              <a:rPr b="1" lang="en" sz="1800">
                <a:solidFill>
                  <a:srgbClr val="FF0000"/>
                </a:solidFill>
                <a:highlight>
                  <a:schemeClr val="lt1"/>
                </a:highlight>
                <a:latin typeface="Calibri"/>
                <a:ea typeface="Calibri"/>
                <a:cs typeface="Calibri"/>
                <a:sym typeface="Calibri"/>
              </a:rPr>
              <a:t>X</a:t>
            </a:r>
            <a:r>
              <a:rPr lang="en" sz="1800">
                <a:solidFill>
                  <a:schemeClr val="dk1"/>
                </a:solidFill>
              </a:rPr>
              <a:t> </a:t>
            </a:r>
            <a:r>
              <a:rPr lang="en" sz="1800"/>
              <a:t> </a:t>
            </a:r>
            <a:endParaRPr sz="1800"/>
          </a:p>
        </p:txBody>
      </p:sp>
      <p:sp>
        <p:nvSpPr>
          <p:cNvPr id="1064" name="Google Shape;1064;p63"/>
          <p:cNvSpPr txBox="1"/>
          <p:nvPr/>
        </p:nvSpPr>
        <p:spPr>
          <a:xfrm>
            <a:off x="5752525" y="2889350"/>
            <a:ext cx="770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Calibri"/>
                <a:ea typeface="Calibri"/>
                <a:cs typeface="Calibri"/>
                <a:sym typeface="Calibri"/>
              </a:rPr>
              <a:t>LM </a:t>
            </a:r>
            <a:r>
              <a:rPr b="1" lang="en" sz="1800">
                <a:solidFill>
                  <a:srgbClr val="00FF00"/>
                </a:solidFill>
                <a:highlight>
                  <a:schemeClr val="lt1"/>
                </a:highlight>
                <a:latin typeface="Calibri"/>
                <a:ea typeface="Calibri"/>
                <a:cs typeface="Calibri"/>
                <a:sym typeface="Calibri"/>
              </a:rPr>
              <a:t>✓ </a:t>
            </a:r>
            <a:endParaRPr sz="1800"/>
          </a:p>
        </p:txBody>
      </p:sp>
      <p:sp>
        <p:nvSpPr>
          <p:cNvPr id="1065" name="Google Shape;1065;p63"/>
          <p:cNvSpPr txBox="1"/>
          <p:nvPr/>
        </p:nvSpPr>
        <p:spPr>
          <a:xfrm>
            <a:off x="2286550" y="4117475"/>
            <a:ext cx="47064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u="sng">
                <a:solidFill>
                  <a:schemeClr val="dk1"/>
                </a:solidFill>
                <a:latin typeface="Calibri"/>
                <a:ea typeface="Calibri"/>
                <a:cs typeface="Calibri"/>
                <a:sym typeface="Calibri"/>
              </a:rPr>
              <a:t>Updrafts propagate into the region of enhanced storm-scale dynamic ascent</a:t>
            </a:r>
            <a:endParaRPr sz="1800">
              <a:solidFill>
                <a:schemeClr val="dk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0" name="Shape 1070"/>
        <p:cNvGrpSpPr/>
        <p:nvPr/>
      </p:nvGrpSpPr>
      <p:grpSpPr>
        <a:xfrm>
          <a:off x="0" y="0"/>
          <a:ext cx="0" cy="0"/>
          <a:chOff x="0" y="0"/>
          <a:chExt cx="0" cy="0"/>
        </a:xfrm>
      </p:grpSpPr>
      <p:sp>
        <p:nvSpPr>
          <p:cNvPr id="1071" name="Google Shape;1071;p64"/>
          <p:cNvSpPr txBox="1"/>
          <p:nvPr/>
        </p:nvSpPr>
        <p:spPr>
          <a:xfrm>
            <a:off x="322325" y="1003050"/>
            <a:ext cx="37704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u="sng">
                <a:solidFill>
                  <a:schemeClr val="dk1"/>
                </a:solidFill>
                <a:latin typeface="Calibri"/>
                <a:ea typeface="Calibri"/>
                <a:cs typeface="Calibri"/>
                <a:sym typeface="Calibri"/>
              </a:rPr>
              <a:t>For a STRAIGHT hodograph</a:t>
            </a:r>
            <a:r>
              <a:rPr b="1" lang="en" sz="1800">
                <a:solidFill>
                  <a:schemeClr val="dk1"/>
                </a:solidFill>
                <a:latin typeface="Calibri"/>
                <a:ea typeface="Calibri"/>
                <a:cs typeface="Calibri"/>
                <a:sym typeface="Calibri"/>
              </a:rPr>
              <a:t>: </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Deviant updraft motion (propagation) away from the mean wind is explained by the </a:t>
            </a:r>
            <a:r>
              <a:rPr b="1" lang="en" sz="1800">
                <a:solidFill>
                  <a:schemeClr val="dk1"/>
                </a:solidFill>
                <a:latin typeface="Calibri"/>
                <a:ea typeface="Calibri"/>
                <a:cs typeface="Calibri"/>
                <a:sym typeface="Calibri"/>
              </a:rPr>
              <a:t>NON-</a:t>
            </a:r>
            <a:r>
              <a:rPr b="1" lang="en" sz="1800">
                <a:solidFill>
                  <a:schemeClr val="dk1"/>
                </a:solidFill>
                <a:latin typeface="Calibri"/>
                <a:ea typeface="Calibri"/>
                <a:cs typeface="Calibri"/>
                <a:sym typeface="Calibri"/>
              </a:rPr>
              <a:t>LINEAR DYNAMICS</a:t>
            </a:r>
            <a:r>
              <a:rPr lang="en" sz="1800">
                <a:solidFill>
                  <a:schemeClr val="dk1"/>
                </a:solidFill>
                <a:latin typeface="Calibri"/>
                <a:ea typeface="Calibri"/>
                <a:cs typeface="Calibri"/>
                <a:sym typeface="Calibri"/>
              </a:rPr>
              <a:t> terms.</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2" name="Google Shape;1072;p64"/>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Propagation (Deviant Updraft Motion) </a:t>
            </a:r>
            <a:endParaRPr/>
          </a:p>
        </p:txBody>
      </p:sp>
      <p:sp>
        <p:nvSpPr>
          <p:cNvPr id="1073" name="Google Shape;1073;p64"/>
          <p:cNvSpPr/>
          <p:nvPr/>
        </p:nvSpPr>
        <p:spPr>
          <a:xfrm rot="10800000">
            <a:off x="4376748" y="3602344"/>
            <a:ext cx="393300" cy="266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64"/>
          <p:cNvSpPr/>
          <p:nvPr/>
        </p:nvSpPr>
        <p:spPr>
          <a:xfrm>
            <a:off x="4222950" y="1871930"/>
            <a:ext cx="2854474" cy="1963664"/>
          </a:xfrm>
          <a:custGeom>
            <a:rect b="b" l="l" r="r" t="t"/>
            <a:pathLst>
              <a:path extrusionOk="0" h="99767" w="145026">
                <a:moveTo>
                  <a:pt x="0" y="99767"/>
                </a:moveTo>
                <a:cubicBezTo>
                  <a:pt x="6330" y="95698"/>
                  <a:pt x="31267" y="89218"/>
                  <a:pt x="37980" y="75350"/>
                </a:cubicBezTo>
                <a:cubicBezTo>
                  <a:pt x="44693" y="61482"/>
                  <a:pt x="32670" y="28820"/>
                  <a:pt x="40279" y="16558"/>
                </a:cubicBezTo>
                <a:cubicBezTo>
                  <a:pt x="47888" y="4296"/>
                  <a:pt x="74712" y="-3751"/>
                  <a:pt x="83635" y="1778"/>
                </a:cubicBezTo>
                <a:cubicBezTo>
                  <a:pt x="92558" y="7307"/>
                  <a:pt x="83584" y="45349"/>
                  <a:pt x="93816" y="49731"/>
                </a:cubicBezTo>
                <a:cubicBezTo>
                  <a:pt x="104048" y="54114"/>
                  <a:pt x="136491" y="31683"/>
                  <a:pt x="145026" y="28073"/>
                </a:cubicBezTo>
              </a:path>
            </a:pathLst>
          </a:custGeom>
          <a:noFill/>
          <a:ln cap="flat" cmpd="sng" w="19050">
            <a:solidFill>
              <a:srgbClr val="FF9900"/>
            </a:solidFill>
            <a:prstDash val="dash"/>
            <a:round/>
            <a:headEnd len="med" w="med" type="none"/>
            <a:tailEnd len="med" w="med" type="triangle"/>
          </a:ln>
        </p:spPr>
      </p:sp>
      <p:cxnSp>
        <p:nvCxnSpPr>
          <p:cNvPr id="1075" name="Google Shape;1075;p64"/>
          <p:cNvCxnSpPr/>
          <p:nvPr/>
        </p:nvCxnSpPr>
        <p:spPr>
          <a:xfrm flipH="1">
            <a:off x="4645831" y="2518828"/>
            <a:ext cx="2904900" cy="1396800"/>
          </a:xfrm>
          <a:prstGeom prst="straightConnector1">
            <a:avLst/>
          </a:prstGeom>
          <a:noFill/>
          <a:ln cap="flat" cmpd="sng" w="19050">
            <a:solidFill>
              <a:srgbClr val="FF9900"/>
            </a:solidFill>
            <a:prstDash val="dash"/>
            <a:round/>
            <a:headEnd len="med" w="med" type="triangle"/>
            <a:tailEnd len="med" w="med" type="none"/>
          </a:ln>
        </p:spPr>
      </p:cxnSp>
      <p:cxnSp>
        <p:nvCxnSpPr>
          <p:cNvPr id="1076" name="Google Shape;1076;p64"/>
          <p:cNvCxnSpPr/>
          <p:nvPr/>
        </p:nvCxnSpPr>
        <p:spPr>
          <a:xfrm flipH="1">
            <a:off x="5143800" y="2573449"/>
            <a:ext cx="2904900" cy="1396800"/>
          </a:xfrm>
          <a:prstGeom prst="straightConnector1">
            <a:avLst/>
          </a:prstGeom>
          <a:noFill/>
          <a:ln cap="flat" cmpd="sng" w="19050">
            <a:solidFill>
              <a:srgbClr val="FF9900"/>
            </a:solidFill>
            <a:prstDash val="dash"/>
            <a:round/>
            <a:headEnd len="med" w="med" type="triangle"/>
            <a:tailEnd len="med" w="med" type="none"/>
          </a:ln>
        </p:spPr>
      </p:cxnSp>
      <p:sp>
        <p:nvSpPr>
          <p:cNvPr id="1077" name="Google Shape;1077;p64"/>
          <p:cNvSpPr/>
          <p:nvPr/>
        </p:nvSpPr>
        <p:spPr>
          <a:xfrm>
            <a:off x="4398643" y="3294286"/>
            <a:ext cx="393300" cy="266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78" name="Google Shape;1078;p64"/>
          <p:cNvGrpSpPr/>
          <p:nvPr/>
        </p:nvGrpSpPr>
        <p:grpSpPr>
          <a:xfrm>
            <a:off x="5583445" y="2004317"/>
            <a:ext cx="729508" cy="533048"/>
            <a:chOff x="2293425" y="1498387"/>
            <a:chExt cx="926595" cy="677058"/>
          </a:xfrm>
        </p:grpSpPr>
        <p:sp>
          <p:nvSpPr>
            <p:cNvPr id="1079" name="Google Shape;1079;p64"/>
            <p:cNvSpPr/>
            <p:nvPr/>
          </p:nvSpPr>
          <p:spPr>
            <a:xfrm rot="5400000">
              <a:off x="2682270" y="1637695"/>
              <a:ext cx="641400" cy="434100"/>
            </a:xfrm>
            <a:prstGeom prst="curvedDownArrow">
              <a:avLst>
                <a:gd fmla="val 25000" name="adj1"/>
                <a:gd fmla="val 50000" name="adj2"/>
                <a:gd fmla="val 25000" name="adj3"/>
              </a:avLst>
            </a:prstGeom>
            <a:solidFill>
              <a:srgbClr val="6FA8D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64"/>
            <p:cNvSpPr/>
            <p:nvPr/>
          </p:nvSpPr>
          <p:spPr>
            <a:xfrm rot="-5400000">
              <a:off x="2189775" y="1602037"/>
              <a:ext cx="641400" cy="434100"/>
            </a:xfrm>
            <a:prstGeom prst="curvedDownArrow">
              <a:avLst>
                <a:gd fmla="val 25000" name="adj1"/>
                <a:gd fmla="val 50000" name="adj2"/>
                <a:gd fmla="val 25000" name="adj3"/>
              </a:avLst>
            </a:prstGeom>
            <a:solidFill>
              <a:srgbClr val="6FA8D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81" name="Google Shape;1081;p64"/>
          <p:cNvSpPr txBox="1"/>
          <p:nvPr/>
        </p:nvSpPr>
        <p:spPr>
          <a:xfrm>
            <a:off x="6497562" y="1333090"/>
            <a:ext cx="1622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Recall…</a:t>
            </a:r>
            <a:r>
              <a:rPr b="1" lang="en"/>
              <a:t>Splitting storms!</a:t>
            </a:r>
            <a:endParaRPr b="1"/>
          </a:p>
        </p:txBody>
      </p:sp>
      <p:grpSp>
        <p:nvGrpSpPr>
          <p:cNvPr id="1082" name="Google Shape;1082;p64"/>
          <p:cNvGrpSpPr/>
          <p:nvPr/>
        </p:nvGrpSpPr>
        <p:grpSpPr>
          <a:xfrm>
            <a:off x="4594548" y="1810584"/>
            <a:ext cx="748171" cy="911712"/>
            <a:chOff x="1037364" y="1252313"/>
            <a:chExt cx="950299" cy="1158024"/>
          </a:xfrm>
        </p:grpSpPr>
        <p:grpSp>
          <p:nvGrpSpPr>
            <p:cNvPr id="1083" name="Google Shape;1083;p64"/>
            <p:cNvGrpSpPr/>
            <p:nvPr/>
          </p:nvGrpSpPr>
          <p:grpSpPr>
            <a:xfrm>
              <a:off x="1037364" y="1739117"/>
              <a:ext cx="920738" cy="671220"/>
              <a:chOff x="1037364" y="1739117"/>
              <a:chExt cx="920738" cy="671220"/>
            </a:xfrm>
          </p:grpSpPr>
          <p:sp>
            <p:nvSpPr>
              <p:cNvPr id="1084" name="Google Shape;1084;p64"/>
              <p:cNvSpPr/>
              <p:nvPr/>
            </p:nvSpPr>
            <p:spPr>
              <a:xfrm flipH="1" rot="5400000">
                <a:off x="1426502" y="1839017"/>
                <a:ext cx="631500" cy="431700"/>
              </a:xfrm>
              <a:prstGeom prst="curvedDownArrow">
                <a:avLst>
                  <a:gd fmla="val 25000" name="adj1"/>
                  <a:gd fmla="val 50000" name="adj2"/>
                  <a:gd fmla="val 25000" name="adj3"/>
                </a:avLst>
              </a:prstGeom>
              <a:solidFill>
                <a:srgbClr val="CC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64"/>
              <p:cNvSpPr/>
              <p:nvPr/>
            </p:nvSpPr>
            <p:spPr>
              <a:xfrm flipH="1" rot="-5400000">
                <a:off x="937464" y="1878737"/>
                <a:ext cx="631500" cy="431700"/>
              </a:xfrm>
              <a:prstGeom prst="curvedDownArrow">
                <a:avLst>
                  <a:gd fmla="val 25000" name="adj1"/>
                  <a:gd fmla="val 50000" name="adj2"/>
                  <a:gd fmla="val 25000" name="adj3"/>
                </a:avLst>
              </a:prstGeom>
              <a:solidFill>
                <a:srgbClr val="CC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86" name="Google Shape;1086;p64"/>
            <p:cNvSpPr/>
            <p:nvPr/>
          </p:nvSpPr>
          <p:spPr>
            <a:xfrm rot="-10511363">
              <a:off x="1108248" y="1286006"/>
              <a:ext cx="842235" cy="922435"/>
            </a:xfrm>
            <a:prstGeom prst="cloud">
              <a:avLst/>
            </a:prstGeom>
            <a:solidFill>
              <a:srgbClr val="FFFFFF"/>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87" name="Google Shape;1087;p64"/>
            <p:cNvSpPr txBox="1"/>
            <p:nvPr/>
          </p:nvSpPr>
          <p:spPr>
            <a:xfrm>
              <a:off x="1213517" y="1573648"/>
              <a:ext cx="660600" cy="54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CC0000"/>
                  </a:solidFill>
                </a:rPr>
                <a:t>RM</a:t>
              </a:r>
              <a:endParaRPr b="1" sz="1600">
                <a:solidFill>
                  <a:srgbClr val="CC0000"/>
                </a:solidFill>
              </a:endParaRPr>
            </a:p>
          </p:txBody>
        </p:sp>
      </p:grpSp>
      <p:grpSp>
        <p:nvGrpSpPr>
          <p:cNvPr id="1088" name="Google Shape;1088;p64"/>
          <p:cNvGrpSpPr/>
          <p:nvPr/>
        </p:nvGrpSpPr>
        <p:grpSpPr>
          <a:xfrm>
            <a:off x="5593435" y="1620673"/>
            <a:ext cx="721636" cy="779285"/>
            <a:chOff x="2315949" y="942251"/>
            <a:chExt cx="916596" cy="989820"/>
          </a:xfrm>
        </p:grpSpPr>
        <p:sp>
          <p:nvSpPr>
            <p:cNvPr id="1089" name="Google Shape;1089;p64"/>
            <p:cNvSpPr/>
            <p:nvPr/>
          </p:nvSpPr>
          <p:spPr>
            <a:xfrm rot="-10511363">
              <a:off x="2353130" y="975943"/>
              <a:ext cx="842235" cy="922435"/>
            </a:xfrm>
            <a:prstGeom prst="cloud">
              <a:avLst/>
            </a:prstGeom>
            <a:solidFill>
              <a:srgbClr val="FFFFFF"/>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90" name="Google Shape;1090;p64"/>
            <p:cNvSpPr txBox="1"/>
            <p:nvPr/>
          </p:nvSpPr>
          <p:spPr>
            <a:xfrm>
              <a:off x="2463644" y="1249870"/>
              <a:ext cx="656100" cy="54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6FA8DC"/>
                  </a:solidFill>
                </a:rPr>
                <a:t>LM</a:t>
              </a:r>
              <a:endParaRPr b="1" sz="1600">
                <a:solidFill>
                  <a:srgbClr val="6FA8DC"/>
                </a:solidFill>
              </a:endParaRPr>
            </a:p>
          </p:txBody>
        </p:sp>
      </p:grpSp>
      <p:grpSp>
        <p:nvGrpSpPr>
          <p:cNvPr id="1091" name="Google Shape;1091;p64"/>
          <p:cNvGrpSpPr/>
          <p:nvPr/>
        </p:nvGrpSpPr>
        <p:grpSpPr>
          <a:xfrm>
            <a:off x="6574329" y="2255100"/>
            <a:ext cx="415124" cy="574139"/>
            <a:chOff x="3315988" y="1896875"/>
            <a:chExt cx="527275" cy="729250"/>
          </a:xfrm>
        </p:grpSpPr>
        <p:sp>
          <p:nvSpPr>
            <p:cNvPr id="1092" name="Google Shape;1092;p64"/>
            <p:cNvSpPr/>
            <p:nvPr/>
          </p:nvSpPr>
          <p:spPr>
            <a:xfrm rot="10800000">
              <a:off x="3315988" y="228802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64"/>
            <p:cNvSpPr/>
            <p:nvPr/>
          </p:nvSpPr>
          <p:spPr>
            <a:xfrm>
              <a:off x="3343763" y="1896875"/>
              <a:ext cx="499500" cy="338100"/>
            </a:xfrm>
            <a:prstGeom prst="curvedDownArrow">
              <a:avLst>
                <a:gd fmla="val 25000" name="adj1"/>
                <a:gd fmla="val 50000" name="adj2"/>
                <a:gd fmla="val 25000" name="adj3"/>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094" name="Google Shape;1094;p64"/>
          <p:cNvCxnSpPr/>
          <p:nvPr/>
        </p:nvCxnSpPr>
        <p:spPr>
          <a:xfrm rot="10800000">
            <a:off x="4965446" y="2569368"/>
            <a:ext cx="0" cy="646200"/>
          </a:xfrm>
          <a:prstGeom prst="straightConnector1">
            <a:avLst/>
          </a:prstGeom>
          <a:noFill/>
          <a:ln cap="flat" cmpd="sng" w="38100">
            <a:solidFill>
              <a:srgbClr val="000000"/>
            </a:solidFill>
            <a:prstDash val="solid"/>
            <a:round/>
            <a:headEnd len="med" w="med" type="none"/>
            <a:tailEnd len="med" w="med" type="triangle"/>
          </a:ln>
        </p:spPr>
      </p:cxnSp>
      <p:cxnSp>
        <p:nvCxnSpPr>
          <p:cNvPr id="1095" name="Google Shape;1095;p64"/>
          <p:cNvCxnSpPr/>
          <p:nvPr/>
        </p:nvCxnSpPr>
        <p:spPr>
          <a:xfrm rot="10800000">
            <a:off x="5993008" y="2291405"/>
            <a:ext cx="8400" cy="651000"/>
          </a:xfrm>
          <a:prstGeom prst="straightConnector1">
            <a:avLst/>
          </a:prstGeom>
          <a:noFill/>
          <a:ln cap="flat" cmpd="sng" w="38100">
            <a:solidFill>
              <a:srgbClr val="000000"/>
            </a:solidFill>
            <a:prstDash val="solid"/>
            <a:round/>
            <a:headEnd len="med" w="med" type="none"/>
            <a:tailEnd len="med" w="med" type="triangle"/>
          </a:ln>
        </p:spPr>
      </p:cxnSp>
      <p:sp>
        <p:nvSpPr>
          <p:cNvPr id="1096" name="Google Shape;1096;p64"/>
          <p:cNvSpPr txBox="1"/>
          <p:nvPr/>
        </p:nvSpPr>
        <p:spPr>
          <a:xfrm>
            <a:off x="2220200" y="4181425"/>
            <a:ext cx="47064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u="sng">
                <a:solidFill>
                  <a:schemeClr val="dk1"/>
                </a:solidFill>
                <a:latin typeface="Calibri"/>
                <a:ea typeface="Calibri"/>
                <a:cs typeface="Calibri"/>
                <a:sym typeface="Calibri"/>
              </a:rPr>
              <a:t>Updrafts propagate away from mean wind due</a:t>
            </a:r>
            <a:endParaRPr b="1" sz="1800" u="sng">
              <a:solidFill>
                <a:schemeClr val="dk1"/>
              </a:solidFill>
              <a:latin typeface="Calibri"/>
              <a:ea typeface="Calibri"/>
              <a:cs typeface="Calibri"/>
              <a:sym typeface="Calibri"/>
            </a:endParaRPr>
          </a:p>
          <a:p>
            <a:pPr indent="0" lvl="0" marL="0" rtl="0" algn="l">
              <a:spcBef>
                <a:spcPts val="0"/>
              </a:spcBef>
              <a:spcAft>
                <a:spcPts val="0"/>
              </a:spcAft>
              <a:buNone/>
            </a:pPr>
            <a:r>
              <a:rPr b="1" lang="en" sz="1800" u="sng">
                <a:solidFill>
                  <a:schemeClr val="dk1"/>
                </a:solidFill>
                <a:latin typeface="Calibri"/>
                <a:ea typeface="Calibri"/>
                <a:cs typeface="Calibri"/>
                <a:sym typeface="Calibri"/>
              </a:rPr>
              <a:t>to tilting of crosswise vorticity</a:t>
            </a:r>
            <a:endParaRPr b="1" sz="1800" u="sng">
              <a:solidFill>
                <a:schemeClr val="dk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1" name="Shape 1101"/>
        <p:cNvGrpSpPr/>
        <p:nvPr/>
      </p:nvGrpSpPr>
      <p:grpSpPr>
        <a:xfrm>
          <a:off x="0" y="0"/>
          <a:ext cx="0" cy="0"/>
          <a:chOff x="0" y="0"/>
          <a:chExt cx="0" cy="0"/>
        </a:xfrm>
      </p:grpSpPr>
      <p:sp>
        <p:nvSpPr>
          <p:cNvPr id="1102" name="Google Shape;1102;p65"/>
          <p:cNvSpPr txBox="1"/>
          <p:nvPr/>
        </p:nvSpPr>
        <p:spPr>
          <a:xfrm>
            <a:off x="322325" y="1003050"/>
            <a:ext cx="3615300" cy="240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Calibri"/>
                <a:ea typeface="Calibri"/>
                <a:cs typeface="Calibri"/>
                <a:sym typeface="Calibri"/>
              </a:rPr>
              <a:t>Use Bunkers Storm motion estimates to account for deviant motions!</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a:t>
            </a:r>
            <a:r>
              <a:rPr lang="en" sz="1800">
                <a:solidFill>
                  <a:schemeClr val="dk1"/>
                </a:solidFill>
                <a:latin typeface="Calibri"/>
                <a:ea typeface="Calibri"/>
                <a:cs typeface="Calibri"/>
                <a:sym typeface="Calibri"/>
              </a:rPr>
              <a:t>Bunkers Storm motion accounts for propagation due to linear AND non-linear </a:t>
            </a:r>
            <a:r>
              <a:rPr lang="en" sz="1800">
                <a:solidFill>
                  <a:schemeClr val="dk1"/>
                </a:solidFill>
                <a:latin typeface="Calibri"/>
                <a:ea typeface="Calibri"/>
                <a:cs typeface="Calibri"/>
                <a:sym typeface="Calibri"/>
              </a:rPr>
              <a:t>dynamics</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103" name="Google Shape;1103;p65"/>
          <p:cNvPicPr preferRelativeResize="0"/>
          <p:nvPr/>
        </p:nvPicPr>
        <p:blipFill>
          <a:blip r:embed="rId3">
            <a:alphaModFix/>
          </a:blip>
          <a:stretch>
            <a:fillRect/>
          </a:stretch>
        </p:blipFill>
        <p:spPr>
          <a:xfrm>
            <a:off x="4138950" y="858725"/>
            <a:ext cx="4720475" cy="3426050"/>
          </a:xfrm>
          <a:prstGeom prst="rect">
            <a:avLst/>
          </a:prstGeom>
          <a:noFill/>
          <a:ln>
            <a:noFill/>
          </a:ln>
        </p:spPr>
      </p:pic>
      <p:cxnSp>
        <p:nvCxnSpPr>
          <p:cNvPr id="1104" name="Google Shape;1104;p65"/>
          <p:cNvCxnSpPr/>
          <p:nvPr/>
        </p:nvCxnSpPr>
        <p:spPr>
          <a:xfrm flipH="1" rot="10800000">
            <a:off x="5399300" y="2924750"/>
            <a:ext cx="420000" cy="528600"/>
          </a:xfrm>
          <a:prstGeom prst="straightConnector1">
            <a:avLst/>
          </a:prstGeom>
          <a:noFill/>
          <a:ln cap="flat" cmpd="sng" w="38100">
            <a:solidFill>
              <a:srgbClr val="FF0000"/>
            </a:solidFill>
            <a:prstDash val="solid"/>
            <a:round/>
            <a:headEnd len="med" w="med" type="none"/>
            <a:tailEnd len="med" w="med" type="triangle"/>
          </a:ln>
        </p:spPr>
      </p:cxnSp>
      <p:sp>
        <p:nvSpPr>
          <p:cNvPr id="1105" name="Google Shape;1105;p65"/>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Propagation (Deviant Updraft Motion) </a:t>
            </a:r>
            <a:endParaRPr/>
          </a:p>
        </p:txBody>
      </p:sp>
      <p:cxnSp>
        <p:nvCxnSpPr>
          <p:cNvPr id="1106" name="Google Shape;1106;p65"/>
          <p:cNvCxnSpPr/>
          <p:nvPr/>
        </p:nvCxnSpPr>
        <p:spPr>
          <a:xfrm flipH="1">
            <a:off x="6237275" y="1260775"/>
            <a:ext cx="523800" cy="327300"/>
          </a:xfrm>
          <a:prstGeom prst="straightConnector1">
            <a:avLst/>
          </a:prstGeom>
          <a:noFill/>
          <a:ln cap="flat" cmpd="sng" w="38100">
            <a:solidFill>
              <a:srgbClr val="0000FF"/>
            </a:solidFill>
            <a:prstDash val="solid"/>
            <a:round/>
            <a:headEnd len="med" w="med" type="none"/>
            <a:tailEnd len="med" w="med" type="triangle"/>
          </a:ln>
        </p:spPr>
      </p:cxnSp>
      <p:sp>
        <p:nvSpPr>
          <p:cNvPr id="1107" name="Google Shape;1107;p65"/>
          <p:cNvSpPr txBox="1"/>
          <p:nvPr/>
        </p:nvSpPr>
        <p:spPr>
          <a:xfrm>
            <a:off x="5088700" y="3453350"/>
            <a:ext cx="639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FF0000"/>
                </a:solidFill>
              </a:rPr>
              <a:t>RM</a:t>
            </a:r>
            <a:endParaRPr b="1" sz="1800">
              <a:solidFill>
                <a:srgbClr val="FF0000"/>
              </a:solidFill>
            </a:endParaRPr>
          </a:p>
        </p:txBody>
      </p:sp>
      <p:sp>
        <p:nvSpPr>
          <p:cNvPr id="1108" name="Google Shape;1108;p65"/>
          <p:cNvSpPr txBox="1"/>
          <p:nvPr/>
        </p:nvSpPr>
        <p:spPr>
          <a:xfrm>
            <a:off x="6730247" y="992874"/>
            <a:ext cx="639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0000FF"/>
                </a:solidFill>
              </a:rPr>
              <a:t>L</a:t>
            </a:r>
            <a:r>
              <a:rPr b="1" lang="en" sz="1800">
                <a:solidFill>
                  <a:srgbClr val="0000FF"/>
                </a:solidFill>
              </a:rPr>
              <a:t>M</a:t>
            </a:r>
            <a:endParaRPr b="1" sz="1800">
              <a:solidFill>
                <a:srgbClr val="0000FF"/>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3" name="Shape 1113"/>
        <p:cNvGrpSpPr/>
        <p:nvPr/>
      </p:nvGrpSpPr>
      <p:grpSpPr>
        <a:xfrm>
          <a:off x="0" y="0"/>
          <a:ext cx="0" cy="0"/>
          <a:chOff x="0" y="0"/>
          <a:chExt cx="0" cy="0"/>
        </a:xfrm>
      </p:grpSpPr>
      <p:sp>
        <p:nvSpPr>
          <p:cNvPr id="1114" name="Google Shape;1114;p66"/>
          <p:cNvSpPr txBox="1"/>
          <p:nvPr/>
        </p:nvSpPr>
        <p:spPr>
          <a:xfrm>
            <a:off x="322325" y="1003050"/>
            <a:ext cx="69159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Calibri"/>
                <a:ea typeface="Calibri"/>
                <a:cs typeface="Calibri"/>
                <a:sym typeface="Calibri"/>
              </a:rPr>
              <a:t>Keep in mind:</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t/>
            </a:r>
            <a:endParaRPr b="1" sz="18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800">
                <a:solidFill>
                  <a:schemeClr val="dk1"/>
                </a:solidFill>
                <a:latin typeface="Calibri"/>
                <a:ea typeface="Calibri"/>
                <a:cs typeface="Calibri"/>
                <a:sym typeface="Calibri"/>
              </a:rPr>
              <a:t>Larger, stronger storms can deviate more.</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115" name="Google Shape;1115;p66"/>
          <p:cNvPicPr preferRelativeResize="0"/>
          <p:nvPr/>
        </p:nvPicPr>
        <p:blipFill>
          <a:blip r:embed="rId3">
            <a:alphaModFix/>
          </a:blip>
          <a:stretch>
            <a:fillRect/>
          </a:stretch>
        </p:blipFill>
        <p:spPr>
          <a:xfrm>
            <a:off x="4572000" y="904550"/>
            <a:ext cx="4504124" cy="3111750"/>
          </a:xfrm>
          <a:prstGeom prst="rect">
            <a:avLst/>
          </a:prstGeom>
          <a:noFill/>
          <a:ln>
            <a:noFill/>
          </a:ln>
        </p:spPr>
      </p:pic>
      <p:sp>
        <p:nvSpPr>
          <p:cNvPr id="1116" name="Google Shape;1116;p66"/>
          <p:cNvSpPr/>
          <p:nvPr/>
        </p:nvSpPr>
        <p:spPr>
          <a:xfrm rot="1995285">
            <a:off x="7817129" y="1863750"/>
            <a:ext cx="602339" cy="2140599"/>
          </a:xfrm>
          <a:prstGeom prst="ellipse">
            <a:avLst/>
          </a:prstGeom>
          <a:no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9FC5E8"/>
              </a:solidFill>
            </a:endParaRPr>
          </a:p>
        </p:txBody>
      </p:sp>
      <p:sp>
        <p:nvSpPr>
          <p:cNvPr id="1117" name="Google Shape;1117;p66"/>
          <p:cNvSpPr txBox="1"/>
          <p:nvPr/>
        </p:nvSpPr>
        <p:spPr>
          <a:xfrm>
            <a:off x="4495800" y="4092500"/>
            <a:ext cx="44196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rPr>
              <a:t>A larger, stronger supercell may turn </a:t>
            </a:r>
            <a:endParaRPr sz="1600">
              <a:solidFill>
                <a:schemeClr val="dk1"/>
              </a:solidFill>
            </a:endParaRPr>
          </a:p>
          <a:p>
            <a:pPr indent="0" lvl="0" marL="0" rtl="0" algn="l">
              <a:spcBef>
                <a:spcPts val="0"/>
              </a:spcBef>
              <a:spcAft>
                <a:spcPts val="0"/>
              </a:spcAft>
              <a:buNone/>
            </a:pPr>
            <a:r>
              <a:rPr lang="en" sz="1600">
                <a:solidFill>
                  <a:schemeClr val="dk1"/>
                </a:solidFill>
              </a:rPr>
              <a:t>more “right” than a weaker one</a:t>
            </a:r>
            <a:endParaRPr sz="1600">
              <a:solidFill>
                <a:schemeClr val="dk1"/>
              </a:solidFill>
            </a:endParaRPr>
          </a:p>
        </p:txBody>
      </p:sp>
      <p:cxnSp>
        <p:nvCxnSpPr>
          <p:cNvPr id="1118" name="Google Shape;1118;p66"/>
          <p:cNvCxnSpPr/>
          <p:nvPr/>
        </p:nvCxnSpPr>
        <p:spPr>
          <a:xfrm flipH="1" rot="10800000">
            <a:off x="8019213" y="4168925"/>
            <a:ext cx="318600" cy="771000"/>
          </a:xfrm>
          <a:prstGeom prst="straightConnector1">
            <a:avLst/>
          </a:prstGeom>
          <a:noFill/>
          <a:ln cap="flat" cmpd="sng" w="38100">
            <a:solidFill>
              <a:srgbClr val="4A86E8"/>
            </a:solidFill>
            <a:prstDash val="solid"/>
            <a:round/>
            <a:headEnd len="med" w="med" type="none"/>
            <a:tailEnd len="med" w="med" type="triangle"/>
          </a:ln>
        </p:spPr>
      </p:cxnSp>
      <p:cxnSp>
        <p:nvCxnSpPr>
          <p:cNvPr id="1119" name="Google Shape;1119;p66"/>
          <p:cNvCxnSpPr/>
          <p:nvPr/>
        </p:nvCxnSpPr>
        <p:spPr>
          <a:xfrm flipH="1" rot="10800000">
            <a:off x="8009186" y="4570025"/>
            <a:ext cx="940200" cy="369900"/>
          </a:xfrm>
          <a:prstGeom prst="straightConnector1">
            <a:avLst/>
          </a:prstGeom>
          <a:noFill/>
          <a:ln cap="flat" cmpd="sng" w="76200">
            <a:solidFill>
              <a:srgbClr val="FF0000"/>
            </a:solidFill>
            <a:prstDash val="solid"/>
            <a:round/>
            <a:headEnd len="med" w="med" type="none"/>
            <a:tailEnd len="med" w="med" type="triangle"/>
          </a:ln>
        </p:spPr>
      </p:cxnSp>
      <p:sp>
        <p:nvSpPr>
          <p:cNvPr id="1120" name="Google Shape;1120;p66"/>
          <p:cNvSpPr txBox="1"/>
          <p:nvPr/>
        </p:nvSpPr>
        <p:spPr>
          <a:xfrm>
            <a:off x="4579163" y="3608900"/>
            <a:ext cx="4489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lt1"/>
                </a:solidFill>
              </a:rPr>
              <a:t>MRMS Rotation Tracks</a:t>
            </a:r>
            <a:endParaRPr sz="1800">
              <a:solidFill>
                <a:schemeClr val="lt1"/>
              </a:solidFill>
            </a:endParaRPr>
          </a:p>
        </p:txBody>
      </p:sp>
      <p:sp>
        <p:nvSpPr>
          <p:cNvPr id="1121" name="Google Shape;1121;p66"/>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Propagation (Deviant Updraft Motion)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6" name="Shape 1126"/>
        <p:cNvGrpSpPr/>
        <p:nvPr/>
      </p:nvGrpSpPr>
      <p:grpSpPr>
        <a:xfrm>
          <a:off x="0" y="0"/>
          <a:ext cx="0" cy="0"/>
          <a:chOff x="0" y="0"/>
          <a:chExt cx="0" cy="0"/>
        </a:xfrm>
      </p:grpSpPr>
      <p:sp>
        <p:nvSpPr>
          <p:cNvPr id="1127" name="Google Shape;1127;p67"/>
          <p:cNvSpPr txBox="1"/>
          <p:nvPr/>
        </p:nvSpPr>
        <p:spPr>
          <a:xfrm>
            <a:off x="461825" y="578975"/>
            <a:ext cx="84834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400" u="sng">
                <a:latin typeface="Calibri"/>
                <a:ea typeface="Calibri"/>
                <a:cs typeface="Calibri"/>
                <a:sym typeface="Calibri"/>
              </a:rPr>
              <a:t>Bonus Material – Complex Hodograph Shapes</a:t>
            </a:r>
            <a:endParaRPr sz="3000"/>
          </a:p>
        </p:txBody>
      </p:sp>
      <p:cxnSp>
        <p:nvCxnSpPr>
          <p:cNvPr id="1128" name="Google Shape;1128;p67"/>
          <p:cNvCxnSpPr/>
          <p:nvPr/>
        </p:nvCxnSpPr>
        <p:spPr>
          <a:xfrm rot="10800000">
            <a:off x="2364328" y="2361457"/>
            <a:ext cx="656700" cy="912600"/>
          </a:xfrm>
          <a:prstGeom prst="straightConnector1">
            <a:avLst/>
          </a:prstGeom>
          <a:noFill/>
          <a:ln cap="flat" cmpd="sng" w="38100">
            <a:solidFill>
              <a:srgbClr val="00FF00"/>
            </a:solidFill>
            <a:prstDash val="solid"/>
            <a:round/>
            <a:headEnd len="med" w="med" type="none"/>
            <a:tailEnd len="med" w="med" type="none"/>
          </a:ln>
        </p:spPr>
      </p:cxnSp>
      <p:cxnSp>
        <p:nvCxnSpPr>
          <p:cNvPr id="1129" name="Google Shape;1129;p67"/>
          <p:cNvCxnSpPr/>
          <p:nvPr/>
        </p:nvCxnSpPr>
        <p:spPr>
          <a:xfrm flipH="1">
            <a:off x="3021028" y="2382366"/>
            <a:ext cx="293100" cy="891600"/>
          </a:xfrm>
          <a:prstGeom prst="straightConnector1">
            <a:avLst/>
          </a:prstGeom>
          <a:noFill/>
          <a:ln cap="flat" cmpd="sng" w="38100">
            <a:solidFill>
              <a:srgbClr val="FFD966"/>
            </a:solidFill>
            <a:prstDash val="solid"/>
            <a:round/>
            <a:headEnd len="med" w="med" type="none"/>
            <a:tailEnd len="med" w="med" type="none"/>
          </a:ln>
        </p:spPr>
      </p:cxnSp>
      <p:cxnSp>
        <p:nvCxnSpPr>
          <p:cNvPr id="1130" name="Google Shape;1130;p67"/>
          <p:cNvCxnSpPr/>
          <p:nvPr/>
        </p:nvCxnSpPr>
        <p:spPr>
          <a:xfrm flipH="1" rot="10800000">
            <a:off x="4795705" y="3129550"/>
            <a:ext cx="483600" cy="1439400"/>
          </a:xfrm>
          <a:prstGeom prst="straightConnector1">
            <a:avLst/>
          </a:prstGeom>
          <a:noFill/>
          <a:ln cap="flat" cmpd="sng" w="38100">
            <a:solidFill>
              <a:srgbClr val="FF00FF"/>
            </a:solidFill>
            <a:prstDash val="solid"/>
            <a:round/>
            <a:headEnd len="med" w="med" type="none"/>
            <a:tailEnd len="med" w="med" type="none"/>
          </a:ln>
        </p:spPr>
      </p:cxnSp>
      <p:cxnSp>
        <p:nvCxnSpPr>
          <p:cNvPr id="1131" name="Google Shape;1131;p67"/>
          <p:cNvCxnSpPr/>
          <p:nvPr/>
        </p:nvCxnSpPr>
        <p:spPr>
          <a:xfrm>
            <a:off x="5281205" y="3142553"/>
            <a:ext cx="958500" cy="311100"/>
          </a:xfrm>
          <a:prstGeom prst="straightConnector1">
            <a:avLst/>
          </a:prstGeom>
          <a:noFill/>
          <a:ln cap="flat" cmpd="sng" w="38100">
            <a:solidFill>
              <a:srgbClr val="FF0000"/>
            </a:solidFill>
            <a:prstDash val="solid"/>
            <a:round/>
            <a:headEnd len="med" w="med" type="none"/>
            <a:tailEnd len="med" w="med" type="none"/>
          </a:ln>
        </p:spPr>
      </p:cxnSp>
      <p:cxnSp>
        <p:nvCxnSpPr>
          <p:cNvPr id="1132" name="Google Shape;1132;p67"/>
          <p:cNvCxnSpPr/>
          <p:nvPr/>
        </p:nvCxnSpPr>
        <p:spPr>
          <a:xfrm flipH="1">
            <a:off x="6240232" y="2168347"/>
            <a:ext cx="569400" cy="1302300"/>
          </a:xfrm>
          <a:prstGeom prst="straightConnector1">
            <a:avLst/>
          </a:prstGeom>
          <a:noFill/>
          <a:ln cap="flat" cmpd="sng" w="38100">
            <a:solidFill>
              <a:srgbClr val="00FF00"/>
            </a:solidFill>
            <a:prstDash val="solid"/>
            <a:round/>
            <a:headEnd len="med" w="med" type="none"/>
            <a:tailEnd len="med" w="med" type="none"/>
          </a:ln>
        </p:spPr>
      </p:cxnSp>
      <p:cxnSp>
        <p:nvCxnSpPr>
          <p:cNvPr id="1133" name="Google Shape;1133;p67"/>
          <p:cNvCxnSpPr/>
          <p:nvPr/>
        </p:nvCxnSpPr>
        <p:spPr>
          <a:xfrm flipH="1" rot="10800000">
            <a:off x="620425" y="2050279"/>
            <a:ext cx="785400" cy="2316300"/>
          </a:xfrm>
          <a:prstGeom prst="straightConnector1">
            <a:avLst/>
          </a:prstGeom>
          <a:noFill/>
          <a:ln cap="flat" cmpd="sng" w="38100">
            <a:solidFill>
              <a:srgbClr val="FF00FF"/>
            </a:solidFill>
            <a:prstDash val="solid"/>
            <a:round/>
            <a:headEnd len="med" w="med" type="none"/>
            <a:tailEnd len="med" w="med" type="none"/>
          </a:ln>
        </p:spPr>
      </p:cxnSp>
      <p:cxnSp>
        <p:nvCxnSpPr>
          <p:cNvPr id="1134" name="Google Shape;1134;p67"/>
          <p:cNvCxnSpPr/>
          <p:nvPr/>
        </p:nvCxnSpPr>
        <p:spPr>
          <a:xfrm>
            <a:off x="1405826" y="2050329"/>
            <a:ext cx="958500" cy="311100"/>
          </a:xfrm>
          <a:prstGeom prst="straightConnector1">
            <a:avLst/>
          </a:prstGeom>
          <a:noFill/>
          <a:ln cap="flat" cmpd="sng" w="38100">
            <a:solidFill>
              <a:srgbClr val="FF0000"/>
            </a:solidFill>
            <a:prstDash val="solid"/>
            <a:round/>
            <a:headEnd len="med" w="med" type="none"/>
            <a:tailEnd len="med" w="med" type="none"/>
          </a:ln>
        </p:spPr>
      </p:cxnSp>
      <p:cxnSp>
        <p:nvCxnSpPr>
          <p:cNvPr id="1135" name="Google Shape;1135;p67"/>
          <p:cNvCxnSpPr/>
          <p:nvPr/>
        </p:nvCxnSpPr>
        <p:spPr>
          <a:xfrm rot="10800000">
            <a:off x="6809833" y="2168297"/>
            <a:ext cx="900900" cy="352800"/>
          </a:xfrm>
          <a:prstGeom prst="straightConnector1">
            <a:avLst/>
          </a:prstGeom>
          <a:noFill/>
          <a:ln cap="flat" cmpd="sng" w="38100">
            <a:solidFill>
              <a:srgbClr val="FFD966"/>
            </a:solidFill>
            <a:prstDash val="solid"/>
            <a:round/>
            <a:headEnd len="med" w="med" type="none"/>
            <a:tailEnd len="med" w="med" type="none"/>
          </a:ln>
        </p:spPr>
      </p:cxnSp>
      <p:cxnSp>
        <p:nvCxnSpPr>
          <p:cNvPr id="1136" name="Google Shape;1136;p67"/>
          <p:cNvCxnSpPr/>
          <p:nvPr/>
        </p:nvCxnSpPr>
        <p:spPr>
          <a:xfrm rot="10800000">
            <a:off x="3231866" y="3605819"/>
            <a:ext cx="195900" cy="933900"/>
          </a:xfrm>
          <a:prstGeom prst="straightConnector1">
            <a:avLst/>
          </a:prstGeom>
          <a:noFill/>
          <a:ln cap="flat" cmpd="sng" w="38100">
            <a:solidFill>
              <a:srgbClr val="FF00FF"/>
            </a:solidFill>
            <a:prstDash val="solid"/>
            <a:round/>
            <a:headEnd len="med" w="med" type="none"/>
            <a:tailEnd len="med" w="med" type="none"/>
          </a:ln>
        </p:spPr>
      </p:cxnSp>
      <p:cxnSp>
        <p:nvCxnSpPr>
          <p:cNvPr id="1137" name="Google Shape;1137;p67"/>
          <p:cNvCxnSpPr/>
          <p:nvPr/>
        </p:nvCxnSpPr>
        <p:spPr>
          <a:xfrm flipH="1" rot="10800000">
            <a:off x="3231865" y="3559870"/>
            <a:ext cx="378600" cy="42300"/>
          </a:xfrm>
          <a:prstGeom prst="straightConnector1">
            <a:avLst/>
          </a:prstGeom>
          <a:noFill/>
          <a:ln cap="flat" cmpd="sng" w="38100">
            <a:solidFill>
              <a:srgbClr val="FF0000"/>
            </a:solidFill>
            <a:prstDash val="solid"/>
            <a:round/>
            <a:headEnd len="med" w="med" type="none"/>
            <a:tailEnd len="med" w="med" type="none"/>
          </a:ln>
        </p:spPr>
      </p:cxnSp>
      <p:cxnSp>
        <p:nvCxnSpPr>
          <p:cNvPr id="1138" name="Google Shape;1138;p67"/>
          <p:cNvCxnSpPr/>
          <p:nvPr/>
        </p:nvCxnSpPr>
        <p:spPr>
          <a:xfrm>
            <a:off x="3610466" y="3559862"/>
            <a:ext cx="493500" cy="923700"/>
          </a:xfrm>
          <a:prstGeom prst="straightConnector1">
            <a:avLst/>
          </a:prstGeom>
          <a:noFill/>
          <a:ln cap="flat" cmpd="sng" w="38100">
            <a:solidFill>
              <a:srgbClr val="FF0000"/>
            </a:solidFill>
            <a:prstDash val="solid"/>
            <a:round/>
            <a:headEnd len="med" w="med" type="none"/>
            <a:tailEnd len="med" w="med" type="none"/>
          </a:ln>
        </p:spPr>
      </p:cxnSp>
      <p:cxnSp>
        <p:nvCxnSpPr>
          <p:cNvPr id="1139" name="Google Shape;1139;p67"/>
          <p:cNvCxnSpPr/>
          <p:nvPr/>
        </p:nvCxnSpPr>
        <p:spPr>
          <a:xfrm flipH="1">
            <a:off x="4104129" y="2444306"/>
            <a:ext cx="69000" cy="2031600"/>
          </a:xfrm>
          <a:prstGeom prst="straightConnector1">
            <a:avLst/>
          </a:prstGeom>
          <a:noFill/>
          <a:ln cap="flat" cmpd="sng" w="38100">
            <a:solidFill>
              <a:srgbClr val="00FF00"/>
            </a:solidFill>
            <a:prstDash val="solid"/>
            <a:round/>
            <a:headEnd len="med" w="med" type="none"/>
            <a:tailEnd len="med" w="med" type="none"/>
          </a:ln>
        </p:spPr>
      </p:cxnSp>
      <p:cxnSp>
        <p:nvCxnSpPr>
          <p:cNvPr id="1140" name="Google Shape;1140;p67"/>
          <p:cNvCxnSpPr/>
          <p:nvPr/>
        </p:nvCxnSpPr>
        <p:spPr>
          <a:xfrm flipH="1">
            <a:off x="4173155" y="2280168"/>
            <a:ext cx="847500" cy="179100"/>
          </a:xfrm>
          <a:prstGeom prst="straightConnector1">
            <a:avLst/>
          </a:prstGeom>
          <a:noFill/>
          <a:ln cap="flat" cmpd="sng" w="38100">
            <a:solidFill>
              <a:srgbClr val="FFD966"/>
            </a:solidFill>
            <a:prstDash val="solid"/>
            <a:round/>
            <a:headEnd len="med" w="med" type="none"/>
            <a:tailEnd len="med" w="med" type="none"/>
          </a:ln>
        </p:spPr>
      </p:cxnSp>
      <p:cxnSp>
        <p:nvCxnSpPr>
          <p:cNvPr id="1141" name="Google Shape;1141;p67"/>
          <p:cNvCxnSpPr/>
          <p:nvPr/>
        </p:nvCxnSpPr>
        <p:spPr>
          <a:xfrm flipH="1" rot="10800000">
            <a:off x="7285124" y="2813815"/>
            <a:ext cx="1288500" cy="189300"/>
          </a:xfrm>
          <a:prstGeom prst="straightConnector1">
            <a:avLst/>
          </a:prstGeom>
          <a:noFill/>
          <a:ln cap="flat" cmpd="sng" w="38100">
            <a:solidFill>
              <a:srgbClr val="FF0000"/>
            </a:solidFill>
            <a:prstDash val="solid"/>
            <a:round/>
            <a:headEnd len="med" w="med" type="none"/>
            <a:tailEnd len="med" w="med" type="none"/>
          </a:ln>
        </p:spPr>
      </p:cxnSp>
      <p:cxnSp>
        <p:nvCxnSpPr>
          <p:cNvPr id="1142" name="Google Shape;1142;p67"/>
          <p:cNvCxnSpPr/>
          <p:nvPr/>
        </p:nvCxnSpPr>
        <p:spPr>
          <a:xfrm flipH="1">
            <a:off x="8584600" y="1668550"/>
            <a:ext cx="51300" cy="1152900"/>
          </a:xfrm>
          <a:prstGeom prst="straightConnector1">
            <a:avLst/>
          </a:prstGeom>
          <a:noFill/>
          <a:ln cap="flat" cmpd="sng" w="38100">
            <a:solidFill>
              <a:srgbClr val="00FF00"/>
            </a:solidFill>
            <a:prstDash val="solid"/>
            <a:round/>
            <a:headEnd len="med" w="med" type="none"/>
            <a:tailEnd len="med" w="med" type="none"/>
          </a:ln>
        </p:spPr>
      </p:cxnSp>
      <p:cxnSp>
        <p:nvCxnSpPr>
          <p:cNvPr id="1143" name="Google Shape;1143;p67"/>
          <p:cNvCxnSpPr/>
          <p:nvPr/>
        </p:nvCxnSpPr>
        <p:spPr>
          <a:xfrm rot="10800000">
            <a:off x="7285249" y="2979391"/>
            <a:ext cx="360000" cy="1447500"/>
          </a:xfrm>
          <a:prstGeom prst="straightConnector1">
            <a:avLst/>
          </a:prstGeom>
          <a:noFill/>
          <a:ln cap="flat" cmpd="sng" w="38100">
            <a:solidFill>
              <a:srgbClr val="FF00FF"/>
            </a:solidFill>
            <a:prstDash val="solid"/>
            <a:round/>
            <a:headEnd len="med" w="med" type="none"/>
            <a:tailEnd len="med" w="med" type="none"/>
          </a:ln>
        </p:spPr>
      </p:cxn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8" name="Shape 1148"/>
        <p:cNvGrpSpPr/>
        <p:nvPr/>
      </p:nvGrpSpPr>
      <p:grpSpPr>
        <a:xfrm>
          <a:off x="0" y="0"/>
          <a:ext cx="0" cy="0"/>
          <a:chOff x="0" y="0"/>
          <a:chExt cx="0" cy="0"/>
        </a:xfrm>
      </p:grpSpPr>
      <p:pic>
        <p:nvPicPr>
          <p:cNvPr id="1149" name="Google Shape;1149;p68"/>
          <p:cNvPicPr preferRelativeResize="0"/>
          <p:nvPr/>
        </p:nvPicPr>
        <p:blipFill>
          <a:blip r:embed="rId3">
            <a:alphaModFix/>
          </a:blip>
          <a:stretch>
            <a:fillRect/>
          </a:stretch>
        </p:blipFill>
        <p:spPr>
          <a:xfrm>
            <a:off x="4723675" y="974277"/>
            <a:ext cx="4420326" cy="3850698"/>
          </a:xfrm>
          <a:prstGeom prst="rect">
            <a:avLst/>
          </a:prstGeom>
          <a:noFill/>
          <a:ln>
            <a:noFill/>
          </a:ln>
        </p:spPr>
      </p:pic>
      <p:sp>
        <p:nvSpPr>
          <p:cNvPr id="1150" name="Google Shape;1150;p68"/>
          <p:cNvSpPr txBox="1"/>
          <p:nvPr/>
        </p:nvSpPr>
        <p:spPr>
          <a:xfrm>
            <a:off x="368950" y="123350"/>
            <a:ext cx="85782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Linear Dynamics and Complex Hodo Shapes– Bonus Material</a:t>
            </a:r>
            <a:endParaRPr/>
          </a:p>
        </p:txBody>
      </p:sp>
      <p:sp>
        <p:nvSpPr>
          <p:cNvPr id="1151" name="Google Shape;1151;p68"/>
          <p:cNvSpPr txBox="1"/>
          <p:nvPr/>
        </p:nvSpPr>
        <p:spPr>
          <a:xfrm>
            <a:off x="322325" y="1003050"/>
            <a:ext cx="75708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t/>
            </a:r>
            <a:endParaRPr b="1" sz="18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800">
                <a:solidFill>
                  <a:schemeClr val="dk1"/>
                </a:solidFill>
                <a:latin typeface="Calibri"/>
                <a:ea typeface="Calibri"/>
                <a:cs typeface="Calibri"/>
                <a:sym typeface="Calibri"/>
              </a:rPr>
              <a:t>Updrafts can be enhanced/suppressed </a:t>
            </a:r>
            <a:endParaRPr sz="18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800">
                <a:solidFill>
                  <a:schemeClr val="dk1"/>
                </a:solidFill>
                <a:latin typeface="Calibri"/>
                <a:ea typeface="Calibri"/>
                <a:cs typeface="Calibri"/>
                <a:sym typeface="Calibri"/>
              </a:rPr>
              <a:t>at different levels</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152" name="Google Shape;1152;p68"/>
          <p:cNvCxnSpPr/>
          <p:nvPr/>
        </p:nvCxnSpPr>
        <p:spPr>
          <a:xfrm flipH="1" rot="10800000">
            <a:off x="1259650" y="3302200"/>
            <a:ext cx="629400" cy="103200"/>
          </a:xfrm>
          <a:prstGeom prst="straightConnector1">
            <a:avLst/>
          </a:prstGeom>
          <a:noFill/>
          <a:ln cap="flat" cmpd="sng" w="38100">
            <a:solidFill>
              <a:srgbClr val="FF0000"/>
            </a:solidFill>
            <a:prstDash val="solid"/>
            <a:round/>
            <a:headEnd len="med" w="med" type="none"/>
            <a:tailEnd len="med" w="med" type="none"/>
          </a:ln>
        </p:spPr>
      </p:cxnSp>
      <p:cxnSp>
        <p:nvCxnSpPr>
          <p:cNvPr id="1153" name="Google Shape;1153;p68"/>
          <p:cNvCxnSpPr/>
          <p:nvPr/>
        </p:nvCxnSpPr>
        <p:spPr>
          <a:xfrm rot="10800000">
            <a:off x="1259650" y="3405400"/>
            <a:ext cx="195300" cy="1041000"/>
          </a:xfrm>
          <a:prstGeom prst="straightConnector1">
            <a:avLst/>
          </a:prstGeom>
          <a:noFill/>
          <a:ln cap="flat" cmpd="sng" w="38100">
            <a:solidFill>
              <a:srgbClr val="FF00FF"/>
            </a:solidFill>
            <a:prstDash val="solid"/>
            <a:round/>
            <a:headEnd len="med" w="med" type="none"/>
            <a:tailEnd len="med" w="med" type="none"/>
          </a:ln>
        </p:spPr>
      </p:cxnSp>
      <p:cxnSp>
        <p:nvCxnSpPr>
          <p:cNvPr id="1154" name="Google Shape;1154;p68"/>
          <p:cNvCxnSpPr/>
          <p:nvPr/>
        </p:nvCxnSpPr>
        <p:spPr>
          <a:xfrm flipH="1" rot="10800000">
            <a:off x="2528250" y="2604850"/>
            <a:ext cx="202500" cy="1178700"/>
          </a:xfrm>
          <a:prstGeom prst="straightConnector1">
            <a:avLst/>
          </a:prstGeom>
          <a:noFill/>
          <a:ln cap="flat" cmpd="sng" w="38100">
            <a:solidFill>
              <a:srgbClr val="00FF00"/>
            </a:solidFill>
            <a:prstDash val="solid"/>
            <a:round/>
            <a:headEnd len="med" w="med" type="none"/>
            <a:tailEnd len="med" w="med" type="none"/>
          </a:ln>
        </p:spPr>
      </p:cxnSp>
      <p:cxnSp>
        <p:nvCxnSpPr>
          <p:cNvPr id="1155" name="Google Shape;1155;p68"/>
          <p:cNvCxnSpPr/>
          <p:nvPr/>
        </p:nvCxnSpPr>
        <p:spPr>
          <a:xfrm>
            <a:off x="1880450" y="3310825"/>
            <a:ext cx="222300" cy="585000"/>
          </a:xfrm>
          <a:prstGeom prst="straightConnector1">
            <a:avLst/>
          </a:prstGeom>
          <a:noFill/>
          <a:ln cap="flat" cmpd="sng" w="38100">
            <a:solidFill>
              <a:srgbClr val="FF0000"/>
            </a:solidFill>
            <a:prstDash val="solid"/>
            <a:round/>
            <a:headEnd len="med" w="med" type="none"/>
            <a:tailEnd len="med" w="med" type="none"/>
          </a:ln>
        </p:spPr>
      </p:cxnSp>
      <p:cxnSp>
        <p:nvCxnSpPr>
          <p:cNvPr id="1156" name="Google Shape;1156;p68"/>
          <p:cNvCxnSpPr/>
          <p:nvPr/>
        </p:nvCxnSpPr>
        <p:spPr>
          <a:xfrm flipH="1">
            <a:off x="2102575" y="3770075"/>
            <a:ext cx="398700" cy="125700"/>
          </a:xfrm>
          <a:prstGeom prst="straightConnector1">
            <a:avLst/>
          </a:prstGeom>
          <a:noFill/>
          <a:ln cap="flat" cmpd="sng" w="38100">
            <a:solidFill>
              <a:srgbClr val="FF0000"/>
            </a:solidFill>
            <a:prstDash val="solid"/>
            <a:round/>
            <a:headEnd len="med" w="med" type="none"/>
            <a:tailEnd len="med" w="med" type="none"/>
          </a:ln>
        </p:spPr>
      </p:cxnSp>
      <p:sp>
        <p:nvSpPr>
          <p:cNvPr id="1157" name="Google Shape;1157;p68"/>
          <p:cNvSpPr txBox="1"/>
          <p:nvPr/>
        </p:nvSpPr>
        <p:spPr>
          <a:xfrm>
            <a:off x="1118350" y="2899575"/>
            <a:ext cx="770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Calibri"/>
                <a:ea typeface="Calibri"/>
                <a:cs typeface="Calibri"/>
                <a:sym typeface="Calibri"/>
              </a:rPr>
              <a:t>LM </a:t>
            </a:r>
            <a:r>
              <a:rPr b="1" lang="en" sz="1800">
                <a:solidFill>
                  <a:srgbClr val="FF0000"/>
                </a:solidFill>
                <a:highlight>
                  <a:srgbClr val="FFFFFF"/>
                </a:highlight>
                <a:latin typeface="Calibri"/>
                <a:ea typeface="Calibri"/>
                <a:cs typeface="Calibri"/>
                <a:sym typeface="Calibri"/>
              </a:rPr>
              <a:t>X</a:t>
            </a:r>
            <a:r>
              <a:rPr lang="en" sz="1800"/>
              <a:t> </a:t>
            </a:r>
            <a:endParaRPr sz="1800"/>
          </a:p>
        </p:txBody>
      </p:sp>
      <p:sp>
        <p:nvSpPr>
          <p:cNvPr id="1158" name="Google Shape;1158;p68"/>
          <p:cNvSpPr txBox="1"/>
          <p:nvPr/>
        </p:nvSpPr>
        <p:spPr>
          <a:xfrm>
            <a:off x="2047375" y="3832925"/>
            <a:ext cx="770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Calibri"/>
                <a:ea typeface="Calibri"/>
                <a:cs typeface="Calibri"/>
                <a:sym typeface="Calibri"/>
              </a:rPr>
              <a:t>RM </a:t>
            </a:r>
            <a:r>
              <a:rPr b="1" lang="en" sz="1800">
                <a:solidFill>
                  <a:srgbClr val="FF0000"/>
                </a:solidFill>
                <a:highlight>
                  <a:srgbClr val="FFFFFF"/>
                </a:highlight>
                <a:latin typeface="Calibri"/>
                <a:ea typeface="Calibri"/>
                <a:cs typeface="Calibri"/>
                <a:sym typeface="Calibri"/>
              </a:rPr>
              <a:t>X</a:t>
            </a:r>
            <a:r>
              <a:rPr lang="en" sz="1800"/>
              <a:t> </a:t>
            </a:r>
            <a:endParaRPr sz="1800"/>
          </a:p>
        </p:txBody>
      </p:sp>
      <p:sp>
        <p:nvSpPr>
          <p:cNvPr id="1159" name="Google Shape;1159;p68"/>
          <p:cNvSpPr txBox="1"/>
          <p:nvPr/>
        </p:nvSpPr>
        <p:spPr>
          <a:xfrm>
            <a:off x="1332050" y="3580550"/>
            <a:ext cx="770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Calibri"/>
                <a:ea typeface="Calibri"/>
                <a:cs typeface="Calibri"/>
                <a:sym typeface="Calibri"/>
              </a:rPr>
              <a:t>RM </a:t>
            </a:r>
            <a:r>
              <a:rPr b="1" lang="en" sz="1800">
                <a:solidFill>
                  <a:srgbClr val="00FF00"/>
                </a:solidFill>
                <a:highlight>
                  <a:srgbClr val="FFFFFF"/>
                </a:highlight>
                <a:latin typeface="Calibri"/>
                <a:ea typeface="Calibri"/>
                <a:cs typeface="Calibri"/>
                <a:sym typeface="Calibri"/>
              </a:rPr>
              <a:t>✓</a:t>
            </a:r>
            <a:r>
              <a:rPr lang="en" sz="1800"/>
              <a:t> </a:t>
            </a:r>
            <a:endParaRPr sz="1800"/>
          </a:p>
        </p:txBody>
      </p:sp>
      <p:sp>
        <p:nvSpPr>
          <p:cNvPr id="1160" name="Google Shape;1160;p68"/>
          <p:cNvSpPr txBox="1"/>
          <p:nvPr/>
        </p:nvSpPr>
        <p:spPr>
          <a:xfrm>
            <a:off x="1916575" y="3122950"/>
            <a:ext cx="770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Calibri"/>
                <a:ea typeface="Calibri"/>
                <a:cs typeface="Calibri"/>
                <a:sym typeface="Calibri"/>
              </a:rPr>
              <a:t>LM </a:t>
            </a:r>
            <a:r>
              <a:rPr b="1" lang="en" sz="1800">
                <a:solidFill>
                  <a:srgbClr val="00FF00"/>
                </a:solidFill>
                <a:highlight>
                  <a:srgbClr val="FFFFFF"/>
                </a:highlight>
                <a:latin typeface="Calibri"/>
                <a:ea typeface="Calibri"/>
                <a:cs typeface="Calibri"/>
                <a:sym typeface="Calibri"/>
              </a:rPr>
              <a:t>✓</a:t>
            </a:r>
            <a:r>
              <a:rPr lang="en" sz="1800"/>
              <a:t> </a:t>
            </a:r>
            <a:endParaRPr sz="1800"/>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5" name="Shape 1165"/>
        <p:cNvGrpSpPr/>
        <p:nvPr/>
      </p:nvGrpSpPr>
      <p:grpSpPr>
        <a:xfrm>
          <a:off x="0" y="0"/>
          <a:ext cx="0" cy="0"/>
          <a:chOff x="0" y="0"/>
          <a:chExt cx="0" cy="0"/>
        </a:xfrm>
      </p:grpSpPr>
      <p:sp>
        <p:nvSpPr>
          <p:cNvPr id="1166" name="Google Shape;1166;p69"/>
          <p:cNvSpPr txBox="1"/>
          <p:nvPr/>
        </p:nvSpPr>
        <p:spPr>
          <a:xfrm>
            <a:off x="322325" y="1003050"/>
            <a:ext cx="75708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67" name="Google Shape;1167;p69"/>
          <p:cNvSpPr txBox="1"/>
          <p:nvPr/>
        </p:nvSpPr>
        <p:spPr>
          <a:xfrm>
            <a:off x="6676701" y="3012598"/>
            <a:ext cx="4983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t>RM</a:t>
            </a:r>
            <a:endParaRPr b="1" sz="1500"/>
          </a:p>
        </p:txBody>
      </p:sp>
      <p:sp>
        <p:nvSpPr>
          <p:cNvPr id="1168" name="Google Shape;1168;p69"/>
          <p:cNvSpPr txBox="1"/>
          <p:nvPr/>
        </p:nvSpPr>
        <p:spPr>
          <a:xfrm>
            <a:off x="6763997" y="3199143"/>
            <a:ext cx="3033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FF0000"/>
                </a:solidFill>
              </a:rPr>
              <a:t>X</a:t>
            </a:r>
            <a:endParaRPr b="1" sz="1500">
              <a:solidFill>
                <a:srgbClr val="FF0000"/>
              </a:solidFill>
            </a:endParaRPr>
          </a:p>
        </p:txBody>
      </p:sp>
      <p:sp>
        <p:nvSpPr>
          <p:cNvPr id="1169" name="Google Shape;1169;p69"/>
          <p:cNvSpPr txBox="1"/>
          <p:nvPr/>
        </p:nvSpPr>
        <p:spPr>
          <a:xfrm>
            <a:off x="5817020" y="2657300"/>
            <a:ext cx="5292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t>RM</a:t>
            </a:r>
            <a:endParaRPr b="1" sz="1500"/>
          </a:p>
        </p:txBody>
      </p:sp>
      <p:sp>
        <p:nvSpPr>
          <p:cNvPr id="1170" name="Google Shape;1170;p69"/>
          <p:cNvSpPr txBox="1"/>
          <p:nvPr/>
        </p:nvSpPr>
        <p:spPr>
          <a:xfrm>
            <a:off x="5613343" y="2124019"/>
            <a:ext cx="4983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t>LM</a:t>
            </a:r>
            <a:endParaRPr b="1" sz="1500"/>
          </a:p>
        </p:txBody>
      </p:sp>
      <p:sp>
        <p:nvSpPr>
          <p:cNvPr id="1171" name="Google Shape;1171;p69"/>
          <p:cNvSpPr txBox="1"/>
          <p:nvPr/>
        </p:nvSpPr>
        <p:spPr>
          <a:xfrm>
            <a:off x="6522902" y="2422339"/>
            <a:ext cx="4983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t>LM</a:t>
            </a:r>
            <a:endParaRPr b="1" sz="1500"/>
          </a:p>
        </p:txBody>
      </p:sp>
      <p:sp>
        <p:nvSpPr>
          <p:cNvPr id="1172" name="Google Shape;1172;p69"/>
          <p:cNvSpPr txBox="1"/>
          <p:nvPr/>
        </p:nvSpPr>
        <p:spPr>
          <a:xfrm>
            <a:off x="5628737" y="2332133"/>
            <a:ext cx="5292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b="1" lang="en" sz="1500">
                <a:solidFill>
                  <a:srgbClr val="FF0000"/>
                </a:solidFill>
              </a:rPr>
              <a:t>XX</a:t>
            </a:r>
            <a:endParaRPr b="1" sz="1500">
              <a:solidFill>
                <a:srgbClr val="FF0000"/>
              </a:solidFill>
            </a:endParaRPr>
          </a:p>
        </p:txBody>
      </p:sp>
      <p:grpSp>
        <p:nvGrpSpPr>
          <p:cNvPr id="1173" name="Google Shape;1173;p69"/>
          <p:cNvGrpSpPr/>
          <p:nvPr/>
        </p:nvGrpSpPr>
        <p:grpSpPr>
          <a:xfrm>
            <a:off x="5907375" y="2961000"/>
            <a:ext cx="303292" cy="221860"/>
            <a:chOff x="1298551" y="1828163"/>
            <a:chExt cx="220769" cy="161470"/>
          </a:xfrm>
        </p:grpSpPr>
        <p:sp>
          <p:nvSpPr>
            <p:cNvPr id="1174" name="Google Shape;1174;p69"/>
            <p:cNvSpPr/>
            <p:nvPr/>
          </p:nvSpPr>
          <p:spPr>
            <a:xfrm>
              <a:off x="1298551" y="1828166"/>
              <a:ext cx="112365" cy="161467"/>
            </a:xfrm>
            <a:custGeom>
              <a:rect b="b" l="l" r="r" t="t"/>
              <a:pathLst>
                <a:path extrusionOk="0" h="3220" w="2576">
                  <a:moveTo>
                    <a:pt x="0" y="2024"/>
                  </a:moveTo>
                  <a:lnTo>
                    <a:pt x="1012" y="3220"/>
                  </a:lnTo>
                  <a:lnTo>
                    <a:pt x="2576" y="0"/>
                  </a:lnTo>
                </a:path>
              </a:pathLst>
            </a:custGeom>
            <a:noFill/>
            <a:ln cap="flat" cmpd="sng" w="28575">
              <a:solidFill>
                <a:srgbClr val="00FF00"/>
              </a:solidFill>
              <a:prstDash val="solid"/>
              <a:round/>
              <a:headEnd len="med" w="med" type="none"/>
              <a:tailEnd len="med" w="med" type="none"/>
            </a:ln>
          </p:spPr>
        </p:sp>
        <p:sp>
          <p:nvSpPr>
            <p:cNvPr id="1175" name="Google Shape;1175;p69"/>
            <p:cNvSpPr/>
            <p:nvPr/>
          </p:nvSpPr>
          <p:spPr>
            <a:xfrm>
              <a:off x="1406955" y="1828163"/>
              <a:ext cx="112365" cy="161467"/>
            </a:xfrm>
            <a:custGeom>
              <a:rect b="b" l="l" r="r" t="t"/>
              <a:pathLst>
                <a:path extrusionOk="0" h="3220" w="2576">
                  <a:moveTo>
                    <a:pt x="0" y="2024"/>
                  </a:moveTo>
                  <a:lnTo>
                    <a:pt x="1012" y="3220"/>
                  </a:lnTo>
                  <a:lnTo>
                    <a:pt x="2576" y="0"/>
                  </a:lnTo>
                </a:path>
              </a:pathLst>
            </a:custGeom>
            <a:noFill/>
            <a:ln cap="flat" cmpd="sng" w="28575">
              <a:solidFill>
                <a:srgbClr val="00FF00"/>
              </a:solidFill>
              <a:prstDash val="solid"/>
              <a:round/>
              <a:headEnd len="med" w="med" type="none"/>
              <a:tailEnd len="med" w="med" type="none"/>
            </a:ln>
          </p:spPr>
        </p:sp>
      </p:grpSp>
      <p:sp>
        <p:nvSpPr>
          <p:cNvPr id="1176" name="Google Shape;1176;p69"/>
          <p:cNvSpPr txBox="1"/>
          <p:nvPr/>
        </p:nvSpPr>
        <p:spPr>
          <a:xfrm>
            <a:off x="4951412" y="1210794"/>
            <a:ext cx="32424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u="sng"/>
              <a:t>Multi-Inflection Hodograph</a:t>
            </a:r>
            <a:endParaRPr b="1" sz="1700" u="sng"/>
          </a:p>
        </p:txBody>
      </p:sp>
      <p:sp>
        <p:nvSpPr>
          <p:cNvPr id="1177" name="Google Shape;1177;p69"/>
          <p:cNvSpPr txBox="1"/>
          <p:nvPr/>
        </p:nvSpPr>
        <p:spPr>
          <a:xfrm>
            <a:off x="5130375" y="3878775"/>
            <a:ext cx="2647800" cy="7389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200"/>
              <a:t>means more lift than</a:t>
            </a:r>
            <a:endParaRPr sz="1200"/>
          </a:p>
          <a:p>
            <a:pPr indent="0" lvl="0" marL="0" rtl="0" algn="ctr">
              <a:spcBef>
                <a:spcPts val="0"/>
              </a:spcBef>
              <a:spcAft>
                <a:spcPts val="0"/>
              </a:spcAft>
              <a:buNone/>
            </a:pPr>
            <a:r>
              <a:t/>
            </a:r>
            <a:endParaRPr sz="1200"/>
          </a:p>
          <a:p>
            <a:pPr indent="0" lvl="0" marL="0" rtl="0" algn="ctr">
              <a:spcBef>
                <a:spcPts val="0"/>
              </a:spcBef>
              <a:spcAft>
                <a:spcPts val="0"/>
              </a:spcAft>
              <a:buNone/>
            </a:pPr>
            <a:r>
              <a:rPr lang="en" sz="1200">
                <a:solidFill>
                  <a:srgbClr val="000000"/>
                </a:solidFill>
              </a:rPr>
              <a:t>means more suppression than</a:t>
            </a:r>
            <a:endParaRPr sz="1200">
              <a:solidFill>
                <a:srgbClr val="000000"/>
              </a:solidFill>
            </a:endParaRPr>
          </a:p>
        </p:txBody>
      </p:sp>
      <p:sp>
        <p:nvSpPr>
          <p:cNvPr id="1178" name="Google Shape;1178;p69"/>
          <p:cNvSpPr txBox="1"/>
          <p:nvPr/>
        </p:nvSpPr>
        <p:spPr>
          <a:xfrm>
            <a:off x="5098890" y="4252575"/>
            <a:ext cx="498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b="1" lang="en" sz="1200">
                <a:solidFill>
                  <a:srgbClr val="FF0000"/>
                </a:solidFill>
              </a:rPr>
              <a:t>XX</a:t>
            </a:r>
            <a:endParaRPr b="1" sz="1200">
              <a:solidFill>
                <a:srgbClr val="FF0000"/>
              </a:solidFill>
            </a:endParaRPr>
          </a:p>
        </p:txBody>
      </p:sp>
      <p:sp>
        <p:nvSpPr>
          <p:cNvPr id="1179" name="Google Shape;1179;p69"/>
          <p:cNvSpPr/>
          <p:nvPr/>
        </p:nvSpPr>
        <p:spPr>
          <a:xfrm>
            <a:off x="5481400" y="3994000"/>
            <a:ext cx="112359" cy="140448"/>
          </a:xfrm>
          <a:custGeom>
            <a:rect b="b" l="l" r="r" t="t"/>
            <a:pathLst>
              <a:path extrusionOk="0" h="3220" w="2576">
                <a:moveTo>
                  <a:pt x="0" y="2024"/>
                </a:moveTo>
                <a:lnTo>
                  <a:pt x="1012" y="3220"/>
                </a:lnTo>
                <a:lnTo>
                  <a:pt x="2576" y="0"/>
                </a:lnTo>
              </a:path>
            </a:pathLst>
          </a:custGeom>
          <a:noFill/>
          <a:ln cap="flat" cmpd="sng" w="19050">
            <a:solidFill>
              <a:srgbClr val="00FF00"/>
            </a:solidFill>
            <a:prstDash val="solid"/>
            <a:round/>
            <a:headEnd len="med" w="med" type="none"/>
            <a:tailEnd len="med" w="med" type="none"/>
          </a:ln>
        </p:spPr>
      </p:sp>
      <p:sp>
        <p:nvSpPr>
          <p:cNvPr id="1180" name="Google Shape;1180;p69"/>
          <p:cNvSpPr/>
          <p:nvPr/>
        </p:nvSpPr>
        <p:spPr>
          <a:xfrm>
            <a:off x="5589793" y="3993997"/>
            <a:ext cx="112359" cy="140448"/>
          </a:xfrm>
          <a:custGeom>
            <a:rect b="b" l="l" r="r" t="t"/>
            <a:pathLst>
              <a:path extrusionOk="0" h="3220" w="2576">
                <a:moveTo>
                  <a:pt x="0" y="2024"/>
                </a:moveTo>
                <a:lnTo>
                  <a:pt x="1012" y="3220"/>
                </a:lnTo>
                <a:lnTo>
                  <a:pt x="2576" y="0"/>
                </a:lnTo>
              </a:path>
            </a:pathLst>
          </a:custGeom>
          <a:noFill/>
          <a:ln cap="flat" cmpd="sng" w="19050">
            <a:solidFill>
              <a:srgbClr val="00FF00"/>
            </a:solidFill>
            <a:prstDash val="solid"/>
            <a:round/>
            <a:headEnd len="med" w="med" type="none"/>
            <a:tailEnd len="med" w="med" type="none"/>
          </a:ln>
        </p:spPr>
      </p:sp>
      <p:sp>
        <p:nvSpPr>
          <p:cNvPr id="1181" name="Google Shape;1181;p69"/>
          <p:cNvSpPr/>
          <p:nvPr/>
        </p:nvSpPr>
        <p:spPr>
          <a:xfrm>
            <a:off x="7243510" y="3975859"/>
            <a:ext cx="112378" cy="140472"/>
          </a:xfrm>
          <a:custGeom>
            <a:rect b="b" l="l" r="r" t="t"/>
            <a:pathLst>
              <a:path extrusionOk="0" h="3220" w="2576">
                <a:moveTo>
                  <a:pt x="0" y="2024"/>
                </a:moveTo>
                <a:lnTo>
                  <a:pt x="1012" y="3220"/>
                </a:lnTo>
                <a:lnTo>
                  <a:pt x="2576" y="0"/>
                </a:lnTo>
              </a:path>
            </a:pathLst>
          </a:custGeom>
          <a:noFill/>
          <a:ln cap="flat" cmpd="sng" w="19050">
            <a:solidFill>
              <a:srgbClr val="00FF00"/>
            </a:solidFill>
            <a:prstDash val="solid"/>
            <a:round/>
            <a:headEnd len="med" w="med" type="none"/>
            <a:tailEnd len="med" w="med" type="none"/>
          </a:ln>
        </p:spPr>
      </p:sp>
      <p:sp>
        <p:nvSpPr>
          <p:cNvPr id="1182" name="Google Shape;1182;p69"/>
          <p:cNvSpPr txBox="1"/>
          <p:nvPr/>
        </p:nvSpPr>
        <p:spPr>
          <a:xfrm>
            <a:off x="7468665" y="4237016"/>
            <a:ext cx="498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b="1" lang="en" sz="1200">
                <a:solidFill>
                  <a:srgbClr val="FF0000"/>
                </a:solidFill>
              </a:rPr>
              <a:t>X</a:t>
            </a:r>
            <a:endParaRPr b="1" sz="1200">
              <a:solidFill>
                <a:srgbClr val="FF0000"/>
              </a:solidFill>
            </a:endParaRPr>
          </a:p>
        </p:txBody>
      </p:sp>
      <p:sp>
        <p:nvSpPr>
          <p:cNvPr id="1183" name="Google Shape;1183;p69"/>
          <p:cNvSpPr txBox="1"/>
          <p:nvPr/>
        </p:nvSpPr>
        <p:spPr>
          <a:xfrm>
            <a:off x="322325" y="1003050"/>
            <a:ext cx="44418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Calibri"/>
                <a:ea typeface="Calibri"/>
                <a:cs typeface="Calibri"/>
                <a:sym typeface="Calibri"/>
              </a:rPr>
              <a:t>Multi-inflection hodographs may</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suppress right- and left-movers,</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depending on the situation.</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84" name="Google Shape;1184;p69"/>
          <p:cNvSpPr/>
          <p:nvPr/>
        </p:nvSpPr>
        <p:spPr>
          <a:xfrm>
            <a:off x="5673624" y="1750700"/>
            <a:ext cx="1533425" cy="1768775"/>
          </a:xfrm>
          <a:custGeom>
            <a:rect b="b" l="l" r="r" t="t"/>
            <a:pathLst>
              <a:path extrusionOk="0" h="70751" w="61337">
                <a:moveTo>
                  <a:pt x="6986" y="70751"/>
                </a:moveTo>
                <a:cubicBezTo>
                  <a:pt x="5928" y="66116"/>
                  <a:pt x="-2320" y="48673"/>
                  <a:pt x="636" y="42943"/>
                </a:cubicBezTo>
                <a:cubicBezTo>
                  <a:pt x="3592" y="37214"/>
                  <a:pt x="18518" y="34768"/>
                  <a:pt x="24722" y="36374"/>
                </a:cubicBezTo>
                <a:cubicBezTo>
                  <a:pt x="30926" y="37980"/>
                  <a:pt x="32756" y="51095"/>
                  <a:pt x="37860" y="52577"/>
                </a:cubicBezTo>
                <a:cubicBezTo>
                  <a:pt x="42964" y="54059"/>
                  <a:pt x="52921" y="50540"/>
                  <a:pt x="55347" y="45268"/>
                </a:cubicBezTo>
                <a:cubicBezTo>
                  <a:pt x="57773" y="39996"/>
                  <a:pt x="51418" y="28488"/>
                  <a:pt x="52416" y="20943"/>
                </a:cubicBezTo>
                <a:cubicBezTo>
                  <a:pt x="53414" y="13398"/>
                  <a:pt x="59850" y="3491"/>
                  <a:pt x="61337" y="0"/>
                </a:cubicBezTo>
              </a:path>
            </a:pathLst>
          </a:custGeom>
          <a:noFill/>
          <a:ln cap="flat" cmpd="sng" w="38100">
            <a:solidFill>
              <a:schemeClr val="dk1"/>
            </a:solidFill>
            <a:prstDash val="solid"/>
            <a:round/>
            <a:headEnd len="med" w="med" type="none"/>
            <a:tailEnd len="med" w="med" type="none"/>
          </a:ln>
        </p:spPr>
      </p:sp>
      <p:sp>
        <p:nvSpPr>
          <p:cNvPr id="1185" name="Google Shape;1185;p69"/>
          <p:cNvSpPr/>
          <p:nvPr/>
        </p:nvSpPr>
        <p:spPr>
          <a:xfrm>
            <a:off x="6662504" y="2731844"/>
            <a:ext cx="154367" cy="221858"/>
          </a:xfrm>
          <a:custGeom>
            <a:rect b="b" l="l" r="r" t="t"/>
            <a:pathLst>
              <a:path extrusionOk="0" h="3220" w="2576">
                <a:moveTo>
                  <a:pt x="0" y="2024"/>
                </a:moveTo>
                <a:lnTo>
                  <a:pt x="1012" y="3220"/>
                </a:lnTo>
                <a:lnTo>
                  <a:pt x="2576" y="0"/>
                </a:lnTo>
              </a:path>
            </a:pathLst>
          </a:custGeom>
          <a:noFill/>
          <a:ln cap="flat" cmpd="sng" w="28575">
            <a:solidFill>
              <a:srgbClr val="00FF00"/>
            </a:solidFill>
            <a:prstDash val="solid"/>
            <a:round/>
            <a:headEnd len="med" w="med" type="none"/>
            <a:tailEnd len="med" w="med" type="none"/>
          </a:ln>
        </p:spPr>
      </p:sp>
      <p:sp>
        <p:nvSpPr>
          <p:cNvPr id="1186" name="Google Shape;1186;p69"/>
          <p:cNvSpPr txBox="1"/>
          <p:nvPr/>
        </p:nvSpPr>
        <p:spPr>
          <a:xfrm>
            <a:off x="368950" y="123350"/>
            <a:ext cx="85782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Linear Dynamics and Complex Hodo Shapes– Bonus Material</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1" name="Shape 1191"/>
        <p:cNvGrpSpPr/>
        <p:nvPr/>
      </p:nvGrpSpPr>
      <p:grpSpPr>
        <a:xfrm>
          <a:off x="0" y="0"/>
          <a:ext cx="0" cy="0"/>
          <a:chOff x="0" y="0"/>
          <a:chExt cx="0" cy="0"/>
        </a:xfrm>
      </p:grpSpPr>
      <p:cxnSp>
        <p:nvCxnSpPr>
          <p:cNvPr id="1192" name="Google Shape;1192;p70"/>
          <p:cNvCxnSpPr/>
          <p:nvPr/>
        </p:nvCxnSpPr>
        <p:spPr>
          <a:xfrm flipH="1" rot="10800000">
            <a:off x="5397600" y="3589575"/>
            <a:ext cx="320100" cy="87600"/>
          </a:xfrm>
          <a:prstGeom prst="straightConnector1">
            <a:avLst/>
          </a:prstGeom>
          <a:noFill/>
          <a:ln cap="flat" cmpd="sng" w="38100">
            <a:solidFill>
              <a:srgbClr val="FF0000"/>
            </a:solidFill>
            <a:prstDash val="solid"/>
            <a:round/>
            <a:headEnd len="med" w="med" type="none"/>
            <a:tailEnd len="med" w="med" type="none"/>
          </a:ln>
        </p:spPr>
      </p:cxnSp>
      <p:cxnSp>
        <p:nvCxnSpPr>
          <p:cNvPr id="1193" name="Google Shape;1193;p70"/>
          <p:cNvCxnSpPr/>
          <p:nvPr/>
        </p:nvCxnSpPr>
        <p:spPr>
          <a:xfrm>
            <a:off x="5717700" y="3589575"/>
            <a:ext cx="367500" cy="1102500"/>
          </a:xfrm>
          <a:prstGeom prst="straightConnector1">
            <a:avLst/>
          </a:prstGeom>
          <a:noFill/>
          <a:ln cap="flat" cmpd="sng" w="38100">
            <a:solidFill>
              <a:srgbClr val="FF0000"/>
            </a:solidFill>
            <a:prstDash val="solid"/>
            <a:round/>
            <a:headEnd len="med" w="med" type="none"/>
            <a:tailEnd len="med" w="med" type="none"/>
          </a:ln>
        </p:spPr>
      </p:cxnSp>
      <p:cxnSp>
        <p:nvCxnSpPr>
          <p:cNvPr id="1194" name="Google Shape;1194;p70"/>
          <p:cNvCxnSpPr/>
          <p:nvPr/>
        </p:nvCxnSpPr>
        <p:spPr>
          <a:xfrm flipH="1">
            <a:off x="6085200" y="4547175"/>
            <a:ext cx="310800" cy="144900"/>
          </a:xfrm>
          <a:prstGeom prst="straightConnector1">
            <a:avLst/>
          </a:prstGeom>
          <a:noFill/>
          <a:ln cap="flat" cmpd="sng" w="38100">
            <a:solidFill>
              <a:srgbClr val="FF0000"/>
            </a:solidFill>
            <a:prstDash val="solid"/>
            <a:round/>
            <a:headEnd len="med" w="med" type="none"/>
            <a:tailEnd len="med" w="med" type="none"/>
          </a:ln>
        </p:spPr>
      </p:cxnSp>
      <p:cxnSp>
        <p:nvCxnSpPr>
          <p:cNvPr id="1195" name="Google Shape;1195;p70"/>
          <p:cNvCxnSpPr/>
          <p:nvPr/>
        </p:nvCxnSpPr>
        <p:spPr>
          <a:xfrm flipH="1">
            <a:off x="6389100" y="3318425"/>
            <a:ext cx="92100" cy="1248000"/>
          </a:xfrm>
          <a:prstGeom prst="straightConnector1">
            <a:avLst/>
          </a:prstGeom>
          <a:noFill/>
          <a:ln cap="flat" cmpd="sng" w="38100">
            <a:solidFill>
              <a:srgbClr val="FF0000"/>
            </a:solidFill>
            <a:prstDash val="solid"/>
            <a:round/>
            <a:headEnd len="med" w="med" type="none"/>
            <a:tailEnd len="med" w="med" type="none"/>
          </a:ln>
        </p:spPr>
      </p:cxnSp>
      <p:cxnSp>
        <p:nvCxnSpPr>
          <p:cNvPr id="1196" name="Google Shape;1196;p70"/>
          <p:cNvCxnSpPr/>
          <p:nvPr/>
        </p:nvCxnSpPr>
        <p:spPr>
          <a:xfrm flipH="1">
            <a:off x="6489875" y="2470200"/>
            <a:ext cx="818100" cy="851700"/>
          </a:xfrm>
          <a:prstGeom prst="straightConnector1">
            <a:avLst/>
          </a:prstGeom>
          <a:noFill/>
          <a:ln cap="flat" cmpd="sng" w="38100">
            <a:solidFill>
              <a:srgbClr val="00FF00"/>
            </a:solidFill>
            <a:prstDash val="solid"/>
            <a:round/>
            <a:headEnd len="med" w="med" type="none"/>
            <a:tailEnd len="med" w="med" type="none"/>
          </a:ln>
        </p:spPr>
      </p:cxnSp>
      <p:cxnSp>
        <p:nvCxnSpPr>
          <p:cNvPr id="1197" name="Google Shape;1197;p70"/>
          <p:cNvCxnSpPr/>
          <p:nvPr/>
        </p:nvCxnSpPr>
        <p:spPr>
          <a:xfrm flipH="1">
            <a:off x="7283725" y="2159870"/>
            <a:ext cx="1065000" cy="322500"/>
          </a:xfrm>
          <a:prstGeom prst="straightConnector1">
            <a:avLst/>
          </a:prstGeom>
          <a:noFill/>
          <a:ln cap="flat" cmpd="sng" w="38100">
            <a:solidFill>
              <a:srgbClr val="FFD966"/>
            </a:solidFill>
            <a:prstDash val="solid"/>
            <a:round/>
            <a:headEnd len="med" w="med" type="none"/>
            <a:tailEnd len="med" w="med" type="none"/>
          </a:ln>
        </p:spPr>
      </p:cxnSp>
      <p:cxnSp>
        <p:nvCxnSpPr>
          <p:cNvPr id="1198" name="Google Shape;1198;p70"/>
          <p:cNvCxnSpPr/>
          <p:nvPr/>
        </p:nvCxnSpPr>
        <p:spPr>
          <a:xfrm flipH="1" rot="10800000">
            <a:off x="5397600" y="3677150"/>
            <a:ext cx="18600" cy="1227900"/>
          </a:xfrm>
          <a:prstGeom prst="straightConnector1">
            <a:avLst/>
          </a:prstGeom>
          <a:noFill/>
          <a:ln cap="flat" cmpd="sng" w="38100">
            <a:solidFill>
              <a:srgbClr val="FF00FF"/>
            </a:solidFill>
            <a:prstDash val="solid"/>
            <a:round/>
            <a:headEnd len="med" w="med" type="none"/>
            <a:tailEnd len="med" w="med" type="none"/>
          </a:ln>
        </p:spPr>
      </p:cxnSp>
      <p:sp>
        <p:nvSpPr>
          <p:cNvPr id="1199" name="Google Shape;1199;p70"/>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Complex Hodographs</a:t>
            </a:r>
            <a:endParaRPr/>
          </a:p>
        </p:txBody>
      </p:sp>
      <p:cxnSp>
        <p:nvCxnSpPr>
          <p:cNvPr id="1200" name="Google Shape;1200;p70"/>
          <p:cNvCxnSpPr/>
          <p:nvPr/>
        </p:nvCxnSpPr>
        <p:spPr>
          <a:xfrm flipH="1" rot="10800000">
            <a:off x="1755938" y="3274538"/>
            <a:ext cx="1231200" cy="185100"/>
          </a:xfrm>
          <a:prstGeom prst="straightConnector1">
            <a:avLst/>
          </a:prstGeom>
          <a:noFill/>
          <a:ln cap="flat" cmpd="sng" w="38100">
            <a:solidFill>
              <a:srgbClr val="FF0000"/>
            </a:solidFill>
            <a:prstDash val="solid"/>
            <a:round/>
            <a:headEnd len="med" w="med" type="none"/>
            <a:tailEnd len="med" w="med" type="none"/>
          </a:ln>
        </p:spPr>
      </p:cxnSp>
      <p:cxnSp>
        <p:nvCxnSpPr>
          <p:cNvPr id="1201" name="Google Shape;1201;p70"/>
          <p:cNvCxnSpPr/>
          <p:nvPr/>
        </p:nvCxnSpPr>
        <p:spPr>
          <a:xfrm>
            <a:off x="2987150" y="3269338"/>
            <a:ext cx="184800" cy="835800"/>
          </a:xfrm>
          <a:prstGeom prst="straightConnector1">
            <a:avLst/>
          </a:prstGeom>
          <a:noFill/>
          <a:ln cap="flat" cmpd="sng" w="38100">
            <a:solidFill>
              <a:srgbClr val="00FF00"/>
            </a:solidFill>
            <a:prstDash val="solid"/>
            <a:round/>
            <a:headEnd len="med" w="med" type="none"/>
            <a:tailEnd len="med" w="med" type="none"/>
          </a:ln>
        </p:spPr>
      </p:cxnSp>
      <p:cxnSp>
        <p:nvCxnSpPr>
          <p:cNvPr id="1202" name="Google Shape;1202;p70"/>
          <p:cNvCxnSpPr/>
          <p:nvPr/>
        </p:nvCxnSpPr>
        <p:spPr>
          <a:xfrm flipH="1">
            <a:off x="3564330" y="2746489"/>
            <a:ext cx="38400" cy="1182300"/>
          </a:xfrm>
          <a:prstGeom prst="straightConnector1">
            <a:avLst/>
          </a:prstGeom>
          <a:noFill/>
          <a:ln cap="flat" cmpd="sng" w="38100">
            <a:solidFill>
              <a:srgbClr val="00FF00"/>
            </a:solidFill>
            <a:prstDash val="solid"/>
            <a:round/>
            <a:headEnd len="med" w="med" type="none"/>
            <a:tailEnd len="med" w="med" type="none"/>
          </a:ln>
        </p:spPr>
      </p:cxnSp>
      <p:cxnSp>
        <p:nvCxnSpPr>
          <p:cNvPr id="1203" name="Google Shape;1203;p70"/>
          <p:cNvCxnSpPr/>
          <p:nvPr/>
        </p:nvCxnSpPr>
        <p:spPr>
          <a:xfrm flipH="1">
            <a:off x="3171950" y="3931138"/>
            <a:ext cx="385500" cy="174000"/>
          </a:xfrm>
          <a:prstGeom prst="straightConnector1">
            <a:avLst/>
          </a:prstGeom>
          <a:noFill/>
          <a:ln cap="flat" cmpd="sng" w="38100">
            <a:solidFill>
              <a:srgbClr val="00FF00"/>
            </a:solidFill>
            <a:prstDash val="solid"/>
            <a:round/>
            <a:headEnd len="med" w="med" type="none"/>
            <a:tailEnd len="med" w="med" type="none"/>
          </a:ln>
        </p:spPr>
      </p:cxnSp>
      <p:cxnSp>
        <p:nvCxnSpPr>
          <p:cNvPr id="1204" name="Google Shape;1204;p70"/>
          <p:cNvCxnSpPr/>
          <p:nvPr/>
        </p:nvCxnSpPr>
        <p:spPr>
          <a:xfrm flipH="1">
            <a:off x="3602720" y="2440749"/>
            <a:ext cx="1065000" cy="322500"/>
          </a:xfrm>
          <a:prstGeom prst="straightConnector1">
            <a:avLst/>
          </a:prstGeom>
          <a:noFill/>
          <a:ln cap="flat" cmpd="sng" w="38100">
            <a:solidFill>
              <a:srgbClr val="FFD966"/>
            </a:solidFill>
            <a:prstDash val="solid"/>
            <a:round/>
            <a:headEnd len="med" w="med" type="none"/>
            <a:tailEnd len="med" w="med" type="none"/>
          </a:ln>
        </p:spPr>
      </p:cxnSp>
      <p:sp>
        <p:nvSpPr>
          <p:cNvPr id="1205" name="Google Shape;1205;p70"/>
          <p:cNvSpPr txBox="1"/>
          <p:nvPr/>
        </p:nvSpPr>
        <p:spPr>
          <a:xfrm>
            <a:off x="322325" y="1003050"/>
            <a:ext cx="7570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Calibri"/>
                <a:ea typeface="Calibri"/>
                <a:cs typeface="Calibri"/>
                <a:sym typeface="Calibri"/>
              </a:rPr>
              <a:t>When should we “worry” about dynamic </a:t>
            </a:r>
            <a:r>
              <a:rPr b="1" lang="en" sz="1800">
                <a:solidFill>
                  <a:schemeClr val="dk1"/>
                </a:solidFill>
                <a:latin typeface="Calibri"/>
                <a:ea typeface="Calibri"/>
                <a:cs typeface="Calibri"/>
                <a:sym typeface="Calibri"/>
              </a:rPr>
              <a:t>suppression</a:t>
            </a:r>
            <a:r>
              <a:rPr b="1" lang="en"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cxnSp>
        <p:nvCxnSpPr>
          <p:cNvPr id="1206" name="Google Shape;1206;p70"/>
          <p:cNvCxnSpPr/>
          <p:nvPr/>
        </p:nvCxnSpPr>
        <p:spPr>
          <a:xfrm flipH="1" rot="10800000">
            <a:off x="1737350" y="3466250"/>
            <a:ext cx="32100" cy="1438800"/>
          </a:xfrm>
          <a:prstGeom prst="straightConnector1">
            <a:avLst/>
          </a:prstGeom>
          <a:noFill/>
          <a:ln cap="flat" cmpd="sng" w="38100">
            <a:solidFill>
              <a:srgbClr val="FF00FF"/>
            </a:solidFill>
            <a:prstDash val="solid"/>
            <a:round/>
            <a:headEnd len="med" w="med" type="none"/>
            <a:tailEnd len="med" w="med" type="none"/>
          </a:ln>
        </p:spPr>
      </p:cxn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1" name="Shape 1211"/>
        <p:cNvGrpSpPr/>
        <p:nvPr/>
      </p:nvGrpSpPr>
      <p:grpSpPr>
        <a:xfrm>
          <a:off x="0" y="0"/>
          <a:ext cx="0" cy="0"/>
          <a:chOff x="0" y="0"/>
          <a:chExt cx="0" cy="0"/>
        </a:xfrm>
      </p:grpSpPr>
      <p:cxnSp>
        <p:nvCxnSpPr>
          <p:cNvPr id="1212" name="Google Shape;1212;p71"/>
          <p:cNvCxnSpPr/>
          <p:nvPr/>
        </p:nvCxnSpPr>
        <p:spPr>
          <a:xfrm flipH="1" rot="10800000">
            <a:off x="5397600" y="3589575"/>
            <a:ext cx="320100" cy="87600"/>
          </a:xfrm>
          <a:prstGeom prst="straightConnector1">
            <a:avLst/>
          </a:prstGeom>
          <a:noFill/>
          <a:ln cap="flat" cmpd="sng" w="38100">
            <a:solidFill>
              <a:srgbClr val="FF0000"/>
            </a:solidFill>
            <a:prstDash val="solid"/>
            <a:round/>
            <a:headEnd len="med" w="med" type="none"/>
            <a:tailEnd len="med" w="med" type="none"/>
          </a:ln>
        </p:spPr>
      </p:cxnSp>
      <p:cxnSp>
        <p:nvCxnSpPr>
          <p:cNvPr id="1213" name="Google Shape;1213;p71"/>
          <p:cNvCxnSpPr/>
          <p:nvPr/>
        </p:nvCxnSpPr>
        <p:spPr>
          <a:xfrm>
            <a:off x="5717700" y="3589575"/>
            <a:ext cx="367500" cy="1102500"/>
          </a:xfrm>
          <a:prstGeom prst="straightConnector1">
            <a:avLst/>
          </a:prstGeom>
          <a:noFill/>
          <a:ln cap="flat" cmpd="sng" w="38100">
            <a:solidFill>
              <a:srgbClr val="FF0000"/>
            </a:solidFill>
            <a:prstDash val="solid"/>
            <a:round/>
            <a:headEnd len="med" w="med" type="none"/>
            <a:tailEnd len="med" w="med" type="none"/>
          </a:ln>
        </p:spPr>
      </p:cxnSp>
      <p:cxnSp>
        <p:nvCxnSpPr>
          <p:cNvPr id="1214" name="Google Shape;1214;p71"/>
          <p:cNvCxnSpPr/>
          <p:nvPr/>
        </p:nvCxnSpPr>
        <p:spPr>
          <a:xfrm flipH="1">
            <a:off x="6085200" y="4547175"/>
            <a:ext cx="310800" cy="144900"/>
          </a:xfrm>
          <a:prstGeom prst="straightConnector1">
            <a:avLst/>
          </a:prstGeom>
          <a:noFill/>
          <a:ln cap="flat" cmpd="sng" w="38100">
            <a:solidFill>
              <a:srgbClr val="FF0000"/>
            </a:solidFill>
            <a:prstDash val="solid"/>
            <a:round/>
            <a:headEnd len="med" w="med" type="none"/>
            <a:tailEnd len="med" w="med" type="none"/>
          </a:ln>
        </p:spPr>
      </p:cxnSp>
      <p:cxnSp>
        <p:nvCxnSpPr>
          <p:cNvPr id="1215" name="Google Shape;1215;p71"/>
          <p:cNvCxnSpPr/>
          <p:nvPr/>
        </p:nvCxnSpPr>
        <p:spPr>
          <a:xfrm flipH="1">
            <a:off x="6389100" y="3318425"/>
            <a:ext cx="92100" cy="1248000"/>
          </a:xfrm>
          <a:prstGeom prst="straightConnector1">
            <a:avLst/>
          </a:prstGeom>
          <a:noFill/>
          <a:ln cap="flat" cmpd="sng" w="38100">
            <a:solidFill>
              <a:srgbClr val="FF0000"/>
            </a:solidFill>
            <a:prstDash val="solid"/>
            <a:round/>
            <a:headEnd len="med" w="med" type="none"/>
            <a:tailEnd len="med" w="med" type="none"/>
          </a:ln>
        </p:spPr>
      </p:cxnSp>
      <p:cxnSp>
        <p:nvCxnSpPr>
          <p:cNvPr id="1216" name="Google Shape;1216;p71"/>
          <p:cNvCxnSpPr/>
          <p:nvPr/>
        </p:nvCxnSpPr>
        <p:spPr>
          <a:xfrm flipH="1">
            <a:off x="6489875" y="2470200"/>
            <a:ext cx="818100" cy="851700"/>
          </a:xfrm>
          <a:prstGeom prst="straightConnector1">
            <a:avLst/>
          </a:prstGeom>
          <a:noFill/>
          <a:ln cap="flat" cmpd="sng" w="38100">
            <a:solidFill>
              <a:srgbClr val="888888"/>
            </a:solidFill>
            <a:prstDash val="solid"/>
            <a:round/>
            <a:headEnd len="med" w="med" type="none"/>
            <a:tailEnd len="med" w="med" type="none"/>
          </a:ln>
        </p:spPr>
      </p:cxnSp>
      <p:cxnSp>
        <p:nvCxnSpPr>
          <p:cNvPr id="1217" name="Google Shape;1217;p71"/>
          <p:cNvCxnSpPr/>
          <p:nvPr/>
        </p:nvCxnSpPr>
        <p:spPr>
          <a:xfrm flipH="1">
            <a:off x="7283725" y="2159870"/>
            <a:ext cx="1065000" cy="322500"/>
          </a:xfrm>
          <a:prstGeom prst="straightConnector1">
            <a:avLst/>
          </a:prstGeom>
          <a:noFill/>
          <a:ln cap="flat" cmpd="sng" w="38100">
            <a:solidFill>
              <a:srgbClr val="888888"/>
            </a:solidFill>
            <a:prstDash val="solid"/>
            <a:round/>
            <a:headEnd len="med" w="med" type="none"/>
            <a:tailEnd len="med" w="med" type="none"/>
          </a:ln>
        </p:spPr>
      </p:cxnSp>
      <p:cxnSp>
        <p:nvCxnSpPr>
          <p:cNvPr id="1218" name="Google Shape;1218;p71"/>
          <p:cNvCxnSpPr/>
          <p:nvPr/>
        </p:nvCxnSpPr>
        <p:spPr>
          <a:xfrm flipH="1" rot="10800000">
            <a:off x="5397600" y="3677150"/>
            <a:ext cx="18600" cy="1227900"/>
          </a:xfrm>
          <a:prstGeom prst="straightConnector1">
            <a:avLst/>
          </a:prstGeom>
          <a:noFill/>
          <a:ln cap="flat" cmpd="sng" w="38100">
            <a:solidFill>
              <a:srgbClr val="FF00FF"/>
            </a:solidFill>
            <a:prstDash val="solid"/>
            <a:round/>
            <a:headEnd len="med" w="med" type="none"/>
            <a:tailEnd len="med" w="med" type="none"/>
          </a:ln>
        </p:spPr>
      </p:cxnSp>
      <p:sp>
        <p:nvSpPr>
          <p:cNvPr id="1219" name="Google Shape;1219;p71"/>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Complex Hodographs</a:t>
            </a:r>
            <a:endParaRPr/>
          </a:p>
        </p:txBody>
      </p:sp>
      <p:cxnSp>
        <p:nvCxnSpPr>
          <p:cNvPr id="1220" name="Google Shape;1220;p71"/>
          <p:cNvCxnSpPr/>
          <p:nvPr/>
        </p:nvCxnSpPr>
        <p:spPr>
          <a:xfrm flipH="1" rot="10800000">
            <a:off x="1755938" y="3274538"/>
            <a:ext cx="1231200" cy="185100"/>
          </a:xfrm>
          <a:prstGeom prst="straightConnector1">
            <a:avLst/>
          </a:prstGeom>
          <a:noFill/>
          <a:ln cap="flat" cmpd="sng" w="38100">
            <a:solidFill>
              <a:srgbClr val="FF0000"/>
            </a:solidFill>
            <a:prstDash val="solid"/>
            <a:round/>
            <a:headEnd len="med" w="med" type="none"/>
            <a:tailEnd len="med" w="med" type="none"/>
          </a:ln>
        </p:spPr>
      </p:cxnSp>
      <p:cxnSp>
        <p:nvCxnSpPr>
          <p:cNvPr id="1221" name="Google Shape;1221;p71"/>
          <p:cNvCxnSpPr/>
          <p:nvPr/>
        </p:nvCxnSpPr>
        <p:spPr>
          <a:xfrm>
            <a:off x="2987150" y="3269338"/>
            <a:ext cx="184800" cy="835800"/>
          </a:xfrm>
          <a:prstGeom prst="straightConnector1">
            <a:avLst/>
          </a:prstGeom>
          <a:noFill/>
          <a:ln cap="flat" cmpd="sng" w="38100">
            <a:solidFill>
              <a:srgbClr val="888888"/>
            </a:solidFill>
            <a:prstDash val="solid"/>
            <a:round/>
            <a:headEnd len="med" w="med" type="none"/>
            <a:tailEnd len="med" w="med" type="none"/>
          </a:ln>
        </p:spPr>
      </p:cxnSp>
      <p:cxnSp>
        <p:nvCxnSpPr>
          <p:cNvPr id="1222" name="Google Shape;1222;p71"/>
          <p:cNvCxnSpPr/>
          <p:nvPr/>
        </p:nvCxnSpPr>
        <p:spPr>
          <a:xfrm flipH="1">
            <a:off x="3564330" y="2746489"/>
            <a:ext cx="38400" cy="1182300"/>
          </a:xfrm>
          <a:prstGeom prst="straightConnector1">
            <a:avLst/>
          </a:prstGeom>
          <a:noFill/>
          <a:ln cap="flat" cmpd="sng" w="38100">
            <a:solidFill>
              <a:srgbClr val="888888"/>
            </a:solidFill>
            <a:prstDash val="solid"/>
            <a:round/>
            <a:headEnd len="med" w="med" type="none"/>
            <a:tailEnd len="med" w="med" type="none"/>
          </a:ln>
        </p:spPr>
      </p:cxnSp>
      <p:cxnSp>
        <p:nvCxnSpPr>
          <p:cNvPr id="1223" name="Google Shape;1223;p71"/>
          <p:cNvCxnSpPr/>
          <p:nvPr/>
        </p:nvCxnSpPr>
        <p:spPr>
          <a:xfrm flipH="1">
            <a:off x="3171950" y="3931138"/>
            <a:ext cx="385500" cy="174000"/>
          </a:xfrm>
          <a:prstGeom prst="straightConnector1">
            <a:avLst/>
          </a:prstGeom>
          <a:noFill/>
          <a:ln cap="flat" cmpd="sng" w="38100">
            <a:solidFill>
              <a:srgbClr val="888888"/>
            </a:solidFill>
            <a:prstDash val="solid"/>
            <a:round/>
            <a:headEnd len="med" w="med" type="none"/>
            <a:tailEnd len="med" w="med" type="none"/>
          </a:ln>
        </p:spPr>
      </p:cxnSp>
      <p:cxnSp>
        <p:nvCxnSpPr>
          <p:cNvPr id="1224" name="Google Shape;1224;p71"/>
          <p:cNvCxnSpPr/>
          <p:nvPr/>
        </p:nvCxnSpPr>
        <p:spPr>
          <a:xfrm flipH="1">
            <a:off x="3602720" y="2440749"/>
            <a:ext cx="1065000" cy="322500"/>
          </a:xfrm>
          <a:prstGeom prst="straightConnector1">
            <a:avLst/>
          </a:prstGeom>
          <a:noFill/>
          <a:ln cap="flat" cmpd="sng" w="38100">
            <a:solidFill>
              <a:srgbClr val="888888"/>
            </a:solidFill>
            <a:prstDash val="solid"/>
            <a:round/>
            <a:headEnd len="med" w="med" type="none"/>
            <a:tailEnd len="med" w="med" type="none"/>
          </a:ln>
        </p:spPr>
      </p:cxnSp>
      <p:sp>
        <p:nvSpPr>
          <p:cNvPr id="1225" name="Google Shape;1225;p71"/>
          <p:cNvSpPr txBox="1"/>
          <p:nvPr/>
        </p:nvSpPr>
        <p:spPr>
          <a:xfrm>
            <a:off x="322325" y="1003050"/>
            <a:ext cx="75708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800">
                <a:solidFill>
                  <a:schemeClr val="dk1"/>
                </a:solidFill>
                <a:latin typeface="Calibri"/>
                <a:ea typeface="Calibri"/>
                <a:cs typeface="Calibri"/>
                <a:sym typeface="Calibri"/>
              </a:rPr>
              <a:t>When should we “worry” about dynamic suppression?</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Worry about dynamic suppression if alternating concavity </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is within the </a:t>
            </a:r>
            <a:r>
              <a:rPr lang="en" sz="1800">
                <a:solidFill>
                  <a:srgbClr val="FF0000"/>
                </a:solidFill>
                <a:latin typeface="Calibri"/>
                <a:ea typeface="Calibri"/>
                <a:cs typeface="Calibri"/>
                <a:sym typeface="Calibri"/>
              </a:rPr>
              <a:t>Effective Inflow Layer </a:t>
            </a:r>
            <a:r>
              <a:rPr lang="en" sz="1800">
                <a:solidFill>
                  <a:schemeClr val="dk1"/>
                </a:solidFill>
                <a:latin typeface="Calibri"/>
                <a:ea typeface="Calibri"/>
                <a:cs typeface="Calibri"/>
                <a:sym typeface="Calibri"/>
              </a:rPr>
              <a:t>and relatively large!</a:t>
            </a:r>
            <a:endParaRPr sz="1800">
              <a:solidFill>
                <a:schemeClr val="dk1"/>
              </a:solidFill>
              <a:latin typeface="Calibri"/>
              <a:ea typeface="Calibri"/>
              <a:cs typeface="Calibri"/>
              <a:sym typeface="Calibri"/>
            </a:endParaRPr>
          </a:p>
        </p:txBody>
      </p:sp>
      <p:cxnSp>
        <p:nvCxnSpPr>
          <p:cNvPr id="1226" name="Google Shape;1226;p71"/>
          <p:cNvCxnSpPr/>
          <p:nvPr/>
        </p:nvCxnSpPr>
        <p:spPr>
          <a:xfrm flipH="1" rot="10800000">
            <a:off x="1737350" y="3466250"/>
            <a:ext cx="32100" cy="1438800"/>
          </a:xfrm>
          <a:prstGeom prst="straightConnector1">
            <a:avLst/>
          </a:prstGeom>
          <a:noFill/>
          <a:ln cap="flat" cmpd="sng" w="38100">
            <a:solidFill>
              <a:srgbClr val="FF00FF"/>
            </a:solidFill>
            <a:prstDash val="solid"/>
            <a:round/>
            <a:headEnd len="med" w="med" type="none"/>
            <a:tailEnd len="med" w="med" type="none"/>
          </a:ln>
        </p:spPr>
      </p:cxnSp>
      <p:sp>
        <p:nvSpPr>
          <p:cNvPr id="1227" name="Google Shape;1227;p71"/>
          <p:cNvSpPr/>
          <p:nvPr/>
        </p:nvSpPr>
        <p:spPr>
          <a:xfrm>
            <a:off x="4741550" y="2935600"/>
            <a:ext cx="2211000" cy="2165100"/>
          </a:xfrm>
          <a:prstGeom prst="ellipse">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2" name="Shape 1232"/>
        <p:cNvGrpSpPr/>
        <p:nvPr/>
      </p:nvGrpSpPr>
      <p:grpSpPr>
        <a:xfrm>
          <a:off x="0" y="0"/>
          <a:ext cx="0" cy="0"/>
          <a:chOff x="0" y="0"/>
          <a:chExt cx="0" cy="0"/>
        </a:xfrm>
      </p:grpSpPr>
      <p:cxnSp>
        <p:nvCxnSpPr>
          <p:cNvPr id="1233" name="Google Shape;1233;p72"/>
          <p:cNvCxnSpPr/>
          <p:nvPr/>
        </p:nvCxnSpPr>
        <p:spPr>
          <a:xfrm flipH="1" rot="10800000">
            <a:off x="5397600" y="3589575"/>
            <a:ext cx="320100" cy="87600"/>
          </a:xfrm>
          <a:prstGeom prst="straightConnector1">
            <a:avLst/>
          </a:prstGeom>
          <a:noFill/>
          <a:ln cap="flat" cmpd="sng" w="38100">
            <a:solidFill>
              <a:srgbClr val="FF0000"/>
            </a:solidFill>
            <a:prstDash val="solid"/>
            <a:round/>
            <a:headEnd len="med" w="med" type="none"/>
            <a:tailEnd len="med" w="med" type="none"/>
          </a:ln>
        </p:spPr>
      </p:cxnSp>
      <p:cxnSp>
        <p:nvCxnSpPr>
          <p:cNvPr id="1234" name="Google Shape;1234;p72"/>
          <p:cNvCxnSpPr/>
          <p:nvPr/>
        </p:nvCxnSpPr>
        <p:spPr>
          <a:xfrm>
            <a:off x="5717700" y="3589575"/>
            <a:ext cx="367500" cy="1102500"/>
          </a:xfrm>
          <a:prstGeom prst="straightConnector1">
            <a:avLst/>
          </a:prstGeom>
          <a:noFill/>
          <a:ln cap="flat" cmpd="sng" w="38100">
            <a:solidFill>
              <a:srgbClr val="FF0000"/>
            </a:solidFill>
            <a:prstDash val="solid"/>
            <a:round/>
            <a:headEnd len="med" w="med" type="none"/>
            <a:tailEnd len="med" w="med" type="none"/>
          </a:ln>
        </p:spPr>
      </p:cxnSp>
      <p:cxnSp>
        <p:nvCxnSpPr>
          <p:cNvPr id="1235" name="Google Shape;1235;p72"/>
          <p:cNvCxnSpPr/>
          <p:nvPr/>
        </p:nvCxnSpPr>
        <p:spPr>
          <a:xfrm flipH="1">
            <a:off x="6085200" y="4547175"/>
            <a:ext cx="310800" cy="144900"/>
          </a:xfrm>
          <a:prstGeom prst="straightConnector1">
            <a:avLst/>
          </a:prstGeom>
          <a:noFill/>
          <a:ln cap="flat" cmpd="sng" w="38100">
            <a:solidFill>
              <a:srgbClr val="FF0000"/>
            </a:solidFill>
            <a:prstDash val="solid"/>
            <a:round/>
            <a:headEnd len="med" w="med" type="none"/>
            <a:tailEnd len="med" w="med" type="none"/>
          </a:ln>
        </p:spPr>
      </p:cxnSp>
      <p:cxnSp>
        <p:nvCxnSpPr>
          <p:cNvPr id="1236" name="Google Shape;1236;p72"/>
          <p:cNvCxnSpPr/>
          <p:nvPr/>
        </p:nvCxnSpPr>
        <p:spPr>
          <a:xfrm flipH="1">
            <a:off x="6389100" y="3318425"/>
            <a:ext cx="92100" cy="1248000"/>
          </a:xfrm>
          <a:prstGeom prst="straightConnector1">
            <a:avLst/>
          </a:prstGeom>
          <a:noFill/>
          <a:ln cap="flat" cmpd="sng" w="38100">
            <a:solidFill>
              <a:srgbClr val="FF0000"/>
            </a:solidFill>
            <a:prstDash val="solid"/>
            <a:round/>
            <a:headEnd len="med" w="med" type="none"/>
            <a:tailEnd len="med" w="med" type="none"/>
          </a:ln>
        </p:spPr>
      </p:cxnSp>
      <p:cxnSp>
        <p:nvCxnSpPr>
          <p:cNvPr id="1237" name="Google Shape;1237;p72"/>
          <p:cNvCxnSpPr/>
          <p:nvPr/>
        </p:nvCxnSpPr>
        <p:spPr>
          <a:xfrm flipH="1">
            <a:off x="6489875" y="2470200"/>
            <a:ext cx="818100" cy="851700"/>
          </a:xfrm>
          <a:prstGeom prst="straightConnector1">
            <a:avLst/>
          </a:prstGeom>
          <a:noFill/>
          <a:ln cap="flat" cmpd="sng" w="38100">
            <a:solidFill>
              <a:srgbClr val="888888"/>
            </a:solidFill>
            <a:prstDash val="solid"/>
            <a:round/>
            <a:headEnd len="med" w="med" type="none"/>
            <a:tailEnd len="med" w="med" type="none"/>
          </a:ln>
        </p:spPr>
      </p:cxnSp>
      <p:cxnSp>
        <p:nvCxnSpPr>
          <p:cNvPr id="1238" name="Google Shape;1238;p72"/>
          <p:cNvCxnSpPr/>
          <p:nvPr/>
        </p:nvCxnSpPr>
        <p:spPr>
          <a:xfrm flipH="1">
            <a:off x="7283725" y="2159870"/>
            <a:ext cx="1065000" cy="322500"/>
          </a:xfrm>
          <a:prstGeom prst="straightConnector1">
            <a:avLst/>
          </a:prstGeom>
          <a:noFill/>
          <a:ln cap="flat" cmpd="sng" w="38100">
            <a:solidFill>
              <a:srgbClr val="888888"/>
            </a:solidFill>
            <a:prstDash val="solid"/>
            <a:round/>
            <a:headEnd len="med" w="med" type="none"/>
            <a:tailEnd len="med" w="med" type="none"/>
          </a:ln>
        </p:spPr>
      </p:cxnSp>
      <p:cxnSp>
        <p:nvCxnSpPr>
          <p:cNvPr id="1239" name="Google Shape;1239;p72"/>
          <p:cNvCxnSpPr/>
          <p:nvPr/>
        </p:nvCxnSpPr>
        <p:spPr>
          <a:xfrm flipH="1" rot="10800000">
            <a:off x="5397600" y="3677150"/>
            <a:ext cx="18600" cy="1227900"/>
          </a:xfrm>
          <a:prstGeom prst="straightConnector1">
            <a:avLst/>
          </a:prstGeom>
          <a:noFill/>
          <a:ln cap="flat" cmpd="sng" w="38100">
            <a:solidFill>
              <a:srgbClr val="FF00FF"/>
            </a:solidFill>
            <a:prstDash val="solid"/>
            <a:round/>
            <a:headEnd len="med" w="med" type="none"/>
            <a:tailEnd len="med" w="med" type="none"/>
          </a:ln>
        </p:spPr>
      </p:cxnSp>
      <p:sp>
        <p:nvSpPr>
          <p:cNvPr id="1240" name="Google Shape;1240;p72"/>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Complex Hodographs</a:t>
            </a:r>
            <a:endParaRPr/>
          </a:p>
        </p:txBody>
      </p:sp>
      <p:cxnSp>
        <p:nvCxnSpPr>
          <p:cNvPr id="1241" name="Google Shape;1241;p72"/>
          <p:cNvCxnSpPr/>
          <p:nvPr/>
        </p:nvCxnSpPr>
        <p:spPr>
          <a:xfrm flipH="1" rot="10800000">
            <a:off x="1755938" y="3274538"/>
            <a:ext cx="1231200" cy="185100"/>
          </a:xfrm>
          <a:prstGeom prst="straightConnector1">
            <a:avLst/>
          </a:prstGeom>
          <a:noFill/>
          <a:ln cap="flat" cmpd="sng" w="38100">
            <a:solidFill>
              <a:srgbClr val="FF0000"/>
            </a:solidFill>
            <a:prstDash val="solid"/>
            <a:round/>
            <a:headEnd len="med" w="med" type="none"/>
            <a:tailEnd len="med" w="med" type="none"/>
          </a:ln>
        </p:spPr>
      </p:cxnSp>
      <p:cxnSp>
        <p:nvCxnSpPr>
          <p:cNvPr id="1242" name="Google Shape;1242;p72"/>
          <p:cNvCxnSpPr/>
          <p:nvPr/>
        </p:nvCxnSpPr>
        <p:spPr>
          <a:xfrm>
            <a:off x="2987150" y="3269338"/>
            <a:ext cx="184800" cy="835800"/>
          </a:xfrm>
          <a:prstGeom prst="straightConnector1">
            <a:avLst/>
          </a:prstGeom>
          <a:noFill/>
          <a:ln cap="flat" cmpd="sng" w="38100">
            <a:solidFill>
              <a:srgbClr val="888888"/>
            </a:solidFill>
            <a:prstDash val="solid"/>
            <a:round/>
            <a:headEnd len="med" w="med" type="none"/>
            <a:tailEnd len="med" w="med" type="none"/>
          </a:ln>
        </p:spPr>
      </p:cxnSp>
      <p:cxnSp>
        <p:nvCxnSpPr>
          <p:cNvPr id="1243" name="Google Shape;1243;p72"/>
          <p:cNvCxnSpPr/>
          <p:nvPr/>
        </p:nvCxnSpPr>
        <p:spPr>
          <a:xfrm flipH="1">
            <a:off x="3564330" y="2746489"/>
            <a:ext cx="38400" cy="1182300"/>
          </a:xfrm>
          <a:prstGeom prst="straightConnector1">
            <a:avLst/>
          </a:prstGeom>
          <a:noFill/>
          <a:ln cap="flat" cmpd="sng" w="38100">
            <a:solidFill>
              <a:srgbClr val="888888"/>
            </a:solidFill>
            <a:prstDash val="solid"/>
            <a:round/>
            <a:headEnd len="med" w="med" type="none"/>
            <a:tailEnd len="med" w="med" type="none"/>
          </a:ln>
        </p:spPr>
      </p:cxnSp>
      <p:cxnSp>
        <p:nvCxnSpPr>
          <p:cNvPr id="1244" name="Google Shape;1244;p72"/>
          <p:cNvCxnSpPr/>
          <p:nvPr/>
        </p:nvCxnSpPr>
        <p:spPr>
          <a:xfrm flipH="1">
            <a:off x="3171950" y="3931138"/>
            <a:ext cx="385500" cy="174000"/>
          </a:xfrm>
          <a:prstGeom prst="straightConnector1">
            <a:avLst/>
          </a:prstGeom>
          <a:noFill/>
          <a:ln cap="flat" cmpd="sng" w="38100">
            <a:solidFill>
              <a:srgbClr val="888888"/>
            </a:solidFill>
            <a:prstDash val="solid"/>
            <a:round/>
            <a:headEnd len="med" w="med" type="none"/>
            <a:tailEnd len="med" w="med" type="none"/>
          </a:ln>
        </p:spPr>
      </p:cxnSp>
      <p:cxnSp>
        <p:nvCxnSpPr>
          <p:cNvPr id="1245" name="Google Shape;1245;p72"/>
          <p:cNvCxnSpPr/>
          <p:nvPr/>
        </p:nvCxnSpPr>
        <p:spPr>
          <a:xfrm flipH="1">
            <a:off x="3602720" y="2440749"/>
            <a:ext cx="1065000" cy="322500"/>
          </a:xfrm>
          <a:prstGeom prst="straightConnector1">
            <a:avLst/>
          </a:prstGeom>
          <a:noFill/>
          <a:ln cap="flat" cmpd="sng" w="38100">
            <a:solidFill>
              <a:srgbClr val="888888"/>
            </a:solidFill>
            <a:prstDash val="solid"/>
            <a:round/>
            <a:headEnd len="med" w="med" type="none"/>
            <a:tailEnd len="med" w="med" type="none"/>
          </a:ln>
        </p:spPr>
      </p:cxnSp>
      <p:cxnSp>
        <p:nvCxnSpPr>
          <p:cNvPr id="1246" name="Google Shape;1246;p72"/>
          <p:cNvCxnSpPr/>
          <p:nvPr/>
        </p:nvCxnSpPr>
        <p:spPr>
          <a:xfrm flipH="1" rot="10800000">
            <a:off x="1737350" y="3466250"/>
            <a:ext cx="32100" cy="1438800"/>
          </a:xfrm>
          <a:prstGeom prst="straightConnector1">
            <a:avLst/>
          </a:prstGeom>
          <a:noFill/>
          <a:ln cap="flat" cmpd="sng" w="38100">
            <a:solidFill>
              <a:srgbClr val="FF00FF"/>
            </a:solidFill>
            <a:prstDash val="solid"/>
            <a:round/>
            <a:headEnd len="med" w="med" type="none"/>
            <a:tailEnd len="med" w="med" type="none"/>
          </a:ln>
        </p:spPr>
      </p:cxnSp>
      <p:sp>
        <p:nvSpPr>
          <p:cNvPr id="1247" name="Google Shape;1247;p72"/>
          <p:cNvSpPr/>
          <p:nvPr/>
        </p:nvSpPr>
        <p:spPr>
          <a:xfrm>
            <a:off x="4741550" y="2935600"/>
            <a:ext cx="2211000" cy="2165100"/>
          </a:xfrm>
          <a:prstGeom prst="ellipse">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248" name="Google Shape;1248;p72"/>
          <p:cNvCxnSpPr/>
          <p:nvPr/>
        </p:nvCxnSpPr>
        <p:spPr>
          <a:xfrm flipH="1">
            <a:off x="5792475" y="1872850"/>
            <a:ext cx="666600" cy="1443600"/>
          </a:xfrm>
          <a:prstGeom prst="straightConnector1">
            <a:avLst/>
          </a:prstGeom>
          <a:noFill/>
          <a:ln cap="flat" cmpd="sng" w="28575">
            <a:solidFill>
              <a:schemeClr val="dk1"/>
            </a:solidFill>
            <a:prstDash val="solid"/>
            <a:round/>
            <a:headEnd len="med" w="med" type="none"/>
            <a:tailEnd len="med" w="med" type="triangle"/>
          </a:ln>
        </p:spPr>
      </p:cxnSp>
      <p:sp>
        <p:nvSpPr>
          <p:cNvPr id="1249" name="Google Shape;1249;p72"/>
          <p:cNvSpPr txBox="1"/>
          <p:nvPr/>
        </p:nvSpPr>
        <p:spPr>
          <a:xfrm>
            <a:off x="5792475" y="857050"/>
            <a:ext cx="30147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rPr>
              <a:t>S</a:t>
            </a:r>
            <a:r>
              <a:rPr b="1" lang="en" sz="1800">
                <a:solidFill>
                  <a:schemeClr val="dk1"/>
                </a:solidFill>
              </a:rPr>
              <a:t>trong dynamic suppression on RM (lower in the profile)</a:t>
            </a:r>
            <a:endParaRPr b="1" sz="1800">
              <a:solidFill>
                <a:schemeClr val="dk1"/>
              </a:solidFill>
            </a:endParaRPr>
          </a:p>
        </p:txBody>
      </p:sp>
      <p:sp>
        <p:nvSpPr>
          <p:cNvPr id="1250" name="Google Shape;1250;p72"/>
          <p:cNvSpPr/>
          <p:nvPr/>
        </p:nvSpPr>
        <p:spPr>
          <a:xfrm>
            <a:off x="2466200" y="2367050"/>
            <a:ext cx="1797000" cy="2000100"/>
          </a:xfrm>
          <a:prstGeom prst="ellipse">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251" name="Google Shape;1251;p72"/>
          <p:cNvCxnSpPr/>
          <p:nvPr/>
        </p:nvCxnSpPr>
        <p:spPr>
          <a:xfrm>
            <a:off x="2064700" y="1900275"/>
            <a:ext cx="1187100" cy="953400"/>
          </a:xfrm>
          <a:prstGeom prst="straightConnector1">
            <a:avLst/>
          </a:prstGeom>
          <a:noFill/>
          <a:ln cap="flat" cmpd="sng" w="28575">
            <a:solidFill>
              <a:schemeClr val="dk1"/>
            </a:solidFill>
            <a:prstDash val="solid"/>
            <a:round/>
            <a:headEnd len="med" w="med" type="none"/>
            <a:tailEnd len="med" w="med" type="triangle"/>
          </a:ln>
        </p:spPr>
      </p:cxnSp>
      <p:sp>
        <p:nvSpPr>
          <p:cNvPr id="1252" name="Google Shape;1252;p72"/>
          <p:cNvSpPr txBox="1"/>
          <p:nvPr/>
        </p:nvSpPr>
        <p:spPr>
          <a:xfrm>
            <a:off x="157250" y="1084650"/>
            <a:ext cx="30147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rPr>
              <a:t>This MAY not </a:t>
            </a:r>
            <a:r>
              <a:rPr b="1" lang="en" sz="1800">
                <a:solidFill>
                  <a:schemeClr val="dk1"/>
                </a:solidFill>
              </a:rPr>
              <a:t>negatively</a:t>
            </a:r>
            <a:r>
              <a:rPr b="1" lang="en" sz="1800">
                <a:solidFill>
                  <a:schemeClr val="dk1"/>
                </a:solidFill>
              </a:rPr>
              <a:t> </a:t>
            </a:r>
            <a:r>
              <a:rPr b="1" lang="en" sz="1800">
                <a:solidFill>
                  <a:schemeClr val="dk1"/>
                </a:solidFill>
              </a:rPr>
              <a:t>influence</a:t>
            </a:r>
            <a:r>
              <a:rPr b="1" lang="en" sz="1800">
                <a:solidFill>
                  <a:schemeClr val="dk1"/>
                </a:solidFill>
              </a:rPr>
              <a:t> RM, it is higher in the profile.</a:t>
            </a:r>
            <a:endParaRPr b="1" sz="180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9"/>
          <p:cNvSpPr txBox="1"/>
          <p:nvPr/>
        </p:nvSpPr>
        <p:spPr>
          <a:xfrm>
            <a:off x="167125" y="108150"/>
            <a:ext cx="87402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During the next two lectures, let’s explain:</a:t>
            </a:r>
            <a:endParaRPr/>
          </a:p>
        </p:txBody>
      </p:sp>
      <p:sp>
        <p:nvSpPr>
          <p:cNvPr id="114" name="Google Shape;114;p19"/>
          <p:cNvSpPr txBox="1"/>
          <p:nvPr/>
        </p:nvSpPr>
        <p:spPr>
          <a:xfrm>
            <a:off x="0" y="1287900"/>
            <a:ext cx="6176700" cy="29553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Font typeface="Calibri"/>
              <a:buAutoNum type="arabicParenR"/>
            </a:pPr>
            <a:r>
              <a:rPr lang="en" sz="1800">
                <a:solidFill>
                  <a:schemeClr val="dk1"/>
                </a:solidFill>
                <a:latin typeface="Calibri"/>
                <a:ea typeface="Calibri"/>
                <a:cs typeface="Calibri"/>
                <a:sym typeface="Calibri"/>
              </a:rPr>
              <a:t>Origins of midlevel updraft rotation (mesocyclone)</a:t>
            </a:r>
            <a:endParaRPr sz="18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rabicParenR"/>
            </a:pPr>
            <a:r>
              <a:rPr lang="en" sz="1800">
                <a:solidFill>
                  <a:schemeClr val="dk1"/>
                </a:solidFill>
                <a:latin typeface="Calibri"/>
                <a:ea typeface="Calibri"/>
                <a:cs typeface="Calibri"/>
                <a:sym typeface="Calibri"/>
              </a:rPr>
              <a:t>Dynamic pressure perturbations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rabicParenR"/>
            </a:pPr>
            <a:r>
              <a:rPr lang="en" sz="1800">
                <a:solidFill>
                  <a:schemeClr val="dk1"/>
                </a:solidFill>
                <a:latin typeface="Calibri"/>
                <a:ea typeface="Calibri"/>
                <a:cs typeface="Calibri"/>
                <a:sym typeface="Calibri"/>
              </a:rPr>
              <a:t>Storm splitting and propagation (deviant motion)</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AutoNum type="arabicParenR"/>
            </a:pPr>
            <a:r>
              <a:rPr b="1" lang="en" sz="1800">
                <a:solidFill>
                  <a:schemeClr val="dk1"/>
                </a:solidFill>
                <a:latin typeface="Calibri"/>
                <a:ea typeface="Calibri"/>
                <a:cs typeface="Calibri"/>
                <a:sym typeface="Calibri"/>
              </a:rPr>
              <a:t>Why right-movers are sometimes favored over left-movers and vice versa</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457200" rtl="0" algn="l">
              <a:spcBef>
                <a:spcPts val="0"/>
              </a:spcBef>
              <a:spcAft>
                <a:spcPts val="0"/>
              </a:spcAft>
              <a:buNone/>
            </a:pPr>
            <a:r>
              <a:t/>
            </a:r>
            <a:endParaRPr b="1" sz="1800">
              <a:solidFill>
                <a:schemeClr val="dk1"/>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7" name="Shape 1257"/>
        <p:cNvGrpSpPr/>
        <p:nvPr/>
      </p:nvGrpSpPr>
      <p:grpSpPr>
        <a:xfrm>
          <a:off x="0" y="0"/>
          <a:ext cx="0" cy="0"/>
          <a:chOff x="0" y="0"/>
          <a:chExt cx="0" cy="0"/>
        </a:xfrm>
      </p:grpSpPr>
      <p:sp>
        <p:nvSpPr>
          <p:cNvPr id="1258" name="Google Shape;1258;p73"/>
          <p:cNvSpPr txBox="1"/>
          <p:nvPr/>
        </p:nvSpPr>
        <p:spPr>
          <a:xfrm>
            <a:off x="322325" y="1003050"/>
            <a:ext cx="75708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Calibri"/>
                <a:ea typeface="Calibri"/>
                <a:cs typeface="Calibri"/>
                <a:sym typeface="Calibri"/>
              </a:rPr>
              <a:t>Should we “worry”?</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No reason to worry - shear does not reverse</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direction with height.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259" name="Google Shape;1259;p73"/>
          <p:cNvCxnSpPr/>
          <p:nvPr/>
        </p:nvCxnSpPr>
        <p:spPr>
          <a:xfrm flipH="1">
            <a:off x="7108650" y="1191025"/>
            <a:ext cx="65100" cy="933000"/>
          </a:xfrm>
          <a:prstGeom prst="straightConnector1">
            <a:avLst/>
          </a:prstGeom>
          <a:noFill/>
          <a:ln cap="flat" cmpd="sng" w="38100">
            <a:solidFill>
              <a:srgbClr val="00FF00"/>
            </a:solidFill>
            <a:prstDash val="solid"/>
            <a:round/>
            <a:headEnd len="med" w="med" type="none"/>
            <a:tailEnd len="med" w="med" type="none"/>
          </a:ln>
        </p:spPr>
      </p:cxnSp>
      <p:cxnSp>
        <p:nvCxnSpPr>
          <p:cNvPr id="1260" name="Google Shape;1260;p73"/>
          <p:cNvCxnSpPr/>
          <p:nvPr/>
        </p:nvCxnSpPr>
        <p:spPr>
          <a:xfrm flipH="1">
            <a:off x="7173750" y="1107025"/>
            <a:ext cx="1265400" cy="84000"/>
          </a:xfrm>
          <a:prstGeom prst="straightConnector1">
            <a:avLst/>
          </a:prstGeom>
          <a:noFill/>
          <a:ln cap="flat" cmpd="sng" w="38100">
            <a:solidFill>
              <a:srgbClr val="FFD966"/>
            </a:solidFill>
            <a:prstDash val="solid"/>
            <a:round/>
            <a:headEnd len="med" w="med" type="none"/>
            <a:tailEnd len="med" w="med" type="none"/>
          </a:ln>
        </p:spPr>
      </p:cxnSp>
      <p:cxnSp>
        <p:nvCxnSpPr>
          <p:cNvPr id="1261" name="Google Shape;1261;p73"/>
          <p:cNvCxnSpPr/>
          <p:nvPr/>
        </p:nvCxnSpPr>
        <p:spPr>
          <a:xfrm flipH="1" rot="10800000">
            <a:off x="5674950" y="2141150"/>
            <a:ext cx="1433700" cy="94800"/>
          </a:xfrm>
          <a:prstGeom prst="straightConnector1">
            <a:avLst/>
          </a:prstGeom>
          <a:noFill/>
          <a:ln cap="flat" cmpd="sng" w="38100">
            <a:solidFill>
              <a:srgbClr val="FF0000"/>
            </a:solidFill>
            <a:prstDash val="solid"/>
            <a:round/>
            <a:headEnd len="med" w="med" type="none"/>
            <a:tailEnd len="med" w="med" type="none"/>
          </a:ln>
        </p:spPr>
      </p:cxnSp>
      <p:cxnSp>
        <p:nvCxnSpPr>
          <p:cNvPr id="1262" name="Google Shape;1262;p73"/>
          <p:cNvCxnSpPr/>
          <p:nvPr/>
        </p:nvCxnSpPr>
        <p:spPr>
          <a:xfrm flipH="1" rot="10800000">
            <a:off x="5648500" y="2235950"/>
            <a:ext cx="26400" cy="1640400"/>
          </a:xfrm>
          <a:prstGeom prst="straightConnector1">
            <a:avLst/>
          </a:prstGeom>
          <a:noFill/>
          <a:ln cap="flat" cmpd="sng" w="38100">
            <a:solidFill>
              <a:srgbClr val="FF00FF"/>
            </a:solidFill>
            <a:prstDash val="solid"/>
            <a:round/>
            <a:headEnd len="med" w="med" type="none"/>
            <a:tailEnd len="med" w="med" type="none"/>
          </a:ln>
        </p:spPr>
      </p:cxnSp>
      <p:sp>
        <p:nvSpPr>
          <p:cNvPr id="1263" name="Google Shape;1263;p73"/>
          <p:cNvSpPr/>
          <p:nvPr/>
        </p:nvSpPr>
        <p:spPr>
          <a:xfrm>
            <a:off x="7044400" y="2409325"/>
            <a:ext cx="206100" cy="198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cxnSp>
        <p:nvCxnSpPr>
          <p:cNvPr id="1264" name="Google Shape;1264;p73"/>
          <p:cNvCxnSpPr>
            <a:stCxn id="1263" idx="0"/>
            <a:endCxn id="1263" idx="4"/>
          </p:cNvCxnSpPr>
          <p:nvPr/>
        </p:nvCxnSpPr>
        <p:spPr>
          <a:xfrm>
            <a:off x="7147450" y="2409325"/>
            <a:ext cx="0" cy="198000"/>
          </a:xfrm>
          <a:prstGeom prst="straightConnector1">
            <a:avLst/>
          </a:prstGeom>
          <a:noFill/>
          <a:ln cap="flat" cmpd="sng" w="19050">
            <a:solidFill>
              <a:srgbClr val="FF0000"/>
            </a:solidFill>
            <a:prstDash val="solid"/>
            <a:round/>
            <a:headEnd len="med" w="med" type="none"/>
            <a:tailEnd len="med" w="med" type="none"/>
          </a:ln>
        </p:spPr>
      </p:cxnSp>
      <p:cxnSp>
        <p:nvCxnSpPr>
          <p:cNvPr id="1265" name="Google Shape;1265;p73"/>
          <p:cNvCxnSpPr>
            <a:stCxn id="1263" idx="2"/>
            <a:endCxn id="1263" idx="6"/>
          </p:cNvCxnSpPr>
          <p:nvPr/>
        </p:nvCxnSpPr>
        <p:spPr>
          <a:xfrm>
            <a:off x="7044400" y="2508325"/>
            <a:ext cx="206100" cy="0"/>
          </a:xfrm>
          <a:prstGeom prst="straightConnector1">
            <a:avLst/>
          </a:prstGeom>
          <a:noFill/>
          <a:ln cap="flat" cmpd="sng" w="19050">
            <a:solidFill>
              <a:srgbClr val="FF0000"/>
            </a:solidFill>
            <a:prstDash val="solid"/>
            <a:round/>
            <a:headEnd len="med" w="med" type="none"/>
            <a:tailEnd len="med" w="med" type="none"/>
          </a:ln>
        </p:spPr>
      </p:cxnSp>
      <p:sp>
        <p:nvSpPr>
          <p:cNvPr id="1266" name="Google Shape;1266;p73"/>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Complex Hodographs</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1" name="Shape 1271"/>
        <p:cNvGrpSpPr/>
        <p:nvPr/>
      </p:nvGrpSpPr>
      <p:grpSpPr>
        <a:xfrm>
          <a:off x="0" y="0"/>
          <a:ext cx="0" cy="0"/>
          <a:chOff x="0" y="0"/>
          <a:chExt cx="0" cy="0"/>
        </a:xfrm>
      </p:grpSpPr>
      <p:sp>
        <p:nvSpPr>
          <p:cNvPr id="1272" name="Google Shape;1272;p74"/>
          <p:cNvSpPr txBox="1"/>
          <p:nvPr/>
        </p:nvSpPr>
        <p:spPr>
          <a:xfrm>
            <a:off x="322325" y="1003050"/>
            <a:ext cx="75708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Calibri"/>
                <a:ea typeface="Calibri"/>
                <a:cs typeface="Calibri"/>
                <a:sym typeface="Calibri"/>
              </a:rPr>
              <a:t>Should we “worry”?</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No worries still - inflection is </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well above the effective inflow layer</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273" name="Google Shape;1273;p74"/>
          <p:cNvCxnSpPr/>
          <p:nvPr/>
        </p:nvCxnSpPr>
        <p:spPr>
          <a:xfrm flipH="1" rot="10800000">
            <a:off x="5674950" y="2141150"/>
            <a:ext cx="1433700" cy="94800"/>
          </a:xfrm>
          <a:prstGeom prst="straightConnector1">
            <a:avLst/>
          </a:prstGeom>
          <a:noFill/>
          <a:ln cap="flat" cmpd="sng" w="38100">
            <a:solidFill>
              <a:srgbClr val="FF0000"/>
            </a:solidFill>
            <a:prstDash val="solid"/>
            <a:round/>
            <a:headEnd len="med" w="med" type="none"/>
            <a:tailEnd len="med" w="med" type="none"/>
          </a:ln>
        </p:spPr>
      </p:cxnSp>
      <p:cxnSp>
        <p:nvCxnSpPr>
          <p:cNvPr id="1274" name="Google Shape;1274;p74"/>
          <p:cNvCxnSpPr/>
          <p:nvPr/>
        </p:nvCxnSpPr>
        <p:spPr>
          <a:xfrm>
            <a:off x="7108700" y="2147750"/>
            <a:ext cx="184800" cy="835800"/>
          </a:xfrm>
          <a:prstGeom prst="straightConnector1">
            <a:avLst/>
          </a:prstGeom>
          <a:noFill/>
          <a:ln cap="flat" cmpd="sng" w="38100">
            <a:solidFill>
              <a:srgbClr val="00FF00"/>
            </a:solidFill>
            <a:prstDash val="solid"/>
            <a:round/>
            <a:headEnd len="med" w="med" type="none"/>
            <a:tailEnd len="med" w="med" type="none"/>
          </a:ln>
        </p:spPr>
      </p:cxnSp>
      <p:cxnSp>
        <p:nvCxnSpPr>
          <p:cNvPr id="1275" name="Google Shape;1275;p74"/>
          <p:cNvCxnSpPr/>
          <p:nvPr/>
        </p:nvCxnSpPr>
        <p:spPr>
          <a:xfrm>
            <a:off x="7218025" y="1650600"/>
            <a:ext cx="448200" cy="1163100"/>
          </a:xfrm>
          <a:prstGeom prst="straightConnector1">
            <a:avLst/>
          </a:prstGeom>
          <a:noFill/>
          <a:ln cap="flat" cmpd="sng" w="38100">
            <a:solidFill>
              <a:srgbClr val="FFD966"/>
            </a:solidFill>
            <a:prstDash val="solid"/>
            <a:round/>
            <a:headEnd len="med" w="med" type="none"/>
            <a:tailEnd len="med" w="med" type="none"/>
          </a:ln>
        </p:spPr>
      </p:cxnSp>
      <p:cxnSp>
        <p:nvCxnSpPr>
          <p:cNvPr id="1276" name="Google Shape;1276;p74"/>
          <p:cNvCxnSpPr/>
          <p:nvPr/>
        </p:nvCxnSpPr>
        <p:spPr>
          <a:xfrm flipH="1">
            <a:off x="7284975" y="2818425"/>
            <a:ext cx="385500" cy="174000"/>
          </a:xfrm>
          <a:prstGeom prst="straightConnector1">
            <a:avLst/>
          </a:prstGeom>
          <a:noFill/>
          <a:ln cap="flat" cmpd="sng" w="38100">
            <a:solidFill>
              <a:srgbClr val="00FF00"/>
            </a:solidFill>
            <a:prstDash val="solid"/>
            <a:round/>
            <a:headEnd len="med" w="med" type="none"/>
            <a:tailEnd len="med" w="med" type="none"/>
          </a:ln>
        </p:spPr>
      </p:cxnSp>
      <p:cxnSp>
        <p:nvCxnSpPr>
          <p:cNvPr id="1277" name="Google Shape;1277;p74"/>
          <p:cNvCxnSpPr/>
          <p:nvPr/>
        </p:nvCxnSpPr>
        <p:spPr>
          <a:xfrm flipH="1">
            <a:off x="7227950" y="1322850"/>
            <a:ext cx="1065000" cy="322500"/>
          </a:xfrm>
          <a:prstGeom prst="straightConnector1">
            <a:avLst/>
          </a:prstGeom>
          <a:noFill/>
          <a:ln cap="flat" cmpd="sng" w="38100">
            <a:solidFill>
              <a:srgbClr val="FFD966"/>
            </a:solidFill>
            <a:prstDash val="solid"/>
            <a:round/>
            <a:headEnd len="med" w="med" type="none"/>
            <a:tailEnd len="med" w="med" type="none"/>
          </a:ln>
        </p:spPr>
      </p:cxnSp>
      <p:cxnSp>
        <p:nvCxnSpPr>
          <p:cNvPr id="1278" name="Google Shape;1278;p74"/>
          <p:cNvCxnSpPr/>
          <p:nvPr/>
        </p:nvCxnSpPr>
        <p:spPr>
          <a:xfrm flipH="1" rot="10800000">
            <a:off x="5648500" y="2235950"/>
            <a:ext cx="26400" cy="1640400"/>
          </a:xfrm>
          <a:prstGeom prst="straightConnector1">
            <a:avLst/>
          </a:prstGeom>
          <a:noFill/>
          <a:ln cap="flat" cmpd="sng" w="38100">
            <a:solidFill>
              <a:srgbClr val="FF00FF"/>
            </a:solidFill>
            <a:prstDash val="solid"/>
            <a:round/>
            <a:headEnd len="med" w="med" type="none"/>
            <a:tailEnd len="med" w="med" type="none"/>
          </a:ln>
        </p:spPr>
      </p:cxnSp>
      <p:sp>
        <p:nvSpPr>
          <p:cNvPr id="1279" name="Google Shape;1279;p74"/>
          <p:cNvSpPr/>
          <p:nvPr/>
        </p:nvSpPr>
        <p:spPr>
          <a:xfrm>
            <a:off x="6672175" y="2928125"/>
            <a:ext cx="206100" cy="198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cxnSp>
        <p:nvCxnSpPr>
          <p:cNvPr id="1280" name="Google Shape;1280;p74"/>
          <p:cNvCxnSpPr>
            <a:stCxn id="1279" idx="0"/>
            <a:endCxn id="1279" idx="4"/>
          </p:cNvCxnSpPr>
          <p:nvPr/>
        </p:nvCxnSpPr>
        <p:spPr>
          <a:xfrm>
            <a:off x="6775225" y="2928125"/>
            <a:ext cx="0" cy="198000"/>
          </a:xfrm>
          <a:prstGeom prst="straightConnector1">
            <a:avLst/>
          </a:prstGeom>
          <a:noFill/>
          <a:ln cap="flat" cmpd="sng" w="19050">
            <a:solidFill>
              <a:srgbClr val="FF0000"/>
            </a:solidFill>
            <a:prstDash val="solid"/>
            <a:round/>
            <a:headEnd len="med" w="med" type="none"/>
            <a:tailEnd len="med" w="med" type="none"/>
          </a:ln>
        </p:spPr>
      </p:cxnSp>
      <p:cxnSp>
        <p:nvCxnSpPr>
          <p:cNvPr id="1281" name="Google Shape;1281;p74"/>
          <p:cNvCxnSpPr>
            <a:stCxn id="1279" idx="2"/>
            <a:endCxn id="1279" idx="6"/>
          </p:cNvCxnSpPr>
          <p:nvPr/>
        </p:nvCxnSpPr>
        <p:spPr>
          <a:xfrm>
            <a:off x="6672175" y="3027125"/>
            <a:ext cx="206100" cy="0"/>
          </a:xfrm>
          <a:prstGeom prst="straightConnector1">
            <a:avLst/>
          </a:prstGeom>
          <a:noFill/>
          <a:ln cap="flat" cmpd="sng" w="19050">
            <a:solidFill>
              <a:srgbClr val="FF0000"/>
            </a:solidFill>
            <a:prstDash val="solid"/>
            <a:round/>
            <a:headEnd len="med" w="med" type="none"/>
            <a:tailEnd len="med" w="med" type="none"/>
          </a:ln>
        </p:spPr>
      </p:cxnSp>
      <p:sp>
        <p:nvSpPr>
          <p:cNvPr id="1282" name="Google Shape;1282;p74"/>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Complex Hodographs</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7" name="Shape 1287"/>
        <p:cNvGrpSpPr/>
        <p:nvPr/>
      </p:nvGrpSpPr>
      <p:grpSpPr>
        <a:xfrm>
          <a:off x="0" y="0"/>
          <a:ext cx="0" cy="0"/>
          <a:chOff x="0" y="0"/>
          <a:chExt cx="0" cy="0"/>
        </a:xfrm>
      </p:grpSpPr>
      <p:cxnSp>
        <p:nvCxnSpPr>
          <p:cNvPr id="1288" name="Google Shape;1288;p75"/>
          <p:cNvCxnSpPr/>
          <p:nvPr/>
        </p:nvCxnSpPr>
        <p:spPr>
          <a:xfrm flipH="1">
            <a:off x="6828750" y="2768250"/>
            <a:ext cx="397500" cy="160800"/>
          </a:xfrm>
          <a:prstGeom prst="straightConnector1">
            <a:avLst/>
          </a:prstGeom>
          <a:noFill/>
          <a:ln cap="flat" cmpd="sng" w="38100">
            <a:solidFill>
              <a:srgbClr val="00FF00"/>
            </a:solidFill>
            <a:prstDash val="solid"/>
            <a:round/>
            <a:headEnd len="med" w="med" type="none"/>
            <a:tailEnd len="med" w="med" type="none"/>
          </a:ln>
        </p:spPr>
      </p:cxnSp>
      <p:sp>
        <p:nvSpPr>
          <p:cNvPr id="1289" name="Google Shape;1289;p75"/>
          <p:cNvSpPr txBox="1"/>
          <p:nvPr/>
        </p:nvSpPr>
        <p:spPr>
          <a:xfrm>
            <a:off x="322325" y="1003050"/>
            <a:ext cx="7570800" cy="267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Calibri"/>
                <a:ea typeface="Calibri"/>
                <a:cs typeface="Calibri"/>
                <a:sym typeface="Calibri"/>
              </a:rPr>
              <a:t>Should we “worry”?</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Might not be ideal, </a:t>
            </a:r>
            <a:r>
              <a:rPr b="1" lang="en" sz="1800">
                <a:solidFill>
                  <a:schemeClr val="dk1"/>
                </a:solidFill>
                <a:latin typeface="Calibri"/>
                <a:ea typeface="Calibri"/>
                <a:cs typeface="Calibri"/>
                <a:sym typeface="Calibri"/>
              </a:rPr>
              <a:t>but</a:t>
            </a:r>
            <a:r>
              <a:rPr lang="en"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Inflection is near the effective inflow layer,</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but streamwise vorticity is abundant!</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290" name="Google Shape;1290;p75"/>
          <p:cNvCxnSpPr/>
          <p:nvPr/>
        </p:nvCxnSpPr>
        <p:spPr>
          <a:xfrm flipH="1" rot="10800000">
            <a:off x="5503225" y="2145238"/>
            <a:ext cx="1054500" cy="162000"/>
          </a:xfrm>
          <a:prstGeom prst="straightConnector1">
            <a:avLst/>
          </a:prstGeom>
          <a:noFill/>
          <a:ln cap="flat" cmpd="sng" w="38100">
            <a:solidFill>
              <a:srgbClr val="FF0000"/>
            </a:solidFill>
            <a:prstDash val="solid"/>
            <a:round/>
            <a:headEnd len="med" w="med" type="none"/>
            <a:tailEnd len="med" w="med" type="none"/>
          </a:ln>
        </p:spPr>
      </p:cxnSp>
      <p:cxnSp>
        <p:nvCxnSpPr>
          <p:cNvPr id="1291" name="Google Shape;1291;p75"/>
          <p:cNvCxnSpPr>
            <a:endCxn id="1292" idx="0"/>
          </p:cNvCxnSpPr>
          <p:nvPr/>
        </p:nvCxnSpPr>
        <p:spPr>
          <a:xfrm>
            <a:off x="6551550" y="2133150"/>
            <a:ext cx="277200" cy="795900"/>
          </a:xfrm>
          <a:prstGeom prst="straightConnector1">
            <a:avLst/>
          </a:prstGeom>
          <a:noFill/>
          <a:ln cap="flat" cmpd="sng" w="38100">
            <a:solidFill>
              <a:srgbClr val="FF0000"/>
            </a:solidFill>
            <a:prstDash val="solid"/>
            <a:round/>
            <a:headEnd len="med" w="med" type="none"/>
            <a:tailEnd len="med" w="med" type="none"/>
          </a:ln>
        </p:spPr>
      </p:cxnSp>
      <p:cxnSp>
        <p:nvCxnSpPr>
          <p:cNvPr id="1293" name="Google Shape;1293;p75"/>
          <p:cNvCxnSpPr/>
          <p:nvPr/>
        </p:nvCxnSpPr>
        <p:spPr>
          <a:xfrm>
            <a:off x="7228050" y="1635550"/>
            <a:ext cx="16200" cy="1145700"/>
          </a:xfrm>
          <a:prstGeom prst="straightConnector1">
            <a:avLst/>
          </a:prstGeom>
          <a:noFill/>
          <a:ln cap="flat" cmpd="sng" w="38100">
            <a:solidFill>
              <a:srgbClr val="00FF00"/>
            </a:solidFill>
            <a:prstDash val="solid"/>
            <a:round/>
            <a:headEnd len="med" w="med" type="none"/>
            <a:tailEnd len="med" w="med" type="none"/>
          </a:ln>
        </p:spPr>
      </p:cxnSp>
      <p:cxnSp>
        <p:nvCxnSpPr>
          <p:cNvPr id="1294" name="Google Shape;1294;p75"/>
          <p:cNvCxnSpPr/>
          <p:nvPr/>
        </p:nvCxnSpPr>
        <p:spPr>
          <a:xfrm flipH="1">
            <a:off x="7227950" y="1322850"/>
            <a:ext cx="1065000" cy="322500"/>
          </a:xfrm>
          <a:prstGeom prst="straightConnector1">
            <a:avLst/>
          </a:prstGeom>
          <a:noFill/>
          <a:ln cap="flat" cmpd="sng" w="38100">
            <a:solidFill>
              <a:srgbClr val="FFD966"/>
            </a:solidFill>
            <a:prstDash val="solid"/>
            <a:round/>
            <a:headEnd len="med" w="med" type="none"/>
            <a:tailEnd len="med" w="med" type="none"/>
          </a:ln>
        </p:spPr>
      </p:cxnSp>
      <p:cxnSp>
        <p:nvCxnSpPr>
          <p:cNvPr id="1295" name="Google Shape;1295;p75"/>
          <p:cNvCxnSpPr/>
          <p:nvPr/>
        </p:nvCxnSpPr>
        <p:spPr>
          <a:xfrm flipH="1" rot="10800000">
            <a:off x="5476825" y="2307250"/>
            <a:ext cx="26400" cy="1640400"/>
          </a:xfrm>
          <a:prstGeom prst="straightConnector1">
            <a:avLst/>
          </a:prstGeom>
          <a:noFill/>
          <a:ln cap="flat" cmpd="sng" w="38100">
            <a:solidFill>
              <a:srgbClr val="FF00FF"/>
            </a:solidFill>
            <a:prstDash val="solid"/>
            <a:round/>
            <a:headEnd len="med" w="med" type="none"/>
            <a:tailEnd len="med" w="med" type="none"/>
          </a:ln>
        </p:spPr>
      </p:cxnSp>
      <p:sp>
        <p:nvSpPr>
          <p:cNvPr id="1292" name="Google Shape;1292;p75"/>
          <p:cNvSpPr/>
          <p:nvPr/>
        </p:nvSpPr>
        <p:spPr>
          <a:xfrm>
            <a:off x="6725700" y="2929050"/>
            <a:ext cx="206100" cy="198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cxnSp>
        <p:nvCxnSpPr>
          <p:cNvPr id="1296" name="Google Shape;1296;p75"/>
          <p:cNvCxnSpPr>
            <a:stCxn id="1292" idx="0"/>
            <a:endCxn id="1292" idx="4"/>
          </p:cNvCxnSpPr>
          <p:nvPr/>
        </p:nvCxnSpPr>
        <p:spPr>
          <a:xfrm>
            <a:off x="6828750" y="2929050"/>
            <a:ext cx="0" cy="198000"/>
          </a:xfrm>
          <a:prstGeom prst="straightConnector1">
            <a:avLst/>
          </a:prstGeom>
          <a:noFill/>
          <a:ln cap="flat" cmpd="sng" w="19050">
            <a:solidFill>
              <a:srgbClr val="FF0000"/>
            </a:solidFill>
            <a:prstDash val="solid"/>
            <a:round/>
            <a:headEnd len="med" w="med" type="none"/>
            <a:tailEnd len="med" w="med" type="none"/>
          </a:ln>
        </p:spPr>
      </p:cxnSp>
      <p:cxnSp>
        <p:nvCxnSpPr>
          <p:cNvPr id="1297" name="Google Shape;1297;p75"/>
          <p:cNvCxnSpPr>
            <a:stCxn id="1292" idx="2"/>
            <a:endCxn id="1292" idx="6"/>
          </p:cNvCxnSpPr>
          <p:nvPr/>
        </p:nvCxnSpPr>
        <p:spPr>
          <a:xfrm>
            <a:off x="6725700" y="3028050"/>
            <a:ext cx="206100" cy="0"/>
          </a:xfrm>
          <a:prstGeom prst="straightConnector1">
            <a:avLst/>
          </a:prstGeom>
          <a:noFill/>
          <a:ln cap="flat" cmpd="sng" w="19050">
            <a:solidFill>
              <a:srgbClr val="FF0000"/>
            </a:solidFill>
            <a:prstDash val="solid"/>
            <a:round/>
            <a:headEnd len="med" w="med" type="none"/>
            <a:tailEnd len="med" w="med" type="none"/>
          </a:ln>
        </p:spPr>
      </p:cxnSp>
      <p:sp>
        <p:nvSpPr>
          <p:cNvPr id="1298" name="Google Shape;1298;p75"/>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Complex Hodographs</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3" name="Shape 1303"/>
        <p:cNvGrpSpPr/>
        <p:nvPr/>
      </p:nvGrpSpPr>
      <p:grpSpPr>
        <a:xfrm>
          <a:off x="0" y="0"/>
          <a:ext cx="0" cy="0"/>
          <a:chOff x="0" y="0"/>
          <a:chExt cx="0" cy="0"/>
        </a:xfrm>
      </p:grpSpPr>
      <p:sp>
        <p:nvSpPr>
          <p:cNvPr id="1304" name="Google Shape;1304;p76"/>
          <p:cNvSpPr txBox="1"/>
          <p:nvPr/>
        </p:nvSpPr>
        <p:spPr>
          <a:xfrm>
            <a:off x="322325" y="1003050"/>
            <a:ext cx="75708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Calibri"/>
                <a:ea typeface="Calibri"/>
                <a:cs typeface="Calibri"/>
                <a:sym typeface="Calibri"/>
              </a:rPr>
              <a:t>Should we “worry”?</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Worry!</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Inflection is within the effective inflow layer, </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and streamwise vorticity is reduced!</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305" name="Google Shape;1305;p76"/>
          <p:cNvCxnSpPr/>
          <p:nvPr/>
        </p:nvCxnSpPr>
        <p:spPr>
          <a:xfrm flipH="1" rot="10800000">
            <a:off x="5341825" y="2762375"/>
            <a:ext cx="320100" cy="87600"/>
          </a:xfrm>
          <a:prstGeom prst="straightConnector1">
            <a:avLst/>
          </a:prstGeom>
          <a:noFill/>
          <a:ln cap="flat" cmpd="sng" w="38100">
            <a:solidFill>
              <a:srgbClr val="FF00FF"/>
            </a:solidFill>
            <a:prstDash val="solid"/>
            <a:round/>
            <a:headEnd len="med" w="med" type="none"/>
            <a:tailEnd len="med" w="med" type="none"/>
          </a:ln>
        </p:spPr>
      </p:cxnSp>
      <p:cxnSp>
        <p:nvCxnSpPr>
          <p:cNvPr id="1306" name="Google Shape;1306;p76"/>
          <p:cNvCxnSpPr/>
          <p:nvPr/>
        </p:nvCxnSpPr>
        <p:spPr>
          <a:xfrm>
            <a:off x="5661925" y="2762375"/>
            <a:ext cx="367500" cy="1102500"/>
          </a:xfrm>
          <a:prstGeom prst="straightConnector1">
            <a:avLst/>
          </a:prstGeom>
          <a:noFill/>
          <a:ln cap="flat" cmpd="sng" w="38100">
            <a:solidFill>
              <a:srgbClr val="FF0000"/>
            </a:solidFill>
            <a:prstDash val="solid"/>
            <a:round/>
            <a:headEnd len="med" w="med" type="none"/>
            <a:tailEnd len="med" w="med" type="none"/>
          </a:ln>
        </p:spPr>
      </p:cxnSp>
      <p:cxnSp>
        <p:nvCxnSpPr>
          <p:cNvPr id="1307" name="Google Shape;1307;p76"/>
          <p:cNvCxnSpPr/>
          <p:nvPr/>
        </p:nvCxnSpPr>
        <p:spPr>
          <a:xfrm flipH="1">
            <a:off x="6029425" y="3719975"/>
            <a:ext cx="310800" cy="144900"/>
          </a:xfrm>
          <a:prstGeom prst="straightConnector1">
            <a:avLst/>
          </a:prstGeom>
          <a:noFill/>
          <a:ln cap="flat" cmpd="sng" w="38100">
            <a:solidFill>
              <a:srgbClr val="FF0000"/>
            </a:solidFill>
            <a:prstDash val="solid"/>
            <a:round/>
            <a:headEnd len="med" w="med" type="none"/>
            <a:tailEnd len="med" w="med" type="none"/>
          </a:ln>
        </p:spPr>
      </p:cxnSp>
      <p:cxnSp>
        <p:nvCxnSpPr>
          <p:cNvPr id="1308" name="Google Shape;1308;p76"/>
          <p:cNvCxnSpPr/>
          <p:nvPr/>
        </p:nvCxnSpPr>
        <p:spPr>
          <a:xfrm flipH="1">
            <a:off x="6333325" y="2491225"/>
            <a:ext cx="92100" cy="1248000"/>
          </a:xfrm>
          <a:prstGeom prst="straightConnector1">
            <a:avLst/>
          </a:prstGeom>
          <a:noFill/>
          <a:ln cap="flat" cmpd="sng" w="38100">
            <a:solidFill>
              <a:srgbClr val="FF0000"/>
            </a:solidFill>
            <a:prstDash val="solid"/>
            <a:round/>
            <a:headEnd len="med" w="med" type="none"/>
            <a:tailEnd len="med" w="med" type="none"/>
          </a:ln>
        </p:spPr>
      </p:cxnSp>
      <p:cxnSp>
        <p:nvCxnSpPr>
          <p:cNvPr id="1309" name="Google Shape;1309;p76"/>
          <p:cNvCxnSpPr/>
          <p:nvPr/>
        </p:nvCxnSpPr>
        <p:spPr>
          <a:xfrm flipH="1">
            <a:off x="6434125" y="1641475"/>
            <a:ext cx="810600" cy="853200"/>
          </a:xfrm>
          <a:prstGeom prst="straightConnector1">
            <a:avLst/>
          </a:prstGeom>
          <a:noFill/>
          <a:ln cap="flat" cmpd="sng" w="38100">
            <a:solidFill>
              <a:srgbClr val="00FF00"/>
            </a:solidFill>
            <a:prstDash val="solid"/>
            <a:round/>
            <a:headEnd len="med" w="med" type="none"/>
            <a:tailEnd len="med" w="med" type="none"/>
          </a:ln>
        </p:spPr>
      </p:cxnSp>
      <p:cxnSp>
        <p:nvCxnSpPr>
          <p:cNvPr id="1310" name="Google Shape;1310;p76"/>
          <p:cNvCxnSpPr/>
          <p:nvPr/>
        </p:nvCxnSpPr>
        <p:spPr>
          <a:xfrm flipH="1">
            <a:off x="7227950" y="1322850"/>
            <a:ext cx="1065000" cy="322500"/>
          </a:xfrm>
          <a:prstGeom prst="straightConnector1">
            <a:avLst/>
          </a:prstGeom>
          <a:noFill/>
          <a:ln cap="flat" cmpd="sng" w="38100">
            <a:solidFill>
              <a:srgbClr val="FFD966"/>
            </a:solidFill>
            <a:prstDash val="solid"/>
            <a:round/>
            <a:headEnd len="med" w="med" type="none"/>
            <a:tailEnd len="med" w="med" type="none"/>
          </a:ln>
        </p:spPr>
      </p:cxnSp>
      <p:cxnSp>
        <p:nvCxnSpPr>
          <p:cNvPr id="1311" name="Google Shape;1311;p76"/>
          <p:cNvCxnSpPr/>
          <p:nvPr/>
        </p:nvCxnSpPr>
        <p:spPr>
          <a:xfrm flipH="1" rot="10800000">
            <a:off x="5341825" y="2849950"/>
            <a:ext cx="18600" cy="1227900"/>
          </a:xfrm>
          <a:prstGeom prst="straightConnector1">
            <a:avLst/>
          </a:prstGeom>
          <a:noFill/>
          <a:ln cap="flat" cmpd="sng" w="38100">
            <a:solidFill>
              <a:srgbClr val="FF00FF"/>
            </a:solidFill>
            <a:prstDash val="solid"/>
            <a:round/>
            <a:headEnd len="med" w="med" type="none"/>
            <a:tailEnd len="med" w="med" type="none"/>
          </a:ln>
        </p:spPr>
      </p:cxnSp>
      <p:sp>
        <p:nvSpPr>
          <p:cNvPr id="1312" name="Google Shape;1312;p76"/>
          <p:cNvSpPr/>
          <p:nvPr/>
        </p:nvSpPr>
        <p:spPr>
          <a:xfrm>
            <a:off x="6863000" y="2929050"/>
            <a:ext cx="206100" cy="198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cxnSp>
        <p:nvCxnSpPr>
          <p:cNvPr id="1313" name="Google Shape;1313;p76"/>
          <p:cNvCxnSpPr>
            <a:stCxn id="1312" idx="0"/>
            <a:endCxn id="1312" idx="4"/>
          </p:cNvCxnSpPr>
          <p:nvPr/>
        </p:nvCxnSpPr>
        <p:spPr>
          <a:xfrm>
            <a:off x="6966050" y="2929050"/>
            <a:ext cx="0" cy="198000"/>
          </a:xfrm>
          <a:prstGeom prst="straightConnector1">
            <a:avLst/>
          </a:prstGeom>
          <a:noFill/>
          <a:ln cap="flat" cmpd="sng" w="19050">
            <a:solidFill>
              <a:srgbClr val="FF0000"/>
            </a:solidFill>
            <a:prstDash val="solid"/>
            <a:round/>
            <a:headEnd len="med" w="med" type="none"/>
            <a:tailEnd len="med" w="med" type="none"/>
          </a:ln>
        </p:spPr>
      </p:cxnSp>
      <p:cxnSp>
        <p:nvCxnSpPr>
          <p:cNvPr id="1314" name="Google Shape;1314;p76"/>
          <p:cNvCxnSpPr>
            <a:stCxn id="1312" idx="2"/>
            <a:endCxn id="1312" idx="6"/>
          </p:cNvCxnSpPr>
          <p:nvPr/>
        </p:nvCxnSpPr>
        <p:spPr>
          <a:xfrm>
            <a:off x="6863000" y="3028050"/>
            <a:ext cx="206100" cy="0"/>
          </a:xfrm>
          <a:prstGeom prst="straightConnector1">
            <a:avLst/>
          </a:prstGeom>
          <a:noFill/>
          <a:ln cap="flat" cmpd="sng" w="19050">
            <a:solidFill>
              <a:srgbClr val="FF0000"/>
            </a:solidFill>
            <a:prstDash val="solid"/>
            <a:round/>
            <a:headEnd len="med" w="med" type="none"/>
            <a:tailEnd len="med" w="med" type="none"/>
          </a:ln>
        </p:spPr>
      </p:cxnSp>
      <p:sp>
        <p:nvSpPr>
          <p:cNvPr id="1315" name="Google Shape;1315;p76"/>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Complex Hodographs</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0" name="Shape 1320"/>
        <p:cNvGrpSpPr/>
        <p:nvPr/>
      </p:nvGrpSpPr>
      <p:grpSpPr>
        <a:xfrm>
          <a:off x="0" y="0"/>
          <a:ext cx="0" cy="0"/>
          <a:chOff x="0" y="0"/>
          <a:chExt cx="0" cy="0"/>
        </a:xfrm>
      </p:grpSpPr>
      <p:sp>
        <p:nvSpPr>
          <p:cNvPr id="1321" name="Google Shape;1321;p77"/>
          <p:cNvSpPr txBox="1"/>
          <p:nvPr/>
        </p:nvSpPr>
        <p:spPr>
          <a:xfrm>
            <a:off x="385825" y="990350"/>
            <a:ext cx="75708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Calibri"/>
                <a:ea typeface="Calibri"/>
                <a:cs typeface="Calibri"/>
                <a:sym typeface="Calibri"/>
              </a:rPr>
              <a:t>With which hodograph would you be </a:t>
            </a:r>
            <a:r>
              <a:rPr i="1" lang="en" sz="1800">
                <a:solidFill>
                  <a:schemeClr val="dk1"/>
                </a:solidFill>
                <a:latin typeface="Calibri"/>
                <a:ea typeface="Calibri"/>
                <a:cs typeface="Calibri"/>
                <a:sym typeface="Calibri"/>
              </a:rPr>
              <a:t>most</a:t>
            </a:r>
            <a:r>
              <a:rPr lang="en" sz="1800">
                <a:solidFill>
                  <a:schemeClr val="dk1"/>
                </a:solidFill>
                <a:latin typeface="Calibri"/>
                <a:ea typeface="Calibri"/>
                <a:cs typeface="Calibri"/>
                <a:sym typeface="Calibri"/>
              </a:rPr>
              <a:t> concerned about</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dynamic suppression on a right-moving storm?</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322" name="Google Shape;1322;p77"/>
          <p:cNvCxnSpPr/>
          <p:nvPr/>
        </p:nvCxnSpPr>
        <p:spPr>
          <a:xfrm rot="10800000">
            <a:off x="2059525" y="2651675"/>
            <a:ext cx="656700" cy="918600"/>
          </a:xfrm>
          <a:prstGeom prst="straightConnector1">
            <a:avLst/>
          </a:prstGeom>
          <a:noFill/>
          <a:ln cap="flat" cmpd="sng" w="38100">
            <a:solidFill>
              <a:srgbClr val="00FF00"/>
            </a:solidFill>
            <a:prstDash val="solid"/>
            <a:round/>
            <a:headEnd len="med" w="med" type="none"/>
            <a:tailEnd len="med" w="med" type="none"/>
          </a:ln>
        </p:spPr>
      </p:cxnSp>
      <p:cxnSp>
        <p:nvCxnSpPr>
          <p:cNvPr id="1323" name="Google Shape;1323;p77"/>
          <p:cNvCxnSpPr/>
          <p:nvPr/>
        </p:nvCxnSpPr>
        <p:spPr>
          <a:xfrm flipH="1">
            <a:off x="2716225" y="2672675"/>
            <a:ext cx="293100" cy="897600"/>
          </a:xfrm>
          <a:prstGeom prst="straightConnector1">
            <a:avLst/>
          </a:prstGeom>
          <a:noFill/>
          <a:ln cap="flat" cmpd="sng" w="38100">
            <a:solidFill>
              <a:srgbClr val="FFD966"/>
            </a:solidFill>
            <a:prstDash val="solid"/>
            <a:round/>
            <a:headEnd len="med" w="med" type="none"/>
            <a:tailEnd len="med" w="med" type="none"/>
          </a:ln>
        </p:spPr>
      </p:cxnSp>
      <p:sp>
        <p:nvSpPr>
          <p:cNvPr id="1324" name="Google Shape;1324;p77"/>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Dynamic Suppression</a:t>
            </a:r>
            <a:endParaRPr/>
          </a:p>
        </p:txBody>
      </p:sp>
      <p:cxnSp>
        <p:nvCxnSpPr>
          <p:cNvPr id="1325" name="Google Shape;1325;p77"/>
          <p:cNvCxnSpPr/>
          <p:nvPr/>
        </p:nvCxnSpPr>
        <p:spPr>
          <a:xfrm flipH="1" rot="10800000">
            <a:off x="4490900" y="3424750"/>
            <a:ext cx="483600" cy="1449000"/>
          </a:xfrm>
          <a:prstGeom prst="straightConnector1">
            <a:avLst/>
          </a:prstGeom>
          <a:noFill/>
          <a:ln cap="flat" cmpd="sng" w="38100">
            <a:solidFill>
              <a:srgbClr val="FF00FF"/>
            </a:solidFill>
            <a:prstDash val="solid"/>
            <a:round/>
            <a:headEnd len="med" w="med" type="none"/>
            <a:tailEnd len="med" w="med" type="none"/>
          </a:ln>
        </p:spPr>
      </p:cxnSp>
      <p:cxnSp>
        <p:nvCxnSpPr>
          <p:cNvPr id="1326" name="Google Shape;1326;p77"/>
          <p:cNvCxnSpPr/>
          <p:nvPr/>
        </p:nvCxnSpPr>
        <p:spPr>
          <a:xfrm>
            <a:off x="4976400" y="3437900"/>
            <a:ext cx="958500" cy="313200"/>
          </a:xfrm>
          <a:prstGeom prst="straightConnector1">
            <a:avLst/>
          </a:prstGeom>
          <a:noFill/>
          <a:ln cap="flat" cmpd="sng" w="38100">
            <a:solidFill>
              <a:srgbClr val="FF0000"/>
            </a:solidFill>
            <a:prstDash val="solid"/>
            <a:round/>
            <a:headEnd len="med" w="med" type="none"/>
            <a:tailEnd len="med" w="med" type="none"/>
          </a:ln>
        </p:spPr>
      </p:cxnSp>
      <p:cxnSp>
        <p:nvCxnSpPr>
          <p:cNvPr id="1327" name="Google Shape;1327;p77"/>
          <p:cNvCxnSpPr/>
          <p:nvPr/>
        </p:nvCxnSpPr>
        <p:spPr>
          <a:xfrm flipH="1">
            <a:off x="5935425" y="2457238"/>
            <a:ext cx="569400" cy="1311000"/>
          </a:xfrm>
          <a:prstGeom prst="straightConnector1">
            <a:avLst/>
          </a:prstGeom>
          <a:noFill/>
          <a:ln cap="flat" cmpd="sng" w="38100">
            <a:solidFill>
              <a:srgbClr val="00FF00"/>
            </a:solidFill>
            <a:prstDash val="solid"/>
            <a:round/>
            <a:headEnd len="med" w="med" type="none"/>
            <a:tailEnd len="med" w="med" type="none"/>
          </a:ln>
        </p:spPr>
      </p:cxnSp>
      <p:cxnSp>
        <p:nvCxnSpPr>
          <p:cNvPr id="1328" name="Google Shape;1328;p77"/>
          <p:cNvCxnSpPr/>
          <p:nvPr/>
        </p:nvCxnSpPr>
        <p:spPr>
          <a:xfrm flipH="1" rot="10800000">
            <a:off x="315625" y="2338438"/>
            <a:ext cx="785400" cy="2331600"/>
          </a:xfrm>
          <a:prstGeom prst="straightConnector1">
            <a:avLst/>
          </a:prstGeom>
          <a:noFill/>
          <a:ln cap="flat" cmpd="sng" w="38100">
            <a:solidFill>
              <a:srgbClr val="FF00FF"/>
            </a:solidFill>
            <a:prstDash val="solid"/>
            <a:round/>
            <a:headEnd len="med" w="med" type="none"/>
            <a:tailEnd len="med" w="med" type="none"/>
          </a:ln>
        </p:spPr>
      </p:cxnSp>
      <p:cxnSp>
        <p:nvCxnSpPr>
          <p:cNvPr id="1329" name="Google Shape;1329;p77"/>
          <p:cNvCxnSpPr/>
          <p:nvPr/>
        </p:nvCxnSpPr>
        <p:spPr>
          <a:xfrm>
            <a:off x="1101025" y="2338438"/>
            <a:ext cx="958500" cy="313200"/>
          </a:xfrm>
          <a:prstGeom prst="straightConnector1">
            <a:avLst/>
          </a:prstGeom>
          <a:noFill/>
          <a:ln cap="flat" cmpd="sng" w="38100">
            <a:solidFill>
              <a:srgbClr val="FF0000"/>
            </a:solidFill>
            <a:prstDash val="solid"/>
            <a:round/>
            <a:headEnd len="med" w="med" type="none"/>
            <a:tailEnd len="med" w="med" type="none"/>
          </a:ln>
        </p:spPr>
      </p:cxnSp>
      <p:cxnSp>
        <p:nvCxnSpPr>
          <p:cNvPr id="1330" name="Google Shape;1330;p77"/>
          <p:cNvCxnSpPr/>
          <p:nvPr/>
        </p:nvCxnSpPr>
        <p:spPr>
          <a:xfrm rot="10800000">
            <a:off x="6505025" y="2457125"/>
            <a:ext cx="900900" cy="355200"/>
          </a:xfrm>
          <a:prstGeom prst="straightConnector1">
            <a:avLst/>
          </a:prstGeom>
          <a:noFill/>
          <a:ln cap="flat" cmpd="sng" w="38100">
            <a:solidFill>
              <a:srgbClr val="FFD966"/>
            </a:solidFill>
            <a:prstDash val="solid"/>
            <a:round/>
            <a:headEnd len="med" w="med" type="none"/>
            <a:tailEnd len="med" w="med" type="none"/>
          </a:ln>
        </p:spPr>
      </p:cxnSp>
      <p:cxnSp>
        <p:nvCxnSpPr>
          <p:cNvPr id="1331" name="Google Shape;1331;p77"/>
          <p:cNvCxnSpPr/>
          <p:nvPr/>
        </p:nvCxnSpPr>
        <p:spPr>
          <a:xfrm rot="10800000">
            <a:off x="2927063" y="3904125"/>
            <a:ext cx="195900" cy="940200"/>
          </a:xfrm>
          <a:prstGeom prst="straightConnector1">
            <a:avLst/>
          </a:prstGeom>
          <a:noFill/>
          <a:ln cap="flat" cmpd="sng" w="38100">
            <a:solidFill>
              <a:srgbClr val="FF00FF"/>
            </a:solidFill>
            <a:prstDash val="solid"/>
            <a:round/>
            <a:headEnd len="med" w="med" type="none"/>
            <a:tailEnd len="med" w="med" type="none"/>
          </a:ln>
        </p:spPr>
      </p:cxnSp>
      <p:cxnSp>
        <p:nvCxnSpPr>
          <p:cNvPr id="1332" name="Google Shape;1332;p77"/>
          <p:cNvCxnSpPr/>
          <p:nvPr/>
        </p:nvCxnSpPr>
        <p:spPr>
          <a:xfrm flipH="1" rot="10800000">
            <a:off x="2927063" y="3857963"/>
            <a:ext cx="378600" cy="42600"/>
          </a:xfrm>
          <a:prstGeom prst="straightConnector1">
            <a:avLst/>
          </a:prstGeom>
          <a:noFill/>
          <a:ln cap="flat" cmpd="sng" w="38100">
            <a:solidFill>
              <a:srgbClr val="FF0000"/>
            </a:solidFill>
            <a:prstDash val="solid"/>
            <a:round/>
            <a:headEnd len="med" w="med" type="none"/>
            <a:tailEnd len="med" w="med" type="none"/>
          </a:ln>
        </p:spPr>
      </p:cxnSp>
      <p:cxnSp>
        <p:nvCxnSpPr>
          <p:cNvPr id="1333" name="Google Shape;1333;p77"/>
          <p:cNvCxnSpPr/>
          <p:nvPr/>
        </p:nvCxnSpPr>
        <p:spPr>
          <a:xfrm>
            <a:off x="3305663" y="3857975"/>
            <a:ext cx="493500" cy="929700"/>
          </a:xfrm>
          <a:prstGeom prst="straightConnector1">
            <a:avLst/>
          </a:prstGeom>
          <a:noFill/>
          <a:ln cap="flat" cmpd="sng" w="38100">
            <a:solidFill>
              <a:srgbClr val="FF0000"/>
            </a:solidFill>
            <a:prstDash val="solid"/>
            <a:round/>
            <a:headEnd len="med" w="med" type="none"/>
            <a:tailEnd len="med" w="med" type="none"/>
          </a:ln>
        </p:spPr>
      </p:cxnSp>
      <p:cxnSp>
        <p:nvCxnSpPr>
          <p:cNvPr id="1334" name="Google Shape;1334;p77"/>
          <p:cNvCxnSpPr/>
          <p:nvPr/>
        </p:nvCxnSpPr>
        <p:spPr>
          <a:xfrm flipH="1">
            <a:off x="3799325" y="2735025"/>
            <a:ext cx="69000" cy="2045100"/>
          </a:xfrm>
          <a:prstGeom prst="straightConnector1">
            <a:avLst/>
          </a:prstGeom>
          <a:noFill/>
          <a:ln cap="flat" cmpd="sng" w="38100">
            <a:solidFill>
              <a:srgbClr val="00FF00"/>
            </a:solidFill>
            <a:prstDash val="solid"/>
            <a:round/>
            <a:headEnd len="med" w="med" type="none"/>
            <a:tailEnd len="med" w="med" type="none"/>
          </a:ln>
        </p:spPr>
      </p:cxnSp>
      <p:cxnSp>
        <p:nvCxnSpPr>
          <p:cNvPr id="1335" name="Google Shape;1335;p77"/>
          <p:cNvCxnSpPr/>
          <p:nvPr/>
        </p:nvCxnSpPr>
        <p:spPr>
          <a:xfrm flipH="1">
            <a:off x="3868350" y="2569800"/>
            <a:ext cx="847500" cy="180300"/>
          </a:xfrm>
          <a:prstGeom prst="straightConnector1">
            <a:avLst/>
          </a:prstGeom>
          <a:noFill/>
          <a:ln cap="flat" cmpd="sng" w="38100">
            <a:solidFill>
              <a:srgbClr val="FFD966"/>
            </a:solidFill>
            <a:prstDash val="solid"/>
            <a:round/>
            <a:headEnd len="med" w="med" type="none"/>
            <a:tailEnd len="med" w="med" type="none"/>
          </a:ln>
        </p:spPr>
      </p:cxnSp>
      <p:cxnSp>
        <p:nvCxnSpPr>
          <p:cNvPr id="1336" name="Google Shape;1336;p77"/>
          <p:cNvCxnSpPr/>
          <p:nvPr/>
        </p:nvCxnSpPr>
        <p:spPr>
          <a:xfrm flipH="1" rot="10800000">
            <a:off x="6980316" y="3107038"/>
            <a:ext cx="1288500" cy="190500"/>
          </a:xfrm>
          <a:prstGeom prst="straightConnector1">
            <a:avLst/>
          </a:prstGeom>
          <a:noFill/>
          <a:ln cap="flat" cmpd="sng" w="38100">
            <a:solidFill>
              <a:srgbClr val="FF0000"/>
            </a:solidFill>
            <a:prstDash val="solid"/>
            <a:round/>
            <a:headEnd len="med" w="med" type="none"/>
            <a:tailEnd len="med" w="med" type="none"/>
          </a:ln>
        </p:spPr>
      </p:cxnSp>
      <p:cxnSp>
        <p:nvCxnSpPr>
          <p:cNvPr id="1337" name="Google Shape;1337;p77"/>
          <p:cNvCxnSpPr/>
          <p:nvPr/>
        </p:nvCxnSpPr>
        <p:spPr>
          <a:xfrm flipH="1">
            <a:off x="8279791" y="1954128"/>
            <a:ext cx="51300" cy="1160400"/>
          </a:xfrm>
          <a:prstGeom prst="straightConnector1">
            <a:avLst/>
          </a:prstGeom>
          <a:noFill/>
          <a:ln cap="flat" cmpd="sng" w="38100">
            <a:solidFill>
              <a:srgbClr val="00FF00"/>
            </a:solidFill>
            <a:prstDash val="solid"/>
            <a:round/>
            <a:headEnd len="med" w="med" type="none"/>
            <a:tailEnd len="med" w="med" type="none"/>
          </a:ln>
        </p:spPr>
      </p:cxnSp>
      <p:cxnSp>
        <p:nvCxnSpPr>
          <p:cNvPr id="1338" name="Google Shape;1338;p77"/>
          <p:cNvCxnSpPr/>
          <p:nvPr/>
        </p:nvCxnSpPr>
        <p:spPr>
          <a:xfrm rot="10800000">
            <a:off x="6980441" y="3273650"/>
            <a:ext cx="360000" cy="1457100"/>
          </a:xfrm>
          <a:prstGeom prst="straightConnector1">
            <a:avLst/>
          </a:prstGeom>
          <a:noFill/>
          <a:ln cap="flat" cmpd="sng" w="38100">
            <a:solidFill>
              <a:srgbClr val="FF00FF"/>
            </a:solidFill>
            <a:prstDash val="solid"/>
            <a:round/>
            <a:headEnd len="med" w="med" type="none"/>
            <a:tailEnd len="med" w="med" type="none"/>
          </a:ln>
        </p:spPr>
      </p:cxnSp>
      <p:cxnSp>
        <p:nvCxnSpPr>
          <p:cNvPr id="1339" name="Google Shape;1339;p77"/>
          <p:cNvCxnSpPr/>
          <p:nvPr/>
        </p:nvCxnSpPr>
        <p:spPr>
          <a:xfrm>
            <a:off x="7700525" y="1486675"/>
            <a:ext cx="630600" cy="468600"/>
          </a:xfrm>
          <a:prstGeom prst="straightConnector1">
            <a:avLst/>
          </a:prstGeom>
          <a:noFill/>
          <a:ln cap="flat" cmpd="sng" w="38100">
            <a:solidFill>
              <a:srgbClr val="FFD966"/>
            </a:solidFill>
            <a:prstDash val="solid"/>
            <a:round/>
            <a:headEnd len="med" w="med" type="none"/>
            <a:tailEnd len="med" w="med" type="none"/>
          </a:ln>
        </p:spPr>
      </p:cxn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4" name="Shape 1344"/>
        <p:cNvGrpSpPr/>
        <p:nvPr/>
      </p:nvGrpSpPr>
      <p:grpSpPr>
        <a:xfrm>
          <a:off x="0" y="0"/>
          <a:ext cx="0" cy="0"/>
          <a:chOff x="0" y="0"/>
          <a:chExt cx="0" cy="0"/>
        </a:xfrm>
      </p:grpSpPr>
      <p:sp>
        <p:nvSpPr>
          <p:cNvPr id="1345" name="Google Shape;1345;p78"/>
          <p:cNvSpPr txBox="1"/>
          <p:nvPr/>
        </p:nvSpPr>
        <p:spPr>
          <a:xfrm>
            <a:off x="385825" y="990350"/>
            <a:ext cx="75708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Calibri"/>
                <a:ea typeface="Calibri"/>
                <a:cs typeface="Calibri"/>
                <a:sym typeface="Calibri"/>
              </a:rPr>
              <a:t>With which hodograph would you be </a:t>
            </a:r>
            <a:r>
              <a:rPr i="1" lang="en" sz="1800">
                <a:solidFill>
                  <a:schemeClr val="dk1"/>
                </a:solidFill>
                <a:latin typeface="Calibri"/>
                <a:ea typeface="Calibri"/>
                <a:cs typeface="Calibri"/>
                <a:sym typeface="Calibri"/>
              </a:rPr>
              <a:t>most</a:t>
            </a:r>
            <a:r>
              <a:rPr lang="en" sz="1800">
                <a:solidFill>
                  <a:schemeClr val="dk1"/>
                </a:solidFill>
                <a:latin typeface="Calibri"/>
                <a:ea typeface="Calibri"/>
                <a:cs typeface="Calibri"/>
                <a:sym typeface="Calibri"/>
              </a:rPr>
              <a:t> concerned about</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dynamic suppression on a right-moving storm?</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46" name="Google Shape;1346;p78"/>
          <p:cNvSpPr txBox="1"/>
          <p:nvPr/>
        </p:nvSpPr>
        <p:spPr>
          <a:xfrm>
            <a:off x="730350" y="123350"/>
            <a:ext cx="76833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Dynamic Suppression</a:t>
            </a:r>
            <a:endParaRPr/>
          </a:p>
        </p:txBody>
      </p:sp>
      <p:cxnSp>
        <p:nvCxnSpPr>
          <p:cNvPr id="1347" name="Google Shape;1347;p78"/>
          <p:cNvCxnSpPr/>
          <p:nvPr/>
        </p:nvCxnSpPr>
        <p:spPr>
          <a:xfrm rot="10800000">
            <a:off x="2059525" y="2651675"/>
            <a:ext cx="656700" cy="918600"/>
          </a:xfrm>
          <a:prstGeom prst="straightConnector1">
            <a:avLst/>
          </a:prstGeom>
          <a:noFill/>
          <a:ln cap="flat" cmpd="sng" w="38100">
            <a:solidFill>
              <a:srgbClr val="00FF00"/>
            </a:solidFill>
            <a:prstDash val="solid"/>
            <a:round/>
            <a:headEnd len="med" w="med" type="none"/>
            <a:tailEnd len="med" w="med" type="none"/>
          </a:ln>
        </p:spPr>
      </p:cxnSp>
      <p:cxnSp>
        <p:nvCxnSpPr>
          <p:cNvPr id="1348" name="Google Shape;1348;p78"/>
          <p:cNvCxnSpPr/>
          <p:nvPr/>
        </p:nvCxnSpPr>
        <p:spPr>
          <a:xfrm flipH="1">
            <a:off x="2716225" y="2672675"/>
            <a:ext cx="293100" cy="897600"/>
          </a:xfrm>
          <a:prstGeom prst="straightConnector1">
            <a:avLst/>
          </a:prstGeom>
          <a:noFill/>
          <a:ln cap="flat" cmpd="sng" w="38100">
            <a:solidFill>
              <a:srgbClr val="FFD966"/>
            </a:solidFill>
            <a:prstDash val="solid"/>
            <a:round/>
            <a:headEnd len="med" w="med" type="none"/>
            <a:tailEnd len="med" w="med" type="none"/>
          </a:ln>
        </p:spPr>
      </p:cxnSp>
      <p:cxnSp>
        <p:nvCxnSpPr>
          <p:cNvPr id="1349" name="Google Shape;1349;p78"/>
          <p:cNvCxnSpPr/>
          <p:nvPr/>
        </p:nvCxnSpPr>
        <p:spPr>
          <a:xfrm flipH="1" rot="10800000">
            <a:off x="4490900" y="3424750"/>
            <a:ext cx="483600" cy="1449000"/>
          </a:xfrm>
          <a:prstGeom prst="straightConnector1">
            <a:avLst/>
          </a:prstGeom>
          <a:noFill/>
          <a:ln cap="flat" cmpd="sng" w="38100">
            <a:solidFill>
              <a:srgbClr val="FF00FF"/>
            </a:solidFill>
            <a:prstDash val="solid"/>
            <a:round/>
            <a:headEnd len="med" w="med" type="none"/>
            <a:tailEnd len="med" w="med" type="none"/>
          </a:ln>
        </p:spPr>
      </p:cxnSp>
      <p:cxnSp>
        <p:nvCxnSpPr>
          <p:cNvPr id="1350" name="Google Shape;1350;p78"/>
          <p:cNvCxnSpPr/>
          <p:nvPr/>
        </p:nvCxnSpPr>
        <p:spPr>
          <a:xfrm>
            <a:off x="4976400" y="3437900"/>
            <a:ext cx="958500" cy="313200"/>
          </a:xfrm>
          <a:prstGeom prst="straightConnector1">
            <a:avLst/>
          </a:prstGeom>
          <a:noFill/>
          <a:ln cap="flat" cmpd="sng" w="38100">
            <a:solidFill>
              <a:srgbClr val="FF0000"/>
            </a:solidFill>
            <a:prstDash val="solid"/>
            <a:round/>
            <a:headEnd len="med" w="med" type="none"/>
            <a:tailEnd len="med" w="med" type="none"/>
          </a:ln>
        </p:spPr>
      </p:cxnSp>
      <p:cxnSp>
        <p:nvCxnSpPr>
          <p:cNvPr id="1351" name="Google Shape;1351;p78"/>
          <p:cNvCxnSpPr/>
          <p:nvPr/>
        </p:nvCxnSpPr>
        <p:spPr>
          <a:xfrm flipH="1">
            <a:off x="5935425" y="2457238"/>
            <a:ext cx="569400" cy="1311000"/>
          </a:xfrm>
          <a:prstGeom prst="straightConnector1">
            <a:avLst/>
          </a:prstGeom>
          <a:noFill/>
          <a:ln cap="flat" cmpd="sng" w="38100">
            <a:solidFill>
              <a:srgbClr val="00FF00"/>
            </a:solidFill>
            <a:prstDash val="solid"/>
            <a:round/>
            <a:headEnd len="med" w="med" type="none"/>
            <a:tailEnd len="med" w="med" type="none"/>
          </a:ln>
        </p:spPr>
      </p:cxnSp>
      <p:cxnSp>
        <p:nvCxnSpPr>
          <p:cNvPr id="1352" name="Google Shape;1352;p78"/>
          <p:cNvCxnSpPr/>
          <p:nvPr/>
        </p:nvCxnSpPr>
        <p:spPr>
          <a:xfrm flipH="1" rot="10800000">
            <a:off x="315625" y="2338438"/>
            <a:ext cx="785400" cy="2331600"/>
          </a:xfrm>
          <a:prstGeom prst="straightConnector1">
            <a:avLst/>
          </a:prstGeom>
          <a:noFill/>
          <a:ln cap="flat" cmpd="sng" w="38100">
            <a:solidFill>
              <a:srgbClr val="FF00FF"/>
            </a:solidFill>
            <a:prstDash val="solid"/>
            <a:round/>
            <a:headEnd len="med" w="med" type="none"/>
            <a:tailEnd len="med" w="med" type="none"/>
          </a:ln>
        </p:spPr>
      </p:cxnSp>
      <p:cxnSp>
        <p:nvCxnSpPr>
          <p:cNvPr id="1353" name="Google Shape;1353;p78"/>
          <p:cNvCxnSpPr/>
          <p:nvPr/>
        </p:nvCxnSpPr>
        <p:spPr>
          <a:xfrm>
            <a:off x="1101025" y="2338438"/>
            <a:ext cx="958500" cy="313200"/>
          </a:xfrm>
          <a:prstGeom prst="straightConnector1">
            <a:avLst/>
          </a:prstGeom>
          <a:noFill/>
          <a:ln cap="flat" cmpd="sng" w="38100">
            <a:solidFill>
              <a:srgbClr val="FF0000"/>
            </a:solidFill>
            <a:prstDash val="solid"/>
            <a:round/>
            <a:headEnd len="med" w="med" type="none"/>
            <a:tailEnd len="med" w="med" type="none"/>
          </a:ln>
        </p:spPr>
      </p:cxnSp>
      <p:cxnSp>
        <p:nvCxnSpPr>
          <p:cNvPr id="1354" name="Google Shape;1354;p78"/>
          <p:cNvCxnSpPr/>
          <p:nvPr/>
        </p:nvCxnSpPr>
        <p:spPr>
          <a:xfrm flipH="1" rot="10800000">
            <a:off x="6980316" y="3107038"/>
            <a:ext cx="1288500" cy="190500"/>
          </a:xfrm>
          <a:prstGeom prst="straightConnector1">
            <a:avLst/>
          </a:prstGeom>
          <a:noFill/>
          <a:ln cap="flat" cmpd="sng" w="38100">
            <a:solidFill>
              <a:srgbClr val="FF0000"/>
            </a:solidFill>
            <a:prstDash val="solid"/>
            <a:round/>
            <a:headEnd len="med" w="med" type="none"/>
            <a:tailEnd len="med" w="med" type="none"/>
          </a:ln>
        </p:spPr>
      </p:cxnSp>
      <p:cxnSp>
        <p:nvCxnSpPr>
          <p:cNvPr id="1355" name="Google Shape;1355;p78"/>
          <p:cNvCxnSpPr/>
          <p:nvPr/>
        </p:nvCxnSpPr>
        <p:spPr>
          <a:xfrm flipH="1">
            <a:off x="8279791" y="1954128"/>
            <a:ext cx="51300" cy="1160400"/>
          </a:xfrm>
          <a:prstGeom prst="straightConnector1">
            <a:avLst/>
          </a:prstGeom>
          <a:noFill/>
          <a:ln cap="flat" cmpd="sng" w="38100">
            <a:solidFill>
              <a:srgbClr val="00FF00"/>
            </a:solidFill>
            <a:prstDash val="solid"/>
            <a:round/>
            <a:headEnd len="med" w="med" type="none"/>
            <a:tailEnd len="med" w="med" type="none"/>
          </a:ln>
        </p:spPr>
      </p:cxnSp>
      <p:cxnSp>
        <p:nvCxnSpPr>
          <p:cNvPr id="1356" name="Google Shape;1356;p78"/>
          <p:cNvCxnSpPr/>
          <p:nvPr/>
        </p:nvCxnSpPr>
        <p:spPr>
          <a:xfrm rot="10800000">
            <a:off x="6980441" y="3273650"/>
            <a:ext cx="360000" cy="1457100"/>
          </a:xfrm>
          <a:prstGeom prst="straightConnector1">
            <a:avLst/>
          </a:prstGeom>
          <a:noFill/>
          <a:ln cap="flat" cmpd="sng" w="38100">
            <a:solidFill>
              <a:srgbClr val="FF00FF"/>
            </a:solidFill>
            <a:prstDash val="solid"/>
            <a:round/>
            <a:headEnd len="med" w="med" type="none"/>
            <a:tailEnd len="med" w="med" type="none"/>
          </a:ln>
        </p:spPr>
      </p:cxnSp>
      <p:cxnSp>
        <p:nvCxnSpPr>
          <p:cNvPr id="1357" name="Google Shape;1357;p78"/>
          <p:cNvCxnSpPr/>
          <p:nvPr/>
        </p:nvCxnSpPr>
        <p:spPr>
          <a:xfrm>
            <a:off x="7700525" y="1486675"/>
            <a:ext cx="630600" cy="468600"/>
          </a:xfrm>
          <a:prstGeom prst="straightConnector1">
            <a:avLst/>
          </a:prstGeom>
          <a:noFill/>
          <a:ln cap="flat" cmpd="sng" w="38100">
            <a:solidFill>
              <a:srgbClr val="FFD966"/>
            </a:solidFill>
            <a:prstDash val="solid"/>
            <a:round/>
            <a:headEnd len="med" w="med" type="none"/>
            <a:tailEnd len="med" w="med" type="none"/>
          </a:ln>
        </p:spPr>
      </p:cxnSp>
      <p:cxnSp>
        <p:nvCxnSpPr>
          <p:cNvPr id="1358" name="Google Shape;1358;p78"/>
          <p:cNvCxnSpPr/>
          <p:nvPr/>
        </p:nvCxnSpPr>
        <p:spPr>
          <a:xfrm rot="10800000">
            <a:off x="2927063" y="3904125"/>
            <a:ext cx="195900" cy="940200"/>
          </a:xfrm>
          <a:prstGeom prst="straightConnector1">
            <a:avLst/>
          </a:prstGeom>
          <a:noFill/>
          <a:ln cap="flat" cmpd="sng" w="38100">
            <a:solidFill>
              <a:srgbClr val="FF00FF"/>
            </a:solidFill>
            <a:prstDash val="solid"/>
            <a:round/>
            <a:headEnd len="med" w="med" type="none"/>
            <a:tailEnd len="med" w="med" type="none"/>
          </a:ln>
        </p:spPr>
      </p:cxnSp>
      <p:cxnSp>
        <p:nvCxnSpPr>
          <p:cNvPr id="1359" name="Google Shape;1359;p78"/>
          <p:cNvCxnSpPr/>
          <p:nvPr/>
        </p:nvCxnSpPr>
        <p:spPr>
          <a:xfrm flipH="1" rot="10800000">
            <a:off x="2927063" y="3857963"/>
            <a:ext cx="378600" cy="42600"/>
          </a:xfrm>
          <a:prstGeom prst="straightConnector1">
            <a:avLst/>
          </a:prstGeom>
          <a:noFill/>
          <a:ln cap="flat" cmpd="sng" w="38100">
            <a:solidFill>
              <a:srgbClr val="FF0000"/>
            </a:solidFill>
            <a:prstDash val="solid"/>
            <a:round/>
            <a:headEnd len="med" w="med" type="none"/>
            <a:tailEnd len="med" w="med" type="none"/>
          </a:ln>
        </p:spPr>
      </p:cxnSp>
      <p:cxnSp>
        <p:nvCxnSpPr>
          <p:cNvPr id="1360" name="Google Shape;1360;p78"/>
          <p:cNvCxnSpPr/>
          <p:nvPr/>
        </p:nvCxnSpPr>
        <p:spPr>
          <a:xfrm>
            <a:off x="3305663" y="3857975"/>
            <a:ext cx="493500" cy="929700"/>
          </a:xfrm>
          <a:prstGeom prst="straightConnector1">
            <a:avLst/>
          </a:prstGeom>
          <a:noFill/>
          <a:ln cap="flat" cmpd="sng" w="38100">
            <a:solidFill>
              <a:srgbClr val="FF0000"/>
            </a:solidFill>
            <a:prstDash val="solid"/>
            <a:round/>
            <a:headEnd len="med" w="med" type="none"/>
            <a:tailEnd len="med" w="med" type="none"/>
          </a:ln>
        </p:spPr>
      </p:cxnSp>
      <p:cxnSp>
        <p:nvCxnSpPr>
          <p:cNvPr id="1361" name="Google Shape;1361;p78"/>
          <p:cNvCxnSpPr/>
          <p:nvPr/>
        </p:nvCxnSpPr>
        <p:spPr>
          <a:xfrm flipH="1">
            <a:off x="3799325" y="2735025"/>
            <a:ext cx="69000" cy="2045100"/>
          </a:xfrm>
          <a:prstGeom prst="straightConnector1">
            <a:avLst/>
          </a:prstGeom>
          <a:noFill/>
          <a:ln cap="flat" cmpd="sng" w="38100">
            <a:solidFill>
              <a:srgbClr val="00FF00"/>
            </a:solidFill>
            <a:prstDash val="solid"/>
            <a:round/>
            <a:headEnd len="med" w="med" type="none"/>
            <a:tailEnd len="med" w="med" type="none"/>
          </a:ln>
        </p:spPr>
      </p:cxnSp>
      <p:cxnSp>
        <p:nvCxnSpPr>
          <p:cNvPr id="1362" name="Google Shape;1362;p78"/>
          <p:cNvCxnSpPr/>
          <p:nvPr/>
        </p:nvCxnSpPr>
        <p:spPr>
          <a:xfrm flipH="1">
            <a:off x="3868350" y="2569800"/>
            <a:ext cx="847500" cy="180300"/>
          </a:xfrm>
          <a:prstGeom prst="straightConnector1">
            <a:avLst/>
          </a:prstGeom>
          <a:noFill/>
          <a:ln cap="flat" cmpd="sng" w="38100">
            <a:solidFill>
              <a:srgbClr val="FFD966"/>
            </a:solidFill>
            <a:prstDash val="solid"/>
            <a:round/>
            <a:headEnd len="med" w="med" type="none"/>
            <a:tailEnd len="med" w="med" type="none"/>
          </a:ln>
        </p:spPr>
      </p:cxnSp>
      <p:sp>
        <p:nvSpPr>
          <p:cNvPr id="1363" name="Google Shape;1363;p78"/>
          <p:cNvSpPr/>
          <p:nvPr/>
        </p:nvSpPr>
        <p:spPr>
          <a:xfrm>
            <a:off x="2597025" y="2158475"/>
            <a:ext cx="2538600" cy="29850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364" name="Google Shape;1364;p78"/>
          <p:cNvCxnSpPr/>
          <p:nvPr/>
        </p:nvCxnSpPr>
        <p:spPr>
          <a:xfrm rot="10800000">
            <a:off x="6505025" y="2457125"/>
            <a:ext cx="900900" cy="355200"/>
          </a:xfrm>
          <a:prstGeom prst="straightConnector1">
            <a:avLst/>
          </a:prstGeom>
          <a:noFill/>
          <a:ln cap="flat" cmpd="sng" w="38100">
            <a:solidFill>
              <a:srgbClr val="FFD966"/>
            </a:solidFill>
            <a:prstDash val="solid"/>
            <a:round/>
            <a:headEnd len="med" w="med" type="none"/>
            <a:tailEnd len="med" w="med"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0"/>
          <p:cNvSpPr txBox="1"/>
          <p:nvPr/>
        </p:nvSpPr>
        <p:spPr>
          <a:xfrm>
            <a:off x="167125" y="108150"/>
            <a:ext cx="87402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Origins of midlevel updraft rotation (mesocyclone)</a:t>
            </a:r>
            <a:endParaRPr/>
          </a:p>
        </p:txBody>
      </p:sp>
      <p:sp>
        <p:nvSpPr>
          <p:cNvPr id="121" name="Google Shape;121;p20"/>
          <p:cNvSpPr txBox="1"/>
          <p:nvPr/>
        </p:nvSpPr>
        <p:spPr>
          <a:xfrm>
            <a:off x="3548000" y="2264050"/>
            <a:ext cx="22260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200">
                <a:solidFill>
                  <a:schemeClr val="dk1"/>
                </a:solidFill>
              </a:rPr>
              <a:t>See text</a:t>
            </a:r>
            <a:endParaRPr b="1" sz="32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1"/>
          <p:cNvSpPr txBox="1"/>
          <p:nvPr/>
        </p:nvSpPr>
        <p:spPr>
          <a:xfrm>
            <a:off x="167125" y="108150"/>
            <a:ext cx="8740200" cy="58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u="sng">
                <a:solidFill>
                  <a:schemeClr val="dk1"/>
                </a:solidFill>
                <a:latin typeface="Calibri"/>
                <a:ea typeface="Calibri"/>
                <a:cs typeface="Calibri"/>
                <a:sym typeface="Calibri"/>
              </a:rPr>
              <a:t>Dynamic Pressure Perturbations</a:t>
            </a:r>
            <a:endParaRPr/>
          </a:p>
        </p:txBody>
      </p:sp>
      <p:sp>
        <p:nvSpPr>
          <p:cNvPr id="128" name="Google Shape;128;p21"/>
          <p:cNvSpPr txBox="1"/>
          <p:nvPr/>
        </p:nvSpPr>
        <p:spPr>
          <a:xfrm>
            <a:off x="3548000" y="2264050"/>
            <a:ext cx="22260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200">
                <a:solidFill>
                  <a:schemeClr val="dk1"/>
                </a:solidFill>
              </a:rPr>
              <a:t>See text</a:t>
            </a:r>
            <a:endParaRPr b="1" sz="32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2"/>
          <p:cNvSpPr txBox="1"/>
          <p:nvPr/>
        </p:nvSpPr>
        <p:spPr>
          <a:xfrm>
            <a:off x="1007850" y="825850"/>
            <a:ext cx="7128300" cy="2432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200">
                <a:solidFill>
                  <a:srgbClr val="FF00FF"/>
                </a:solidFill>
                <a:latin typeface="Calibri"/>
                <a:ea typeface="Calibri"/>
                <a:cs typeface="Calibri"/>
                <a:sym typeface="Calibri"/>
              </a:rPr>
              <a:t>STORY </a:t>
            </a:r>
            <a:r>
              <a:rPr b="1" lang="en" sz="4200">
                <a:solidFill>
                  <a:srgbClr val="FF00FF"/>
                </a:solidFill>
                <a:latin typeface="Calibri"/>
                <a:ea typeface="Calibri"/>
                <a:cs typeface="Calibri"/>
                <a:sym typeface="Calibri"/>
              </a:rPr>
              <a:t>TIME</a:t>
            </a:r>
            <a:r>
              <a:rPr b="1" lang="en" sz="4200">
                <a:solidFill>
                  <a:srgbClr val="FF00FF"/>
                </a:solidFill>
                <a:latin typeface="Calibri"/>
                <a:ea typeface="Calibri"/>
                <a:cs typeface="Calibri"/>
                <a:sym typeface="Calibri"/>
              </a:rPr>
              <a:t>!</a:t>
            </a:r>
            <a:endParaRPr b="1" sz="4200">
              <a:solidFill>
                <a:srgbClr val="FF00FF"/>
              </a:solidFill>
              <a:latin typeface="Calibri"/>
              <a:ea typeface="Calibri"/>
              <a:cs typeface="Calibri"/>
              <a:sym typeface="Calibri"/>
            </a:endParaRPr>
          </a:p>
          <a:p>
            <a:pPr indent="0" lvl="0" marL="0" rtl="0" algn="ctr">
              <a:spcBef>
                <a:spcPts val="0"/>
              </a:spcBef>
              <a:spcAft>
                <a:spcPts val="0"/>
              </a:spcAft>
              <a:buNone/>
            </a:pPr>
            <a:r>
              <a:t/>
            </a:r>
            <a:endParaRPr sz="2600" u="sng"/>
          </a:p>
          <a:p>
            <a:pPr indent="0" lvl="0" marL="0" rtl="0" algn="ctr">
              <a:spcBef>
                <a:spcPts val="0"/>
              </a:spcBef>
              <a:spcAft>
                <a:spcPts val="0"/>
              </a:spcAft>
              <a:buNone/>
            </a:pPr>
            <a:r>
              <a:t/>
            </a:r>
            <a:endParaRPr sz="2600" u="sng"/>
          </a:p>
          <a:p>
            <a:pPr indent="0" lvl="0" marL="0" rtl="0" algn="ctr">
              <a:spcBef>
                <a:spcPts val="0"/>
              </a:spcBef>
              <a:spcAft>
                <a:spcPts val="0"/>
              </a:spcAft>
              <a:buNone/>
            </a:pPr>
            <a:r>
              <a:rPr lang="en" sz="2600">
                <a:latin typeface="Calibri"/>
                <a:ea typeface="Calibri"/>
                <a:cs typeface="Calibri"/>
                <a:sym typeface="Calibri"/>
              </a:rPr>
              <a:t>Let’s piece everything together into a conceptual model. </a:t>
            </a:r>
            <a:endParaRPr sz="2200">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