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5" roundtripDataSignature="AMtx7miJO21LhFvn2GNYmFJRFj81OANY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Note location of warm sector.</a:t>
            </a:r>
            <a:endParaRPr dirty="0"/>
          </a:p>
        </p:txBody>
      </p:sp>
      <p:sp>
        <p:nvSpPr>
          <p:cNvPr id="158" name="Google Shape;15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Location of warm front, </a:t>
            </a:r>
            <a:r>
              <a:rPr lang="en-US" dirty="0" err="1"/>
              <a:t>dryline,no</a:t>
            </a:r>
            <a:r>
              <a:rPr lang="en-US" dirty="0"/>
              <a:t> cold front really.</a:t>
            </a:r>
            <a:endParaRPr dirty="0"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Springfield (SW MO).</a:t>
            </a:r>
            <a:endParaRPr/>
          </a:p>
        </p:txBody>
      </p:sp>
      <p:sp>
        <p:nvSpPr>
          <p:cNvPr id="186" name="Google Shape;18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Where’d the cap go?!</a:t>
            </a:r>
            <a:endParaRPr/>
          </a:p>
        </p:txBody>
      </p:sp>
      <p:sp>
        <p:nvSpPr>
          <p:cNvPr id="194" name="Google Shape;19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Little Rock, AR (central AR).</a:t>
            </a:r>
            <a:endParaRPr/>
          </a:p>
        </p:txBody>
      </p:sp>
      <p:sp>
        <p:nvSpPr>
          <p:cNvPr id="209" name="Google Shape;20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Cap lifted again, and low-level shear enhanced.</a:t>
            </a:r>
            <a:endParaRPr/>
          </a:p>
        </p:txBody>
      </p:sp>
      <p:sp>
        <p:nvSpPr>
          <p:cNvPr id="217" name="Google Shape;21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Shreveport (NW LA).</a:t>
            </a:r>
            <a:endParaRPr/>
          </a:p>
        </p:txBody>
      </p:sp>
      <p:sp>
        <p:nvSpPr>
          <p:cNvPr id="232" name="Google Shape;23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Nashville.</a:t>
            </a:r>
            <a:endParaRPr/>
          </a:p>
        </p:txBody>
      </p:sp>
      <p:sp>
        <p:nvSpPr>
          <p:cNvPr id="268" name="Google Shape;26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Central Illinois.</a:t>
            </a:r>
            <a:endParaRPr/>
          </a:p>
        </p:txBody>
      </p:sp>
      <p:sp>
        <p:nvSpPr>
          <p:cNvPr id="276" name="Google Shape;276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8" name="Google Shape;38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6" name="Google Shape;41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Left entrance of jet streak. Divergence aloft and PVA. Also mention phasing of polar and subtropical jets. Oof.</a:t>
            </a:r>
            <a:endParaRPr dirty="0"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7" name="Google Shape;43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4" name="Google Shape;44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8" name="Google Shape;45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8" name="Google Shape;49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6" name="Google Shape;516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2" name="Google Shape;52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8" name="Google Shape;528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3" name="Google Shape;543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9" name="Google Shape;549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3" name="Google Shape;563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PVA here downstream of the trough axis. Also note downstream pattern… no moisture-sucking shortwaves, Gulf likely open.</a:t>
            </a:r>
            <a:endParaRPr dirty="0"/>
          </a:p>
        </p:txBody>
      </p:sp>
      <p:sp>
        <p:nvSpPr>
          <p:cNvPr id="128" name="Google Shape;12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8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8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8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01z Outlook Update</a:t>
            </a: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Will go through process with an actual event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Start with inherited 20z outlook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Examine last 3-6 hrs leading up to 00z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Consider large-scale pattern evolution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Distribution of supercell-tornado ingredients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Buoyancy, vertical shear, moisture, and storm mode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Project future threat areas (or lack thereof) using only synoptic and mesoscale interpretations (no explicit numerical model forecasts)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13DBA1-D396-A6E2-1D7B-B2F38D0F156A}"/>
              </a:ext>
            </a:extLst>
          </p:cNvPr>
          <p:cNvSpPr txBox="1"/>
          <p:nvPr/>
        </p:nvSpPr>
        <p:spPr>
          <a:xfrm>
            <a:off x="3422486" y="731837"/>
            <a:ext cx="229902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12z: 850 mb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61" name="Google Shape;16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62" name="Google Shape;16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B7F5-5F12-0BF5-F52F-39D0C98CDF44}"/>
              </a:ext>
            </a:extLst>
          </p:cNvPr>
          <p:cNvSpPr txBox="1"/>
          <p:nvPr/>
        </p:nvSpPr>
        <p:spPr>
          <a:xfrm>
            <a:off x="3422486" y="731837"/>
            <a:ext cx="229902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00z: 850 mb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68" name="Google Shape;168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69" name="Google Shape;16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1A3E74-7713-7FA3-00D0-E20352C71E12}"/>
              </a:ext>
            </a:extLst>
          </p:cNvPr>
          <p:cNvSpPr txBox="1"/>
          <p:nvPr/>
        </p:nvSpPr>
        <p:spPr>
          <a:xfrm>
            <a:off x="3422486" y="731837"/>
            <a:ext cx="229902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12z: 925 mb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76" name="Google Shape;17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55FF0-A612-56A9-1CA9-EA2696FCE861}"/>
              </a:ext>
            </a:extLst>
          </p:cNvPr>
          <p:cNvSpPr txBox="1"/>
          <p:nvPr/>
        </p:nvSpPr>
        <p:spPr>
          <a:xfrm>
            <a:off x="3422486" y="731837"/>
            <a:ext cx="229902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00z: 925 mb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Diagnose Vertical Profiles</a:t>
            </a:r>
            <a:endParaRPr/>
          </a:p>
        </p:txBody>
      </p:sp>
      <p:sp>
        <p:nvSpPr>
          <p:cNvPr id="182" name="Google Shape;18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Distribution of and changes in moisture, lapse rates, and vertical shear.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First consider within the main outlook area, then around the periphery.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9" name="Google Shape;189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90" name="Google Shape;19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" y="274320"/>
            <a:ext cx="9143996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nited States Map | United states map, Map, State map">
            <a:extLst>
              <a:ext uri="{FF2B5EF4-FFF2-40B4-BE49-F238E27FC236}">
                <a16:creationId xmlns:a16="http://schemas.microsoft.com/office/drawing/2014/main" id="{BD955894-3390-92AB-EB8F-1E6CC00D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62446E1A-1181-A1DF-862F-041266A1BF3C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AEBD89A-4FD7-28D6-BFFB-536C2F00B9C8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8BCFFAEE-A175-8EA0-C4DF-B2573FA6258F}"/>
              </a:ext>
            </a:extLst>
          </p:cNvPr>
          <p:cNvSpPr>
            <a:spLocks noChangeAspect="1"/>
          </p:cNvSpPr>
          <p:nvPr/>
        </p:nvSpPr>
        <p:spPr>
          <a:xfrm>
            <a:off x="4624551" y="988183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97" name="Google Shape;197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98" name="Google Shape;19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" y="274320"/>
            <a:ext cx="9143995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nited States Map | United states map, Map, State map">
            <a:extLst>
              <a:ext uri="{FF2B5EF4-FFF2-40B4-BE49-F238E27FC236}">
                <a16:creationId xmlns:a16="http://schemas.microsoft.com/office/drawing/2014/main" id="{82700036-3C80-0979-2404-45E2ECBCB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47B030B7-71E1-5782-ACDE-61422B3B7F28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B07CC18-880F-988C-8593-3D8607FD8AA7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2A249520-EF2D-6A8D-DB5E-555CE8F43515}"/>
              </a:ext>
            </a:extLst>
          </p:cNvPr>
          <p:cNvSpPr>
            <a:spLocks noChangeAspect="1"/>
          </p:cNvSpPr>
          <p:nvPr/>
        </p:nvSpPr>
        <p:spPr>
          <a:xfrm>
            <a:off x="4624551" y="988183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05" name="Google Shape;20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" y="274320"/>
            <a:ext cx="9143995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nited States Map | United states map, Map, State map">
            <a:extLst>
              <a:ext uri="{FF2B5EF4-FFF2-40B4-BE49-F238E27FC236}">
                <a16:creationId xmlns:a16="http://schemas.microsoft.com/office/drawing/2014/main" id="{4DE825F2-999B-638E-1686-63AEA5CBD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4472DD1C-E0F3-A783-EA47-9B32DF888C20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B2F460E-8324-0AC6-A98D-1A5A920C3E37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E1FF56F0-DE02-FFBE-72F5-F34410733D03}"/>
              </a:ext>
            </a:extLst>
          </p:cNvPr>
          <p:cNvSpPr>
            <a:spLocks noChangeAspect="1"/>
          </p:cNvSpPr>
          <p:nvPr/>
        </p:nvSpPr>
        <p:spPr>
          <a:xfrm>
            <a:off x="4624551" y="988183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12" name="Google Shape;212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13" name="Google Shape;21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" y="274320"/>
            <a:ext cx="9143995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nited States Map | United states map, Map, State map">
            <a:extLst>
              <a:ext uri="{FF2B5EF4-FFF2-40B4-BE49-F238E27FC236}">
                <a16:creationId xmlns:a16="http://schemas.microsoft.com/office/drawing/2014/main" id="{D99ABFE6-87B6-EB4C-3E0C-B42469D7B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8AD7BB75-9F98-D3D3-54BB-3660827E29BA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546166E-BEA7-E5D3-EAD7-1DDF959EF258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662329FC-E22B-F675-D6F0-EA69D2B99F30}"/>
              </a:ext>
            </a:extLst>
          </p:cNvPr>
          <p:cNvSpPr>
            <a:spLocks noChangeAspect="1"/>
          </p:cNvSpPr>
          <p:nvPr/>
        </p:nvSpPr>
        <p:spPr>
          <a:xfrm>
            <a:off x="4666593" y="1198494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21" name="Google Shape;22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" y="274320"/>
            <a:ext cx="9143996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nited States Map | United states map, Map, State map">
            <a:extLst>
              <a:ext uri="{FF2B5EF4-FFF2-40B4-BE49-F238E27FC236}">
                <a16:creationId xmlns:a16="http://schemas.microsoft.com/office/drawing/2014/main" id="{E12786CA-E459-0C40-B796-FA60A8BC0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B1210A1-8F1B-B06B-E19D-B5A83B62A765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37A1F39-895B-0108-0FCB-558855C236EC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CB104971-A460-7985-F36A-8800CCC46A09}"/>
              </a:ext>
            </a:extLst>
          </p:cNvPr>
          <p:cNvSpPr>
            <a:spLocks noChangeAspect="1"/>
          </p:cNvSpPr>
          <p:nvPr/>
        </p:nvSpPr>
        <p:spPr>
          <a:xfrm>
            <a:off x="4666593" y="1198494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825"/>
            <a:ext cx="9144000" cy="584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28" name="Google Shape;22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" y="274320"/>
            <a:ext cx="9143995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nited States Map | United states map, Map, State map">
            <a:extLst>
              <a:ext uri="{FF2B5EF4-FFF2-40B4-BE49-F238E27FC236}">
                <a16:creationId xmlns:a16="http://schemas.microsoft.com/office/drawing/2014/main" id="{768523DA-C51C-559B-95A5-57F19C31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5F0BBBC-B1D2-08BC-085A-FAD9072856AE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9306E52-68D7-8F8F-5063-BBFBC3CB4498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5F32CF61-18AF-11C6-0E7A-958F359E2432}"/>
              </a:ext>
            </a:extLst>
          </p:cNvPr>
          <p:cNvSpPr>
            <a:spLocks noChangeAspect="1"/>
          </p:cNvSpPr>
          <p:nvPr/>
        </p:nvSpPr>
        <p:spPr>
          <a:xfrm>
            <a:off x="4666593" y="1198494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35" name="Google Shape;235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36" name="Google Shape;23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" y="274320"/>
            <a:ext cx="9143995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nited States Map | United states map, Map, State map">
            <a:extLst>
              <a:ext uri="{FF2B5EF4-FFF2-40B4-BE49-F238E27FC236}">
                <a16:creationId xmlns:a16="http://schemas.microsoft.com/office/drawing/2014/main" id="{DFCF5F76-148A-88F7-0F47-79B830AE1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1EDBB93-B4C1-7845-5111-136BE4786562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68C2D93-8AAE-DCD3-C352-7DA0B479E1F5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17379DE6-02DF-1D41-5C74-063AEE8E725D}"/>
              </a:ext>
            </a:extLst>
          </p:cNvPr>
          <p:cNvSpPr>
            <a:spLocks noChangeAspect="1"/>
          </p:cNvSpPr>
          <p:nvPr/>
        </p:nvSpPr>
        <p:spPr>
          <a:xfrm>
            <a:off x="4645573" y="138768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42" name="Google Shape;242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43" name="Google Shape;24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" y="274320"/>
            <a:ext cx="9143995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nited States Map | United states map, Map, State map">
            <a:extLst>
              <a:ext uri="{FF2B5EF4-FFF2-40B4-BE49-F238E27FC236}">
                <a16:creationId xmlns:a16="http://schemas.microsoft.com/office/drawing/2014/main" id="{9923F2D4-0D42-9FE1-F4C6-2FD49BB34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42CDADA-70B1-DF89-DD03-CAA162428DB7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E8A59AA-7BB6-0334-156E-BD6DCE640CC1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005DF248-305B-5154-D384-4120E968FDFB}"/>
              </a:ext>
            </a:extLst>
          </p:cNvPr>
          <p:cNvSpPr>
            <a:spLocks noChangeAspect="1"/>
          </p:cNvSpPr>
          <p:nvPr/>
        </p:nvSpPr>
        <p:spPr>
          <a:xfrm>
            <a:off x="4645573" y="138768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50" name="Google Shape;25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" y="274320"/>
            <a:ext cx="9143995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nited States Map | United states map, Map, State map">
            <a:extLst>
              <a:ext uri="{FF2B5EF4-FFF2-40B4-BE49-F238E27FC236}">
                <a16:creationId xmlns:a16="http://schemas.microsoft.com/office/drawing/2014/main" id="{3472C8DB-DCCA-BF71-F227-714B8D7AB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C9A74CB-0736-7DD8-C22C-66F9178FE2BF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9493F3-72F6-F193-7742-F6CB4DA19EE5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D1B2694F-8B02-C929-8577-D365586A168B}"/>
              </a:ext>
            </a:extLst>
          </p:cNvPr>
          <p:cNvSpPr>
            <a:spLocks noChangeAspect="1"/>
          </p:cNvSpPr>
          <p:nvPr/>
        </p:nvSpPr>
        <p:spPr>
          <a:xfrm>
            <a:off x="4393327" y="135615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57" name="Google Shape;25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" y="274320"/>
            <a:ext cx="9143995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nited States Map | United states map, Map, State map">
            <a:extLst>
              <a:ext uri="{FF2B5EF4-FFF2-40B4-BE49-F238E27FC236}">
                <a16:creationId xmlns:a16="http://schemas.microsoft.com/office/drawing/2014/main" id="{73A2306E-DAF9-5927-9756-4842AF18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0D8661B1-DEEC-C895-207E-045CC47F3D7E}"/>
              </a:ext>
            </a:extLst>
          </p:cNvPr>
          <p:cNvSpPr>
            <a:spLocks noChangeAspect="1"/>
          </p:cNvSpPr>
          <p:nvPr/>
        </p:nvSpPr>
        <p:spPr>
          <a:xfrm>
            <a:off x="4396477" y="165139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1567E08-5DB9-3D3D-B2A3-BE040990BCCA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1220CBE-B02C-9C70-2BE2-4CCE3CA29160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63" name="Google Shape;263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64" name="Google Shape;26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" y="274320"/>
            <a:ext cx="9143995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nited States Map | United states map, Map, State map">
            <a:extLst>
              <a:ext uri="{FF2B5EF4-FFF2-40B4-BE49-F238E27FC236}">
                <a16:creationId xmlns:a16="http://schemas.microsoft.com/office/drawing/2014/main" id="{92FD2BBB-4226-DDA3-6608-86042DF1E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49D4B379-6263-1205-95E0-529A714C3190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5ACADB-42BB-1569-0A59-6D3A6C8C9C44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4459793A-6C12-C818-E79F-73C4919AC477}"/>
              </a:ext>
            </a:extLst>
          </p:cNvPr>
          <p:cNvSpPr>
            <a:spLocks noChangeAspect="1"/>
          </p:cNvSpPr>
          <p:nvPr/>
        </p:nvSpPr>
        <p:spPr>
          <a:xfrm>
            <a:off x="4837911" y="1360352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71" name="Google Shape;271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72" name="Google Shape;27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" y="274320"/>
            <a:ext cx="9143995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nited States Map | United states map, Map, State map">
            <a:extLst>
              <a:ext uri="{FF2B5EF4-FFF2-40B4-BE49-F238E27FC236}">
                <a16:creationId xmlns:a16="http://schemas.microsoft.com/office/drawing/2014/main" id="{0E542951-0CA3-ABAB-C091-C846600AB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887A408B-23EB-6A8A-20D1-43B8AFE11334}"/>
              </a:ext>
            </a:extLst>
          </p:cNvPr>
          <p:cNvSpPr>
            <a:spLocks noChangeAspect="1"/>
          </p:cNvSpPr>
          <p:nvPr/>
        </p:nvSpPr>
        <p:spPr>
          <a:xfrm>
            <a:off x="5037608" y="1115363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826291E-FE00-00A9-9C52-2903E2C0F5D6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987BD1F-7C06-EE26-5FAE-E24FAD18CFBB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79" name="Google Shape;279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80" name="Google Shape;28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" y="274320"/>
            <a:ext cx="9143995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United States Map | United states map, Map, State map">
            <a:extLst>
              <a:ext uri="{FF2B5EF4-FFF2-40B4-BE49-F238E27FC236}">
                <a16:creationId xmlns:a16="http://schemas.microsoft.com/office/drawing/2014/main" id="{87496023-3D3A-1311-AD9B-25EA404F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828" y="82608"/>
            <a:ext cx="3532344" cy="19372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1B8B9E0C-09AC-4F13-468E-0431C676C4D2}"/>
              </a:ext>
            </a:extLst>
          </p:cNvPr>
          <p:cNvSpPr>
            <a:spLocks noChangeAspect="1"/>
          </p:cNvSpPr>
          <p:nvPr/>
        </p:nvSpPr>
        <p:spPr>
          <a:xfrm>
            <a:off x="4869442" y="793587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60D389C-A379-7FF8-87D8-AF989D9296F9}"/>
              </a:ext>
            </a:extLst>
          </p:cNvPr>
          <p:cNvSpPr/>
          <p:nvPr/>
        </p:nvSpPr>
        <p:spPr>
          <a:xfrm>
            <a:off x="4403834" y="767255"/>
            <a:ext cx="557049" cy="714704"/>
          </a:xfrm>
          <a:custGeom>
            <a:avLst/>
            <a:gdLst>
              <a:gd name="connsiteX0" fmla="*/ 94594 w 557049"/>
              <a:gd name="connsiteY0" fmla="*/ 21021 h 714704"/>
              <a:gd name="connsiteX1" fmla="*/ 94594 w 557049"/>
              <a:gd name="connsiteY1" fmla="*/ 21021 h 714704"/>
              <a:gd name="connsiteX2" fmla="*/ 0 w 557049"/>
              <a:gd name="connsiteY2" fmla="*/ 84083 h 714704"/>
              <a:gd name="connsiteX3" fmla="*/ 94594 w 557049"/>
              <a:gd name="connsiteY3" fmla="*/ 136635 h 714704"/>
              <a:gd name="connsiteX4" fmla="*/ 115614 w 557049"/>
              <a:gd name="connsiteY4" fmla="*/ 388883 h 714704"/>
              <a:gd name="connsiteX5" fmla="*/ 94594 w 557049"/>
              <a:gd name="connsiteY5" fmla="*/ 620111 h 714704"/>
              <a:gd name="connsiteX6" fmla="*/ 115614 w 557049"/>
              <a:gd name="connsiteY6" fmla="*/ 672662 h 714704"/>
              <a:gd name="connsiteX7" fmla="*/ 220718 w 557049"/>
              <a:gd name="connsiteY7" fmla="*/ 714704 h 714704"/>
              <a:gd name="connsiteX8" fmla="*/ 525518 w 557049"/>
              <a:gd name="connsiteY8" fmla="*/ 609600 h 714704"/>
              <a:gd name="connsiteX9" fmla="*/ 557049 w 557049"/>
              <a:gd name="connsiteY9" fmla="*/ 525517 h 714704"/>
              <a:gd name="connsiteX10" fmla="*/ 525518 w 557049"/>
              <a:gd name="connsiteY10" fmla="*/ 441435 h 714704"/>
              <a:gd name="connsiteX11" fmla="*/ 388883 w 557049"/>
              <a:gd name="connsiteY11" fmla="*/ 388883 h 714704"/>
              <a:gd name="connsiteX12" fmla="*/ 346842 w 557049"/>
              <a:gd name="connsiteY12" fmla="*/ 189186 h 714704"/>
              <a:gd name="connsiteX13" fmla="*/ 294290 w 557049"/>
              <a:gd name="connsiteY13" fmla="*/ 94593 h 714704"/>
              <a:gd name="connsiteX14" fmla="*/ 157656 w 557049"/>
              <a:gd name="connsiteY14" fmla="*/ 0 h 714704"/>
              <a:gd name="connsiteX15" fmla="*/ 94594 w 557049"/>
              <a:gd name="connsiteY15" fmla="*/ 21021 h 71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7049" h="714704">
                <a:moveTo>
                  <a:pt x="94594" y="21021"/>
                </a:moveTo>
                <a:lnTo>
                  <a:pt x="94594" y="21021"/>
                </a:lnTo>
                <a:lnTo>
                  <a:pt x="0" y="84083"/>
                </a:lnTo>
                <a:lnTo>
                  <a:pt x="94594" y="136635"/>
                </a:lnTo>
                <a:lnTo>
                  <a:pt x="115614" y="388883"/>
                </a:lnTo>
                <a:lnTo>
                  <a:pt x="94594" y="620111"/>
                </a:lnTo>
                <a:lnTo>
                  <a:pt x="115614" y="672662"/>
                </a:lnTo>
                <a:lnTo>
                  <a:pt x="220718" y="714704"/>
                </a:lnTo>
                <a:lnTo>
                  <a:pt x="525518" y="609600"/>
                </a:lnTo>
                <a:lnTo>
                  <a:pt x="557049" y="525517"/>
                </a:lnTo>
                <a:lnTo>
                  <a:pt x="525518" y="441435"/>
                </a:lnTo>
                <a:lnTo>
                  <a:pt x="388883" y="388883"/>
                </a:lnTo>
                <a:lnTo>
                  <a:pt x="346842" y="189186"/>
                </a:lnTo>
                <a:lnTo>
                  <a:pt x="294290" y="94593"/>
                </a:lnTo>
                <a:lnTo>
                  <a:pt x="157656" y="0"/>
                </a:lnTo>
                <a:lnTo>
                  <a:pt x="94594" y="210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2400AB6-EE20-2E20-7064-630B564EF1BB}"/>
              </a:ext>
            </a:extLst>
          </p:cNvPr>
          <p:cNvSpPr/>
          <p:nvPr/>
        </p:nvSpPr>
        <p:spPr>
          <a:xfrm>
            <a:off x="4540469" y="819807"/>
            <a:ext cx="241738" cy="504496"/>
          </a:xfrm>
          <a:custGeom>
            <a:avLst/>
            <a:gdLst>
              <a:gd name="connsiteX0" fmla="*/ 21021 w 241738"/>
              <a:gd name="connsiteY0" fmla="*/ 472965 h 504496"/>
              <a:gd name="connsiteX1" fmla="*/ 21021 w 241738"/>
              <a:gd name="connsiteY1" fmla="*/ 262759 h 504496"/>
              <a:gd name="connsiteX2" fmla="*/ 0 w 241738"/>
              <a:gd name="connsiteY2" fmla="*/ 105103 h 504496"/>
              <a:gd name="connsiteX3" fmla="*/ 0 w 241738"/>
              <a:gd name="connsiteY3" fmla="*/ 105103 h 504496"/>
              <a:gd name="connsiteX4" fmla="*/ 0 w 241738"/>
              <a:gd name="connsiteY4" fmla="*/ 0 h 504496"/>
              <a:gd name="connsiteX5" fmla="*/ 0 w 241738"/>
              <a:gd name="connsiteY5" fmla="*/ 0 h 504496"/>
              <a:gd name="connsiteX6" fmla="*/ 157655 w 241738"/>
              <a:gd name="connsiteY6" fmla="*/ 63062 h 504496"/>
              <a:gd name="connsiteX7" fmla="*/ 241738 w 241738"/>
              <a:gd name="connsiteY7" fmla="*/ 472965 h 504496"/>
              <a:gd name="connsiteX8" fmla="*/ 63062 w 241738"/>
              <a:gd name="connsiteY8" fmla="*/ 504496 h 504496"/>
              <a:gd name="connsiteX9" fmla="*/ 21021 w 241738"/>
              <a:gd name="connsiteY9" fmla="*/ 472965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38" h="504496">
                <a:moveTo>
                  <a:pt x="21021" y="472965"/>
                </a:moveTo>
                <a:lnTo>
                  <a:pt x="21021" y="262759"/>
                </a:lnTo>
                <a:lnTo>
                  <a:pt x="0" y="105103"/>
                </a:lnTo>
                <a:lnTo>
                  <a:pt x="0" y="105103"/>
                </a:lnTo>
                <a:lnTo>
                  <a:pt x="0" y="0"/>
                </a:lnTo>
                <a:lnTo>
                  <a:pt x="0" y="0"/>
                </a:lnTo>
                <a:lnTo>
                  <a:pt x="157655" y="63062"/>
                </a:lnTo>
                <a:lnTo>
                  <a:pt x="241738" y="472965"/>
                </a:lnTo>
                <a:lnTo>
                  <a:pt x="63062" y="504496"/>
                </a:lnTo>
                <a:lnTo>
                  <a:pt x="21021" y="472965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86" name="Google Shape;286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87" name="Google Shape;28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46D927-36E4-2AEE-5D12-1044E2D600B1}"/>
              </a:ext>
            </a:extLst>
          </p:cNvPr>
          <p:cNvSpPr txBox="1"/>
          <p:nvPr/>
        </p:nvSpPr>
        <p:spPr>
          <a:xfrm>
            <a:off x="1450427" y="454838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1902 UTC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94" name="Google Shape;29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80BE1B-67DE-CD4E-BBD7-E0AB3DE76BE6}"/>
              </a:ext>
            </a:extLst>
          </p:cNvPr>
          <p:cNvSpPr txBox="1"/>
          <p:nvPr/>
        </p:nvSpPr>
        <p:spPr>
          <a:xfrm>
            <a:off x="1450427" y="454838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2002 UTC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Diagnose Synoptic Pattern</a:t>
            </a:r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Expected movement and intensity changes of shortwave troughs, cyclones, etc.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Mass responses to cyclogenesis, and how that affects supercell-tornado ingredients.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01" name="Google Shape;30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9063BC-B276-BE25-F69A-1A6C91AD8414}"/>
              </a:ext>
            </a:extLst>
          </p:cNvPr>
          <p:cNvSpPr txBox="1"/>
          <p:nvPr/>
        </p:nvSpPr>
        <p:spPr>
          <a:xfrm>
            <a:off x="1450427" y="454838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2115 UTC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08" name="Google Shape;30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78B3A3-8AE1-289D-36BE-5C21A638BB21}"/>
              </a:ext>
            </a:extLst>
          </p:cNvPr>
          <p:cNvSpPr txBox="1"/>
          <p:nvPr/>
        </p:nvSpPr>
        <p:spPr>
          <a:xfrm>
            <a:off x="1450427" y="454838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2203 UTC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14" name="Google Shape;314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15" name="Google Shape;31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DDA8E-A990-02F4-5AD1-AF82A108DE7B}"/>
              </a:ext>
            </a:extLst>
          </p:cNvPr>
          <p:cNvSpPr txBox="1"/>
          <p:nvPr/>
        </p:nvSpPr>
        <p:spPr>
          <a:xfrm>
            <a:off x="1450427" y="454838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2302 UTC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21" name="Google Shape;321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22" name="Google Shape;32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97EA9-EAF7-15A3-4D86-57D829817543}"/>
              </a:ext>
            </a:extLst>
          </p:cNvPr>
          <p:cNvSpPr txBox="1"/>
          <p:nvPr/>
        </p:nvSpPr>
        <p:spPr>
          <a:xfrm>
            <a:off x="1450427" y="454838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0015 UTC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28" name="Google Shape;328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29" name="Google Shape;32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93F08F-E732-C61D-D4A9-8009F12BC07B}"/>
              </a:ext>
            </a:extLst>
          </p:cNvPr>
          <p:cNvSpPr txBox="1"/>
          <p:nvPr/>
        </p:nvSpPr>
        <p:spPr>
          <a:xfrm>
            <a:off x="1502979" y="4980801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2001 UTC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35" name="Google Shape;335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36" name="Google Shape;33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2AB839-2C8F-1F3A-8BE5-43B8B19CA477}"/>
              </a:ext>
            </a:extLst>
          </p:cNvPr>
          <p:cNvSpPr txBox="1"/>
          <p:nvPr/>
        </p:nvSpPr>
        <p:spPr>
          <a:xfrm>
            <a:off x="1502979" y="4980801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2034 UTC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42" name="Google Shape;342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43" name="Google Shape;34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695550-BCD4-32F3-47FF-ED9FCB17D344}"/>
              </a:ext>
            </a:extLst>
          </p:cNvPr>
          <p:cNvSpPr txBox="1"/>
          <p:nvPr/>
        </p:nvSpPr>
        <p:spPr>
          <a:xfrm>
            <a:off x="1502979" y="4980801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2102 UTC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49" name="Google Shape;349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50" name="Google Shape;35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C568DF-8D42-532E-49FE-94072713B8FD}"/>
              </a:ext>
            </a:extLst>
          </p:cNvPr>
          <p:cNvSpPr txBox="1"/>
          <p:nvPr/>
        </p:nvSpPr>
        <p:spPr>
          <a:xfrm>
            <a:off x="1502979" y="4980801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2131 UTC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56" name="Google Shape;356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57" name="Google Shape;35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5BF916-5A46-8612-A8D2-C71A219BB0B2}"/>
              </a:ext>
            </a:extLst>
          </p:cNvPr>
          <p:cNvSpPr txBox="1"/>
          <p:nvPr/>
        </p:nvSpPr>
        <p:spPr>
          <a:xfrm>
            <a:off x="1502979" y="4980801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2204 UTC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63" name="Google Shape;363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64" name="Google Shape;36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8CDC27-1B08-2731-6C24-20314AF62D6D}"/>
              </a:ext>
            </a:extLst>
          </p:cNvPr>
          <p:cNvSpPr txBox="1"/>
          <p:nvPr/>
        </p:nvSpPr>
        <p:spPr>
          <a:xfrm>
            <a:off x="1502979" y="4980801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2233 UTC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105B99-447F-132A-31E3-72CEE6E9BC70}"/>
              </a:ext>
            </a:extLst>
          </p:cNvPr>
          <p:cNvSpPr txBox="1"/>
          <p:nvPr/>
        </p:nvSpPr>
        <p:spPr>
          <a:xfrm>
            <a:off x="3422486" y="731837"/>
            <a:ext cx="229902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12z: 300 mb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70" name="Google Shape;370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71" name="Google Shape;37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57F5A6-F948-097A-9884-865B0393A945}"/>
              </a:ext>
            </a:extLst>
          </p:cNvPr>
          <p:cNvSpPr txBox="1"/>
          <p:nvPr/>
        </p:nvSpPr>
        <p:spPr>
          <a:xfrm>
            <a:off x="1502979" y="4980801"/>
            <a:ext cx="19351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2301 UTC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77" name="Google Shape;377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78" name="Google Shape;37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144B2-9B81-20AF-2952-7C53711AED24}"/>
              </a:ext>
            </a:extLst>
          </p:cNvPr>
          <p:cNvSpPr txBox="1"/>
          <p:nvPr/>
        </p:nvSpPr>
        <p:spPr>
          <a:xfrm>
            <a:off x="157654" y="314365"/>
            <a:ext cx="414087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Dewpoint @ 1800 UTC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84" name="Google Shape;384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85" name="Google Shape;38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3596D5-B383-C5E1-344A-DBF9B736338E}"/>
              </a:ext>
            </a:extLst>
          </p:cNvPr>
          <p:cNvSpPr txBox="1"/>
          <p:nvPr/>
        </p:nvSpPr>
        <p:spPr>
          <a:xfrm>
            <a:off x="157654" y="314365"/>
            <a:ext cx="414087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Dewpoint @ 2100 UTC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91" name="Google Shape;391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92" name="Google Shape;39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2B823-0AAF-6928-26D2-EE9560ACE1D7}"/>
              </a:ext>
            </a:extLst>
          </p:cNvPr>
          <p:cNvSpPr txBox="1"/>
          <p:nvPr/>
        </p:nvSpPr>
        <p:spPr>
          <a:xfrm>
            <a:off x="157654" y="314365"/>
            <a:ext cx="414087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Dewpoint @ 0000 UTC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98" name="Google Shape;398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99" name="Google Shape;39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60C712-13D5-B687-2307-7FBDE317DF3D}"/>
              </a:ext>
            </a:extLst>
          </p:cNvPr>
          <p:cNvSpPr txBox="1"/>
          <p:nvPr/>
        </p:nvSpPr>
        <p:spPr>
          <a:xfrm>
            <a:off x="157654" y="314365"/>
            <a:ext cx="542488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MLCAPE/MLCIN @ 1800 UTC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05" name="Google Shape;405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06" name="Google Shape;40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3E1BB7-C6F8-4A38-25CB-557B2EAF3050}"/>
              </a:ext>
            </a:extLst>
          </p:cNvPr>
          <p:cNvSpPr txBox="1"/>
          <p:nvPr/>
        </p:nvSpPr>
        <p:spPr>
          <a:xfrm>
            <a:off x="157654" y="314365"/>
            <a:ext cx="542488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MLCAPE/MLCIN @ 2100 UTC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12" name="Google Shape;412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13" name="Google Shape;41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73B73-5A82-D45D-B1AF-6351B59E22A7}"/>
              </a:ext>
            </a:extLst>
          </p:cNvPr>
          <p:cNvSpPr txBox="1"/>
          <p:nvPr/>
        </p:nvSpPr>
        <p:spPr>
          <a:xfrm>
            <a:off x="157654" y="314365"/>
            <a:ext cx="542488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MLCAPE/MLCIN @ 0000 UTC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19" name="Google Shape;419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20" name="Google Shape;42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37F2AD-F1DD-5781-24EC-367F44AF7D91}"/>
              </a:ext>
            </a:extLst>
          </p:cNvPr>
          <p:cNvSpPr txBox="1"/>
          <p:nvPr/>
        </p:nvSpPr>
        <p:spPr>
          <a:xfrm>
            <a:off x="157654" y="314365"/>
            <a:ext cx="488948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0–6-km shear @ 1800 UTC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26" name="Google Shape;426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27" name="Google Shape;42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27BD32-09C0-6A22-C6C5-4A8DA58FB254}"/>
              </a:ext>
            </a:extLst>
          </p:cNvPr>
          <p:cNvSpPr txBox="1"/>
          <p:nvPr/>
        </p:nvSpPr>
        <p:spPr>
          <a:xfrm>
            <a:off x="157654" y="314365"/>
            <a:ext cx="488948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0–6-km shear @ 1800 UTC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33" name="Google Shape;433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34" name="Google Shape;43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EECE8B-0C01-6D78-D8F4-4A88A2375A77}"/>
              </a:ext>
            </a:extLst>
          </p:cNvPr>
          <p:cNvSpPr txBox="1"/>
          <p:nvPr/>
        </p:nvSpPr>
        <p:spPr>
          <a:xfrm>
            <a:off x="157654" y="314365"/>
            <a:ext cx="488948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0–6-km shear @ 1800 UTC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785E56-820C-FF73-3375-CA4228732D79}"/>
              </a:ext>
            </a:extLst>
          </p:cNvPr>
          <p:cNvSpPr txBox="1"/>
          <p:nvPr/>
        </p:nvSpPr>
        <p:spPr>
          <a:xfrm>
            <a:off x="3422486" y="731837"/>
            <a:ext cx="229902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00z: 300 mb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40" name="Google Shape;440;p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41" name="Google Shape;44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26F575-F138-3C6A-1F4D-4B6754D07C07}"/>
              </a:ext>
            </a:extLst>
          </p:cNvPr>
          <p:cNvSpPr txBox="1"/>
          <p:nvPr/>
        </p:nvSpPr>
        <p:spPr>
          <a:xfrm>
            <a:off x="157654" y="314365"/>
            <a:ext cx="47404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0–1-km SRH @ 1800 UTC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47" name="Google Shape;447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48" name="Google Shape;44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2840D7-38F7-8A4F-2740-1DD118EB4844}"/>
              </a:ext>
            </a:extLst>
          </p:cNvPr>
          <p:cNvSpPr txBox="1"/>
          <p:nvPr/>
        </p:nvSpPr>
        <p:spPr>
          <a:xfrm>
            <a:off x="157654" y="314365"/>
            <a:ext cx="47404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0–1-km SRH @ 2100 UTC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54" name="Google Shape;454;p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55" name="Google Shape;45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E0FEA5-0221-396A-FF0C-264D582A0835}"/>
              </a:ext>
            </a:extLst>
          </p:cNvPr>
          <p:cNvSpPr txBox="1"/>
          <p:nvPr/>
        </p:nvSpPr>
        <p:spPr>
          <a:xfrm>
            <a:off x="157654" y="314365"/>
            <a:ext cx="47404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0–1-km SRH @ 0000 UTC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61" name="Google Shape;461;p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62" name="Google Shape;46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3E6D56-AF51-2C50-0622-30D1776928E2}"/>
              </a:ext>
            </a:extLst>
          </p:cNvPr>
          <p:cNvSpPr txBox="1"/>
          <p:nvPr/>
        </p:nvSpPr>
        <p:spPr>
          <a:xfrm>
            <a:off x="157654" y="314365"/>
            <a:ext cx="377859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MLLCL @ 1800 UTC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68" name="Google Shape;468;p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69" name="Google Shape;469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3FFF6B-C77B-D7B9-A1B7-FBD910D773F3}"/>
              </a:ext>
            </a:extLst>
          </p:cNvPr>
          <p:cNvSpPr txBox="1"/>
          <p:nvPr/>
        </p:nvSpPr>
        <p:spPr>
          <a:xfrm>
            <a:off x="157654" y="314365"/>
            <a:ext cx="377859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MLLCL @ 2100 UTC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75" name="Google Shape;475;p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76" name="Google Shape;47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544026-8FBF-525C-680E-77DECC424842}"/>
              </a:ext>
            </a:extLst>
          </p:cNvPr>
          <p:cNvSpPr txBox="1"/>
          <p:nvPr/>
        </p:nvSpPr>
        <p:spPr>
          <a:xfrm>
            <a:off x="157654" y="314365"/>
            <a:ext cx="377859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MLLCL @ 0000 UTC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56"/>
          <p:cNvPicPr preferRelativeResize="0"/>
          <p:nvPr/>
        </p:nvPicPr>
        <p:blipFill rotWithShape="1">
          <a:blip r:embed="rId3">
            <a:alphaModFix/>
          </a:blip>
          <a:srcRect l="33334" t="26292" r="14997" b="9381"/>
          <a:stretch/>
        </p:blipFill>
        <p:spPr>
          <a:xfrm>
            <a:off x="1219200" y="717755"/>
            <a:ext cx="6553200" cy="507344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56"/>
          <p:cNvSpPr txBox="1"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Draw your 01z tornado probabilities!</a:t>
            </a:r>
            <a:endParaRPr/>
          </a:p>
        </p:txBody>
      </p:sp>
      <p:sp>
        <p:nvSpPr>
          <p:cNvPr id="483" name="Google Shape;483;p56"/>
          <p:cNvSpPr txBox="1"/>
          <p:nvPr/>
        </p:nvSpPr>
        <p:spPr>
          <a:xfrm>
            <a:off x="193956" y="5918537"/>
            <a:ext cx="228318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Moderate line for 15</a:t>
            </a:r>
            <a:r>
              <a:rPr lang="en-US" sz="1800" b="0" i="1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High line for 30%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 for hatched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56"/>
          <p:cNvSpPr txBox="1"/>
          <p:nvPr/>
        </p:nvSpPr>
        <p:spPr>
          <a:xfrm>
            <a:off x="4162097" y="6195536"/>
            <a:ext cx="478794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 this slide to matthew.flournoy@noaa.gov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10533617-1DD1-0855-49FF-74702902C7F9}"/>
              </a:ext>
            </a:extLst>
          </p:cNvPr>
          <p:cNvSpPr/>
          <p:nvPr/>
        </p:nvSpPr>
        <p:spPr>
          <a:xfrm>
            <a:off x="2301766" y="977462"/>
            <a:ext cx="4088524" cy="4277710"/>
          </a:xfrm>
          <a:custGeom>
            <a:avLst/>
            <a:gdLst>
              <a:gd name="connsiteX0" fmla="*/ 1040524 w 4088524"/>
              <a:gd name="connsiteY0" fmla="*/ 1429407 h 4277710"/>
              <a:gd name="connsiteX1" fmla="*/ 872358 w 4088524"/>
              <a:gd name="connsiteY1" fmla="*/ 1566041 h 4277710"/>
              <a:gd name="connsiteX2" fmla="*/ 294289 w 4088524"/>
              <a:gd name="connsiteY2" fmla="*/ 1765738 h 4277710"/>
              <a:gd name="connsiteX3" fmla="*/ 52551 w 4088524"/>
              <a:gd name="connsiteY3" fmla="*/ 1681655 h 4277710"/>
              <a:gd name="connsiteX4" fmla="*/ 0 w 4088524"/>
              <a:gd name="connsiteY4" fmla="*/ 1534510 h 4277710"/>
              <a:gd name="connsiteX5" fmla="*/ 315310 w 4088524"/>
              <a:gd name="connsiteY5" fmla="*/ 1240221 h 4277710"/>
              <a:gd name="connsiteX6" fmla="*/ 903889 w 4088524"/>
              <a:gd name="connsiteY6" fmla="*/ 399393 h 4277710"/>
              <a:gd name="connsiteX7" fmla="*/ 1103586 w 4088524"/>
              <a:gd name="connsiteY7" fmla="*/ 178676 h 4277710"/>
              <a:gd name="connsiteX8" fmla="*/ 2060027 w 4088524"/>
              <a:gd name="connsiteY8" fmla="*/ 0 h 4277710"/>
              <a:gd name="connsiteX9" fmla="*/ 2511972 w 4088524"/>
              <a:gd name="connsiteY9" fmla="*/ 126124 h 4277710"/>
              <a:gd name="connsiteX10" fmla="*/ 2785241 w 4088524"/>
              <a:gd name="connsiteY10" fmla="*/ 357352 h 4277710"/>
              <a:gd name="connsiteX11" fmla="*/ 3195144 w 4088524"/>
              <a:gd name="connsiteY11" fmla="*/ 735724 h 4277710"/>
              <a:gd name="connsiteX12" fmla="*/ 3773213 w 4088524"/>
              <a:gd name="connsiteY12" fmla="*/ 1345324 h 4277710"/>
              <a:gd name="connsiteX13" fmla="*/ 4088524 w 4088524"/>
              <a:gd name="connsiteY13" fmla="*/ 1818290 h 4277710"/>
              <a:gd name="connsiteX14" fmla="*/ 4046482 w 4088524"/>
              <a:gd name="connsiteY14" fmla="*/ 2154621 h 4277710"/>
              <a:gd name="connsiteX15" fmla="*/ 3920358 w 4088524"/>
              <a:gd name="connsiteY15" fmla="*/ 2532993 h 4277710"/>
              <a:gd name="connsiteX16" fmla="*/ 3720662 w 4088524"/>
              <a:gd name="connsiteY16" fmla="*/ 2879835 h 4277710"/>
              <a:gd name="connsiteX17" fmla="*/ 2732689 w 4088524"/>
              <a:gd name="connsiteY17" fmla="*/ 3373821 h 4277710"/>
              <a:gd name="connsiteX18" fmla="*/ 388882 w 4088524"/>
              <a:gd name="connsiteY18" fmla="*/ 4277710 h 4277710"/>
              <a:gd name="connsiteX19" fmla="*/ 126124 w 4088524"/>
              <a:gd name="connsiteY19" fmla="*/ 4109545 h 4277710"/>
              <a:gd name="connsiteX20" fmla="*/ 147144 w 4088524"/>
              <a:gd name="connsiteY20" fmla="*/ 3888828 h 4277710"/>
              <a:gd name="connsiteX21" fmla="*/ 620110 w 4088524"/>
              <a:gd name="connsiteY21" fmla="*/ 3037490 h 4277710"/>
              <a:gd name="connsiteX22" fmla="*/ 935420 w 4088524"/>
              <a:gd name="connsiteY22" fmla="*/ 2249214 h 4277710"/>
              <a:gd name="connsiteX23" fmla="*/ 1135117 w 4088524"/>
              <a:gd name="connsiteY23" fmla="*/ 1587062 h 4277710"/>
              <a:gd name="connsiteX24" fmla="*/ 1040524 w 4088524"/>
              <a:gd name="connsiteY24" fmla="*/ 1429407 h 427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88524" h="4277710">
                <a:moveTo>
                  <a:pt x="1040524" y="1429407"/>
                </a:moveTo>
                <a:lnTo>
                  <a:pt x="872358" y="1566041"/>
                </a:lnTo>
                <a:lnTo>
                  <a:pt x="294289" y="1765738"/>
                </a:lnTo>
                <a:lnTo>
                  <a:pt x="52551" y="1681655"/>
                </a:lnTo>
                <a:lnTo>
                  <a:pt x="0" y="1534510"/>
                </a:lnTo>
                <a:lnTo>
                  <a:pt x="315310" y="1240221"/>
                </a:lnTo>
                <a:lnTo>
                  <a:pt x="903889" y="399393"/>
                </a:lnTo>
                <a:lnTo>
                  <a:pt x="1103586" y="178676"/>
                </a:lnTo>
                <a:lnTo>
                  <a:pt x="2060027" y="0"/>
                </a:lnTo>
                <a:lnTo>
                  <a:pt x="2511972" y="126124"/>
                </a:lnTo>
                <a:lnTo>
                  <a:pt x="2785241" y="357352"/>
                </a:lnTo>
                <a:lnTo>
                  <a:pt x="3195144" y="735724"/>
                </a:lnTo>
                <a:lnTo>
                  <a:pt x="3773213" y="1345324"/>
                </a:lnTo>
                <a:lnTo>
                  <a:pt x="4088524" y="1818290"/>
                </a:lnTo>
                <a:lnTo>
                  <a:pt x="4046482" y="2154621"/>
                </a:lnTo>
                <a:lnTo>
                  <a:pt x="3920358" y="2532993"/>
                </a:lnTo>
                <a:lnTo>
                  <a:pt x="3720662" y="2879835"/>
                </a:lnTo>
                <a:lnTo>
                  <a:pt x="2732689" y="3373821"/>
                </a:lnTo>
                <a:lnTo>
                  <a:pt x="388882" y="4277710"/>
                </a:lnTo>
                <a:lnTo>
                  <a:pt x="126124" y="4109545"/>
                </a:lnTo>
                <a:lnTo>
                  <a:pt x="147144" y="3888828"/>
                </a:lnTo>
                <a:lnTo>
                  <a:pt x="620110" y="3037490"/>
                </a:lnTo>
                <a:lnTo>
                  <a:pt x="935420" y="2249214"/>
                </a:lnTo>
                <a:lnTo>
                  <a:pt x="1135117" y="1587062"/>
                </a:lnTo>
                <a:lnTo>
                  <a:pt x="1040524" y="1429407"/>
                </a:lnTo>
                <a:close/>
              </a:path>
            </a:pathLst>
          </a:custGeom>
          <a:noFill/>
          <a:ln w="127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24EFDE8-6594-3F9F-0610-A96172A65DB5}"/>
              </a:ext>
            </a:extLst>
          </p:cNvPr>
          <p:cNvSpPr/>
          <p:nvPr/>
        </p:nvSpPr>
        <p:spPr>
          <a:xfrm>
            <a:off x="2921876" y="1555531"/>
            <a:ext cx="2858814" cy="3100552"/>
          </a:xfrm>
          <a:custGeom>
            <a:avLst/>
            <a:gdLst>
              <a:gd name="connsiteX0" fmla="*/ 0 w 2858814"/>
              <a:gd name="connsiteY0" fmla="*/ 2711669 h 3100552"/>
              <a:gd name="connsiteX1" fmla="*/ 367862 w 2858814"/>
              <a:gd name="connsiteY1" fmla="*/ 1818290 h 3100552"/>
              <a:gd name="connsiteX2" fmla="*/ 578069 w 2858814"/>
              <a:gd name="connsiteY2" fmla="*/ 1051035 h 3100552"/>
              <a:gd name="connsiteX3" fmla="*/ 578069 w 2858814"/>
              <a:gd name="connsiteY3" fmla="*/ 830317 h 3100552"/>
              <a:gd name="connsiteX4" fmla="*/ 115614 w 2858814"/>
              <a:gd name="connsiteY4" fmla="*/ 599090 h 3100552"/>
              <a:gd name="connsiteX5" fmla="*/ 336331 w 2858814"/>
              <a:gd name="connsiteY5" fmla="*/ 126124 h 3100552"/>
              <a:gd name="connsiteX6" fmla="*/ 914400 w 2858814"/>
              <a:gd name="connsiteY6" fmla="*/ 0 h 3100552"/>
              <a:gd name="connsiteX7" fmla="*/ 1429407 w 2858814"/>
              <a:gd name="connsiteY7" fmla="*/ 147145 h 3100552"/>
              <a:gd name="connsiteX8" fmla="*/ 1660634 w 2858814"/>
              <a:gd name="connsiteY8" fmla="*/ 346841 h 3100552"/>
              <a:gd name="connsiteX9" fmla="*/ 1902372 w 2858814"/>
              <a:gd name="connsiteY9" fmla="*/ 1030014 h 3100552"/>
              <a:gd name="connsiteX10" fmla="*/ 2764221 w 2858814"/>
              <a:gd name="connsiteY10" fmla="*/ 1250731 h 3100552"/>
              <a:gd name="connsiteX11" fmla="*/ 2858814 w 2858814"/>
              <a:gd name="connsiteY11" fmla="*/ 1439917 h 3100552"/>
              <a:gd name="connsiteX12" fmla="*/ 2785241 w 2858814"/>
              <a:gd name="connsiteY12" fmla="*/ 2144110 h 3100552"/>
              <a:gd name="connsiteX13" fmla="*/ 1797269 w 2858814"/>
              <a:gd name="connsiteY13" fmla="*/ 2764221 h 3100552"/>
              <a:gd name="connsiteX14" fmla="*/ 651641 w 2858814"/>
              <a:gd name="connsiteY14" fmla="*/ 3100552 h 3100552"/>
              <a:gd name="connsiteX15" fmla="*/ 94593 w 2858814"/>
              <a:gd name="connsiteY15" fmla="*/ 3069021 h 3100552"/>
              <a:gd name="connsiteX16" fmla="*/ 0 w 2858814"/>
              <a:gd name="connsiteY16" fmla="*/ 2711669 h 310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58814" h="3100552">
                <a:moveTo>
                  <a:pt x="0" y="2711669"/>
                </a:moveTo>
                <a:lnTo>
                  <a:pt x="367862" y="1818290"/>
                </a:lnTo>
                <a:lnTo>
                  <a:pt x="578069" y="1051035"/>
                </a:lnTo>
                <a:lnTo>
                  <a:pt x="578069" y="830317"/>
                </a:lnTo>
                <a:lnTo>
                  <a:pt x="115614" y="599090"/>
                </a:lnTo>
                <a:lnTo>
                  <a:pt x="336331" y="126124"/>
                </a:lnTo>
                <a:lnTo>
                  <a:pt x="914400" y="0"/>
                </a:lnTo>
                <a:lnTo>
                  <a:pt x="1429407" y="147145"/>
                </a:lnTo>
                <a:lnTo>
                  <a:pt x="1660634" y="346841"/>
                </a:lnTo>
                <a:lnTo>
                  <a:pt x="1902372" y="1030014"/>
                </a:lnTo>
                <a:lnTo>
                  <a:pt x="2764221" y="1250731"/>
                </a:lnTo>
                <a:lnTo>
                  <a:pt x="2858814" y="1439917"/>
                </a:lnTo>
                <a:lnTo>
                  <a:pt x="2785241" y="2144110"/>
                </a:lnTo>
                <a:lnTo>
                  <a:pt x="1797269" y="2764221"/>
                </a:lnTo>
                <a:lnTo>
                  <a:pt x="651641" y="3100552"/>
                </a:lnTo>
                <a:lnTo>
                  <a:pt x="94593" y="3069021"/>
                </a:lnTo>
                <a:lnTo>
                  <a:pt x="0" y="2711669"/>
                </a:lnTo>
                <a:close/>
              </a:path>
            </a:pathLst>
          </a:custGeom>
          <a:noFill/>
          <a:ln w="127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23EE5B6-51C5-8C42-E2B1-41E09F0FD792}"/>
              </a:ext>
            </a:extLst>
          </p:cNvPr>
          <p:cNvSpPr/>
          <p:nvPr/>
        </p:nvSpPr>
        <p:spPr>
          <a:xfrm>
            <a:off x="3237186" y="1755228"/>
            <a:ext cx="2228193" cy="2659117"/>
          </a:xfrm>
          <a:custGeom>
            <a:avLst/>
            <a:gdLst>
              <a:gd name="connsiteX0" fmla="*/ 0 w 1786759"/>
              <a:gd name="connsiteY0" fmla="*/ 2291255 h 2659117"/>
              <a:gd name="connsiteX1" fmla="*/ 178676 w 1786759"/>
              <a:gd name="connsiteY1" fmla="*/ 1671144 h 2659117"/>
              <a:gd name="connsiteX2" fmla="*/ 367862 w 1786759"/>
              <a:gd name="connsiteY2" fmla="*/ 893379 h 2659117"/>
              <a:gd name="connsiteX3" fmla="*/ 367862 w 1786759"/>
              <a:gd name="connsiteY3" fmla="*/ 630620 h 2659117"/>
              <a:gd name="connsiteX4" fmla="*/ 115614 w 1786759"/>
              <a:gd name="connsiteY4" fmla="*/ 378372 h 2659117"/>
              <a:gd name="connsiteX5" fmla="*/ 168166 w 1786759"/>
              <a:gd name="connsiteY5" fmla="*/ 94593 h 2659117"/>
              <a:gd name="connsiteX6" fmla="*/ 567559 w 1786759"/>
              <a:gd name="connsiteY6" fmla="*/ 0 h 2659117"/>
              <a:gd name="connsiteX7" fmla="*/ 1072055 w 1786759"/>
              <a:gd name="connsiteY7" fmla="*/ 73572 h 2659117"/>
              <a:gd name="connsiteX8" fmla="*/ 1229711 w 1786759"/>
              <a:gd name="connsiteY8" fmla="*/ 220717 h 2659117"/>
              <a:gd name="connsiteX9" fmla="*/ 1502980 w 1786759"/>
              <a:gd name="connsiteY9" fmla="*/ 830317 h 2659117"/>
              <a:gd name="connsiteX10" fmla="*/ 1734207 w 1786759"/>
              <a:gd name="connsiteY10" fmla="*/ 1177158 h 2659117"/>
              <a:gd name="connsiteX11" fmla="*/ 1786759 w 1786759"/>
              <a:gd name="connsiteY11" fmla="*/ 1639613 h 2659117"/>
              <a:gd name="connsiteX12" fmla="*/ 1723697 w 1786759"/>
              <a:gd name="connsiteY12" fmla="*/ 2007475 h 2659117"/>
              <a:gd name="connsiteX13" fmla="*/ 1408386 w 1786759"/>
              <a:gd name="connsiteY13" fmla="*/ 2396358 h 2659117"/>
              <a:gd name="connsiteX14" fmla="*/ 662152 w 1786759"/>
              <a:gd name="connsiteY14" fmla="*/ 2596055 h 2659117"/>
              <a:gd name="connsiteX15" fmla="*/ 157655 w 1786759"/>
              <a:gd name="connsiteY15" fmla="*/ 2659117 h 2659117"/>
              <a:gd name="connsiteX16" fmla="*/ 0 w 1786759"/>
              <a:gd name="connsiteY16" fmla="*/ 2291255 h 2659117"/>
              <a:gd name="connsiteX0" fmla="*/ 0 w 1828801"/>
              <a:gd name="connsiteY0" fmla="*/ 2291255 h 2659117"/>
              <a:gd name="connsiteX1" fmla="*/ 178676 w 1828801"/>
              <a:gd name="connsiteY1" fmla="*/ 1671144 h 2659117"/>
              <a:gd name="connsiteX2" fmla="*/ 367862 w 1828801"/>
              <a:gd name="connsiteY2" fmla="*/ 893379 h 2659117"/>
              <a:gd name="connsiteX3" fmla="*/ 367862 w 1828801"/>
              <a:gd name="connsiteY3" fmla="*/ 630620 h 2659117"/>
              <a:gd name="connsiteX4" fmla="*/ 115614 w 1828801"/>
              <a:gd name="connsiteY4" fmla="*/ 378372 h 2659117"/>
              <a:gd name="connsiteX5" fmla="*/ 168166 w 1828801"/>
              <a:gd name="connsiteY5" fmla="*/ 94593 h 2659117"/>
              <a:gd name="connsiteX6" fmla="*/ 567559 w 1828801"/>
              <a:gd name="connsiteY6" fmla="*/ 0 h 2659117"/>
              <a:gd name="connsiteX7" fmla="*/ 1072055 w 1828801"/>
              <a:gd name="connsiteY7" fmla="*/ 73572 h 2659117"/>
              <a:gd name="connsiteX8" fmla="*/ 1229711 w 1828801"/>
              <a:gd name="connsiteY8" fmla="*/ 220717 h 2659117"/>
              <a:gd name="connsiteX9" fmla="*/ 1502980 w 1828801"/>
              <a:gd name="connsiteY9" fmla="*/ 830317 h 2659117"/>
              <a:gd name="connsiteX10" fmla="*/ 1828801 w 1828801"/>
              <a:gd name="connsiteY10" fmla="*/ 1177158 h 2659117"/>
              <a:gd name="connsiteX11" fmla="*/ 1786759 w 1828801"/>
              <a:gd name="connsiteY11" fmla="*/ 1639613 h 2659117"/>
              <a:gd name="connsiteX12" fmla="*/ 1723697 w 1828801"/>
              <a:gd name="connsiteY12" fmla="*/ 2007475 h 2659117"/>
              <a:gd name="connsiteX13" fmla="*/ 1408386 w 1828801"/>
              <a:gd name="connsiteY13" fmla="*/ 2396358 h 2659117"/>
              <a:gd name="connsiteX14" fmla="*/ 662152 w 1828801"/>
              <a:gd name="connsiteY14" fmla="*/ 2596055 h 2659117"/>
              <a:gd name="connsiteX15" fmla="*/ 157655 w 1828801"/>
              <a:gd name="connsiteY15" fmla="*/ 2659117 h 2659117"/>
              <a:gd name="connsiteX16" fmla="*/ 0 w 1828801"/>
              <a:gd name="connsiteY16" fmla="*/ 2291255 h 2659117"/>
              <a:gd name="connsiteX0" fmla="*/ 0 w 2228193"/>
              <a:gd name="connsiteY0" fmla="*/ 2291255 h 2659117"/>
              <a:gd name="connsiteX1" fmla="*/ 178676 w 2228193"/>
              <a:gd name="connsiteY1" fmla="*/ 1671144 h 2659117"/>
              <a:gd name="connsiteX2" fmla="*/ 367862 w 2228193"/>
              <a:gd name="connsiteY2" fmla="*/ 893379 h 2659117"/>
              <a:gd name="connsiteX3" fmla="*/ 367862 w 2228193"/>
              <a:gd name="connsiteY3" fmla="*/ 630620 h 2659117"/>
              <a:gd name="connsiteX4" fmla="*/ 115614 w 2228193"/>
              <a:gd name="connsiteY4" fmla="*/ 378372 h 2659117"/>
              <a:gd name="connsiteX5" fmla="*/ 168166 w 2228193"/>
              <a:gd name="connsiteY5" fmla="*/ 94593 h 2659117"/>
              <a:gd name="connsiteX6" fmla="*/ 567559 w 2228193"/>
              <a:gd name="connsiteY6" fmla="*/ 0 h 2659117"/>
              <a:gd name="connsiteX7" fmla="*/ 1072055 w 2228193"/>
              <a:gd name="connsiteY7" fmla="*/ 73572 h 2659117"/>
              <a:gd name="connsiteX8" fmla="*/ 1229711 w 2228193"/>
              <a:gd name="connsiteY8" fmla="*/ 220717 h 2659117"/>
              <a:gd name="connsiteX9" fmla="*/ 1502980 w 2228193"/>
              <a:gd name="connsiteY9" fmla="*/ 830317 h 2659117"/>
              <a:gd name="connsiteX10" fmla="*/ 1828801 w 2228193"/>
              <a:gd name="connsiteY10" fmla="*/ 1177158 h 2659117"/>
              <a:gd name="connsiteX11" fmla="*/ 2228193 w 2228193"/>
              <a:gd name="connsiteY11" fmla="*/ 1439917 h 2659117"/>
              <a:gd name="connsiteX12" fmla="*/ 1723697 w 2228193"/>
              <a:gd name="connsiteY12" fmla="*/ 2007475 h 2659117"/>
              <a:gd name="connsiteX13" fmla="*/ 1408386 w 2228193"/>
              <a:gd name="connsiteY13" fmla="*/ 2396358 h 2659117"/>
              <a:gd name="connsiteX14" fmla="*/ 662152 w 2228193"/>
              <a:gd name="connsiteY14" fmla="*/ 2596055 h 2659117"/>
              <a:gd name="connsiteX15" fmla="*/ 157655 w 2228193"/>
              <a:gd name="connsiteY15" fmla="*/ 2659117 h 2659117"/>
              <a:gd name="connsiteX16" fmla="*/ 0 w 2228193"/>
              <a:gd name="connsiteY16" fmla="*/ 2291255 h 2659117"/>
              <a:gd name="connsiteX0" fmla="*/ 0 w 2228193"/>
              <a:gd name="connsiteY0" fmla="*/ 2291255 h 2659117"/>
              <a:gd name="connsiteX1" fmla="*/ 178676 w 2228193"/>
              <a:gd name="connsiteY1" fmla="*/ 1671144 h 2659117"/>
              <a:gd name="connsiteX2" fmla="*/ 367862 w 2228193"/>
              <a:gd name="connsiteY2" fmla="*/ 893379 h 2659117"/>
              <a:gd name="connsiteX3" fmla="*/ 367862 w 2228193"/>
              <a:gd name="connsiteY3" fmla="*/ 630620 h 2659117"/>
              <a:gd name="connsiteX4" fmla="*/ 115614 w 2228193"/>
              <a:gd name="connsiteY4" fmla="*/ 378372 h 2659117"/>
              <a:gd name="connsiteX5" fmla="*/ 168166 w 2228193"/>
              <a:gd name="connsiteY5" fmla="*/ 94593 h 2659117"/>
              <a:gd name="connsiteX6" fmla="*/ 567559 w 2228193"/>
              <a:gd name="connsiteY6" fmla="*/ 0 h 2659117"/>
              <a:gd name="connsiteX7" fmla="*/ 1072055 w 2228193"/>
              <a:gd name="connsiteY7" fmla="*/ 73572 h 2659117"/>
              <a:gd name="connsiteX8" fmla="*/ 1229711 w 2228193"/>
              <a:gd name="connsiteY8" fmla="*/ 220717 h 2659117"/>
              <a:gd name="connsiteX9" fmla="*/ 1502980 w 2228193"/>
              <a:gd name="connsiteY9" fmla="*/ 830317 h 2659117"/>
              <a:gd name="connsiteX10" fmla="*/ 1828801 w 2228193"/>
              <a:gd name="connsiteY10" fmla="*/ 1177158 h 2659117"/>
              <a:gd name="connsiteX11" fmla="*/ 2228193 w 2228193"/>
              <a:gd name="connsiteY11" fmla="*/ 1439917 h 2659117"/>
              <a:gd name="connsiteX12" fmla="*/ 2133601 w 2228193"/>
              <a:gd name="connsiteY12" fmla="*/ 1933903 h 2659117"/>
              <a:gd name="connsiteX13" fmla="*/ 1408386 w 2228193"/>
              <a:gd name="connsiteY13" fmla="*/ 2396358 h 2659117"/>
              <a:gd name="connsiteX14" fmla="*/ 662152 w 2228193"/>
              <a:gd name="connsiteY14" fmla="*/ 2596055 h 2659117"/>
              <a:gd name="connsiteX15" fmla="*/ 157655 w 2228193"/>
              <a:gd name="connsiteY15" fmla="*/ 2659117 h 2659117"/>
              <a:gd name="connsiteX16" fmla="*/ 0 w 2228193"/>
              <a:gd name="connsiteY16" fmla="*/ 2291255 h 2659117"/>
              <a:gd name="connsiteX0" fmla="*/ 0 w 2228193"/>
              <a:gd name="connsiteY0" fmla="*/ 2291255 h 2659117"/>
              <a:gd name="connsiteX1" fmla="*/ 178676 w 2228193"/>
              <a:gd name="connsiteY1" fmla="*/ 1671144 h 2659117"/>
              <a:gd name="connsiteX2" fmla="*/ 367862 w 2228193"/>
              <a:gd name="connsiteY2" fmla="*/ 893379 h 2659117"/>
              <a:gd name="connsiteX3" fmla="*/ 367862 w 2228193"/>
              <a:gd name="connsiteY3" fmla="*/ 630620 h 2659117"/>
              <a:gd name="connsiteX4" fmla="*/ 115614 w 2228193"/>
              <a:gd name="connsiteY4" fmla="*/ 378372 h 2659117"/>
              <a:gd name="connsiteX5" fmla="*/ 168166 w 2228193"/>
              <a:gd name="connsiteY5" fmla="*/ 94593 h 2659117"/>
              <a:gd name="connsiteX6" fmla="*/ 567559 w 2228193"/>
              <a:gd name="connsiteY6" fmla="*/ 0 h 2659117"/>
              <a:gd name="connsiteX7" fmla="*/ 1072055 w 2228193"/>
              <a:gd name="connsiteY7" fmla="*/ 73572 h 2659117"/>
              <a:gd name="connsiteX8" fmla="*/ 1229711 w 2228193"/>
              <a:gd name="connsiteY8" fmla="*/ 220717 h 2659117"/>
              <a:gd name="connsiteX9" fmla="*/ 1502980 w 2228193"/>
              <a:gd name="connsiteY9" fmla="*/ 830317 h 2659117"/>
              <a:gd name="connsiteX10" fmla="*/ 1828801 w 2228193"/>
              <a:gd name="connsiteY10" fmla="*/ 1177158 h 2659117"/>
              <a:gd name="connsiteX11" fmla="*/ 2228193 w 2228193"/>
              <a:gd name="connsiteY11" fmla="*/ 1439917 h 2659117"/>
              <a:gd name="connsiteX12" fmla="*/ 2133601 w 2228193"/>
              <a:gd name="connsiteY12" fmla="*/ 1933903 h 2659117"/>
              <a:gd name="connsiteX13" fmla="*/ 1439917 w 2228193"/>
              <a:gd name="connsiteY13" fmla="*/ 2417379 h 2659117"/>
              <a:gd name="connsiteX14" fmla="*/ 662152 w 2228193"/>
              <a:gd name="connsiteY14" fmla="*/ 2596055 h 2659117"/>
              <a:gd name="connsiteX15" fmla="*/ 157655 w 2228193"/>
              <a:gd name="connsiteY15" fmla="*/ 2659117 h 2659117"/>
              <a:gd name="connsiteX16" fmla="*/ 0 w 2228193"/>
              <a:gd name="connsiteY16" fmla="*/ 2291255 h 265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8193" h="2659117">
                <a:moveTo>
                  <a:pt x="0" y="2291255"/>
                </a:moveTo>
                <a:lnTo>
                  <a:pt x="178676" y="1671144"/>
                </a:lnTo>
                <a:lnTo>
                  <a:pt x="367862" y="893379"/>
                </a:lnTo>
                <a:lnTo>
                  <a:pt x="367862" y="630620"/>
                </a:lnTo>
                <a:lnTo>
                  <a:pt x="115614" y="378372"/>
                </a:lnTo>
                <a:lnTo>
                  <a:pt x="168166" y="94593"/>
                </a:lnTo>
                <a:lnTo>
                  <a:pt x="567559" y="0"/>
                </a:lnTo>
                <a:lnTo>
                  <a:pt x="1072055" y="73572"/>
                </a:lnTo>
                <a:lnTo>
                  <a:pt x="1229711" y="220717"/>
                </a:lnTo>
                <a:lnTo>
                  <a:pt x="1502980" y="830317"/>
                </a:lnTo>
                <a:lnTo>
                  <a:pt x="1828801" y="1177158"/>
                </a:lnTo>
                <a:lnTo>
                  <a:pt x="2228193" y="1439917"/>
                </a:lnTo>
                <a:lnTo>
                  <a:pt x="2133601" y="1933903"/>
                </a:lnTo>
                <a:lnTo>
                  <a:pt x="1439917" y="2417379"/>
                </a:lnTo>
                <a:lnTo>
                  <a:pt x="662152" y="2596055"/>
                </a:lnTo>
                <a:lnTo>
                  <a:pt x="157655" y="2659117"/>
                </a:lnTo>
                <a:lnTo>
                  <a:pt x="0" y="2291255"/>
                </a:lnTo>
                <a:close/>
              </a:path>
            </a:pathLst>
          </a:custGeom>
          <a:noFill/>
          <a:ln w="127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92C3D20-0B9E-6E39-943C-EB4C9A767A6E}"/>
              </a:ext>
            </a:extLst>
          </p:cNvPr>
          <p:cNvSpPr/>
          <p:nvPr/>
        </p:nvSpPr>
        <p:spPr>
          <a:xfrm>
            <a:off x="3436883" y="1902372"/>
            <a:ext cx="809296" cy="2175642"/>
          </a:xfrm>
          <a:custGeom>
            <a:avLst/>
            <a:gdLst>
              <a:gd name="connsiteX0" fmla="*/ 252248 w 809296"/>
              <a:gd name="connsiteY0" fmla="*/ 493987 h 2175642"/>
              <a:gd name="connsiteX1" fmla="*/ 0 w 809296"/>
              <a:gd name="connsiteY1" fmla="*/ 199697 h 2175642"/>
              <a:gd name="connsiteX2" fmla="*/ 52551 w 809296"/>
              <a:gd name="connsiteY2" fmla="*/ 63062 h 2175642"/>
              <a:gd name="connsiteX3" fmla="*/ 367862 w 809296"/>
              <a:gd name="connsiteY3" fmla="*/ 0 h 2175642"/>
              <a:gd name="connsiteX4" fmla="*/ 704193 w 809296"/>
              <a:gd name="connsiteY4" fmla="*/ 189187 h 2175642"/>
              <a:gd name="connsiteX5" fmla="*/ 767255 w 809296"/>
              <a:gd name="connsiteY5" fmla="*/ 1292773 h 2175642"/>
              <a:gd name="connsiteX6" fmla="*/ 809296 w 809296"/>
              <a:gd name="connsiteY6" fmla="*/ 1986456 h 2175642"/>
              <a:gd name="connsiteX7" fmla="*/ 409903 w 809296"/>
              <a:gd name="connsiteY7" fmla="*/ 2175642 h 2175642"/>
              <a:gd name="connsiteX8" fmla="*/ 178676 w 809296"/>
              <a:gd name="connsiteY8" fmla="*/ 2060028 h 2175642"/>
              <a:gd name="connsiteX9" fmla="*/ 252248 w 809296"/>
              <a:gd name="connsiteY9" fmla="*/ 493987 h 217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296" h="2175642">
                <a:moveTo>
                  <a:pt x="252248" y="493987"/>
                </a:moveTo>
                <a:lnTo>
                  <a:pt x="0" y="199697"/>
                </a:lnTo>
                <a:lnTo>
                  <a:pt x="52551" y="63062"/>
                </a:lnTo>
                <a:lnTo>
                  <a:pt x="367862" y="0"/>
                </a:lnTo>
                <a:lnTo>
                  <a:pt x="704193" y="189187"/>
                </a:lnTo>
                <a:lnTo>
                  <a:pt x="767255" y="1292773"/>
                </a:lnTo>
                <a:lnTo>
                  <a:pt x="809296" y="1986456"/>
                </a:lnTo>
                <a:lnTo>
                  <a:pt x="409903" y="2175642"/>
                </a:lnTo>
                <a:lnTo>
                  <a:pt x="178676" y="2060028"/>
                </a:lnTo>
                <a:lnTo>
                  <a:pt x="252248" y="493987"/>
                </a:lnTo>
                <a:close/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168CBB5-076F-41B9-2155-9593C3046C0C}"/>
              </a:ext>
            </a:extLst>
          </p:cNvPr>
          <p:cNvSpPr/>
          <p:nvPr/>
        </p:nvSpPr>
        <p:spPr>
          <a:xfrm>
            <a:off x="3384331" y="1818290"/>
            <a:ext cx="1786759" cy="2480441"/>
          </a:xfrm>
          <a:custGeom>
            <a:avLst/>
            <a:gdLst>
              <a:gd name="connsiteX0" fmla="*/ 241738 w 1555531"/>
              <a:gd name="connsiteY0" fmla="*/ 567558 h 2480441"/>
              <a:gd name="connsiteX1" fmla="*/ 10510 w 1555531"/>
              <a:gd name="connsiteY1" fmla="*/ 304800 h 2480441"/>
              <a:gd name="connsiteX2" fmla="*/ 63062 w 1555531"/>
              <a:gd name="connsiteY2" fmla="*/ 84082 h 2480441"/>
              <a:gd name="connsiteX3" fmla="*/ 441435 w 1555531"/>
              <a:gd name="connsiteY3" fmla="*/ 0 h 2480441"/>
              <a:gd name="connsiteX4" fmla="*/ 903890 w 1555531"/>
              <a:gd name="connsiteY4" fmla="*/ 147144 h 2480441"/>
              <a:gd name="connsiteX5" fmla="*/ 987972 w 1555531"/>
              <a:gd name="connsiteY5" fmla="*/ 1355834 h 2480441"/>
              <a:gd name="connsiteX6" fmla="*/ 1555531 w 1555531"/>
              <a:gd name="connsiteY6" fmla="*/ 1545020 h 2480441"/>
              <a:gd name="connsiteX7" fmla="*/ 1555531 w 1555531"/>
              <a:gd name="connsiteY7" fmla="*/ 1891862 h 2480441"/>
              <a:gd name="connsiteX8" fmla="*/ 1408386 w 1555531"/>
              <a:gd name="connsiteY8" fmla="*/ 2102069 h 2480441"/>
              <a:gd name="connsiteX9" fmla="*/ 704193 w 1555531"/>
              <a:gd name="connsiteY9" fmla="*/ 2448910 h 2480441"/>
              <a:gd name="connsiteX10" fmla="*/ 63062 w 1555531"/>
              <a:gd name="connsiteY10" fmla="*/ 2480441 h 2480441"/>
              <a:gd name="connsiteX11" fmla="*/ 0 w 1555531"/>
              <a:gd name="connsiteY11" fmla="*/ 2123089 h 2480441"/>
              <a:gd name="connsiteX12" fmla="*/ 220717 w 1555531"/>
              <a:gd name="connsiteY12" fmla="*/ 1072055 h 2480441"/>
              <a:gd name="connsiteX13" fmla="*/ 241738 w 1555531"/>
              <a:gd name="connsiteY13" fmla="*/ 567558 h 2480441"/>
              <a:gd name="connsiteX0" fmla="*/ 241738 w 1555531"/>
              <a:gd name="connsiteY0" fmla="*/ 567558 h 2480441"/>
              <a:gd name="connsiteX1" fmla="*/ 10510 w 1555531"/>
              <a:gd name="connsiteY1" fmla="*/ 304800 h 2480441"/>
              <a:gd name="connsiteX2" fmla="*/ 63062 w 1555531"/>
              <a:gd name="connsiteY2" fmla="*/ 84082 h 2480441"/>
              <a:gd name="connsiteX3" fmla="*/ 441435 w 1555531"/>
              <a:gd name="connsiteY3" fmla="*/ 0 h 2480441"/>
              <a:gd name="connsiteX4" fmla="*/ 903890 w 1555531"/>
              <a:gd name="connsiteY4" fmla="*/ 147144 h 2480441"/>
              <a:gd name="connsiteX5" fmla="*/ 1051035 w 1555531"/>
              <a:gd name="connsiteY5" fmla="*/ 1366344 h 2480441"/>
              <a:gd name="connsiteX6" fmla="*/ 1555531 w 1555531"/>
              <a:gd name="connsiteY6" fmla="*/ 1545020 h 2480441"/>
              <a:gd name="connsiteX7" fmla="*/ 1555531 w 1555531"/>
              <a:gd name="connsiteY7" fmla="*/ 1891862 h 2480441"/>
              <a:gd name="connsiteX8" fmla="*/ 1408386 w 1555531"/>
              <a:gd name="connsiteY8" fmla="*/ 2102069 h 2480441"/>
              <a:gd name="connsiteX9" fmla="*/ 704193 w 1555531"/>
              <a:gd name="connsiteY9" fmla="*/ 2448910 h 2480441"/>
              <a:gd name="connsiteX10" fmla="*/ 63062 w 1555531"/>
              <a:gd name="connsiteY10" fmla="*/ 2480441 h 2480441"/>
              <a:gd name="connsiteX11" fmla="*/ 0 w 1555531"/>
              <a:gd name="connsiteY11" fmla="*/ 2123089 h 2480441"/>
              <a:gd name="connsiteX12" fmla="*/ 220717 w 1555531"/>
              <a:gd name="connsiteY12" fmla="*/ 1072055 h 2480441"/>
              <a:gd name="connsiteX13" fmla="*/ 241738 w 1555531"/>
              <a:gd name="connsiteY13" fmla="*/ 567558 h 2480441"/>
              <a:gd name="connsiteX0" fmla="*/ 241738 w 1786759"/>
              <a:gd name="connsiteY0" fmla="*/ 567558 h 2480441"/>
              <a:gd name="connsiteX1" fmla="*/ 10510 w 1786759"/>
              <a:gd name="connsiteY1" fmla="*/ 304800 h 2480441"/>
              <a:gd name="connsiteX2" fmla="*/ 63062 w 1786759"/>
              <a:gd name="connsiteY2" fmla="*/ 84082 h 2480441"/>
              <a:gd name="connsiteX3" fmla="*/ 441435 w 1786759"/>
              <a:gd name="connsiteY3" fmla="*/ 0 h 2480441"/>
              <a:gd name="connsiteX4" fmla="*/ 903890 w 1786759"/>
              <a:gd name="connsiteY4" fmla="*/ 147144 h 2480441"/>
              <a:gd name="connsiteX5" fmla="*/ 1051035 w 1786759"/>
              <a:gd name="connsiteY5" fmla="*/ 1366344 h 2480441"/>
              <a:gd name="connsiteX6" fmla="*/ 1786759 w 1786759"/>
              <a:gd name="connsiteY6" fmla="*/ 1597571 h 2480441"/>
              <a:gd name="connsiteX7" fmla="*/ 1555531 w 1786759"/>
              <a:gd name="connsiteY7" fmla="*/ 1891862 h 2480441"/>
              <a:gd name="connsiteX8" fmla="*/ 1408386 w 1786759"/>
              <a:gd name="connsiteY8" fmla="*/ 2102069 h 2480441"/>
              <a:gd name="connsiteX9" fmla="*/ 704193 w 1786759"/>
              <a:gd name="connsiteY9" fmla="*/ 2448910 h 2480441"/>
              <a:gd name="connsiteX10" fmla="*/ 63062 w 1786759"/>
              <a:gd name="connsiteY10" fmla="*/ 2480441 h 2480441"/>
              <a:gd name="connsiteX11" fmla="*/ 0 w 1786759"/>
              <a:gd name="connsiteY11" fmla="*/ 2123089 h 2480441"/>
              <a:gd name="connsiteX12" fmla="*/ 220717 w 1786759"/>
              <a:gd name="connsiteY12" fmla="*/ 1072055 h 2480441"/>
              <a:gd name="connsiteX13" fmla="*/ 241738 w 1786759"/>
              <a:gd name="connsiteY13" fmla="*/ 567558 h 2480441"/>
              <a:gd name="connsiteX0" fmla="*/ 241738 w 1786759"/>
              <a:gd name="connsiteY0" fmla="*/ 567558 h 2480441"/>
              <a:gd name="connsiteX1" fmla="*/ 10510 w 1786759"/>
              <a:gd name="connsiteY1" fmla="*/ 304800 h 2480441"/>
              <a:gd name="connsiteX2" fmla="*/ 63062 w 1786759"/>
              <a:gd name="connsiteY2" fmla="*/ 84082 h 2480441"/>
              <a:gd name="connsiteX3" fmla="*/ 441435 w 1786759"/>
              <a:gd name="connsiteY3" fmla="*/ 0 h 2480441"/>
              <a:gd name="connsiteX4" fmla="*/ 903890 w 1786759"/>
              <a:gd name="connsiteY4" fmla="*/ 147144 h 2480441"/>
              <a:gd name="connsiteX5" fmla="*/ 1051035 w 1786759"/>
              <a:gd name="connsiteY5" fmla="*/ 1366344 h 2480441"/>
              <a:gd name="connsiteX6" fmla="*/ 1786759 w 1786759"/>
              <a:gd name="connsiteY6" fmla="*/ 1597571 h 2480441"/>
              <a:gd name="connsiteX7" fmla="*/ 1765738 w 1786759"/>
              <a:gd name="connsiteY7" fmla="*/ 1849821 h 2480441"/>
              <a:gd name="connsiteX8" fmla="*/ 1408386 w 1786759"/>
              <a:gd name="connsiteY8" fmla="*/ 2102069 h 2480441"/>
              <a:gd name="connsiteX9" fmla="*/ 704193 w 1786759"/>
              <a:gd name="connsiteY9" fmla="*/ 2448910 h 2480441"/>
              <a:gd name="connsiteX10" fmla="*/ 63062 w 1786759"/>
              <a:gd name="connsiteY10" fmla="*/ 2480441 h 2480441"/>
              <a:gd name="connsiteX11" fmla="*/ 0 w 1786759"/>
              <a:gd name="connsiteY11" fmla="*/ 2123089 h 2480441"/>
              <a:gd name="connsiteX12" fmla="*/ 220717 w 1786759"/>
              <a:gd name="connsiteY12" fmla="*/ 1072055 h 2480441"/>
              <a:gd name="connsiteX13" fmla="*/ 241738 w 1786759"/>
              <a:gd name="connsiteY13" fmla="*/ 567558 h 2480441"/>
              <a:gd name="connsiteX0" fmla="*/ 241738 w 1786759"/>
              <a:gd name="connsiteY0" fmla="*/ 567558 h 2480441"/>
              <a:gd name="connsiteX1" fmla="*/ 10510 w 1786759"/>
              <a:gd name="connsiteY1" fmla="*/ 304800 h 2480441"/>
              <a:gd name="connsiteX2" fmla="*/ 63062 w 1786759"/>
              <a:gd name="connsiteY2" fmla="*/ 84082 h 2480441"/>
              <a:gd name="connsiteX3" fmla="*/ 441435 w 1786759"/>
              <a:gd name="connsiteY3" fmla="*/ 0 h 2480441"/>
              <a:gd name="connsiteX4" fmla="*/ 903890 w 1786759"/>
              <a:gd name="connsiteY4" fmla="*/ 147144 h 2480441"/>
              <a:gd name="connsiteX5" fmla="*/ 1051035 w 1786759"/>
              <a:gd name="connsiteY5" fmla="*/ 1366344 h 2480441"/>
              <a:gd name="connsiteX6" fmla="*/ 1786759 w 1786759"/>
              <a:gd name="connsiteY6" fmla="*/ 1597571 h 2480441"/>
              <a:gd name="connsiteX7" fmla="*/ 1765738 w 1786759"/>
              <a:gd name="connsiteY7" fmla="*/ 1849821 h 2480441"/>
              <a:gd name="connsiteX8" fmla="*/ 1334814 w 1786759"/>
              <a:gd name="connsiteY8" fmla="*/ 2207172 h 2480441"/>
              <a:gd name="connsiteX9" fmla="*/ 704193 w 1786759"/>
              <a:gd name="connsiteY9" fmla="*/ 2448910 h 2480441"/>
              <a:gd name="connsiteX10" fmla="*/ 63062 w 1786759"/>
              <a:gd name="connsiteY10" fmla="*/ 2480441 h 2480441"/>
              <a:gd name="connsiteX11" fmla="*/ 0 w 1786759"/>
              <a:gd name="connsiteY11" fmla="*/ 2123089 h 2480441"/>
              <a:gd name="connsiteX12" fmla="*/ 220717 w 1786759"/>
              <a:gd name="connsiteY12" fmla="*/ 1072055 h 2480441"/>
              <a:gd name="connsiteX13" fmla="*/ 241738 w 1786759"/>
              <a:gd name="connsiteY13" fmla="*/ 567558 h 2480441"/>
              <a:gd name="connsiteX0" fmla="*/ 241738 w 1786759"/>
              <a:gd name="connsiteY0" fmla="*/ 567558 h 2480441"/>
              <a:gd name="connsiteX1" fmla="*/ 10510 w 1786759"/>
              <a:gd name="connsiteY1" fmla="*/ 304800 h 2480441"/>
              <a:gd name="connsiteX2" fmla="*/ 63062 w 1786759"/>
              <a:gd name="connsiteY2" fmla="*/ 84082 h 2480441"/>
              <a:gd name="connsiteX3" fmla="*/ 441435 w 1786759"/>
              <a:gd name="connsiteY3" fmla="*/ 0 h 2480441"/>
              <a:gd name="connsiteX4" fmla="*/ 903890 w 1786759"/>
              <a:gd name="connsiteY4" fmla="*/ 147144 h 2480441"/>
              <a:gd name="connsiteX5" fmla="*/ 1051035 w 1786759"/>
              <a:gd name="connsiteY5" fmla="*/ 1366344 h 2480441"/>
              <a:gd name="connsiteX6" fmla="*/ 1786759 w 1786759"/>
              <a:gd name="connsiteY6" fmla="*/ 1597571 h 2480441"/>
              <a:gd name="connsiteX7" fmla="*/ 1765738 w 1786759"/>
              <a:gd name="connsiteY7" fmla="*/ 1849821 h 2480441"/>
              <a:gd name="connsiteX8" fmla="*/ 1334814 w 1786759"/>
              <a:gd name="connsiteY8" fmla="*/ 2207172 h 2480441"/>
              <a:gd name="connsiteX9" fmla="*/ 704193 w 1786759"/>
              <a:gd name="connsiteY9" fmla="*/ 2396358 h 2480441"/>
              <a:gd name="connsiteX10" fmla="*/ 63062 w 1786759"/>
              <a:gd name="connsiteY10" fmla="*/ 2480441 h 2480441"/>
              <a:gd name="connsiteX11" fmla="*/ 0 w 1786759"/>
              <a:gd name="connsiteY11" fmla="*/ 2123089 h 2480441"/>
              <a:gd name="connsiteX12" fmla="*/ 220717 w 1786759"/>
              <a:gd name="connsiteY12" fmla="*/ 1072055 h 2480441"/>
              <a:gd name="connsiteX13" fmla="*/ 241738 w 1786759"/>
              <a:gd name="connsiteY13" fmla="*/ 567558 h 248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86759" h="2480441">
                <a:moveTo>
                  <a:pt x="241738" y="567558"/>
                </a:moveTo>
                <a:lnTo>
                  <a:pt x="10510" y="304800"/>
                </a:lnTo>
                <a:lnTo>
                  <a:pt x="63062" y="84082"/>
                </a:lnTo>
                <a:lnTo>
                  <a:pt x="441435" y="0"/>
                </a:lnTo>
                <a:lnTo>
                  <a:pt x="903890" y="147144"/>
                </a:lnTo>
                <a:lnTo>
                  <a:pt x="1051035" y="1366344"/>
                </a:lnTo>
                <a:lnTo>
                  <a:pt x="1786759" y="1597571"/>
                </a:lnTo>
                <a:lnTo>
                  <a:pt x="1765738" y="1849821"/>
                </a:lnTo>
                <a:lnTo>
                  <a:pt x="1334814" y="2207172"/>
                </a:lnTo>
                <a:lnTo>
                  <a:pt x="704193" y="2396358"/>
                </a:lnTo>
                <a:lnTo>
                  <a:pt x="63062" y="2480441"/>
                </a:lnTo>
                <a:lnTo>
                  <a:pt x="0" y="2123089"/>
                </a:lnTo>
                <a:lnTo>
                  <a:pt x="220717" y="1072055"/>
                </a:lnTo>
                <a:lnTo>
                  <a:pt x="241738" y="567558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8"/>
          <p:cNvSpPr txBox="1"/>
          <p:nvPr/>
        </p:nvSpPr>
        <p:spPr>
          <a:xfrm>
            <a:off x="2778720" y="3013501"/>
            <a:ext cx="358655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ANSWER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95" name="Google Shape;495;p6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0"/>
            <a:ext cx="71304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01" name="Google Shape;501;p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0"/>
            <a:ext cx="71304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3" name="Google Shape;123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24" name="Google Shape;12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DD4DCC-5F22-934E-56BA-62137B7F9F8C}"/>
              </a:ext>
            </a:extLst>
          </p:cNvPr>
          <p:cNvSpPr txBox="1"/>
          <p:nvPr/>
        </p:nvSpPr>
        <p:spPr>
          <a:xfrm>
            <a:off x="3422486" y="731837"/>
            <a:ext cx="229902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12z: 500 mb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07" name="Google Shape;507;p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0"/>
            <a:ext cx="71304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13" name="Google Shape;513;p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0"/>
            <a:ext cx="71304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19" name="Google Shape;519;p7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0"/>
            <a:ext cx="71304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25" name="Google Shape;525;p7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0"/>
            <a:ext cx="71304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31" name="Google Shape;531;p7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0"/>
            <a:ext cx="71304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37" name="Google Shape;537;p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38" name="Google Shape;538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825"/>
            <a:ext cx="9144000" cy="5848350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9" name="Google Shape;539;p76"/>
          <p:cNvSpPr/>
          <p:nvPr/>
        </p:nvSpPr>
        <p:spPr>
          <a:xfrm>
            <a:off x="4572000" y="2819400"/>
            <a:ext cx="609600" cy="838200"/>
          </a:xfrm>
          <a:prstGeom prst="ellipse">
            <a:avLst/>
          </a:prstGeom>
          <a:noFill/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76"/>
          <p:cNvSpPr/>
          <p:nvPr/>
        </p:nvSpPr>
        <p:spPr>
          <a:xfrm>
            <a:off x="4876800" y="3352800"/>
            <a:ext cx="762000" cy="533400"/>
          </a:xfrm>
          <a:prstGeom prst="ellipse">
            <a:avLst/>
          </a:prstGeom>
          <a:noFill/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Summary </a:t>
            </a:r>
            <a:endParaRPr/>
          </a:p>
        </p:txBody>
      </p:sp>
      <p:sp>
        <p:nvSpPr>
          <p:cNvPr id="546" name="Google Shape;546;p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US" sz="2960"/>
              <a:t>Synoptic wave should maintain intensity and move to the east or east-northeast.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US" sz="2960"/>
              <a:t>Surface cyclone should develop toward the east-northeast in response to combined Q-G forcing for ascent.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US" sz="2960"/>
              <a:t>Mass response to cyclogenesis will be LLJ developing eastward toward MS River.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US" sz="2960"/>
              <a:t>Moist/unstable environment will maintain tornado risk overnight, esp. with cluster supercells across the Mid South.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52" name="Google Shape;552;p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53" name="Google Shape;553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825"/>
            <a:ext cx="9144000" cy="5848350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59" name="Google Shape;559;p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60" name="Google Shape;56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4825"/>
            <a:ext cx="9144000" cy="584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66" name="Google Shape;566;p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67" name="Google Shape;567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00" y="1285875"/>
            <a:ext cx="5715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1" name="Google Shape;131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4BBE8-6968-459B-7EAB-B8A0963BA3FA}"/>
              </a:ext>
            </a:extLst>
          </p:cNvPr>
          <p:cNvSpPr txBox="1"/>
          <p:nvPr/>
        </p:nvSpPr>
        <p:spPr>
          <a:xfrm>
            <a:off x="3422486" y="731837"/>
            <a:ext cx="229902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00z: 500 mb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8" name="Google Shape;138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39" name="Google Shape;13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6A66C2-8BC2-1DD5-0251-48295B171356}"/>
              </a:ext>
            </a:extLst>
          </p:cNvPr>
          <p:cNvSpPr txBox="1"/>
          <p:nvPr/>
        </p:nvSpPr>
        <p:spPr>
          <a:xfrm>
            <a:off x="3422486" y="731837"/>
            <a:ext cx="229902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12z: 700 mb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47" name="Google Shape;14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FDB8AE-CD0D-2D63-F2B0-9A914F63D510}"/>
              </a:ext>
            </a:extLst>
          </p:cNvPr>
          <p:cNvSpPr txBox="1"/>
          <p:nvPr/>
        </p:nvSpPr>
        <p:spPr>
          <a:xfrm>
            <a:off x="3422486" y="731837"/>
            <a:ext cx="229902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Helvetica" pitchFamily="2" charset="0"/>
              </a:rPr>
              <a:t>00z: 700 mb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4255</TotalTime>
  <Words>464</Words>
  <Application>Microsoft Macintosh PowerPoint</Application>
  <PresentationFormat>On-screen Show (4:3)</PresentationFormat>
  <Paragraphs>85</Paragraphs>
  <Slides>69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Calibri</vt:lpstr>
      <vt:lpstr>Helvetica</vt:lpstr>
      <vt:lpstr>Office Theme</vt:lpstr>
      <vt:lpstr>01z Outlook Update</vt:lpstr>
      <vt:lpstr>PowerPoint Presentation</vt:lpstr>
      <vt:lpstr>Diagnose Synoptic 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Diagnose Vertical Profiles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Draw your 01z tornado probabilities!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01z Outlook Update</dc:title>
  <dc:creator>rthompson</dc:creator>
  <cp:lastModifiedBy>Flournoy, Matthew</cp:lastModifiedBy>
  <cp:revision>2</cp:revision>
  <dcterms:created xsi:type="dcterms:W3CDTF">2016-05-04T14:46:04Z</dcterms:created>
  <dcterms:modified xsi:type="dcterms:W3CDTF">2024-03-26T16:19:37Z</dcterms:modified>
</cp:coreProperties>
</file>