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56" r:id="rId2"/>
    <p:sldId id="316" r:id="rId3"/>
    <p:sldId id="322" r:id="rId4"/>
    <p:sldId id="414" r:id="rId5"/>
    <p:sldId id="341" r:id="rId6"/>
    <p:sldId id="351" r:id="rId7"/>
    <p:sldId id="357" r:id="rId8"/>
    <p:sldId id="358" r:id="rId9"/>
    <p:sldId id="350" r:id="rId10"/>
    <p:sldId id="359" r:id="rId11"/>
    <p:sldId id="344" r:id="rId12"/>
    <p:sldId id="362" r:id="rId13"/>
    <p:sldId id="415" r:id="rId14"/>
    <p:sldId id="310" r:id="rId15"/>
    <p:sldId id="418" r:id="rId16"/>
    <p:sldId id="363" r:id="rId17"/>
    <p:sldId id="394" r:id="rId18"/>
    <p:sldId id="366" r:id="rId19"/>
    <p:sldId id="396" r:id="rId20"/>
    <p:sldId id="417" r:id="rId21"/>
    <p:sldId id="381" r:id="rId22"/>
    <p:sldId id="377" r:id="rId23"/>
    <p:sldId id="376" r:id="rId24"/>
    <p:sldId id="398" r:id="rId25"/>
    <p:sldId id="405" r:id="rId26"/>
    <p:sldId id="383" r:id="rId27"/>
    <p:sldId id="384" r:id="rId28"/>
    <p:sldId id="387" r:id="rId29"/>
    <p:sldId id="388" r:id="rId30"/>
    <p:sldId id="389" r:id="rId31"/>
    <p:sldId id="390" r:id="rId32"/>
    <p:sldId id="392" r:id="rId33"/>
    <p:sldId id="353" r:id="rId34"/>
    <p:sldId id="352" r:id="rId35"/>
    <p:sldId id="400" r:id="rId36"/>
    <p:sldId id="401" r:id="rId37"/>
    <p:sldId id="419" r:id="rId38"/>
    <p:sldId id="402" r:id="rId39"/>
    <p:sldId id="397" r:id="rId40"/>
    <p:sldId id="406" r:id="rId41"/>
    <p:sldId id="407" r:id="rId42"/>
    <p:sldId id="410" r:id="rId43"/>
    <p:sldId id="411" r:id="rId44"/>
    <p:sldId id="412" r:id="rId45"/>
    <p:sldId id="41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0ED4"/>
    <a:srgbClr val="EB03CF"/>
    <a:srgbClr val="79E8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05" d="100"/>
          <a:sy n="105" d="100"/>
        </p:scale>
        <p:origin x="12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6A74F-8298-4534-B2D8-05C4C5D456FB}"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AFEA9-C32D-4167-923D-C6610EF04516}" type="slidenum">
              <a:rPr lang="en-US" smtClean="0"/>
              <a:t>‹#›</a:t>
            </a:fld>
            <a:endParaRPr lang="en-US"/>
          </a:p>
        </p:txBody>
      </p:sp>
    </p:spTree>
    <p:extLst>
      <p:ext uri="{BB962C8B-B14F-4D97-AF65-F5344CB8AC3E}">
        <p14:creationId xmlns:p14="http://schemas.microsoft.com/office/powerpoint/2010/main" val="1616492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notes"/>
          <p:cNvSpPr txBox="1">
            <a:spLocks noGrp="1"/>
          </p:cNvSpPr>
          <p:nvPr>
            <p:ph type="body" idx="1"/>
          </p:nvPr>
        </p:nvSpPr>
        <p:spPr>
          <a:xfrm>
            <a:off x="701040" y="4725670"/>
            <a:ext cx="5608320" cy="3873500"/>
          </a:xfrm>
          <a:prstGeom prst="rect">
            <a:avLst/>
          </a:prstGeom>
          <a:noFill/>
          <a:ln>
            <a:noFill/>
          </a:ln>
        </p:spPr>
        <p:txBody>
          <a:bodyPr spcFirstLastPara="1" wrap="square" lIns="93150" tIns="93150" rIns="93150" bIns="9315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Narrow"/>
              <a:ea typeface="Arial Narrow"/>
              <a:cs typeface="Arial Narrow"/>
              <a:sym typeface="Arial Narrow"/>
            </a:endParaRPr>
          </a:p>
        </p:txBody>
      </p:sp>
      <p:sp>
        <p:nvSpPr>
          <p:cNvPr id="255" name="Google Shape;255;p1:notes"/>
          <p:cNvSpPr>
            <a:spLocks noGrp="1" noRot="1" noChangeAspect="1"/>
          </p:cNvSpPr>
          <p:nvPr>
            <p:ph type="sldImg" idx="2"/>
          </p:nvPr>
        </p:nvSpPr>
        <p:spPr>
          <a:xfrm>
            <a:off x="-212725" y="387350"/>
            <a:ext cx="7435850" cy="4183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3547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a:t>
            </a:r>
            <a:r>
              <a:rPr lang="en-US" baseline="0" dirty="0" smtClean="0"/>
              <a:t> 09</a:t>
            </a:r>
            <a:endParaRPr lang="en-US" dirty="0"/>
          </a:p>
        </p:txBody>
      </p:sp>
      <p:sp>
        <p:nvSpPr>
          <p:cNvPr id="4" name="Slide Number Placeholder 3"/>
          <p:cNvSpPr>
            <a:spLocks noGrp="1"/>
          </p:cNvSpPr>
          <p:nvPr>
            <p:ph type="sldNum" sz="quarter" idx="10"/>
          </p:nvPr>
        </p:nvSpPr>
        <p:spPr/>
        <p:txBody>
          <a:bodyPr/>
          <a:lstStyle/>
          <a:p>
            <a:fld id="{62740C66-5457-4B32-9BED-6845BC5F7EA8}" type="slidenum">
              <a:rPr lang="en-US" smtClean="0"/>
              <a:t>11</a:t>
            </a:fld>
            <a:endParaRPr lang="en-US"/>
          </a:p>
        </p:txBody>
      </p:sp>
    </p:spTree>
    <p:extLst>
      <p:ext uri="{BB962C8B-B14F-4D97-AF65-F5344CB8AC3E}">
        <p14:creationId xmlns:p14="http://schemas.microsoft.com/office/powerpoint/2010/main" val="1358447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a:t>
            </a:r>
            <a:r>
              <a:rPr lang="en-US" baseline="0" dirty="0" smtClean="0"/>
              <a:t> S3</a:t>
            </a:r>
            <a:endParaRPr lang="en-US" dirty="0"/>
          </a:p>
        </p:txBody>
      </p:sp>
      <p:sp>
        <p:nvSpPr>
          <p:cNvPr id="4" name="Slide Number Placeholder 3"/>
          <p:cNvSpPr>
            <a:spLocks noGrp="1"/>
          </p:cNvSpPr>
          <p:nvPr>
            <p:ph type="sldNum" sz="quarter" idx="10"/>
          </p:nvPr>
        </p:nvSpPr>
        <p:spPr/>
        <p:txBody>
          <a:bodyPr/>
          <a:lstStyle/>
          <a:p>
            <a:fld id="{62740C66-5457-4B32-9BED-6845BC5F7EA8}" type="slidenum">
              <a:rPr lang="en-US" smtClean="0"/>
              <a:t>17</a:t>
            </a:fld>
            <a:endParaRPr lang="en-US"/>
          </a:p>
        </p:txBody>
      </p:sp>
    </p:spTree>
    <p:extLst>
      <p:ext uri="{BB962C8B-B14F-4D97-AF65-F5344CB8AC3E}">
        <p14:creationId xmlns:p14="http://schemas.microsoft.com/office/powerpoint/2010/main" val="414179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a:t>
            </a:r>
            <a:r>
              <a:rPr lang="en-US" baseline="0" dirty="0" smtClean="0"/>
              <a:t> 09</a:t>
            </a:r>
            <a:endParaRPr lang="en-US" dirty="0"/>
          </a:p>
        </p:txBody>
      </p:sp>
      <p:sp>
        <p:nvSpPr>
          <p:cNvPr id="4" name="Slide Number Placeholder 3"/>
          <p:cNvSpPr>
            <a:spLocks noGrp="1"/>
          </p:cNvSpPr>
          <p:nvPr>
            <p:ph type="sldNum" sz="quarter" idx="10"/>
          </p:nvPr>
        </p:nvSpPr>
        <p:spPr/>
        <p:txBody>
          <a:bodyPr/>
          <a:lstStyle/>
          <a:p>
            <a:fld id="{62740C66-5457-4B32-9BED-6845BC5F7EA8}" type="slidenum">
              <a:rPr lang="en-US" smtClean="0"/>
              <a:t>27</a:t>
            </a:fld>
            <a:endParaRPr lang="en-US"/>
          </a:p>
        </p:txBody>
      </p:sp>
    </p:spTree>
    <p:extLst>
      <p:ext uri="{BB962C8B-B14F-4D97-AF65-F5344CB8AC3E}">
        <p14:creationId xmlns:p14="http://schemas.microsoft.com/office/powerpoint/2010/main" val="3752034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hyperlink" Target="http://www.noaa.gov/satellites" TargetMode="External"/><Relationship Id="rId13"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hyperlink" Target="http://www.noaa.gov/oceans-coasts" TargetMode="External"/><Relationship Id="rId2" Type="http://schemas.openxmlformats.org/officeDocument/2006/relationships/hyperlink" Target="http://www.noaa.gov/" TargetMode="External"/><Relationship Id="rId1" Type="http://schemas.openxmlformats.org/officeDocument/2006/relationships/slideMaster" Target="../slideMasters/slideMaster1.xml"/><Relationship Id="rId6" Type="http://schemas.openxmlformats.org/officeDocument/2006/relationships/hyperlink" Target="http://www.noaa.gov/research" TargetMode="External"/><Relationship Id="rId11" Type="http://schemas.openxmlformats.org/officeDocument/2006/relationships/image" Target="../media/image5.png"/><Relationship Id="rId5" Type="http://schemas.openxmlformats.org/officeDocument/2006/relationships/image" Target="../media/image2.png"/><Relationship Id="rId15" Type="http://schemas.openxmlformats.org/officeDocument/2006/relationships/image" Target="../media/image7.png"/><Relationship Id="rId10" Type="http://schemas.openxmlformats.org/officeDocument/2006/relationships/hyperlink" Target="http://www.noaa.gov/fisheries" TargetMode="External"/><Relationship Id="rId4" Type="http://schemas.openxmlformats.org/officeDocument/2006/relationships/hyperlink" Target="http://www.noaa.gov/marine-aviation" TargetMode="External"/><Relationship Id="rId9" Type="http://schemas.openxmlformats.org/officeDocument/2006/relationships/image" Target="../media/image4.png"/><Relationship Id="rId14" Type="http://schemas.openxmlformats.org/officeDocument/2006/relationships/hyperlink" Target="http://www.noaa.gov/weather"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31BC8F-94ED-4B30-9F66-43268315CC4D}"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D14E4-013A-4298-A395-F20DEE75C1B9}" type="slidenum">
              <a:rPr lang="en-US" smtClean="0"/>
              <a:t>‹#›</a:t>
            </a:fld>
            <a:endParaRPr lang="en-US"/>
          </a:p>
        </p:txBody>
      </p:sp>
    </p:spTree>
    <p:extLst>
      <p:ext uri="{BB962C8B-B14F-4D97-AF65-F5344CB8AC3E}">
        <p14:creationId xmlns:p14="http://schemas.microsoft.com/office/powerpoint/2010/main" val="3211432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1BC8F-94ED-4B30-9F66-43268315CC4D}"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D14E4-013A-4298-A395-F20DEE75C1B9}" type="slidenum">
              <a:rPr lang="en-US" smtClean="0"/>
              <a:t>‹#›</a:t>
            </a:fld>
            <a:endParaRPr lang="en-US"/>
          </a:p>
        </p:txBody>
      </p:sp>
    </p:spTree>
    <p:extLst>
      <p:ext uri="{BB962C8B-B14F-4D97-AF65-F5344CB8AC3E}">
        <p14:creationId xmlns:p14="http://schemas.microsoft.com/office/powerpoint/2010/main" val="160717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1BC8F-94ED-4B30-9F66-43268315CC4D}"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D14E4-013A-4298-A395-F20DEE75C1B9}" type="slidenum">
              <a:rPr lang="en-US" smtClean="0"/>
              <a:t>‹#›</a:t>
            </a:fld>
            <a:endParaRPr lang="en-US"/>
          </a:p>
        </p:txBody>
      </p:sp>
    </p:spTree>
    <p:extLst>
      <p:ext uri="{BB962C8B-B14F-4D97-AF65-F5344CB8AC3E}">
        <p14:creationId xmlns:p14="http://schemas.microsoft.com/office/powerpoint/2010/main" val="29790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k Blue">
  <p:cSld name="Dk Blue">
    <p:spTree>
      <p:nvGrpSpPr>
        <p:cNvPr id="1" name="Shape 10"/>
        <p:cNvGrpSpPr/>
        <p:nvPr/>
      </p:nvGrpSpPr>
      <p:grpSpPr>
        <a:xfrm>
          <a:off x="0" y="0"/>
          <a:ext cx="0" cy="0"/>
          <a:chOff x="0" y="0"/>
          <a:chExt cx="0" cy="0"/>
        </a:xfrm>
      </p:grpSpPr>
      <p:sp>
        <p:nvSpPr>
          <p:cNvPr id="11" name="Google Shape;11;p2"/>
          <p:cNvSpPr/>
          <p:nvPr/>
        </p:nvSpPr>
        <p:spPr>
          <a:xfrm>
            <a:off x="547747" y="0"/>
            <a:ext cx="11641200" cy="4267200"/>
          </a:xfrm>
          <a:prstGeom prst="rect">
            <a:avLst/>
          </a:prstGeom>
          <a:solidFill>
            <a:srgbClr val="0070C0"/>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
        <p:nvSpPr>
          <p:cNvPr id="12" name="Google Shape;12;p2"/>
          <p:cNvSpPr>
            <a:spLocks noGrp="1"/>
          </p:cNvSpPr>
          <p:nvPr>
            <p:ph type="pic" idx="2"/>
          </p:nvPr>
        </p:nvSpPr>
        <p:spPr>
          <a:xfrm>
            <a:off x="550101" y="4267200"/>
            <a:ext cx="11638800" cy="2590800"/>
          </a:xfrm>
          <a:prstGeom prst="rect">
            <a:avLst/>
          </a:prstGeom>
          <a:solidFill>
            <a:srgbClr val="F2F2F2"/>
          </a:solidFill>
          <a:ln>
            <a:noFill/>
          </a:ln>
        </p:spPr>
        <p:txBody>
          <a:bodyPr spcFirstLastPara="1" wrap="square" lIns="91425" tIns="91425" rIns="91425" bIns="91425" anchor="ctr" anchorCtr="0"/>
          <a:lstStyle>
            <a:lvl1pPr marR="0" lvl="0" algn="ctr" rtl="0">
              <a:lnSpc>
                <a:spcPct val="100000"/>
              </a:lnSpc>
              <a:spcBef>
                <a:spcPts val="533"/>
              </a:spcBef>
              <a:spcAft>
                <a:spcPts val="0"/>
              </a:spcAft>
              <a:buClr>
                <a:srgbClr val="7F7F7F"/>
              </a:buClr>
              <a:buSzPts val="2000"/>
              <a:buFont typeface="Arial"/>
              <a:buNone/>
              <a:defRPr sz="2667" b="0" i="0" u="none" strike="noStrike" cap="none">
                <a:solidFill>
                  <a:srgbClr val="7F7F7F"/>
                </a:solidFill>
                <a:latin typeface="Arial"/>
                <a:ea typeface="Arial"/>
                <a:cs typeface="Arial"/>
                <a:sym typeface="Arial"/>
              </a:defRPr>
            </a:lvl1pPr>
            <a:lvl2pPr marR="0" lvl="1" algn="l" rtl="0">
              <a:lnSpc>
                <a:spcPct val="100000"/>
              </a:lnSpc>
              <a:spcBef>
                <a:spcPts val="747"/>
              </a:spcBef>
              <a:spcAft>
                <a:spcPts val="0"/>
              </a:spcAft>
              <a:buClr>
                <a:srgbClr val="252C31"/>
              </a:buClr>
              <a:buSzPts val="2800"/>
              <a:buFont typeface="Arial"/>
              <a:buChar char="•"/>
              <a:defRPr sz="3733" b="0" i="0" u="none" strike="noStrike" cap="none">
                <a:solidFill>
                  <a:srgbClr val="252C31"/>
                </a:solidFill>
                <a:latin typeface="Arial"/>
                <a:ea typeface="Arial"/>
                <a:cs typeface="Arial"/>
                <a:sym typeface="Arial"/>
              </a:defRPr>
            </a:lvl2pPr>
            <a:lvl3pPr marR="0" lvl="2" algn="l" rtl="0">
              <a:lnSpc>
                <a:spcPct val="100000"/>
              </a:lnSpc>
              <a:spcBef>
                <a:spcPts val="640"/>
              </a:spcBef>
              <a:spcAft>
                <a:spcPts val="0"/>
              </a:spcAft>
              <a:buClr>
                <a:srgbClr val="252C31"/>
              </a:buClr>
              <a:buSzPts val="2400"/>
              <a:buFont typeface="Arial"/>
              <a:buChar char="•"/>
              <a:defRPr sz="3200" b="0" i="0" u="none" strike="noStrike" cap="none">
                <a:solidFill>
                  <a:srgbClr val="252C31"/>
                </a:solidFill>
                <a:latin typeface="Arial"/>
                <a:ea typeface="Arial"/>
                <a:cs typeface="Arial"/>
                <a:sym typeface="Arial"/>
              </a:defRPr>
            </a:lvl3pPr>
            <a:lvl4pPr marR="0" lvl="3" algn="l" rtl="0">
              <a:lnSpc>
                <a:spcPct val="100000"/>
              </a:lnSpc>
              <a:spcBef>
                <a:spcPts val="533"/>
              </a:spcBef>
              <a:spcAft>
                <a:spcPts val="0"/>
              </a:spcAft>
              <a:buClr>
                <a:srgbClr val="252C31"/>
              </a:buClr>
              <a:buSzPts val="2000"/>
              <a:buFont typeface="Arial"/>
              <a:buChar char="•"/>
              <a:defRPr sz="2667" b="0" i="0" u="none" strike="noStrike" cap="none">
                <a:solidFill>
                  <a:srgbClr val="252C31"/>
                </a:solidFill>
                <a:latin typeface="Arial"/>
                <a:ea typeface="Arial"/>
                <a:cs typeface="Arial"/>
                <a:sym typeface="Arial"/>
              </a:defRPr>
            </a:lvl4pPr>
            <a:lvl5pPr marR="0" lvl="4" algn="l" rtl="0">
              <a:lnSpc>
                <a:spcPct val="100000"/>
              </a:lnSpc>
              <a:spcBef>
                <a:spcPts val="480"/>
              </a:spcBef>
              <a:spcAft>
                <a:spcPts val="0"/>
              </a:spcAft>
              <a:buClr>
                <a:srgbClr val="252C31"/>
              </a:buClr>
              <a:buSzPts val="1800"/>
              <a:buFont typeface="Arial"/>
              <a:buChar char="•"/>
              <a:defRPr sz="2400" b="0" i="0" u="none" strike="noStrike" cap="none">
                <a:solidFill>
                  <a:srgbClr val="252C31"/>
                </a:solidFill>
                <a:latin typeface="Arial"/>
                <a:ea typeface="Arial"/>
                <a:cs typeface="Arial"/>
                <a:sym typeface="Arial"/>
              </a:defRPr>
            </a:lvl5pPr>
            <a:lvl6pPr marR="0" lvl="5" algn="l" rtl="0">
              <a:lnSpc>
                <a:spcPct val="100000"/>
              </a:lnSpc>
              <a:spcBef>
                <a:spcPts val="427"/>
              </a:spcBef>
              <a:spcAft>
                <a:spcPts val="0"/>
              </a:spcAft>
              <a:buClr>
                <a:srgbClr val="252C31"/>
              </a:buClr>
              <a:buSzPts val="1600"/>
              <a:buFont typeface="Arial"/>
              <a:buChar char="•"/>
              <a:defRPr sz="2133" b="0" i="0" u="none" strike="noStrike" cap="none">
                <a:solidFill>
                  <a:srgbClr val="252C31"/>
                </a:solidFill>
                <a:latin typeface="Calibri"/>
                <a:ea typeface="Calibri"/>
                <a:cs typeface="Calibri"/>
                <a:sym typeface="Calibri"/>
              </a:defRPr>
            </a:lvl6pPr>
            <a:lvl7pPr marR="0" lvl="6"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R="0" lvl="7"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R="0" lvl="8"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 name="Google Shape;13;p2"/>
          <p:cNvSpPr txBox="1">
            <a:spLocks noGrp="1"/>
          </p:cNvSpPr>
          <p:nvPr>
            <p:ph type="body" idx="1"/>
          </p:nvPr>
        </p:nvSpPr>
        <p:spPr>
          <a:xfrm>
            <a:off x="1040445" y="2590799"/>
            <a:ext cx="1828800" cy="960000"/>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480"/>
              </a:spcBef>
              <a:spcAft>
                <a:spcPts val="0"/>
              </a:spcAft>
              <a:buClr>
                <a:srgbClr val="D6F5FF"/>
              </a:buClr>
              <a:buSzPts val="1800"/>
              <a:buFont typeface="Arial"/>
              <a:buNone/>
              <a:defRPr sz="2400" b="1" i="0" u="none" strike="noStrike" cap="none">
                <a:solidFill>
                  <a:srgbClr val="D6F5FF"/>
                </a:solidFill>
                <a:latin typeface="Arial Narrow"/>
                <a:ea typeface="Arial Narrow"/>
                <a:cs typeface="Arial Narrow"/>
                <a:sym typeface="Arial Narrow"/>
              </a:defRPr>
            </a:lvl1pPr>
            <a:lvl2pPr marL="1219170" marR="0" lvl="1" indent="-304792" algn="l" rtl="0">
              <a:lnSpc>
                <a:spcPct val="100000"/>
              </a:lnSpc>
              <a:spcBef>
                <a:spcPts val="480"/>
              </a:spcBef>
              <a:spcAft>
                <a:spcPts val="0"/>
              </a:spcAft>
              <a:buClr>
                <a:srgbClr val="252C31"/>
              </a:buClr>
              <a:buSzPts val="1800"/>
              <a:buFont typeface="Arial"/>
              <a:buNone/>
              <a:defRPr sz="2400" b="1" i="0" u="none" strike="noStrike" cap="none">
                <a:solidFill>
                  <a:srgbClr val="252C31"/>
                </a:solidFill>
                <a:latin typeface="Arial Narrow"/>
                <a:ea typeface="Arial Narrow"/>
                <a:cs typeface="Arial Narrow"/>
                <a:sym typeface="Arial Narrow"/>
              </a:defRPr>
            </a:lvl2pPr>
            <a:lvl3pPr marL="1828754" marR="0" lvl="2" indent="-304792" algn="l" rtl="0">
              <a:lnSpc>
                <a:spcPct val="100000"/>
              </a:lnSpc>
              <a:spcBef>
                <a:spcPts val="480"/>
              </a:spcBef>
              <a:spcAft>
                <a:spcPts val="0"/>
              </a:spcAft>
              <a:buClr>
                <a:srgbClr val="252C31"/>
              </a:buClr>
              <a:buSzPts val="1800"/>
              <a:buFont typeface="Arial"/>
              <a:buNone/>
              <a:defRPr sz="2400" b="1" i="0" u="none" strike="noStrike" cap="none">
                <a:solidFill>
                  <a:srgbClr val="252C31"/>
                </a:solidFill>
                <a:latin typeface="Arial Narrow"/>
                <a:ea typeface="Arial Narrow"/>
                <a:cs typeface="Arial Narrow"/>
                <a:sym typeface="Arial Narrow"/>
              </a:defRPr>
            </a:lvl3pPr>
            <a:lvl4pPr marL="2438339" marR="0" lvl="3" indent="-304792" algn="l" rtl="0">
              <a:lnSpc>
                <a:spcPct val="100000"/>
              </a:lnSpc>
              <a:spcBef>
                <a:spcPts val="480"/>
              </a:spcBef>
              <a:spcAft>
                <a:spcPts val="0"/>
              </a:spcAft>
              <a:buClr>
                <a:srgbClr val="252C31"/>
              </a:buClr>
              <a:buSzPts val="1800"/>
              <a:buFont typeface="Arial"/>
              <a:buNone/>
              <a:defRPr sz="2400" b="1" i="0" u="none" strike="noStrike" cap="none">
                <a:solidFill>
                  <a:srgbClr val="252C31"/>
                </a:solidFill>
                <a:latin typeface="Arial Narrow"/>
                <a:ea typeface="Arial Narrow"/>
                <a:cs typeface="Arial Narrow"/>
                <a:sym typeface="Arial Narrow"/>
              </a:defRPr>
            </a:lvl4pPr>
            <a:lvl5pPr marL="3047924" marR="0" lvl="4" indent="-304792" algn="l" rtl="0">
              <a:lnSpc>
                <a:spcPct val="100000"/>
              </a:lnSpc>
              <a:spcBef>
                <a:spcPts val="480"/>
              </a:spcBef>
              <a:spcAft>
                <a:spcPts val="0"/>
              </a:spcAft>
              <a:buClr>
                <a:srgbClr val="252C31"/>
              </a:buClr>
              <a:buSzPts val="1800"/>
              <a:buFont typeface="Arial"/>
              <a:buNone/>
              <a:defRPr sz="2400" b="1" i="0" u="none" strike="noStrike" cap="none">
                <a:solidFill>
                  <a:srgbClr val="252C31"/>
                </a:solidFill>
                <a:latin typeface="Arial Narrow"/>
                <a:ea typeface="Arial Narrow"/>
                <a:cs typeface="Arial Narrow"/>
                <a:sym typeface="Arial Narrow"/>
              </a:defRPr>
            </a:lvl5pPr>
            <a:lvl6pPr marL="3657509" marR="0" lvl="5" indent="-440256" algn="l" rtl="0">
              <a:lnSpc>
                <a:spcPct val="100000"/>
              </a:lnSpc>
              <a:spcBef>
                <a:spcPts val="427"/>
              </a:spcBef>
              <a:spcAft>
                <a:spcPts val="0"/>
              </a:spcAft>
              <a:buClr>
                <a:srgbClr val="252C31"/>
              </a:buClr>
              <a:buSzPts val="1600"/>
              <a:buFont typeface="Arial"/>
              <a:buChar char="•"/>
              <a:defRPr sz="2133" b="0" i="0" u="none" strike="noStrike" cap="none">
                <a:solidFill>
                  <a:srgbClr val="252C3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body" idx="3"/>
          </p:nvPr>
        </p:nvSpPr>
        <p:spPr>
          <a:xfrm>
            <a:off x="1040445" y="3733800"/>
            <a:ext cx="1727200" cy="268800"/>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427"/>
              </a:spcBef>
              <a:spcAft>
                <a:spcPts val="0"/>
              </a:spcAft>
              <a:buClr>
                <a:srgbClr val="D6F5FF"/>
              </a:buClr>
              <a:buSzPts val="1600"/>
              <a:buFont typeface="Arial"/>
              <a:buNone/>
              <a:defRPr sz="2133" b="0" i="0" u="none" strike="noStrike" cap="none">
                <a:solidFill>
                  <a:srgbClr val="D6F5FF"/>
                </a:solidFill>
                <a:latin typeface="Arial Narrow"/>
                <a:ea typeface="Arial Narrow"/>
                <a:cs typeface="Arial Narrow"/>
                <a:sym typeface="Arial Narrow"/>
              </a:defRPr>
            </a:lvl1pPr>
            <a:lvl2pPr marL="1219170" marR="0" lvl="1" indent="-304792" algn="l" rtl="0">
              <a:lnSpc>
                <a:spcPct val="100000"/>
              </a:lnSpc>
              <a:spcBef>
                <a:spcPts val="480"/>
              </a:spcBef>
              <a:spcAft>
                <a:spcPts val="0"/>
              </a:spcAft>
              <a:buClr>
                <a:srgbClr val="252C31"/>
              </a:buClr>
              <a:buSzPts val="1800"/>
              <a:buFont typeface="Arial"/>
              <a:buNone/>
              <a:defRPr sz="2400" b="1" i="0" u="none" strike="noStrike" cap="none">
                <a:solidFill>
                  <a:srgbClr val="252C31"/>
                </a:solidFill>
                <a:latin typeface="Arial Narrow"/>
                <a:ea typeface="Arial Narrow"/>
                <a:cs typeface="Arial Narrow"/>
                <a:sym typeface="Arial Narrow"/>
              </a:defRPr>
            </a:lvl2pPr>
            <a:lvl3pPr marL="1828754" marR="0" lvl="2" indent="-304792" algn="l" rtl="0">
              <a:lnSpc>
                <a:spcPct val="100000"/>
              </a:lnSpc>
              <a:spcBef>
                <a:spcPts val="480"/>
              </a:spcBef>
              <a:spcAft>
                <a:spcPts val="0"/>
              </a:spcAft>
              <a:buClr>
                <a:srgbClr val="252C31"/>
              </a:buClr>
              <a:buSzPts val="1800"/>
              <a:buFont typeface="Arial"/>
              <a:buNone/>
              <a:defRPr sz="2400" b="1" i="0" u="none" strike="noStrike" cap="none">
                <a:solidFill>
                  <a:srgbClr val="252C31"/>
                </a:solidFill>
                <a:latin typeface="Arial Narrow"/>
                <a:ea typeface="Arial Narrow"/>
                <a:cs typeface="Arial Narrow"/>
                <a:sym typeface="Arial Narrow"/>
              </a:defRPr>
            </a:lvl3pPr>
            <a:lvl4pPr marL="2438339" marR="0" lvl="3" indent="-304792" algn="l" rtl="0">
              <a:lnSpc>
                <a:spcPct val="100000"/>
              </a:lnSpc>
              <a:spcBef>
                <a:spcPts val="480"/>
              </a:spcBef>
              <a:spcAft>
                <a:spcPts val="0"/>
              </a:spcAft>
              <a:buClr>
                <a:srgbClr val="252C31"/>
              </a:buClr>
              <a:buSzPts val="1800"/>
              <a:buFont typeface="Arial"/>
              <a:buNone/>
              <a:defRPr sz="2400" b="1" i="0" u="none" strike="noStrike" cap="none">
                <a:solidFill>
                  <a:srgbClr val="252C31"/>
                </a:solidFill>
                <a:latin typeface="Arial Narrow"/>
                <a:ea typeface="Arial Narrow"/>
                <a:cs typeface="Arial Narrow"/>
                <a:sym typeface="Arial Narrow"/>
              </a:defRPr>
            </a:lvl4pPr>
            <a:lvl5pPr marL="3047924" marR="0" lvl="4" indent="-304792" algn="l" rtl="0">
              <a:lnSpc>
                <a:spcPct val="100000"/>
              </a:lnSpc>
              <a:spcBef>
                <a:spcPts val="480"/>
              </a:spcBef>
              <a:spcAft>
                <a:spcPts val="0"/>
              </a:spcAft>
              <a:buClr>
                <a:srgbClr val="252C31"/>
              </a:buClr>
              <a:buSzPts val="1800"/>
              <a:buFont typeface="Arial"/>
              <a:buNone/>
              <a:defRPr sz="2400" b="1" i="0" u="none" strike="noStrike" cap="none">
                <a:solidFill>
                  <a:srgbClr val="252C31"/>
                </a:solidFill>
                <a:latin typeface="Arial Narrow"/>
                <a:ea typeface="Arial Narrow"/>
                <a:cs typeface="Arial Narrow"/>
                <a:sym typeface="Arial Narrow"/>
              </a:defRPr>
            </a:lvl5pPr>
            <a:lvl6pPr marL="3657509" marR="0" lvl="5" indent="-440256" algn="l" rtl="0">
              <a:lnSpc>
                <a:spcPct val="100000"/>
              </a:lnSpc>
              <a:spcBef>
                <a:spcPts val="427"/>
              </a:spcBef>
              <a:spcAft>
                <a:spcPts val="0"/>
              </a:spcAft>
              <a:buClr>
                <a:srgbClr val="252C31"/>
              </a:buClr>
              <a:buSzPts val="1600"/>
              <a:buFont typeface="Arial"/>
              <a:buChar char="•"/>
              <a:defRPr sz="2133" b="0" i="0" u="none" strike="noStrike" cap="none">
                <a:solidFill>
                  <a:srgbClr val="252C3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body" idx="4"/>
          </p:nvPr>
        </p:nvSpPr>
        <p:spPr>
          <a:xfrm>
            <a:off x="3352800" y="768745"/>
            <a:ext cx="8128000" cy="1358800"/>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1173"/>
              </a:spcBef>
              <a:spcAft>
                <a:spcPts val="0"/>
              </a:spcAft>
              <a:buClr>
                <a:schemeClr val="lt1"/>
              </a:buClr>
              <a:buSzPts val="4400"/>
              <a:buFont typeface="Arial"/>
              <a:buNone/>
              <a:defRPr sz="5867" b="1" i="0" u="none" strike="noStrike" cap="none">
                <a:solidFill>
                  <a:schemeClr val="lt1"/>
                </a:solidFill>
                <a:latin typeface="Arial"/>
                <a:ea typeface="Arial"/>
                <a:cs typeface="Arial"/>
                <a:sym typeface="Arial"/>
              </a:defRPr>
            </a:lvl1pPr>
            <a:lvl2pPr marL="1219170" marR="0" lvl="1" indent="-541853" algn="l" rtl="0">
              <a:lnSpc>
                <a:spcPct val="100000"/>
              </a:lnSpc>
              <a:spcBef>
                <a:spcPts val="747"/>
              </a:spcBef>
              <a:spcAft>
                <a:spcPts val="0"/>
              </a:spcAft>
              <a:buClr>
                <a:srgbClr val="252C31"/>
              </a:buClr>
              <a:buSzPts val="2800"/>
              <a:buFont typeface="Arial"/>
              <a:buChar char="•"/>
              <a:defRPr sz="3733" b="0" i="0" u="none" strike="noStrike" cap="none">
                <a:solidFill>
                  <a:srgbClr val="252C31"/>
                </a:solidFill>
                <a:latin typeface="Arial"/>
                <a:ea typeface="Arial"/>
                <a:cs typeface="Arial"/>
                <a:sym typeface="Arial"/>
              </a:defRPr>
            </a:lvl2pPr>
            <a:lvl3pPr marL="1828754" marR="0" lvl="2" indent="-507987" algn="l" rtl="0">
              <a:lnSpc>
                <a:spcPct val="100000"/>
              </a:lnSpc>
              <a:spcBef>
                <a:spcPts val="640"/>
              </a:spcBef>
              <a:spcAft>
                <a:spcPts val="0"/>
              </a:spcAft>
              <a:buClr>
                <a:srgbClr val="252C31"/>
              </a:buClr>
              <a:buSzPts val="2400"/>
              <a:buFont typeface="Arial"/>
              <a:buChar char="•"/>
              <a:defRPr sz="3200" b="0" i="0" u="none" strike="noStrike" cap="none">
                <a:solidFill>
                  <a:srgbClr val="252C31"/>
                </a:solidFill>
                <a:latin typeface="Arial"/>
                <a:ea typeface="Arial"/>
                <a:cs typeface="Arial"/>
                <a:sym typeface="Arial"/>
              </a:defRPr>
            </a:lvl3pPr>
            <a:lvl4pPr marL="2438339" marR="0" lvl="3" indent="-474121" algn="l" rtl="0">
              <a:lnSpc>
                <a:spcPct val="100000"/>
              </a:lnSpc>
              <a:spcBef>
                <a:spcPts val="533"/>
              </a:spcBef>
              <a:spcAft>
                <a:spcPts val="0"/>
              </a:spcAft>
              <a:buClr>
                <a:srgbClr val="252C31"/>
              </a:buClr>
              <a:buSzPts val="2000"/>
              <a:buFont typeface="Arial"/>
              <a:buChar char="•"/>
              <a:defRPr sz="2667" b="0" i="0" u="none" strike="noStrike" cap="none">
                <a:solidFill>
                  <a:srgbClr val="252C31"/>
                </a:solidFill>
                <a:latin typeface="Arial"/>
                <a:ea typeface="Arial"/>
                <a:cs typeface="Arial"/>
                <a:sym typeface="Arial"/>
              </a:defRPr>
            </a:lvl4pPr>
            <a:lvl5pPr marL="3047924" marR="0" lvl="4" indent="-457189" algn="l" rtl="0">
              <a:lnSpc>
                <a:spcPct val="100000"/>
              </a:lnSpc>
              <a:spcBef>
                <a:spcPts val="480"/>
              </a:spcBef>
              <a:spcAft>
                <a:spcPts val="0"/>
              </a:spcAft>
              <a:buClr>
                <a:srgbClr val="252C31"/>
              </a:buClr>
              <a:buSzPts val="1800"/>
              <a:buFont typeface="Arial"/>
              <a:buChar char="•"/>
              <a:defRPr sz="2400" b="0" i="0" u="none" strike="noStrike" cap="none">
                <a:solidFill>
                  <a:srgbClr val="252C31"/>
                </a:solidFill>
                <a:latin typeface="Arial"/>
                <a:ea typeface="Arial"/>
                <a:cs typeface="Arial"/>
                <a:sym typeface="Arial"/>
              </a:defRPr>
            </a:lvl5pPr>
            <a:lvl6pPr marL="3657509" marR="0" lvl="5" indent="-440256" algn="l" rtl="0">
              <a:lnSpc>
                <a:spcPct val="100000"/>
              </a:lnSpc>
              <a:spcBef>
                <a:spcPts val="427"/>
              </a:spcBef>
              <a:spcAft>
                <a:spcPts val="0"/>
              </a:spcAft>
              <a:buClr>
                <a:srgbClr val="252C31"/>
              </a:buClr>
              <a:buSzPts val="1600"/>
              <a:buFont typeface="Arial"/>
              <a:buChar char="•"/>
              <a:defRPr sz="2133" b="0" i="0" u="none" strike="noStrike" cap="none">
                <a:solidFill>
                  <a:srgbClr val="252C3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body" idx="5"/>
          </p:nvPr>
        </p:nvSpPr>
        <p:spPr>
          <a:xfrm>
            <a:off x="3353383" y="2262187"/>
            <a:ext cx="8123200" cy="938000"/>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747"/>
              </a:spcBef>
              <a:spcAft>
                <a:spcPts val="0"/>
              </a:spcAft>
              <a:buClr>
                <a:srgbClr val="C4EDFF"/>
              </a:buClr>
              <a:buSzPts val="2800"/>
              <a:buFont typeface="Arial"/>
              <a:buNone/>
              <a:defRPr sz="3733" b="0" i="0" u="none" strike="noStrike" cap="none">
                <a:solidFill>
                  <a:srgbClr val="C4EDFF"/>
                </a:solidFill>
                <a:latin typeface="Arial Narrow"/>
                <a:ea typeface="Arial Narrow"/>
                <a:cs typeface="Arial Narrow"/>
                <a:sym typeface="Arial Narrow"/>
              </a:defRPr>
            </a:lvl1pPr>
            <a:lvl2pPr marL="1219170" marR="0" lvl="1" indent="-541853" algn="l" rtl="0">
              <a:lnSpc>
                <a:spcPct val="100000"/>
              </a:lnSpc>
              <a:spcBef>
                <a:spcPts val="747"/>
              </a:spcBef>
              <a:spcAft>
                <a:spcPts val="0"/>
              </a:spcAft>
              <a:buClr>
                <a:srgbClr val="252C31"/>
              </a:buClr>
              <a:buSzPts val="2800"/>
              <a:buFont typeface="Arial"/>
              <a:buChar char="•"/>
              <a:defRPr sz="3733" b="0" i="0" u="none" strike="noStrike" cap="none">
                <a:solidFill>
                  <a:srgbClr val="252C31"/>
                </a:solidFill>
                <a:latin typeface="Arial"/>
                <a:ea typeface="Arial"/>
                <a:cs typeface="Arial"/>
                <a:sym typeface="Arial"/>
              </a:defRPr>
            </a:lvl2pPr>
            <a:lvl3pPr marL="1828754" marR="0" lvl="2" indent="-507987" algn="l" rtl="0">
              <a:lnSpc>
                <a:spcPct val="100000"/>
              </a:lnSpc>
              <a:spcBef>
                <a:spcPts val="640"/>
              </a:spcBef>
              <a:spcAft>
                <a:spcPts val="0"/>
              </a:spcAft>
              <a:buClr>
                <a:srgbClr val="252C31"/>
              </a:buClr>
              <a:buSzPts val="2400"/>
              <a:buFont typeface="Arial"/>
              <a:buChar char="•"/>
              <a:defRPr sz="3200" b="0" i="0" u="none" strike="noStrike" cap="none">
                <a:solidFill>
                  <a:srgbClr val="252C31"/>
                </a:solidFill>
                <a:latin typeface="Arial"/>
                <a:ea typeface="Arial"/>
                <a:cs typeface="Arial"/>
                <a:sym typeface="Arial"/>
              </a:defRPr>
            </a:lvl3pPr>
            <a:lvl4pPr marL="2438339" marR="0" lvl="3" indent="-474121" algn="l" rtl="0">
              <a:lnSpc>
                <a:spcPct val="100000"/>
              </a:lnSpc>
              <a:spcBef>
                <a:spcPts val="533"/>
              </a:spcBef>
              <a:spcAft>
                <a:spcPts val="0"/>
              </a:spcAft>
              <a:buClr>
                <a:srgbClr val="252C31"/>
              </a:buClr>
              <a:buSzPts val="2000"/>
              <a:buFont typeface="Arial"/>
              <a:buChar char="•"/>
              <a:defRPr sz="2667" b="0" i="0" u="none" strike="noStrike" cap="none">
                <a:solidFill>
                  <a:srgbClr val="252C31"/>
                </a:solidFill>
                <a:latin typeface="Arial"/>
                <a:ea typeface="Arial"/>
                <a:cs typeface="Arial"/>
                <a:sym typeface="Arial"/>
              </a:defRPr>
            </a:lvl4pPr>
            <a:lvl5pPr marL="3047924" marR="0" lvl="4" indent="-457189" algn="l" rtl="0">
              <a:lnSpc>
                <a:spcPct val="100000"/>
              </a:lnSpc>
              <a:spcBef>
                <a:spcPts val="480"/>
              </a:spcBef>
              <a:spcAft>
                <a:spcPts val="0"/>
              </a:spcAft>
              <a:buClr>
                <a:srgbClr val="252C31"/>
              </a:buClr>
              <a:buSzPts val="1800"/>
              <a:buFont typeface="Arial"/>
              <a:buChar char="•"/>
              <a:defRPr sz="2400" b="0" i="0" u="none" strike="noStrike" cap="none">
                <a:solidFill>
                  <a:srgbClr val="252C31"/>
                </a:solidFill>
                <a:latin typeface="Arial"/>
                <a:ea typeface="Arial"/>
                <a:cs typeface="Arial"/>
                <a:sym typeface="Arial"/>
              </a:defRPr>
            </a:lvl5pPr>
            <a:lvl6pPr marL="3657509" marR="0" lvl="5" indent="-440256" algn="l" rtl="0">
              <a:lnSpc>
                <a:spcPct val="100000"/>
              </a:lnSpc>
              <a:spcBef>
                <a:spcPts val="427"/>
              </a:spcBef>
              <a:spcAft>
                <a:spcPts val="0"/>
              </a:spcAft>
              <a:buClr>
                <a:srgbClr val="252C31"/>
              </a:buClr>
              <a:buSzPts val="1600"/>
              <a:buFont typeface="Arial"/>
              <a:buChar char="•"/>
              <a:defRPr sz="2133" b="0" i="0" u="none" strike="noStrike" cap="none">
                <a:solidFill>
                  <a:srgbClr val="252C3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body" idx="6"/>
          </p:nvPr>
        </p:nvSpPr>
        <p:spPr>
          <a:xfrm>
            <a:off x="3352800" y="3311237"/>
            <a:ext cx="8128000" cy="692800"/>
          </a:xfrm>
          <a:prstGeom prst="rect">
            <a:avLst/>
          </a:prstGeom>
          <a:noFill/>
          <a:ln>
            <a:noFill/>
          </a:ln>
        </p:spPr>
        <p:txBody>
          <a:bodyPr spcFirstLastPara="1" wrap="square" lIns="91425" tIns="91425" rIns="91425" bIns="91425" anchor="t" anchorCtr="0"/>
          <a:lstStyle>
            <a:lvl1pPr marL="609585" marR="0" lvl="0" indent="-304792" algn="l" rtl="0">
              <a:lnSpc>
                <a:spcPct val="100000"/>
              </a:lnSpc>
              <a:spcBef>
                <a:spcPts val="480"/>
              </a:spcBef>
              <a:spcAft>
                <a:spcPts val="0"/>
              </a:spcAft>
              <a:buClr>
                <a:srgbClr val="C4EDFF"/>
              </a:buClr>
              <a:buSzPts val="1800"/>
              <a:buFont typeface="Arial"/>
              <a:buNone/>
              <a:defRPr sz="2400" b="0" i="0" u="none" strike="noStrike" cap="none">
                <a:solidFill>
                  <a:srgbClr val="C4EDFF"/>
                </a:solidFill>
                <a:latin typeface="Arial Narrow"/>
                <a:ea typeface="Arial Narrow"/>
                <a:cs typeface="Arial Narrow"/>
                <a:sym typeface="Arial Narrow"/>
              </a:defRPr>
            </a:lvl1pPr>
            <a:lvl2pPr marL="1219170" marR="0" lvl="1" indent="-541853" algn="l" rtl="0">
              <a:lnSpc>
                <a:spcPct val="100000"/>
              </a:lnSpc>
              <a:spcBef>
                <a:spcPts val="747"/>
              </a:spcBef>
              <a:spcAft>
                <a:spcPts val="0"/>
              </a:spcAft>
              <a:buClr>
                <a:srgbClr val="252C31"/>
              </a:buClr>
              <a:buSzPts val="2800"/>
              <a:buFont typeface="Arial"/>
              <a:buChar char="•"/>
              <a:defRPr sz="3733" b="0" i="0" u="none" strike="noStrike" cap="none">
                <a:solidFill>
                  <a:srgbClr val="252C31"/>
                </a:solidFill>
                <a:latin typeface="Arial"/>
                <a:ea typeface="Arial"/>
                <a:cs typeface="Arial"/>
                <a:sym typeface="Arial"/>
              </a:defRPr>
            </a:lvl2pPr>
            <a:lvl3pPr marL="1828754" marR="0" lvl="2" indent="-507987" algn="l" rtl="0">
              <a:lnSpc>
                <a:spcPct val="100000"/>
              </a:lnSpc>
              <a:spcBef>
                <a:spcPts val="640"/>
              </a:spcBef>
              <a:spcAft>
                <a:spcPts val="0"/>
              </a:spcAft>
              <a:buClr>
                <a:srgbClr val="252C31"/>
              </a:buClr>
              <a:buSzPts val="2400"/>
              <a:buFont typeface="Arial"/>
              <a:buChar char="•"/>
              <a:defRPr sz="3200" b="0" i="0" u="none" strike="noStrike" cap="none">
                <a:solidFill>
                  <a:srgbClr val="252C31"/>
                </a:solidFill>
                <a:latin typeface="Arial"/>
                <a:ea typeface="Arial"/>
                <a:cs typeface="Arial"/>
                <a:sym typeface="Arial"/>
              </a:defRPr>
            </a:lvl3pPr>
            <a:lvl4pPr marL="2438339" marR="0" lvl="3" indent="-474121" algn="l" rtl="0">
              <a:lnSpc>
                <a:spcPct val="100000"/>
              </a:lnSpc>
              <a:spcBef>
                <a:spcPts val="533"/>
              </a:spcBef>
              <a:spcAft>
                <a:spcPts val="0"/>
              </a:spcAft>
              <a:buClr>
                <a:srgbClr val="252C31"/>
              </a:buClr>
              <a:buSzPts val="2000"/>
              <a:buFont typeface="Arial"/>
              <a:buChar char="•"/>
              <a:defRPr sz="2667" b="0" i="0" u="none" strike="noStrike" cap="none">
                <a:solidFill>
                  <a:srgbClr val="252C31"/>
                </a:solidFill>
                <a:latin typeface="Arial"/>
                <a:ea typeface="Arial"/>
                <a:cs typeface="Arial"/>
                <a:sym typeface="Arial"/>
              </a:defRPr>
            </a:lvl4pPr>
            <a:lvl5pPr marL="3047924" marR="0" lvl="4" indent="-457189" algn="l" rtl="0">
              <a:lnSpc>
                <a:spcPct val="100000"/>
              </a:lnSpc>
              <a:spcBef>
                <a:spcPts val="480"/>
              </a:spcBef>
              <a:spcAft>
                <a:spcPts val="0"/>
              </a:spcAft>
              <a:buClr>
                <a:srgbClr val="252C31"/>
              </a:buClr>
              <a:buSzPts val="1800"/>
              <a:buFont typeface="Arial"/>
              <a:buChar char="•"/>
              <a:defRPr sz="2400" b="0" i="0" u="none" strike="noStrike" cap="none">
                <a:solidFill>
                  <a:srgbClr val="252C31"/>
                </a:solidFill>
                <a:latin typeface="Arial"/>
                <a:ea typeface="Arial"/>
                <a:cs typeface="Arial"/>
                <a:sym typeface="Arial"/>
              </a:defRPr>
            </a:lvl5pPr>
            <a:lvl6pPr marL="3657509" marR="0" lvl="5" indent="-440256" algn="l" rtl="0">
              <a:lnSpc>
                <a:spcPct val="100000"/>
              </a:lnSpc>
              <a:spcBef>
                <a:spcPts val="427"/>
              </a:spcBef>
              <a:spcAft>
                <a:spcPts val="0"/>
              </a:spcAft>
              <a:buClr>
                <a:srgbClr val="252C31"/>
              </a:buClr>
              <a:buSzPts val="1600"/>
              <a:buFont typeface="Arial"/>
              <a:buChar char="•"/>
              <a:defRPr sz="2133" b="0" i="0" u="none" strike="noStrike" cap="none">
                <a:solidFill>
                  <a:srgbClr val="252C31"/>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cxnSp>
        <p:nvCxnSpPr>
          <p:cNvPr id="18" name="Google Shape;18;p2"/>
          <p:cNvCxnSpPr/>
          <p:nvPr/>
        </p:nvCxnSpPr>
        <p:spPr>
          <a:xfrm>
            <a:off x="3047999" y="609600"/>
            <a:ext cx="0" cy="3473200"/>
          </a:xfrm>
          <a:prstGeom prst="straightConnector1">
            <a:avLst/>
          </a:prstGeom>
          <a:noFill/>
          <a:ln w="12700" cap="flat" cmpd="sng">
            <a:solidFill>
              <a:srgbClr val="3FAFFF"/>
            </a:solidFill>
            <a:prstDash val="solid"/>
            <a:round/>
            <a:headEnd type="none" w="sm" len="sm"/>
            <a:tailEnd type="none" w="sm" len="sm"/>
          </a:ln>
        </p:spPr>
      </p:cxnSp>
      <p:pic>
        <p:nvPicPr>
          <p:cNvPr id="19" name="Google Shape;19;p2">
            <a:hlinkClick r:id="rId2"/>
          </p:cNvPr>
          <p:cNvPicPr preferRelativeResize="0"/>
          <p:nvPr/>
        </p:nvPicPr>
        <p:blipFill rotWithShape="1">
          <a:blip r:embed="rId3">
            <a:alphaModFix/>
          </a:blip>
          <a:srcRect/>
          <a:stretch/>
        </p:blipFill>
        <p:spPr>
          <a:xfrm>
            <a:off x="711200" y="533400"/>
            <a:ext cx="1762136" cy="2133912"/>
          </a:xfrm>
          <a:prstGeom prst="rect">
            <a:avLst/>
          </a:prstGeom>
          <a:noFill/>
          <a:ln>
            <a:noFill/>
          </a:ln>
        </p:spPr>
      </p:pic>
      <p:grpSp>
        <p:nvGrpSpPr>
          <p:cNvPr id="20" name="Google Shape;20;p2"/>
          <p:cNvGrpSpPr/>
          <p:nvPr/>
        </p:nvGrpSpPr>
        <p:grpSpPr>
          <a:xfrm>
            <a:off x="-40517" y="-3048"/>
            <a:ext cx="629920" cy="6861048"/>
            <a:chOff x="-15240" y="-3048"/>
            <a:chExt cx="472440" cy="6861048"/>
          </a:xfrm>
        </p:grpSpPr>
        <p:sp>
          <p:nvSpPr>
            <p:cNvPr id="21" name="Google Shape;21;p2"/>
            <p:cNvSpPr/>
            <p:nvPr/>
          </p:nvSpPr>
          <p:spPr>
            <a:xfrm>
              <a:off x="10668" y="0"/>
              <a:ext cx="420600" cy="6858000"/>
            </a:xfrm>
            <a:prstGeom prst="rect">
              <a:avLst/>
            </a:prstGeom>
            <a:solidFill>
              <a:srgbClr val="0099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
          <p:nvSpPr>
            <p:cNvPr id="22" name="Google Shape;22;p2"/>
            <p:cNvSpPr/>
            <p:nvPr/>
          </p:nvSpPr>
          <p:spPr>
            <a:xfrm>
              <a:off x="16002" y="-3048"/>
              <a:ext cx="410100" cy="1069800"/>
            </a:xfrm>
            <a:prstGeom prst="rect">
              <a:avLst/>
            </a:prstGeom>
            <a:solidFill>
              <a:srgbClr val="0B45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pic>
          <p:nvPicPr>
            <p:cNvPr id="23" name="Google Shape;23;p2" descr="C:\Users\jacqui.fenner\Desktop\PTT templates\images\noaa icons\noaa_icons-04.png">
              <a:hlinkClick r:id="rId4"/>
            </p:cNvPr>
            <p:cNvPicPr preferRelativeResize="0"/>
            <p:nvPr/>
          </p:nvPicPr>
          <p:blipFill rotWithShape="1">
            <a:blip r:embed="rId5">
              <a:alphaModFix/>
            </a:blip>
            <a:srcRect/>
            <a:stretch/>
          </p:blipFill>
          <p:spPr>
            <a:xfrm>
              <a:off x="-15240" y="5714999"/>
              <a:ext cx="472440" cy="324009"/>
            </a:xfrm>
            <a:prstGeom prst="rect">
              <a:avLst/>
            </a:prstGeom>
            <a:noFill/>
            <a:ln>
              <a:noFill/>
            </a:ln>
          </p:spPr>
        </p:pic>
        <p:pic>
          <p:nvPicPr>
            <p:cNvPr id="24" name="Google Shape;24;p2" descr="C:\Users\jacqui.fenner\Desktop\PTT templates\images\noaa icons\noaa_icons-05.png">
              <a:hlinkClick r:id="rId6"/>
            </p:cNvPr>
            <p:cNvPicPr preferRelativeResize="0"/>
            <p:nvPr/>
          </p:nvPicPr>
          <p:blipFill rotWithShape="1">
            <a:blip r:embed="rId7">
              <a:alphaModFix/>
            </a:blip>
            <a:srcRect/>
            <a:stretch/>
          </p:blipFill>
          <p:spPr>
            <a:xfrm>
              <a:off x="-15240" y="4648200"/>
              <a:ext cx="472440" cy="324009"/>
            </a:xfrm>
            <a:prstGeom prst="rect">
              <a:avLst/>
            </a:prstGeom>
            <a:noFill/>
            <a:ln>
              <a:noFill/>
            </a:ln>
          </p:spPr>
        </p:pic>
        <p:pic>
          <p:nvPicPr>
            <p:cNvPr id="25" name="Google Shape;25;p2" descr="C:\Users\jacqui.fenner\Desktop\PTT templates\images\noaa icons\noaa_icons-06.png">
              <a:hlinkClick r:id="rId8"/>
            </p:cNvPr>
            <p:cNvPicPr preferRelativeResize="0"/>
            <p:nvPr/>
          </p:nvPicPr>
          <p:blipFill rotWithShape="1">
            <a:blip r:embed="rId9">
              <a:alphaModFix/>
            </a:blip>
            <a:srcRect/>
            <a:stretch/>
          </p:blipFill>
          <p:spPr>
            <a:xfrm>
              <a:off x="-15240" y="3581400"/>
              <a:ext cx="472440" cy="324009"/>
            </a:xfrm>
            <a:prstGeom prst="rect">
              <a:avLst/>
            </a:prstGeom>
            <a:noFill/>
            <a:ln>
              <a:noFill/>
            </a:ln>
          </p:spPr>
        </p:pic>
        <p:pic>
          <p:nvPicPr>
            <p:cNvPr id="26" name="Google Shape;26;p2" descr="C:\Users\jacqui.fenner\Desktop\PTT templates\images\noaa icons\noaa_icons-07.png">
              <a:hlinkClick r:id="rId10"/>
            </p:cNvPr>
            <p:cNvPicPr preferRelativeResize="0"/>
            <p:nvPr/>
          </p:nvPicPr>
          <p:blipFill rotWithShape="1">
            <a:blip r:embed="rId11">
              <a:alphaModFix/>
            </a:blip>
            <a:srcRect/>
            <a:stretch/>
          </p:blipFill>
          <p:spPr>
            <a:xfrm>
              <a:off x="-15240" y="2514600"/>
              <a:ext cx="472440" cy="324009"/>
            </a:xfrm>
            <a:prstGeom prst="rect">
              <a:avLst/>
            </a:prstGeom>
            <a:noFill/>
            <a:ln>
              <a:noFill/>
            </a:ln>
          </p:spPr>
        </p:pic>
        <p:pic>
          <p:nvPicPr>
            <p:cNvPr id="27" name="Google Shape;27;p2" descr="C:\Users\jacqui.fenner\Desktop\PTT templates\images\noaa icons\noaa_icons-08.png">
              <a:hlinkClick r:id="rId12"/>
            </p:cNvPr>
            <p:cNvPicPr preferRelativeResize="0"/>
            <p:nvPr/>
          </p:nvPicPr>
          <p:blipFill rotWithShape="1">
            <a:blip r:embed="rId13">
              <a:alphaModFix/>
            </a:blip>
            <a:srcRect/>
            <a:stretch/>
          </p:blipFill>
          <p:spPr>
            <a:xfrm>
              <a:off x="-15240" y="1447800"/>
              <a:ext cx="472440" cy="324009"/>
            </a:xfrm>
            <a:prstGeom prst="rect">
              <a:avLst/>
            </a:prstGeom>
            <a:noFill/>
            <a:ln>
              <a:noFill/>
            </a:ln>
          </p:spPr>
        </p:pic>
        <p:pic>
          <p:nvPicPr>
            <p:cNvPr id="28" name="Google Shape;28;p2" descr="C:\Users\jacqui.fenner\Desktop\PTT templates\images\noaa icons\noaa_icons-10.png">
              <a:hlinkClick r:id="rId14"/>
            </p:cNvPr>
            <p:cNvPicPr preferRelativeResize="0"/>
            <p:nvPr/>
          </p:nvPicPr>
          <p:blipFill rotWithShape="1">
            <a:blip r:embed="rId15">
              <a:alphaModFix/>
            </a:blip>
            <a:srcRect/>
            <a:stretch/>
          </p:blipFill>
          <p:spPr>
            <a:xfrm>
              <a:off x="-15240" y="381000"/>
              <a:ext cx="472440" cy="324009"/>
            </a:xfrm>
            <a:prstGeom prst="rect">
              <a:avLst/>
            </a:prstGeom>
            <a:noFill/>
            <a:ln>
              <a:noFill/>
            </a:ln>
          </p:spPr>
        </p:pic>
        <p:grpSp>
          <p:nvGrpSpPr>
            <p:cNvPr id="29" name="Google Shape;29;p2"/>
            <p:cNvGrpSpPr/>
            <p:nvPr/>
          </p:nvGrpSpPr>
          <p:grpSpPr>
            <a:xfrm>
              <a:off x="15148" y="0"/>
              <a:ext cx="420600" cy="6858000"/>
              <a:chOff x="15148" y="0"/>
              <a:chExt cx="420600" cy="6858000"/>
            </a:xfrm>
          </p:grpSpPr>
          <p:grpSp>
            <p:nvGrpSpPr>
              <p:cNvPr id="30" name="Google Shape;30;p2"/>
              <p:cNvGrpSpPr/>
              <p:nvPr/>
            </p:nvGrpSpPr>
            <p:grpSpPr>
              <a:xfrm>
                <a:off x="15148" y="1066800"/>
                <a:ext cx="420600" cy="5334000"/>
                <a:chOff x="15148" y="1066800"/>
                <a:chExt cx="420600" cy="5334000"/>
              </a:xfrm>
            </p:grpSpPr>
            <p:cxnSp>
              <p:nvCxnSpPr>
                <p:cNvPr id="31" name="Google Shape;31;p2"/>
                <p:cNvCxnSpPr/>
                <p:nvPr/>
              </p:nvCxnSpPr>
              <p:spPr>
                <a:xfrm>
                  <a:off x="15148" y="42672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32" name="Google Shape;32;p2"/>
                <p:cNvCxnSpPr/>
                <p:nvPr/>
              </p:nvCxnSpPr>
              <p:spPr>
                <a:xfrm>
                  <a:off x="15148" y="32004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33" name="Google Shape;33;p2"/>
                <p:cNvCxnSpPr/>
                <p:nvPr/>
              </p:nvCxnSpPr>
              <p:spPr>
                <a:xfrm>
                  <a:off x="15148" y="21336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34" name="Google Shape;34;p2"/>
                <p:cNvCxnSpPr/>
                <p:nvPr/>
              </p:nvCxnSpPr>
              <p:spPr>
                <a:xfrm>
                  <a:off x="15148" y="53340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35" name="Google Shape;35;p2"/>
                <p:cNvCxnSpPr/>
                <p:nvPr/>
              </p:nvCxnSpPr>
              <p:spPr>
                <a:xfrm>
                  <a:off x="15148" y="1066800"/>
                  <a:ext cx="420600" cy="0"/>
                </a:xfrm>
                <a:prstGeom prst="straightConnector1">
                  <a:avLst/>
                </a:prstGeom>
                <a:noFill/>
                <a:ln w="9525" cap="flat" cmpd="sng">
                  <a:solidFill>
                    <a:schemeClr val="lt1">
                      <a:alpha val="40000"/>
                    </a:schemeClr>
                  </a:solidFill>
                  <a:prstDash val="solid"/>
                  <a:round/>
                  <a:headEnd type="none" w="sm" len="sm"/>
                  <a:tailEnd type="none" w="sm" len="sm"/>
                </a:ln>
              </p:spPr>
            </p:cxnSp>
            <p:cxnSp>
              <p:nvCxnSpPr>
                <p:cNvPr id="36" name="Google Shape;36;p2"/>
                <p:cNvCxnSpPr/>
                <p:nvPr/>
              </p:nvCxnSpPr>
              <p:spPr>
                <a:xfrm>
                  <a:off x="15148" y="6400800"/>
                  <a:ext cx="420600" cy="0"/>
                </a:xfrm>
                <a:prstGeom prst="straightConnector1">
                  <a:avLst/>
                </a:prstGeom>
                <a:noFill/>
                <a:ln w="9525" cap="flat" cmpd="sng">
                  <a:solidFill>
                    <a:schemeClr val="lt1">
                      <a:alpha val="40000"/>
                    </a:schemeClr>
                  </a:solidFill>
                  <a:prstDash val="solid"/>
                  <a:round/>
                  <a:headEnd type="none" w="sm" len="sm"/>
                  <a:tailEnd type="none" w="sm" len="sm"/>
                </a:ln>
              </p:spPr>
            </p:cxnSp>
          </p:grpSp>
          <p:cxnSp>
            <p:nvCxnSpPr>
              <p:cNvPr id="37" name="Google Shape;37;p2"/>
              <p:cNvCxnSpPr/>
              <p:nvPr/>
            </p:nvCxnSpPr>
            <p:spPr>
              <a:xfrm>
                <a:off x="431292" y="0"/>
                <a:ext cx="0" cy="6858000"/>
              </a:xfrm>
              <a:prstGeom prst="straightConnector1">
                <a:avLst/>
              </a:prstGeom>
              <a:noFill/>
              <a:ln w="9525" cap="flat" cmpd="sng">
                <a:solidFill>
                  <a:schemeClr val="lt1">
                    <a:alpha val="40000"/>
                  </a:schemeClr>
                </a:solidFill>
                <a:prstDash val="solid"/>
                <a:round/>
                <a:headEnd type="none" w="sm" len="sm"/>
                <a:tailEnd type="none" w="sm" len="sm"/>
              </a:ln>
            </p:spPr>
          </p:cxnSp>
        </p:grpSp>
      </p:grpSp>
    </p:spTree>
    <p:extLst>
      <p:ext uri="{BB962C8B-B14F-4D97-AF65-F5344CB8AC3E}">
        <p14:creationId xmlns:p14="http://schemas.microsoft.com/office/powerpoint/2010/main" val="3792747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121"/>
        <p:cNvGrpSpPr/>
        <p:nvPr/>
      </p:nvGrpSpPr>
      <p:grpSpPr>
        <a:xfrm>
          <a:off x="0" y="0"/>
          <a:ext cx="0" cy="0"/>
          <a:chOff x="0" y="0"/>
          <a:chExt cx="0" cy="0"/>
        </a:xfrm>
      </p:grpSpPr>
      <p:sp>
        <p:nvSpPr>
          <p:cNvPr id="122" name="Google Shape;122;p11"/>
          <p:cNvSpPr txBox="1">
            <a:spLocks noGrp="1"/>
          </p:cNvSpPr>
          <p:nvPr>
            <p:ph type="title"/>
          </p:nvPr>
        </p:nvSpPr>
        <p:spPr>
          <a:xfrm>
            <a:off x="304800" y="272595"/>
            <a:ext cx="11480800" cy="7160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3200"/>
              <a:buFont typeface="Calibri"/>
              <a:buNone/>
              <a:defRPr sz="4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123" name="Google Shape;123;p11"/>
          <p:cNvSpPr txBox="1">
            <a:spLocks noGrp="1"/>
          </p:cNvSpPr>
          <p:nvPr>
            <p:ph type="dt" idx="10"/>
          </p:nvPr>
        </p:nvSpPr>
        <p:spPr>
          <a:xfrm>
            <a:off x="8" y="6477043"/>
            <a:ext cx="2844800" cy="3652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124" name="Google Shape;124;p11"/>
          <p:cNvSpPr txBox="1">
            <a:spLocks noGrp="1"/>
          </p:cNvSpPr>
          <p:nvPr>
            <p:ph type="ftr" idx="11"/>
          </p:nvPr>
        </p:nvSpPr>
        <p:spPr>
          <a:xfrm>
            <a:off x="4165603" y="6492917"/>
            <a:ext cx="3860800" cy="3652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2400" b="0" i="0" u="none" strike="noStrike" cap="none">
                <a:solidFill>
                  <a:schemeClr val="dk1"/>
                </a:solidFill>
                <a:latin typeface="Calibri"/>
                <a:ea typeface="Calibri"/>
                <a:cs typeface="Calibri"/>
                <a:sym typeface="Calibri"/>
              </a:defRPr>
            </a:lvl9pPr>
          </a:lstStyle>
          <a:p>
            <a:endParaRPr/>
          </a:p>
        </p:txBody>
      </p:sp>
      <p:sp>
        <p:nvSpPr>
          <p:cNvPr id="125" name="Google Shape;125;p11"/>
          <p:cNvSpPr txBox="1">
            <a:spLocks noGrp="1"/>
          </p:cNvSpPr>
          <p:nvPr>
            <p:ph type="sldNum" idx="12"/>
          </p:nvPr>
        </p:nvSpPr>
        <p:spPr>
          <a:xfrm>
            <a:off x="9347204" y="6492917"/>
            <a:ext cx="28448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126" name="Google Shape;126;p11"/>
          <p:cNvSpPr txBox="1">
            <a:spLocks noGrp="1"/>
          </p:cNvSpPr>
          <p:nvPr>
            <p:ph type="body" idx="1"/>
          </p:nvPr>
        </p:nvSpPr>
        <p:spPr>
          <a:xfrm>
            <a:off x="304800" y="1295400"/>
            <a:ext cx="11480800" cy="5167200"/>
          </a:xfrm>
          <a:prstGeom prst="rect">
            <a:avLst/>
          </a:prstGeom>
          <a:noFill/>
          <a:ln>
            <a:noFill/>
          </a:ln>
        </p:spPr>
        <p:txBody>
          <a:bodyPr spcFirstLastPara="1" wrap="square" lIns="91425" tIns="91425" rIns="91425" bIns="91425" anchor="t" anchorCtr="0"/>
          <a:lstStyle>
            <a:lvl1pPr marL="609585" marR="0" lvl="0" indent="-575719" algn="l" rtl="0">
              <a:lnSpc>
                <a:spcPct val="100000"/>
              </a:lnSpc>
              <a:spcBef>
                <a:spcPts val="853"/>
              </a:spcBef>
              <a:spcAft>
                <a:spcPts val="0"/>
              </a:spcAft>
              <a:buClr>
                <a:schemeClr val="dk1"/>
              </a:buClr>
              <a:buSzPts val="3200"/>
              <a:buFont typeface="Arial"/>
              <a:buChar char="•"/>
              <a:defRPr sz="4267" b="0" i="0" u="none" strike="noStrike" cap="none">
                <a:solidFill>
                  <a:schemeClr val="dk1"/>
                </a:solidFill>
                <a:latin typeface="Arial"/>
                <a:ea typeface="Arial"/>
                <a:cs typeface="Arial"/>
                <a:sym typeface="Arial"/>
              </a:defRPr>
            </a:lvl1pPr>
            <a:lvl2pPr marL="1219170" marR="0" lvl="1" indent="-541853" algn="l" rtl="0">
              <a:lnSpc>
                <a:spcPct val="100000"/>
              </a:lnSpc>
              <a:spcBef>
                <a:spcPts val="747"/>
              </a:spcBef>
              <a:spcAft>
                <a:spcPts val="0"/>
              </a:spcAft>
              <a:buClr>
                <a:srgbClr val="07336F"/>
              </a:buClr>
              <a:buSzPts val="2800"/>
              <a:buFont typeface="Arial"/>
              <a:buChar char="•"/>
              <a:defRPr sz="3733" b="0" i="0" u="none" strike="noStrike" cap="none">
                <a:solidFill>
                  <a:srgbClr val="07336F"/>
                </a:solidFill>
                <a:latin typeface="Arial"/>
                <a:ea typeface="Arial"/>
                <a:cs typeface="Arial"/>
                <a:sym typeface="Arial"/>
              </a:defRPr>
            </a:lvl2pPr>
            <a:lvl3pPr marL="1828754" marR="0" lvl="2" indent="-507987" algn="l" rtl="0">
              <a:lnSpc>
                <a:spcPct val="100000"/>
              </a:lnSpc>
              <a:spcBef>
                <a:spcPts val="640"/>
              </a:spcBef>
              <a:spcAft>
                <a:spcPts val="0"/>
              </a:spcAft>
              <a:buClr>
                <a:srgbClr val="07336F"/>
              </a:buClr>
              <a:buSzPts val="2400"/>
              <a:buFont typeface="Arial"/>
              <a:buChar char="•"/>
              <a:defRPr sz="3200" b="0" i="0" u="none" strike="noStrike" cap="none">
                <a:solidFill>
                  <a:srgbClr val="07336F"/>
                </a:solidFill>
                <a:latin typeface="Arial"/>
                <a:ea typeface="Arial"/>
                <a:cs typeface="Arial"/>
                <a:sym typeface="Arial"/>
              </a:defRPr>
            </a:lvl3pPr>
            <a:lvl4pPr marL="2438339" marR="0" lvl="3" indent="-474121" algn="l" rtl="0">
              <a:lnSpc>
                <a:spcPct val="100000"/>
              </a:lnSpc>
              <a:spcBef>
                <a:spcPts val="533"/>
              </a:spcBef>
              <a:spcAft>
                <a:spcPts val="0"/>
              </a:spcAft>
              <a:buClr>
                <a:srgbClr val="07336F"/>
              </a:buClr>
              <a:buSzPts val="2000"/>
              <a:buFont typeface="Arial"/>
              <a:buChar char="•"/>
              <a:defRPr sz="2667" b="0" i="0" u="none" strike="noStrike" cap="none">
                <a:solidFill>
                  <a:srgbClr val="07336F"/>
                </a:solidFill>
                <a:latin typeface="Arial"/>
                <a:ea typeface="Arial"/>
                <a:cs typeface="Arial"/>
                <a:sym typeface="Arial"/>
              </a:defRPr>
            </a:lvl4pPr>
            <a:lvl5pPr marL="3047924" marR="0" lvl="4" indent="-457189" algn="l" rtl="0">
              <a:lnSpc>
                <a:spcPct val="100000"/>
              </a:lnSpc>
              <a:spcBef>
                <a:spcPts val="480"/>
              </a:spcBef>
              <a:spcAft>
                <a:spcPts val="0"/>
              </a:spcAft>
              <a:buClr>
                <a:srgbClr val="07336F"/>
              </a:buClr>
              <a:buSzPts val="1800"/>
              <a:buFont typeface="Arial"/>
              <a:buChar char="•"/>
              <a:defRPr sz="2400" b="0" i="0" u="none" strike="noStrike" cap="none">
                <a:solidFill>
                  <a:srgbClr val="07336F"/>
                </a:solidFill>
                <a:latin typeface="Arial"/>
                <a:ea typeface="Arial"/>
                <a:cs typeface="Arial"/>
                <a:sym typeface="Arial"/>
              </a:defRPr>
            </a:lvl5pPr>
            <a:lvl6pPr marL="3657509" marR="0" lvl="5" indent="-440256" algn="l" rtl="0">
              <a:lnSpc>
                <a:spcPct val="100000"/>
              </a:lnSpc>
              <a:spcBef>
                <a:spcPts val="427"/>
              </a:spcBef>
              <a:spcAft>
                <a:spcPts val="0"/>
              </a:spcAft>
              <a:buClr>
                <a:srgbClr val="07336F"/>
              </a:buClr>
              <a:buSzPts val="1600"/>
              <a:buFont typeface="Arial"/>
              <a:buChar char="•"/>
              <a:defRPr sz="2133" b="0" i="0" u="none" strike="noStrike" cap="none">
                <a:solidFill>
                  <a:srgbClr val="07336F"/>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7" name="Google Shape;127;p11"/>
          <p:cNvSpPr txBox="1">
            <a:spLocks noGrp="1"/>
          </p:cNvSpPr>
          <p:nvPr>
            <p:ph type="body" idx="2"/>
          </p:nvPr>
        </p:nvSpPr>
        <p:spPr>
          <a:xfrm>
            <a:off x="304800" y="762003"/>
            <a:ext cx="11480800" cy="382400"/>
          </a:xfrm>
          <a:prstGeom prst="rect">
            <a:avLst/>
          </a:prstGeom>
          <a:noFill/>
          <a:ln>
            <a:noFill/>
          </a:ln>
        </p:spPr>
        <p:txBody>
          <a:bodyPr spcFirstLastPara="1" wrap="square" lIns="91425" tIns="91425" rIns="91425" bIns="91425" anchor="t" anchorCtr="0"/>
          <a:lstStyle>
            <a:lvl1pPr marL="609585" marR="0" lvl="0" indent="-304792" algn="ctr" rtl="0">
              <a:lnSpc>
                <a:spcPct val="100000"/>
              </a:lnSpc>
              <a:spcBef>
                <a:spcPts val="853"/>
              </a:spcBef>
              <a:spcAft>
                <a:spcPts val="0"/>
              </a:spcAft>
              <a:buClr>
                <a:schemeClr val="dk1"/>
              </a:buClr>
              <a:buSzPts val="3200"/>
              <a:buFont typeface="Arial"/>
              <a:buNone/>
              <a:defRPr sz="3733" b="1" i="0" u="none" strike="noStrike" cap="none">
                <a:solidFill>
                  <a:schemeClr val="dk1"/>
                </a:solidFill>
                <a:latin typeface="Arial"/>
                <a:ea typeface="Arial"/>
                <a:cs typeface="Arial"/>
                <a:sym typeface="Arial"/>
              </a:defRPr>
            </a:lvl1pPr>
            <a:lvl2pPr marL="1219170" marR="0" lvl="1" indent="-304792" algn="ctr" rtl="0">
              <a:lnSpc>
                <a:spcPct val="100000"/>
              </a:lnSpc>
              <a:spcBef>
                <a:spcPts val="747"/>
              </a:spcBef>
              <a:spcAft>
                <a:spcPts val="0"/>
              </a:spcAft>
              <a:buClr>
                <a:srgbClr val="07336F"/>
              </a:buClr>
              <a:buSzPts val="2800"/>
              <a:buFont typeface="Arial"/>
              <a:buNone/>
              <a:defRPr sz="3733" b="1" i="0" u="none" strike="noStrike" cap="none">
                <a:solidFill>
                  <a:srgbClr val="07336F"/>
                </a:solidFill>
                <a:latin typeface="Arial"/>
                <a:ea typeface="Arial"/>
                <a:cs typeface="Arial"/>
                <a:sym typeface="Arial"/>
              </a:defRPr>
            </a:lvl2pPr>
            <a:lvl3pPr marL="1828754" marR="0" lvl="2" indent="-304792" algn="ctr" rtl="0">
              <a:lnSpc>
                <a:spcPct val="100000"/>
              </a:lnSpc>
              <a:spcBef>
                <a:spcPts val="640"/>
              </a:spcBef>
              <a:spcAft>
                <a:spcPts val="0"/>
              </a:spcAft>
              <a:buClr>
                <a:srgbClr val="07336F"/>
              </a:buClr>
              <a:buSzPts val="2400"/>
              <a:buFont typeface="Arial"/>
              <a:buNone/>
              <a:defRPr sz="3733" b="1" i="0" u="none" strike="noStrike" cap="none">
                <a:solidFill>
                  <a:srgbClr val="07336F"/>
                </a:solidFill>
                <a:latin typeface="Arial"/>
                <a:ea typeface="Arial"/>
                <a:cs typeface="Arial"/>
                <a:sym typeface="Arial"/>
              </a:defRPr>
            </a:lvl3pPr>
            <a:lvl4pPr marL="2438339" marR="0" lvl="3" indent="-304792" algn="ctr" rtl="0">
              <a:lnSpc>
                <a:spcPct val="100000"/>
              </a:lnSpc>
              <a:spcBef>
                <a:spcPts val="533"/>
              </a:spcBef>
              <a:spcAft>
                <a:spcPts val="0"/>
              </a:spcAft>
              <a:buClr>
                <a:srgbClr val="07336F"/>
              </a:buClr>
              <a:buSzPts val="2000"/>
              <a:buFont typeface="Arial"/>
              <a:buNone/>
              <a:defRPr sz="3733" b="1" i="0" u="none" strike="noStrike" cap="none">
                <a:solidFill>
                  <a:srgbClr val="07336F"/>
                </a:solidFill>
                <a:latin typeface="Arial"/>
                <a:ea typeface="Arial"/>
                <a:cs typeface="Arial"/>
                <a:sym typeface="Arial"/>
              </a:defRPr>
            </a:lvl4pPr>
            <a:lvl5pPr marL="3047924" marR="0" lvl="4" indent="-304792" algn="ctr" rtl="0">
              <a:lnSpc>
                <a:spcPct val="100000"/>
              </a:lnSpc>
              <a:spcBef>
                <a:spcPts val="480"/>
              </a:spcBef>
              <a:spcAft>
                <a:spcPts val="0"/>
              </a:spcAft>
              <a:buClr>
                <a:srgbClr val="07336F"/>
              </a:buClr>
              <a:buSzPts val="1800"/>
              <a:buFont typeface="Arial"/>
              <a:buNone/>
              <a:defRPr sz="3733" b="1" i="0" u="none" strike="noStrike" cap="none">
                <a:solidFill>
                  <a:srgbClr val="07336F"/>
                </a:solidFill>
                <a:latin typeface="Arial"/>
                <a:ea typeface="Arial"/>
                <a:cs typeface="Arial"/>
                <a:sym typeface="Arial"/>
              </a:defRPr>
            </a:lvl5pPr>
            <a:lvl6pPr marL="3657509" marR="0" lvl="5" indent="-440256" algn="l" rtl="0">
              <a:lnSpc>
                <a:spcPct val="100000"/>
              </a:lnSpc>
              <a:spcBef>
                <a:spcPts val="427"/>
              </a:spcBef>
              <a:spcAft>
                <a:spcPts val="0"/>
              </a:spcAft>
              <a:buClr>
                <a:srgbClr val="07336F"/>
              </a:buClr>
              <a:buSzPts val="1600"/>
              <a:buFont typeface="Arial"/>
              <a:buChar char="•"/>
              <a:defRPr sz="2133" b="0" i="0" u="none" strike="noStrike" cap="none">
                <a:solidFill>
                  <a:srgbClr val="07336F"/>
                </a:solidFill>
                <a:latin typeface="Calibri"/>
                <a:ea typeface="Calibri"/>
                <a:cs typeface="Calibri"/>
                <a:sym typeface="Calibri"/>
              </a:defRPr>
            </a:lvl6pPr>
            <a:lvl7pPr marL="4267093" marR="0" lvl="6"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30146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31BC8F-94ED-4B30-9F66-43268315CC4D}"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D14E4-013A-4298-A395-F20DEE75C1B9}" type="slidenum">
              <a:rPr lang="en-US" smtClean="0"/>
              <a:t>‹#›</a:t>
            </a:fld>
            <a:endParaRPr lang="en-US"/>
          </a:p>
        </p:txBody>
      </p:sp>
    </p:spTree>
    <p:extLst>
      <p:ext uri="{BB962C8B-B14F-4D97-AF65-F5344CB8AC3E}">
        <p14:creationId xmlns:p14="http://schemas.microsoft.com/office/powerpoint/2010/main" val="851333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31BC8F-94ED-4B30-9F66-43268315CC4D}"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BD14E4-013A-4298-A395-F20DEE75C1B9}" type="slidenum">
              <a:rPr lang="en-US" smtClean="0"/>
              <a:t>‹#›</a:t>
            </a:fld>
            <a:endParaRPr lang="en-US"/>
          </a:p>
        </p:txBody>
      </p:sp>
    </p:spTree>
    <p:extLst>
      <p:ext uri="{BB962C8B-B14F-4D97-AF65-F5344CB8AC3E}">
        <p14:creationId xmlns:p14="http://schemas.microsoft.com/office/powerpoint/2010/main" val="216851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31BC8F-94ED-4B30-9F66-43268315CC4D}"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D14E4-013A-4298-A395-F20DEE75C1B9}" type="slidenum">
              <a:rPr lang="en-US" smtClean="0"/>
              <a:t>‹#›</a:t>
            </a:fld>
            <a:endParaRPr lang="en-US"/>
          </a:p>
        </p:txBody>
      </p:sp>
    </p:spTree>
    <p:extLst>
      <p:ext uri="{BB962C8B-B14F-4D97-AF65-F5344CB8AC3E}">
        <p14:creationId xmlns:p14="http://schemas.microsoft.com/office/powerpoint/2010/main" val="351098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31BC8F-94ED-4B30-9F66-43268315CC4D}" type="datetimeFigureOut">
              <a:rPr lang="en-US" smtClean="0"/>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BD14E4-013A-4298-A395-F20DEE75C1B9}" type="slidenum">
              <a:rPr lang="en-US" smtClean="0"/>
              <a:t>‹#›</a:t>
            </a:fld>
            <a:endParaRPr lang="en-US"/>
          </a:p>
        </p:txBody>
      </p:sp>
    </p:spTree>
    <p:extLst>
      <p:ext uri="{BB962C8B-B14F-4D97-AF65-F5344CB8AC3E}">
        <p14:creationId xmlns:p14="http://schemas.microsoft.com/office/powerpoint/2010/main" val="893034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31BC8F-94ED-4B30-9F66-43268315CC4D}" type="datetimeFigureOut">
              <a:rPr lang="en-US" smtClean="0"/>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BD14E4-013A-4298-A395-F20DEE75C1B9}" type="slidenum">
              <a:rPr lang="en-US" smtClean="0"/>
              <a:t>‹#›</a:t>
            </a:fld>
            <a:endParaRPr lang="en-US"/>
          </a:p>
        </p:txBody>
      </p:sp>
    </p:spTree>
    <p:extLst>
      <p:ext uri="{BB962C8B-B14F-4D97-AF65-F5344CB8AC3E}">
        <p14:creationId xmlns:p14="http://schemas.microsoft.com/office/powerpoint/2010/main" val="3421824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1BC8F-94ED-4B30-9F66-43268315CC4D}" type="datetimeFigureOut">
              <a:rPr lang="en-US" smtClean="0"/>
              <a:t>4/15/2024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BD14E4-013A-4298-A395-F20DEE75C1B9}" type="slidenum">
              <a:rPr lang="en-US" smtClean="0"/>
              <a:t>‹#›</a:t>
            </a:fld>
            <a:endParaRPr lang="en-US"/>
          </a:p>
        </p:txBody>
      </p:sp>
    </p:spTree>
    <p:extLst>
      <p:ext uri="{BB962C8B-B14F-4D97-AF65-F5344CB8AC3E}">
        <p14:creationId xmlns:p14="http://schemas.microsoft.com/office/powerpoint/2010/main" val="297769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31BC8F-94ED-4B30-9F66-43268315CC4D}"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D14E4-013A-4298-A395-F20DEE75C1B9}" type="slidenum">
              <a:rPr lang="en-US" smtClean="0"/>
              <a:t>‹#›</a:t>
            </a:fld>
            <a:endParaRPr lang="en-US"/>
          </a:p>
        </p:txBody>
      </p:sp>
    </p:spTree>
    <p:extLst>
      <p:ext uri="{BB962C8B-B14F-4D97-AF65-F5344CB8AC3E}">
        <p14:creationId xmlns:p14="http://schemas.microsoft.com/office/powerpoint/2010/main" val="517914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31BC8F-94ED-4B30-9F66-43268315CC4D}"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BD14E4-013A-4298-A395-F20DEE75C1B9}" type="slidenum">
              <a:rPr lang="en-US" smtClean="0"/>
              <a:t>‹#›</a:t>
            </a:fld>
            <a:endParaRPr lang="en-US"/>
          </a:p>
        </p:txBody>
      </p:sp>
    </p:spTree>
    <p:extLst>
      <p:ext uri="{BB962C8B-B14F-4D97-AF65-F5344CB8AC3E}">
        <p14:creationId xmlns:p14="http://schemas.microsoft.com/office/powerpoint/2010/main" val="238621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1BC8F-94ED-4B30-9F66-43268315CC4D}" type="datetimeFigureOut">
              <a:rPr lang="en-US" smtClean="0"/>
              <a:t>4/15/2024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D14E4-013A-4298-A395-F20DEE75C1B9}" type="slidenum">
              <a:rPr lang="en-US" smtClean="0"/>
              <a:t>‹#›</a:t>
            </a:fld>
            <a:endParaRPr lang="en-US"/>
          </a:p>
        </p:txBody>
      </p:sp>
    </p:spTree>
    <p:extLst>
      <p:ext uri="{BB962C8B-B14F-4D97-AF65-F5344CB8AC3E}">
        <p14:creationId xmlns:p14="http://schemas.microsoft.com/office/powerpoint/2010/main" val="4080868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2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doi.org/10.1175/BAMS-D-22-0278.1" TargetMode="External"/><Relationship Id="rId2" Type="http://schemas.openxmlformats.org/officeDocument/2006/relationships/hyperlink" Target="https://doi.org/10.1175/BAMS-D-22-0217.1"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9"/>
          <p:cNvSpPr txBox="1">
            <a:spLocks noGrp="1"/>
          </p:cNvSpPr>
          <p:nvPr>
            <p:ph type="body" idx="1"/>
          </p:nvPr>
        </p:nvSpPr>
        <p:spPr>
          <a:xfrm>
            <a:off x="1040445" y="2590799"/>
            <a:ext cx="1828800" cy="960000"/>
          </a:xfrm>
          <a:prstGeom prst="rect">
            <a:avLst/>
          </a:prstGeom>
          <a:noFill/>
          <a:ln>
            <a:noFill/>
          </a:ln>
        </p:spPr>
        <p:txBody>
          <a:bodyPr spcFirstLastPara="1" vert="horz" wrap="square" lIns="0" tIns="0" rIns="0" bIns="0" rtlCol="0" anchor="t" anchorCtr="0">
            <a:noAutofit/>
          </a:bodyPr>
          <a:lstStyle/>
          <a:p>
            <a:pPr marL="0" indent="0">
              <a:spcBef>
                <a:spcPts val="0"/>
              </a:spcBef>
            </a:pPr>
            <a:r>
              <a:rPr lang="en-US"/>
              <a:t>National Weather Service </a:t>
            </a:r>
            <a:endParaRPr/>
          </a:p>
        </p:txBody>
      </p:sp>
      <p:sp>
        <p:nvSpPr>
          <p:cNvPr id="258" name="Google Shape;258;p29"/>
          <p:cNvSpPr txBox="1">
            <a:spLocks noGrp="1"/>
          </p:cNvSpPr>
          <p:nvPr>
            <p:ph type="body" idx="4"/>
          </p:nvPr>
        </p:nvSpPr>
        <p:spPr>
          <a:xfrm>
            <a:off x="3167888" y="565533"/>
            <a:ext cx="9024112" cy="1949067"/>
          </a:xfrm>
          <a:prstGeom prst="rect">
            <a:avLst/>
          </a:prstGeom>
          <a:noFill/>
          <a:ln>
            <a:noFill/>
          </a:ln>
        </p:spPr>
        <p:txBody>
          <a:bodyPr spcFirstLastPara="1" vert="horz" wrap="square" lIns="0" tIns="0" rIns="0" bIns="0" rtlCol="0" anchor="t" anchorCtr="0">
            <a:noAutofit/>
          </a:bodyPr>
          <a:lstStyle/>
          <a:p>
            <a:pPr marL="0" indent="0">
              <a:spcBef>
                <a:spcPts val="0"/>
              </a:spcBef>
            </a:pPr>
            <a:r>
              <a:rPr lang="en-US" sz="4400" dirty="0" smtClean="0"/>
              <a:t>An overview on derechos</a:t>
            </a:r>
            <a:endParaRPr sz="4400" dirty="0"/>
          </a:p>
        </p:txBody>
      </p:sp>
      <p:sp>
        <p:nvSpPr>
          <p:cNvPr id="259" name="Google Shape;259;p29"/>
          <p:cNvSpPr txBox="1">
            <a:spLocks noGrp="1"/>
          </p:cNvSpPr>
          <p:nvPr>
            <p:ph type="body" idx="5"/>
          </p:nvPr>
        </p:nvSpPr>
        <p:spPr>
          <a:xfrm>
            <a:off x="3167888" y="2299991"/>
            <a:ext cx="8123200" cy="938000"/>
          </a:xfrm>
          <a:prstGeom prst="rect">
            <a:avLst/>
          </a:prstGeom>
          <a:noFill/>
          <a:ln>
            <a:noFill/>
          </a:ln>
        </p:spPr>
        <p:txBody>
          <a:bodyPr spcFirstLastPara="1" vert="horz" wrap="square" lIns="0" tIns="0" rIns="0" bIns="0" rtlCol="0" anchor="t" anchorCtr="0">
            <a:noAutofit/>
          </a:bodyPr>
          <a:lstStyle/>
          <a:p>
            <a:pPr marL="0" indent="0">
              <a:spcBef>
                <a:spcPts val="0"/>
              </a:spcBef>
            </a:pPr>
            <a:r>
              <a:rPr lang="en-US" dirty="0"/>
              <a:t>Brian Squitieri</a:t>
            </a:r>
            <a:r>
              <a:rPr lang="en-US" dirty="0" smtClean="0"/>
              <a:t>, Ph.D. </a:t>
            </a:r>
            <a:endParaRPr lang="en-US" dirty="0"/>
          </a:p>
          <a:p>
            <a:pPr marL="0" indent="0">
              <a:spcBef>
                <a:spcPts val="0"/>
              </a:spcBef>
            </a:pPr>
            <a:endParaRPr dirty="0"/>
          </a:p>
          <a:p>
            <a:pPr marL="0" indent="0">
              <a:spcBef>
                <a:spcPts val="0"/>
              </a:spcBef>
            </a:pPr>
            <a:r>
              <a:rPr lang="en-US" sz="4000" dirty="0"/>
              <a:t>Storm Prediction Center</a:t>
            </a:r>
            <a:endParaRPr sz="4000" dirty="0"/>
          </a:p>
        </p:txBody>
      </p:sp>
      <p:pic>
        <p:nvPicPr>
          <p:cNvPr id="260" name="Google Shape;260;p29" descr="https://lh4.googleusercontent.com/cRcAmvdtIuDAGzAodxTWLTVnk5Oj5Z5MQNeEGXqKedj1uZmYFpRiHl38LuApdl-RXGX9y9FkvafmEjp78ePMRuDhG02gvYBIpfqIL3S7UD-9sc2irwHUiixv2hE_Hk33E8wR4zelwLI"/>
          <p:cNvPicPr preferRelativeResize="0">
            <a:picLocks noGrp="1"/>
          </p:cNvPicPr>
          <p:nvPr>
            <p:ph type="pic" idx="2"/>
          </p:nvPr>
        </p:nvPicPr>
        <p:blipFill rotWithShape="1">
          <a:blip r:embed="rId3">
            <a:alphaModFix/>
          </a:blip>
          <a:srcRect l="2856" t="6894" r="2562" b="6904"/>
          <a:stretch/>
        </p:blipFill>
        <p:spPr>
          <a:xfrm>
            <a:off x="554181" y="4114800"/>
            <a:ext cx="11656000" cy="2743200"/>
          </a:xfrm>
          <a:prstGeom prst="rect">
            <a:avLst/>
          </a:prstGeom>
          <a:noFill/>
          <a:ln>
            <a:noFill/>
          </a:ln>
        </p:spPr>
      </p:pic>
      <p:pic>
        <p:nvPicPr>
          <p:cNvPr id="2050" name="Picture 2" descr="Image result for storm prediction cen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200" y="3225800"/>
            <a:ext cx="1625600" cy="772160"/>
          </a:xfrm>
          <a:prstGeom prst="rect">
            <a:avLst/>
          </a:prstGeom>
          <a:solidFill>
            <a:schemeClr val="bg1"/>
          </a:solidFill>
        </p:spPr>
      </p:pic>
    </p:spTree>
    <p:extLst>
      <p:ext uri="{BB962C8B-B14F-4D97-AF65-F5344CB8AC3E}">
        <p14:creationId xmlns:p14="http://schemas.microsoft.com/office/powerpoint/2010/main" val="70099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Derecho Classification</a:t>
            </a:r>
            <a:endParaRPr lang="en-US" dirty="0"/>
          </a:p>
        </p:txBody>
      </p:sp>
      <p:sp>
        <p:nvSpPr>
          <p:cNvPr id="3" name="Text Placeholder 2"/>
          <p:cNvSpPr>
            <a:spLocks noGrp="1"/>
          </p:cNvSpPr>
          <p:nvPr>
            <p:ph type="body" idx="1"/>
          </p:nvPr>
        </p:nvSpPr>
        <p:spPr/>
        <p:txBody>
          <a:bodyPr>
            <a:normAutofit fontScale="62500" lnSpcReduction="20000"/>
          </a:bodyPr>
          <a:lstStyle/>
          <a:p>
            <a:r>
              <a:rPr lang="en-US" dirty="0" smtClean="0"/>
              <a:t>Varying quantitative criteria classifying derechos introduces sensitivity to spatial climatology and overall annual frequency</a:t>
            </a:r>
          </a:p>
          <a:p>
            <a:pPr lvl="1"/>
            <a:r>
              <a:rPr lang="en-US" dirty="0" smtClean="0"/>
              <a:t>See recommended reading – first article for more details</a:t>
            </a:r>
          </a:p>
          <a:p>
            <a:endParaRPr lang="en-US" dirty="0"/>
          </a:p>
          <a:p>
            <a:r>
              <a:rPr lang="en-US" dirty="0" smtClean="0"/>
              <a:t>Previous derecho studies evaluated events over smaller periods of time, which can also influence climatology results</a:t>
            </a:r>
          </a:p>
          <a:p>
            <a:endParaRPr lang="en-US" dirty="0"/>
          </a:p>
          <a:p>
            <a:r>
              <a:rPr lang="en-US" dirty="0" smtClean="0"/>
              <a:t>A need arises for a more consistently applied definition and associated quantitative criteria to better understand the mechanisms and ambient environments supporting the most intense, destructive wind swaths. Can also derive a more accurate spatial climatology.</a:t>
            </a:r>
            <a:endParaRPr lang="en-US" dirty="0"/>
          </a:p>
        </p:txBody>
      </p:sp>
    </p:spTree>
    <p:extLst>
      <p:ext uri="{BB962C8B-B14F-4D97-AF65-F5344CB8AC3E}">
        <p14:creationId xmlns:p14="http://schemas.microsoft.com/office/powerpoint/2010/main" val="3879404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 y="12537"/>
            <a:ext cx="5233002" cy="47934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66376"/>
            <a:ext cx="5243576" cy="498074"/>
          </a:xfrm>
          <a:prstGeom prst="rect">
            <a:avLst/>
          </a:prstGeom>
        </p:spPr>
      </p:pic>
      <p:sp>
        <p:nvSpPr>
          <p:cNvPr id="7" name="Rectangle 6"/>
          <p:cNvSpPr/>
          <p:nvPr/>
        </p:nvSpPr>
        <p:spPr>
          <a:xfrm>
            <a:off x="696952" y="5748850"/>
            <a:ext cx="562443" cy="54864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17921" y="5648184"/>
            <a:ext cx="813108" cy="738664"/>
          </a:xfrm>
          <a:prstGeom prst="rect">
            <a:avLst/>
          </a:prstGeom>
          <a:noFill/>
        </p:spPr>
        <p:txBody>
          <a:bodyPr wrap="none" rtlCol="0">
            <a:spAutoFit/>
          </a:bodyPr>
          <a:lstStyle/>
          <a:p>
            <a:r>
              <a:rPr lang="en-US" sz="1400" dirty="0" smtClean="0"/>
              <a:t>Regional</a:t>
            </a:r>
          </a:p>
          <a:p>
            <a:r>
              <a:rPr lang="en-US" sz="1400" dirty="0" smtClean="0"/>
              <a:t>Radar </a:t>
            </a:r>
          </a:p>
          <a:p>
            <a:r>
              <a:rPr lang="en-US" sz="1400" dirty="0" smtClean="0"/>
              <a:t>Domain</a:t>
            </a:r>
            <a:endParaRPr lang="en-US" sz="1400" dirty="0"/>
          </a:p>
        </p:txBody>
      </p:sp>
      <p:sp>
        <p:nvSpPr>
          <p:cNvPr id="9" name="Flowchart: Or 8"/>
          <p:cNvSpPr/>
          <p:nvPr/>
        </p:nvSpPr>
        <p:spPr>
          <a:xfrm>
            <a:off x="2985459" y="5748850"/>
            <a:ext cx="548640" cy="548640"/>
          </a:xfrm>
          <a:prstGeom prst="flowChartOr">
            <a:avLst/>
          </a:prstGeom>
          <a:solidFill>
            <a:srgbClr val="F53BCD"/>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16481" y="5765617"/>
            <a:ext cx="813108" cy="523220"/>
          </a:xfrm>
          <a:prstGeom prst="rect">
            <a:avLst/>
          </a:prstGeom>
          <a:noFill/>
        </p:spPr>
        <p:txBody>
          <a:bodyPr wrap="none" rtlCol="0">
            <a:spAutoFit/>
          </a:bodyPr>
          <a:lstStyle/>
          <a:p>
            <a:r>
              <a:rPr lang="en-US" sz="1400" dirty="0" smtClean="0"/>
              <a:t>Regional</a:t>
            </a:r>
          </a:p>
          <a:p>
            <a:r>
              <a:rPr lang="en-US" sz="1400" dirty="0" smtClean="0"/>
              <a:t>Radar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1956" y="-7128"/>
            <a:ext cx="6840044" cy="395116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905" y="4137031"/>
            <a:ext cx="6833096" cy="2160459"/>
          </a:xfrm>
          <a:prstGeom prst="rect">
            <a:avLst/>
          </a:prstGeom>
        </p:spPr>
      </p:pic>
      <p:sp>
        <p:nvSpPr>
          <p:cNvPr id="14" name="TextBox 13"/>
          <p:cNvSpPr txBox="1"/>
          <p:nvPr/>
        </p:nvSpPr>
        <p:spPr>
          <a:xfrm>
            <a:off x="9178354" y="0"/>
            <a:ext cx="3013646" cy="461665"/>
          </a:xfrm>
          <a:prstGeom prst="rect">
            <a:avLst/>
          </a:prstGeom>
          <a:noFill/>
        </p:spPr>
        <p:txBody>
          <a:bodyPr wrap="none" rtlCol="0">
            <a:spAutoFit/>
          </a:bodyPr>
          <a:lstStyle/>
          <a:p>
            <a:pPr algn="r"/>
            <a:r>
              <a:rPr lang="en-US" sz="2400" b="1" dirty="0" smtClean="0">
                <a:solidFill>
                  <a:schemeClr val="bg1"/>
                </a:solidFill>
              </a:rPr>
              <a:t>0414 UTC 08 July 2020</a:t>
            </a:r>
            <a:endParaRPr lang="en-US" sz="2400" b="1" dirty="0">
              <a:solidFill>
                <a:schemeClr val="bg1"/>
              </a:solidFill>
            </a:endParaRPr>
          </a:p>
        </p:txBody>
      </p:sp>
      <p:sp>
        <p:nvSpPr>
          <p:cNvPr id="15" name="TextBox 14"/>
          <p:cNvSpPr txBox="1"/>
          <p:nvPr/>
        </p:nvSpPr>
        <p:spPr>
          <a:xfrm>
            <a:off x="9896434" y="450398"/>
            <a:ext cx="2295565" cy="523220"/>
          </a:xfrm>
          <a:prstGeom prst="rect">
            <a:avLst/>
          </a:prstGeom>
          <a:noFill/>
        </p:spPr>
        <p:txBody>
          <a:bodyPr wrap="none" rtlCol="0">
            <a:spAutoFit/>
          </a:bodyPr>
          <a:lstStyle/>
          <a:p>
            <a:pPr algn="r"/>
            <a:r>
              <a:rPr lang="en-US" sz="1400" b="1" dirty="0" smtClean="0">
                <a:solidFill>
                  <a:schemeClr val="bg1"/>
                </a:solidFill>
              </a:rPr>
              <a:t>Storm Relative Velocity Scan</a:t>
            </a:r>
          </a:p>
          <a:p>
            <a:pPr algn="r"/>
            <a:r>
              <a:rPr lang="en-US" sz="1400" b="1" dirty="0" smtClean="0">
                <a:solidFill>
                  <a:schemeClr val="bg1"/>
                </a:solidFill>
              </a:rPr>
              <a:t>234 Degrees / 46 kts</a:t>
            </a:r>
            <a:endParaRPr lang="en-US" sz="1400" b="1" dirty="0">
              <a:solidFill>
                <a:schemeClr val="bg1"/>
              </a:solidFill>
            </a:endParaRPr>
          </a:p>
        </p:txBody>
      </p:sp>
      <p:cxnSp>
        <p:nvCxnSpPr>
          <p:cNvPr id="17" name="Straight Arrow Connector 16"/>
          <p:cNvCxnSpPr/>
          <p:nvPr/>
        </p:nvCxnSpPr>
        <p:spPr>
          <a:xfrm>
            <a:off x="6000750" y="5719008"/>
            <a:ext cx="5225438" cy="162235"/>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90427" y="5038894"/>
            <a:ext cx="1623906" cy="646331"/>
          </a:xfrm>
          <a:prstGeom prst="rect">
            <a:avLst/>
          </a:prstGeom>
          <a:noFill/>
        </p:spPr>
        <p:txBody>
          <a:bodyPr wrap="none" rtlCol="0">
            <a:spAutoFit/>
          </a:bodyPr>
          <a:lstStyle/>
          <a:p>
            <a:pPr algn="ctr"/>
            <a:r>
              <a:rPr lang="en-US" b="1" dirty="0" smtClean="0"/>
              <a:t>Descending</a:t>
            </a:r>
          </a:p>
          <a:p>
            <a:pPr algn="ctr"/>
            <a:r>
              <a:rPr lang="en-US" b="1" dirty="0" smtClean="0"/>
              <a:t>Rear-Inflow Jet</a:t>
            </a:r>
            <a:endParaRPr lang="en-US" b="1" dirty="0"/>
          </a:p>
        </p:txBody>
      </p:sp>
      <p:sp>
        <p:nvSpPr>
          <p:cNvPr id="19" name="TextBox 18"/>
          <p:cNvSpPr txBox="1"/>
          <p:nvPr/>
        </p:nvSpPr>
        <p:spPr>
          <a:xfrm>
            <a:off x="6552447" y="1767841"/>
            <a:ext cx="324128" cy="369332"/>
          </a:xfrm>
          <a:prstGeom prst="rect">
            <a:avLst/>
          </a:prstGeom>
          <a:noFill/>
        </p:spPr>
        <p:txBody>
          <a:bodyPr wrap="none" rtlCol="0">
            <a:spAutoFit/>
          </a:bodyPr>
          <a:lstStyle/>
          <a:p>
            <a:r>
              <a:rPr lang="en-US" b="1" dirty="0" smtClean="0">
                <a:solidFill>
                  <a:schemeClr val="bg1"/>
                </a:solidFill>
              </a:rPr>
              <a:t>A</a:t>
            </a:r>
            <a:endParaRPr lang="en-US" b="1" dirty="0">
              <a:solidFill>
                <a:schemeClr val="bg1"/>
              </a:solidFill>
            </a:endParaRPr>
          </a:p>
        </p:txBody>
      </p:sp>
      <p:sp>
        <p:nvSpPr>
          <p:cNvPr id="20" name="TextBox 19"/>
          <p:cNvSpPr txBox="1"/>
          <p:nvPr/>
        </p:nvSpPr>
        <p:spPr>
          <a:xfrm>
            <a:off x="7322897" y="1776128"/>
            <a:ext cx="257590" cy="369332"/>
          </a:xfrm>
          <a:prstGeom prst="rect">
            <a:avLst/>
          </a:prstGeom>
          <a:noFill/>
        </p:spPr>
        <p:txBody>
          <a:bodyPr wrap="square" rtlCol="0">
            <a:spAutoFit/>
          </a:bodyPr>
          <a:lstStyle/>
          <a:p>
            <a:r>
              <a:rPr lang="en-US" b="1" dirty="0">
                <a:solidFill>
                  <a:schemeClr val="bg1"/>
                </a:solidFill>
              </a:rPr>
              <a:t>B</a:t>
            </a:r>
          </a:p>
        </p:txBody>
      </p:sp>
      <p:sp>
        <p:nvSpPr>
          <p:cNvPr id="21" name="TextBox 20"/>
          <p:cNvSpPr txBox="1"/>
          <p:nvPr/>
        </p:nvSpPr>
        <p:spPr>
          <a:xfrm>
            <a:off x="9929643" y="1747751"/>
            <a:ext cx="306142" cy="369332"/>
          </a:xfrm>
          <a:prstGeom prst="rect">
            <a:avLst/>
          </a:prstGeom>
          <a:noFill/>
        </p:spPr>
        <p:txBody>
          <a:bodyPr wrap="square" rtlCol="0">
            <a:spAutoFit/>
          </a:bodyPr>
          <a:lstStyle/>
          <a:p>
            <a:r>
              <a:rPr lang="en-US" b="1" dirty="0" smtClean="0">
                <a:solidFill>
                  <a:schemeClr val="bg1"/>
                </a:solidFill>
              </a:rPr>
              <a:t>A</a:t>
            </a:r>
            <a:endParaRPr lang="en-US" b="1" dirty="0">
              <a:solidFill>
                <a:schemeClr val="bg1"/>
              </a:solidFill>
            </a:endParaRPr>
          </a:p>
        </p:txBody>
      </p:sp>
      <p:sp>
        <p:nvSpPr>
          <p:cNvPr id="22" name="TextBox 21"/>
          <p:cNvSpPr txBox="1"/>
          <p:nvPr/>
        </p:nvSpPr>
        <p:spPr>
          <a:xfrm>
            <a:off x="10786626" y="1767841"/>
            <a:ext cx="257590" cy="369332"/>
          </a:xfrm>
          <a:prstGeom prst="rect">
            <a:avLst/>
          </a:prstGeom>
          <a:noFill/>
        </p:spPr>
        <p:txBody>
          <a:bodyPr wrap="square" rtlCol="0">
            <a:spAutoFit/>
          </a:bodyPr>
          <a:lstStyle/>
          <a:p>
            <a:r>
              <a:rPr lang="en-US" b="1" dirty="0">
                <a:solidFill>
                  <a:schemeClr val="bg1"/>
                </a:solidFill>
              </a:rPr>
              <a:t>B</a:t>
            </a:r>
          </a:p>
        </p:txBody>
      </p:sp>
      <p:sp>
        <p:nvSpPr>
          <p:cNvPr id="23" name="TextBox 22"/>
          <p:cNvSpPr txBox="1"/>
          <p:nvPr/>
        </p:nvSpPr>
        <p:spPr>
          <a:xfrm>
            <a:off x="5399386" y="5969895"/>
            <a:ext cx="324128" cy="369332"/>
          </a:xfrm>
          <a:prstGeom prst="rect">
            <a:avLst/>
          </a:prstGeom>
          <a:noFill/>
        </p:spPr>
        <p:txBody>
          <a:bodyPr wrap="none" rtlCol="0">
            <a:spAutoFit/>
          </a:bodyPr>
          <a:lstStyle/>
          <a:p>
            <a:r>
              <a:rPr lang="en-US" b="1" dirty="0" smtClean="0">
                <a:solidFill>
                  <a:schemeClr val="bg1"/>
                </a:solidFill>
              </a:rPr>
              <a:t>A</a:t>
            </a:r>
            <a:endParaRPr lang="en-US" b="1" dirty="0">
              <a:solidFill>
                <a:schemeClr val="bg1"/>
              </a:solidFill>
            </a:endParaRPr>
          </a:p>
        </p:txBody>
      </p:sp>
      <p:sp>
        <p:nvSpPr>
          <p:cNvPr id="24" name="TextBox 23"/>
          <p:cNvSpPr txBox="1"/>
          <p:nvPr/>
        </p:nvSpPr>
        <p:spPr>
          <a:xfrm>
            <a:off x="11819526" y="5969895"/>
            <a:ext cx="257590" cy="369332"/>
          </a:xfrm>
          <a:prstGeom prst="rect">
            <a:avLst/>
          </a:prstGeom>
          <a:noFill/>
        </p:spPr>
        <p:txBody>
          <a:bodyPr wrap="square" rtlCol="0">
            <a:spAutoFit/>
          </a:bodyPr>
          <a:lstStyle/>
          <a:p>
            <a:r>
              <a:rPr lang="en-US" b="1" dirty="0">
                <a:solidFill>
                  <a:schemeClr val="bg1"/>
                </a:solidFill>
              </a:rPr>
              <a:t>B</a:t>
            </a:r>
          </a:p>
        </p:txBody>
      </p:sp>
      <p:sp>
        <p:nvSpPr>
          <p:cNvPr id="25" name="Flowchart: Or 24"/>
          <p:cNvSpPr/>
          <p:nvPr/>
        </p:nvSpPr>
        <p:spPr>
          <a:xfrm>
            <a:off x="3055089" y="2655358"/>
            <a:ext cx="182880" cy="182880"/>
          </a:xfrm>
          <a:prstGeom prst="flowChartOr">
            <a:avLst/>
          </a:prstGeom>
          <a:solidFill>
            <a:srgbClr val="F53BC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988586" y="2791922"/>
            <a:ext cx="396262" cy="230832"/>
          </a:xfrm>
          <a:prstGeom prst="rect">
            <a:avLst/>
          </a:prstGeom>
          <a:noFill/>
        </p:spPr>
        <p:txBody>
          <a:bodyPr wrap="none" rtlCol="0">
            <a:spAutoFit/>
          </a:bodyPr>
          <a:lstStyle/>
          <a:p>
            <a:r>
              <a:rPr lang="en-US" sz="900" b="1" dirty="0" smtClean="0"/>
              <a:t>KBIS</a:t>
            </a:r>
            <a:endParaRPr lang="en-US" sz="900" b="1" dirty="0"/>
          </a:p>
        </p:txBody>
      </p:sp>
      <p:sp>
        <p:nvSpPr>
          <p:cNvPr id="27" name="Rectangle 26"/>
          <p:cNvSpPr/>
          <p:nvPr/>
        </p:nvSpPr>
        <p:spPr>
          <a:xfrm>
            <a:off x="2686050" y="2314575"/>
            <a:ext cx="738079" cy="690271"/>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9952574" y="1213361"/>
            <a:ext cx="759191" cy="573980"/>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626772" y="1020369"/>
            <a:ext cx="886782" cy="430887"/>
          </a:xfrm>
          <a:prstGeom prst="rect">
            <a:avLst/>
          </a:prstGeom>
          <a:noFill/>
        </p:spPr>
        <p:txBody>
          <a:bodyPr wrap="none" rtlCol="0">
            <a:spAutoFit/>
          </a:bodyPr>
          <a:lstStyle/>
          <a:p>
            <a:pPr algn="ctr"/>
            <a:r>
              <a:rPr lang="en-US" sz="1100" b="1" dirty="0" smtClean="0">
                <a:solidFill>
                  <a:schemeClr val="bg1"/>
                </a:solidFill>
              </a:rPr>
              <a:t>Line-End</a:t>
            </a:r>
          </a:p>
          <a:p>
            <a:pPr algn="ctr"/>
            <a:r>
              <a:rPr lang="en-US" sz="1100" b="1" dirty="0" smtClean="0">
                <a:solidFill>
                  <a:schemeClr val="bg1"/>
                </a:solidFill>
              </a:rPr>
              <a:t>Mesovortex</a:t>
            </a:r>
            <a:endParaRPr lang="en-US" sz="1100" b="1" dirty="0">
              <a:solidFill>
                <a:schemeClr val="bg1"/>
              </a:solidFill>
            </a:endParaRPr>
          </a:p>
        </p:txBody>
      </p:sp>
      <p:sp>
        <p:nvSpPr>
          <p:cNvPr id="34" name="Oval 33"/>
          <p:cNvSpPr/>
          <p:nvPr/>
        </p:nvSpPr>
        <p:spPr>
          <a:xfrm>
            <a:off x="6556748" y="1252950"/>
            <a:ext cx="759191" cy="573980"/>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364162" y="64223"/>
            <a:ext cx="2783967" cy="461665"/>
          </a:xfrm>
          <a:prstGeom prst="rect">
            <a:avLst/>
          </a:prstGeom>
          <a:solidFill>
            <a:schemeClr val="bg1"/>
          </a:solidFill>
        </p:spPr>
        <p:txBody>
          <a:bodyPr wrap="none" rtlCol="0">
            <a:spAutoFit/>
          </a:bodyPr>
          <a:lstStyle/>
          <a:p>
            <a:r>
              <a:rPr lang="en-US" sz="2400" b="1" dirty="0" smtClean="0">
                <a:solidFill>
                  <a:srgbClr val="C00000"/>
                </a:solidFill>
              </a:rPr>
              <a:t>Progressive Derecho</a:t>
            </a:r>
            <a:endParaRPr lang="en-US" sz="2400" b="1" dirty="0">
              <a:solidFill>
                <a:srgbClr val="C00000"/>
              </a:solidFill>
            </a:endParaRPr>
          </a:p>
        </p:txBody>
      </p:sp>
      <p:sp>
        <p:nvSpPr>
          <p:cNvPr id="35" name="TextBox 34"/>
          <p:cNvSpPr txBox="1"/>
          <p:nvPr/>
        </p:nvSpPr>
        <p:spPr>
          <a:xfrm>
            <a:off x="448548" y="3029075"/>
            <a:ext cx="1738746" cy="369332"/>
          </a:xfrm>
          <a:prstGeom prst="rect">
            <a:avLst/>
          </a:prstGeom>
          <a:solidFill>
            <a:schemeClr val="bg1"/>
          </a:solidFill>
        </p:spPr>
        <p:txBody>
          <a:bodyPr wrap="none" rtlCol="0">
            <a:spAutoFit/>
          </a:bodyPr>
          <a:lstStyle/>
          <a:p>
            <a:r>
              <a:rPr lang="en-US" dirty="0" smtClean="0">
                <a:solidFill>
                  <a:srgbClr val="C00000"/>
                </a:solidFill>
              </a:rPr>
              <a:t>Bow-Echo DMCS</a:t>
            </a:r>
            <a:endParaRPr lang="en-US" dirty="0">
              <a:solidFill>
                <a:srgbClr val="C00000"/>
              </a:solidFill>
            </a:endParaRPr>
          </a:p>
        </p:txBody>
      </p:sp>
    </p:spTree>
    <p:extLst>
      <p:ext uri="{BB962C8B-B14F-4D97-AF65-F5344CB8AC3E}">
        <p14:creationId xmlns:p14="http://schemas.microsoft.com/office/powerpoint/2010/main" val="99250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7260"/>
            <a:ext cx="11480800" cy="716000"/>
          </a:xfrm>
        </p:spPr>
        <p:txBody>
          <a:bodyPr>
            <a:normAutofit fontScale="90000"/>
          </a:bodyPr>
          <a:lstStyle/>
          <a:p>
            <a:r>
              <a:rPr lang="en-US" dirty="0" smtClean="0"/>
              <a:t>Refined Derecho Definition</a:t>
            </a:r>
            <a:endParaRPr lang="en-US" dirty="0"/>
          </a:p>
        </p:txBody>
      </p:sp>
      <p:sp>
        <p:nvSpPr>
          <p:cNvPr id="3" name="Text Placeholder 2"/>
          <p:cNvSpPr>
            <a:spLocks noGrp="1"/>
          </p:cNvSpPr>
          <p:nvPr>
            <p:ph type="body" idx="1"/>
          </p:nvPr>
        </p:nvSpPr>
        <p:spPr>
          <a:xfrm>
            <a:off x="-8128" y="2276642"/>
            <a:ext cx="12106656" cy="3554808"/>
          </a:xfrm>
        </p:spPr>
        <p:txBody>
          <a:bodyPr>
            <a:noAutofit/>
          </a:bodyPr>
          <a:lstStyle/>
          <a:p>
            <a:r>
              <a:rPr lang="en-US" sz="2000" dirty="0" smtClean="0"/>
              <a:t>For a wind swath to be classified as a derecho, the following criteria are needed:</a:t>
            </a:r>
          </a:p>
          <a:p>
            <a:pPr lvl="1"/>
            <a:r>
              <a:rPr lang="en-US" sz="1600" dirty="0"/>
              <a:t>Widespread severe reports (wind damage or 26+ m s</a:t>
            </a:r>
            <a:r>
              <a:rPr lang="en-US" sz="1600" baseline="30000" dirty="0"/>
              <a:t>-1</a:t>
            </a:r>
            <a:r>
              <a:rPr lang="en-US" sz="1600" dirty="0"/>
              <a:t> gusts) comprising the wind swath all occur from the same MCS.</a:t>
            </a:r>
          </a:p>
          <a:p>
            <a:pPr lvl="1"/>
            <a:r>
              <a:rPr lang="en-US" sz="1600" dirty="0"/>
              <a:t>All reports in the wind swath must occur in progressive sequence</a:t>
            </a:r>
            <a:r>
              <a:rPr lang="en-US" sz="1600" dirty="0" smtClean="0"/>
              <a:t>.</a:t>
            </a:r>
          </a:p>
          <a:p>
            <a:pPr lvl="1"/>
            <a:r>
              <a:rPr lang="en-US" sz="1600" dirty="0"/>
              <a:t>Evidence must exist of severe winds being generated by internal storm-scale processes, including: a long-lived bow echo reflectivity structure associated with a rear-inflow jet, system-scale line-end mesovortex, leading-line mesovortices, or a rapidly propagating cold pool</a:t>
            </a:r>
            <a:r>
              <a:rPr lang="en-US" sz="1600" dirty="0" smtClean="0"/>
              <a:t>.</a:t>
            </a:r>
          </a:p>
          <a:p>
            <a:pPr lvl="1"/>
            <a:r>
              <a:rPr lang="en-US" sz="1600" dirty="0"/>
              <a:t>No more than 1 h may elapse between reports in the wind swath</a:t>
            </a:r>
            <a:r>
              <a:rPr lang="en-US" sz="1600" dirty="0" smtClean="0"/>
              <a:t>.</a:t>
            </a:r>
          </a:p>
          <a:p>
            <a:pPr lvl="1"/>
            <a:r>
              <a:rPr lang="en-US" sz="1600" dirty="0"/>
              <a:t>Spatial gaps between reports in the wind swath may not exceed 200 km</a:t>
            </a:r>
            <a:r>
              <a:rPr lang="en-US" sz="1600" dirty="0" smtClean="0"/>
              <a:t>.</a:t>
            </a:r>
          </a:p>
          <a:p>
            <a:pPr lvl="1"/>
            <a:r>
              <a:rPr lang="en-US" sz="1600" dirty="0"/>
              <a:t>The wind swath must be at least 400 km long</a:t>
            </a:r>
            <a:r>
              <a:rPr lang="en-US" sz="1600" dirty="0" smtClean="0"/>
              <a:t>.</a:t>
            </a:r>
          </a:p>
          <a:p>
            <a:pPr lvl="1"/>
            <a:r>
              <a:rPr lang="en-US" sz="1600" dirty="0"/>
              <a:t>At least five 33+ m s</a:t>
            </a:r>
            <a:r>
              <a:rPr lang="en-US" sz="1600" baseline="30000" dirty="0"/>
              <a:t>-1</a:t>
            </a:r>
            <a:r>
              <a:rPr lang="en-US" sz="1600" dirty="0"/>
              <a:t> gust reports must occur in the 400-km long wind swath</a:t>
            </a:r>
            <a:r>
              <a:rPr lang="en-US" sz="1600" dirty="0" smtClean="0"/>
              <a:t>.</a:t>
            </a:r>
          </a:p>
          <a:p>
            <a:pPr lvl="1"/>
            <a:r>
              <a:rPr lang="en-US" sz="1600" dirty="0"/>
              <a:t>At least three measured 33+ m s</a:t>
            </a:r>
            <a:r>
              <a:rPr lang="en-US" sz="1600" baseline="30000" dirty="0"/>
              <a:t>-1</a:t>
            </a:r>
            <a:r>
              <a:rPr lang="en-US" sz="1600" dirty="0"/>
              <a:t> or NWS damage-surveyed 44+ m s</a:t>
            </a:r>
            <a:r>
              <a:rPr lang="en-US" sz="1600" baseline="30000" dirty="0"/>
              <a:t>-1</a:t>
            </a:r>
            <a:r>
              <a:rPr lang="en-US" sz="1600" dirty="0"/>
              <a:t> gusts are required in the wind swath</a:t>
            </a:r>
            <a:r>
              <a:rPr lang="en-US" sz="1600" dirty="0" smtClean="0"/>
              <a:t>.</a:t>
            </a:r>
          </a:p>
          <a:p>
            <a:pPr marL="677317" lvl="1" indent="0">
              <a:buNone/>
            </a:pPr>
            <a:endParaRPr lang="en-US" sz="1800" dirty="0" smtClean="0"/>
          </a:p>
        </p:txBody>
      </p:sp>
      <p:sp>
        <p:nvSpPr>
          <p:cNvPr id="5" name="Rectangle 4"/>
          <p:cNvSpPr/>
          <p:nvPr/>
        </p:nvSpPr>
        <p:spPr>
          <a:xfrm>
            <a:off x="475488" y="914786"/>
            <a:ext cx="11466576" cy="1200329"/>
          </a:xfrm>
          <a:prstGeom prst="rect">
            <a:avLst/>
          </a:prstGeom>
        </p:spPr>
        <p:txBody>
          <a:bodyPr wrap="square">
            <a:spAutoFit/>
          </a:bodyPr>
          <a:lstStyle/>
          <a:p>
            <a:pPr algn="just"/>
            <a:r>
              <a:rPr lang="en-US" sz="2400" dirty="0">
                <a:solidFill>
                  <a:schemeClr val="accent1">
                    <a:lumMod val="75000"/>
                  </a:schemeClr>
                </a:solidFill>
              </a:rPr>
              <a:t>“</a:t>
            </a:r>
            <a:r>
              <a:rPr lang="en-US" sz="2400" b="1" dirty="0">
                <a:solidFill>
                  <a:schemeClr val="accent1">
                    <a:lumMod val="75000"/>
                  </a:schemeClr>
                </a:solidFill>
              </a:rPr>
              <a:t>A widespread, severe windstorm, characterized by a family of destructive downbursts with embedded hurricane-force gusts, associated with an extra-tropical mesoscale convective system</a:t>
            </a:r>
            <a:r>
              <a:rPr lang="en-US" sz="2400" dirty="0">
                <a:solidFill>
                  <a:schemeClr val="accent1">
                    <a:lumMod val="75000"/>
                  </a:schemeClr>
                </a:solidFill>
              </a:rPr>
              <a:t>.”</a:t>
            </a:r>
          </a:p>
        </p:txBody>
      </p:sp>
    </p:spTree>
    <p:extLst>
      <p:ext uri="{BB962C8B-B14F-4D97-AF65-F5344CB8AC3E}">
        <p14:creationId xmlns:p14="http://schemas.microsoft.com/office/powerpoint/2010/main" val="701156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Refined Derecho Definition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003" y="988595"/>
            <a:ext cx="8850394" cy="3450391"/>
          </a:xfrm>
          <a:prstGeom prst="rect">
            <a:avLst/>
          </a:prstGeom>
        </p:spPr>
      </p:pic>
      <p:sp>
        <p:nvSpPr>
          <p:cNvPr id="3" name="TextBox 2"/>
          <p:cNvSpPr txBox="1"/>
          <p:nvPr/>
        </p:nvSpPr>
        <p:spPr>
          <a:xfrm>
            <a:off x="7531772" y="4438986"/>
            <a:ext cx="2938625" cy="261610"/>
          </a:xfrm>
          <a:prstGeom prst="rect">
            <a:avLst/>
          </a:prstGeom>
          <a:noFill/>
        </p:spPr>
        <p:txBody>
          <a:bodyPr wrap="none" rtlCol="0">
            <a:spAutoFit/>
          </a:bodyPr>
          <a:lstStyle/>
          <a:p>
            <a:r>
              <a:rPr lang="en-US" sz="1100" dirty="0" smtClean="0"/>
              <a:t>Original figure from Fujita and </a:t>
            </a:r>
            <a:r>
              <a:rPr lang="en-US" sz="1100" dirty="0" err="1" smtClean="0"/>
              <a:t>Wakimoto</a:t>
            </a:r>
            <a:r>
              <a:rPr lang="en-US" sz="1100" dirty="0" smtClean="0"/>
              <a:t> (1981)</a:t>
            </a:r>
            <a:endParaRPr lang="en-US" sz="1100" dirty="0"/>
          </a:p>
        </p:txBody>
      </p:sp>
      <p:sp>
        <p:nvSpPr>
          <p:cNvPr id="4" name="TextBox 3"/>
          <p:cNvSpPr txBox="1"/>
          <p:nvPr/>
        </p:nvSpPr>
        <p:spPr>
          <a:xfrm>
            <a:off x="304801" y="5010912"/>
            <a:ext cx="11682984" cy="1754326"/>
          </a:xfrm>
          <a:prstGeom prst="rect">
            <a:avLst/>
          </a:prstGeom>
          <a:noFill/>
        </p:spPr>
        <p:txBody>
          <a:bodyPr wrap="square" rtlCol="0">
            <a:spAutoFit/>
          </a:bodyPr>
          <a:lstStyle/>
          <a:p>
            <a:r>
              <a:rPr lang="en-US" dirty="0" smtClean="0"/>
              <a:t>Many earlier studies classified derechos with the severe-wind distribution as shown under column 1. </a:t>
            </a:r>
          </a:p>
          <a:p>
            <a:endParaRPr lang="en-US" dirty="0"/>
          </a:p>
          <a:p>
            <a:r>
              <a:rPr lang="en-US" dirty="0" smtClean="0"/>
              <a:t>The spirit of the refined definition is to classify the most intense wind swaths as derechos (i.e. columns 2-3).</a:t>
            </a:r>
          </a:p>
          <a:p>
            <a:endParaRPr lang="en-US" dirty="0"/>
          </a:p>
          <a:p>
            <a:r>
              <a:rPr lang="en-US" dirty="0" smtClean="0"/>
              <a:t>Events in column 3 are quite rare, with future work intending to label these events as the top category within a classification system designed to rank MCS wind swaths by expanse and intensity.</a:t>
            </a:r>
          </a:p>
        </p:txBody>
      </p:sp>
    </p:spTree>
    <p:extLst>
      <p:ext uri="{BB962C8B-B14F-4D97-AF65-F5344CB8AC3E}">
        <p14:creationId xmlns:p14="http://schemas.microsoft.com/office/powerpoint/2010/main" val="788344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726792-3FD8-5E5B-413A-AE33EFC28B1F}"/>
              </a:ext>
            </a:extLst>
          </p:cNvPr>
          <p:cNvGraphicFramePr>
            <a:graphicFrameLocks noGrp="1"/>
          </p:cNvGraphicFramePr>
          <p:nvPr>
            <p:extLst>
              <p:ext uri="{D42A27DB-BD31-4B8C-83A1-F6EECF244321}">
                <p14:modId xmlns:p14="http://schemas.microsoft.com/office/powerpoint/2010/main" val="804889195"/>
              </p:ext>
            </p:extLst>
          </p:nvPr>
        </p:nvGraphicFramePr>
        <p:xfrm>
          <a:off x="0" y="2"/>
          <a:ext cx="12191999" cy="6857997"/>
        </p:xfrm>
        <a:graphic>
          <a:graphicData uri="http://schemas.openxmlformats.org/drawingml/2006/table">
            <a:tbl>
              <a:tblPr firstRow="1" firstCol="1" bandRow="1">
                <a:tableStyleId>{5C22544A-7EE6-4342-B048-85BDC9FD1C3A}</a:tableStyleId>
              </a:tblPr>
              <a:tblGrid>
                <a:gridCol w="467139">
                  <a:extLst>
                    <a:ext uri="{9D8B030D-6E8A-4147-A177-3AD203B41FA5}">
                      <a16:colId xmlns:a16="http://schemas.microsoft.com/office/drawing/2014/main" val="2011782834"/>
                    </a:ext>
                  </a:extLst>
                </a:gridCol>
                <a:gridCol w="1818861">
                  <a:extLst>
                    <a:ext uri="{9D8B030D-6E8A-4147-A177-3AD203B41FA5}">
                      <a16:colId xmlns:a16="http://schemas.microsoft.com/office/drawing/2014/main" val="353017065"/>
                    </a:ext>
                  </a:extLst>
                </a:gridCol>
                <a:gridCol w="2077278">
                  <a:extLst>
                    <a:ext uri="{9D8B030D-6E8A-4147-A177-3AD203B41FA5}">
                      <a16:colId xmlns:a16="http://schemas.microsoft.com/office/drawing/2014/main" val="1406659598"/>
                    </a:ext>
                  </a:extLst>
                </a:gridCol>
                <a:gridCol w="1994765">
                  <a:extLst>
                    <a:ext uri="{9D8B030D-6E8A-4147-A177-3AD203B41FA5}">
                      <a16:colId xmlns:a16="http://schemas.microsoft.com/office/drawing/2014/main" val="1145102069"/>
                    </a:ext>
                  </a:extLst>
                </a:gridCol>
                <a:gridCol w="2279061">
                  <a:extLst>
                    <a:ext uri="{9D8B030D-6E8A-4147-A177-3AD203B41FA5}">
                      <a16:colId xmlns:a16="http://schemas.microsoft.com/office/drawing/2014/main" val="2061071210"/>
                    </a:ext>
                  </a:extLst>
                </a:gridCol>
                <a:gridCol w="1838739">
                  <a:extLst>
                    <a:ext uri="{9D8B030D-6E8A-4147-A177-3AD203B41FA5}">
                      <a16:colId xmlns:a16="http://schemas.microsoft.com/office/drawing/2014/main" val="4273030598"/>
                    </a:ext>
                  </a:extLst>
                </a:gridCol>
                <a:gridCol w="1716156">
                  <a:extLst>
                    <a:ext uri="{9D8B030D-6E8A-4147-A177-3AD203B41FA5}">
                      <a16:colId xmlns:a16="http://schemas.microsoft.com/office/drawing/2014/main" val="600821113"/>
                    </a:ext>
                  </a:extLst>
                </a:gridCol>
              </a:tblGrid>
              <a:tr h="461437">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Johns and Hirt (</a:t>
                      </a:r>
                      <a:r>
                        <a:rPr lang="en-US" sz="1400" dirty="0" smtClean="0">
                          <a:effectLst/>
                        </a:rPr>
                        <a:t>1987)</a:t>
                      </a:r>
                    </a:p>
                    <a:p>
                      <a:pPr marL="0" marR="0" algn="ctr">
                        <a:lnSpc>
                          <a:spcPct val="107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JH87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Bentley and Mote (1998</a:t>
                      </a:r>
                      <a:r>
                        <a:rPr lang="en-US" sz="1400" dirty="0" smtClean="0">
                          <a:effectLst/>
                        </a:rPr>
                        <a:t>)</a:t>
                      </a:r>
                    </a:p>
                    <a:p>
                      <a:pPr marL="0" marR="0" algn="ctr">
                        <a:lnSpc>
                          <a:spcPct val="107000"/>
                        </a:lnSpc>
                        <a:spcBef>
                          <a:spcPts val="0"/>
                        </a:spcBef>
                        <a:spcAft>
                          <a:spcPts val="0"/>
                        </a:spcAft>
                      </a:pPr>
                      <a:r>
                        <a:rPr lang="en-US" sz="1400" dirty="0" smtClean="0">
                          <a:effectLst/>
                        </a:rPr>
                        <a:t>BM98 </a:t>
                      </a:r>
                      <a:endParaRPr lang="en-US" sz="1400" dirty="0">
                        <a:effectLst/>
                      </a:endParaRPr>
                    </a:p>
                  </a:txBody>
                  <a:tcPr marL="14681" marR="14681" marT="0" marB="0"/>
                </a:tc>
                <a:tc>
                  <a:txBody>
                    <a:bodyPr/>
                    <a:lstStyle/>
                    <a:p>
                      <a:pPr marL="0" marR="0" algn="ctr">
                        <a:lnSpc>
                          <a:spcPct val="107000"/>
                        </a:lnSpc>
                        <a:spcBef>
                          <a:spcPts val="0"/>
                        </a:spcBef>
                        <a:spcAft>
                          <a:spcPts val="0"/>
                        </a:spcAft>
                      </a:pPr>
                      <a:r>
                        <a:rPr lang="en-US" sz="1400" dirty="0">
                          <a:effectLst/>
                        </a:rPr>
                        <a:t>Bentley and Sparks (2003)  </a:t>
                      </a:r>
                    </a:p>
                  </a:txBody>
                  <a:tcPr marL="14681" marR="14681" marT="0" marB="0"/>
                </a:tc>
                <a:tc>
                  <a:txBody>
                    <a:bodyPr/>
                    <a:lstStyle/>
                    <a:p>
                      <a:pPr marL="0" marR="0" algn="ctr">
                        <a:lnSpc>
                          <a:spcPct val="107000"/>
                        </a:lnSpc>
                        <a:spcBef>
                          <a:spcPts val="0"/>
                        </a:spcBef>
                        <a:spcAft>
                          <a:spcPts val="0"/>
                        </a:spcAft>
                      </a:pPr>
                      <a:r>
                        <a:rPr lang="en-US" sz="1400" dirty="0" err="1">
                          <a:effectLst/>
                        </a:rPr>
                        <a:t>Coniglio</a:t>
                      </a:r>
                      <a:r>
                        <a:rPr lang="en-US" sz="1400" dirty="0">
                          <a:effectLst/>
                        </a:rPr>
                        <a:t> and </a:t>
                      </a:r>
                      <a:r>
                        <a:rPr lang="en-US" sz="1400" dirty="0" err="1">
                          <a:effectLst/>
                        </a:rPr>
                        <a:t>Stensrud</a:t>
                      </a:r>
                      <a:r>
                        <a:rPr lang="en-US" sz="1400" dirty="0">
                          <a:effectLst/>
                        </a:rPr>
                        <a:t> (2004</a:t>
                      </a:r>
                      <a:r>
                        <a:rPr lang="en-US" sz="1400" dirty="0" smtClean="0">
                          <a:effectLst/>
                        </a:rPr>
                        <a:t>)</a:t>
                      </a:r>
                    </a:p>
                    <a:p>
                      <a:pPr marL="0" marR="0" algn="ctr">
                        <a:lnSpc>
                          <a:spcPct val="107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CS04</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err="1">
                          <a:effectLst/>
                        </a:rPr>
                        <a:t>Corfidi</a:t>
                      </a:r>
                      <a:r>
                        <a:rPr lang="en-US" sz="1400" dirty="0">
                          <a:effectLst/>
                        </a:rPr>
                        <a:t> et al. (</a:t>
                      </a:r>
                      <a:r>
                        <a:rPr lang="en-US" sz="1400" dirty="0" smtClean="0">
                          <a:effectLst/>
                        </a:rPr>
                        <a:t>2016)</a:t>
                      </a:r>
                    </a:p>
                    <a:p>
                      <a:pPr marL="0" marR="0" algn="ctr">
                        <a:lnSpc>
                          <a:spcPct val="107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C16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smtClean="0">
                          <a:effectLst/>
                        </a:rPr>
                        <a:t>Current</a:t>
                      </a:r>
                      <a:r>
                        <a:rPr lang="en-US" sz="1400" baseline="0" dirty="0" smtClean="0">
                          <a:effectLst/>
                        </a:rPr>
                        <a:t> </a:t>
                      </a:r>
                      <a:r>
                        <a:rPr lang="en-US" sz="1400" dirty="0" smtClean="0">
                          <a:effectLst/>
                        </a:rPr>
                        <a:t>Criteria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1703361205"/>
                  </a:ext>
                </a:extLst>
              </a:tr>
              <a:tr h="255671">
                <a:tc>
                  <a:txBody>
                    <a:bodyPr/>
                    <a:lstStyle/>
                    <a:p>
                      <a:pPr marL="0" marR="0" algn="ctr">
                        <a:lnSpc>
                          <a:spcPct val="107000"/>
                        </a:lnSpc>
                        <a:spcBef>
                          <a:spcPts val="0"/>
                        </a:spcBef>
                        <a:spcAft>
                          <a:spcPts val="0"/>
                        </a:spcAft>
                      </a:pPr>
                      <a:r>
                        <a:rPr lang="en-US" sz="1400" dirty="0">
                          <a:effectLst/>
                        </a:rPr>
                        <a:t>Years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1980-1983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1986-1995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1986-2000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1986-2001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2010-2014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1996-2022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1265046464"/>
                  </a:ext>
                </a:extLst>
              </a:tr>
              <a:tr h="255671">
                <a:tc>
                  <a:txBody>
                    <a:bodyPr/>
                    <a:lstStyle/>
                    <a:p>
                      <a:pPr marL="0" marR="0" algn="ctr">
                        <a:lnSpc>
                          <a:spcPct val="107000"/>
                        </a:lnSpc>
                        <a:spcBef>
                          <a:spcPts val="0"/>
                        </a:spcBef>
                        <a:spcAft>
                          <a:spcPts val="0"/>
                        </a:spcAft>
                      </a:pPr>
                      <a:r>
                        <a:rPr lang="en-US" sz="1400" dirty="0">
                          <a:effectLst/>
                        </a:rPr>
                        <a:t>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70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112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230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244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365 (25)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smtClean="0">
                          <a:effectLst/>
                        </a:rPr>
                        <a:t>78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270153584"/>
                  </a:ext>
                </a:extLst>
              </a:tr>
              <a:tr h="447377">
                <a:tc>
                  <a:txBody>
                    <a:bodyPr/>
                    <a:lstStyle/>
                    <a:p>
                      <a:pPr marL="0" marR="0" algn="ctr">
                        <a:lnSpc>
                          <a:spcPct val="107000"/>
                        </a:lnSpc>
                        <a:spcBef>
                          <a:spcPts val="0"/>
                        </a:spcBef>
                        <a:spcAft>
                          <a:spcPts val="0"/>
                        </a:spcAft>
                      </a:pPr>
                      <a:r>
                        <a:rPr lang="en-US" sz="1100" dirty="0">
                          <a:effectLst/>
                        </a:rPr>
                        <a:t>Type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Progressive</a:t>
                      </a:r>
                    </a:p>
                    <a:p>
                      <a:pPr marL="0" marR="0" algn="ctr">
                        <a:lnSpc>
                          <a:spcPct val="107000"/>
                        </a:lnSpc>
                        <a:spcBef>
                          <a:spcPts val="0"/>
                        </a:spcBef>
                        <a:spcAft>
                          <a:spcPts val="0"/>
                        </a:spcAft>
                      </a:pPr>
                      <a:r>
                        <a:rPr lang="en-US" sz="1200" dirty="0">
                          <a:effectLst/>
                        </a:rPr>
                        <a:t>Serial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Progressive </a:t>
                      </a:r>
                    </a:p>
                    <a:p>
                      <a:pPr marL="0" marR="0" algn="ctr">
                        <a:lnSpc>
                          <a:spcPct val="107000"/>
                        </a:lnSpc>
                        <a:spcBef>
                          <a:spcPts val="0"/>
                        </a:spcBef>
                        <a:spcAft>
                          <a:spcPts val="0"/>
                        </a:spcAft>
                      </a:pPr>
                      <a:r>
                        <a:rPr lang="en-US" sz="1200" dirty="0">
                          <a:effectLst/>
                        </a:rPr>
                        <a:t>Serial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a:effectLst/>
                        </a:rPr>
                        <a:t>Progressive Serial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a:effectLst/>
                        </a:rPr>
                        <a:t>Progressive </a:t>
                      </a:r>
                    </a:p>
                    <a:p>
                      <a:pPr marL="0" marR="0" algn="ctr">
                        <a:lnSpc>
                          <a:spcPct val="107000"/>
                        </a:lnSpc>
                        <a:spcBef>
                          <a:spcPts val="0"/>
                        </a:spcBef>
                        <a:spcAft>
                          <a:spcPts val="0"/>
                        </a:spcAft>
                      </a:pPr>
                      <a:r>
                        <a:rPr lang="en-US" sz="1200">
                          <a:effectLst/>
                        </a:rPr>
                        <a:t>Serial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a:effectLst/>
                        </a:rPr>
                        <a:t>Progressive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a:effectLst/>
                        </a:rPr>
                        <a:t>Progressive</a:t>
                      </a:r>
                    </a:p>
                    <a:p>
                      <a:pPr marL="0" marR="0" algn="ctr">
                        <a:lnSpc>
                          <a:spcPct val="107000"/>
                        </a:lnSpc>
                        <a:spcBef>
                          <a:spcPts val="0"/>
                        </a:spcBef>
                        <a:spcAft>
                          <a:spcPts val="0"/>
                        </a:spcAft>
                      </a:pPr>
                      <a:r>
                        <a:rPr lang="en-US" sz="1200">
                          <a:effectLst/>
                        </a:rPr>
                        <a:t>Serial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1464795251"/>
                  </a:ext>
                </a:extLst>
              </a:tr>
              <a:tr h="1342131">
                <a:tc>
                  <a:txBody>
                    <a:bodyPr/>
                    <a:lstStyle/>
                    <a:p>
                      <a:pPr marL="0" marR="0" algn="ctr">
                        <a:lnSpc>
                          <a:spcPct val="107000"/>
                        </a:lnSpc>
                        <a:spcBef>
                          <a:spcPts val="0"/>
                        </a:spcBef>
                        <a:spcAft>
                          <a:spcPts val="0"/>
                        </a:spcAft>
                      </a:pPr>
                      <a:r>
                        <a:rPr lang="en-US" sz="11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dirty="0">
                          <a:effectLst/>
                        </a:rPr>
                        <a:t>There must be a concentrated area of convective wind gusts exceeding 26 m s</a:t>
                      </a:r>
                      <a:r>
                        <a:rPr lang="en-US" sz="1200" baseline="30000" dirty="0">
                          <a:effectLst/>
                        </a:rPr>
                        <a:t>-1</a:t>
                      </a:r>
                      <a:r>
                        <a:rPr lang="en-US" sz="1200" dirty="0">
                          <a:effectLst/>
                        </a:rPr>
                        <a:t> with a major axis path length of at least 400 km.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As in JH87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As in JH87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a:effectLst/>
                        </a:rPr>
                        <a:t>As in JH87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a:effectLst/>
                        </a:rPr>
                        <a:t>Like JH87, but for a path length of 650 km (N = 25 cases that met this length criteria).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a:effectLst/>
                        </a:rPr>
                        <a:t>As in JH87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4046958514"/>
                  </a:ext>
                </a:extLst>
              </a:tr>
              <a:tr h="1462380">
                <a:tc>
                  <a:txBody>
                    <a:bodyPr/>
                    <a:lstStyle/>
                    <a:p>
                      <a:pPr marL="0" marR="0" algn="ctr">
                        <a:lnSpc>
                          <a:spcPct val="107000"/>
                        </a:lnSpc>
                        <a:spcBef>
                          <a:spcPts val="0"/>
                        </a:spcBef>
                        <a:spcAft>
                          <a:spcPts val="0"/>
                        </a:spcAft>
                      </a:pPr>
                      <a:r>
                        <a:rPr lang="en-US" sz="1100" dirty="0">
                          <a:effectLst/>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dirty="0">
                          <a:effectLst/>
                        </a:rPr>
                        <a:t>There must be at least 3 reports (separated by 64 km) of F1 damage or 33+ m s</a:t>
                      </a:r>
                      <a:r>
                        <a:rPr lang="en-US" sz="1200" baseline="30000" dirty="0">
                          <a:effectLst/>
                        </a:rPr>
                        <a:t>-1</a:t>
                      </a:r>
                      <a:r>
                        <a:rPr lang="en-US" sz="1200" dirty="0">
                          <a:effectLst/>
                        </a:rPr>
                        <a:t> wind gusts during the MCS stage.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Not Used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As in BM98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dirty="0">
                          <a:effectLst/>
                        </a:rPr>
                        <a:t>Low end: BM98</a:t>
                      </a:r>
                    </a:p>
                    <a:p>
                      <a:pPr marL="0" marR="0">
                        <a:lnSpc>
                          <a:spcPct val="107000"/>
                        </a:lnSpc>
                        <a:spcBef>
                          <a:spcPts val="0"/>
                        </a:spcBef>
                        <a:spcAft>
                          <a:spcPts val="0"/>
                        </a:spcAft>
                      </a:pPr>
                      <a:r>
                        <a:rPr lang="en-US" sz="1200" dirty="0">
                          <a:effectLst/>
                        </a:rPr>
                        <a:t>Moderate: JH87</a:t>
                      </a:r>
                    </a:p>
                    <a:p>
                      <a:pPr marL="0" marR="0">
                        <a:lnSpc>
                          <a:spcPct val="107000"/>
                        </a:lnSpc>
                        <a:spcBef>
                          <a:spcPts val="0"/>
                        </a:spcBef>
                        <a:spcAft>
                          <a:spcPts val="0"/>
                        </a:spcAft>
                      </a:pPr>
                      <a:r>
                        <a:rPr lang="en-US" sz="1200" dirty="0">
                          <a:effectLst/>
                        </a:rPr>
                        <a:t>High end: Like JH87, but 3 reports must exceed 38 m s</a:t>
                      </a:r>
                      <a:r>
                        <a:rPr lang="en-US" sz="1200" baseline="30000" dirty="0">
                          <a:effectLst/>
                        </a:rPr>
                        <a:t>-1</a:t>
                      </a:r>
                      <a:r>
                        <a:rPr lang="en-US" sz="1200" dirty="0">
                          <a:effectLst/>
                        </a:rPr>
                        <a:t>, with 2 occurring at MCS stage.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a:effectLst/>
                        </a:rPr>
                        <a:t>As in BM98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l">
                        <a:lnSpc>
                          <a:spcPct val="107000"/>
                        </a:lnSpc>
                        <a:spcBef>
                          <a:spcPts val="0"/>
                        </a:spcBef>
                        <a:spcAft>
                          <a:spcPts val="0"/>
                        </a:spcAft>
                      </a:pPr>
                      <a:r>
                        <a:rPr lang="en-US" sz="1200" dirty="0">
                          <a:effectLst/>
                        </a:rPr>
                        <a:t>At least 5 reports (separated by 80 km) of 33+ m s</a:t>
                      </a:r>
                      <a:r>
                        <a:rPr lang="en-US" sz="1200" baseline="30000" dirty="0">
                          <a:effectLst/>
                        </a:rPr>
                        <a:t>-1</a:t>
                      </a:r>
                      <a:r>
                        <a:rPr lang="en-US" sz="1200" dirty="0">
                          <a:effectLst/>
                        </a:rPr>
                        <a:t> wind gusts during the MCS stage. At least </a:t>
                      </a:r>
                      <a:r>
                        <a:rPr lang="en-US" sz="1200" dirty="0" smtClean="0">
                          <a:effectLst/>
                        </a:rPr>
                        <a:t>3 reports </a:t>
                      </a:r>
                      <a:r>
                        <a:rPr lang="en-US" sz="1200" dirty="0">
                          <a:effectLst/>
                        </a:rPr>
                        <a:t>must be measured at 33 m s</a:t>
                      </a:r>
                      <a:r>
                        <a:rPr lang="en-US" sz="1200" baseline="30000" dirty="0">
                          <a:effectLst/>
                        </a:rPr>
                        <a:t>-1</a:t>
                      </a:r>
                      <a:r>
                        <a:rPr lang="en-US" sz="1200" dirty="0">
                          <a:effectLst/>
                        </a:rPr>
                        <a:t> or NWS surveyed at 44 m s</a:t>
                      </a:r>
                      <a:r>
                        <a:rPr lang="en-US" sz="1200" baseline="30000" dirty="0">
                          <a:effectLst/>
                        </a:rPr>
                        <a:t>-1</a:t>
                      </a:r>
                      <a:r>
                        <a:rPr lang="en-US"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1938655536"/>
                  </a:ext>
                </a:extLst>
              </a:tr>
              <a:tr h="500633">
                <a:tc>
                  <a:txBody>
                    <a:bodyPr/>
                    <a:lstStyle/>
                    <a:p>
                      <a:pPr marL="0" marR="0" algn="ctr">
                        <a:lnSpc>
                          <a:spcPct val="107000"/>
                        </a:lnSpc>
                        <a:spcBef>
                          <a:spcPts val="0"/>
                        </a:spcBef>
                        <a:spcAft>
                          <a:spcPts val="0"/>
                        </a:spcAft>
                      </a:pPr>
                      <a:r>
                        <a:rPr lang="en-US" sz="1100" dirty="0">
                          <a:effectLst/>
                        </a:rPr>
                        <a:t>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a:effectLst/>
                        </a:rPr>
                        <a:t>No more than 3 h can elapse between successive reports.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dirty="0">
                          <a:effectLst/>
                        </a:rPr>
                        <a:t>No more than 2 h can elapse between successive reports.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As in BM98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dirty="0">
                          <a:effectLst/>
                        </a:rPr>
                        <a:t>Like JH87, but for 2.5 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dirty="0">
                          <a:effectLst/>
                        </a:rPr>
                        <a:t>No more than 1 h elapsed between successive reports.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As in </a:t>
                      </a:r>
                      <a:r>
                        <a:rPr lang="en-US" sz="1200" dirty="0" smtClean="0">
                          <a:effectLst/>
                        </a:rPr>
                        <a:t>C16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4021955933"/>
                  </a:ext>
                </a:extLst>
              </a:tr>
              <a:tr h="410520">
                <a:tc>
                  <a:txBody>
                    <a:bodyPr/>
                    <a:lstStyle/>
                    <a:p>
                      <a:pPr marL="0" marR="0" algn="ctr">
                        <a:lnSpc>
                          <a:spcPct val="107000"/>
                        </a:lnSpc>
                        <a:spcBef>
                          <a:spcPts val="0"/>
                        </a:spcBef>
                        <a:spcAft>
                          <a:spcPts val="0"/>
                        </a:spcAft>
                      </a:pPr>
                      <a:r>
                        <a:rPr lang="en-US" sz="1100" dirty="0">
                          <a:effectLst/>
                        </a:rPr>
                        <a:t>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a:effectLst/>
                        </a:rPr>
                        <a:t>Wind reports must have chronological progression.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a:effectLst/>
                        </a:rPr>
                        <a:t>As in JH87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As in JH87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As in JH87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As in JH87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As in JH87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1726597320"/>
                  </a:ext>
                </a:extLst>
              </a:tr>
              <a:tr h="1101393">
                <a:tc>
                  <a:txBody>
                    <a:bodyPr/>
                    <a:lstStyle/>
                    <a:p>
                      <a:pPr marL="0" marR="0" algn="ctr">
                        <a:lnSpc>
                          <a:spcPct val="107000"/>
                        </a:lnSpc>
                        <a:spcBef>
                          <a:spcPts val="0"/>
                        </a:spcBef>
                        <a:spcAft>
                          <a:spcPts val="0"/>
                        </a:spcAft>
                      </a:pPr>
                      <a:r>
                        <a:rPr lang="en-US" sz="1100" dirty="0">
                          <a:effectLst/>
                        </a:rPr>
                        <a:t>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dirty="0">
                          <a:effectLst/>
                        </a:rPr>
                        <a:t>The associated MCS must have spatial or temporal continuity in</a:t>
                      </a:r>
                      <a:r>
                        <a:rPr lang="en-US" sz="1100" dirty="0">
                          <a:effectLst/>
                        </a:rPr>
                        <a:t> </a:t>
                      </a:r>
                      <a:r>
                        <a:rPr lang="en-US" sz="1200" dirty="0">
                          <a:effectLst/>
                        </a:rPr>
                        <a:t>surface pressure or wind fields.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a:effectLst/>
                        </a:rPr>
                        <a:t>Continuity confirmed when no more than 2º lat/lon separation occurs between reports.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a:effectLst/>
                        </a:rPr>
                        <a:t>As in BM98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dirty="0">
                          <a:effectLst/>
                        </a:rPr>
                        <a:t>Like BM98, but no more than 200 km allowed between any reports in the swath.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dirty="0">
                          <a:effectLst/>
                        </a:rPr>
                        <a:t>Like CS04, but no more than 100 km allowed between any reports in the swath.</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smtClean="0">
                          <a:effectLst/>
                          <a:latin typeface="Calibri" panose="020F0502020204030204" pitchFamily="34" charset="0"/>
                          <a:ea typeface="Calibri" panose="020F0502020204030204" pitchFamily="34" charset="0"/>
                          <a:cs typeface="Times New Roman" panose="02020603050405020304" pitchFamily="18" charset="0"/>
                        </a:rPr>
                        <a:t>As</a:t>
                      </a:r>
                      <a:r>
                        <a:rPr lang="en-US" sz="1200" baseline="0" dirty="0" smtClean="0">
                          <a:effectLst/>
                          <a:latin typeface="Calibri" panose="020F0502020204030204" pitchFamily="34" charset="0"/>
                          <a:ea typeface="Calibri" panose="020F0502020204030204" pitchFamily="34" charset="0"/>
                          <a:cs typeface="Times New Roman" panose="02020603050405020304" pitchFamily="18" charset="0"/>
                        </a:rPr>
                        <a:t> in CS04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3675359910"/>
                  </a:ext>
                </a:extLst>
              </a:tr>
              <a:tr h="620784">
                <a:tc>
                  <a:txBody>
                    <a:bodyPr/>
                    <a:lstStyle/>
                    <a:p>
                      <a:pPr marL="0" marR="0" algn="ctr">
                        <a:lnSpc>
                          <a:spcPct val="107000"/>
                        </a:lnSpc>
                        <a:spcBef>
                          <a:spcPts val="0"/>
                        </a:spcBef>
                        <a:spcAft>
                          <a:spcPts val="0"/>
                        </a:spcAft>
                      </a:pPr>
                      <a:r>
                        <a:rPr lang="en-US" sz="11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dirty="0">
                          <a:effectLst/>
                        </a:rPr>
                        <a:t>All damage swaths must accompany the same MCS based on radar data.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200" dirty="0">
                          <a:effectLst/>
                        </a:rPr>
                        <a:t>MCS confirmed by temporally mapping wind reports without radar data.</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a:effectLst/>
                        </a:rPr>
                        <a:t>As in BM98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a:effectLst/>
                        </a:rPr>
                        <a:t>As in JH87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As in JH87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200" dirty="0">
                          <a:effectLst/>
                        </a:rPr>
                        <a:t>As in JH87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1400982091"/>
                  </a:ext>
                </a:extLst>
              </a:tr>
            </a:tbl>
          </a:graphicData>
        </a:graphic>
      </p:graphicFrame>
    </p:spTree>
    <p:extLst>
      <p:ext uri="{BB962C8B-B14F-4D97-AF65-F5344CB8AC3E}">
        <p14:creationId xmlns:p14="http://schemas.microsoft.com/office/powerpoint/2010/main" val="3963763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Refined Derecho Definition</a:t>
            </a:r>
            <a:endParaRPr lang="en-US" dirty="0"/>
          </a:p>
        </p:txBody>
      </p:sp>
      <p:sp>
        <p:nvSpPr>
          <p:cNvPr id="3" name="Text Placeholder 2"/>
          <p:cNvSpPr>
            <a:spLocks noGrp="1"/>
          </p:cNvSpPr>
          <p:nvPr>
            <p:ph type="body" idx="1"/>
          </p:nvPr>
        </p:nvSpPr>
        <p:spPr/>
        <p:txBody>
          <a:bodyPr/>
          <a:lstStyle/>
          <a:p>
            <a:r>
              <a:rPr lang="en-US" sz="3600" dirty="0" smtClean="0"/>
              <a:t>Imposing strict 33+ m s</a:t>
            </a:r>
            <a:r>
              <a:rPr lang="en-US" sz="3600" baseline="30000" dirty="0" smtClean="0"/>
              <a:t>-1</a:t>
            </a:r>
            <a:r>
              <a:rPr lang="en-US" sz="3600" dirty="0" smtClean="0"/>
              <a:t> criteria reduces the derecho count, even with a longer study period (78 derechos in 23 years).</a:t>
            </a:r>
          </a:p>
          <a:p>
            <a:endParaRPr lang="en-US" sz="3600" dirty="0" smtClean="0"/>
          </a:p>
          <a:p>
            <a:r>
              <a:rPr lang="en-US" sz="3600" dirty="0" smtClean="0"/>
              <a:t>Most previous studies average 10-15 derechos nationally. The current study only averages 3 derecho nationally.</a:t>
            </a:r>
          </a:p>
          <a:p>
            <a:endParaRPr lang="en-US" dirty="0"/>
          </a:p>
          <a:p>
            <a:endParaRPr lang="en-US" dirty="0" smtClean="0"/>
          </a:p>
          <a:p>
            <a:endParaRPr lang="en-US" dirty="0"/>
          </a:p>
          <a:p>
            <a:endParaRPr lang="en-US" dirty="0"/>
          </a:p>
        </p:txBody>
      </p:sp>
      <p:sp>
        <p:nvSpPr>
          <p:cNvPr id="4" name="Text Placeholder 3"/>
          <p:cNvSpPr>
            <a:spLocks noGrp="1"/>
          </p:cNvSpPr>
          <p:nvPr>
            <p:ph type="body" idx="2"/>
          </p:nvPr>
        </p:nvSpPr>
        <p:spPr/>
        <p:txBody>
          <a:bodyPr>
            <a:normAutofit fontScale="25000" lnSpcReduction="20000"/>
          </a:bodyPr>
          <a:lstStyle/>
          <a:p>
            <a:r>
              <a:rPr lang="en-US" dirty="0" smtClean="0"/>
              <a:t>Key Takeaways</a:t>
            </a:r>
            <a:endParaRPr lang="en-US" dirty="0"/>
          </a:p>
        </p:txBody>
      </p:sp>
    </p:spTree>
    <p:extLst>
      <p:ext uri="{BB962C8B-B14F-4D97-AF65-F5344CB8AC3E}">
        <p14:creationId xmlns:p14="http://schemas.microsoft.com/office/powerpoint/2010/main" val="836434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5" y="0"/>
            <a:ext cx="6846537" cy="6858000"/>
          </a:xfrm>
          <a:prstGeom prst="rect">
            <a:avLst/>
          </a:prstGeom>
        </p:spPr>
      </p:pic>
      <p:sp>
        <p:nvSpPr>
          <p:cNvPr id="2" name="TextBox 1"/>
          <p:cNvSpPr txBox="1"/>
          <p:nvPr/>
        </p:nvSpPr>
        <p:spPr>
          <a:xfrm>
            <a:off x="7077457" y="173736"/>
            <a:ext cx="2369431" cy="523220"/>
          </a:xfrm>
          <a:prstGeom prst="rect">
            <a:avLst/>
          </a:prstGeom>
          <a:noFill/>
        </p:spPr>
        <p:txBody>
          <a:bodyPr wrap="none" rtlCol="0">
            <a:spAutoFit/>
          </a:bodyPr>
          <a:lstStyle/>
          <a:p>
            <a:r>
              <a:rPr lang="en-US" sz="2800" b="1" dirty="0" smtClean="0"/>
              <a:t>Key takeaways</a:t>
            </a:r>
            <a:endParaRPr lang="en-US" sz="2800" b="1" dirty="0"/>
          </a:p>
        </p:txBody>
      </p:sp>
      <p:sp>
        <p:nvSpPr>
          <p:cNvPr id="3" name="TextBox 2"/>
          <p:cNvSpPr txBox="1"/>
          <p:nvPr/>
        </p:nvSpPr>
        <p:spPr>
          <a:xfrm>
            <a:off x="7077457" y="779252"/>
            <a:ext cx="5020056" cy="4185761"/>
          </a:xfrm>
          <a:prstGeom prst="rect">
            <a:avLst/>
          </a:prstGeom>
          <a:noFill/>
        </p:spPr>
        <p:txBody>
          <a:bodyPr wrap="square" rtlCol="0">
            <a:spAutoFit/>
          </a:bodyPr>
          <a:lstStyle/>
          <a:p>
            <a:r>
              <a:rPr lang="en-US" sz="1400" dirty="0" smtClean="0"/>
              <a:t>Derechos can be frequent or infrequent on any given year</a:t>
            </a:r>
          </a:p>
          <a:p>
            <a:endParaRPr lang="en-US" sz="1400" dirty="0"/>
          </a:p>
          <a:p>
            <a:r>
              <a:rPr lang="en-US" sz="1400" dirty="0" smtClean="0"/>
              <a:t>Derechos are most common during the summer and least</a:t>
            </a:r>
          </a:p>
          <a:p>
            <a:r>
              <a:rPr lang="en-US" sz="1400" dirty="0"/>
              <a:t>c</a:t>
            </a:r>
            <a:r>
              <a:rPr lang="en-US" sz="1400" dirty="0" smtClean="0"/>
              <a:t>ommon in winter</a:t>
            </a:r>
          </a:p>
          <a:p>
            <a:endParaRPr lang="en-US" sz="1400" dirty="0"/>
          </a:p>
          <a:p>
            <a:r>
              <a:rPr lang="en-US" sz="1400" dirty="0" smtClean="0"/>
              <a:t>Derechos typically start during the afternoon, dissipate overnight,</a:t>
            </a:r>
          </a:p>
          <a:p>
            <a:r>
              <a:rPr lang="en-US" sz="1400" dirty="0" smtClean="0"/>
              <a:t>and peak in intensity only a few hours after initiation.</a:t>
            </a:r>
          </a:p>
          <a:p>
            <a:endParaRPr lang="en-US" sz="1400" dirty="0"/>
          </a:p>
          <a:p>
            <a:r>
              <a:rPr lang="en-US" sz="1400" dirty="0" smtClean="0"/>
              <a:t>Derechos typically last ~10 hours, but can last as long as 30 hours.</a:t>
            </a:r>
          </a:p>
          <a:p>
            <a:endParaRPr lang="en-US" sz="1400" dirty="0"/>
          </a:p>
          <a:p>
            <a:r>
              <a:rPr lang="en-US" sz="1400" dirty="0" smtClean="0"/>
              <a:t>Most derechos have 600-1200 km path lengths, but my travel over</a:t>
            </a:r>
          </a:p>
          <a:p>
            <a:r>
              <a:rPr lang="en-US" sz="1400" dirty="0" smtClean="0"/>
              <a:t>2000 km. </a:t>
            </a:r>
          </a:p>
          <a:p>
            <a:endParaRPr lang="en-US" sz="1400" dirty="0"/>
          </a:p>
          <a:p>
            <a:r>
              <a:rPr lang="en-US" sz="1400" dirty="0" smtClean="0"/>
              <a:t>Most derechos have an areal coverage under 1 million km</a:t>
            </a:r>
            <a:r>
              <a:rPr lang="en-US" sz="1400" baseline="30000" dirty="0" smtClean="0"/>
              <a:t>2</a:t>
            </a:r>
            <a:r>
              <a:rPr lang="en-US" sz="1400" dirty="0" smtClean="0"/>
              <a:t>, but some can cover more than 1.5 million km</a:t>
            </a:r>
            <a:r>
              <a:rPr lang="en-US" sz="1400" baseline="30000" dirty="0" smtClean="0"/>
              <a:t>2</a:t>
            </a:r>
            <a:r>
              <a:rPr lang="en-US" sz="1400" dirty="0" smtClean="0"/>
              <a:t>.</a:t>
            </a:r>
          </a:p>
          <a:p>
            <a:endParaRPr lang="en-US" sz="1400" dirty="0"/>
          </a:p>
          <a:p>
            <a:r>
              <a:rPr lang="en-US" sz="1400" dirty="0" smtClean="0"/>
              <a:t>Most of the derechos with outlier durations, path lengths, or areal</a:t>
            </a:r>
          </a:p>
          <a:p>
            <a:r>
              <a:rPr lang="en-US" sz="1400" dirty="0"/>
              <a:t>c</a:t>
            </a:r>
            <a:r>
              <a:rPr lang="en-US" sz="1400" dirty="0" smtClean="0"/>
              <a:t>overage are intense, cool-season squall lines (see next slide for</a:t>
            </a:r>
          </a:p>
          <a:p>
            <a:r>
              <a:rPr lang="en-US" sz="1400" dirty="0"/>
              <a:t>e</a:t>
            </a:r>
            <a:r>
              <a:rPr lang="en-US" sz="1400" dirty="0" smtClean="0"/>
              <a:t>xamples).</a:t>
            </a:r>
          </a:p>
        </p:txBody>
      </p:sp>
    </p:spTree>
    <p:extLst>
      <p:ext uri="{BB962C8B-B14F-4D97-AF65-F5344CB8AC3E}">
        <p14:creationId xmlns:p14="http://schemas.microsoft.com/office/powerpoint/2010/main" val="1609969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701566" y="3220194"/>
            <a:ext cx="3141568" cy="298094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631" y="3205620"/>
            <a:ext cx="3198568" cy="299551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4768" y="6322228"/>
            <a:ext cx="5934293" cy="51509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0075" y="3234084"/>
            <a:ext cx="3376223" cy="295316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512" y="73152"/>
            <a:ext cx="3166161" cy="2984462"/>
          </a:xfrm>
          <a:prstGeom prst="rect">
            <a:avLst/>
          </a:prstGeom>
        </p:spPr>
      </p:pic>
      <p:pic>
        <p:nvPicPr>
          <p:cNvPr id="9" name="Picture 8"/>
          <p:cNvPicPr preferRelativeResize="0">
            <a:picLocks/>
          </p:cNvPicPr>
          <p:nvPr/>
        </p:nvPicPr>
        <p:blipFill>
          <a:blip r:embed="rId8">
            <a:extLst>
              <a:ext uri="{28A0092B-C50C-407E-A947-70E740481C1C}">
                <a14:useLocalDpi xmlns:a14="http://schemas.microsoft.com/office/drawing/2010/main" val="0"/>
              </a:ext>
            </a:extLst>
          </a:blip>
          <a:stretch>
            <a:fillRect/>
          </a:stretch>
        </p:blipFill>
        <p:spPr>
          <a:xfrm>
            <a:off x="4272631" y="73152"/>
            <a:ext cx="3198568" cy="2984462"/>
          </a:xfrm>
          <a:prstGeom prst="rect">
            <a:avLst/>
          </a:prstGeom>
        </p:spPr>
      </p:pic>
      <p:pic>
        <p:nvPicPr>
          <p:cNvPr id="10" name="Picture 9"/>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7820074" y="73152"/>
            <a:ext cx="3376223" cy="2982528"/>
          </a:xfrm>
          <a:prstGeom prst="rect">
            <a:avLst/>
          </a:prstGeom>
        </p:spPr>
      </p:pic>
      <p:sp>
        <p:nvSpPr>
          <p:cNvPr id="2" name="TextBox 1"/>
          <p:cNvSpPr txBox="1"/>
          <p:nvPr/>
        </p:nvSpPr>
        <p:spPr>
          <a:xfrm>
            <a:off x="1014761" y="1873405"/>
            <a:ext cx="425116" cy="369332"/>
          </a:xfrm>
          <a:prstGeom prst="rect">
            <a:avLst/>
          </a:prstGeom>
          <a:noFill/>
        </p:spPr>
        <p:txBody>
          <a:bodyPr wrap="none" rtlCol="0">
            <a:spAutoFit/>
          </a:bodyPr>
          <a:lstStyle/>
          <a:p>
            <a:r>
              <a:rPr lang="en-US" b="1" dirty="0" smtClean="0">
                <a:solidFill>
                  <a:srgbClr val="7030A0"/>
                </a:solidFill>
              </a:rPr>
              <a:t>TX</a:t>
            </a:r>
            <a:endParaRPr lang="en-US" b="1" dirty="0">
              <a:solidFill>
                <a:srgbClr val="7030A0"/>
              </a:solidFill>
            </a:endParaRPr>
          </a:p>
        </p:txBody>
      </p:sp>
      <p:sp>
        <p:nvSpPr>
          <p:cNvPr id="11" name="TextBox 10"/>
          <p:cNvSpPr txBox="1"/>
          <p:nvPr/>
        </p:nvSpPr>
        <p:spPr>
          <a:xfrm>
            <a:off x="1767134" y="1870059"/>
            <a:ext cx="466794" cy="369332"/>
          </a:xfrm>
          <a:prstGeom prst="rect">
            <a:avLst/>
          </a:prstGeom>
          <a:noFill/>
        </p:spPr>
        <p:txBody>
          <a:bodyPr wrap="none" rtlCol="0">
            <a:spAutoFit/>
          </a:bodyPr>
          <a:lstStyle/>
          <a:p>
            <a:r>
              <a:rPr lang="en-US" b="1" dirty="0" smtClean="0">
                <a:solidFill>
                  <a:srgbClr val="7030A0"/>
                </a:solidFill>
              </a:rPr>
              <a:t>OK</a:t>
            </a:r>
            <a:endParaRPr lang="en-US" b="1" dirty="0">
              <a:solidFill>
                <a:srgbClr val="7030A0"/>
              </a:solidFill>
            </a:endParaRPr>
          </a:p>
        </p:txBody>
      </p:sp>
      <p:sp>
        <p:nvSpPr>
          <p:cNvPr id="12" name="TextBox 11"/>
          <p:cNvSpPr txBox="1"/>
          <p:nvPr/>
        </p:nvSpPr>
        <p:spPr>
          <a:xfrm>
            <a:off x="3085171" y="475786"/>
            <a:ext cx="418641" cy="369332"/>
          </a:xfrm>
          <a:prstGeom prst="rect">
            <a:avLst/>
          </a:prstGeom>
          <a:noFill/>
        </p:spPr>
        <p:txBody>
          <a:bodyPr wrap="none" rtlCol="0">
            <a:spAutoFit/>
          </a:bodyPr>
          <a:lstStyle/>
          <a:p>
            <a:r>
              <a:rPr lang="en-US" b="1" dirty="0" smtClean="0">
                <a:solidFill>
                  <a:srgbClr val="7030A0"/>
                </a:solidFill>
              </a:rPr>
              <a:t>KS</a:t>
            </a:r>
            <a:endParaRPr lang="en-US" b="1" dirty="0">
              <a:solidFill>
                <a:srgbClr val="7030A0"/>
              </a:solidFill>
            </a:endParaRPr>
          </a:p>
        </p:txBody>
      </p:sp>
      <p:sp>
        <p:nvSpPr>
          <p:cNvPr id="13" name="TextBox 12"/>
          <p:cNvSpPr txBox="1"/>
          <p:nvPr/>
        </p:nvSpPr>
        <p:spPr>
          <a:xfrm>
            <a:off x="4724400" y="136191"/>
            <a:ext cx="482824" cy="369332"/>
          </a:xfrm>
          <a:prstGeom prst="rect">
            <a:avLst/>
          </a:prstGeom>
          <a:noFill/>
        </p:spPr>
        <p:txBody>
          <a:bodyPr wrap="none" rtlCol="0">
            <a:spAutoFit/>
          </a:bodyPr>
          <a:lstStyle/>
          <a:p>
            <a:r>
              <a:rPr lang="en-US" b="1" dirty="0" smtClean="0">
                <a:solidFill>
                  <a:srgbClr val="7030A0"/>
                </a:solidFill>
              </a:rPr>
              <a:t>ND</a:t>
            </a:r>
            <a:endParaRPr lang="en-US" b="1" dirty="0">
              <a:solidFill>
                <a:srgbClr val="7030A0"/>
              </a:solidFill>
            </a:endParaRPr>
          </a:p>
        </p:txBody>
      </p:sp>
      <p:sp>
        <p:nvSpPr>
          <p:cNvPr id="14" name="TextBox 13"/>
          <p:cNvSpPr txBox="1"/>
          <p:nvPr/>
        </p:nvSpPr>
        <p:spPr>
          <a:xfrm>
            <a:off x="4790593" y="1693198"/>
            <a:ext cx="439544" cy="369332"/>
          </a:xfrm>
          <a:prstGeom prst="rect">
            <a:avLst/>
          </a:prstGeom>
          <a:noFill/>
        </p:spPr>
        <p:txBody>
          <a:bodyPr wrap="none" rtlCol="0">
            <a:spAutoFit/>
          </a:bodyPr>
          <a:lstStyle/>
          <a:p>
            <a:r>
              <a:rPr lang="en-US" b="1" dirty="0" smtClean="0">
                <a:solidFill>
                  <a:srgbClr val="7030A0"/>
                </a:solidFill>
              </a:rPr>
              <a:t>SD</a:t>
            </a:r>
            <a:endParaRPr lang="en-US" b="1" dirty="0">
              <a:solidFill>
                <a:srgbClr val="7030A0"/>
              </a:solidFill>
            </a:endParaRPr>
          </a:p>
        </p:txBody>
      </p:sp>
      <p:sp>
        <p:nvSpPr>
          <p:cNvPr id="15" name="TextBox 14"/>
          <p:cNvSpPr txBox="1"/>
          <p:nvPr/>
        </p:nvSpPr>
        <p:spPr>
          <a:xfrm>
            <a:off x="6230399" y="660452"/>
            <a:ext cx="538930" cy="369332"/>
          </a:xfrm>
          <a:prstGeom prst="rect">
            <a:avLst/>
          </a:prstGeom>
          <a:noFill/>
        </p:spPr>
        <p:txBody>
          <a:bodyPr wrap="none" rtlCol="0">
            <a:spAutoFit/>
          </a:bodyPr>
          <a:lstStyle/>
          <a:p>
            <a:r>
              <a:rPr lang="en-US" b="1" dirty="0" smtClean="0">
                <a:solidFill>
                  <a:srgbClr val="7030A0"/>
                </a:solidFill>
              </a:rPr>
              <a:t>MN</a:t>
            </a:r>
            <a:endParaRPr lang="en-US" b="1" dirty="0">
              <a:solidFill>
                <a:srgbClr val="7030A0"/>
              </a:solidFill>
            </a:endParaRPr>
          </a:p>
        </p:txBody>
      </p:sp>
      <p:sp>
        <p:nvSpPr>
          <p:cNvPr id="16" name="TextBox 15"/>
          <p:cNvSpPr txBox="1"/>
          <p:nvPr/>
        </p:nvSpPr>
        <p:spPr>
          <a:xfrm>
            <a:off x="6344213" y="2471854"/>
            <a:ext cx="385042" cy="369332"/>
          </a:xfrm>
          <a:prstGeom prst="rect">
            <a:avLst/>
          </a:prstGeom>
          <a:noFill/>
        </p:spPr>
        <p:txBody>
          <a:bodyPr wrap="none" rtlCol="0">
            <a:spAutoFit/>
          </a:bodyPr>
          <a:lstStyle/>
          <a:p>
            <a:r>
              <a:rPr lang="en-US" b="1" dirty="0" smtClean="0">
                <a:solidFill>
                  <a:srgbClr val="7030A0"/>
                </a:solidFill>
              </a:rPr>
              <a:t>IA</a:t>
            </a:r>
            <a:endParaRPr lang="en-US" b="1" dirty="0">
              <a:solidFill>
                <a:srgbClr val="7030A0"/>
              </a:solidFill>
            </a:endParaRPr>
          </a:p>
        </p:txBody>
      </p:sp>
      <p:sp>
        <p:nvSpPr>
          <p:cNvPr id="17" name="TextBox 16"/>
          <p:cNvSpPr txBox="1"/>
          <p:nvPr/>
        </p:nvSpPr>
        <p:spPr>
          <a:xfrm>
            <a:off x="8244273" y="660452"/>
            <a:ext cx="449162" cy="369332"/>
          </a:xfrm>
          <a:prstGeom prst="rect">
            <a:avLst/>
          </a:prstGeom>
          <a:noFill/>
        </p:spPr>
        <p:txBody>
          <a:bodyPr wrap="none" rtlCol="0">
            <a:spAutoFit/>
          </a:bodyPr>
          <a:lstStyle/>
          <a:p>
            <a:r>
              <a:rPr lang="en-US" b="1" dirty="0" smtClean="0">
                <a:solidFill>
                  <a:srgbClr val="7030A0"/>
                </a:solidFill>
              </a:rPr>
              <a:t>NE</a:t>
            </a:r>
            <a:endParaRPr lang="en-US" b="1" dirty="0">
              <a:solidFill>
                <a:srgbClr val="7030A0"/>
              </a:solidFill>
            </a:endParaRPr>
          </a:p>
        </p:txBody>
      </p:sp>
      <p:sp>
        <p:nvSpPr>
          <p:cNvPr id="18" name="TextBox 17"/>
          <p:cNvSpPr txBox="1"/>
          <p:nvPr/>
        </p:nvSpPr>
        <p:spPr>
          <a:xfrm>
            <a:off x="10254574" y="475786"/>
            <a:ext cx="385042" cy="369332"/>
          </a:xfrm>
          <a:prstGeom prst="rect">
            <a:avLst/>
          </a:prstGeom>
          <a:noFill/>
        </p:spPr>
        <p:txBody>
          <a:bodyPr wrap="none" rtlCol="0">
            <a:spAutoFit/>
          </a:bodyPr>
          <a:lstStyle/>
          <a:p>
            <a:r>
              <a:rPr lang="en-US" b="1" dirty="0" smtClean="0">
                <a:solidFill>
                  <a:srgbClr val="7030A0"/>
                </a:solidFill>
              </a:rPr>
              <a:t>IA</a:t>
            </a:r>
            <a:endParaRPr lang="en-US" b="1" dirty="0">
              <a:solidFill>
                <a:srgbClr val="7030A0"/>
              </a:solidFill>
            </a:endParaRPr>
          </a:p>
        </p:txBody>
      </p:sp>
      <p:sp>
        <p:nvSpPr>
          <p:cNvPr id="19" name="TextBox 18"/>
          <p:cNvSpPr txBox="1"/>
          <p:nvPr/>
        </p:nvSpPr>
        <p:spPr>
          <a:xfrm>
            <a:off x="8761113" y="2239391"/>
            <a:ext cx="418641" cy="369332"/>
          </a:xfrm>
          <a:prstGeom prst="rect">
            <a:avLst/>
          </a:prstGeom>
          <a:noFill/>
        </p:spPr>
        <p:txBody>
          <a:bodyPr wrap="none" rtlCol="0">
            <a:spAutoFit/>
          </a:bodyPr>
          <a:lstStyle/>
          <a:p>
            <a:r>
              <a:rPr lang="en-US" b="1" dirty="0" smtClean="0">
                <a:solidFill>
                  <a:srgbClr val="7030A0"/>
                </a:solidFill>
              </a:rPr>
              <a:t>KS</a:t>
            </a:r>
            <a:endParaRPr lang="en-US" b="1" dirty="0">
              <a:solidFill>
                <a:srgbClr val="7030A0"/>
              </a:solidFill>
            </a:endParaRPr>
          </a:p>
        </p:txBody>
      </p:sp>
    </p:spTree>
    <p:extLst>
      <p:ext uri="{BB962C8B-B14F-4D97-AF65-F5344CB8AC3E}">
        <p14:creationId xmlns:p14="http://schemas.microsoft.com/office/powerpoint/2010/main" val="766556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59645" cy="31546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9936" y="3154680"/>
            <a:ext cx="3433040" cy="30083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4908" y="6309360"/>
            <a:ext cx="6483096" cy="508837"/>
          </a:xfrm>
          <a:prstGeom prst="rect">
            <a:avLst/>
          </a:prstGeom>
        </p:spPr>
      </p:pic>
      <p:sp>
        <p:nvSpPr>
          <p:cNvPr id="6" name="TextBox 5"/>
          <p:cNvSpPr txBox="1"/>
          <p:nvPr/>
        </p:nvSpPr>
        <p:spPr>
          <a:xfrm>
            <a:off x="755108" y="1752969"/>
            <a:ext cx="1214692" cy="584775"/>
          </a:xfrm>
          <a:prstGeom prst="rect">
            <a:avLst/>
          </a:prstGeom>
          <a:solidFill>
            <a:schemeClr val="bg1"/>
          </a:solidFill>
        </p:spPr>
        <p:txBody>
          <a:bodyPr wrap="none" rtlCol="0">
            <a:spAutoFit/>
          </a:bodyPr>
          <a:lstStyle/>
          <a:p>
            <a:pPr algn="ctr"/>
            <a:r>
              <a:rPr lang="en-US" sz="1600" b="1" dirty="0">
                <a:solidFill>
                  <a:srgbClr val="C00000"/>
                </a:solidFill>
              </a:rPr>
              <a:t>~</a:t>
            </a:r>
            <a:r>
              <a:rPr lang="en-US" sz="1600" b="1" dirty="0" smtClean="0">
                <a:solidFill>
                  <a:srgbClr val="C00000"/>
                </a:solidFill>
              </a:rPr>
              <a:t>5 derechos</a:t>
            </a:r>
          </a:p>
          <a:p>
            <a:pPr algn="ctr"/>
            <a:r>
              <a:rPr lang="en-US" sz="1600" b="1" dirty="0">
                <a:solidFill>
                  <a:srgbClr val="C00000"/>
                </a:solidFill>
              </a:rPr>
              <a:t>p</a:t>
            </a:r>
            <a:r>
              <a:rPr lang="en-US" sz="1600" b="1" dirty="0" smtClean="0">
                <a:solidFill>
                  <a:srgbClr val="C00000"/>
                </a:solidFill>
              </a:rPr>
              <a:t>er </a:t>
            </a:r>
            <a:r>
              <a:rPr lang="en-US" sz="1600" b="1" dirty="0" err="1" smtClean="0">
                <a:solidFill>
                  <a:srgbClr val="C00000"/>
                </a:solidFill>
              </a:rPr>
              <a:t>yr</a:t>
            </a:r>
            <a:endParaRPr lang="en-US" sz="1600" b="1" dirty="0">
              <a:solidFill>
                <a:srgbClr val="C00000"/>
              </a:solidFill>
            </a:endParaRPr>
          </a:p>
        </p:txBody>
      </p:sp>
      <p:cxnSp>
        <p:nvCxnSpPr>
          <p:cNvPr id="8" name="Straight Arrow Connector 7"/>
          <p:cNvCxnSpPr/>
          <p:nvPr/>
        </p:nvCxnSpPr>
        <p:spPr>
          <a:xfrm flipH="1" flipV="1">
            <a:off x="914400" y="868680"/>
            <a:ext cx="448056" cy="85953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62456" y="1170432"/>
            <a:ext cx="192024" cy="55778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056016" y="1631941"/>
            <a:ext cx="1373389" cy="584775"/>
          </a:xfrm>
          <a:prstGeom prst="rect">
            <a:avLst/>
          </a:prstGeom>
          <a:solidFill>
            <a:schemeClr val="bg1"/>
          </a:solidFill>
        </p:spPr>
        <p:txBody>
          <a:bodyPr wrap="none" rtlCol="0">
            <a:spAutoFit/>
          </a:bodyPr>
          <a:lstStyle/>
          <a:p>
            <a:pPr algn="ctr"/>
            <a:r>
              <a:rPr lang="en-US" sz="1600" b="1" dirty="0">
                <a:solidFill>
                  <a:srgbClr val="C00000"/>
                </a:solidFill>
              </a:rPr>
              <a:t>~</a:t>
            </a:r>
            <a:r>
              <a:rPr lang="en-US" sz="1600" b="1" dirty="0" smtClean="0">
                <a:solidFill>
                  <a:srgbClr val="C00000"/>
                </a:solidFill>
              </a:rPr>
              <a:t>1.5 derechos</a:t>
            </a:r>
          </a:p>
          <a:p>
            <a:pPr algn="ctr"/>
            <a:r>
              <a:rPr lang="en-US" sz="1600" b="1" dirty="0">
                <a:solidFill>
                  <a:srgbClr val="C00000"/>
                </a:solidFill>
              </a:rPr>
              <a:t>p</a:t>
            </a:r>
            <a:r>
              <a:rPr lang="en-US" sz="1600" b="1" dirty="0" smtClean="0">
                <a:solidFill>
                  <a:srgbClr val="C00000"/>
                </a:solidFill>
              </a:rPr>
              <a:t>er </a:t>
            </a:r>
            <a:r>
              <a:rPr lang="en-US" sz="1600" b="1" dirty="0" err="1" smtClean="0">
                <a:solidFill>
                  <a:srgbClr val="C00000"/>
                </a:solidFill>
              </a:rPr>
              <a:t>yr</a:t>
            </a:r>
            <a:endParaRPr lang="en-US" sz="1600" b="1" dirty="0">
              <a:solidFill>
                <a:srgbClr val="C00000"/>
              </a:solidFill>
            </a:endParaRPr>
          </a:p>
        </p:txBody>
      </p:sp>
      <p:cxnSp>
        <p:nvCxnSpPr>
          <p:cNvPr id="13" name="Straight Arrow Connector 12"/>
          <p:cNvCxnSpPr>
            <a:stCxn id="12" idx="0"/>
          </p:cNvCxnSpPr>
          <p:nvPr/>
        </p:nvCxnSpPr>
        <p:spPr>
          <a:xfrm flipH="1" flipV="1">
            <a:off x="3675888" y="1449324"/>
            <a:ext cx="1066823" cy="18261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35" idx="1"/>
          </p:cNvCxnSpPr>
          <p:nvPr/>
        </p:nvCxnSpPr>
        <p:spPr>
          <a:xfrm flipH="1" flipV="1">
            <a:off x="7009675" y="1577340"/>
            <a:ext cx="387824" cy="37690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492976" y="1170432"/>
            <a:ext cx="591218" cy="46151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9" idx="0"/>
          </p:cNvCxnSpPr>
          <p:nvPr/>
        </p:nvCxnSpPr>
        <p:spPr>
          <a:xfrm flipH="1" flipV="1">
            <a:off x="10634473" y="1170433"/>
            <a:ext cx="104509" cy="54962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Freeform 26"/>
          <p:cNvSpPr/>
          <p:nvPr/>
        </p:nvSpPr>
        <p:spPr>
          <a:xfrm>
            <a:off x="4908243" y="3465212"/>
            <a:ext cx="1427911" cy="1019430"/>
          </a:xfrm>
          <a:custGeom>
            <a:avLst/>
            <a:gdLst>
              <a:gd name="connsiteX0" fmla="*/ 258117 w 1427911"/>
              <a:gd name="connsiteY0" fmla="*/ 364 h 1019430"/>
              <a:gd name="connsiteX1" fmla="*/ 376989 w 1427911"/>
              <a:gd name="connsiteY1" fmla="*/ 55228 h 1019430"/>
              <a:gd name="connsiteX2" fmla="*/ 440997 w 1427911"/>
              <a:gd name="connsiteY2" fmla="*/ 119236 h 1019430"/>
              <a:gd name="connsiteX3" fmla="*/ 459285 w 1427911"/>
              <a:gd name="connsiteY3" fmla="*/ 247252 h 1019430"/>
              <a:gd name="connsiteX4" fmla="*/ 486717 w 1427911"/>
              <a:gd name="connsiteY4" fmla="*/ 411844 h 1019430"/>
              <a:gd name="connsiteX5" fmla="*/ 642165 w 1427911"/>
              <a:gd name="connsiteY5" fmla="*/ 558148 h 1019430"/>
              <a:gd name="connsiteX6" fmla="*/ 889053 w 1427911"/>
              <a:gd name="connsiteY6" fmla="*/ 677020 h 1019430"/>
              <a:gd name="connsiteX7" fmla="*/ 1154229 w 1427911"/>
              <a:gd name="connsiteY7" fmla="*/ 759316 h 1019430"/>
              <a:gd name="connsiteX8" fmla="*/ 1327965 w 1427911"/>
              <a:gd name="connsiteY8" fmla="*/ 750172 h 1019430"/>
              <a:gd name="connsiteX9" fmla="*/ 1410261 w 1427911"/>
              <a:gd name="connsiteY9" fmla="*/ 832468 h 1019430"/>
              <a:gd name="connsiteX10" fmla="*/ 1419405 w 1427911"/>
              <a:gd name="connsiteY10" fmla="*/ 960484 h 1019430"/>
              <a:gd name="connsiteX11" fmla="*/ 1309677 w 1427911"/>
              <a:gd name="connsiteY11" fmla="*/ 1015348 h 1019430"/>
              <a:gd name="connsiteX12" fmla="*/ 1108509 w 1427911"/>
              <a:gd name="connsiteY12" fmla="*/ 1006204 h 1019430"/>
              <a:gd name="connsiteX13" fmla="*/ 715317 w 1427911"/>
              <a:gd name="connsiteY13" fmla="*/ 933052 h 1019430"/>
              <a:gd name="connsiteX14" fmla="*/ 404421 w 1427911"/>
              <a:gd name="connsiteY14" fmla="*/ 859900 h 1019430"/>
              <a:gd name="connsiteX15" fmla="*/ 194109 w 1427911"/>
              <a:gd name="connsiteY15" fmla="*/ 686164 h 1019430"/>
              <a:gd name="connsiteX16" fmla="*/ 102669 w 1427911"/>
              <a:gd name="connsiteY16" fmla="*/ 512428 h 1019430"/>
              <a:gd name="connsiteX17" fmla="*/ 20373 w 1427911"/>
              <a:gd name="connsiteY17" fmla="*/ 420988 h 1019430"/>
              <a:gd name="connsiteX18" fmla="*/ 2085 w 1427911"/>
              <a:gd name="connsiteY18" fmla="*/ 366124 h 1019430"/>
              <a:gd name="connsiteX19" fmla="*/ 56949 w 1427911"/>
              <a:gd name="connsiteY19" fmla="*/ 265540 h 1019430"/>
              <a:gd name="connsiteX20" fmla="*/ 148389 w 1427911"/>
              <a:gd name="connsiteY20" fmla="*/ 82660 h 1019430"/>
              <a:gd name="connsiteX21" fmla="*/ 258117 w 1427911"/>
              <a:gd name="connsiteY21" fmla="*/ 364 h 1019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7911" h="1019430">
                <a:moveTo>
                  <a:pt x="258117" y="364"/>
                </a:moveTo>
                <a:cubicBezTo>
                  <a:pt x="296217" y="-4208"/>
                  <a:pt x="346509" y="35416"/>
                  <a:pt x="376989" y="55228"/>
                </a:cubicBezTo>
                <a:cubicBezTo>
                  <a:pt x="407469" y="75040"/>
                  <a:pt x="427281" y="87232"/>
                  <a:pt x="440997" y="119236"/>
                </a:cubicBezTo>
                <a:cubicBezTo>
                  <a:pt x="454713" y="151240"/>
                  <a:pt x="451665" y="198484"/>
                  <a:pt x="459285" y="247252"/>
                </a:cubicBezTo>
                <a:cubicBezTo>
                  <a:pt x="466905" y="296020"/>
                  <a:pt x="456237" y="360028"/>
                  <a:pt x="486717" y="411844"/>
                </a:cubicBezTo>
                <a:cubicBezTo>
                  <a:pt x="517197" y="463660"/>
                  <a:pt x="575109" y="513952"/>
                  <a:pt x="642165" y="558148"/>
                </a:cubicBezTo>
                <a:cubicBezTo>
                  <a:pt x="709221" y="602344"/>
                  <a:pt x="803709" y="643492"/>
                  <a:pt x="889053" y="677020"/>
                </a:cubicBezTo>
                <a:cubicBezTo>
                  <a:pt x="974397" y="710548"/>
                  <a:pt x="1081077" y="747124"/>
                  <a:pt x="1154229" y="759316"/>
                </a:cubicBezTo>
                <a:cubicBezTo>
                  <a:pt x="1227381" y="771508"/>
                  <a:pt x="1285293" y="737980"/>
                  <a:pt x="1327965" y="750172"/>
                </a:cubicBezTo>
                <a:cubicBezTo>
                  <a:pt x="1370637" y="762364"/>
                  <a:pt x="1395021" y="797416"/>
                  <a:pt x="1410261" y="832468"/>
                </a:cubicBezTo>
                <a:cubicBezTo>
                  <a:pt x="1425501" y="867520"/>
                  <a:pt x="1436169" y="930004"/>
                  <a:pt x="1419405" y="960484"/>
                </a:cubicBezTo>
                <a:cubicBezTo>
                  <a:pt x="1402641" y="990964"/>
                  <a:pt x="1361493" y="1007728"/>
                  <a:pt x="1309677" y="1015348"/>
                </a:cubicBezTo>
                <a:cubicBezTo>
                  <a:pt x="1257861" y="1022968"/>
                  <a:pt x="1207569" y="1019920"/>
                  <a:pt x="1108509" y="1006204"/>
                </a:cubicBezTo>
                <a:cubicBezTo>
                  <a:pt x="1009449" y="992488"/>
                  <a:pt x="832665" y="957436"/>
                  <a:pt x="715317" y="933052"/>
                </a:cubicBezTo>
                <a:cubicBezTo>
                  <a:pt x="597969" y="908668"/>
                  <a:pt x="491289" y="901048"/>
                  <a:pt x="404421" y="859900"/>
                </a:cubicBezTo>
                <a:cubicBezTo>
                  <a:pt x="317553" y="818752"/>
                  <a:pt x="244401" y="744076"/>
                  <a:pt x="194109" y="686164"/>
                </a:cubicBezTo>
                <a:cubicBezTo>
                  <a:pt x="143817" y="628252"/>
                  <a:pt x="131625" y="556624"/>
                  <a:pt x="102669" y="512428"/>
                </a:cubicBezTo>
                <a:cubicBezTo>
                  <a:pt x="73713" y="468232"/>
                  <a:pt x="37137" y="445372"/>
                  <a:pt x="20373" y="420988"/>
                </a:cubicBezTo>
                <a:cubicBezTo>
                  <a:pt x="3609" y="396604"/>
                  <a:pt x="-4011" y="392032"/>
                  <a:pt x="2085" y="366124"/>
                </a:cubicBezTo>
                <a:cubicBezTo>
                  <a:pt x="8181" y="340216"/>
                  <a:pt x="32565" y="312784"/>
                  <a:pt x="56949" y="265540"/>
                </a:cubicBezTo>
                <a:cubicBezTo>
                  <a:pt x="81333" y="218296"/>
                  <a:pt x="120957" y="126856"/>
                  <a:pt x="148389" y="82660"/>
                </a:cubicBezTo>
                <a:cubicBezTo>
                  <a:pt x="175821" y="38464"/>
                  <a:pt x="220017" y="4936"/>
                  <a:pt x="258117" y="364"/>
                </a:cubicBezTo>
                <a:close/>
              </a:path>
            </a:pathLst>
          </a:custGeom>
          <a:noFill/>
          <a:ln w="38100">
            <a:solidFill>
              <a:srgbClr val="260ED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4968918" y="4617239"/>
            <a:ext cx="336176" cy="448633"/>
          </a:xfrm>
          <a:custGeom>
            <a:avLst/>
            <a:gdLst>
              <a:gd name="connsiteX0" fmla="*/ 32850 w 336176"/>
              <a:gd name="connsiteY0" fmla="*/ 481 h 448633"/>
              <a:gd name="connsiteX1" fmla="*/ 151722 w 336176"/>
              <a:gd name="connsiteY1" fmla="*/ 46201 h 448633"/>
              <a:gd name="connsiteX2" fmla="*/ 288882 w 336176"/>
              <a:gd name="connsiteY2" fmla="*/ 128497 h 448633"/>
              <a:gd name="connsiteX3" fmla="*/ 325458 w 336176"/>
              <a:gd name="connsiteY3" fmla="*/ 210793 h 448633"/>
              <a:gd name="connsiteX4" fmla="*/ 334602 w 336176"/>
              <a:gd name="connsiteY4" fmla="*/ 320521 h 448633"/>
              <a:gd name="connsiteX5" fmla="*/ 298026 w 336176"/>
              <a:gd name="connsiteY5" fmla="*/ 411961 h 448633"/>
              <a:gd name="connsiteX6" fmla="*/ 224874 w 336176"/>
              <a:gd name="connsiteY6" fmla="*/ 448537 h 448633"/>
              <a:gd name="connsiteX7" fmla="*/ 78570 w 336176"/>
              <a:gd name="connsiteY7" fmla="*/ 402817 h 448633"/>
              <a:gd name="connsiteX8" fmla="*/ 5418 w 336176"/>
              <a:gd name="connsiteY8" fmla="*/ 293089 h 448633"/>
              <a:gd name="connsiteX9" fmla="*/ 5418 w 336176"/>
              <a:gd name="connsiteY9" fmla="*/ 183361 h 448633"/>
              <a:gd name="connsiteX10" fmla="*/ 5418 w 336176"/>
              <a:gd name="connsiteY10" fmla="*/ 73633 h 448633"/>
              <a:gd name="connsiteX11" fmla="*/ 32850 w 336176"/>
              <a:gd name="connsiteY11" fmla="*/ 481 h 448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6176" h="448633">
                <a:moveTo>
                  <a:pt x="32850" y="481"/>
                </a:moveTo>
                <a:cubicBezTo>
                  <a:pt x="57234" y="-4091"/>
                  <a:pt x="109050" y="24865"/>
                  <a:pt x="151722" y="46201"/>
                </a:cubicBezTo>
                <a:cubicBezTo>
                  <a:pt x="194394" y="67537"/>
                  <a:pt x="259926" y="101065"/>
                  <a:pt x="288882" y="128497"/>
                </a:cubicBezTo>
                <a:cubicBezTo>
                  <a:pt x="317838" y="155929"/>
                  <a:pt x="317838" y="178789"/>
                  <a:pt x="325458" y="210793"/>
                </a:cubicBezTo>
                <a:cubicBezTo>
                  <a:pt x="333078" y="242797"/>
                  <a:pt x="339174" y="286993"/>
                  <a:pt x="334602" y="320521"/>
                </a:cubicBezTo>
                <a:cubicBezTo>
                  <a:pt x="330030" y="354049"/>
                  <a:pt x="316314" y="390625"/>
                  <a:pt x="298026" y="411961"/>
                </a:cubicBezTo>
                <a:cubicBezTo>
                  <a:pt x="279738" y="433297"/>
                  <a:pt x="261450" y="450061"/>
                  <a:pt x="224874" y="448537"/>
                </a:cubicBezTo>
                <a:cubicBezTo>
                  <a:pt x="188298" y="447013"/>
                  <a:pt x="115146" y="428725"/>
                  <a:pt x="78570" y="402817"/>
                </a:cubicBezTo>
                <a:cubicBezTo>
                  <a:pt x="41994" y="376909"/>
                  <a:pt x="17610" y="329665"/>
                  <a:pt x="5418" y="293089"/>
                </a:cubicBezTo>
                <a:cubicBezTo>
                  <a:pt x="-6774" y="256513"/>
                  <a:pt x="5418" y="183361"/>
                  <a:pt x="5418" y="183361"/>
                </a:cubicBezTo>
                <a:cubicBezTo>
                  <a:pt x="5418" y="146785"/>
                  <a:pt x="3894" y="101065"/>
                  <a:pt x="5418" y="73633"/>
                </a:cubicBezTo>
                <a:cubicBezTo>
                  <a:pt x="6942" y="46201"/>
                  <a:pt x="8466" y="5053"/>
                  <a:pt x="32850" y="481"/>
                </a:cubicBezTo>
                <a:close/>
              </a:path>
            </a:pathLst>
          </a:custGeom>
          <a:noFill/>
          <a:ln w="38100">
            <a:solidFill>
              <a:srgbClr val="260ED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853310" y="3332615"/>
            <a:ext cx="1132939" cy="584775"/>
          </a:xfrm>
          <a:prstGeom prst="rect">
            <a:avLst/>
          </a:prstGeom>
          <a:solidFill>
            <a:schemeClr val="bg1"/>
          </a:solidFill>
        </p:spPr>
        <p:txBody>
          <a:bodyPr wrap="none" rtlCol="0">
            <a:spAutoFit/>
          </a:bodyPr>
          <a:lstStyle/>
          <a:p>
            <a:pPr algn="ctr"/>
            <a:r>
              <a:rPr lang="en-US" sz="1600" b="1" dirty="0" smtClean="0">
                <a:solidFill>
                  <a:srgbClr val="260ED4"/>
                </a:solidFill>
              </a:rPr>
              <a:t>~1 derecho</a:t>
            </a:r>
          </a:p>
          <a:p>
            <a:pPr algn="ctr"/>
            <a:r>
              <a:rPr lang="en-US" sz="1600" b="1" dirty="0">
                <a:solidFill>
                  <a:srgbClr val="260ED4"/>
                </a:solidFill>
              </a:rPr>
              <a:t>p</a:t>
            </a:r>
            <a:r>
              <a:rPr lang="en-US" sz="1600" b="1" dirty="0" smtClean="0">
                <a:solidFill>
                  <a:srgbClr val="260ED4"/>
                </a:solidFill>
              </a:rPr>
              <a:t>er 2 </a:t>
            </a:r>
            <a:r>
              <a:rPr lang="en-US" sz="1600" b="1" dirty="0" err="1" smtClean="0">
                <a:solidFill>
                  <a:srgbClr val="260ED4"/>
                </a:solidFill>
              </a:rPr>
              <a:t>yrs</a:t>
            </a:r>
            <a:endParaRPr lang="en-US" sz="1600" b="1" dirty="0">
              <a:solidFill>
                <a:srgbClr val="260ED4"/>
              </a:solidFill>
            </a:endParaRPr>
          </a:p>
        </p:txBody>
      </p:sp>
      <p:sp>
        <p:nvSpPr>
          <p:cNvPr id="30" name="TextBox 29"/>
          <p:cNvSpPr txBox="1"/>
          <p:nvPr/>
        </p:nvSpPr>
        <p:spPr>
          <a:xfrm>
            <a:off x="5472505" y="5075134"/>
            <a:ext cx="1547731" cy="584775"/>
          </a:xfrm>
          <a:prstGeom prst="rect">
            <a:avLst/>
          </a:prstGeom>
          <a:solidFill>
            <a:schemeClr val="bg1"/>
          </a:solidFill>
        </p:spPr>
        <p:txBody>
          <a:bodyPr wrap="none" rtlCol="0">
            <a:spAutoFit/>
          </a:bodyPr>
          <a:lstStyle/>
          <a:p>
            <a:pPr algn="ctr"/>
            <a:r>
              <a:rPr lang="en-US" sz="1600" b="1" dirty="0" smtClean="0">
                <a:solidFill>
                  <a:srgbClr val="C00000"/>
                </a:solidFill>
              </a:rPr>
              <a:t>Up to 1 derecho</a:t>
            </a:r>
          </a:p>
          <a:p>
            <a:pPr algn="ctr"/>
            <a:r>
              <a:rPr lang="en-US" sz="1600" b="1" dirty="0">
                <a:solidFill>
                  <a:srgbClr val="C00000"/>
                </a:solidFill>
              </a:rPr>
              <a:t>p</a:t>
            </a:r>
            <a:r>
              <a:rPr lang="en-US" sz="1600" b="1" dirty="0" smtClean="0">
                <a:solidFill>
                  <a:srgbClr val="C00000"/>
                </a:solidFill>
              </a:rPr>
              <a:t>er </a:t>
            </a:r>
            <a:r>
              <a:rPr lang="en-US" sz="1600" b="1" dirty="0" err="1" smtClean="0">
                <a:solidFill>
                  <a:srgbClr val="C00000"/>
                </a:solidFill>
              </a:rPr>
              <a:t>yr</a:t>
            </a:r>
            <a:endParaRPr lang="en-US" sz="1600" b="1" dirty="0">
              <a:solidFill>
                <a:srgbClr val="C00000"/>
              </a:solidFill>
            </a:endParaRPr>
          </a:p>
        </p:txBody>
      </p:sp>
      <p:cxnSp>
        <p:nvCxnSpPr>
          <p:cNvPr id="31" name="Straight Arrow Connector 30"/>
          <p:cNvCxnSpPr>
            <a:stCxn id="30" idx="0"/>
          </p:cNvCxnSpPr>
          <p:nvPr/>
        </p:nvCxnSpPr>
        <p:spPr>
          <a:xfrm flipH="1" flipV="1">
            <a:off x="5462497" y="4264214"/>
            <a:ext cx="783874" cy="81092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397499" y="1661860"/>
            <a:ext cx="1373389" cy="584775"/>
          </a:xfrm>
          <a:prstGeom prst="rect">
            <a:avLst/>
          </a:prstGeom>
          <a:solidFill>
            <a:schemeClr val="bg1"/>
          </a:solidFill>
        </p:spPr>
        <p:txBody>
          <a:bodyPr wrap="none" rtlCol="0">
            <a:spAutoFit/>
          </a:bodyPr>
          <a:lstStyle/>
          <a:p>
            <a:pPr algn="ctr"/>
            <a:r>
              <a:rPr lang="en-US" sz="1600" b="1" dirty="0">
                <a:solidFill>
                  <a:srgbClr val="C00000"/>
                </a:solidFill>
              </a:rPr>
              <a:t>~</a:t>
            </a:r>
            <a:r>
              <a:rPr lang="en-US" sz="1600" b="1" dirty="0" smtClean="0">
                <a:solidFill>
                  <a:srgbClr val="C00000"/>
                </a:solidFill>
              </a:rPr>
              <a:t>1.5 derechos</a:t>
            </a:r>
          </a:p>
          <a:p>
            <a:pPr algn="ctr"/>
            <a:r>
              <a:rPr lang="en-US" sz="1600" b="1" dirty="0">
                <a:solidFill>
                  <a:srgbClr val="C00000"/>
                </a:solidFill>
              </a:rPr>
              <a:t>p</a:t>
            </a:r>
            <a:r>
              <a:rPr lang="en-US" sz="1600" b="1" dirty="0" smtClean="0">
                <a:solidFill>
                  <a:srgbClr val="C00000"/>
                </a:solidFill>
              </a:rPr>
              <a:t>er </a:t>
            </a:r>
            <a:r>
              <a:rPr lang="en-US" sz="1600" b="1" dirty="0" err="1" smtClean="0">
                <a:solidFill>
                  <a:srgbClr val="C00000"/>
                </a:solidFill>
              </a:rPr>
              <a:t>yr</a:t>
            </a:r>
            <a:endParaRPr lang="en-US" sz="1600" b="1" dirty="0">
              <a:solidFill>
                <a:srgbClr val="C00000"/>
              </a:solidFill>
            </a:endParaRPr>
          </a:p>
        </p:txBody>
      </p:sp>
      <p:sp>
        <p:nvSpPr>
          <p:cNvPr id="39" name="TextBox 38"/>
          <p:cNvSpPr txBox="1"/>
          <p:nvPr/>
        </p:nvSpPr>
        <p:spPr>
          <a:xfrm>
            <a:off x="10052287" y="1720058"/>
            <a:ext cx="1373389" cy="584775"/>
          </a:xfrm>
          <a:prstGeom prst="rect">
            <a:avLst/>
          </a:prstGeom>
          <a:solidFill>
            <a:schemeClr val="bg1"/>
          </a:solidFill>
        </p:spPr>
        <p:txBody>
          <a:bodyPr wrap="none" rtlCol="0">
            <a:spAutoFit/>
          </a:bodyPr>
          <a:lstStyle/>
          <a:p>
            <a:pPr algn="ctr"/>
            <a:r>
              <a:rPr lang="en-US" sz="1600" b="1" dirty="0">
                <a:solidFill>
                  <a:srgbClr val="C00000"/>
                </a:solidFill>
              </a:rPr>
              <a:t>~</a:t>
            </a:r>
            <a:r>
              <a:rPr lang="en-US" sz="1600" b="1" dirty="0" smtClean="0">
                <a:solidFill>
                  <a:srgbClr val="C00000"/>
                </a:solidFill>
              </a:rPr>
              <a:t>1.5 derechos</a:t>
            </a:r>
          </a:p>
          <a:p>
            <a:pPr algn="ctr"/>
            <a:r>
              <a:rPr lang="en-US" sz="1600" b="1" dirty="0">
                <a:solidFill>
                  <a:srgbClr val="C00000"/>
                </a:solidFill>
              </a:rPr>
              <a:t>p</a:t>
            </a:r>
            <a:r>
              <a:rPr lang="en-US" sz="1600" b="1" dirty="0" smtClean="0">
                <a:solidFill>
                  <a:srgbClr val="C00000"/>
                </a:solidFill>
              </a:rPr>
              <a:t>er </a:t>
            </a:r>
            <a:r>
              <a:rPr lang="en-US" sz="1600" b="1" dirty="0" err="1" smtClean="0">
                <a:solidFill>
                  <a:srgbClr val="C00000"/>
                </a:solidFill>
              </a:rPr>
              <a:t>yr</a:t>
            </a:r>
            <a:endParaRPr lang="en-US" sz="1600" b="1" dirty="0">
              <a:solidFill>
                <a:srgbClr val="C00000"/>
              </a:solidFill>
            </a:endParaRPr>
          </a:p>
        </p:txBody>
      </p:sp>
    </p:spTree>
    <p:extLst>
      <p:ext uri="{BB962C8B-B14F-4D97-AF65-F5344CB8AC3E}">
        <p14:creationId xmlns:p14="http://schemas.microsoft.com/office/powerpoint/2010/main" val="2221970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52816" cy="2057400"/>
          </a:xfrm>
          <a:prstGeom prst="rect">
            <a:avLst/>
          </a:prstGeom>
        </p:spPr>
      </p:pic>
      <p:cxnSp>
        <p:nvCxnSpPr>
          <p:cNvPr id="6" name="Straight Arrow Connector 5"/>
          <p:cNvCxnSpPr>
            <a:stCxn id="7" idx="2"/>
          </p:cNvCxnSpPr>
          <p:nvPr/>
        </p:nvCxnSpPr>
        <p:spPr>
          <a:xfrm>
            <a:off x="7397500" y="656374"/>
            <a:ext cx="106543" cy="794739"/>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10805" y="71599"/>
            <a:ext cx="1373389" cy="584775"/>
          </a:xfrm>
          <a:prstGeom prst="rect">
            <a:avLst/>
          </a:prstGeom>
          <a:solidFill>
            <a:schemeClr val="bg1"/>
          </a:solidFill>
          <a:ln>
            <a:noFill/>
          </a:ln>
        </p:spPr>
        <p:txBody>
          <a:bodyPr wrap="none" rtlCol="0">
            <a:spAutoFit/>
          </a:bodyPr>
          <a:lstStyle/>
          <a:p>
            <a:pPr algn="ctr"/>
            <a:r>
              <a:rPr lang="en-US" sz="1600" b="1" dirty="0">
                <a:solidFill>
                  <a:schemeClr val="accent1">
                    <a:lumMod val="75000"/>
                  </a:schemeClr>
                </a:solidFill>
              </a:rPr>
              <a:t>~</a:t>
            </a:r>
            <a:r>
              <a:rPr lang="en-US" sz="1600" b="1" dirty="0" smtClean="0">
                <a:solidFill>
                  <a:schemeClr val="accent1">
                    <a:lumMod val="75000"/>
                  </a:schemeClr>
                </a:solidFill>
              </a:rPr>
              <a:t>1.5 derechos</a:t>
            </a:r>
          </a:p>
          <a:p>
            <a:pPr algn="ctr"/>
            <a:r>
              <a:rPr lang="en-US" sz="1600" b="1" dirty="0">
                <a:solidFill>
                  <a:schemeClr val="accent1">
                    <a:lumMod val="75000"/>
                  </a:schemeClr>
                </a:solidFill>
              </a:rPr>
              <a:t>p</a:t>
            </a:r>
            <a:r>
              <a:rPr lang="en-US" sz="1600" b="1" dirty="0" smtClean="0">
                <a:solidFill>
                  <a:schemeClr val="accent1">
                    <a:lumMod val="75000"/>
                  </a:schemeClr>
                </a:solidFill>
              </a:rPr>
              <a:t>er </a:t>
            </a:r>
            <a:r>
              <a:rPr lang="en-US" sz="1600" b="1" dirty="0" err="1" smtClean="0">
                <a:solidFill>
                  <a:schemeClr val="accent1">
                    <a:lumMod val="75000"/>
                  </a:schemeClr>
                </a:solidFill>
              </a:rPr>
              <a:t>yr</a:t>
            </a:r>
            <a:endParaRPr lang="en-US" sz="1600" b="1" dirty="0">
              <a:solidFill>
                <a:schemeClr val="accent1">
                  <a:lumMod val="75000"/>
                </a:schemeClr>
              </a:solidFill>
            </a:endParaRPr>
          </a:p>
        </p:txBody>
      </p:sp>
      <p:cxnSp>
        <p:nvCxnSpPr>
          <p:cNvPr id="10" name="Straight Arrow Connector 9"/>
          <p:cNvCxnSpPr>
            <a:stCxn id="11" idx="2"/>
          </p:cNvCxnSpPr>
          <p:nvPr/>
        </p:nvCxnSpPr>
        <p:spPr>
          <a:xfrm>
            <a:off x="10408581" y="665826"/>
            <a:ext cx="526897" cy="785287"/>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721886" y="81051"/>
            <a:ext cx="1373389" cy="584775"/>
          </a:xfrm>
          <a:prstGeom prst="rect">
            <a:avLst/>
          </a:prstGeom>
          <a:solidFill>
            <a:schemeClr val="bg1"/>
          </a:solidFill>
          <a:ln>
            <a:noFill/>
          </a:ln>
        </p:spPr>
        <p:txBody>
          <a:bodyPr wrap="none" rtlCol="0">
            <a:spAutoFit/>
          </a:bodyPr>
          <a:lstStyle/>
          <a:p>
            <a:pPr algn="ctr"/>
            <a:r>
              <a:rPr lang="en-US" sz="1600" b="1" dirty="0">
                <a:solidFill>
                  <a:schemeClr val="accent1">
                    <a:lumMod val="75000"/>
                  </a:schemeClr>
                </a:solidFill>
              </a:rPr>
              <a:t>~</a:t>
            </a:r>
            <a:r>
              <a:rPr lang="en-US" sz="1600" b="1" dirty="0" smtClean="0">
                <a:solidFill>
                  <a:schemeClr val="accent1">
                    <a:lumMod val="75000"/>
                  </a:schemeClr>
                </a:solidFill>
              </a:rPr>
              <a:t>1.5 derechos</a:t>
            </a:r>
          </a:p>
          <a:p>
            <a:pPr algn="ctr"/>
            <a:r>
              <a:rPr lang="en-US" sz="1600" b="1" dirty="0">
                <a:solidFill>
                  <a:schemeClr val="accent1">
                    <a:lumMod val="75000"/>
                  </a:schemeClr>
                </a:solidFill>
              </a:rPr>
              <a:t>p</a:t>
            </a:r>
            <a:r>
              <a:rPr lang="en-US" sz="1600" b="1" dirty="0" smtClean="0">
                <a:solidFill>
                  <a:schemeClr val="accent1">
                    <a:lumMod val="75000"/>
                  </a:schemeClr>
                </a:solidFill>
              </a:rPr>
              <a:t>er </a:t>
            </a:r>
            <a:r>
              <a:rPr lang="en-US" sz="1600" b="1" dirty="0" err="1" smtClean="0">
                <a:solidFill>
                  <a:schemeClr val="accent1">
                    <a:lumMod val="75000"/>
                  </a:schemeClr>
                </a:solidFill>
              </a:rPr>
              <a:t>yr</a:t>
            </a:r>
            <a:endParaRPr lang="en-US" sz="1600" b="1" dirty="0">
              <a:solidFill>
                <a:schemeClr val="accent1">
                  <a:lumMod val="75000"/>
                </a:schemeClr>
              </a:solidFill>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198" y="2184444"/>
            <a:ext cx="4558516" cy="399787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525" y="6182316"/>
            <a:ext cx="8101765" cy="635881"/>
          </a:xfrm>
          <a:prstGeom prst="rect">
            <a:avLst/>
          </a:prstGeom>
        </p:spPr>
      </p:pic>
      <p:sp>
        <p:nvSpPr>
          <p:cNvPr id="15" name="TextBox 14"/>
          <p:cNvSpPr txBox="1"/>
          <p:nvPr/>
        </p:nvSpPr>
        <p:spPr>
          <a:xfrm>
            <a:off x="4943468" y="3242696"/>
            <a:ext cx="1132939" cy="584775"/>
          </a:xfrm>
          <a:prstGeom prst="rect">
            <a:avLst/>
          </a:prstGeom>
          <a:solidFill>
            <a:schemeClr val="bg1"/>
          </a:solidFill>
          <a:ln>
            <a:noFill/>
          </a:ln>
        </p:spPr>
        <p:txBody>
          <a:bodyPr wrap="none" rtlCol="0">
            <a:spAutoFit/>
          </a:bodyPr>
          <a:lstStyle/>
          <a:p>
            <a:pPr algn="ctr"/>
            <a:r>
              <a:rPr lang="en-US" sz="1600" b="1" dirty="0">
                <a:solidFill>
                  <a:srgbClr val="260ED4"/>
                </a:solidFill>
              </a:rPr>
              <a:t>~</a:t>
            </a:r>
            <a:r>
              <a:rPr lang="en-US" sz="1600" b="1" dirty="0" smtClean="0">
                <a:solidFill>
                  <a:srgbClr val="260ED4"/>
                </a:solidFill>
              </a:rPr>
              <a:t>1 derecho</a:t>
            </a:r>
          </a:p>
          <a:p>
            <a:pPr algn="ctr"/>
            <a:r>
              <a:rPr lang="en-US" sz="1600" b="1" dirty="0">
                <a:solidFill>
                  <a:srgbClr val="260ED4"/>
                </a:solidFill>
              </a:rPr>
              <a:t>p</a:t>
            </a:r>
            <a:r>
              <a:rPr lang="en-US" sz="1600" b="1" dirty="0" smtClean="0">
                <a:solidFill>
                  <a:srgbClr val="260ED4"/>
                </a:solidFill>
              </a:rPr>
              <a:t>er 2 </a:t>
            </a:r>
            <a:r>
              <a:rPr lang="en-US" sz="1600" b="1" dirty="0" err="1" smtClean="0">
                <a:solidFill>
                  <a:srgbClr val="260ED4"/>
                </a:solidFill>
              </a:rPr>
              <a:t>yrs</a:t>
            </a:r>
            <a:endParaRPr lang="en-US" sz="1600" b="1" dirty="0">
              <a:solidFill>
                <a:srgbClr val="260ED4"/>
              </a:solidFill>
            </a:endParaRPr>
          </a:p>
        </p:txBody>
      </p:sp>
      <p:sp>
        <p:nvSpPr>
          <p:cNvPr id="16" name="Freeform 15"/>
          <p:cNvSpPr/>
          <p:nvPr/>
        </p:nvSpPr>
        <p:spPr>
          <a:xfrm>
            <a:off x="5727368" y="4083709"/>
            <a:ext cx="884786" cy="633866"/>
          </a:xfrm>
          <a:custGeom>
            <a:avLst/>
            <a:gdLst>
              <a:gd name="connsiteX0" fmla="*/ 60483 w 884786"/>
              <a:gd name="connsiteY0" fmla="*/ 277276 h 633866"/>
              <a:gd name="connsiteX1" fmla="*/ 321740 w 884786"/>
              <a:gd name="connsiteY1" fmla="*/ 166744 h 633866"/>
              <a:gd name="connsiteX2" fmla="*/ 492562 w 884786"/>
              <a:gd name="connsiteY2" fmla="*/ 86357 h 633866"/>
              <a:gd name="connsiteX3" fmla="*/ 683480 w 884786"/>
              <a:gd name="connsiteY3" fmla="*/ 5970 h 633866"/>
              <a:gd name="connsiteX4" fmla="*/ 814109 w 884786"/>
              <a:gd name="connsiteY4" fmla="*/ 16018 h 633866"/>
              <a:gd name="connsiteX5" fmla="*/ 884447 w 884786"/>
              <a:gd name="connsiteY5" fmla="*/ 96405 h 633866"/>
              <a:gd name="connsiteX6" fmla="*/ 834206 w 884786"/>
              <a:gd name="connsiteY6" fmla="*/ 307421 h 633866"/>
              <a:gd name="connsiteX7" fmla="*/ 693529 w 884786"/>
              <a:gd name="connsiteY7" fmla="*/ 528484 h 633866"/>
              <a:gd name="connsiteX8" fmla="*/ 623190 w 884786"/>
              <a:gd name="connsiteY8" fmla="*/ 568678 h 633866"/>
              <a:gd name="connsiteX9" fmla="*/ 442320 w 884786"/>
              <a:gd name="connsiteY9" fmla="*/ 618920 h 633866"/>
              <a:gd name="connsiteX10" fmla="*/ 241353 w 884786"/>
              <a:gd name="connsiteY10" fmla="*/ 628968 h 633866"/>
              <a:gd name="connsiteX11" fmla="*/ 110724 w 884786"/>
              <a:gd name="connsiteY11" fmla="*/ 548581 h 633866"/>
              <a:gd name="connsiteX12" fmla="*/ 50434 w 884786"/>
              <a:gd name="connsiteY12" fmla="*/ 458146 h 633866"/>
              <a:gd name="connsiteX13" fmla="*/ 192 w 884786"/>
              <a:gd name="connsiteY13" fmla="*/ 367711 h 633866"/>
              <a:gd name="connsiteX14" fmla="*/ 60483 w 884786"/>
              <a:gd name="connsiteY14" fmla="*/ 277276 h 63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4786" h="633866">
                <a:moveTo>
                  <a:pt x="60483" y="277276"/>
                </a:moveTo>
                <a:cubicBezTo>
                  <a:pt x="114074" y="243781"/>
                  <a:pt x="249727" y="198564"/>
                  <a:pt x="321740" y="166744"/>
                </a:cubicBezTo>
                <a:cubicBezTo>
                  <a:pt x="393753" y="134924"/>
                  <a:pt x="432272" y="113153"/>
                  <a:pt x="492562" y="86357"/>
                </a:cubicBezTo>
                <a:cubicBezTo>
                  <a:pt x="552852" y="59561"/>
                  <a:pt x="629889" y="17693"/>
                  <a:pt x="683480" y="5970"/>
                </a:cubicBezTo>
                <a:cubicBezTo>
                  <a:pt x="737071" y="-5753"/>
                  <a:pt x="780615" y="945"/>
                  <a:pt x="814109" y="16018"/>
                </a:cubicBezTo>
                <a:cubicBezTo>
                  <a:pt x="847604" y="31090"/>
                  <a:pt x="881098" y="47838"/>
                  <a:pt x="884447" y="96405"/>
                </a:cubicBezTo>
                <a:cubicBezTo>
                  <a:pt x="887796" y="144972"/>
                  <a:pt x="866026" y="235408"/>
                  <a:pt x="834206" y="307421"/>
                </a:cubicBezTo>
                <a:cubicBezTo>
                  <a:pt x="802386" y="379434"/>
                  <a:pt x="728698" y="484941"/>
                  <a:pt x="693529" y="528484"/>
                </a:cubicBezTo>
                <a:cubicBezTo>
                  <a:pt x="658360" y="572027"/>
                  <a:pt x="665058" y="553605"/>
                  <a:pt x="623190" y="568678"/>
                </a:cubicBezTo>
                <a:cubicBezTo>
                  <a:pt x="581322" y="583751"/>
                  <a:pt x="505960" y="608872"/>
                  <a:pt x="442320" y="618920"/>
                </a:cubicBezTo>
                <a:cubicBezTo>
                  <a:pt x="378681" y="628968"/>
                  <a:pt x="296619" y="640691"/>
                  <a:pt x="241353" y="628968"/>
                </a:cubicBezTo>
                <a:cubicBezTo>
                  <a:pt x="186087" y="617245"/>
                  <a:pt x="142544" y="577051"/>
                  <a:pt x="110724" y="548581"/>
                </a:cubicBezTo>
                <a:cubicBezTo>
                  <a:pt x="78904" y="520111"/>
                  <a:pt x="68856" y="488291"/>
                  <a:pt x="50434" y="458146"/>
                </a:cubicBezTo>
                <a:cubicBezTo>
                  <a:pt x="32012" y="428001"/>
                  <a:pt x="1867" y="402880"/>
                  <a:pt x="192" y="367711"/>
                </a:cubicBezTo>
                <a:cubicBezTo>
                  <a:pt x="-1483" y="332542"/>
                  <a:pt x="6892" y="310771"/>
                  <a:pt x="60483" y="277276"/>
                </a:cubicBezTo>
                <a:close/>
              </a:path>
            </a:pathLst>
          </a:custGeom>
          <a:noFill/>
          <a:ln w="38100">
            <a:solidFill>
              <a:srgbClr val="260ED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255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a derecho?</a:t>
            </a:r>
            <a:endParaRPr lang="en-US" dirty="0"/>
          </a:p>
        </p:txBody>
      </p:sp>
      <p:sp>
        <p:nvSpPr>
          <p:cNvPr id="3" name="Slide Number Placeholder 2"/>
          <p:cNvSpPr>
            <a:spLocks noGrp="1"/>
          </p:cNvSpPr>
          <p:nvPr>
            <p:ph type="sldNum" idx="12"/>
          </p:nvPr>
        </p:nvSpPr>
        <p:spPr/>
        <p:txBody>
          <a:bodyPr/>
          <a:lstStyle/>
          <a:p>
            <a:fld id="{00000000-1234-1234-1234-123412341234}" type="slidenum">
              <a:rPr lang="en-US" smtClean="0"/>
              <a:pPr/>
              <a:t>2</a:t>
            </a:fld>
            <a:endParaRPr lang="en-US"/>
          </a:p>
        </p:txBody>
      </p:sp>
      <p:sp>
        <p:nvSpPr>
          <p:cNvPr id="4" name="Text Placeholder 3"/>
          <p:cNvSpPr>
            <a:spLocks noGrp="1"/>
          </p:cNvSpPr>
          <p:nvPr>
            <p:ph type="body" idx="1"/>
          </p:nvPr>
        </p:nvSpPr>
        <p:spPr>
          <a:xfrm>
            <a:off x="711200" y="883920"/>
            <a:ext cx="11074400" cy="5974080"/>
          </a:xfrm>
        </p:spPr>
        <p:txBody>
          <a:bodyPr>
            <a:normAutofit/>
          </a:bodyPr>
          <a:lstStyle/>
          <a:p>
            <a:pPr marL="33866" indent="0">
              <a:buNone/>
            </a:pPr>
            <a:endParaRPr lang="en-US" sz="2133" dirty="0"/>
          </a:p>
          <a:p>
            <a:r>
              <a:rPr lang="en-US" sz="2400" dirty="0">
                <a:solidFill>
                  <a:prstClr val="black"/>
                </a:solidFill>
              </a:rPr>
              <a:t>Historically, the term derecho has been applied ambiguously</a:t>
            </a:r>
          </a:p>
          <a:p>
            <a:pPr lvl="1"/>
            <a:r>
              <a:rPr lang="en-US" sz="2000" dirty="0">
                <a:solidFill>
                  <a:prstClr val="black"/>
                </a:solidFill>
              </a:rPr>
              <a:t>Lack of agreement as to the specific criteria needed to confirm a derecho</a:t>
            </a:r>
          </a:p>
          <a:p>
            <a:pPr lvl="1"/>
            <a:r>
              <a:rPr lang="en-US" sz="2000" dirty="0">
                <a:solidFill>
                  <a:prstClr val="black"/>
                </a:solidFill>
              </a:rPr>
              <a:t>What storm modes and ambient environments support such events</a:t>
            </a:r>
          </a:p>
          <a:p>
            <a:pPr lvl="1"/>
            <a:r>
              <a:rPr lang="en-US" sz="2000" dirty="0">
                <a:solidFill>
                  <a:prstClr val="black"/>
                </a:solidFill>
              </a:rPr>
              <a:t>Should internal storm-scale mechanisms matter in derecho production? Think of the differences between supercell-tornadoes vs. </a:t>
            </a:r>
            <a:r>
              <a:rPr lang="en-US" sz="2000" dirty="0" err="1">
                <a:solidFill>
                  <a:prstClr val="black"/>
                </a:solidFill>
              </a:rPr>
              <a:t>landspouts</a:t>
            </a:r>
            <a:r>
              <a:rPr lang="en-US" sz="2000" dirty="0">
                <a:solidFill>
                  <a:prstClr val="black"/>
                </a:solidFill>
              </a:rPr>
              <a:t> for example</a:t>
            </a:r>
            <a:r>
              <a:rPr lang="en-US" sz="2000" dirty="0" smtClean="0">
                <a:solidFill>
                  <a:prstClr val="black"/>
                </a:solidFill>
              </a:rPr>
              <a:t>.</a:t>
            </a:r>
            <a:endParaRPr lang="en-US" sz="1866" b="1" dirty="0"/>
          </a:p>
          <a:p>
            <a:pPr marL="677317" lvl="1" indent="0">
              <a:buNone/>
            </a:pPr>
            <a:endParaRPr lang="en-US" sz="2000" b="1" dirty="0"/>
          </a:p>
          <a:p>
            <a:r>
              <a:rPr lang="en-US" sz="2400" b="1" dirty="0" smtClean="0">
                <a:solidFill>
                  <a:schemeClr val="tx1"/>
                </a:solidFill>
              </a:rPr>
              <a:t>There is a general understanding (agreement) that derechos are widespread severe windstorms originating from MCSs (or organized, mostly linear convection)</a:t>
            </a:r>
            <a:endParaRPr lang="en-US" sz="2000" dirty="0" smtClean="0">
              <a:solidFill>
                <a:schemeClr val="tx1"/>
              </a:solidFill>
            </a:endParaRPr>
          </a:p>
          <a:p>
            <a:pPr lvl="1"/>
            <a:r>
              <a:rPr lang="en-US" sz="2000" dirty="0" smtClean="0">
                <a:solidFill>
                  <a:schemeClr val="tx1"/>
                </a:solidFill>
              </a:rPr>
              <a:t>What makes a given event a derecho in the eyes of the meteorology community, broadcast media, stakeholders, or the public?</a:t>
            </a:r>
          </a:p>
          <a:p>
            <a:pPr lvl="1"/>
            <a:r>
              <a:rPr lang="en-US" sz="2000" dirty="0" smtClean="0">
                <a:solidFill>
                  <a:schemeClr val="tx1"/>
                </a:solidFill>
              </a:rPr>
              <a:t>“You know it when you see it.”</a:t>
            </a:r>
            <a:endParaRPr lang="en-US" sz="900" dirty="0" smtClean="0">
              <a:solidFill>
                <a:schemeClr val="tx1"/>
              </a:solidFill>
            </a:endParaRPr>
          </a:p>
          <a:p>
            <a:pPr lvl="1"/>
            <a:endParaRPr lang="en-US" sz="1400" dirty="0">
              <a:solidFill>
                <a:schemeClr val="tx1"/>
              </a:solidFill>
            </a:endParaRPr>
          </a:p>
          <a:p>
            <a:pPr lvl="1"/>
            <a:endParaRPr lang="en-US" sz="2133" dirty="0"/>
          </a:p>
          <a:p>
            <a:pPr lvl="1"/>
            <a:endParaRPr lang="en-US" sz="2133" b="1" dirty="0"/>
          </a:p>
          <a:p>
            <a:endParaRPr lang="en-US" sz="2667" dirty="0"/>
          </a:p>
          <a:p>
            <a:pPr marL="677316" lvl="1" indent="0">
              <a:buNone/>
            </a:pPr>
            <a:endParaRPr lang="en-US" sz="2667" dirty="0"/>
          </a:p>
        </p:txBody>
      </p:sp>
    </p:spTree>
    <p:extLst>
      <p:ext uri="{BB962C8B-B14F-4D97-AF65-F5344CB8AC3E}">
        <p14:creationId xmlns:p14="http://schemas.microsoft.com/office/powerpoint/2010/main" val="2623295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Derecho Spatial Climatology</a:t>
            </a:r>
            <a:endParaRPr lang="en-US" dirty="0"/>
          </a:p>
        </p:txBody>
      </p:sp>
      <p:sp>
        <p:nvSpPr>
          <p:cNvPr id="3" name="Text Placeholder 2"/>
          <p:cNvSpPr>
            <a:spLocks noGrp="1"/>
          </p:cNvSpPr>
          <p:nvPr>
            <p:ph type="body" idx="1"/>
          </p:nvPr>
        </p:nvSpPr>
        <p:spPr/>
        <p:txBody>
          <a:bodyPr>
            <a:normAutofit fontScale="40000" lnSpcReduction="20000"/>
          </a:bodyPr>
          <a:lstStyle/>
          <a:p>
            <a:r>
              <a:rPr lang="en-US" dirty="0" smtClean="0"/>
              <a:t>The warm-season northern Plains/Midwest and southern Plains corridors are in general agreement with past research.</a:t>
            </a:r>
          </a:p>
          <a:p>
            <a:endParaRPr lang="en-US" dirty="0"/>
          </a:p>
          <a:p>
            <a:r>
              <a:rPr lang="en-US" dirty="0" smtClean="0"/>
              <a:t>The cool-season corridor shifted 500-700 km in the current study compared to previous studies. Some reasons include:</a:t>
            </a:r>
          </a:p>
          <a:p>
            <a:pPr lvl="1"/>
            <a:r>
              <a:rPr lang="en-US" dirty="0" smtClean="0"/>
              <a:t>Less 33+ m s-1 occur farther south, and previous studies did not include a 33+  m s-1 gust requirement.</a:t>
            </a:r>
          </a:p>
          <a:p>
            <a:pPr lvl="1"/>
            <a:r>
              <a:rPr lang="en-US" dirty="0" smtClean="0"/>
              <a:t>More significant “wind damage” (confirmed via NWS surveys) may be classified as QLCS tornadoes due to recent advances in high-resolution and dual-</a:t>
            </a:r>
            <a:r>
              <a:rPr lang="en-US" dirty="0" err="1" smtClean="0"/>
              <a:t>polarimetric</a:t>
            </a:r>
            <a:r>
              <a:rPr lang="en-US" dirty="0" smtClean="0"/>
              <a:t> radar technology. Evidence is supported by an increase in QLCS tornadoes over LA/MS (Thompson et al. 2023).</a:t>
            </a:r>
          </a:p>
          <a:p>
            <a:endParaRPr lang="en-US" dirty="0" smtClean="0"/>
          </a:p>
          <a:p>
            <a:r>
              <a:rPr lang="en-US" dirty="0" smtClean="0"/>
              <a:t>An overall decrease in derecho frequency is noted during any season/location since derechos are inherently less common with the stricter 33+ m s</a:t>
            </a:r>
            <a:r>
              <a:rPr lang="en-US" baseline="30000" dirty="0" smtClean="0"/>
              <a:t>-1</a:t>
            </a:r>
            <a:r>
              <a:rPr lang="en-US" dirty="0" smtClean="0"/>
              <a:t> criteria.</a:t>
            </a:r>
          </a:p>
          <a:p>
            <a:endParaRPr lang="en-US" dirty="0"/>
          </a:p>
          <a:p>
            <a:r>
              <a:rPr lang="en-US" dirty="0" smtClean="0"/>
              <a:t>Cool-season derechos are disproportionately rarer compared to warm-season events in the present study relative to other studies, but the cool-season frequency magnitudes more closely match earlier studies and the current warm-season study. </a:t>
            </a:r>
          </a:p>
          <a:p>
            <a:pPr lvl="1"/>
            <a:r>
              <a:rPr lang="en-US" dirty="0"/>
              <a:t>C</a:t>
            </a:r>
            <a:r>
              <a:rPr lang="en-US" dirty="0" smtClean="0"/>
              <a:t>ool-season derechos are very expansive and often overlap the same areas (TN Valley), whereas warm-season bow echo wind swaths are inherently narrower, with regional occurrences varying more greatly (see slide 20 for examples). </a:t>
            </a:r>
            <a:endParaRPr lang="en-US" dirty="0"/>
          </a:p>
        </p:txBody>
      </p:sp>
      <p:sp>
        <p:nvSpPr>
          <p:cNvPr id="4" name="Text Placeholder 3"/>
          <p:cNvSpPr>
            <a:spLocks noGrp="1"/>
          </p:cNvSpPr>
          <p:nvPr>
            <p:ph type="body" idx="2"/>
          </p:nvPr>
        </p:nvSpPr>
        <p:spPr/>
        <p:txBody>
          <a:bodyPr>
            <a:normAutofit fontScale="25000" lnSpcReduction="20000"/>
          </a:bodyPr>
          <a:lstStyle/>
          <a:p>
            <a:r>
              <a:rPr lang="en-US" dirty="0" smtClean="0"/>
              <a:t>Key Takeaways</a:t>
            </a:r>
            <a:endParaRPr lang="en-US" dirty="0"/>
          </a:p>
        </p:txBody>
      </p:sp>
    </p:spTree>
    <p:extLst>
      <p:ext uri="{BB962C8B-B14F-4D97-AF65-F5344CB8AC3E}">
        <p14:creationId xmlns:p14="http://schemas.microsoft.com/office/powerpoint/2010/main" val="4200053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bow-echo DMCSs form?</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112" y="988595"/>
            <a:ext cx="6172175" cy="5793085"/>
          </a:xfrm>
          <a:prstGeom prst="rect">
            <a:avLst/>
          </a:prstGeom>
        </p:spPr>
      </p:pic>
      <p:sp>
        <p:nvSpPr>
          <p:cNvPr id="4" name="Rectangle 3"/>
          <p:cNvSpPr/>
          <p:nvPr/>
        </p:nvSpPr>
        <p:spPr>
          <a:xfrm>
            <a:off x="6824547" y="2430966"/>
            <a:ext cx="1639210" cy="2137557"/>
          </a:xfrm>
          <a:prstGeom prst="rect">
            <a:avLst/>
          </a:prstGeom>
          <a:noFill/>
          <a:ln w="57150">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58874" y="4247851"/>
            <a:ext cx="2277034" cy="1384995"/>
          </a:xfrm>
          <a:prstGeom prst="rect">
            <a:avLst/>
          </a:prstGeom>
          <a:solidFill>
            <a:schemeClr val="bg1"/>
          </a:solidFill>
        </p:spPr>
        <p:txBody>
          <a:bodyPr wrap="none" rtlCol="0">
            <a:spAutoFit/>
          </a:bodyPr>
          <a:lstStyle/>
          <a:p>
            <a:pPr algn="ctr"/>
            <a:r>
              <a:rPr lang="en-US" sz="2800" b="1" dirty="0" smtClean="0">
                <a:solidFill>
                  <a:srgbClr val="7030A0"/>
                </a:solidFill>
              </a:rPr>
              <a:t>Lets do a</a:t>
            </a:r>
          </a:p>
          <a:p>
            <a:pPr algn="ctr"/>
            <a:r>
              <a:rPr lang="en-US" sz="2800" b="1" dirty="0" smtClean="0">
                <a:solidFill>
                  <a:srgbClr val="7030A0"/>
                </a:solidFill>
              </a:rPr>
              <a:t>Theoretical</a:t>
            </a:r>
          </a:p>
          <a:p>
            <a:pPr algn="ctr"/>
            <a:r>
              <a:rPr lang="en-US" sz="2800" b="1" dirty="0" smtClean="0">
                <a:solidFill>
                  <a:srgbClr val="7030A0"/>
                </a:solidFill>
              </a:rPr>
              <a:t>Cross-section!</a:t>
            </a:r>
            <a:endParaRPr lang="en-US" sz="2800" b="1" dirty="0">
              <a:solidFill>
                <a:srgbClr val="7030A0"/>
              </a:solidFill>
            </a:endParaRPr>
          </a:p>
        </p:txBody>
      </p:sp>
      <p:sp>
        <p:nvSpPr>
          <p:cNvPr id="6" name="Arc 5"/>
          <p:cNvSpPr/>
          <p:nvPr/>
        </p:nvSpPr>
        <p:spPr>
          <a:xfrm rot="4583376">
            <a:off x="5638770" y="1881904"/>
            <a:ext cx="2529379" cy="2598351"/>
          </a:xfrm>
          <a:prstGeom prst="arc">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Isosceles Triangle 7"/>
          <p:cNvSpPr/>
          <p:nvPr/>
        </p:nvSpPr>
        <p:spPr>
          <a:xfrm rot="5695101">
            <a:off x="8205525" y="3109506"/>
            <a:ext cx="186212" cy="1634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6596508">
            <a:off x="8096928" y="3572587"/>
            <a:ext cx="186212" cy="1634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7329736">
            <a:off x="7791348" y="4018411"/>
            <a:ext cx="186212" cy="1634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8916834">
            <a:off x="7439182" y="4284380"/>
            <a:ext cx="186212" cy="1634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7654343" y="4715975"/>
            <a:ext cx="0" cy="91687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44152" y="5123013"/>
            <a:ext cx="928459" cy="646331"/>
          </a:xfrm>
          <a:prstGeom prst="rect">
            <a:avLst/>
          </a:prstGeom>
          <a:noFill/>
        </p:spPr>
        <p:txBody>
          <a:bodyPr wrap="none" rtlCol="0">
            <a:spAutoFit/>
          </a:bodyPr>
          <a:lstStyle/>
          <a:p>
            <a:r>
              <a:rPr lang="en-US" b="1" dirty="0" smtClean="0">
                <a:solidFill>
                  <a:srgbClr val="C00000"/>
                </a:solidFill>
              </a:rPr>
              <a:t>Looking</a:t>
            </a:r>
          </a:p>
          <a:p>
            <a:r>
              <a:rPr lang="en-US" b="1" dirty="0" smtClean="0">
                <a:solidFill>
                  <a:srgbClr val="C00000"/>
                </a:solidFill>
              </a:rPr>
              <a:t>North</a:t>
            </a:r>
            <a:endParaRPr lang="en-US" b="1" dirty="0">
              <a:solidFill>
                <a:srgbClr val="C00000"/>
              </a:solidFill>
            </a:endParaRPr>
          </a:p>
        </p:txBody>
      </p:sp>
    </p:spTree>
    <p:extLst>
      <p:ext uri="{BB962C8B-B14F-4D97-AF65-F5344CB8AC3E}">
        <p14:creationId xmlns:p14="http://schemas.microsoft.com/office/powerpoint/2010/main" val="987795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 bow-echo DMCSs form?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577" y="988595"/>
            <a:ext cx="9932293" cy="3647630"/>
          </a:xfrm>
          <a:prstGeom prst="rect">
            <a:avLst/>
          </a:prstGeom>
        </p:spPr>
      </p:pic>
      <p:sp>
        <p:nvSpPr>
          <p:cNvPr id="3" name="TextBox 2"/>
          <p:cNvSpPr txBox="1"/>
          <p:nvPr/>
        </p:nvSpPr>
        <p:spPr>
          <a:xfrm>
            <a:off x="2140566" y="3873484"/>
            <a:ext cx="1364989" cy="276999"/>
          </a:xfrm>
          <a:prstGeom prst="rect">
            <a:avLst/>
          </a:prstGeom>
          <a:solidFill>
            <a:schemeClr val="bg1"/>
          </a:solidFill>
        </p:spPr>
        <p:txBody>
          <a:bodyPr wrap="none" rtlCol="0">
            <a:spAutoFit/>
          </a:bodyPr>
          <a:lstStyle/>
          <a:p>
            <a:r>
              <a:rPr lang="en-US" sz="1200" dirty="0" err="1" smtClean="0"/>
              <a:t>Houze</a:t>
            </a:r>
            <a:r>
              <a:rPr lang="en-US" sz="1200" dirty="0" smtClean="0"/>
              <a:t> et al. (1989)</a:t>
            </a:r>
            <a:endParaRPr lang="en-US" sz="1200" dirty="0"/>
          </a:p>
        </p:txBody>
      </p:sp>
      <p:sp>
        <p:nvSpPr>
          <p:cNvPr id="4" name="TextBox 3"/>
          <p:cNvSpPr txBox="1"/>
          <p:nvPr/>
        </p:nvSpPr>
        <p:spPr>
          <a:xfrm>
            <a:off x="107730" y="4636225"/>
            <a:ext cx="1174424" cy="369332"/>
          </a:xfrm>
          <a:prstGeom prst="rect">
            <a:avLst/>
          </a:prstGeom>
          <a:noFill/>
        </p:spPr>
        <p:txBody>
          <a:bodyPr wrap="none" rtlCol="0">
            <a:spAutoFit/>
          </a:bodyPr>
          <a:lstStyle/>
          <a:p>
            <a:r>
              <a:rPr lang="en-US" b="1" dirty="0" smtClean="0"/>
              <a:t>Key Points</a:t>
            </a:r>
            <a:endParaRPr lang="en-US" b="1" dirty="0"/>
          </a:p>
        </p:txBody>
      </p:sp>
      <p:sp>
        <p:nvSpPr>
          <p:cNvPr id="6" name="TextBox 5"/>
          <p:cNvSpPr txBox="1"/>
          <p:nvPr/>
        </p:nvSpPr>
        <p:spPr>
          <a:xfrm>
            <a:off x="219456" y="5221224"/>
            <a:ext cx="11972544" cy="1569660"/>
          </a:xfrm>
          <a:prstGeom prst="rect">
            <a:avLst/>
          </a:prstGeom>
          <a:noFill/>
        </p:spPr>
        <p:txBody>
          <a:bodyPr wrap="square" rtlCol="0">
            <a:spAutoFit/>
          </a:bodyPr>
          <a:lstStyle/>
          <a:p>
            <a:r>
              <a:rPr lang="en-US" sz="1600" dirty="0" smtClean="0"/>
              <a:t>Derechos originate from highly organized MCSs and bow echoes.</a:t>
            </a:r>
          </a:p>
          <a:p>
            <a:endParaRPr lang="en-US" sz="1600" dirty="0"/>
          </a:p>
          <a:p>
            <a:r>
              <a:rPr lang="en-US" sz="1600" dirty="0" smtClean="0"/>
              <a:t>Front-to-rear flow transports liquid/ice species that melt and evaporate behind the main leading line, generating a cold pool and horizontal buoyancy gradient</a:t>
            </a:r>
          </a:p>
          <a:p>
            <a:endParaRPr lang="en-US" sz="1600" dirty="0"/>
          </a:p>
          <a:p>
            <a:r>
              <a:rPr lang="en-US" sz="1600" dirty="0" smtClean="0"/>
              <a:t>This buoyancy gradient fosters rear inflow jet development, which support bow-echo structure and derecho winds.</a:t>
            </a:r>
            <a:endParaRPr lang="en-US" sz="1600" dirty="0"/>
          </a:p>
        </p:txBody>
      </p:sp>
    </p:spTree>
    <p:extLst>
      <p:ext uri="{BB962C8B-B14F-4D97-AF65-F5344CB8AC3E}">
        <p14:creationId xmlns:p14="http://schemas.microsoft.com/office/powerpoint/2010/main" val="942367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 y="7917"/>
            <a:ext cx="4624285" cy="6850083"/>
          </a:xfrm>
          <a:prstGeom prst="rect">
            <a:avLst/>
          </a:prstGeom>
        </p:spPr>
      </p:pic>
      <p:sp>
        <p:nvSpPr>
          <p:cNvPr id="2" name="TextBox 1"/>
          <p:cNvSpPr txBox="1"/>
          <p:nvPr/>
        </p:nvSpPr>
        <p:spPr>
          <a:xfrm>
            <a:off x="0" y="1797796"/>
            <a:ext cx="1208151" cy="276999"/>
          </a:xfrm>
          <a:prstGeom prst="rect">
            <a:avLst/>
          </a:prstGeom>
          <a:noFill/>
        </p:spPr>
        <p:txBody>
          <a:bodyPr wrap="none" rtlCol="0">
            <a:spAutoFit/>
          </a:bodyPr>
          <a:lstStyle/>
          <a:p>
            <a:r>
              <a:rPr lang="en-US" sz="1200" dirty="0" smtClean="0"/>
              <a:t>Weisman (1992)</a:t>
            </a:r>
            <a:endParaRPr lang="en-US" sz="1200" dirty="0"/>
          </a:p>
        </p:txBody>
      </p:sp>
      <p:sp>
        <p:nvSpPr>
          <p:cNvPr id="3" name="TextBox 2"/>
          <p:cNvSpPr txBox="1"/>
          <p:nvPr/>
        </p:nvSpPr>
        <p:spPr>
          <a:xfrm>
            <a:off x="4706581" y="118872"/>
            <a:ext cx="1174424" cy="369332"/>
          </a:xfrm>
          <a:prstGeom prst="rect">
            <a:avLst/>
          </a:prstGeom>
          <a:noFill/>
        </p:spPr>
        <p:txBody>
          <a:bodyPr wrap="none" rtlCol="0">
            <a:spAutoFit/>
          </a:bodyPr>
          <a:lstStyle/>
          <a:p>
            <a:r>
              <a:rPr lang="en-US" b="1" dirty="0" smtClean="0"/>
              <a:t>Key Points</a:t>
            </a:r>
            <a:endParaRPr lang="en-US" b="1" dirty="0"/>
          </a:p>
        </p:txBody>
      </p:sp>
      <p:sp>
        <p:nvSpPr>
          <p:cNvPr id="4" name="TextBox 3"/>
          <p:cNvSpPr txBox="1"/>
          <p:nvPr/>
        </p:nvSpPr>
        <p:spPr>
          <a:xfrm>
            <a:off x="4706580" y="599159"/>
            <a:ext cx="7485419" cy="3139321"/>
          </a:xfrm>
          <a:prstGeom prst="rect">
            <a:avLst/>
          </a:prstGeom>
          <a:noFill/>
        </p:spPr>
        <p:txBody>
          <a:bodyPr wrap="square" rtlCol="0">
            <a:spAutoFit/>
          </a:bodyPr>
          <a:lstStyle/>
          <a:p>
            <a:r>
              <a:rPr lang="en-US" dirty="0" smtClean="0"/>
              <a:t>Combined cold pool depth and strength (C) must be at least a little stronger then the countering low-level shear (</a:t>
            </a:r>
            <a:r>
              <a:rPr lang="el-GR" dirty="0" smtClean="0"/>
              <a:t>Δ</a:t>
            </a:r>
            <a:r>
              <a:rPr lang="en-US" dirty="0" smtClean="0"/>
              <a:t>u) to allow for persistent rearward flow (C &gt; </a:t>
            </a:r>
            <a:r>
              <a:rPr lang="el-GR" dirty="0" smtClean="0"/>
              <a:t>Δ</a:t>
            </a:r>
            <a:r>
              <a:rPr lang="en-US" dirty="0" smtClean="0"/>
              <a:t>u). C &gt;&gt; </a:t>
            </a:r>
            <a:r>
              <a:rPr lang="el-GR" dirty="0" smtClean="0"/>
              <a:t>Δ</a:t>
            </a:r>
            <a:r>
              <a:rPr lang="en-US" dirty="0" smtClean="0"/>
              <a:t>u is sub-optimal because the cold pool could undercut the convective leading line.</a:t>
            </a:r>
          </a:p>
          <a:p>
            <a:endParaRPr lang="en-US" dirty="0"/>
          </a:p>
          <a:p>
            <a:r>
              <a:rPr lang="en-US" dirty="0" smtClean="0"/>
              <a:t>The persistent rearward flow allows for prolonged hydrometeor advection and rainfall evaporation, supporting a deepening, strengthening cold pool.</a:t>
            </a:r>
          </a:p>
          <a:p>
            <a:endParaRPr lang="en-US" dirty="0"/>
          </a:p>
          <a:p>
            <a:r>
              <a:rPr lang="en-US" dirty="0" smtClean="0"/>
              <a:t>The horizontal buoyancy gradient also strengthens, promoting intensifying horizontal circulations, with countering circulations above/behind the cold pool fostering rear-inflow jet development.</a:t>
            </a:r>
            <a:endParaRPr lang="en-US" dirty="0"/>
          </a:p>
        </p:txBody>
      </p:sp>
    </p:spTree>
    <p:extLst>
      <p:ext uri="{BB962C8B-B14F-4D97-AF65-F5344CB8AC3E}">
        <p14:creationId xmlns:p14="http://schemas.microsoft.com/office/powerpoint/2010/main" val="2757085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193" y="64009"/>
            <a:ext cx="8517190" cy="5148072"/>
          </a:xfrm>
          <a:prstGeom prst="rect">
            <a:avLst/>
          </a:prstGeom>
        </p:spPr>
      </p:pic>
      <p:sp>
        <p:nvSpPr>
          <p:cNvPr id="2" name="TextBox 1"/>
          <p:cNvSpPr txBox="1"/>
          <p:nvPr/>
        </p:nvSpPr>
        <p:spPr>
          <a:xfrm>
            <a:off x="8576044" y="5195685"/>
            <a:ext cx="1987339" cy="276999"/>
          </a:xfrm>
          <a:prstGeom prst="rect">
            <a:avLst/>
          </a:prstGeom>
          <a:noFill/>
        </p:spPr>
        <p:txBody>
          <a:bodyPr wrap="none" rtlCol="0">
            <a:spAutoFit/>
          </a:bodyPr>
          <a:lstStyle/>
          <a:p>
            <a:r>
              <a:rPr lang="en-US" sz="1200" dirty="0" err="1" smtClean="0"/>
              <a:t>Biggerstaff</a:t>
            </a:r>
            <a:r>
              <a:rPr lang="en-US" sz="1200" dirty="0" smtClean="0"/>
              <a:t> and </a:t>
            </a:r>
            <a:r>
              <a:rPr lang="en-US" sz="1200" dirty="0" err="1" smtClean="0"/>
              <a:t>Houze</a:t>
            </a:r>
            <a:r>
              <a:rPr lang="en-US" sz="1200" dirty="0" smtClean="0"/>
              <a:t> (1991)</a:t>
            </a:r>
            <a:endParaRPr lang="en-US" sz="1200" dirty="0"/>
          </a:p>
        </p:txBody>
      </p:sp>
      <p:sp>
        <p:nvSpPr>
          <p:cNvPr id="3" name="TextBox 2"/>
          <p:cNvSpPr txBox="1"/>
          <p:nvPr/>
        </p:nvSpPr>
        <p:spPr>
          <a:xfrm>
            <a:off x="274320" y="5733288"/>
            <a:ext cx="9224192" cy="923330"/>
          </a:xfrm>
          <a:prstGeom prst="rect">
            <a:avLst/>
          </a:prstGeom>
          <a:noFill/>
        </p:spPr>
        <p:txBody>
          <a:bodyPr wrap="none" rtlCol="0">
            <a:spAutoFit/>
          </a:bodyPr>
          <a:lstStyle/>
          <a:p>
            <a:r>
              <a:rPr lang="en-US" dirty="0" smtClean="0"/>
              <a:t>Most of the phase change along and beneath the RIJ axis is rainwater evaporation.</a:t>
            </a:r>
          </a:p>
          <a:p>
            <a:endParaRPr lang="en-US" dirty="0"/>
          </a:p>
          <a:p>
            <a:r>
              <a:rPr lang="en-US" dirty="0" smtClean="0"/>
              <a:t>As such, rainwater evaporation is the biggest contributor to cold pool development and intensity.</a:t>
            </a:r>
            <a:endParaRPr lang="en-US" dirty="0"/>
          </a:p>
        </p:txBody>
      </p:sp>
    </p:spTree>
    <p:extLst>
      <p:ext uri="{BB962C8B-B14F-4D97-AF65-F5344CB8AC3E}">
        <p14:creationId xmlns:p14="http://schemas.microsoft.com/office/powerpoint/2010/main" val="4172297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62163" cy="6488668"/>
          </a:xfrm>
          <a:prstGeom prst="rect">
            <a:avLst/>
          </a:prstGeom>
        </p:spPr>
      </p:pic>
      <p:sp>
        <p:nvSpPr>
          <p:cNvPr id="2" name="TextBox 1"/>
          <p:cNvSpPr txBox="1"/>
          <p:nvPr/>
        </p:nvSpPr>
        <p:spPr>
          <a:xfrm>
            <a:off x="3931920" y="73152"/>
            <a:ext cx="1292533" cy="307777"/>
          </a:xfrm>
          <a:prstGeom prst="rect">
            <a:avLst/>
          </a:prstGeom>
          <a:noFill/>
        </p:spPr>
        <p:txBody>
          <a:bodyPr wrap="none" rtlCol="0">
            <a:spAutoFit/>
          </a:bodyPr>
          <a:lstStyle/>
          <a:p>
            <a:r>
              <a:rPr lang="en-US" sz="1400" b="1" dirty="0" smtClean="0"/>
              <a:t>Ordinary MCSs</a:t>
            </a:r>
            <a:endParaRPr lang="en-US" sz="1400" b="1" dirty="0"/>
          </a:p>
        </p:txBody>
      </p:sp>
      <p:sp>
        <p:nvSpPr>
          <p:cNvPr id="4" name="TextBox 3"/>
          <p:cNvSpPr txBox="1"/>
          <p:nvPr/>
        </p:nvSpPr>
        <p:spPr>
          <a:xfrm>
            <a:off x="3853886" y="3065466"/>
            <a:ext cx="1370567" cy="738664"/>
          </a:xfrm>
          <a:prstGeom prst="rect">
            <a:avLst/>
          </a:prstGeom>
          <a:noFill/>
        </p:spPr>
        <p:txBody>
          <a:bodyPr wrap="none" rtlCol="0">
            <a:spAutoFit/>
          </a:bodyPr>
          <a:lstStyle/>
          <a:p>
            <a:pPr algn="r"/>
            <a:r>
              <a:rPr lang="en-US" sz="1400" b="1" dirty="0" smtClean="0"/>
              <a:t>Long-lived </a:t>
            </a:r>
          </a:p>
          <a:p>
            <a:pPr algn="r"/>
            <a:r>
              <a:rPr lang="en-US" sz="1400" b="1" dirty="0" smtClean="0"/>
              <a:t>bow-echo MCSs</a:t>
            </a:r>
          </a:p>
          <a:p>
            <a:pPr algn="r"/>
            <a:r>
              <a:rPr lang="en-US" sz="1400" b="1" dirty="0"/>
              <a:t>a</a:t>
            </a:r>
            <a:r>
              <a:rPr lang="en-US" sz="1400" b="1" dirty="0" smtClean="0"/>
              <a:t>nd DMCSs</a:t>
            </a:r>
            <a:endParaRPr lang="en-US" sz="1400" b="1" dirty="0"/>
          </a:p>
        </p:txBody>
      </p:sp>
      <p:sp>
        <p:nvSpPr>
          <p:cNvPr id="3" name="TextBox 2"/>
          <p:cNvSpPr txBox="1"/>
          <p:nvPr/>
        </p:nvSpPr>
        <p:spPr>
          <a:xfrm>
            <a:off x="0" y="6581001"/>
            <a:ext cx="1208151" cy="276999"/>
          </a:xfrm>
          <a:prstGeom prst="rect">
            <a:avLst/>
          </a:prstGeom>
          <a:noFill/>
        </p:spPr>
        <p:txBody>
          <a:bodyPr wrap="none" rtlCol="0">
            <a:spAutoFit/>
          </a:bodyPr>
          <a:lstStyle/>
          <a:p>
            <a:r>
              <a:rPr lang="en-US" sz="1200" dirty="0" smtClean="0"/>
              <a:t>Weisman (1992)</a:t>
            </a:r>
            <a:endParaRPr lang="en-US" sz="1200" dirty="0"/>
          </a:p>
        </p:txBody>
      </p:sp>
      <p:sp>
        <p:nvSpPr>
          <p:cNvPr id="6" name="TextBox 5"/>
          <p:cNvSpPr txBox="1"/>
          <p:nvPr/>
        </p:nvSpPr>
        <p:spPr>
          <a:xfrm>
            <a:off x="5362163" y="73152"/>
            <a:ext cx="1174424" cy="369332"/>
          </a:xfrm>
          <a:prstGeom prst="rect">
            <a:avLst/>
          </a:prstGeom>
          <a:noFill/>
        </p:spPr>
        <p:txBody>
          <a:bodyPr wrap="none" rtlCol="0">
            <a:spAutoFit/>
          </a:bodyPr>
          <a:lstStyle/>
          <a:p>
            <a:r>
              <a:rPr lang="en-US" b="1" dirty="0" smtClean="0"/>
              <a:t>Key Points</a:t>
            </a:r>
            <a:endParaRPr lang="en-US" b="1" dirty="0"/>
          </a:p>
        </p:txBody>
      </p:sp>
      <p:sp>
        <p:nvSpPr>
          <p:cNvPr id="7" name="TextBox 6"/>
          <p:cNvSpPr txBox="1"/>
          <p:nvPr/>
        </p:nvSpPr>
        <p:spPr>
          <a:xfrm>
            <a:off x="5362163" y="704088"/>
            <a:ext cx="6829837" cy="2862322"/>
          </a:xfrm>
          <a:prstGeom prst="rect">
            <a:avLst/>
          </a:prstGeom>
          <a:noFill/>
        </p:spPr>
        <p:txBody>
          <a:bodyPr wrap="square" rtlCol="0">
            <a:spAutoFit/>
          </a:bodyPr>
          <a:lstStyle/>
          <a:p>
            <a:r>
              <a:rPr lang="en-US" dirty="0" smtClean="0"/>
              <a:t>Most MCSs and bow echoes have rearward advection, evaporative cooling behind the main convective line, and cold pool development</a:t>
            </a:r>
          </a:p>
          <a:p>
            <a:endParaRPr lang="en-US" dirty="0"/>
          </a:p>
          <a:p>
            <a:r>
              <a:rPr lang="en-US" dirty="0" smtClean="0"/>
              <a:t>The difference with the longest-lived bow-echoes and DMCSs is an unusually strong/deep cold pool, with pronounced countering circulations that support an intense but elevated rear inflow jet.</a:t>
            </a:r>
          </a:p>
          <a:p>
            <a:endParaRPr lang="en-US" dirty="0"/>
          </a:p>
          <a:p>
            <a:r>
              <a:rPr lang="en-US" dirty="0" smtClean="0"/>
              <a:t>The stronger, elevated RIJ then supports stronger, deeper convergence along the MCS leading line, which augments leading-line updraft intensity, perhaps for long periods of time.</a:t>
            </a:r>
            <a:endParaRPr lang="en-US" dirty="0"/>
          </a:p>
        </p:txBody>
      </p:sp>
    </p:spTree>
    <p:extLst>
      <p:ext uri="{BB962C8B-B14F-4D97-AF65-F5344CB8AC3E}">
        <p14:creationId xmlns:p14="http://schemas.microsoft.com/office/powerpoint/2010/main" val="1725997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7932300" cy="6581001"/>
          </a:xfrm>
          <a:prstGeom prst="rect">
            <a:avLst/>
          </a:prstGeom>
        </p:spPr>
      </p:pic>
      <p:sp>
        <p:nvSpPr>
          <p:cNvPr id="2" name="TextBox 1"/>
          <p:cNvSpPr txBox="1"/>
          <p:nvPr/>
        </p:nvSpPr>
        <p:spPr>
          <a:xfrm>
            <a:off x="5567581" y="338328"/>
            <a:ext cx="2698595" cy="430887"/>
          </a:xfrm>
          <a:prstGeom prst="rect">
            <a:avLst/>
          </a:prstGeom>
          <a:noFill/>
        </p:spPr>
        <p:txBody>
          <a:bodyPr wrap="square" rtlCol="0">
            <a:spAutoFit/>
          </a:bodyPr>
          <a:lstStyle/>
          <a:p>
            <a:pPr algn="ctr"/>
            <a:r>
              <a:rPr lang="en-US" sz="1100" b="1" dirty="0" smtClean="0">
                <a:solidFill>
                  <a:srgbClr val="260ED4"/>
                </a:solidFill>
              </a:rPr>
              <a:t>Northern vortex dominates</a:t>
            </a:r>
          </a:p>
          <a:p>
            <a:pPr algn="ctr"/>
            <a:r>
              <a:rPr lang="en-US" sz="1100" b="1" dirty="0" smtClean="0">
                <a:solidFill>
                  <a:srgbClr val="260ED4"/>
                </a:solidFill>
              </a:rPr>
              <a:t>due to Coriolis force</a:t>
            </a:r>
            <a:endParaRPr lang="en-US" sz="1100" b="1" dirty="0">
              <a:solidFill>
                <a:srgbClr val="260ED4"/>
              </a:solidFill>
            </a:endParaRPr>
          </a:p>
        </p:txBody>
      </p:sp>
      <p:sp>
        <p:nvSpPr>
          <p:cNvPr id="3" name="TextBox 2"/>
          <p:cNvSpPr txBox="1"/>
          <p:nvPr/>
        </p:nvSpPr>
        <p:spPr>
          <a:xfrm>
            <a:off x="0" y="6581001"/>
            <a:ext cx="1843582" cy="276999"/>
          </a:xfrm>
          <a:prstGeom prst="rect">
            <a:avLst/>
          </a:prstGeom>
          <a:noFill/>
        </p:spPr>
        <p:txBody>
          <a:bodyPr wrap="none" rtlCol="0">
            <a:spAutoFit/>
          </a:bodyPr>
          <a:lstStyle/>
          <a:p>
            <a:r>
              <a:rPr lang="en-US" sz="1200" dirty="0" smtClean="0"/>
              <a:t>Weisman and Davis (1998)</a:t>
            </a:r>
            <a:endParaRPr lang="en-US" sz="1200" dirty="0"/>
          </a:p>
        </p:txBody>
      </p:sp>
      <p:sp>
        <p:nvSpPr>
          <p:cNvPr id="6" name="TextBox 5"/>
          <p:cNvSpPr txBox="1"/>
          <p:nvPr/>
        </p:nvSpPr>
        <p:spPr>
          <a:xfrm>
            <a:off x="4898136" y="5524136"/>
            <a:ext cx="1208151" cy="276999"/>
          </a:xfrm>
          <a:prstGeom prst="rect">
            <a:avLst/>
          </a:prstGeom>
          <a:noFill/>
        </p:spPr>
        <p:txBody>
          <a:bodyPr wrap="none" rtlCol="0">
            <a:spAutoFit/>
          </a:bodyPr>
          <a:lstStyle/>
          <a:p>
            <a:r>
              <a:rPr lang="en-US" sz="1200" dirty="0" smtClean="0"/>
              <a:t>Weisman (1993)</a:t>
            </a:r>
            <a:endParaRPr lang="en-US" sz="1200" dirty="0"/>
          </a:p>
        </p:txBody>
      </p:sp>
      <p:sp>
        <p:nvSpPr>
          <p:cNvPr id="4" name="TextBox 3"/>
          <p:cNvSpPr txBox="1"/>
          <p:nvPr/>
        </p:nvSpPr>
        <p:spPr>
          <a:xfrm>
            <a:off x="8266176" y="338328"/>
            <a:ext cx="1174424" cy="369332"/>
          </a:xfrm>
          <a:prstGeom prst="rect">
            <a:avLst/>
          </a:prstGeom>
          <a:noFill/>
        </p:spPr>
        <p:txBody>
          <a:bodyPr wrap="none" rtlCol="0">
            <a:spAutoFit/>
          </a:bodyPr>
          <a:lstStyle/>
          <a:p>
            <a:r>
              <a:rPr lang="en-US" b="1" dirty="0" smtClean="0"/>
              <a:t>Key Points</a:t>
            </a:r>
            <a:endParaRPr lang="en-US" b="1" dirty="0"/>
          </a:p>
        </p:txBody>
      </p:sp>
      <p:sp>
        <p:nvSpPr>
          <p:cNvPr id="7" name="TextBox 6"/>
          <p:cNvSpPr txBox="1"/>
          <p:nvPr/>
        </p:nvSpPr>
        <p:spPr>
          <a:xfrm>
            <a:off x="8266177" y="861322"/>
            <a:ext cx="3925824" cy="4247317"/>
          </a:xfrm>
          <a:prstGeom prst="rect">
            <a:avLst/>
          </a:prstGeom>
          <a:noFill/>
        </p:spPr>
        <p:txBody>
          <a:bodyPr wrap="square" rtlCol="0">
            <a:spAutoFit/>
          </a:bodyPr>
          <a:lstStyle/>
          <a:p>
            <a:r>
              <a:rPr lang="en-US" dirty="0" smtClean="0"/>
              <a:t>The downward rear inflow jet, or upward motion from the convective leading-line, supports the tilting of horizontal vorticity, resulting in the development of “book-end” vortices.</a:t>
            </a:r>
          </a:p>
          <a:p>
            <a:endParaRPr lang="en-US" dirty="0"/>
          </a:p>
          <a:p>
            <a:r>
              <a:rPr lang="en-US" dirty="0" smtClean="0"/>
              <a:t>Flow is augmented between the countering </a:t>
            </a:r>
            <a:r>
              <a:rPr lang="en-US" dirty="0" smtClean="0"/>
              <a:t>circulations, </a:t>
            </a:r>
            <a:r>
              <a:rPr lang="en-US" dirty="0" smtClean="0"/>
              <a:t>resulting in further strengthening of the RIJ, hence why the strongest surface winds are found near the bow-echo apex.</a:t>
            </a:r>
          </a:p>
          <a:p>
            <a:endParaRPr lang="en-US" dirty="0"/>
          </a:p>
          <a:p>
            <a:r>
              <a:rPr lang="en-US" dirty="0" smtClean="0"/>
              <a:t>The northern book-end vortex often dominates due to effects related to the Coriolis force. </a:t>
            </a:r>
            <a:endParaRPr lang="en-US" dirty="0"/>
          </a:p>
        </p:txBody>
      </p:sp>
    </p:spTree>
    <p:extLst>
      <p:ext uri="{BB962C8B-B14F-4D97-AF65-F5344CB8AC3E}">
        <p14:creationId xmlns:p14="http://schemas.microsoft.com/office/powerpoint/2010/main" val="1449437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 y="12537"/>
            <a:ext cx="5233002" cy="47934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66376"/>
            <a:ext cx="5243576" cy="498074"/>
          </a:xfrm>
          <a:prstGeom prst="rect">
            <a:avLst/>
          </a:prstGeom>
        </p:spPr>
      </p:pic>
      <p:sp>
        <p:nvSpPr>
          <p:cNvPr id="7" name="Rectangle 6"/>
          <p:cNvSpPr/>
          <p:nvPr/>
        </p:nvSpPr>
        <p:spPr>
          <a:xfrm>
            <a:off x="696952" y="5748850"/>
            <a:ext cx="562443" cy="548640"/>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17921" y="5648184"/>
            <a:ext cx="813108" cy="738664"/>
          </a:xfrm>
          <a:prstGeom prst="rect">
            <a:avLst/>
          </a:prstGeom>
          <a:noFill/>
        </p:spPr>
        <p:txBody>
          <a:bodyPr wrap="none" rtlCol="0">
            <a:spAutoFit/>
          </a:bodyPr>
          <a:lstStyle/>
          <a:p>
            <a:r>
              <a:rPr lang="en-US" sz="1400" dirty="0" smtClean="0"/>
              <a:t>Regional</a:t>
            </a:r>
          </a:p>
          <a:p>
            <a:r>
              <a:rPr lang="en-US" sz="1400" dirty="0" smtClean="0"/>
              <a:t>Radar </a:t>
            </a:r>
          </a:p>
          <a:p>
            <a:r>
              <a:rPr lang="en-US" sz="1400" dirty="0" smtClean="0"/>
              <a:t>Domain</a:t>
            </a:r>
            <a:endParaRPr lang="en-US" sz="1400" dirty="0"/>
          </a:p>
        </p:txBody>
      </p:sp>
      <p:sp>
        <p:nvSpPr>
          <p:cNvPr id="9" name="Flowchart: Or 8"/>
          <p:cNvSpPr/>
          <p:nvPr/>
        </p:nvSpPr>
        <p:spPr>
          <a:xfrm>
            <a:off x="2985459" y="5748850"/>
            <a:ext cx="548640" cy="548640"/>
          </a:xfrm>
          <a:prstGeom prst="flowChartOr">
            <a:avLst/>
          </a:prstGeom>
          <a:solidFill>
            <a:srgbClr val="F53BCD"/>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16481" y="5765617"/>
            <a:ext cx="813108" cy="523220"/>
          </a:xfrm>
          <a:prstGeom prst="rect">
            <a:avLst/>
          </a:prstGeom>
          <a:noFill/>
        </p:spPr>
        <p:txBody>
          <a:bodyPr wrap="none" rtlCol="0">
            <a:spAutoFit/>
          </a:bodyPr>
          <a:lstStyle/>
          <a:p>
            <a:r>
              <a:rPr lang="en-US" sz="1400" dirty="0" smtClean="0"/>
              <a:t>Regional</a:t>
            </a:r>
          </a:p>
          <a:p>
            <a:r>
              <a:rPr lang="en-US" sz="1400" dirty="0" smtClean="0"/>
              <a:t>Radar </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1956" y="-7128"/>
            <a:ext cx="6840044" cy="395116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905" y="4137031"/>
            <a:ext cx="6833096" cy="2160459"/>
          </a:xfrm>
          <a:prstGeom prst="rect">
            <a:avLst/>
          </a:prstGeom>
        </p:spPr>
      </p:pic>
      <p:sp>
        <p:nvSpPr>
          <p:cNvPr id="14" name="TextBox 13"/>
          <p:cNvSpPr txBox="1"/>
          <p:nvPr/>
        </p:nvSpPr>
        <p:spPr>
          <a:xfrm>
            <a:off x="9178354" y="0"/>
            <a:ext cx="3013646" cy="461665"/>
          </a:xfrm>
          <a:prstGeom prst="rect">
            <a:avLst/>
          </a:prstGeom>
          <a:noFill/>
        </p:spPr>
        <p:txBody>
          <a:bodyPr wrap="none" rtlCol="0">
            <a:spAutoFit/>
          </a:bodyPr>
          <a:lstStyle/>
          <a:p>
            <a:pPr algn="r"/>
            <a:r>
              <a:rPr lang="en-US" sz="2400" b="1" dirty="0" smtClean="0">
                <a:solidFill>
                  <a:schemeClr val="bg1"/>
                </a:solidFill>
              </a:rPr>
              <a:t>0414 UTC 08 July 2020</a:t>
            </a:r>
            <a:endParaRPr lang="en-US" sz="2400" b="1" dirty="0">
              <a:solidFill>
                <a:schemeClr val="bg1"/>
              </a:solidFill>
            </a:endParaRPr>
          </a:p>
        </p:txBody>
      </p:sp>
      <p:sp>
        <p:nvSpPr>
          <p:cNvPr id="15" name="TextBox 14"/>
          <p:cNvSpPr txBox="1"/>
          <p:nvPr/>
        </p:nvSpPr>
        <p:spPr>
          <a:xfrm>
            <a:off x="9896434" y="450398"/>
            <a:ext cx="2295565" cy="523220"/>
          </a:xfrm>
          <a:prstGeom prst="rect">
            <a:avLst/>
          </a:prstGeom>
          <a:noFill/>
        </p:spPr>
        <p:txBody>
          <a:bodyPr wrap="none" rtlCol="0">
            <a:spAutoFit/>
          </a:bodyPr>
          <a:lstStyle/>
          <a:p>
            <a:pPr algn="r"/>
            <a:r>
              <a:rPr lang="en-US" sz="1400" b="1" dirty="0" smtClean="0">
                <a:solidFill>
                  <a:schemeClr val="bg1"/>
                </a:solidFill>
              </a:rPr>
              <a:t>Storm Relative Velocity Scan</a:t>
            </a:r>
          </a:p>
          <a:p>
            <a:pPr algn="r"/>
            <a:r>
              <a:rPr lang="en-US" sz="1400" b="1" dirty="0" smtClean="0">
                <a:solidFill>
                  <a:schemeClr val="bg1"/>
                </a:solidFill>
              </a:rPr>
              <a:t>234 Degrees / 46 kts</a:t>
            </a:r>
            <a:endParaRPr lang="en-US" sz="1400" b="1" dirty="0">
              <a:solidFill>
                <a:schemeClr val="bg1"/>
              </a:solidFill>
            </a:endParaRPr>
          </a:p>
        </p:txBody>
      </p:sp>
      <p:cxnSp>
        <p:nvCxnSpPr>
          <p:cNvPr id="17" name="Straight Arrow Connector 16"/>
          <p:cNvCxnSpPr/>
          <p:nvPr/>
        </p:nvCxnSpPr>
        <p:spPr>
          <a:xfrm>
            <a:off x="6000750" y="5719008"/>
            <a:ext cx="5225438" cy="162235"/>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90427" y="5038894"/>
            <a:ext cx="1623906" cy="646331"/>
          </a:xfrm>
          <a:prstGeom prst="rect">
            <a:avLst/>
          </a:prstGeom>
          <a:noFill/>
        </p:spPr>
        <p:txBody>
          <a:bodyPr wrap="none" rtlCol="0">
            <a:spAutoFit/>
          </a:bodyPr>
          <a:lstStyle/>
          <a:p>
            <a:pPr algn="ctr"/>
            <a:r>
              <a:rPr lang="en-US" b="1" dirty="0" smtClean="0"/>
              <a:t>Descending</a:t>
            </a:r>
          </a:p>
          <a:p>
            <a:pPr algn="ctr"/>
            <a:r>
              <a:rPr lang="en-US" b="1" dirty="0" smtClean="0"/>
              <a:t>Rear-Inflow Jet</a:t>
            </a:r>
            <a:endParaRPr lang="en-US" b="1" dirty="0"/>
          </a:p>
        </p:txBody>
      </p:sp>
      <p:sp>
        <p:nvSpPr>
          <p:cNvPr id="19" name="TextBox 18"/>
          <p:cNvSpPr txBox="1"/>
          <p:nvPr/>
        </p:nvSpPr>
        <p:spPr>
          <a:xfrm>
            <a:off x="6552447" y="1767841"/>
            <a:ext cx="324128" cy="369332"/>
          </a:xfrm>
          <a:prstGeom prst="rect">
            <a:avLst/>
          </a:prstGeom>
          <a:noFill/>
        </p:spPr>
        <p:txBody>
          <a:bodyPr wrap="none" rtlCol="0">
            <a:spAutoFit/>
          </a:bodyPr>
          <a:lstStyle/>
          <a:p>
            <a:r>
              <a:rPr lang="en-US" b="1" dirty="0" smtClean="0">
                <a:solidFill>
                  <a:schemeClr val="bg1"/>
                </a:solidFill>
              </a:rPr>
              <a:t>A</a:t>
            </a:r>
            <a:endParaRPr lang="en-US" b="1" dirty="0">
              <a:solidFill>
                <a:schemeClr val="bg1"/>
              </a:solidFill>
            </a:endParaRPr>
          </a:p>
        </p:txBody>
      </p:sp>
      <p:sp>
        <p:nvSpPr>
          <p:cNvPr id="20" name="TextBox 19"/>
          <p:cNvSpPr txBox="1"/>
          <p:nvPr/>
        </p:nvSpPr>
        <p:spPr>
          <a:xfrm>
            <a:off x="7322897" y="1776128"/>
            <a:ext cx="257590" cy="369332"/>
          </a:xfrm>
          <a:prstGeom prst="rect">
            <a:avLst/>
          </a:prstGeom>
          <a:noFill/>
        </p:spPr>
        <p:txBody>
          <a:bodyPr wrap="square" rtlCol="0">
            <a:spAutoFit/>
          </a:bodyPr>
          <a:lstStyle/>
          <a:p>
            <a:r>
              <a:rPr lang="en-US" b="1" dirty="0">
                <a:solidFill>
                  <a:schemeClr val="bg1"/>
                </a:solidFill>
              </a:rPr>
              <a:t>B</a:t>
            </a:r>
          </a:p>
        </p:txBody>
      </p:sp>
      <p:sp>
        <p:nvSpPr>
          <p:cNvPr id="21" name="TextBox 20"/>
          <p:cNvSpPr txBox="1"/>
          <p:nvPr/>
        </p:nvSpPr>
        <p:spPr>
          <a:xfrm>
            <a:off x="9929643" y="1747751"/>
            <a:ext cx="306142" cy="369332"/>
          </a:xfrm>
          <a:prstGeom prst="rect">
            <a:avLst/>
          </a:prstGeom>
          <a:noFill/>
        </p:spPr>
        <p:txBody>
          <a:bodyPr wrap="square" rtlCol="0">
            <a:spAutoFit/>
          </a:bodyPr>
          <a:lstStyle/>
          <a:p>
            <a:r>
              <a:rPr lang="en-US" b="1" dirty="0" smtClean="0">
                <a:solidFill>
                  <a:schemeClr val="bg1"/>
                </a:solidFill>
              </a:rPr>
              <a:t>A</a:t>
            </a:r>
            <a:endParaRPr lang="en-US" b="1" dirty="0">
              <a:solidFill>
                <a:schemeClr val="bg1"/>
              </a:solidFill>
            </a:endParaRPr>
          </a:p>
        </p:txBody>
      </p:sp>
      <p:sp>
        <p:nvSpPr>
          <p:cNvPr id="22" name="TextBox 21"/>
          <p:cNvSpPr txBox="1"/>
          <p:nvPr/>
        </p:nvSpPr>
        <p:spPr>
          <a:xfrm>
            <a:off x="10786626" y="1767841"/>
            <a:ext cx="257590" cy="369332"/>
          </a:xfrm>
          <a:prstGeom prst="rect">
            <a:avLst/>
          </a:prstGeom>
          <a:noFill/>
        </p:spPr>
        <p:txBody>
          <a:bodyPr wrap="square" rtlCol="0">
            <a:spAutoFit/>
          </a:bodyPr>
          <a:lstStyle/>
          <a:p>
            <a:r>
              <a:rPr lang="en-US" b="1" dirty="0">
                <a:solidFill>
                  <a:schemeClr val="bg1"/>
                </a:solidFill>
              </a:rPr>
              <a:t>B</a:t>
            </a:r>
          </a:p>
        </p:txBody>
      </p:sp>
      <p:sp>
        <p:nvSpPr>
          <p:cNvPr id="23" name="TextBox 22"/>
          <p:cNvSpPr txBox="1"/>
          <p:nvPr/>
        </p:nvSpPr>
        <p:spPr>
          <a:xfrm>
            <a:off x="5399386" y="5969895"/>
            <a:ext cx="324128" cy="369332"/>
          </a:xfrm>
          <a:prstGeom prst="rect">
            <a:avLst/>
          </a:prstGeom>
          <a:noFill/>
        </p:spPr>
        <p:txBody>
          <a:bodyPr wrap="none" rtlCol="0">
            <a:spAutoFit/>
          </a:bodyPr>
          <a:lstStyle/>
          <a:p>
            <a:r>
              <a:rPr lang="en-US" b="1" dirty="0" smtClean="0">
                <a:solidFill>
                  <a:schemeClr val="bg1"/>
                </a:solidFill>
              </a:rPr>
              <a:t>A</a:t>
            </a:r>
            <a:endParaRPr lang="en-US" b="1" dirty="0">
              <a:solidFill>
                <a:schemeClr val="bg1"/>
              </a:solidFill>
            </a:endParaRPr>
          </a:p>
        </p:txBody>
      </p:sp>
      <p:sp>
        <p:nvSpPr>
          <p:cNvPr id="24" name="TextBox 23"/>
          <p:cNvSpPr txBox="1"/>
          <p:nvPr/>
        </p:nvSpPr>
        <p:spPr>
          <a:xfrm>
            <a:off x="11819526" y="5969895"/>
            <a:ext cx="257590" cy="369332"/>
          </a:xfrm>
          <a:prstGeom prst="rect">
            <a:avLst/>
          </a:prstGeom>
          <a:noFill/>
        </p:spPr>
        <p:txBody>
          <a:bodyPr wrap="square" rtlCol="0">
            <a:spAutoFit/>
          </a:bodyPr>
          <a:lstStyle/>
          <a:p>
            <a:r>
              <a:rPr lang="en-US" b="1" dirty="0">
                <a:solidFill>
                  <a:schemeClr val="bg1"/>
                </a:solidFill>
              </a:rPr>
              <a:t>B</a:t>
            </a:r>
          </a:p>
        </p:txBody>
      </p:sp>
      <p:sp>
        <p:nvSpPr>
          <p:cNvPr id="25" name="Flowchart: Or 24"/>
          <p:cNvSpPr/>
          <p:nvPr/>
        </p:nvSpPr>
        <p:spPr>
          <a:xfrm>
            <a:off x="3055089" y="2655358"/>
            <a:ext cx="182880" cy="182880"/>
          </a:xfrm>
          <a:prstGeom prst="flowChartOr">
            <a:avLst/>
          </a:prstGeom>
          <a:solidFill>
            <a:srgbClr val="F53BC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988586" y="2791922"/>
            <a:ext cx="396262" cy="230832"/>
          </a:xfrm>
          <a:prstGeom prst="rect">
            <a:avLst/>
          </a:prstGeom>
          <a:noFill/>
        </p:spPr>
        <p:txBody>
          <a:bodyPr wrap="none" rtlCol="0">
            <a:spAutoFit/>
          </a:bodyPr>
          <a:lstStyle/>
          <a:p>
            <a:r>
              <a:rPr lang="en-US" sz="900" b="1" dirty="0" smtClean="0"/>
              <a:t>KBIS</a:t>
            </a:r>
            <a:endParaRPr lang="en-US" sz="900" b="1" dirty="0"/>
          </a:p>
        </p:txBody>
      </p:sp>
      <p:sp>
        <p:nvSpPr>
          <p:cNvPr id="27" name="Rectangle 26"/>
          <p:cNvSpPr/>
          <p:nvPr/>
        </p:nvSpPr>
        <p:spPr>
          <a:xfrm>
            <a:off x="2686050" y="2314575"/>
            <a:ext cx="738079" cy="690271"/>
          </a:xfrm>
          <a:prstGeom prst="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9952574" y="1213361"/>
            <a:ext cx="759191" cy="573980"/>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0626772" y="1020369"/>
            <a:ext cx="886782" cy="430887"/>
          </a:xfrm>
          <a:prstGeom prst="rect">
            <a:avLst/>
          </a:prstGeom>
          <a:noFill/>
        </p:spPr>
        <p:txBody>
          <a:bodyPr wrap="none" rtlCol="0">
            <a:spAutoFit/>
          </a:bodyPr>
          <a:lstStyle/>
          <a:p>
            <a:pPr algn="ctr"/>
            <a:r>
              <a:rPr lang="en-US" sz="1100" b="1" dirty="0" smtClean="0">
                <a:solidFill>
                  <a:schemeClr val="bg1"/>
                </a:solidFill>
              </a:rPr>
              <a:t>Line-End</a:t>
            </a:r>
          </a:p>
          <a:p>
            <a:pPr algn="ctr"/>
            <a:r>
              <a:rPr lang="en-US" sz="1100" b="1" dirty="0" smtClean="0">
                <a:solidFill>
                  <a:schemeClr val="bg1"/>
                </a:solidFill>
              </a:rPr>
              <a:t>Mesovortex</a:t>
            </a:r>
            <a:endParaRPr lang="en-US" sz="1100" b="1" dirty="0">
              <a:solidFill>
                <a:schemeClr val="bg1"/>
              </a:solidFill>
            </a:endParaRPr>
          </a:p>
        </p:txBody>
      </p:sp>
      <p:sp>
        <p:nvSpPr>
          <p:cNvPr id="34" name="Oval 33"/>
          <p:cNvSpPr/>
          <p:nvPr/>
        </p:nvSpPr>
        <p:spPr>
          <a:xfrm>
            <a:off x="6556748" y="1252950"/>
            <a:ext cx="759191" cy="573980"/>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364162" y="64223"/>
            <a:ext cx="2783967" cy="461665"/>
          </a:xfrm>
          <a:prstGeom prst="rect">
            <a:avLst/>
          </a:prstGeom>
          <a:solidFill>
            <a:schemeClr val="bg1"/>
          </a:solidFill>
        </p:spPr>
        <p:txBody>
          <a:bodyPr wrap="none" rtlCol="0">
            <a:spAutoFit/>
          </a:bodyPr>
          <a:lstStyle/>
          <a:p>
            <a:r>
              <a:rPr lang="en-US" sz="2400" b="1" dirty="0" smtClean="0">
                <a:solidFill>
                  <a:srgbClr val="C00000"/>
                </a:solidFill>
              </a:rPr>
              <a:t>Progressive Derecho</a:t>
            </a:r>
            <a:endParaRPr lang="en-US" sz="2400" b="1" dirty="0">
              <a:solidFill>
                <a:srgbClr val="C00000"/>
              </a:solidFill>
            </a:endParaRPr>
          </a:p>
        </p:txBody>
      </p:sp>
      <p:sp>
        <p:nvSpPr>
          <p:cNvPr id="35" name="TextBox 34"/>
          <p:cNvSpPr txBox="1"/>
          <p:nvPr/>
        </p:nvSpPr>
        <p:spPr>
          <a:xfrm>
            <a:off x="448548" y="3029075"/>
            <a:ext cx="1738746" cy="369332"/>
          </a:xfrm>
          <a:prstGeom prst="rect">
            <a:avLst/>
          </a:prstGeom>
          <a:solidFill>
            <a:schemeClr val="bg1"/>
          </a:solidFill>
        </p:spPr>
        <p:txBody>
          <a:bodyPr wrap="none" rtlCol="0">
            <a:spAutoFit/>
          </a:bodyPr>
          <a:lstStyle/>
          <a:p>
            <a:r>
              <a:rPr lang="en-US" dirty="0" smtClean="0">
                <a:solidFill>
                  <a:srgbClr val="C00000"/>
                </a:solidFill>
              </a:rPr>
              <a:t>Bow-Echo DMCS</a:t>
            </a:r>
            <a:endParaRPr lang="en-US" dirty="0">
              <a:solidFill>
                <a:srgbClr val="C00000"/>
              </a:solidFill>
            </a:endParaRPr>
          </a:p>
        </p:txBody>
      </p:sp>
      <p:sp>
        <p:nvSpPr>
          <p:cNvPr id="2" name="TextBox 1"/>
          <p:cNvSpPr txBox="1"/>
          <p:nvPr/>
        </p:nvSpPr>
        <p:spPr>
          <a:xfrm>
            <a:off x="5243576" y="6339227"/>
            <a:ext cx="6948423" cy="523220"/>
          </a:xfrm>
          <a:prstGeom prst="rect">
            <a:avLst/>
          </a:prstGeom>
          <a:noFill/>
        </p:spPr>
        <p:txBody>
          <a:bodyPr wrap="square" rtlCol="0">
            <a:spAutoFit/>
          </a:bodyPr>
          <a:lstStyle/>
          <a:p>
            <a:r>
              <a:rPr lang="en-US" sz="1400" dirty="0" smtClean="0"/>
              <a:t>The line-end mesovortex is a typical example of the northern book-end vortex dominating, with an augmented RIJ occurring just to the south along the bow-echo apex.</a:t>
            </a:r>
            <a:endParaRPr lang="en-US" sz="1400" dirty="0"/>
          </a:p>
        </p:txBody>
      </p:sp>
    </p:spTree>
    <p:extLst>
      <p:ext uri="{BB962C8B-B14F-4D97-AF65-F5344CB8AC3E}">
        <p14:creationId xmlns:p14="http://schemas.microsoft.com/office/powerpoint/2010/main" val="146858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214" y="161183"/>
            <a:ext cx="9107647" cy="4336623"/>
          </a:xfrm>
          <a:prstGeom prst="rect">
            <a:avLst/>
          </a:prstGeom>
        </p:spPr>
      </p:pic>
      <p:sp>
        <p:nvSpPr>
          <p:cNvPr id="6" name="Rectangle 5"/>
          <p:cNvSpPr/>
          <p:nvPr/>
        </p:nvSpPr>
        <p:spPr>
          <a:xfrm>
            <a:off x="7031500" y="4095244"/>
            <a:ext cx="3216330" cy="338554"/>
          </a:xfrm>
          <a:prstGeom prst="rect">
            <a:avLst/>
          </a:prstGeom>
          <a:solidFill>
            <a:schemeClr val="bg1"/>
          </a:solidFill>
        </p:spPr>
        <p:txBody>
          <a:bodyPr wrap="none">
            <a:spAutoFit/>
          </a:bodyPr>
          <a:lstStyle/>
          <a:p>
            <a:pPr algn="r"/>
            <a:r>
              <a:rPr lang="en-US" sz="1600" b="1" dirty="0"/>
              <a:t>08 May 2009 “Super-Derecho” Case</a:t>
            </a:r>
          </a:p>
        </p:txBody>
      </p:sp>
      <p:sp>
        <p:nvSpPr>
          <p:cNvPr id="7" name="TextBox 6"/>
          <p:cNvSpPr txBox="1"/>
          <p:nvPr/>
        </p:nvSpPr>
        <p:spPr>
          <a:xfrm>
            <a:off x="1694276" y="4194443"/>
            <a:ext cx="1380744" cy="261610"/>
          </a:xfrm>
          <a:prstGeom prst="rect">
            <a:avLst/>
          </a:prstGeom>
          <a:solidFill>
            <a:schemeClr val="bg1"/>
          </a:solidFill>
        </p:spPr>
        <p:txBody>
          <a:bodyPr wrap="square" rtlCol="0">
            <a:spAutoFit/>
          </a:bodyPr>
          <a:lstStyle/>
          <a:p>
            <a:r>
              <a:rPr lang="en-US" sz="1050" dirty="0" smtClean="0"/>
              <a:t>Weisman et al. (2013)</a:t>
            </a:r>
            <a:endParaRPr lang="en-US" sz="1050" dirty="0"/>
          </a:p>
        </p:txBody>
      </p:sp>
      <p:sp>
        <p:nvSpPr>
          <p:cNvPr id="2" name="Oval 1"/>
          <p:cNvSpPr/>
          <p:nvPr/>
        </p:nvSpPr>
        <p:spPr>
          <a:xfrm>
            <a:off x="2736335" y="1663162"/>
            <a:ext cx="1378067" cy="1226129"/>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03CF"/>
              </a:solidFill>
            </a:endParaRPr>
          </a:p>
        </p:txBody>
      </p:sp>
      <p:sp>
        <p:nvSpPr>
          <p:cNvPr id="3" name="Freeform 2"/>
          <p:cNvSpPr/>
          <p:nvPr/>
        </p:nvSpPr>
        <p:spPr>
          <a:xfrm>
            <a:off x="3844489" y="1673496"/>
            <a:ext cx="848361" cy="2274848"/>
          </a:xfrm>
          <a:custGeom>
            <a:avLst/>
            <a:gdLst>
              <a:gd name="connsiteX0" fmla="*/ 301083 w 848361"/>
              <a:gd name="connsiteY0" fmla="*/ 0 h 2274848"/>
              <a:gd name="connsiteX1" fmla="*/ 702527 w 848361"/>
              <a:gd name="connsiteY1" fmla="*/ 446048 h 2274848"/>
              <a:gd name="connsiteX2" fmla="*/ 847493 w 848361"/>
              <a:gd name="connsiteY2" fmla="*/ 903248 h 2274848"/>
              <a:gd name="connsiteX3" fmla="*/ 747132 w 848361"/>
              <a:gd name="connsiteY3" fmla="*/ 1349297 h 2274848"/>
              <a:gd name="connsiteX4" fmla="*/ 446049 w 848361"/>
              <a:gd name="connsiteY4" fmla="*/ 1761892 h 2274848"/>
              <a:gd name="connsiteX5" fmla="*/ 122663 w 848361"/>
              <a:gd name="connsiteY5" fmla="*/ 2141034 h 2274848"/>
              <a:gd name="connsiteX6" fmla="*/ 0 w 848361"/>
              <a:gd name="connsiteY6" fmla="*/ 2274848 h 227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361" h="2274848">
                <a:moveTo>
                  <a:pt x="301083" y="0"/>
                </a:moveTo>
                <a:cubicBezTo>
                  <a:pt x="456271" y="147753"/>
                  <a:pt x="611459" y="295507"/>
                  <a:pt x="702527" y="446048"/>
                </a:cubicBezTo>
                <a:cubicBezTo>
                  <a:pt x="793595" y="596589"/>
                  <a:pt x="840059" y="752707"/>
                  <a:pt x="847493" y="903248"/>
                </a:cubicBezTo>
                <a:cubicBezTo>
                  <a:pt x="854927" y="1053789"/>
                  <a:pt x="814039" y="1206190"/>
                  <a:pt x="747132" y="1349297"/>
                </a:cubicBezTo>
                <a:cubicBezTo>
                  <a:pt x="680225" y="1492404"/>
                  <a:pt x="550127" y="1629936"/>
                  <a:pt x="446049" y="1761892"/>
                </a:cubicBezTo>
                <a:cubicBezTo>
                  <a:pt x="341971" y="1893848"/>
                  <a:pt x="197004" y="2055541"/>
                  <a:pt x="122663" y="2141034"/>
                </a:cubicBezTo>
                <a:cubicBezTo>
                  <a:pt x="48321" y="2226527"/>
                  <a:pt x="24160" y="2250687"/>
                  <a:pt x="0" y="2274848"/>
                </a:cubicBezTo>
              </a:path>
            </a:pathLst>
          </a:custGeom>
          <a:noFill/>
          <a:ln w="762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03CF"/>
              </a:solidFill>
            </a:endParaRPr>
          </a:p>
        </p:txBody>
      </p:sp>
      <p:sp>
        <p:nvSpPr>
          <p:cNvPr id="5" name="TextBox 4"/>
          <p:cNvSpPr txBox="1"/>
          <p:nvPr/>
        </p:nvSpPr>
        <p:spPr>
          <a:xfrm>
            <a:off x="3075020" y="1160541"/>
            <a:ext cx="886781" cy="430887"/>
          </a:xfrm>
          <a:prstGeom prst="rect">
            <a:avLst/>
          </a:prstGeom>
          <a:solidFill>
            <a:schemeClr val="bg1"/>
          </a:solidFill>
        </p:spPr>
        <p:txBody>
          <a:bodyPr wrap="none" rtlCol="0">
            <a:spAutoFit/>
          </a:bodyPr>
          <a:lstStyle/>
          <a:p>
            <a:pPr algn="ctr"/>
            <a:r>
              <a:rPr lang="en-US" sz="1100" b="1" dirty="0" smtClean="0"/>
              <a:t>Line-End </a:t>
            </a:r>
          </a:p>
          <a:p>
            <a:pPr algn="ctr"/>
            <a:r>
              <a:rPr lang="en-US" sz="1100" b="1" dirty="0" smtClean="0"/>
              <a:t>Mesovortex</a:t>
            </a:r>
            <a:endParaRPr lang="en-US" sz="1100" b="1" dirty="0"/>
          </a:p>
        </p:txBody>
      </p:sp>
      <p:sp>
        <p:nvSpPr>
          <p:cNvPr id="8" name="TextBox 7"/>
          <p:cNvSpPr txBox="1"/>
          <p:nvPr/>
        </p:nvSpPr>
        <p:spPr>
          <a:xfrm>
            <a:off x="2501447" y="3023284"/>
            <a:ext cx="1612955" cy="577081"/>
          </a:xfrm>
          <a:prstGeom prst="rect">
            <a:avLst/>
          </a:prstGeom>
          <a:solidFill>
            <a:schemeClr val="bg1"/>
          </a:solidFill>
        </p:spPr>
        <p:txBody>
          <a:bodyPr wrap="square" rtlCol="0">
            <a:spAutoFit/>
          </a:bodyPr>
          <a:lstStyle/>
          <a:p>
            <a:pPr algn="r"/>
            <a:r>
              <a:rPr lang="en-US" sz="1050" b="1" dirty="0" smtClean="0"/>
              <a:t>Area favorable for</a:t>
            </a:r>
          </a:p>
          <a:p>
            <a:pPr algn="r"/>
            <a:r>
              <a:rPr lang="en-US" sz="1050" b="1" dirty="0" smtClean="0"/>
              <a:t>leading-line/system-scale</a:t>
            </a:r>
          </a:p>
          <a:p>
            <a:pPr algn="r"/>
            <a:r>
              <a:rPr lang="en-US" sz="1050" b="1" dirty="0" smtClean="0"/>
              <a:t>mesovortices</a:t>
            </a:r>
            <a:endParaRPr lang="en-US" sz="1050" b="1" dirty="0"/>
          </a:p>
        </p:txBody>
      </p:sp>
      <p:sp>
        <p:nvSpPr>
          <p:cNvPr id="9" name="Freeform 8"/>
          <p:cNvSpPr/>
          <p:nvPr/>
        </p:nvSpPr>
        <p:spPr>
          <a:xfrm rot="20648527">
            <a:off x="7914987" y="1670621"/>
            <a:ext cx="848361" cy="1929390"/>
          </a:xfrm>
          <a:custGeom>
            <a:avLst/>
            <a:gdLst>
              <a:gd name="connsiteX0" fmla="*/ 301083 w 848361"/>
              <a:gd name="connsiteY0" fmla="*/ 0 h 2274848"/>
              <a:gd name="connsiteX1" fmla="*/ 702527 w 848361"/>
              <a:gd name="connsiteY1" fmla="*/ 446048 h 2274848"/>
              <a:gd name="connsiteX2" fmla="*/ 847493 w 848361"/>
              <a:gd name="connsiteY2" fmla="*/ 903248 h 2274848"/>
              <a:gd name="connsiteX3" fmla="*/ 747132 w 848361"/>
              <a:gd name="connsiteY3" fmla="*/ 1349297 h 2274848"/>
              <a:gd name="connsiteX4" fmla="*/ 446049 w 848361"/>
              <a:gd name="connsiteY4" fmla="*/ 1761892 h 2274848"/>
              <a:gd name="connsiteX5" fmla="*/ 122663 w 848361"/>
              <a:gd name="connsiteY5" fmla="*/ 2141034 h 2274848"/>
              <a:gd name="connsiteX6" fmla="*/ 0 w 848361"/>
              <a:gd name="connsiteY6" fmla="*/ 2274848 h 227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8361" h="2274848">
                <a:moveTo>
                  <a:pt x="301083" y="0"/>
                </a:moveTo>
                <a:cubicBezTo>
                  <a:pt x="456271" y="147753"/>
                  <a:pt x="611459" y="295507"/>
                  <a:pt x="702527" y="446048"/>
                </a:cubicBezTo>
                <a:cubicBezTo>
                  <a:pt x="793595" y="596589"/>
                  <a:pt x="840059" y="752707"/>
                  <a:pt x="847493" y="903248"/>
                </a:cubicBezTo>
                <a:cubicBezTo>
                  <a:pt x="854927" y="1053789"/>
                  <a:pt x="814039" y="1206190"/>
                  <a:pt x="747132" y="1349297"/>
                </a:cubicBezTo>
                <a:cubicBezTo>
                  <a:pt x="680225" y="1492404"/>
                  <a:pt x="550127" y="1629936"/>
                  <a:pt x="446049" y="1761892"/>
                </a:cubicBezTo>
                <a:cubicBezTo>
                  <a:pt x="341971" y="1893848"/>
                  <a:pt x="197004" y="2055541"/>
                  <a:pt x="122663" y="2141034"/>
                </a:cubicBezTo>
                <a:cubicBezTo>
                  <a:pt x="48321" y="2226527"/>
                  <a:pt x="24160" y="2250687"/>
                  <a:pt x="0" y="2274848"/>
                </a:cubicBezTo>
              </a:path>
            </a:pathLst>
          </a:custGeom>
          <a:noFill/>
          <a:ln w="762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B03CF"/>
              </a:solidFill>
            </a:endParaRPr>
          </a:p>
        </p:txBody>
      </p:sp>
      <p:sp>
        <p:nvSpPr>
          <p:cNvPr id="10" name="TextBox 9"/>
          <p:cNvSpPr txBox="1"/>
          <p:nvPr/>
        </p:nvSpPr>
        <p:spPr>
          <a:xfrm>
            <a:off x="237745" y="5010912"/>
            <a:ext cx="11954256" cy="1754326"/>
          </a:xfrm>
          <a:prstGeom prst="rect">
            <a:avLst/>
          </a:prstGeom>
          <a:noFill/>
        </p:spPr>
        <p:txBody>
          <a:bodyPr wrap="square" rtlCol="0">
            <a:spAutoFit/>
          </a:bodyPr>
          <a:lstStyle/>
          <a:p>
            <a:r>
              <a:rPr lang="en-US" dirty="0" smtClean="0"/>
              <a:t>In rare cases, deep, intense vortices may develop (such as the unusual warm-core vortex from the 08 May 2009 DMCS).</a:t>
            </a:r>
          </a:p>
          <a:p>
            <a:endParaRPr lang="en-US" dirty="0"/>
          </a:p>
          <a:p>
            <a:r>
              <a:rPr lang="en-US" dirty="0" smtClean="0"/>
              <a:t>This DMCS was preceded by the strongest of LLJs and steepest of lapse rates observed by forecasters in this region of the county, and it is theorized that these anomalous conditions contributed to the development of this warm-core vortex.</a:t>
            </a:r>
          </a:p>
          <a:p>
            <a:endParaRPr lang="en-US" dirty="0"/>
          </a:p>
          <a:p>
            <a:r>
              <a:rPr lang="en-US" dirty="0" smtClean="0"/>
              <a:t>Please read Weisman et al. (2013) and Evans et al. (2014) for details on the warm-core vortex origins and evolution.</a:t>
            </a:r>
            <a:endParaRPr lang="en-US" dirty="0"/>
          </a:p>
        </p:txBody>
      </p:sp>
    </p:spTree>
    <p:extLst>
      <p:ext uri="{BB962C8B-B14F-4D97-AF65-F5344CB8AC3E}">
        <p14:creationId xmlns:p14="http://schemas.microsoft.com/office/powerpoint/2010/main" val="1643123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5220" cy="6795368"/>
          </a:xfrm>
          <a:prstGeom prst="rect">
            <a:avLst/>
          </a:prstGeom>
        </p:spPr>
      </p:pic>
      <p:sp>
        <p:nvSpPr>
          <p:cNvPr id="5" name="Freeform 4"/>
          <p:cNvSpPr/>
          <p:nvPr/>
        </p:nvSpPr>
        <p:spPr>
          <a:xfrm rot="809562">
            <a:off x="455509" y="1833592"/>
            <a:ext cx="1218737" cy="2648680"/>
          </a:xfrm>
          <a:custGeom>
            <a:avLst/>
            <a:gdLst>
              <a:gd name="connsiteX0" fmla="*/ 858644 w 948494"/>
              <a:gd name="connsiteY0" fmla="*/ 0 h 1795346"/>
              <a:gd name="connsiteX1" fmla="*/ 880947 w 948494"/>
              <a:gd name="connsiteY1" fmla="*/ 401444 h 1795346"/>
              <a:gd name="connsiteX2" fmla="*/ 947854 w 948494"/>
              <a:gd name="connsiteY2" fmla="*/ 880946 h 1795346"/>
              <a:gd name="connsiteX3" fmla="*/ 836342 w 948494"/>
              <a:gd name="connsiteY3" fmla="*/ 1271239 h 1795346"/>
              <a:gd name="connsiteX4" fmla="*/ 546410 w 948494"/>
              <a:gd name="connsiteY4" fmla="*/ 1594625 h 1795346"/>
              <a:gd name="connsiteX5" fmla="*/ 289932 w 948494"/>
              <a:gd name="connsiteY5" fmla="*/ 1739590 h 1795346"/>
              <a:gd name="connsiteX6" fmla="*/ 0 w 948494"/>
              <a:gd name="connsiteY6" fmla="*/ 1795346 h 179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494" h="1795346">
                <a:moveTo>
                  <a:pt x="858644" y="0"/>
                </a:moveTo>
                <a:cubicBezTo>
                  <a:pt x="862361" y="127310"/>
                  <a:pt x="866079" y="254620"/>
                  <a:pt x="880947" y="401444"/>
                </a:cubicBezTo>
                <a:cubicBezTo>
                  <a:pt x="895815" y="548268"/>
                  <a:pt x="955288" y="735980"/>
                  <a:pt x="947854" y="880946"/>
                </a:cubicBezTo>
                <a:cubicBezTo>
                  <a:pt x="940420" y="1025912"/>
                  <a:pt x="903249" y="1152292"/>
                  <a:pt x="836342" y="1271239"/>
                </a:cubicBezTo>
                <a:cubicBezTo>
                  <a:pt x="769435" y="1390186"/>
                  <a:pt x="637478" y="1516567"/>
                  <a:pt x="546410" y="1594625"/>
                </a:cubicBezTo>
                <a:cubicBezTo>
                  <a:pt x="455342" y="1672683"/>
                  <a:pt x="381000" y="1706137"/>
                  <a:pt x="289932" y="1739590"/>
                </a:cubicBezTo>
                <a:cubicBezTo>
                  <a:pt x="198864" y="1773043"/>
                  <a:pt x="99432" y="1784194"/>
                  <a:pt x="0" y="1795346"/>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rot="928947">
            <a:off x="1934746" y="2301953"/>
            <a:ext cx="661712" cy="2902755"/>
          </a:xfrm>
          <a:custGeom>
            <a:avLst/>
            <a:gdLst>
              <a:gd name="connsiteX0" fmla="*/ 1137425 w 1375317"/>
              <a:gd name="connsiteY0" fmla="*/ 0 h 2308302"/>
              <a:gd name="connsiteX1" fmla="*/ 1282391 w 1375317"/>
              <a:gd name="connsiteY1" fmla="*/ 501805 h 2308302"/>
              <a:gd name="connsiteX2" fmla="*/ 1360449 w 1375317"/>
              <a:gd name="connsiteY2" fmla="*/ 936702 h 2308302"/>
              <a:gd name="connsiteX3" fmla="*/ 1371600 w 1375317"/>
              <a:gd name="connsiteY3" fmla="*/ 1260088 h 2308302"/>
              <a:gd name="connsiteX4" fmla="*/ 1315844 w 1375317"/>
              <a:gd name="connsiteY4" fmla="*/ 1538868 h 2308302"/>
              <a:gd name="connsiteX5" fmla="*/ 1182030 w 1375317"/>
              <a:gd name="connsiteY5" fmla="*/ 1750741 h 2308302"/>
              <a:gd name="connsiteX6" fmla="*/ 992459 w 1375317"/>
              <a:gd name="connsiteY6" fmla="*/ 2040673 h 2308302"/>
              <a:gd name="connsiteX7" fmla="*/ 568713 w 1375317"/>
              <a:gd name="connsiteY7" fmla="*/ 2230244 h 2308302"/>
              <a:gd name="connsiteX8" fmla="*/ 0 w 1375317"/>
              <a:gd name="connsiteY8" fmla="*/ 2308302 h 230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317" h="2308302">
                <a:moveTo>
                  <a:pt x="1137425" y="0"/>
                </a:moveTo>
                <a:cubicBezTo>
                  <a:pt x="1191322" y="172844"/>
                  <a:pt x="1245220" y="345688"/>
                  <a:pt x="1282391" y="501805"/>
                </a:cubicBezTo>
                <a:cubicBezTo>
                  <a:pt x="1319562" y="657922"/>
                  <a:pt x="1345581" y="810322"/>
                  <a:pt x="1360449" y="936702"/>
                </a:cubicBezTo>
                <a:cubicBezTo>
                  <a:pt x="1375317" y="1063082"/>
                  <a:pt x="1379034" y="1159727"/>
                  <a:pt x="1371600" y="1260088"/>
                </a:cubicBezTo>
                <a:cubicBezTo>
                  <a:pt x="1364166" y="1360449"/>
                  <a:pt x="1347439" y="1457093"/>
                  <a:pt x="1315844" y="1538868"/>
                </a:cubicBezTo>
                <a:cubicBezTo>
                  <a:pt x="1284249" y="1620644"/>
                  <a:pt x="1235927" y="1667107"/>
                  <a:pt x="1182030" y="1750741"/>
                </a:cubicBezTo>
                <a:cubicBezTo>
                  <a:pt x="1128133" y="1834375"/>
                  <a:pt x="1094679" y="1960756"/>
                  <a:pt x="992459" y="2040673"/>
                </a:cubicBezTo>
                <a:cubicBezTo>
                  <a:pt x="890239" y="2120590"/>
                  <a:pt x="734123" y="2185639"/>
                  <a:pt x="568713" y="2230244"/>
                </a:cubicBezTo>
                <a:cubicBezTo>
                  <a:pt x="403303" y="2274849"/>
                  <a:pt x="201651" y="2291575"/>
                  <a:pt x="0" y="2308302"/>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rot="675308">
            <a:off x="2874759" y="2347562"/>
            <a:ext cx="1156897" cy="3290367"/>
          </a:xfrm>
          <a:custGeom>
            <a:avLst/>
            <a:gdLst>
              <a:gd name="connsiteX0" fmla="*/ 669073 w 1034746"/>
              <a:gd name="connsiteY0" fmla="*/ 0 h 2297151"/>
              <a:gd name="connsiteX1" fmla="*/ 925551 w 1034746"/>
              <a:gd name="connsiteY1" fmla="*/ 501804 h 2297151"/>
              <a:gd name="connsiteX2" fmla="*/ 1025912 w 1034746"/>
              <a:gd name="connsiteY2" fmla="*/ 947853 h 2297151"/>
              <a:gd name="connsiteX3" fmla="*/ 1025912 w 1034746"/>
              <a:gd name="connsiteY3" fmla="*/ 1237785 h 2297151"/>
              <a:gd name="connsiteX4" fmla="*/ 992458 w 1034746"/>
              <a:gd name="connsiteY4" fmla="*/ 1449658 h 2297151"/>
              <a:gd name="connsiteX5" fmla="*/ 970156 w 1034746"/>
              <a:gd name="connsiteY5" fmla="*/ 1639229 h 2297151"/>
              <a:gd name="connsiteX6" fmla="*/ 936702 w 1034746"/>
              <a:gd name="connsiteY6" fmla="*/ 1862253 h 2297151"/>
              <a:gd name="connsiteX7" fmla="*/ 791736 w 1034746"/>
              <a:gd name="connsiteY7" fmla="*/ 2029521 h 2297151"/>
              <a:gd name="connsiteX8" fmla="*/ 602166 w 1034746"/>
              <a:gd name="connsiteY8" fmla="*/ 2141034 h 2297151"/>
              <a:gd name="connsiteX9" fmla="*/ 390292 w 1034746"/>
              <a:gd name="connsiteY9" fmla="*/ 2241395 h 2297151"/>
              <a:gd name="connsiteX10" fmla="*/ 0 w 1034746"/>
              <a:gd name="connsiteY10" fmla="*/ 2297151 h 229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4746" h="2297151">
                <a:moveTo>
                  <a:pt x="669073" y="0"/>
                </a:moveTo>
                <a:cubicBezTo>
                  <a:pt x="767575" y="171914"/>
                  <a:pt x="866078" y="343828"/>
                  <a:pt x="925551" y="501804"/>
                </a:cubicBezTo>
                <a:cubicBezTo>
                  <a:pt x="985024" y="659780"/>
                  <a:pt x="1009185" y="825189"/>
                  <a:pt x="1025912" y="947853"/>
                </a:cubicBezTo>
                <a:cubicBezTo>
                  <a:pt x="1042639" y="1070517"/>
                  <a:pt x="1031488" y="1154151"/>
                  <a:pt x="1025912" y="1237785"/>
                </a:cubicBezTo>
                <a:cubicBezTo>
                  <a:pt x="1020336" y="1321419"/>
                  <a:pt x="1001751" y="1382751"/>
                  <a:pt x="992458" y="1449658"/>
                </a:cubicBezTo>
                <a:cubicBezTo>
                  <a:pt x="983165" y="1516565"/>
                  <a:pt x="979449" y="1570463"/>
                  <a:pt x="970156" y="1639229"/>
                </a:cubicBezTo>
                <a:cubicBezTo>
                  <a:pt x="960863" y="1707995"/>
                  <a:pt x="966439" y="1797204"/>
                  <a:pt x="936702" y="1862253"/>
                </a:cubicBezTo>
                <a:cubicBezTo>
                  <a:pt x="906965" y="1927302"/>
                  <a:pt x="847492" y="1983058"/>
                  <a:pt x="791736" y="2029521"/>
                </a:cubicBezTo>
                <a:cubicBezTo>
                  <a:pt x="735980" y="2075984"/>
                  <a:pt x="669073" y="2105722"/>
                  <a:pt x="602166" y="2141034"/>
                </a:cubicBezTo>
                <a:cubicBezTo>
                  <a:pt x="535259" y="2176346"/>
                  <a:pt x="490653" y="2215376"/>
                  <a:pt x="390292" y="2241395"/>
                </a:cubicBezTo>
                <a:cubicBezTo>
                  <a:pt x="289931" y="2267414"/>
                  <a:pt x="144965" y="2282282"/>
                  <a:pt x="0" y="2297151"/>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939991" y="2378167"/>
            <a:ext cx="356838" cy="3307750"/>
          </a:xfrm>
          <a:custGeom>
            <a:avLst/>
            <a:gdLst>
              <a:gd name="connsiteX0" fmla="*/ 301083 w 561149"/>
              <a:gd name="connsiteY0" fmla="*/ 0 h 2444516"/>
              <a:gd name="connsiteX1" fmla="*/ 479502 w 561149"/>
              <a:gd name="connsiteY1" fmla="*/ 423746 h 2444516"/>
              <a:gd name="connsiteX2" fmla="*/ 490654 w 561149"/>
              <a:gd name="connsiteY2" fmla="*/ 691376 h 2444516"/>
              <a:gd name="connsiteX3" fmla="*/ 479502 w 561149"/>
              <a:gd name="connsiteY3" fmla="*/ 1081668 h 2444516"/>
              <a:gd name="connsiteX4" fmla="*/ 524107 w 561149"/>
              <a:gd name="connsiteY4" fmla="*/ 1505415 h 2444516"/>
              <a:gd name="connsiteX5" fmla="*/ 557561 w 561149"/>
              <a:gd name="connsiteY5" fmla="*/ 1773044 h 2444516"/>
              <a:gd name="connsiteX6" fmla="*/ 434897 w 561149"/>
              <a:gd name="connsiteY6" fmla="*/ 2051824 h 2444516"/>
              <a:gd name="connsiteX7" fmla="*/ 78058 w 561149"/>
              <a:gd name="connsiteY7" fmla="*/ 2386361 h 2444516"/>
              <a:gd name="connsiteX8" fmla="*/ 0 w 561149"/>
              <a:gd name="connsiteY8" fmla="*/ 2442117 h 244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149" h="2444516">
                <a:moveTo>
                  <a:pt x="301083" y="0"/>
                </a:moveTo>
                <a:cubicBezTo>
                  <a:pt x="374495" y="154258"/>
                  <a:pt x="447907" y="308517"/>
                  <a:pt x="479502" y="423746"/>
                </a:cubicBezTo>
                <a:cubicBezTo>
                  <a:pt x="511097" y="538975"/>
                  <a:pt x="490654" y="581722"/>
                  <a:pt x="490654" y="691376"/>
                </a:cubicBezTo>
                <a:cubicBezTo>
                  <a:pt x="490654" y="801030"/>
                  <a:pt x="473926" y="945995"/>
                  <a:pt x="479502" y="1081668"/>
                </a:cubicBezTo>
                <a:cubicBezTo>
                  <a:pt x="485078" y="1217341"/>
                  <a:pt x="511097" y="1390186"/>
                  <a:pt x="524107" y="1505415"/>
                </a:cubicBezTo>
                <a:cubicBezTo>
                  <a:pt x="537117" y="1620644"/>
                  <a:pt x="572429" y="1681976"/>
                  <a:pt x="557561" y="1773044"/>
                </a:cubicBezTo>
                <a:cubicBezTo>
                  <a:pt x="542693" y="1864112"/>
                  <a:pt x="514814" y="1949604"/>
                  <a:pt x="434897" y="2051824"/>
                </a:cubicBezTo>
                <a:cubicBezTo>
                  <a:pt x="354980" y="2154044"/>
                  <a:pt x="150541" y="2321312"/>
                  <a:pt x="78058" y="2386361"/>
                </a:cubicBezTo>
                <a:cubicBezTo>
                  <a:pt x="5575" y="2451410"/>
                  <a:pt x="2787" y="2446763"/>
                  <a:pt x="0" y="2442117"/>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44284" y="2266300"/>
            <a:ext cx="1473480" cy="523220"/>
          </a:xfrm>
          <a:prstGeom prst="rect">
            <a:avLst/>
          </a:prstGeom>
          <a:noFill/>
        </p:spPr>
        <p:txBody>
          <a:bodyPr wrap="none" rtlCol="0">
            <a:spAutoFit/>
          </a:bodyPr>
          <a:lstStyle/>
          <a:p>
            <a:r>
              <a:rPr lang="en-US" sz="2800" b="1" dirty="0" smtClean="0">
                <a:solidFill>
                  <a:srgbClr val="7030A0"/>
                </a:solidFill>
              </a:rPr>
              <a:t>Missouri</a:t>
            </a:r>
            <a:endParaRPr lang="en-US" sz="2800" b="1" dirty="0">
              <a:solidFill>
                <a:srgbClr val="7030A0"/>
              </a:solidFill>
            </a:endParaRPr>
          </a:p>
        </p:txBody>
      </p:sp>
      <p:sp>
        <p:nvSpPr>
          <p:cNvPr id="10" name="TextBox 9"/>
          <p:cNvSpPr txBox="1"/>
          <p:nvPr/>
        </p:nvSpPr>
        <p:spPr>
          <a:xfrm>
            <a:off x="6061786" y="4530834"/>
            <a:ext cx="1533240" cy="523220"/>
          </a:xfrm>
          <a:prstGeom prst="rect">
            <a:avLst/>
          </a:prstGeom>
          <a:noFill/>
        </p:spPr>
        <p:txBody>
          <a:bodyPr wrap="none" rtlCol="0">
            <a:spAutoFit/>
          </a:bodyPr>
          <a:lstStyle/>
          <a:p>
            <a:r>
              <a:rPr lang="en-US" sz="2800" b="1" dirty="0" smtClean="0">
                <a:solidFill>
                  <a:srgbClr val="7030A0"/>
                </a:solidFill>
              </a:rPr>
              <a:t>Arkansas</a:t>
            </a:r>
            <a:endParaRPr lang="en-US" sz="2800" b="1" dirty="0">
              <a:solidFill>
                <a:srgbClr val="7030A0"/>
              </a:solidFill>
            </a:endParaRPr>
          </a:p>
        </p:txBody>
      </p:sp>
      <p:sp>
        <p:nvSpPr>
          <p:cNvPr id="11" name="TextBox 10"/>
          <p:cNvSpPr txBox="1"/>
          <p:nvPr/>
        </p:nvSpPr>
        <p:spPr>
          <a:xfrm>
            <a:off x="6655163" y="5755434"/>
            <a:ext cx="1539140" cy="338554"/>
          </a:xfrm>
          <a:prstGeom prst="rect">
            <a:avLst/>
          </a:prstGeom>
          <a:noFill/>
        </p:spPr>
        <p:txBody>
          <a:bodyPr wrap="none" rtlCol="0">
            <a:spAutoFit/>
          </a:bodyPr>
          <a:lstStyle/>
          <a:p>
            <a:pPr algn="r"/>
            <a:r>
              <a:rPr lang="en-US" sz="1600" dirty="0" smtClean="0"/>
              <a:t>Xu et al. (2015a)</a:t>
            </a:r>
            <a:endParaRPr lang="en-US" sz="1600" dirty="0"/>
          </a:p>
        </p:txBody>
      </p:sp>
      <p:sp>
        <p:nvSpPr>
          <p:cNvPr id="12" name="Rectangle 11"/>
          <p:cNvSpPr/>
          <p:nvPr/>
        </p:nvSpPr>
        <p:spPr>
          <a:xfrm>
            <a:off x="301082" y="128001"/>
            <a:ext cx="546410" cy="68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025128" y="128001"/>
            <a:ext cx="1174424" cy="369332"/>
          </a:xfrm>
          <a:prstGeom prst="rect">
            <a:avLst/>
          </a:prstGeom>
          <a:noFill/>
        </p:spPr>
        <p:txBody>
          <a:bodyPr wrap="none" rtlCol="0">
            <a:spAutoFit/>
          </a:bodyPr>
          <a:lstStyle/>
          <a:p>
            <a:r>
              <a:rPr lang="en-US" b="1" dirty="0" smtClean="0"/>
              <a:t>Key Points</a:t>
            </a:r>
            <a:endParaRPr lang="en-US" b="1" dirty="0"/>
          </a:p>
        </p:txBody>
      </p:sp>
      <p:sp>
        <p:nvSpPr>
          <p:cNvPr id="3" name="TextBox 2"/>
          <p:cNvSpPr txBox="1"/>
          <p:nvPr/>
        </p:nvSpPr>
        <p:spPr>
          <a:xfrm>
            <a:off x="9025128" y="649224"/>
            <a:ext cx="3075432" cy="2308324"/>
          </a:xfrm>
          <a:prstGeom prst="rect">
            <a:avLst/>
          </a:prstGeom>
          <a:noFill/>
        </p:spPr>
        <p:txBody>
          <a:bodyPr wrap="square" rtlCol="0">
            <a:spAutoFit/>
          </a:bodyPr>
          <a:lstStyle/>
          <a:p>
            <a:r>
              <a:rPr lang="en-US" dirty="0" smtClean="0"/>
              <a:t>Leading-line system-scale mesovortices are very small</a:t>
            </a:r>
          </a:p>
          <a:p>
            <a:endParaRPr lang="en-US" dirty="0"/>
          </a:p>
          <a:p>
            <a:r>
              <a:rPr lang="en-US" dirty="0" smtClean="0"/>
              <a:t>These mesovortices are responsible for many squall-line and bow-echo QLCS tornadoes that can accompany derecho events.</a:t>
            </a:r>
          </a:p>
        </p:txBody>
      </p:sp>
    </p:spTree>
    <p:extLst>
      <p:ext uri="{BB962C8B-B14F-4D97-AF65-F5344CB8AC3E}">
        <p14:creationId xmlns:p14="http://schemas.microsoft.com/office/powerpoint/2010/main" val="3165864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a derecho?</a:t>
            </a:r>
            <a:endParaRPr lang="en-US" dirty="0"/>
          </a:p>
        </p:txBody>
      </p:sp>
      <p:sp>
        <p:nvSpPr>
          <p:cNvPr id="3" name="Slide Number Placeholder 2"/>
          <p:cNvSpPr>
            <a:spLocks noGrp="1"/>
          </p:cNvSpPr>
          <p:nvPr>
            <p:ph type="sldNum" idx="12"/>
          </p:nvPr>
        </p:nvSpPr>
        <p:spPr/>
        <p:txBody>
          <a:bodyPr/>
          <a:lstStyle/>
          <a:p>
            <a:fld id="{00000000-1234-1234-1234-123412341234}" type="slidenum">
              <a:rPr lang="en-US" smtClean="0"/>
              <a:pPr/>
              <a:t>3</a:t>
            </a:fld>
            <a:endParaRPr lang="en-US"/>
          </a:p>
        </p:txBody>
      </p:sp>
      <p:sp>
        <p:nvSpPr>
          <p:cNvPr id="4" name="Text Placeholder 3"/>
          <p:cNvSpPr>
            <a:spLocks noGrp="1"/>
          </p:cNvSpPr>
          <p:nvPr>
            <p:ph type="body" idx="1"/>
          </p:nvPr>
        </p:nvSpPr>
        <p:spPr>
          <a:xfrm>
            <a:off x="711200" y="883920"/>
            <a:ext cx="11074400" cy="5974080"/>
          </a:xfrm>
        </p:spPr>
        <p:txBody>
          <a:bodyPr>
            <a:normAutofit/>
          </a:bodyPr>
          <a:lstStyle/>
          <a:p>
            <a:pPr marL="33866" indent="0">
              <a:buNone/>
            </a:pPr>
            <a:endParaRPr lang="en-US" sz="2133" dirty="0"/>
          </a:p>
          <a:p>
            <a:pPr marL="677317" lvl="1" indent="0">
              <a:buNone/>
            </a:pPr>
            <a:endParaRPr lang="en-US" sz="1400" dirty="0">
              <a:solidFill>
                <a:schemeClr val="tx1"/>
              </a:solidFill>
            </a:endParaRPr>
          </a:p>
          <a:p>
            <a:pPr lvl="1"/>
            <a:endParaRPr lang="en-US" sz="2133" dirty="0"/>
          </a:p>
          <a:p>
            <a:pPr lvl="1"/>
            <a:endParaRPr lang="en-US" sz="2133" b="1" dirty="0"/>
          </a:p>
          <a:p>
            <a:endParaRPr lang="en-US" sz="2667" dirty="0"/>
          </a:p>
          <a:p>
            <a:pPr marL="677316" lvl="1" indent="0">
              <a:buNone/>
            </a:pPr>
            <a:endParaRPr lang="en-US" sz="2667"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3802"/>
            <a:ext cx="5928650" cy="597419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616" y="874414"/>
            <a:ext cx="6230113" cy="4118210"/>
          </a:xfrm>
          <a:prstGeom prst="rect">
            <a:avLst/>
          </a:prstGeom>
        </p:spPr>
      </p:pic>
      <p:sp>
        <p:nvSpPr>
          <p:cNvPr id="8" name="TextBox 7"/>
          <p:cNvSpPr txBox="1"/>
          <p:nvPr/>
        </p:nvSpPr>
        <p:spPr>
          <a:xfrm>
            <a:off x="220902" y="883685"/>
            <a:ext cx="631904" cy="584775"/>
          </a:xfrm>
          <a:prstGeom prst="rect">
            <a:avLst/>
          </a:prstGeom>
          <a:noFill/>
        </p:spPr>
        <p:txBody>
          <a:bodyPr wrap="none" rtlCol="0">
            <a:spAutoFit/>
          </a:bodyPr>
          <a:lstStyle/>
          <a:p>
            <a:r>
              <a:rPr lang="en-US" sz="3200" dirty="0" smtClean="0"/>
              <a:t>(a)</a:t>
            </a:r>
            <a:endParaRPr lang="en-US" sz="3200" dirty="0"/>
          </a:p>
        </p:txBody>
      </p:sp>
      <p:sp>
        <p:nvSpPr>
          <p:cNvPr id="9" name="TextBox 8"/>
          <p:cNvSpPr txBox="1"/>
          <p:nvPr/>
        </p:nvSpPr>
        <p:spPr>
          <a:xfrm>
            <a:off x="6045201" y="5349240"/>
            <a:ext cx="5862438" cy="369332"/>
          </a:xfrm>
          <a:prstGeom prst="rect">
            <a:avLst/>
          </a:prstGeom>
          <a:noFill/>
        </p:spPr>
        <p:txBody>
          <a:bodyPr wrap="square" rtlCol="0">
            <a:spAutoFit/>
          </a:bodyPr>
          <a:lstStyle/>
          <a:p>
            <a:r>
              <a:rPr lang="en-US" dirty="0" smtClean="0"/>
              <a:t>Parent MCS is known as the derecho-producing MCS (DMCS)</a:t>
            </a:r>
          </a:p>
        </p:txBody>
      </p:sp>
      <p:sp>
        <p:nvSpPr>
          <p:cNvPr id="10" name="TextBox 9"/>
          <p:cNvSpPr txBox="1"/>
          <p:nvPr/>
        </p:nvSpPr>
        <p:spPr>
          <a:xfrm>
            <a:off x="6043451" y="5740645"/>
            <a:ext cx="5864187" cy="646331"/>
          </a:xfrm>
          <a:prstGeom prst="rect">
            <a:avLst/>
          </a:prstGeom>
          <a:noFill/>
        </p:spPr>
        <p:txBody>
          <a:bodyPr wrap="square" rtlCol="0">
            <a:spAutoFit/>
          </a:bodyPr>
          <a:lstStyle/>
          <a:p>
            <a:r>
              <a:rPr lang="en-US" dirty="0" smtClean="0"/>
              <a:t>The derecho is the series of downbursts, evident via swaths of wind reports</a:t>
            </a:r>
          </a:p>
        </p:txBody>
      </p:sp>
      <p:sp>
        <p:nvSpPr>
          <p:cNvPr id="11" name="TextBox 10"/>
          <p:cNvSpPr txBox="1"/>
          <p:nvPr/>
        </p:nvSpPr>
        <p:spPr>
          <a:xfrm>
            <a:off x="6043452" y="6345718"/>
            <a:ext cx="5962620" cy="369332"/>
          </a:xfrm>
          <a:prstGeom prst="rect">
            <a:avLst/>
          </a:prstGeom>
          <a:noFill/>
        </p:spPr>
        <p:txBody>
          <a:bodyPr wrap="square" rtlCol="0">
            <a:spAutoFit/>
          </a:bodyPr>
          <a:lstStyle/>
          <a:p>
            <a:r>
              <a:rPr lang="en-US" dirty="0" smtClean="0"/>
              <a:t>Calling an MCS a derecho is like calling a supercell a tornado.</a:t>
            </a:r>
          </a:p>
        </p:txBody>
      </p:sp>
      <p:sp>
        <p:nvSpPr>
          <p:cNvPr id="21" name="Freeform 20"/>
          <p:cNvSpPr/>
          <p:nvPr/>
        </p:nvSpPr>
        <p:spPr>
          <a:xfrm>
            <a:off x="361959" y="2201999"/>
            <a:ext cx="454404" cy="731520"/>
          </a:xfrm>
          <a:custGeom>
            <a:avLst/>
            <a:gdLst>
              <a:gd name="connsiteX0" fmla="*/ 429768 w 454404"/>
              <a:gd name="connsiteY0" fmla="*/ 0 h 731520"/>
              <a:gd name="connsiteX1" fmla="*/ 429768 w 454404"/>
              <a:gd name="connsiteY1" fmla="*/ 356616 h 731520"/>
              <a:gd name="connsiteX2" fmla="*/ 173736 w 454404"/>
              <a:gd name="connsiteY2" fmla="*/ 667512 h 731520"/>
              <a:gd name="connsiteX3" fmla="*/ 0 w 45440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454404" h="731520">
                <a:moveTo>
                  <a:pt x="429768" y="0"/>
                </a:moveTo>
                <a:cubicBezTo>
                  <a:pt x="451104" y="122682"/>
                  <a:pt x="472440" y="245364"/>
                  <a:pt x="429768" y="356616"/>
                </a:cubicBezTo>
                <a:cubicBezTo>
                  <a:pt x="387096" y="467868"/>
                  <a:pt x="245364" y="605028"/>
                  <a:pt x="173736" y="667512"/>
                </a:cubicBezTo>
                <a:cubicBezTo>
                  <a:pt x="102108" y="729996"/>
                  <a:pt x="51054" y="730758"/>
                  <a:pt x="0" y="731520"/>
                </a:cubicBezTo>
              </a:path>
            </a:pathLst>
          </a:custGeom>
          <a:noFill/>
          <a:ln w="57150">
            <a:solidFill>
              <a:srgbClr val="EB03C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536356" y="2560320"/>
            <a:ext cx="429604" cy="743350"/>
          </a:xfrm>
          <a:custGeom>
            <a:avLst/>
            <a:gdLst>
              <a:gd name="connsiteX0" fmla="*/ 429768 w 454404"/>
              <a:gd name="connsiteY0" fmla="*/ 0 h 731520"/>
              <a:gd name="connsiteX1" fmla="*/ 429768 w 454404"/>
              <a:gd name="connsiteY1" fmla="*/ 356616 h 731520"/>
              <a:gd name="connsiteX2" fmla="*/ 173736 w 454404"/>
              <a:gd name="connsiteY2" fmla="*/ 667512 h 731520"/>
              <a:gd name="connsiteX3" fmla="*/ 0 w 45440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454404" h="731520">
                <a:moveTo>
                  <a:pt x="429768" y="0"/>
                </a:moveTo>
                <a:cubicBezTo>
                  <a:pt x="451104" y="122682"/>
                  <a:pt x="472440" y="245364"/>
                  <a:pt x="429768" y="356616"/>
                </a:cubicBezTo>
                <a:cubicBezTo>
                  <a:pt x="387096" y="467868"/>
                  <a:pt x="245364" y="605028"/>
                  <a:pt x="173736" y="667512"/>
                </a:cubicBezTo>
                <a:cubicBezTo>
                  <a:pt x="102108" y="729996"/>
                  <a:pt x="51054" y="730758"/>
                  <a:pt x="0" y="731520"/>
                </a:cubicBezTo>
              </a:path>
            </a:pathLst>
          </a:custGeom>
          <a:noFill/>
          <a:ln w="57150">
            <a:solidFill>
              <a:srgbClr val="EB03C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503157" y="2414536"/>
            <a:ext cx="939754" cy="1307071"/>
          </a:xfrm>
          <a:custGeom>
            <a:avLst/>
            <a:gdLst>
              <a:gd name="connsiteX0" fmla="*/ 429768 w 454404"/>
              <a:gd name="connsiteY0" fmla="*/ 0 h 731520"/>
              <a:gd name="connsiteX1" fmla="*/ 429768 w 454404"/>
              <a:gd name="connsiteY1" fmla="*/ 356616 h 731520"/>
              <a:gd name="connsiteX2" fmla="*/ 173736 w 454404"/>
              <a:gd name="connsiteY2" fmla="*/ 667512 h 731520"/>
              <a:gd name="connsiteX3" fmla="*/ 0 w 45440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454404" h="731520">
                <a:moveTo>
                  <a:pt x="429768" y="0"/>
                </a:moveTo>
                <a:cubicBezTo>
                  <a:pt x="451104" y="122682"/>
                  <a:pt x="472440" y="245364"/>
                  <a:pt x="429768" y="356616"/>
                </a:cubicBezTo>
                <a:cubicBezTo>
                  <a:pt x="387096" y="467868"/>
                  <a:pt x="245364" y="605028"/>
                  <a:pt x="173736" y="667512"/>
                </a:cubicBezTo>
                <a:cubicBezTo>
                  <a:pt x="102108" y="729996"/>
                  <a:pt x="51054" y="730758"/>
                  <a:pt x="0" y="731520"/>
                </a:cubicBezTo>
              </a:path>
            </a:pathLst>
          </a:custGeom>
          <a:noFill/>
          <a:ln w="57150">
            <a:solidFill>
              <a:srgbClr val="EB03C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218715" y="2343810"/>
            <a:ext cx="2448391" cy="2328774"/>
          </a:xfrm>
          <a:custGeom>
            <a:avLst/>
            <a:gdLst>
              <a:gd name="connsiteX0" fmla="*/ 429768 w 454404"/>
              <a:gd name="connsiteY0" fmla="*/ 0 h 731520"/>
              <a:gd name="connsiteX1" fmla="*/ 429768 w 454404"/>
              <a:gd name="connsiteY1" fmla="*/ 356616 h 731520"/>
              <a:gd name="connsiteX2" fmla="*/ 173736 w 454404"/>
              <a:gd name="connsiteY2" fmla="*/ 667512 h 731520"/>
              <a:gd name="connsiteX3" fmla="*/ 0 w 45440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454404" h="731520">
                <a:moveTo>
                  <a:pt x="429768" y="0"/>
                </a:moveTo>
                <a:cubicBezTo>
                  <a:pt x="451104" y="122682"/>
                  <a:pt x="472440" y="245364"/>
                  <a:pt x="429768" y="356616"/>
                </a:cubicBezTo>
                <a:cubicBezTo>
                  <a:pt x="387096" y="467868"/>
                  <a:pt x="245364" y="605028"/>
                  <a:pt x="173736" y="667512"/>
                </a:cubicBezTo>
                <a:cubicBezTo>
                  <a:pt x="102108" y="729996"/>
                  <a:pt x="51054" y="730758"/>
                  <a:pt x="0" y="731520"/>
                </a:cubicBezTo>
              </a:path>
            </a:pathLst>
          </a:custGeom>
          <a:noFill/>
          <a:ln w="57150">
            <a:solidFill>
              <a:srgbClr val="EB03C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rot="2963500">
            <a:off x="3680801" y="2813677"/>
            <a:ext cx="814825" cy="3350642"/>
          </a:xfrm>
          <a:custGeom>
            <a:avLst/>
            <a:gdLst>
              <a:gd name="connsiteX0" fmla="*/ 429768 w 454404"/>
              <a:gd name="connsiteY0" fmla="*/ 0 h 731520"/>
              <a:gd name="connsiteX1" fmla="*/ 429768 w 454404"/>
              <a:gd name="connsiteY1" fmla="*/ 356616 h 731520"/>
              <a:gd name="connsiteX2" fmla="*/ 173736 w 454404"/>
              <a:gd name="connsiteY2" fmla="*/ 667512 h 731520"/>
              <a:gd name="connsiteX3" fmla="*/ 0 w 454404"/>
              <a:gd name="connsiteY3" fmla="*/ 731520 h 731520"/>
            </a:gdLst>
            <a:ahLst/>
            <a:cxnLst>
              <a:cxn ang="0">
                <a:pos x="connsiteX0" y="connsiteY0"/>
              </a:cxn>
              <a:cxn ang="0">
                <a:pos x="connsiteX1" y="connsiteY1"/>
              </a:cxn>
              <a:cxn ang="0">
                <a:pos x="connsiteX2" y="connsiteY2"/>
              </a:cxn>
              <a:cxn ang="0">
                <a:pos x="connsiteX3" y="connsiteY3"/>
              </a:cxn>
            </a:cxnLst>
            <a:rect l="l" t="t" r="r" b="b"/>
            <a:pathLst>
              <a:path w="454404" h="731520">
                <a:moveTo>
                  <a:pt x="429768" y="0"/>
                </a:moveTo>
                <a:cubicBezTo>
                  <a:pt x="451104" y="122682"/>
                  <a:pt x="472440" y="245364"/>
                  <a:pt x="429768" y="356616"/>
                </a:cubicBezTo>
                <a:cubicBezTo>
                  <a:pt x="387096" y="467868"/>
                  <a:pt x="245364" y="605028"/>
                  <a:pt x="173736" y="667512"/>
                </a:cubicBezTo>
                <a:cubicBezTo>
                  <a:pt x="102108" y="729996"/>
                  <a:pt x="51054" y="730758"/>
                  <a:pt x="0" y="731520"/>
                </a:cubicBezTo>
              </a:path>
            </a:pathLst>
          </a:custGeom>
          <a:noFill/>
          <a:ln w="57150">
            <a:solidFill>
              <a:srgbClr val="EB03C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75572" y="3986324"/>
            <a:ext cx="829073" cy="400110"/>
          </a:xfrm>
          <a:prstGeom prst="rect">
            <a:avLst/>
          </a:prstGeom>
          <a:solidFill>
            <a:schemeClr val="bg1"/>
          </a:solidFill>
        </p:spPr>
        <p:txBody>
          <a:bodyPr wrap="none" rtlCol="0">
            <a:spAutoFit/>
          </a:bodyPr>
          <a:lstStyle/>
          <a:p>
            <a:r>
              <a:rPr lang="en-US" sz="2000" b="1" dirty="0" smtClean="0">
                <a:solidFill>
                  <a:srgbClr val="EB03CF"/>
                </a:solidFill>
              </a:rPr>
              <a:t>DMCS</a:t>
            </a:r>
            <a:endParaRPr lang="en-US" sz="2000" b="1" dirty="0">
              <a:solidFill>
                <a:srgbClr val="EB03CF"/>
              </a:solidFill>
            </a:endParaRPr>
          </a:p>
        </p:txBody>
      </p:sp>
      <p:cxnSp>
        <p:nvCxnSpPr>
          <p:cNvPr id="28" name="Straight Arrow Connector 27"/>
          <p:cNvCxnSpPr/>
          <p:nvPr/>
        </p:nvCxnSpPr>
        <p:spPr>
          <a:xfrm flipH="1" flipV="1">
            <a:off x="589162" y="3040186"/>
            <a:ext cx="560684" cy="1019750"/>
          </a:xfrm>
          <a:prstGeom prst="straightConnector1">
            <a:avLst/>
          </a:prstGeom>
          <a:ln w="38100">
            <a:solidFill>
              <a:srgbClr val="EB03C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133114" y="3348531"/>
            <a:ext cx="403242" cy="711405"/>
          </a:xfrm>
          <a:prstGeom prst="straightConnector1">
            <a:avLst/>
          </a:prstGeom>
          <a:ln w="38100">
            <a:solidFill>
              <a:srgbClr val="EB03C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1149846" y="3729554"/>
            <a:ext cx="1306412" cy="328440"/>
          </a:xfrm>
          <a:prstGeom prst="straightConnector1">
            <a:avLst/>
          </a:prstGeom>
          <a:ln w="38100">
            <a:solidFill>
              <a:srgbClr val="EB03C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1149846" y="4057994"/>
            <a:ext cx="1048840" cy="613149"/>
          </a:xfrm>
          <a:prstGeom prst="straightConnector1">
            <a:avLst/>
          </a:prstGeom>
          <a:ln w="38100">
            <a:solidFill>
              <a:srgbClr val="EB03C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1133114" y="4050047"/>
            <a:ext cx="1370043" cy="1164179"/>
          </a:xfrm>
          <a:prstGeom prst="straightConnector1">
            <a:avLst/>
          </a:prstGeom>
          <a:ln w="38100">
            <a:solidFill>
              <a:srgbClr val="EB03CF"/>
            </a:solidFill>
            <a:tailEnd type="triangle"/>
          </a:ln>
        </p:spPr>
        <p:style>
          <a:lnRef idx="1">
            <a:schemeClr val="accent1"/>
          </a:lnRef>
          <a:fillRef idx="0">
            <a:schemeClr val="accent1"/>
          </a:fillRef>
          <a:effectRef idx="0">
            <a:schemeClr val="accent1"/>
          </a:effectRef>
          <a:fontRef idx="minor">
            <a:schemeClr val="tx1"/>
          </a:fontRef>
        </p:style>
      </p:cxnSp>
      <p:sp>
        <p:nvSpPr>
          <p:cNvPr id="48" name="Freeform 47"/>
          <p:cNvSpPr/>
          <p:nvPr/>
        </p:nvSpPr>
        <p:spPr>
          <a:xfrm>
            <a:off x="6260951" y="1506071"/>
            <a:ext cx="5481934" cy="2883049"/>
          </a:xfrm>
          <a:custGeom>
            <a:avLst/>
            <a:gdLst>
              <a:gd name="connsiteX0" fmla="*/ 139849 w 5481934"/>
              <a:gd name="connsiteY0" fmla="*/ 215153 h 2883049"/>
              <a:gd name="connsiteX1" fmla="*/ 860611 w 5481934"/>
              <a:gd name="connsiteY1" fmla="*/ 172122 h 2883049"/>
              <a:gd name="connsiteX2" fmla="*/ 2162287 w 5481934"/>
              <a:gd name="connsiteY2" fmla="*/ 32273 h 2883049"/>
              <a:gd name="connsiteX3" fmla="*/ 2377440 w 5481934"/>
              <a:gd name="connsiteY3" fmla="*/ 0 h 2883049"/>
              <a:gd name="connsiteX4" fmla="*/ 3216536 w 5481934"/>
              <a:gd name="connsiteY4" fmla="*/ 10757 h 2883049"/>
              <a:gd name="connsiteX5" fmla="*/ 4173967 w 5481934"/>
              <a:gd name="connsiteY5" fmla="*/ 53788 h 2883049"/>
              <a:gd name="connsiteX6" fmla="*/ 4711849 w 5481934"/>
              <a:gd name="connsiteY6" fmla="*/ 86061 h 2883049"/>
              <a:gd name="connsiteX7" fmla="*/ 5282004 w 5481934"/>
              <a:gd name="connsiteY7" fmla="*/ 688489 h 2883049"/>
              <a:gd name="connsiteX8" fmla="*/ 5475642 w 5481934"/>
              <a:gd name="connsiteY8" fmla="*/ 882127 h 2883049"/>
              <a:gd name="connsiteX9" fmla="*/ 5432611 w 5481934"/>
              <a:gd name="connsiteY9" fmla="*/ 1032734 h 2883049"/>
              <a:gd name="connsiteX10" fmla="*/ 5411096 w 5481934"/>
              <a:gd name="connsiteY10" fmla="*/ 1678193 h 2883049"/>
              <a:gd name="connsiteX11" fmla="*/ 5400338 w 5481934"/>
              <a:gd name="connsiteY11" fmla="*/ 2097741 h 2883049"/>
              <a:gd name="connsiteX12" fmla="*/ 5368065 w 5481934"/>
              <a:gd name="connsiteY12" fmla="*/ 2151529 h 2883049"/>
              <a:gd name="connsiteX13" fmla="*/ 5099124 w 5481934"/>
              <a:gd name="connsiteY13" fmla="*/ 2269863 h 2883049"/>
              <a:gd name="connsiteX14" fmla="*/ 4582757 w 5481934"/>
              <a:gd name="connsiteY14" fmla="*/ 2452743 h 2883049"/>
              <a:gd name="connsiteX15" fmla="*/ 4163209 w 5481934"/>
              <a:gd name="connsiteY15" fmla="*/ 2624865 h 2883049"/>
              <a:gd name="connsiteX16" fmla="*/ 3636084 w 5481934"/>
              <a:gd name="connsiteY16" fmla="*/ 2818503 h 2883049"/>
              <a:gd name="connsiteX17" fmla="*/ 3528508 w 5481934"/>
              <a:gd name="connsiteY17" fmla="*/ 2861534 h 2883049"/>
              <a:gd name="connsiteX18" fmla="*/ 3334870 w 5481934"/>
              <a:gd name="connsiteY18" fmla="*/ 2883049 h 2883049"/>
              <a:gd name="connsiteX19" fmla="*/ 2818503 w 5481934"/>
              <a:gd name="connsiteY19" fmla="*/ 2872291 h 2883049"/>
              <a:gd name="connsiteX20" fmla="*/ 2635623 w 5481934"/>
              <a:gd name="connsiteY20" fmla="*/ 2850776 h 2883049"/>
              <a:gd name="connsiteX21" fmla="*/ 2506531 w 5481934"/>
              <a:gd name="connsiteY21" fmla="*/ 2786230 h 2883049"/>
              <a:gd name="connsiteX22" fmla="*/ 2302136 w 5481934"/>
              <a:gd name="connsiteY22" fmla="*/ 2678654 h 2883049"/>
              <a:gd name="connsiteX23" fmla="*/ 1818042 w 5481934"/>
              <a:gd name="connsiteY23" fmla="*/ 2452743 h 2883049"/>
              <a:gd name="connsiteX24" fmla="*/ 1753496 w 5481934"/>
              <a:gd name="connsiteY24" fmla="*/ 2420470 h 2883049"/>
              <a:gd name="connsiteX25" fmla="*/ 1613647 w 5481934"/>
              <a:gd name="connsiteY25" fmla="*/ 2259105 h 2883049"/>
              <a:gd name="connsiteX26" fmla="*/ 1194098 w 5481934"/>
              <a:gd name="connsiteY26" fmla="*/ 1893345 h 2883049"/>
              <a:gd name="connsiteX27" fmla="*/ 882127 w 5481934"/>
              <a:gd name="connsiteY27" fmla="*/ 1592131 h 2883049"/>
              <a:gd name="connsiteX28" fmla="*/ 602428 w 5481934"/>
              <a:gd name="connsiteY28" fmla="*/ 1355463 h 2883049"/>
              <a:gd name="connsiteX29" fmla="*/ 398033 w 5481934"/>
              <a:gd name="connsiteY29" fmla="*/ 1151068 h 2883049"/>
              <a:gd name="connsiteX30" fmla="*/ 215153 w 5481934"/>
              <a:gd name="connsiteY30" fmla="*/ 1011218 h 2883049"/>
              <a:gd name="connsiteX31" fmla="*/ 161364 w 5481934"/>
              <a:gd name="connsiteY31" fmla="*/ 957430 h 2883049"/>
              <a:gd name="connsiteX32" fmla="*/ 53788 w 5481934"/>
              <a:gd name="connsiteY32" fmla="*/ 634701 h 2883049"/>
              <a:gd name="connsiteX33" fmla="*/ 0 w 5481934"/>
              <a:gd name="connsiteY33" fmla="*/ 441063 h 2883049"/>
              <a:gd name="connsiteX34" fmla="*/ 53788 w 5481934"/>
              <a:gd name="connsiteY34" fmla="*/ 344244 h 2883049"/>
              <a:gd name="connsiteX35" fmla="*/ 139849 w 5481934"/>
              <a:gd name="connsiteY35" fmla="*/ 215153 h 288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81934" h="2883049">
                <a:moveTo>
                  <a:pt x="139849" y="215153"/>
                </a:moveTo>
                <a:cubicBezTo>
                  <a:pt x="274319" y="186466"/>
                  <a:pt x="523538" y="202602"/>
                  <a:pt x="860611" y="172122"/>
                </a:cubicBezTo>
                <a:cubicBezTo>
                  <a:pt x="1197684" y="141642"/>
                  <a:pt x="1909482" y="60960"/>
                  <a:pt x="2162287" y="32273"/>
                </a:cubicBezTo>
                <a:cubicBezTo>
                  <a:pt x="2415092" y="3586"/>
                  <a:pt x="2377440" y="0"/>
                  <a:pt x="2377440" y="0"/>
                </a:cubicBezTo>
                <a:lnTo>
                  <a:pt x="3216536" y="10757"/>
                </a:lnTo>
                <a:cubicBezTo>
                  <a:pt x="3515957" y="19722"/>
                  <a:pt x="4173967" y="53788"/>
                  <a:pt x="4173967" y="53788"/>
                </a:cubicBezTo>
                <a:cubicBezTo>
                  <a:pt x="4423186" y="66339"/>
                  <a:pt x="4527176" y="-19722"/>
                  <a:pt x="4711849" y="86061"/>
                </a:cubicBezTo>
                <a:cubicBezTo>
                  <a:pt x="4896522" y="191844"/>
                  <a:pt x="5154705" y="555811"/>
                  <a:pt x="5282004" y="688489"/>
                </a:cubicBezTo>
                <a:cubicBezTo>
                  <a:pt x="5409303" y="821167"/>
                  <a:pt x="5450541" y="824753"/>
                  <a:pt x="5475642" y="882127"/>
                </a:cubicBezTo>
                <a:cubicBezTo>
                  <a:pt x="5500743" y="939501"/>
                  <a:pt x="5443369" y="900056"/>
                  <a:pt x="5432611" y="1032734"/>
                </a:cubicBezTo>
                <a:cubicBezTo>
                  <a:pt x="5421853" y="1165412"/>
                  <a:pt x="5416475" y="1500692"/>
                  <a:pt x="5411096" y="1678193"/>
                </a:cubicBezTo>
                <a:cubicBezTo>
                  <a:pt x="5405717" y="1855694"/>
                  <a:pt x="5407510" y="2018852"/>
                  <a:pt x="5400338" y="2097741"/>
                </a:cubicBezTo>
                <a:cubicBezTo>
                  <a:pt x="5393166" y="2176630"/>
                  <a:pt x="5418267" y="2122842"/>
                  <a:pt x="5368065" y="2151529"/>
                </a:cubicBezTo>
                <a:cubicBezTo>
                  <a:pt x="5317863" y="2180216"/>
                  <a:pt x="5230009" y="2219661"/>
                  <a:pt x="5099124" y="2269863"/>
                </a:cubicBezTo>
                <a:cubicBezTo>
                  <a:pt x="4968239" y="2320065"/>
                  <a:pt x="4738743" y="2393576"/>
                  <a:pt x="4582757" y="2452743"/>
                </a:cubicBezTo>
                <a:cubicBezTo>
                  <a:pt x="4426771" y="2511910"/>
                  <a:pt x="4320988" y="2563905"/>
                  <a:pt x="4163209" y="2624865"/>
                </a:cubicBezTo>
                <a:cubicBezTo>
                  <a:pt x="4005430" y="2685825"/>
                  <a:pt x="3741867" y="2779058"/>
                  <a:pt x="3636084" y="2818503"/>
                </a:cubicBezTo>
                <a:cubicBezTo>
                  <a:pt x="3530301" y="2857948"/>
                  <a:pt x="3578710" y="2850776"/>
                  <a:pt x="3528508" y="2861534"/>
                </a:cubicBezTo>
                <a:cubicBezTo>
                  <a:pt x="3478306" y="2872292"/>
                  <a:pt x="3334870" y="2883049"/>
                  <a:pt x="3334870" y="2883049"/>
                </a:cubicBezTo>
                <a:lnTo>
                  <a:pt x="2818503" y="2872291"/>
                </a:lnTo>
                <a:cubicBezTo>
                  <a:pt x="2701962" y="2866912"/>
                  <a:pt x="2687618" y="2865120"/>
                  <a:pt x="2635623" y="2850776"/>
                </a:cubicBezTo>
                <a:cubicBezTo>
                  <a:pt x="2583628" y="2836433"/>
                  <a:pt x="2562112" y="2814917"/>
                  <a:pt x="2506531" y="2786230"/>
                </a:cubicBezTo>
                <a:cubicBezTo>
                  <a:pt x="2450950" y="2757543"/>
                  <a:pt x="2416884" y="2734235"/>
                  <a:pt x="2302136" y="2678654"/>
                </a:cubicBezTo>
                <a:cubicBezTo>
                  <a:pt x="2187388" y="2623073"/>
                  <a:pt x="1909482" y="2495774"/>
                  <a:pt x="1818042" y="2452743"/>
                </a:cubicBezTo>
                <a:cubicBezTo>
                  <a:pt x="1726602" y="2409712"/>
                  <a:pt x="1787562" y="2452743"/>
                  <a:pt x="1753496" y="2420470"/>
                </a:cubicBezTo>
                <a:cubicBezTo>
                  <a:pt x="1719430" y="2388197"/>
                  <a:pt x="1706880" y="2346959"/>
                  <a:pt x="1613647" y="2259105"/>
                </a:cubicBezTo>
                <a:cubicBezTo>
                  <a:pt x="1520414" y="2171251"/>
                  <a:pt x="1316018" y="2004507"/>
                  <a:pt x="1194098" y="1893345"/>
                </a:cubicBezTo>
                <a:cubicBezTo>
                  <a:pt x="1072178" y="1782183"/>
                  <a:pt x="980739" y="1681778"/>
                  <a:pt x="882127" y="1592131"/>
                </a:cubicBezTo>
                <a:cubicBezTo>
                  <a:pt x="783515" y="1502484"/>
                  <a:pt x="683110" y="1428974"/>
                  <a:pt x="602428" y="1355463"/>
                </a:cubicBezTo>
                <a:cubicBezTo>
                  <a:pt x="521746" y="1281953"/>
                  <a:pt x="462579" y="1208442"/>
                  <a:pt x="398033" y="1151068"/>
                </a:cubicBezTo>
                <a:cubicBezTo>
                  <a:pt x="333487" y="1093694"/>
                  <a:pt x="254598" y="1043491"/>
                  <a:pt x="215153" y="1011218"/>
                </a:cubicBezTo>
                <a:cubicBezTo>
                  <a:pt x="175708" y="978945"/>
                  <a:pt x="188258" y="1020183"/>
                  <a:pt x="161364" y="957430"/>
                </a:cubicBezTo>
                <a:cubicBezTo>
                  <a:pt x="134470" y="894677"/>
                  <a:pt x="80682" y="720762"/>
                  <a:pt x="53788" y="634701"/>
                </a:cubicBezTo>
                <a:cubicBezTo>
                  <a:pt x="26894" y="548640"/>
                  <a:pt x="0" y="489472"/>
                  <a:pt x="0" y="441063"/>
                </a:cubicBezTo>
                <a:cubicBezTo>
                  <a:pt x="0" y="392654"/>
                  <a:pt x="28687" y="376517"/>
                  <a:pt x="53788" y="344244"/>
                </a:cubicBezTo>
                <a:cubicBezTo>
                  <a:pt x="78889" y="311971"/>
                  <a:pt x="5379" y="243840"/>
                  <a:pt x="139849" y="215153"/>
                </a:cubicBezTo>
                <a:close/>
              </a:path>
            </a:pathLst>
          </a:cu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5968146" y="3786269"/>
            <a:ext cx="1077859" cy="400110"/>
          </a:xfrm>
          <a:prstGeom prst="rect">
            <a:avLst/>
          </a:prstGeom>
          <a:solidFill>
            <a:schemeClr val="bg1"/>
          </a:solidFill>
        </p:spPr>
        <p:txBody>
          <a:bodyPr wrap="none" rtlCol="0">
            <a:spAutoFit/>
          </a:bodyPr>
          <a:lstStyle/>
          <a:p>
            <a:r>
              <a:rPr lang="en-US" sz="2000" b="1" dirty="0" smtClean="0">
                <a:solidFill>
                  <a:srgbClr val="00B0F0"/>
                </a:solidFill>
              </a:rPr>
              <a:t>Derecho</a:t>
            </a:r>
            <a:endParaRPr lang="en-US" sz="2000" b="1" dirty="0">
              <a:solidFill>
                <a:srgbClr val="00B0F0"/>
              </a:solidFill>
            </a:endParaRPr>
          </a:p>
        </p:txBody>
      </p:sp>
      <p:cxnSp>
        <p:nvCxnSpPr>
          <p:cNvPr id="50" name="Straight Arrow Connector 49"/>
          <p:cNvCxnSpPr/>
          <p:nvPr/>
        </p:nvCxnSpPr>
        <p:spPr>
          <a:xfrm flipV="1">
            <a:off x="6453818" y="3429653"/>
            <a:ext cx="998587" cy="40202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27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9680" cy="6858000"/>
          </a:xfrm>
          <a:prstGeom prst="rect">
            <a:avLst/>
          </a:prstGeom>
        </p:spPr>
      </p:pic>
      <p:sp>
        <p:nvSpPr>
          <p:cNvPr id="5" name="Freeform 4"/>
          <p:cNvSpPr/>
          <p:nvPr/>
        </p:nvSpPr>
        <p:spPr>
          <a:xfrm rot="809562">
            <a:off x="401922" y="1889347"/>
            <a:ext cx="1218737" cy="2648680"/>
          </a:xfrm>
          <a:custGeom>
            <a:avLst/>
            <a:gdLst>
              <a:gd name="connsiteX0" fmla="*/ 858644 w 948494"/>
              <a:gd name="connsiteY0" fmla="*/ 0 h 1795346"/>
              <a:gd name="connsiteX1" fmla="*/ 880947 w 948494"/>
              <a:gd name="connsiteY1" fmla="*/ 401444 h 1795346"/>
              <a:gd name="connsiteX2" fmla="*/ 947854 w 948494"/>
              <a:gd name="connsiteY2" fmla="*/ 880946 h 1795346"/>
              <a:gd name="connsiteX3" fmla="*/ 836342 w 948494"/>
              <a:gd name="connsiteY3" fmla="*/ 1271239 h 1795346"/>
              <a:gd name="connsiteX4" fmla="*/ 546410 w 948494"/>
              <a:gd name="connsiteY4" fmla="*/ 1594625 h 1795346"/>
              <a:gd name="connsiteX5" fmla="*/ 289932 w 948494"/>
              <a:gd name="connsiteY5" fmla="*/ 1739590 h 1795346"/>
              <a:gd name="connsiteX6" fmla="*/ 0 w 948494"/>
              <a:gd name="connsiteY6" fmla="*/ 1795346 h 179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494" h="1795346">
                <a:moveTo>
                  <a:pt x="858644" y="0"/>
                </a:moveTo>
                <a:cubicBezTo>
                  <a:pt x="862361" y="127310"/>
                  <a:pt x="866079" y="254620"/>
                  <a:pt x="880947" y="401444"/>
                </a:cubicBezTo>
                <a:cubicBezTo>
                  <a:pt x="895815" y="548268"/>
                  <a:pt x="955288" y="735980"/>
                  <a:pt x="947854" y="880946"/>
                </a:cubicBezTo>
                <a:cubicBezTo>
                  <a:pt x="940420" y="1025912"/>
                  <a:pt x="903249" y="1152292"/>
                  <a:pt x="836342" y="1271239"/>
                </a:cubicBezTo>
                <a:cubicBezTo>
                  <a:pt x="769435" y="1390186"/>
                  <a:pt x="637478" y="1516567"/>
                  <a:pt x="546410" y="1594625"/>
                </a:cubicBezTo>
                <a:cubicBezTo>
                  <a:pt x="455342" y="1672683"/>
                  <a:pt x="381000" y="1706137"/>
                  <a:pt x="289932" y="1739590"/>
                </a:cubicBezTo>
                <a:cubicBezTo>
                  <a:pt x="198864" y="1773043"/>
                  <a:pt x="99432" y="1784194"/>
                  <a:pt x="0" y="1795346"/>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rot="928947">
            <a:off x="1881159" y="2357708"/>
            <a:ext cx="661712" cy="2902755"/>
          </a:xfrm>
          <a:custGeom>
            <a:avLst/>
            <a:gdLst>
              <a:gd name="connsiteX0" fmla="*/ 1137425 w 1375317"/>
              <a:gd name="connsiteY0" fmla="*/ 0 h 2308302"/>
              <a:gd name="connsiteX1" fmla="*/ 1282391 w 1375317"/>
              <a:gd name="connsiteY1" fmla="*/ 501805 h 2308302"/>
              <a:gd name="connsiteX2" fmla="*/ 1360449 w 1375317"/>
              <a:gd name="connsiteY2" fmla="*/ 936702 h 2308302"/>
              <a:gd name="connsiteX3" fmla="*/ 1371600 w 1375317"/>
              <a:gd name="connsiteY3" fmla="*/ 1260088 h 2308302"/>
              <a:gd name="connsiteX4" fmla="*/ 1315844 w 1375317"/>
              <a:gd name="connsiteY4" fmla="*/ 1538868 h 2308302"/>
              <a:gd name="connsiteX5" fmla="*/ 1182030 w 1375317"/>
              <a:gd name="connsiteY5" fmla="*/ 1750741 h 2308302"/>
              <a:gd name="connsiteX6" fmla="*/ 992459 w 1375317"/>
              <a:gd name="connsiteY6" fmla="*/ 2040673 h 2308302"/>
              <a:gd name="connsiteX7" fmla="*/ 568713 w 1375317"/>
              <a:gd name="connsiteY7" fmla="*/ 2230244 h 2308302"/>
              <a:gd name="connsiteX8" fmla="*/ 0 w 1375317"/>
              <a:gd name="connsiteY8" fmla="*/ 2308302 h 230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5317" h="2308302">
                <a:moveTo>
                  <a:pt x="1137425" y="0"/>
                </a:moveTo>
                <a:cubicBezTo>
                  <a:pt x="1191322" y="172844"/>
                  <a:pt x="1245220" y="345688"/>
                  <a:pt x="1282391" y="501805"/>
                </a:cubicBezTo>
                <a:cubicBezTo>
                  <a:pt x="1319562" y="657922"/>
                  <a:pt x="1345581" y="810322"/>
                  <a:pt x="1360449" y="936702"/>
                </a:cubicBezTo>
                <a:cubicBezTo>
                  <a:pt x="1375317" y="1063082"/>
                  <a:pt x="1379034" y="1159727"/>
                  <a:pt x="1371600" y="1260088"/>
                </a:cubicBezTo>
                <a:cubicBezTo>
                  <a:pt x="1364166" y="1360449"/>
                  <a:pt x="1347439" y="1457093"/>
                  <a:pt x="1315844" y="1538868"/>
                </a:cubicBezTo>
                <a:cubicBezTo>
                  <a:pt x="1284249" y="1620644"/>
                  <a:pt x="1235927" y="1667107"/>
                  <a:pt x="1182030" y="1750741"/>
                </a:cubicBezTo>
                <a:cubicBezTo>
                  <a:pt x="1128133" y="1834375"/>
                  <a:pt x="1094679" y="1960756"/>
                  <a:pt x="992459" y="2040673"/>
                </a:cubicBezTo>
                <a:cubicBezTo>
                  <a:pt x="890239" y="2120590"/>
                  <a:pt x="734123" y="2185639"/>
                  <a:pt x="568713" y="2230244"/>
                </a:cubicBezTo>
                <a:cubicBezTo>
                  <a:pt x="403303" y="2274849"/>
                  <a:pt x="201651" y="2291575"/>
                  <a:pt x="0" y="2308302"/>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rot="675308">
            <a:off x="2821172" y="2403317"/>
            <a:ext cx="1156897" cy="3290367"/>
          </a:xfrm>
          <a:custGeom>
            <a:avLst/>
            <a:gdLst>
              <a:gd name="connsiteX0" fmla="*/ 669073 w 1034746"/>
              <a:gd name="connsiteY0" fmla="*/ 0 h 2297151"/>
              <a:gd name="connsiteX1" fmla="*/ 925551 w 1034746"/>
              <a:gd name="connsiteY1" fmla="*/ 501804 h 2297151"/>
              <a:gd name="connsiteX2" fmla="*/ 1025912 w 1034746"/>
              <a:gd name="connsiteY2" fmla="*/ 947853 h 2297151"/>
              <a:gd name="connsiteX3" fmla="*/ 1025912 w 1034746"/>
              <a:gd name="connsiteY3" fmla="*/ 1237785 h 2297151"/>
              <a:gd name="connsiteX4" fmla="*/ 992458 w 1034746"/>
              <a:gd name="connsiteY4" fmla="*/ 1449658 h 2297151"/>
              <a:gd name="connsiteX5" fmla="*/ 970156 w 1034746"/>
              <a:gd name="connsiteY5" fmla="*/ 1639229 h 2297151"/>
              <a:gd name="connsiteX6" fmla="*/ 936702 w 1034746"/>
              <a:gd name="connsiteY6" fmla="*/ 1862253 h 2297151"/>
              <a:gd name="connsiteX7" fmla="*/ 791736 w 1034746"/>
              <a:gd name="connsiteY7" fmla="*/ 2029521 h 2297151"/>
              <a:gd name="connsiteX8" fmla="*/ 602166 w 1034746"/>
              <a:gd name="connsiteY8" fmla="*/ 2141034 h 2297151"/>
              <a:gd name="connsiteX9" fmla="*/ 390292 w 1034746"/>
              <a:gd name="connsiteY9" fmla="*/ 2241395 h 2297151"/>
              <a:gd name="connsiteX10" fmla="*/ 0 w 1034746"/>
              <a:gd name="connsiteY10" fmla="*/ 2297151 h 229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4746" h="2297151">
                <a:moveTo>
                  <a:pt x="669073" y="0"/>
                </a:moveTo>
                <a:cubicBezTo>
                  <a:pt x="767575" y="171914"/>
                  <a:pt x="866078" y="343828"/>
                  <a:pt x="925551" y="501804"/>
                </a:cubicBezTo>
                <a:cubicBezTo>
                  <a:pt x="985024" y="659780"/>
                  <a:pt x="1009185" y="825189"/>
                  <a:pt x="1025912" y="947853"/>
                </a:cubicBezTo>
                <a:cubicBezTo>
                  <a:pt x="1042639" y="1070517"/>
                  <a:pt x="1031488" y="1154151"/>
                  <a:pt x="1025912" y="1237785"/>
                </a:cubicBezTo>
                <a:cubicBezTo>
                  <a:pt x="1020336" y="1321419"/>
                  <a:pt x="1001751" y="1382751"/>
                  <a:pt x="992458" y="1449658"/>
                </a:cubicBezTo>
                <a:cubicBezTo>
                  <a:pt x="983165" y="1516565"/>
                  <a:pt x="979449" y="1570463"/>
                  <a:pt x="970156" y="1639229"/>
                </a:cubicBezTo>
                <a:cubicBezTo>
                  <a:pt x="960863" y="1707995"/>
                  <a:pt x="966439" y="1797204"/>
                  <a:pt x="936702" y="1862253"/>
                </a:cubicBezTo>
                <a:cubicBezTo>
                  <a:pt x="906965" y="1927302"/>
                  <a:pt x="847492" y="1983058"/>
                  <a:pt x="791736" y="2029521"/>
                </a:cubicBezTo>
                <a:cubicBezTo>
                  <a:pt x="735980" y="2075984"/>
                  <a:pt x="669073" y="2105722"/>
                  <a:pt x="602166" y="2141034"/>
                </a:cubicBezTo>
                <a:cubicBezTo>
                  <a:pt x="535259" y="2176346"/>
                  <a:pt x="490653" y="2215376"/>
                  <a:pt x="390292" y="2241395"/>
                </a:cubicBezTo>
                <a:cubicBezTo>
                  <a:pt x="289931" y="2267414"/>
                  <a:pt x="144965" y="2282282"/>
                  <a:pt x="0" y="2297151"/>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886404" y="2433922"/>
            <a:ext cx="356838" cy="3307750"/>
          </a:xfrm>
          <a:custGeom>
            <a:avLst/>
            <a:gdLst>
              <a:gd name="connsiteX0" fmla="*/ 301083 w 561149"/>
              <a:gd name="connsiteY0" fmla="*/ 0 h 2444516"/>
              <a:gd name="connsiteX1" fmla="*/ 479502 w 561149"/>
              <a:gd name="connsiteY1" fmla="*/ 423746 h 2444516"/>
              <a:gd name="connsiteX2" fmla="*/ 490654 w 561149"/>
              <a:gd name="connsiteY2" fmla="*/ 691376 h 2444516"/>
              <a:gd name="connsiteX3" fmla="*/ 479502 w 561149"/>
              <a:gd name="connsiteY3" fmla="*/ 1081668 h 2444516"/>
              <a:gd name="connsiteX4" fmla="*/ 524107 w 561149"/>
              <a:gd name="connsiteY4" fmla="*/ 1505415 h 2444516"/>
              <a:gd name="connsiteX5" fmla="*/ 557561 w 561149"/>
              <a:gd name="connsiteY5" fmla="*/ 1773044 h 2444516"/>
              <a:gd name="connsiteX6" fmla="*/ 434897 w 561149"/>
              <a:gd name="connsiteY6" fmla="*/ 2051824 h 2444516"/>
              <a:gd name="connsiteX7" fmla="*/ 78058 w 561149"/>
              <a:gd name="connsiteY7" fmla="*/ 2386361 h 2444516"/>
              <a:gd name="connsiteX8" fmla="*/ 0 w 561149"/>
              <a:gd name="connsiteY8" fmla="*/ 2442117 h 244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1149" h="2444516">
                <a:moveTo>
                  <a:pt x="301083" y="0"/>
                </a:moveTo>
                <a:cubicBezTo>
                  <a:pt x="374495" y="154258"/>
                  <a:pt x="447907" y="308517"/>
                  <a:pt x="479502" y="423746"/>
                </a:cubicBezTo>
                <a:cubicBezTo>
                  <a:pt x="511097" y="538975"/>
                  <a:pt x="490654" y="581722"/>
                  <a:pt x="490654" y="691376"/>
                </a:cubicBezTo>
                <a:cubicBezTo>
                  <a:pt x="490654" y="801030"/>
                  <a:pt x="473926" y="945995"/>
                  <a:pt x="479502" y="1081668"/>
                </a:cubicBezTo>
                <a:cubicBezTo>
                  <a:pt x="485078" y="1217341"/>
                  <a:pt x="511097" y="1390186"/>
                  <a:pt x="524107" y="1505415"/>
                </a:cubicBezTo>
                <a:cubicBezTo>
                  <a:pt x="537117" y="1620644"/>
                  <a:pt x="572429" y="1681976"/>
                  <a:pt x="557561" y="1773044"/>
                </a:cubicBezTo>
                <a:cubicBezTo>
                  <a:pt x="542693" y="1864112"/>
                  <a:pt x="514814" y="1949604"/>
                  <a:pt x="434897" y="2051824"/>
                </a:cubicBezTo>
                <a:cubicBezTo>
                  <a:pt x="354980" y="2154044"/>
                  <a:pt x="150541" y="2321312"/>
                  <a:pt x="78058" y="2386361"/>
                </a:cubicBezTo>
                <a:cubicBezTo>
                  <a:pt x="5575" y="2451410"/>
                  <a:pt x="2787" y="2446763"/>
                  <a:pt x="0" y="2442117"/>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201487" y="2266299"/>
            <a:ext cx="1473480" cy="523220"/>
          </a:xfrm>
          <a:prstGeom prst="rect">
            <a:avLst/>
          </a:prstGeom>
          <a:noFill/>
        </p:spPr>
        <p:txBody>
          <a:bodyPr wrap="none" rtlCol="0">
            <a:spAutoFit/>
          </a:bodyPr>
          <a:lstStyle/>
          <a:p>
            <a:r>
              <a:rPr lang="en-US" sz="2800" b="1" dirty="0" smtClean="0">
                <a:solidFill>
                  <a:srgbClr val="7030A0"/>
                </a:solidFill>
              </a:rPr>
              <a:t>Missouri</a:t>
            </a:r>
            <a:endParaRPr lang="en-US" sz="2800" b="1" dirty="0">
              <a:solidFill>
                <a:srgbClr val="7030A0"/>
              </a:solidFill>
            </a:endParaRPr>
          </a:p>
        </p:txBody>
      </p:sp>
      <p:sp>
        <p:nvSpPr>
          <p:cNvPr id="10" name="TextBox 9"/>
          <p:cNvSpPr txBox="1"/>
          <p:nvPr/>
        </p:nvSpPr>
        <p:spPr>
          <a:xfrm>
            <a:off x="5918989" y="4530833"/>
            <a:ext cx="1533240" cy="523220"/>
          </a:xfrm>
          <a:prstGeom prst="rect">
            <a:avLst/>
          </a:prstGeom>
          <a:noFill/>
        </p:spPr>
        <p:txBody>
          <a:bodyPr wrap="none" rtlCol="0">
            <a:spAutoFit/>
          </a:bodyPr>
          <a:lstStyle/>
          <a:p>
            <a:r>
              <a:rPr lang="en-US" sz="2800" b="1" dirty="0" smtClean="0">
                <a:solidFill>
                  <a:srgbClr val="7030A0"/>
                </a:solidFill>
              </a:rPr>
              <a:t>Arkansas</a:t>
            </a:r>
            <a:endParaRPr lang="en-US" sz="2800" b="1" dirty="0">
              <a:solidFill>
                <a:srgbClr val="7030A0"/>
              </a:solidFill>
            </a:endParaRPr>
          </a:p>
        </p:txBody>
      </p:sp>
      <p:sp>
        <p:nvSpPr>
          <p:cNvPr id="12" name="Rectangle 11"/>
          <p:cNvSpPr/>
          <p:nvPr/>
        </p:nvSpPr>
        <p:spPr>
          <a:xfrm>
            <a:off x="292100" y="295269"/>
            <a:ext cx="546410" cy="686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655163" y="5755434"/>
            <a:ext cx="1539140" cy="338554"/>
          </a:xfrm>
          <a:prstGeom prst="rect">
            <a:avLst/>
          </a:prstGeom>
          <a:noFill/>
        </p:spPr>
        <p:txBody>
          <a:bodyPr wrap="none" rtlCol="0">
            <a:spAutoFit/>
          </a:bodyPr>
          <a:lstStyle/>
          <a:p>
            <a:pPr algn="r"/>
            <a:r>
              <a:rPr lang="en-US" sz="1600" dirty="0" smtClean="0"/>
              <a:t>Xu et al. (2015a)</a:t>
            </a:r>
            <a:endParaRPr lang="en-US" sz="1600" dirty="0"/>
          </a:p>
        </p:txBody>
      </p:sp>
      <p:sp>
        <p:nvSpPr>
          <p:cNvPr id="14" name="TextBox 13"/>
          <p:cNvSpPr txBox="1"/>
          <p:nvPr/>
        </p:nvSpPr>
        <p:spPr>
          <a:xfrm>
            <a:off x="9025128" y="128001"/>
            <a:ext cx="1174424" cy="369332"/>
          </a:xfrm>
          <a:prstGeom prst="rect">
            <a:avLst/>
          </a:prstGeom>
          <a:noFill/>
        </p:spPr>
        <p:txBody>
          <a:bodyPr wrap="none" rtlCol="0">
            <a:spAutoFit/>
          </a:bodyPr>
          <a:lstStyle/>
          <a:p>
            <a:r>
              <a:rPr lang="en-US" b="1" dirty="0" smtClean="0"/>
              <a:t>Key Points</a:t>
            </a:r>
            <a:endParaRPr lang="en-US" b="1" dirty="0"/>
          </a:p>
        </p:txBody>
      </p:sp>
      <p:sp>
        <p:nvSpPr>
          <p:cNvPr id="2" name="TextBox 1"/>
          <p:cNvSpPr txBox="1"/>
          <p:nvPr/>
        </p:nvSpPr>
        <p:spPr>
          <a:xfrm>
            <a:off x="9025128" y="822960"/>
            <a:ext cx="3166872" cy="1200329"/>
          </a:xfrm>
          <a:prstGeom prst="rect">
            <a:avLst/>
          </a:prstGeom>
          <a:noFill/>
        </p:spPr>
        <p:txBody>
          <a:bodyPr wrap="square" rtlCol="0">
            <a:spAutoFit/>
          </a:bodyPr>
          <a:lstStyle/>
          <a:p>
            <a:r>
              <a:rPr lang="en-US" dirty="0" smtClean="0"/>
              <a:t>The strongest surface winds with mesovortices are contained in narrow swaths (similar to supercell RFDs)</a:t>
            </a:r>
            <a:endParaRPr lang="en-US" dirty="0"/>
          </a:p>
        </p:txBody>
      </p:sp>
    </p:spTree>
    <p:extLst>
      <p:ext uri="{BB962C8B-B14F-4D97-AF65-F5344CB8AC3E}">
        <p14:creationId xmlns:p14="http://schemas.microsoft.com/office/powerpoint/2010/main" val="399064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965" y="-28656"/>
            <a:ext cx="3972004" cy="3590693"/>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390" y="0"/>
            <a:ext cx="3937161" cy="359069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8973" y="14249"/>
            <a:ext cx="3972004" cy="3562194"/>
          </a:xfrm>
          <a:prstGeom prst="rect">
            <a:avLst/>
          </a:prstGeom>
        </p:spPr>
      </p:pic>
      <p:sp>
        <p:nvSpPr>
          <p:cNvPr id="3" name="TextBox 2"/>
          <p:cNvSpPr txBox="1"/>
          <p:nvPr/>
        </p:nvSpPr>
        <p:spPr>
          <a:xfrm>
            <a:off x="792780" y="3590693"/>
            <a:ext cx="2676374" cy="646331"/>
          </a:xfrm>
          <a:prstGeom prst="rect">
            <a:avLst/>
          </a:prstGeom>
          <a:noFill/>
        </p:spPr>
        <p:txBody>
          <a:bodyPr wrap="none" rtlCol="0">
            <a:spAutoFit/>
          </a:bodyPr>
          <a:lstStyle/>
          <a:p>
            <a:pPr algn="ctr"/>
            <a:r>
              <a:rPr lang="en-US" sz="3600" b="1" dirty="0" err="1" smtClean="0"/>
              <a:t>Vortical</a:t>
            </a:r>
            <a:r>
              <a:rPr lang="en-US" sz="3600" b="1" dirty="0" smtClean="0"/>
              <a:t> Flow</a:t>
            </a:r>
            <a:endParaRPr lang="en-US" sz="3600" b="1" dirty="0"/>
          </a:p>
        </p:txBody>
      </p:sp>
      <p:sp>
        <p:nvSpPr>
          <p:cNvPr id="15" name="TextBox 14"/>
          <p:cNvSpPr txBox="1"/>
          <p:nvPr/>
        </p:nvSpPr>
        <p:spPr>
          <a:xfrm>
            <a:off x="4363618" y="3590693"/>
            <a:ext cx="3478709" cy="646331"/>
          </a:xfrm>
          <a:prstGeom prst="rect">
            <a:avLst/>
          </a:prstGeom>
          <a:noFill/>
        </p:spPr>
        <p:txBody>
          <a:bodyPr wrap="none" rtlCol="0">
            <a:spAutoFit/>
          </a:bodyPr>
          <a:lstStyle/>
          <a:p>
            <a:pPr algn="ctr"/>
            <a:r>
              <a:rPr lang="en-US" sz="3600" b="1" dirty="0" smtClean="0"/>
              <a:t>Background Flow</a:t>
            </a:r>
            <a:endParaRPr lang="en-US" sz="3600" b="1" dirty="0"/>
          </a:p>
        </p:txBody>
      </p:sp>
      <p:sp>
        <p:nvSpPr>
          <p:cNvPr id="16" name="TextBox 15"/>
          <p:cNvSpPr txBox="1"/>
          <p:nvPr/>
        </p:nvSpPr>
        <p:spPr>
          <a:xfrm>
            <a:off x="9004199" y="3590692"/>
            <a:ext cx="2141548" cy="646331"/>
          </a:xfrm>
          <a:prstGeom prst="rect">
            <a:avLst/>
          </a:prstGeom>
          <a:noFill/>
        </p:spPr>
        <p:txBody>
          <a:bodyPr wrap="none" rtlCol="0">
            <a:spAutoFit/>
          </a:bodyPr>
          <a:lstStyle/>
          <a:p>
            <a:pPr algn="ctr"/>
            <a:r>
              <a:rPr lang="en-US" sz="3600" b="1" dirty="0" smtClean="0"/>
              <a:t>Total Flow</a:t>
            </a:r>
            <a:endParaRPr lang="en-US" sz="3600" b="1" dirty="0"/>
          </a:p>
        </p:txBody>
      </p:sp>
      <p:sp>
        <p:nvSpPr>
          <p:cNvPr id="17" name="Rectangle 16"/>
          <p:cNvSpPr/>
          <p:nvPr/>
        </p:nvSpPr>
        <p:spPr>
          <a:xfrm>
            <a:off x="267629" y="156117"/>
            <a:ext cx="446049" cy="446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239633" y="156116"/>
            <a:ext cx="446049" cy="446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8176794" y="156116"/>
            <a:ext cx="446049" cy="4460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512" y="4321388"/>
            <a:ext cx="11739061" cy="844972"/>
          </a:xfrm>
          <a:prstGeom prst="rect">
            <a:avLst/>
          </a:prstGeom>
        </p:spPr>
      </p:pic>
      <p:sp>
        <p:nvSpPr>
          <p:cNvPr id="6" name="TextBox 5"/>
          <p:cNvSpPr txBox="1"/>
          <p:nvPr/>
        </p:nvSpPr>
        <p:spPr>
          <a:xfrm>
            <a:off x="144965" y="5365661"/>
            <a:ext cx="12047035" cy="1323439"/>
          </a:xfrm>
          <a:prstGeom prst="rect">
            <a:avLst/>
          </a:prstGeom>
          <a:noFill/>
        </p:spPr>
        <p:txBody>
          <a:bodyPr wrap="square" rtlCol="0">
            <a:spAutoFit/>
          </a:bodyPr>
          <a:lstStyle/>
          <a:p>
            <a:r>
              <a:rPr lang="en-US" sz="1600" dirty="0" smtClean="0"/>
              <a:t>The strongest winds in leading-line mesovortices tends to occur south of the circulation center, since the rotational component of flow and background flow align here. The background flow can originate from RIJs in bow-echoes or ambient winds in a squall line. </a:t>
            </a:r>
          </a:p>
          <a:p>
            <a:endParaRPr lang="en-US" sz="1600" dirty="0"/>
          </a:p>
          <a:p>
            <a:r>
              <a:rPr lang="en-US" sz="1600" dirty="0" smtClean="0"/>
              <a:t>These narrow currents, especially aligned along and immediately north of a bow-echo apex, often produce the strongest gusts observed in a derecho, sometimes exceeding 100 mph. These may be the strongest winds seen in microbursts and burst-swaths (see slide 16 for illustrations)</a:t>
            </a:r>
            <a:endParaRPr lang="en-US" sz="1600" dirty="0"/>
          </a:p>
        </p:txBody>
      </p:sp>
      <p:sp>
        <p:nvSpPr>
          <p:cNvPr id="20" name="TextBox 19"/>
          <p:cNvSpPr txBox="1"/>
          <p:nvPr/>
        </p:nvSpPr>
        <p:spPr>
          <a:xfrm>
            <a:off x="267629" y="3160945"/>
            <a:ext cx="1539139" cy="338554"/>
          </a:xfrm>
          <a:prstGeom prst="rect">
            <a:avLst/>
          </a:prstGeom>
          <a:solidFill>
            <a:schemeClr val="bg1"/>
          </a:solidFill>
        </p:spPr>
        <p:txBody>
          <a:bodyPr wrap="none" rtlCol="0">
            <a:spAutoFit/>
          </a:bodyPr>
          <a:lstStyle/>
          <a:p>
            <a:r>
              <a:rPr lang="en-US" sz="1600" dirty="0" smtClean="0"/>
              <a:t>Xu et al. (2015a)</a:t>
            </a:r>
            <a:endParaRPr lang="en-US" sz="1600" dirty="0"/>
          </a:p>
        </p:txBody>
      </p:sp>
    </p:spTree>
    <p:extLst>
      <p:ext uri="{BB962C8B-B14F-4D97-AF65-F5344CB8AC3E}">
        <p14:creationId xmlns:p14="http://schemas.microsoft.com/office/powerpoint/2010/main" val="1392801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6488668"/>
            <a:ext cx="1724446" cy="369332"/>
          </a:xfrm>
          <a:prstGeom prst="rect">
            <a:avLst/>
          </a:prstGeom>
          <a:noFill/>
        </p:spPr>
        <p:txBody>
          <a:bodyPr wrap="none" rtlCol="0">
            <a:spAutoFit/>
          </a:bodyPr>
          <a:lstStyle/>
          <a:p>
            <a:r>
              <a:rPr lang="en-US" dirty="0" smtClean="0"/>
              <a:t>Xu et al. (2015b)</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09608">
            <a:off x="579193" y="-1461399"/>
            <a:ext cx="10816863" cy="9191319"/>
          </a:xfrm>
          <a:prstGeom prst="rect">
            <a:avLst/>
          </a:prstGeom>
        </p:spPr>
      </p:pic>
    </p:spTree>
    <p:extLst>
      <p:ext uri="{BB962C8B-B14F-4D97-AF65-F5344CB8AC3E}">
        <p14:creationId xmlns:p14="http://schemas.microsoft.com/office/powerpoint/2010/main" val="1021633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Derecho </a:t>
            </a:r>
            <a:r>
              <a:rPr lang="en-US" dirty="0" smtClean="0"/>
              <a:t>Environments</a:t>
            </a:r>
            <a:endParaRPr lang="en-US" dirty="0"/>
          </a:p>
        </p:txBody>
      </p:sp>
      <p:sp>
        <p:nvSpPr>
          <p:cNvPr id="3" name="Slide Number Placeholder 2"/>
          <p:cNvSpPr>
            <a:spLocks noGrp="1"/>
          </p:cNvSpPr>
          <p:nvPr>
            <p:ph type="sldNum" idx="12"/>
          </p:nvPr>
        </p:nvSpPr>
        <p:spPr/>
        <p:txBody>
          <a:bodyPr/>
          <a:lstStyle/>
          <a:p>
            <a:fld id="{00000000-1234-1234-1234-123412341234}" type="slidenum">
              <a:rPr lang="en-US" smtClean="0"/>
              <a:pPr/>
              <a:t>33</a:t>
            </a:fld>
            <a:endParaRPr lang="en-US"/>
          </a:p>
        </p:txBody>
      </p:sp>
      <p:pic>
        <p:nvPicPr>
          <p:cNvPr id="7" name="Picture 6"/>
          <p:cNvPicPr>
            <a:picLocks noChangeAspect="1"/>
          </p:cNvPicPr>
          <p:nvPr/>
        </p:nvPicPr>
        <p:blipFill>
          <a:blip r:embed="rId2"/>
          <a:stretch>
            <a:fillRect/>
          </a:stretch>
        </p:blipFill>
        <p:spPr>
          <a:xfrm>
            <a:off x="4" y="1120307"/>
            <a:ext cx="6045200" cy="3469981"/>
          </a:xfrm>
          <a:prstGeom prst="rect">
            <a:avLst/>
          </a:prstGeom>
        </p:spPr>
      </p:pic>
      <p:pic>
        <p:nvPicPr>
          <p:cNvPr id="8" name="Picture 7"/>
          <p:cNvPicPr preferRelativeResize="0">
            <a:picLocks/>
          </p:cNvPicPr>
          <p:nvPr/>
        </p:nvPicPr>
        <p:blipFill>
          <a:blip r:embed="rId3"/>
          <a:stretch>
            <a:fillRect/>
          </a:stretch>
        </p:blipFill>
        <p:spPr>
          <a:xfrm>
            <a:off x="6202500" y="1120307"/>
            <a:ext cx="5989504" cy="3474720"/>
          </a:xfrm>
          <a:prstGeom prst="rect">
            <a:avLst/>
          </a:prstGeom>
        </p:spPr>
      </p:pic>
      <p:sp>
        <p:nvSpPr>
          <p:cNvPr id="4" name="TextBox 3"/>
          <p:cNvSpPr txBox="1"/>
          <p:nvPr/>
        </p:nvSpPr>
        <p:spPr>
          <a:xfrm>
            <a:off x="7627934" y="4590288"/>
            <a:ext cx="4564070" cy="253916"/>
          </a:xfrm>
          <a:prstGeom prst="rect">
            <a:avLst/>
          </a:prstGeom>
          <a:noFill/>
        </p:spPr>
        <p:txBody>
          <a:bodyPr wrap="none" rtlCol="0">
            <a:spAutoFit/>
          </a:bodyPr>
          <a:lstStyle/>
          <a:p>
            <a:pPr algn="r"/>
            <a:r>
              <a:rPr lang="en-US" sz="1050" dirty="0" smtClean="0"/>
              <a:t>Figure created by Dennis Cain and hosted by the Storm Prediction Center (2024)</a:t>
            </a:r>
            <a:endParaRPr lang="en-US" sz="1050" dirty="0"/>
          </a:p>
        </p:txBody>
      </p:sp>
      <p:sp>
        <p:nvSpPr>
          <p:cNvPr id="5" name="TextBox 4"/>
          <p:cNvSpPr txBox="1"/>
          <p:nvPr/>
        </p:nvSpPr>
        <p:spPr>
          <a:xfrm>
            <a:off x="82296" y="4844204"/>
            <a:ext cx="5962908" cy="1477328"/>
          </a:xfrm>
          <a:prstGeom prst="rect">
            <a:avLst/>
          </a:prstGeom>
          <a:noFill/>
        </p:spPr>
        <p:txBody>
          <a:bodyPr wrap="square" rtlCol="0">
            <a:spAutoFit/>
          </a:bodyPr>
          <a:lstStyle/>
          <a:p>
            <a:r>
              <a:rPr lang="en-US" dirty="0" smtClean="0"/>
              <a:t>Progressive bow-echoes are often aligned roughly normal to the mean wind.</a:t>
            </a:r>
          </a:p>
          <a:p>
            <a:endParaRPr lang="en-US" dirty="0"/>
          </a:p>
          <a:p>
            <a:r>
              <a:rPr lang="en-US" dirty="0" smtClean="0"/>
              <a:t>Intense cold pool typically supports a faster MCS forward motion then the mean wind speed.</a:t>
            </a:r>
          </a:p>
        </p:txBody>
      </p:sp>
      <p:sp>
        <p:nvSpPr>
          <p:cNvPr id="6" name="TextBox 5"/>
          <p:cNvSpPr txBox="1"/>
          <p:nvPr/>
        </p:nvSpPr>
        <p:spPr>
          <a:xfrm>
            <a:off x="6501384" y="4844204"/>
            <a:ext cx="5431536" cy="2031325"/>
          </a:xfrm>
          <a:prstGeom prst="rect">
            <a:avLst/>
          </a:prstGeom>
          <a:noFill/>
        </p:spPr>
        <p:txBody>
          <a:bodyPr wrap="square" rtlCol="0">
            <a:spAutoFit/>
          </a:bodyPr>
          <a:lstStyle/>
          <a:p>
            <a:r>
              <a:rPr lang="en-US" dirty="0" smtClean="0"/>
              <a:t>Serial squall-lines usually form ahead of a surface front and drift slowly eastward.</a:t>
            </a:r>
          </a:p>
          <a:p>
            <a:endParaRPr lang="en-US" dirty="0"/>
          </a:p>
          <a:p>
            <a:r>
              <a:rPr lang="en-US" dirty="0" smtClean="0"/>
              <a:t>Embedded line-echo-wave patterns (LEWPS) can produce a series of enhanced wind swaths, and these LEWPS typically travel in the same direction as the mean wind.</a:t>
            </a:r>
            <a:endParaRPr lang="en-US" dirty="0"/>
          </a:p>
        </p:txBody>
      </p:sp>
    </p:spTree>
    <p:extLst>
      <p:ext uri="{BB962C8B-B14F-4D97-AF65-F5344CB8AC3E}">
        <p14:creationId xmlns:p14="http://schemas.microsoft.com/office/powerpoint/2010/main" val="1758011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Derecho </a:t>
            </a:r>
            <a:r>
              <a:rPr lang="en-US" dirty="0" smtClean="0"/>
              <a:t>Environments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5698" y="988595"/>
            <a:ext cx="4149477" cy="346239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6735" y="988595"/>
            <a:ext cx="3900847" cy="3462397"/>
          </a:xfrm>
          <a:prstGeom prst="rect">
            <a:avLst/>
          </a:prstGeom>
        </p:spPr>
      </p:pic>
      <p:sp>
        <p:nvSpPr>
          <p:cNvPr id="3" name="TextBox 2"/>
          <p:cNvSpPr txBox="1"/>
          <p:nvPr/>
        </p:nvSpPr>
        <p:spPr>
          <a:xfrm>
            <a:off x="6376735" y="988595"/>
            <a:ext cx="912429" cy="261610"/>
          </a:xfrm>
          <a:prstGeom prst="rect">
            <a:avLst/>
          </a:prstGeom>
          <a:noFill/>
        </p:spPr>
        <p:txBody>
          <a:bodyPr wrap="none" rtlCol="0">
            <a:spAutoFit/>
          </a:bodyPr>
          <a:lstStyle/>
          <a:p>
            <a:r>
              <a:rPr lang="en-US" sz="1100" dirty="0" smtClean="0"/>
              <a:t>Johns (1993)</a:t>
            </a:r>
            <a:endParaRPr lang="en-US" sz="1100" dirty="0"/>
          </a:p>
        </p:txBody>
      </p:sp>
      <p:sp>
        <p:nvSpPr>
          <p:cNvPr id="4" name="TextBox 3"/>
          <p:cNvSpPr txBox="1"/>
          <p:nvPr/>
        </p:nvSpPr>
        <p:spPr>
          <a:xfrm>
            <a:off x="0" y="4581797"/>
            <a:ext cx="5525175" cy="2246769"/>
          </a:xfrm>
          <a:prstGeom prst="rect">
            <a:avLst/>
          </a:prstGeom>
          <a:noFill/>
        </p:spPr>
        <p:txBody>
          <a:bodyPr wrap="square" rtlCol="0">
            <a:spAutoFit/>
          </a:bodyPr>
          <a:lstStyle/>
          <a:p>
            <a:r>
              <a:rPr lang="en-US" sz="1400" dirty="0" smtClean="0"/>
              <a:t>Warm-season progressive derechos tend to be weakly forced, and usually occur in upper ridging environments. Harder to predict given weak forcing.</a:t>
            </a:r>
          </a:p>
          <a:p>
            <a:endParaRPr lang="en-US" sz="1400" dirty="0" smtClean="0"/>
          </a:p>
          <a:p>
            <a:r>
              <a:rPr lang="en-US" sz="1400" dirty="0" smtClean="0"/>
              <a:t>Near the mid-level ridge axis, warm-season progressive DMCSs develop at the terminus (“nose”) of low-level warm-air advection, south of the right-entrance region of an upper-level jet streak.</a:t>
            </a:r>
          </a:p>
          <a:p>
            <a:endParaRPr lang="en-US" sz="1400" dirty="0"/>
          </a:p>
          <a:p>
            <a:r>
              <a:rPr lang="en-US" sz="1400" dirty="0" smtClean="0"/>
              <a:t>The DMCS develops north of a surface boundary, and will either parallel the boundary to the north or traverse the boundary through evolution.</a:t>
            </a:r>
            <a:endParaRPr lang="en-US" sz="1400" dirty="0"/>
          </a:p>
        </p:txBody>
      </p:sp>
      <p:sp>
        <p:nvSpPr>
          <p:cNvPr id="6" name="TextBox 5"/>
          <p:cNvSpPr txBox="1"/>
          <p:nvPr/>
        </p:nvSpPr>
        <p:spPr>
          <a:xfrm>
            <a:off x="6376735" y="4581797"/>
            <a:ext cx="5815265" cy="1600438"/>
          </a:xfrm>
          <a:prstGeom prst="rect">
            <a:avLst/>
          </a:prstGeom>
          <a:noFill/>
        </p:spPr>
        <p:txBody>
          <a:bodyPr wrap="square" rtlCol="0">
            <a:spAutoFit/>
          </a:bodyPr>
          <a:lstStyle/>
          <a:p>
            <a:r>
              <a:rPr lang="en-US" sz="1400" dirty="0" smtClean="0"/>
              <a:t>Cool-season serial squall lines are strongly forced (thus relatively easier to predict) and occur in synoptic environments similar to tornado outbreaks. </a:t>
            </a:r>
          </a:p>
          <a:p>
            <a:endParaRPr lang="en-US" sz="1400" dirty="0"/>
          </a:p>
          <a:p>
            <a:r>
              <a:rPr lang="en-US" sz="1400" dirty="0" smtClean="0"/>
              <a:t>Primary difference is that deep-layer winds are more unidirectional, which encourages linear forcing, and that the low to mid-levels are often drier, which encourages more evaporative cooling and downward momentum transport.</a:t>
            </a:r>
            <a:endParaRPr lang="en-US" sz="1400" dirty="0"/>
          </a:p>
        </p:txBody>
      </p:sp>
      <p:sp>
        <p:nvSpPr>
          <p:cNvPr id="8" name="TextBox 7"/>
          <p:cNvSpPr txBox="1"/>
          <p:nvPr/>
        </p:nvSpPr>
        <p:spPr>
          <a:xfrm>
            <a:off x="1375698" y="988595"/>
            <a:ext cx="912429" cy="261610"/>
          </a:xfrm>
          <a:prstGeom prst="rect">
            <a:avLst/>
          </a:prstGeom>
          <a:noFill/>
        </p:spPr>
        <p:txBody>
          <a:bodyPr wrap="none" rtlCol="0">
            <a:spAutoFit/>
          </a:bodyPr>
          <a:lstStyle/>
          <a:p>
            <a:r>
              <a:rPr lang="en-US" sz="1100" dirty="0" smtClean="0"/>
              <a:t>Johns (1993)</a:t>
            </a:r>
            <a:endParaRPr lang="en-US" sz="1100" dirty="0"/>
          </a:p>
        </p:txBody>
      </p:sp>
    </p:spTree>
    <p:extLst>
      <p:ext uri="{BB962C8B-B14F-4D97-AF65-F5344CB8AC3E}">
        <p14:creationId xmlns:p14="http://schemas.microsoft.com/office/powerpoint/2010/main" val="552737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168" y="69165"/>
            <a:ext cx="9811512" cy="6788835"/>
          </a:xfrm>
          <a:prstGeom prst="rect">
            <a:avLst/>
          </a:prstGeom>
        </p:spPr>
      </p:pic>
      <p:sp>
        <p:nvSpPr>
          <p:cNvPr id="2" name="TextBox 1"/>
          <p:cNvSpPr txBox="1"/>
          <p:nvPr/>
        </p:nvSpPr>
        <p:spPr>
          <a:xfrm>
            <a:off x="0" y="6211669"/>
            <a:ext cx="1200970" cy="646331"/>
          </a:xfrm>
          <a:prstGeom prst="rect">
            <a:avLst/>
          </a:prstGeom>
          <a:noFill/>
        </p:spPr>
        <p:txBody>
          <a:bodyPr wrap="none" rtlCol="0">
            <a:spAutoFit/>
          </a:bodyPr>
          <a:lstStyle/>
          <a:p>
            <a:r>
              <a:rPr lang="en-US" dirty="0" smtClean="0"/>
              <a:t>Johns and </a:t>
            </a:r>
          </a:p>
          <a:p>
            <a:r>
              <a:rPr lang="en-US" dirty="0" err="1" smtClean="0"/>
              <a:t>Hirt</a:t>
            </a:r>
            <a:r>
              <a:rPr lang="en-US" dirty="0" smtClean="0"/>
              <a:t> (1987)</a:t>
            </a:r>
            <a:endParaRPr lang="en-US" dirty="0"/>
          </a:p>
        </p:txBody>
      </p:sp>
    </p:spTree>
    <p:extLst>
      <p:ext uri="{BB962C8B-B14F-4D97-AF65-F5344CB8AC3E}">
        <p14:creationId xmlns:p14="http://schemas.microsoft.com/office/powerpoint/2010/main" val="1174677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81145" cy="6575153"/>
          </a:xfrm>
          <a:prstGeom prst="rect">
            <a:avLst/>
          </a:prstGeom>
        </p:spPr>
      </p:pic>
      <p:sp>
        <p:nvSpPr>
          <p:cNvPr id="2" name="TextBox 1"/>
          <p:cNvSpPr txBox="1"/>
          <p:nvPr/>
        </p:nvSpPr>
        <p:spPr>
          <a:xfrm>
            <a:off x="0" y="6581001"/>
            <a:ext cx="2432304" cy="276999"/>
          </a:xfrm>
          <a:prstGeom prst="rect">
            <a:avLst/>
          </a:prstGeom>
          <a:noFill/>
        </p:spPr>
        <p:txBody>
          <a:bodyPr wrap="square" rtlCol="0">
            <a:spAutoFit/>
          </a:bodyPr>
          <a:lstStyle/>
          <a:p>
            <a:r>
              <a:rPr lang="en-US" sz="1200" dirty="0" smtClean="0"/>
              <a:t>Metz and </a:t>
            </a:r>
            <a:r>
              <a:rPr lang="en-US" sz="1200" dirty="0" err="1" smtClean="0"/>
              <a:t>Bosart</a:t>
            </a:r>
            <a:r>
              <a:rPr lang="en-US" sz="1200" dirty="0" smtClean="0"/>
              <a:t> (2010)</a:t>
            </a:r>
            <a:endParaRPr lang="en-US" sz="1200" dirty="0"/>
          </a:p>
        </p:txBody>
      </p:sp>
      <p:sp>
        <p:nvSpPr>
          <p:cNvPr id="3" name="TextBox 2"/>
          <p:cNvSpPr txBox="1"/>
          <p:nvPr/>
        </p:nvSpPr>
        <p:spPr>
          <a:xfrm>
            <a:off x="8981145" y="0"/>
            <a:ext cx="1174424" cy="369332"/>
          </a:xfrm>
          <a:prstGeom prst="rect">
            <a:avLst/>
          </a:prstGeom>
          <a:noFill/>
        </p:spPr>
        <p:txBody>
          <a:bodyPr wrap="none" rtlCol="0">
            <a:spAutoFit/>
          </a:bodyPr>
          <a:lstStyle/>
          <a:p>
            <a:r>
              <a:rPr lang="en-US" b="1" dirty="0" smtClean="0"/>
              <a:t>Key Points</a:t>
            </a:r>
            <a:endParaRPr lang="en-US" b="1" dirty="0"/>
          </a:p>
        </p:txBody>
      </p:sp>
      <p:sp>
        <p:nvSpPr>
          <p:cNvPr id="4" name="TextBox 3"/>
          <p:cNvSpPr txBox="1"/>
          <p:nvPr/>
        </p:nvSpPr>
        <p:spPr>
          <a:xfrm>
            <a:off x="8981145" y="438912"/>
            <a:ext cx="3210855" cy="6340197"/>
          </a:xfrm>
          <a:prstGeom prst="rect">
            <a:avLst/>
          </a:prstGeom>
          <a:noFill/>
        </p:spPr>
        <p:txBody>
          <a:bodyPr wrap="square" rtlCol="0">
            <a:spAutoFit/>
          </a:bodyPr>
          <a:lstStyle/>
          <a:p>
            <a:r>
              <a:rPr lang="en-US" sz="1400" dirty="0" smtClean="0"/>
              <a:t>Warm-season progressive DMCSs need an elongated corridor of overlapping extreme instability and favorable wind shear to support a long-track derecho wind event.</a:t>
            </a:r>
          </a:p>
          <a:p>
            <a:endParaRPr lang="en-US" sz="1400" dirty="0"/>
          </a:p>
          <a:p>
            <a:r>
              <a:rPr lang="en-US" sz="1400" dirty="0" smtClean="0"/>
              <a:t>DMCSs rarely occur alone! When a given DMCS develops, there is a greater then 50% chance that 1-2 more efficient damaging-wind producing MCSs (perhaps producing derechos) will follow, each separated by no more than 72 hours.</a:t>
            </a:r>
          </a:p>
          <a:p>
            <a:endParaRPr lang="en-US" sz="1400" dirty="0"/>
          </a:p>
          <a:p>
            <a:r>
              <a:rPr lang="en-US" sz="1400" dirty="0" smtClean="0"/>
              <a:t>The most favorable environment for intense MCSs occurring in series is a stationary mid/upper-level ridge. In this environment, MCSs can initiate from a series of embedded mid-level impulses traversing the ridge. Also, earlier MCSs can leave behind boundaries, serving as a focus for the initiation of additional MCSs.</a:t>
            </a:r>
          </a:p>
          <a:p>
            <a:endParaRPr lang="en-US" sz="1400" dirty="0"/>
          </a:p>
          <a:p>
            <a:r>
              <a:rPr lang="en-US" sz="1400" dirty="0" smtClean="0"/>
              <a:t>Forecasters in the northern Plains, Midwest, and OH Valleys should pay close attention to these environments during the summer. When one damaging MCS occurs, it will probably be followed by another! </a:t>
            </a:r>
            <a:endParaRPr lang="en-US" sz="1400" dirty="0"/>
          </a:p>
        </p:txBody>
      </p:sp>
    </p:spTree>
    <p:extLst>
      <p:ext uri="{BB962C8B-B14F-4D97-AF65-F5344CB8AC3E}">
        <p14:creationId xmlns:p14="http://schemas.microsoft.com/office/powerpoint/2010/main" val="2471398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81145" cy="6575153"/>
          </a:xfrm>
          <a:prstGeom prst="rect">
            <a:avLst/>
          </a:prstGeom>
        </p:spPr>
      </p:pic>
      <p:sp>
        <p:nvSpPr>
          <p:cNvPr id="2" name="TextBox 1"/>
          <p:cNvSpPr txBox="1"/>
          <p:nvPr/>
        </p:nvSpPr>
        <p:spPr>
          <a:xfrm>
            <a:off x="0" y="6581001"/>
            <a:ext cx="2432304" cy="276999"/>
          </a:xfrm>
          <a:prstGeom prst="rect">
            <a:avLst/>
          </a:prstGeom>
          <a:noFill/>
        </p:spPr>
        <p:txBody>
          <a:bodyPr wrap="square" rtlCol="0">
            <a:spAutoFit/>
          </a:bodyPr>
          <a:lstStyle/>
          <a:p>
            <a:r>
              <a:rPr lang="en-US" sz="1200" dirty="0" smtClean="0"/>
              <a:t>Metz and </a:t>
            </a:r>
            <a:r>
              <a:rPr lang="en-US" sz="1200" dirty="0" err="1" smtClean="0"/>
              <a:t>Bosart</a:t>
            </a:r>
            <a:r>
              <a:rPr lang="en-US" sz="1200" dirty="0" smtClean="0"/>
              <a:t> (2010)</a:t>
            </a:r>
            <a:endParaRPr lang="en-US" sz="1200" dirty="0"/>
          </a:p>
        </p:txBody>
      </p:sp>
      <p:sp>
        <p:nvSpPr>
          <p:cNvPr id="3" name="TextBox 2"/>
          <p:cNvSpPr txBox="1"/>
          <p:nvPr/>
        </p:nvSpPr>
        <p:spPr>
          <a:xfrm>
            <a:off x="8981145" y="0"/>
            <a:ext cx="1174424" cy="369332"/>
          </a:xfrm>
          <a:prstGeom prst="rect">
            <a:avLst/>
          </a:prstGeom>
          <a:noFill/>
        </p:spPr>
        <p:txBody>
          <a:bodyPr wrap="none" rtlCol="0">
            <a:spAutoFit/>
          </a:bodyPr>
          <a:lstStyle/>
          <a:p>
            <a:r>
              <a:rPr lang="en-US" b="1" dirty="0" smtClean="0"/>
              <a:t>Key Points</a:t>
            </a:r>
            <a:endParaRPr lang="en-US" b="1" dirty="0"/>
          </a:p>
        </p:txBody>
      </p:sp>
      <p:sp>
        <p:nvSpPr>
          <p:cNvPr id="4" name="TextBox 3"/>
          <p:cNvSpPr txBox="1"/>
          <p:nvPr/>
        </p:nvSpPr>
        <p:spPr>
          <a:xfrm>
            <a:off x="8981145" y="438912"/>
            <a:ext cx="3210855" cy="4185761"/>
          </a:xfrm>
          <a:prstGeom prst="rect">
            <a:avLst/>
          </a:prstGeom>
          <a:noFill/>
        </p:spPr>
        <p:txBody>
          <a:bodyPr wrap="square" rtlCol="0">
            <a:spAutoFit/>
          </a:bodyPr>
          <a:lstStyle/>
          <a:p>
            <a:r>
              <a:rPr lang="en-US" sz="1400" dirty="0" smtClean="0"/>
              <a:t>Warm-season </a:t>
            </a:r>
            <a:r>
              <a:rPr lang="en-US" sz="1400" dirty="0" smtClean="0"/>
              <a:t>progressive derechos are notoriously difficult to forecast</a:t>
            </a:r>
          </a:p>
          <a:p>
            <a:endParaRPr lang="en-US" sz="1400" dirty="0"/>
          </a:p>
          <a:p>
            <a:r>
              <a:rPr lang="en-US" sz="1400" dirty="0" smtClean="0"/>
              <a:t>Weak forcing lowers confidence in the parent MCS developing</a:t>
            </a:r>
          </a:p>
          <a:p>
            <a:endParaRPr lang="en-US" sz="1400" dirty="0"/>
          </a:p>
          <a:p>
            <a:r>
              <a:rPr lang="en-US" sz="1400" dirty="0" smtClean="0"/>
              <a:t>There are several ways that a warm-season derecho forecast can fail including:</a:t>
            </a:r>
          </a:p>
          <a:p>
            <a:r>
              <a:rPr lang="en-US" sz="1400" dirty="0" smtClean="0"/>
              <a:t>1.) Little to no convective initiation</a:t>
            </a:r>
          </a:p>
          <a:p>
            <a:r>
              <a:rPr lang="en-US" sz="1400" dirty="0" smtClean="0"/>
              <a:t>2.) Lack of MCS organization</a:t>
            </a:r>
          </a:p>
          <a:p>
            <a:r>
              <a:rPr lang="en-US" sz="1400" dirty="0"/>
              <a:t>3</a:t>
            </a:r>
            <a:r>
              <a:rPr lang="en-US" sz="1400" dirty="0" smtClean="0"/>
              <a:t>.) Downstream convection contaminating the warm sector</a:t>
            </a:r>
          </a:p>
          <a:p>
            <a:r>
              <a:rPr lang="en-US" sz="1400" dirty="0" smtClean="0"/>
              <a:t>4.) Wrong storm mode (i.e. could get more discrete supercells that do not merge their cold pools)</a:t>
            </a:r>
          </a:p>
          <a:p>
            <a:r>
              <a:rPr lang="en-US" sz="1400" dirty="0" smtClean="0"/>
              <a:t>5.) Cold pool could undercut parent MCS too early, so a long duration wind event does not materialize.</a:t>
            </a:r>
            <a:endParaRPr lang="en-US" sz="1400" dirty="0"/>
          </a:p>
        </p:txBody>
      </p:sp>
    </p:spTree>
    <p:extLst>
      <p:ext uri="{BB962C8B-B14F-4D97-AF65-F5344CB8AC3E}">
        <p14:creationId xmlns:p14="http://schemas.microsoft.com/office/powerpoint/2010/main" val="1401302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 y="0"/>
            <a:ext cx="10232136" cy="4691067"/>
          </a:xfrm>
          <a:prstGeom prst="rect">
            <a:avLst/>
          </a:prstGeom>
        </p:spPr>
      </p:pic>
      <p:sp>
        <p:nvSpPr>
          <p:cNvPr id="6" name="TextBox 5"/>
          <p:cNvSpPr txBox="1"/>
          <p:nvPr/>
        </p:nvSpPr>
        <p:spPr>
          <a:xfrm>
            <a:off x="1124712" y="73152"/>
            <a:ext cx="2477025" cy="369332"/>
          </a:xfrm>
          <a:prstGeom prst="rect">
            <a:avLst/>
          </a:prstGeom>
          <a:solidFill>
            <a:schemeClr val="bg1"/>
          </a:solidFill>
        </p:spPr>
        <p:txBody>
          <a:bodyPr wrap="none" rtlCol="0">
            <a:spAutoFit/>
          </a:bodyPr>
          <a:lstStyle/>
          <a:p>
            <a:r>
              <a:rPr lang="en-US" b="1" dirty="0" smtClean="0"/>
              <a:t>10 Aug 2020 – 1700 UTC</a:t>
            </a:r>
            <a:endParaRPr lang="en-US" b="1" dirty="0"/>
          </a:p>
        </p:txBody>
      </p:sp>
      <p:sp>
        <p:nvSpPr>
          <p:cNvPr id="2" name="TextBox 1"/>
          <p:cNvSpPr txBox="1"/>
          <p:nvPr/>
        </p:nvSpPr>
        <p:spPr>
          <a:xfrm>
            <a:off x="0" y="4764219"/>
            <a:ext cx="12192000" cy="2031325"/>
          </a:xfrm>
          <a:prstGeom prst="rect">
            <a:avLst/>
          </a:prstGeom>
          <a:noFill/>
        </p:spPr>
        <p:txBody>
          <a:bodyPr wrap="square" rtlCol="0">
            <a:spAutoFit/>
          </a:bodyPr>
          <a:lstStyle/>
          <a:p>
            <a:r>
              <a:rPr lang="en-US" dirty="0" smtClean="0"/>
              <a:t>Warm-season progressive derechos in weakly forced environments favor extreme buoyancy (i.e. several thousand J kg</a:t>
            </a:r>
            <a:r>
              <a:rPr lang="en-US" baseline="30000" dirty="0" smtClean="0"/>
              <a:t>-1</a:t>
            </a:r>
            <a:r>
              <a:rPr lang="en-US" dirty="0" smtClean="0"/>
              <a:t> MLCAPE).</a:t>
            </a:r>
          </a:p>
          <a:p>
            <a:endParaRPr lang="en-US" dirty="0"/>
          </a:p>
          <a:p>
            <a:r>
              <a:rPr lang="en-US" dirty="0" smtClean="0"/>
              <a:t>Very strong to extreme CAPE in these environments is driven by rich low-level moisture, overspread by a deep elevated mixed layer, comprised of 700-500 mb dry air and very steep mid-level lapse rates. Previous studies suggest that anomalously steep lapse rates have often supported historic derecho events.</a:t>
            </a:r>
          </a:p>
          <a:p>
            <a:endParaRPr lang="en-US" dirty="0"/>
          </a:p>
          <a:p>
            <a:r>
              <a:rPr lang="en-US" dirty="0" smtClean="0"/>
              <a:t>Deep-layer shear should be strong enough to support MCS organization.</a:t>
            </a:r>
            <a:endParaRPr lang="en-US" dirty="0"/>
          </a:p>
        </p:txBody>
      </p:sp>
    </p:spTree>
    <p:extLst>
      <p:ext uri="{BB962C8B-B14F-4D97-AF65-F5344CB8AC3E}">
        <p14:creationId xmlns:p14="http://schemas.microsoft.com/office/powerpoint/2010/main" val="2871652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450"/>
            <a:ext cx="12094463" cy="3961485"/>
          </a:xfrm>
          <a:prstGeom prst="rect">
            <a:avLst/>
          </a:prstGeom>
        </p:spPr>
      </p:pic>
      <p:sp>
        <p:nvSpPr>
          <p:cNvPr id="6" name="TextBox 5"/>
          <p:cNvSpPr txBox="1"/>
          <p:nvPr/>
        </p:nvSpPr>
        <p:spPr>
          <a:xfrm>
            <a:off x="86867" y="4458693"/>
            <a:ext cx="11682983" cy="1631216"/>
          </a:xfrm>
          <a:prstGeom prst="rect">
            <a:avLst/>
          </a:prstGeom>
          <a:noFill/>
        </p:spPr>
        <p:txBody>
          <a:bodyPr wrap="square" rtlCol="0">
            <a:spAutoFit/>
          </a:bodyPr>
          <a:lstStyle/>
          <a:p>
            <a:r>
              <a:rPr lang="en-US" sz="2000" dirty="0" smtClean="0"/>
              <a:t>More dry air aloft supports stronger evaporative cooling</a:t>
            </a:r>
          </a:p>
          <a:p>
            <a:endParaRPr lang="en-US" sz="2000" dirty="0"/>
          </a:p>
          <a:p>
            <a:r>
              <a:rPr lang="en-US" sz="2000" dirty="0" smtClean="0"/>
              <a:t>Greater evaporative cooling can support greater downward momentum transport of RIJ air over a broader area</a:t>
            </a:r>
          </a:p>
          <a:p>
            <a:endParaRPr lang="en-US" sz="2000" dirty="0"/>
          </a:p>
          <a:p>
            <a:r>
              <a:rPr lang="en-US" sz="2000" dirty="0" smtClean="0"/>
              <a:t>Severe winds can be more prolonged compared to ordinary squall-line/MCS cases</a:t>
            </a:r>
            <a:endParaRPr lang="en-US" sz="2000" dirty="0"/>
          </a:p>
        </p:txBody>
      </p:sp>
      <p:sp>
        <p:nvSpPr>
          <p:cNvPr id="2" name="TextBox 1"/>
          <p:cNvSpPr txBox="1"/>
          <p:nvPr/>
        </p:nvSpPr>
        <p:spPr>
          <a:xfrm>
            <a:off x="86867" y="6488668"/>
            <a:ext cx="3147144" cy="369332"/>
          </a:xfrm>
          <a:prstGeom prst="rect">
            <a:avLst/>
          </a:prstGeom>
          <a:noFill/>
        </p:spPr>
        <p:txBody>
          <a:bodyPr wrap="none" rtlCol="0">
            <a:spAutoFit/>
          </a:bodyPr>
          <a:lstStyle/>
          <a:p>
            <a:r>
              <a:rPr lang="en-US" dirty="0" smtClean="0"/>
              <a:t>Mahoney and </a:t>
            </a:r>
            <a:r>
              <a:rPr lang="en-US" dirty="0" err="1" smtClean="0"/>
              <a:t>Lackmann</a:t>
            </a:r>
            <a:r>
              <a:rPr lang="en-US" dirty="0" smtClean="0"/>
              <a:t> (2011)</a:t>
            </a:r>
            <a:endParaRPr lang="en-US" dirty="0"/>
          </a:p>
        </p:txBody>
      </p:sp>
    </p:spTree>
    <p:extLst>
      <p:ext uri="{BB962C8B-B14F-4D97-AF65-F5344CB8AC3E}">
        <p14:creationId xmlns:p14="http://schemas.microsoft.com/office/powerpoint/2010/main" val="3386889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a derecho?</a:t>
            </a:r>
            <a:endParaRPr lang="en-US" dirty="0"/>
          </a:p>
        </p:txBody>
      </p:sp>
      <p:sp>
        <p:nvSpPr>
          <p:cNvPr id="3" name="Text Placeholder 2"/>
          <p:cNvSpPr>
            <a:spLocks noGrp="1"/>
          </p:cNvSpPr>
          <p:nvPr>
            <p:ph type="body" idx="1"/>
          </p:nvPr>
        </p:nvSpPr>
        <p:spPr>
          <a:xfrm>
            <a:off x="5266944" y="1295400"/>
            <a:ext cx="6518656" cy="5167200"/>
          </a:xfrm>
        </p:spPr>
        <p:txBody>
          <a:bodyPr>
            <a:normAutofit fontScale="70000" lnSpcReduction="20000"/>
          </a:bodyPr>
          <a:lstStyle/>
          <a:p>
            <a:r>
              <a:rPr lang="en-US" dirty="0" smtClean="0"/>
              <a:t>Downburst winds occur on varying scales of motion.</a:t>
            </a:r>
          </a:p>
          <a:p>
            <a:pPr marL="33866" indent="0">
              <a:buNone/>
            </a:pPr>
            <a:endParaRPr lang="en-US" dirty="0" smtClean="0"/>
          </a:p>
          <a:p>
            <a:r>
              <a:rPr lang="en-US" dirty="0" smtClean="0"/>
              <a:t>Typically, instances of stronger winds occur within increasingly shorter-lived, shorter-tracked, narrower swaths.</a:t>
            </a:r>
          </a:p>
          <a:p>
            <a:endParaRPr lang="en-US" dirty="0"/>
          </a:p>
          <a:p>
            <a:r>
              <a:rPr lang="en-US" dirty="0" smtClean="0"/>
              <a:t>Analogous to stronger winds contained within single-suction vortices of multiple-vortex tornadoes.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77086"/>
            <a:ext cx="4620433" cy="5780913"/>
          </a:xfrm>
          <a:prstGeom prst="rect">
            <a:avLst/>
          </a:prstGeom>
        </p:spPr>
      </p:pic>
      <p:sp>
        <p:nvSpPr>
          <p:cNvPr id="4" name="TextBox 3"/>
          <p:cNvSpPr txBox="1"/>
          <p:nvPr/>
        </p:nvSpPr>
        <p:spPr>
          <a:xfrm>
            <a:off x="0" y="6139434"/>
            <a:ext cx="1814279" cy="646331"/>
          </a:xfrm>
          <a:prstGeom prst="rect">
            <a:avLst/>
          </a:prstGeom>
          <a:noFill/>
        </p:spPr>
        <p:txBody>
          <a:bodyPr wrap="none" rtlCol="0">
            <a:spAutoFit/>
          </a:bodyPr>
          <a:lstStyle/>
          <a:p>
            <a:r>
              <a:rPr lang="en-US" dirty="0" smtClean="0"/>
              <a:t>Fujita and </a:t>
            </a:r>
          </a:p>
          <a:p>
            <a:r>
              <a:rPr lang="en-US" dirty="0" err="1" smtClean="0"/>
              <a:t>Wakimoto</a:t>
            </a:r>
            <a:r>
              <a:rPr lang="en-US" dirty="0" smtClean="0"/>
              <a:t> (1981)</a:t>
            </a:r>
            <a:endParaRPr lang="en-US" dirty="0"/>
          </a:p>
        </p:txBody>
      </p:sp>
    </p:spTree>
    <p:extLst>
      <p:ext uri="{BB962C8B-B14F-4D97-AF65-F5344CB8AC3E}">
        <p14:creationId xmlns:p14="http://schemas.microsoft.com/office/powerpoint/2010/main" val="182509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76022" cy="6488668"/>
          </a:xfrm>
          <a:prstGeom prst="rect">
            <a:avLst/>
          </a:prstGeom>
        </p:spPr>
      </p:pic>
      <p:sp>
        <p:nvSpPr>
          <p:cNvPr id="2" name="TextBox 1"/>
          <p:cNvSpPr txBox="1"/>
          <p:nvPr/>
        </p:nvSpPr>
        <p:spPr>
          <a:xfrm>
            <a:off x="0" y="6488668"/>
            <a:ext cx="2121478" cy="369332"/>
          </a:xfrm>
          <a:prstGeom prst="rect">
            <a:avLst/>
          </a:prstGeom>
          <a:noFill/>
        </p:spPr>
        <p:txBody>
          <a:bodyPr wrap="none" rtlCol="0">
            <a:spAutoFit/>
          </a:bodyPr>
          <a:lstStyle/>
          <a:p>
            <a:r>
              <a:rPr lang="en-US" dirty="0" err="1" smtClean="0"/>
              <a:t>Coniglio</a:t>
            </a:r>
            <a:r>
              <a:rPr lang="en-US" dirty="0" smtClean="0"/>
              <a:t> et al. (2004)</a:t>
            </a:r>
            <a:endParaRPr lang="en-US" dirty="0"/>
          </a:p>
        </p:txBody>
      </p:sp>
      <p:sp>
        <p:nvSpPr>
          <p:cNvPr id="3" name="TextBox 2"/>
          <p:cNvSpPr txBox="1"/>
          <p:nvPr/>
        </p:nvSpPr>
        <p:spPr>
          <a:xfrm>
            <a:off x="5833872" y="173736"/>
            <a:ext cx="6358128" cy="5355312"/>
          </a:xfrm>
          <a:prstGeom prst="rect">
            <a:avLst/>
          </a:prstGeom>
          <a:noFill/>
        </p:spPr>
        <p:txBody>
          <a:bodyPr wrap="square" rtlCol="0">
            <a:spAutoFit/>
          </a:bodyPr>
          <a:lstStyle/>
          <a:p>
            <a:r>
              <a:rPr lang="en-US" dirty="0" smtClean="0"/>
              <a:t>Weakly forced, warm-season derecho synoptic setups can vary appreciably.</a:t>
            </a:r>
          </a:p>
          <a:p>
            <a:endParaRPr lang="en-US" dirty="0"/>
          </a:p>
          <a:p>
            <a:r>
              <a:rPr lang="en-US" dirty="0" smtClean="0"/>
              <a:t>DMCSs can form along, upstream, or downstream of an upper-ridge axis and may occur along or upstream of low-level moisture advection.</a:t>
            </a:r>
          </a:p>
          <a:p>
            <a:endParaRPr lang="en-US" dirty="0"/>
          </a:p>
          <a:p>
            <a:r>
              <a:rPr lang="en-US" dirty="0" smtClean="0"/>
              <a:t>Low-level warm-air advection usually originates from veered 850-700 mb flow.</a:t>
            </a:r>
          </a:p>
          <a:p>
            <a:endParaRPr lang="en-US" dirty="0"/>
          </a:p>
          <a:p>
            <a:r>
              <a:rPr lang="en-US" dirty="0" smtClean="0"/>
              <a:t>Regardless of upper-level jet orientation, DMCSs almost always initiate to the south of the upper-jet maxima (closer to the right-front quadrant, where upper-level divergence is strongest).</a:t>
            </a:r>
          </a:p>
          <a:p>
            <a:endParaRPr lang="en-US" dirty="0"/>
          </a:p>
          <a:p>
            <a:r>
              <a:rPr lang="en-US" dirty="0" smtClean="0"/>
              <a:t>As shown on next slide (first 3 columns) these environments support most derechos in the Upper MS Valley to the OH Valley.</a:t>
            </a:r>
          </a:p>
          <a:p>
            <a:endParaRPr lang="en-US" dirty="0"/>
          </a:p>
          <a:p>
            <a:r>
              <a:rPr lang="en-US" dirty="0" smtClean="0"/>
              <a:t>The northwesterly mid-level flow setup over the Rockies is most conducive for supporting the Southern Plains derechos.</a:t>
            </a:r>
            <a:endParaRPr lang="en-US" dirty="0"/>
          </a:p>
        </p:txBody>
      </p:sp>
    </p:spTree>
    <p:extLst>
      <p:ext uri="{BB962C8B-B14F-4D97-AF65-F5344CB8AC3E}">
        <p14:creationId xmlns:p14="http://schemas.microsoft.com/office/powerpoint/2010/main" val="302349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24" y="0"/>
            <a:ext cx="12069492" cy="6464808"/>
          </a:xfrm>
          <a:prstGeom prst="rect">
            <a:avLst/>
          </a:prstGeom>
        </p:spPr>
      </p:pic>
      <p:sp>
        <p:nvSpPr>
          <p:cNvPr id="2" name="TextBox 1"/>
          <p:cNvSpPr txBox="1"/>
          <p:nvPr/>
        </p:nvSpPr>
        <p:spPr>
          <a:xfrm>
            <a:off x="0" y="6488668"/>
            <a:ext cx="2681183" cy="369332"/>
          </a:xfrm>
          <a:prstGeom prst="rect">
            <a:avLst/>
          </a:prstGeom>
          <a:noFill/>
        </p:spPr>
        <p:txBody>
          <a:bodyPr wrap="none" rtlCol="0">
            <a:spAutoFit/>
          </a:bodyPr>
          <a:lstStyle/>
          <a:p>
            <a:r>
              <a:rPr lang="en-US" dirty="0" err="1" smtClean="0"/>
              <a:t>Guastini</a:t>
            </a:r>
            <a:r>
              <a:rPr lang="en-US" dirty="0" smtClean="0"/>
              <a:t> and </a:t>
            </a:r>
            <a:r>
              <a:rPr lang="en-US" dirty="0" err="1" smtClean="0"/>
              <a:t>Bosart</a:t>
            </a:r>
            <a:r>
              <a:rPr lang="en-US" dirty="0" smtClean="0"/>
              <a:t> (2016)</a:t>
            </a:r>
            <a:endParaRPr lang="en-US" dirty="0"/>
          </a:p>
        </p:txBody>
      </p:sp>
    </p:spTree>
    <p:extLst>
      <p:ext uri="{BB962C8B-B14F-4D97-AF65-F5344CB8AC3E}">
        <p14:creationId xmlns:p14="http://schemas.microsoft.com/office/powerpoint/2010/main" val="571838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07728" cy="6488668"/>
          </a:xfrm>
          <a:prstGeom prst="rect">
            <a:avLst/>
          </a:prstGeom>
        </p:spPr>
      </p:pic>
      <p:sp>
        <p:nvSpPr>
          <p:cNvPr id="3" name="TextBox 2"/>
          <p:cNvSpPr txBox="1"/>
          <p:nvPr/>
        </p:nvSpPr>
        <p:spPr>
          <a:xfrm>
            <a:off x="0" y="6488668"/>
            <a:ext cx="2121478" cy="369332"/>
          </a:xfrm>
          <a:prstGeom prst="rect">
            <a:avLst/>
          </a:prstGeom>
          <a:noFill/>
        </p:spPr>
        <p:txBody>
          <a:bodyPr wrap="none" rtlCol="0">
            <a:spAutoFit/>
          </a:bodyPr>
          <a:lstStyle/>
          <a:p>
            <a:r>
              <a:rPr lang="en-US" dirty="0" err="1" smtClean="0"/>
              <a:t>Coniglio</a:t>
            </a:r>
            <a:r>
              <a:rPr lang="en-US" dirty="0" smtClean="0"/>
              <a:t> et al. (2004)</a:t>
            </a:r>
            <a:endParaRPr lang="en-US" dirty="0"/>
          </a:p>
        </p:txBody>
      </p:sp>
      <p:sp>
        <p:nvSpPr>
          <p:cNvPr id="2" name="TextBox 1"/>
          <p:cNvSpPr txBox="1"/>
          <p:nvPr/>
        </p:nvSpPr>
        <p:spPr>
          <a:xfrm>
            <a:off x="7754112" y="117693"/>
            <a:ext cx="4437888" cy="6740307"/>
          </a:xfrm>
          <a:prstGeom prst="rect">
            <a:avLst/>
          </a:prstGeom>
          <a:noFill/>
        </p:spPr>
        <p:txBody>
          <a:bodyPr wrap="square" rtlCol="0">
            <a:spAutoFit/>
          </a:bodyPr>
          <a:lstStyle/>
          <a:p>
            <a:r>
              <a:rPr lang="en-US" sz="1600" dirty="0" smtClean="0"/>
              <a:t>Strongly forced synoptic setups (most of which occur in the cool season) vary less compared to weakly forced setups.</a:t>
            </a:r>
          </a:p>
          <a:p>
            <a:endParaRPr lang="en-US" sz="1600" dirty="0"/>
          </a:p>
          <a:p>
            <a:r>
              <a:rPr lang="en-US" sz="1600" dirty="0" smtClean="0"/>
              <a:t>Nearly all strongly forced DMCSs initiate ahead of both the mid-level and upper-level trough axes, though they may develop anywhere along mid/upper jet maxima.</a:t>
            </a:r>
          </a:p>
          <a:p>
            <a:endParaRPr lang="en-US" sz="1600" dirty="0"/>
          </a:p>
          <a:p>
            <a:r>
              <a:rPr lang="en-US" sz="1600" dirty="0" smtClean="0"/>
              <a:t>Most strongly forced DMCSs are preceded by low-level moisture advection, with low-level warm-air approaching mostly from the south.</a:t>
            </a:r>
          </a:p>
          <a:p>
            <a:endParaRPr lang="en-US" sz="1600" dirty="0"/>
          </a:p>
          <a:p>
            <a:r>
              <a:rPr lang="en-US" sz="1600" dirty="0" smtClean="0"/>
              <a:t>However, some warm-season derechos can occur with stronger forcing (see next slide). These synoptic setups have pronounced mid-level troughs and sometimes even low-level cyclone development (or at least strong low-level </a:t>
            </a:r>
            <a:r>
              <a:rPr lang="en-US" sz="1600" dirty="0" err="1" smtClean="0"/>
              <a:t>troughing</a:t>
            </a:r>
            <a:r>
              <a:rPr lang="en-US" sz="1600" dirty="0" smtClean="0"/>
              <a:t>).</a:t>
            </a:r>
          </a:p>
          <a:p>
            <a:endParaRPr lang="en-US" sz="1600" dirty="0"/>
          </a:p>
          <a:p>
            <a:r>
              <a:rPr lang="en-US" sz="1600" dirty="0" smtClean="0"/>
              <a:t>Such setups are sometimes loosely termed “hybrid” derecho environments.</a:t>
            </a:r>
          </a:p>
          <a:p>
            <a:endParaRPr lang="en-US" sz="1600" dirty="0"/>
          </a:p>
          <a:p>
            <a:r>
              <a:rPr lang="en-US" sz="1600" dirty="0" smtClean="0"/>
              <a:t>A forecaster should not strictly rely on the Johns and </a:t>
            </a:r>
            <a:r>
              <a:rPr lang="en-US" sz="1600" dirty="0" err="1" smtClean="0"/>
              <a:t>Hirt</a:t>
            </a:r>
            <a:r>
              <a:rPr lang="en-US" sz="1600" dirty="0" smtClean="0"/>
              <a:t> (1987) or Johns (1993) model of classic, weakly-forced ridging environments when monitoring for derecho events during the summer!</a:t>
            </a:r>
            <a:endParaRPr lang="en-US" sz="1600" dirty="0"/>
          </a:p>
        </p:txBody>
      </p:sp>
    </p:spTree>
    <p:extLst>
      <p:ext uri="{BB962C8B-B14F-4D97-AF65-F5344CB8AC3E}">
        <p14:creationId xmlns:p14="http://schemas.microsoft.com/office/powerpoint/2010/main" val="2030328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844" y="0"/>
            <a:ext cx="9663077" cy="6858000"/>
          </a:xfrm>
          <a:prstGeom prst="rect">
            <a:avLst/>
          </a:prstGeom>
        </p:spPr>
      </p:pic>
      <p:sp>
        <p:nvSpPr>
          <p:cNvPr id="3" name="TextBox 2"/>
          <p:cNvSpPr txBox="1"/>
          <p:nvPr/>
        </p:nvSpPr>
        <p:spPr>
          <a:xfrm>
            <a:off x="0" y="6211669"/>
            <a:ext cx="1451038" cy="646331"/>
          </a:xfrm>
          <a:prstGeom prst="rect">
            <a:avLst/>
          </a:prstGeom>
          <a:noFill/>
        </p:spPr>
        <p:txBody>
          <a:bodyPr wrap="none" rtlCol="0">
            <a:spAutoFit/>
          </a:bodyPr>
          <a:lstStyle/>
          <a:p>
            <a:r>
              <a:rPr lang="en-US" dirty="0" err="1" smtClean="0"/>
              <a:t>Guastini</a:t>
            </a:r>
            <a:r>
              <a:rPr lang="en-US" dirty="0" smtClean="0"/>
              <a:t> and </a:t>
            </a:r>
          </a:p>
          <a:p>
            <a:r>
              <a:rPr lang="en-US" dirty="0" err="1" smtClean="0"/>
              <a:t>Bosart</a:t>
            </a:r>
            <a:r>
              <a:rPr lang="en-US" dirty="0" smtClean="0"/>
              <a:t> (2016)</a:t>
            </a:r>
            <a:endParaRPr lang="en-US" dirty="0"/>
          </a:p>
        </p:txBody>
      </p:sp>
    </p:spTree>
    <p:extLst>
      <p:ext uri="{BB962C8B-B14F-4D97-AF65-F5344CB8AC3E}">
        <p14:creationId xmlns:p14="http://schemas.microsoft.com/office/powerpoint/2010/main" val="34461952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0671049" cy="5691225"/>
          </a:xfrm>
          <a:prstGeom prst="rect">
            <a:avLst/>
          </a:prstGeom>
        </p:spPr>
      </p:pic>
      <p:sp>
        <p:nvSpPr>
          <p:cNvPr id="2" name="TextBox 1"/>
          <p:cNvSpPr txBox="1"/>
          <p:nvPr/>
        </p:nvSpPr>
        <p:spPr>
          <a:xfrm>
            <a:off x="0" y="5691225"/>
            <a:ext cx="2573974" cy="369332"/>
          </a:xfrm>
          <a:prstGeom prst="rect">
            <a:avLst/>
          </a:prstGeom>
          <a:noFill/>
        </p:spPr>
        <p:txBody>
          <a:bodyPr wrap="none" rtlCol="0">
            <a:spAutoFit/>
          </a:bodyPr>
          <a:lstStyle/>
          <a:p>
            <a:r>
              <a:rPr lang="en-US" dirty="0" err="1" smtClean="0"/>
              <a:t>Doswell</a:t>
            </a:r>
            <a:r>
              <a:rPr lang="en-US" dirty="0" smtClean="0"/>
              <a:t> and Evans (2003)</a:t>
            </a:r>
            <a:endParaRPr lang="en-US" dirty="0"/>
          </a:p>
        </p:txBody>
      </p:sp>
      <p:sp>
        <p:nvSpPr>
          <p:cNvPr id="3" name="TextBox 2"/>
          <p:cNvSpPr txBox="1"/>
          <p:nvPr/>
        </p:nvSpPr>
        <p:spPr>
          <a:xfrm>
            <a:off x="6467518" y="3964900"/>
            <a:ext cx="5501378" cy="2893100"/>
          </a:xfrm>
          <a:prstGeom prst="rect">
            <a:avLst/>
          </a:prstGeom>
          <a:noFill/>
        </p:spPr>
        <p:txBody>
          <a:bodyPr wrap="square" rtlCol="0">
            <a:spAutoFit/>
          </a:bodyPr>
          <a:lstStyle/>
          <a:p>
            <a:r>
              <a:rPr lang="en-US" sz="1400" dirty="0" smtClean="0"/>
              <a:t>Strongly forced derechos do not need as much buoyancy as weakly-forced events, with CAPE values varying greatly between events, though weakly-forced events almost always need strong to extreme CAPE.</a:t>
            </a:r>
          </a:p>
          <a:p>
            <a:endParaRPr lang="en-US" sz="1400" dirty="0"/>
          </a:p>
          <a:p>
            <a:r>
              <a:rPr lang="en-US" sz="1400" dirty="0" smtClean="0"/>
              <a:t>Shear is stronger in strongly forced derecho cases, which is typically evident via larger hodographs, whereas weakly-forced derechos have overall weaker deep-layer shear, so smaller hodographs.</a:t>
            </a:r>
          </a:p>
          <a:p>
            <a:endParaRPr lang="en-US" sz="1400" dirty="0"/>
          </a:p>
          <a:p>
            <a:r>
              <a:rPr lang="en-US" sz="1400" dirty="0" smtClean="0"/>
              <a:t>Compared to tornadic supercell environments, weakly-forced derechos need shorter hodographs (i.e. weaker upper shear), but still need at least modest low-level shear (evident via modest curved hodographs). This allows for adequate storm-relative inflow to support efficient DMCS organization, and for enough </a:t>
            </a:r>
            <a:r>
              <a:rPr lang="el-GR" sz="1400" dirty="0" smtClean="0"/>
              <a:t>Δ</a:t>
            </a:r>
            <a:r>
              <a:rPr lang="en-US" sz="1400" dirty="0" smtClean="0"/>
              <a:t>u to counter the cold pool.</a:t>
            </a:r>
            <a:endParaRPr lang="en-US" sz="1400" dirty="0"/>
          </a:p>
        </p:txBody>
      </p:sp>
    </p:spTree>
    <p:extLst>
      <p:ext uri="{BB962C8B-B14F-4D97-AF65-F5344CB8AC3E}">
        <p14:creationId xmlns:p14="http://schemas.microsoft.com/office/powerpoint/2010/main" val="413999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a:t>
            </a:r>
            <a:endParaRPr lang="en-US" dirty="0"/>
          </a:p>
        </p:txBody>
      </p:sp>
      <p:sp>
        <p:nvSpPr>
          <p:cNvPr id="3" name="Text Placeholder 2"/>
          <p:cNvSpPr>
            <a:spLocks noGrp="1"/>
          </p:cNvSpPr>
          <p:nvPr>
            <p:ph type="body" idx="1"/>
          </p:nvPr>
        </p:nvSpPr>
        <p:spPr>
          <a:xfrm>
            <a:off x="304800" y="1295400"/>
            <a:ext cx="11719560" cy="5167200"/>
          </a:xfrm>
        </p:spPr>
        <p:txBody>
          <a:bodyPr>
            <a:normAutofit/>
          </a:bodyPr>
          <a:lstStyle/>
          <a:p>
            <a:r>
              <a:rPr lang="en-US" dirty="0" smtClean="0"/>
              <a:t>Recommended Reading</a:t>
            </a:r>
          </a:p>
          <a:p>
            <a:pPr lvl="1"/>
            <a:r>
              <a:rPr lang="en-US" sz="1800" dirty="0"/>
              <a:t>Squitieri, B. J., A. R. Wade, and I. L. </a:t>
            </a:r>
            <a:r>
              <a:rPr lang="en-US" sz="1800" dirty="0" err="1"/>
              <a:t>Jirak</a:t>
            </a:r>
            <a:r>
              <a:rPr lang="en-US" sz="1800" dirty="0"/>
              <a:t>, 2023: A historical overview on the science of derechos. Part I: Identification, climatology, and societal impacts. </a:t>
            </a:r>
            <a:r>
              <a:rPr lang="en-US" sz="1800" i="1" dirty="0"/>
              <a:t>Bull. Amer. Meteor. Soc., </a:t>
            </a:r>
            <a:r>
              <a:rPr lang="en-US" sz="1800" b="1" dirty="0"/>
              <a:t>104</a:t>
            </a:r>
            <a:r>
              <a:rPr lang="en-US" sz="1800" i="1" dirty="0"/>
              <a:t>, </a:t>
            </a:r>
            <a:r>
              <a:rPr lang="en-US" sz="1800" dirty="0"/>
              <a:t>E1709–E1733</a:t>
            </a:r>
            <a:r>
              <a:rPr lang="en-US" sz="1800" dirty="0" smtClean="0"/>
              <a:t>,</a:t>
            </a:r>
            <a:r>
              <a:rPr lang="en-US" sz="1800" dirty="0"/>
              <a:t> </a:t>
            </a:r>
            <a:r>
              <a:rPr lang="en-US" sz="1800" dirty="0">
                <a:hlinkClick r:id="rId2"/>
              </a:rPr>
              <a:t>https://</a:t>
            </a:r>
            <a:r>
              <a:rPr lang="en-US" sz="1800" dirty="0" smtClean="0">
                <a:hlinkClick r:id="rId2"/>
              </a:rPr>
              <a:t>doi.org/10.1175/BAMS-D-22-0217.1</a:t>
            </a:r>
            <a:endParaRPr lang="en-US" sz="1800" dirty="0" smtClean="0"/>
          </a:p>
          <a:p>
            <a:pPr lvl="1"/>
            <a:endParaRPr lang="en-US" sz="1800" dirty="0"/>
          </a:p>
          <a:p>
            <a:pPr lvl="1"/>
            <a:r>
              <a:rPr lang="en-US" sz="1800" dirty="0"/>
              <a:t>Squitieri, B. J., A. R. Wade, and I. L. </a:t>
            </a:r>
            <a:r>
              <a:rPr lang="en-US" sz="1800" dirty="0" err="1"/>
              <a:t>Jirak</a:t>
            </a:r>
            <a:r>
              <a:rPr lang="en-US" sz="1800" dirty="0"/>
              <a:t>, 2023: A historical overview on the science of derechos. Part II: Parent storm structure, environmental conditions, and history of numerical forecasts. </a:t>
            </a:r>
            <a:r>
              <a:rPr lang="en-US" sz="1800" i="1" dirty="0"/>
              <a:t>Bull. Amer. Meteor. Soc</a:t>
            </a:r>
            <a:r>
              <a:rPr lang="en-US" sz="1800" i="1" dirty="0" smtClean="0"/>
              <a:t>.</a:t>
            </a:r>
            <a:r>
              <a:rPr lang="en-US" sz="1800" dirty="0" smtClean="0"/>
              <a:t>, </a:t>
            </a:r>
            <a:r>
              <a:rPr lang="en-US" sz="1800" b="1" dirty="0" smtClean="0"/>
              <a:t>104</a:t>
            </a:r>
            <a:r>
              <a:rPr lang="en-US" sz="1800" dirty="0" smtClean="0"/>
              <a:t>, E1734-E1763, </a:t>
            </a:r>
            <a:r>
              <a:rPr lang="en-US" sz="1800" dirty="0" smtClean="0">
                <a:hlinkClick r:id="rId3"/>
              </a:rPr>
              <a:t>https://doi.org/10.1175/BAMS-D-22-0278.1</a:t>
            </a:r>
            <a:endParaRPr lang="en-US" sz="900" dirty="0"/>
          </a:p>
        </p:txBody>
      </p:sp>
    </p:spTree>
    <p:extLst>
      <p:ext uri="{BB962C8B-B14F-4D97-AF65-F5344CB8AC3E}">
        <p14:creationId xmlns:p14="http://schemas.microsoft.com/office/powerpoint/2010/main" val="2753449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Derecho and DMCS Types</a:t>
            </a:r>
            <a:endParaRPr lang="en-US" dirty="0"/>
          </a:p>
        </p:txBody>
      </p:sp>
      <p:sp>
        <p:nvSpPr>
          <p:cNvPr id="3" name="Slide Number Placeholder 2"/>
          <p:cNvSpPr>
            <a:spLocks noGrp="1"/>
          </p:cNvSpPr>
          <p:nvPr>
            <p:ph type="sldNum" idx="12"/>
          </p:nvPr>
        </p:nvSpPr>
        <p:spPr/>
        <p:txBody>
          <a:bodyPr/>
          <a:lstStyle/>
          <a:p>
            <a:fld id="{00000000-1234-1234-1234-123412341234}" type="slidenum">
              <a:rPr lang="en-US" smtClean="0"/>
              <a:pPr/>
              <a:t>5</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88" y="1065007"/>
            <a:ext cx="5633158" cy="50385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650" y="1065007"/>
            <a:ext cx="5891850" cy="5038544"/>
          </a:xfrm>
          <a:prstGeom prst="rect">
            <a:avLst/>
          </a:prstGeom>
        </p:spPr>
      </p:pic>
      <p:sp>
        <p:nvSpPr>
          <p:cNvPr id="9" name="TextBox 8"/>
          <p:cNvSpPr txBox="1"/>
          <p:nvPr/>
        </p:nvSpPr>
        <p:spPr>
          <a:xfrm>
            <a:off x="3938281" y="5371535"/>
            <a:ext cx="1744388" cy="461665"/>
          </a:xfrm>
          <a:prstGeom prst="rect">
            <a:avLst/>
          </a:prstGeom>
          <a:solidFill>
            <a:schemeClr val="bg1"/>
          </a:solidFill>
        </p:spPr>
        <p:txBody>
          <a:bodyPr wrap="none" rtlCol="0">
            <a:spAutoFit/>
          </a:bodyPr>
          <a:lstStyle/>
          <a:p>
            <a:pPr algn="r"/>
            <a:r>
              <a:rPr lang="en-US" sz="2400" dirty="0" smtClean="0"/>
              <a:t>31 July 2008</a:t>
            </a:r>
            <a:endParaRPr lang="en-US" sz="2400" dirty="0"/>
          </a:p>
        </p:txBody>
      </p:sp>
      <p:sp>
        <p:nvSpPr>
          <p:cNvPr id="10" name="TextBox 9"/>
          <p:cNvSpPr txBox="1"/>
          <p:nvPr/>
        </p:nvSpPr>
        <p:spPr>
          <a:xfrm>
            <a:off x="9767004" y="5371535"/>
            <a:ext cx="2249077" cy="461665"/>
          </a:xfrm>
          <a:prstGeom prst="rect">
            <a:avLst/>
          </a:prstGeom>
          <a:solidFill>
            <a:schemeClr val="bg1"/>
          </a:solidFill>
        </p:spPr>
        <p:txBody>
          <a:bodyPr wrap="none" rtlCol="0">
            <a:spAutoFit/>
          </a:bodyPr>
          <a:lstStyle/>
          <a:p>
            <a:pPr algn="r"/>
            <a:r>
              <a:rPr lang="en-US" sz="2400" dirty="0" smtClean="0"/>
              <a:t>10 January 2020</a:t>
            </a:r>
            <a:endParaRPr lang="en-US" sz="2400" dirty="0"/>
          </a:p>
        </p:txBody>
      </p:sp>
      <p:sp>
        <p:nvSpPr>
          <p:cNvPr id="11" name="TextBox 10"/>
          <p:cNvSpPr txBox="1"/>
          <p:nvPr/>
        </p:nvSpPr>
        <p:spPr>
          <a:xfrm>
            <a:off x="499747" y="1093397"/>
            <a:ext cx="2783967" cy="461665"/>
          </a:xfrm>
          <a:prstGeom prst="rect">
            <a:avLst/>
          </a:prstGeom>
          <a:solidFill>
            <a:schemeClr val="bg1"/>
          </a:solidFill>
        </p:spPr>
        <p:txBody>
          <a:bodyPr wrap="none" rtlCol="0">
            <a:spAutoFit/>
          </a:bodyPr>
          <a:lstStyle/>
          <a:p>
            <a:r>
              <a:rPr lang="en-US" sz="2400" b="1" dirty="0" smtClean="0">
                <a:solidFill>
                  <a:srgbClr val="C00000"/>
                </a:solidFill>
              </a:rPr>
              <a:t>Progressive Derecho</a:t>
            </a:r>
            <a:endParaRPr lang="en-US" sz="2400" b="1" dirty="0">
              <a:solidFill>
                <a:srgbClr val="C00000"/>
              </a:solidFill>
            </a:endParaRPr>
          </a:p>
        </p:txBody>
      </p:sp>
      <p:sp>
        <p:nvSpPr>
          <p:cNvPr id="12" name="TextBox 11"/>
          <p:cNvSpPr txBox="1"/>
          <p:nvPr/>
        </p:nvSpPr>
        <p:spPr>
          <a:xfrm>
            <a:off x="6534398" y="1093397"/>
            <a:ext cx="2035878" cy="461665"/>
          </a:xfrm>
          <a:prstGeom prst="rect">
            <a:avLst/>
          </a:prstGeom>
          <a:solidFill>
            <a:schemeClr val="bg1"/>
          </a:solidFill>
        </p:spPr>
        <p:txBody>
          <a:bodyPr wrap="none" rtlCol="0">
            <a:spAutoFit/>
          </a:bodyPr>
          <a:lstStyle/>
          <a:p>
            <a:r>
              <a:rPr lang="en-US" sz="2400" b="1" dirty="0" smtClean="0">
                <a:solidFill>
                  <a:schemeClr val="accent1">
                    <a:lumMod val="75000"/>
                  </a:schemeClr>
                </a:solidFill>
              </a:rPr>
              <a:t>Serial Derecho</a:t>
            </a:r>
            <a:endParaRPr lang="en-US" sz="2400" b="1" dirty="0">
              <a:solidFill>
                <a:schemeClr val="accent1">
                  <a:lumMod val="75000"/>
                </a:schemeClr>
              </a:solidFill>
            </a:endParaRPr>
          </a:p>
        </p:txBody>
      </p:sp>
      <p:sp>
        <p:nvSpPr>
          <p:cNvPr id="13" name="TextBox 12"/>
          <p:cNvSpPr txBox="1"/>
          <p:nvPr/>
        </p:nvSpPr>
        <p:spPr>
          <a:xfrm>
            <a:off x="1781794" y="3989128"/>
            <a:ext cx="1738746" cy="369332"/>
          </a:xfrm>
          <a:prstGeom prst="rect">
            <a:avLst/>
          </a:prstGeom>
          <a:solidFill>
            <a:schemeClr val="bg1"/>
          </a:solidFill>
        </p:spPr>
        <p:txBody>
          <a:bodyPr wrap="none" rtlCol="0">
            <a:spAutoFit/>
          </a:bodyPr>
          <a:lstStyle/>
          <a:p>
            <a:r>
              <a:rPr lang="en-US" dirty="0" smtClean="0">
                <a:solidFill>
                  <a:srgbClr val="C00000"/>
                </a:solidFill>
              </a:rPr>
              <a:t>Bow-Echo DMCS</a:t>
            </a:r>
            <a:endParaRPr lang="en-US" dirty="0">
              <a:solidFill>
                <a:srgbClr val="C00000"/>
              </a:solidFill>
            </a:endParaRPr>
          </a:p>
        </p:txBody>
      </p:sp>
      <p:sp>
        <p:nvSpPr>
          <p:cNvPr id="14" name="TextBox 13"/>
          <p:cNvSpPr txBox="1"/>
          <p:nvPr/>
        </p:nvSpPr>
        <p:spPr>
          <a:xfrm>
            <a:off x="7863635" y="5262941"/>
            <a:ext cx="1830950" cy="369332"/>
          </a:xfrm>
          <a:prstGeom prst="rect">
            <a:avLst/>
          </a:prstGeom>
          <a:solidFill>
            <a:schemeClr val="bg1"/>
          </a:solidFill>
        </p:spPr>
        <p:txBody>
          <a:bodyPr wrap="none" rtlCol="0">
            <a:spAutoFit/>
          </a:bodyPr>
          <a:lstStyle/>
          <a:p>
            <a:r>
              <a:rPr lang="en-US" dirty="0" smtClean="0">
                <a:solidFill>
                  <a:schemeClr val="accent1">
                    <a:lumMod val="75000"/>
                  </a:schemeClr>
                </a:solidFill>
              </a:rPr>
              <a:t>Squall-Line DMCS</a:t>
            </a:r>
            <a:endParaRPr lang="en-US" dirty="0">
              <a:solidFill>
                <a:schemeClr val="accent1">
                  <a:lumMod val="75000"/>
                </a:schemeClr>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1382" y="6167696"/>
            <a:ext cx="6847635" cy="650440"/>
          </a:xfrm>
          <a:prstGeom prst="rect">
            <a:avLst/>
          </a:prstGeom>
        </p:spPr>
      </p:pic>
    </p:spTree>
    <p:extLst>
      <p:ext uri="{BB962C8B-B14F-4D97-AF65-F5344CB8AC3E}">
        <p14:creationId xmlns:p14="http://schemas.microsoft.com/office/powerpoint/2010/main" val="211679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Defining Derechos</a:t>
            </a:r>
            <a:endParaRPr lang="en-US" dirty="0"/>
          </a:p>
        </p:txBody>
      </p:sp>
      <p:sp>
        <p:nvSpPr>
          <p:cNvPr id="3" name="Text Placeholder 2"/>
          <p:cNvSpPr>
            <a:spLocks noGrp="1"/>
          </p:cNvSpPr>
          <p:nvPr>
            <p:ph type="body" idx="1"/>
          </p:nvPr>
        </p:nvSpPr>
        <p:spPr/>
        <p:txBody>
          <a:bodyPr>
            <a:normAutofit fontScale="85000" lnSpcReduction="20000"/>
          </a:bodyPr>
          <a:lstStyle/>
          <a:p>
            <a:r>
              <a:rPr lang="en-US" dirty="0" smtClean="0"/>
              <a:t>Johns and </a:t>
            </a:r>
            <a:r>
              <a:rPr lang="en-US" dirty="0" err="1" smtClean="0"/>
              <a:t>Hirt</a:t>
            </a:r>
            <a:r>
              <a:rPr lang="en-US" dirty="0" smtClean="0"/>
              <a:t> (1987) was the first to robustly study derechos, identifying progressive/serial derecho types in the process.</a:t>
            </a:r>
            <a:endParaRPr lang="en-US" dirty="0"/>
          </a:p>
          <a:p>
            <a:pPr marL="33866" indent="0">
              <a:buNone/>
            </a:pPr>
            <a:endParaRPr lang="en-US" dirty="0"/>
          </a:p>
          <a:p>
            <a:r>
              <a:rPr lang="en-US" dirty="0" smtClean="0"/>
              <a:t>Quantitative criteria were introduced to stratify between potent wind swaths and more ordinary severe wind events.</a:t>
            </a:r>
            <a:endParaRPr lang="en-US" dirty="0"/>
          </a:p>
          <a:p>
            <a:endParaRPr lang="en-US" dirty="0"/>
          </a:p>
          <a:p>
            <a:r>
              <a:rPr lang="en-US" dirty="0" smtClean="0"/>
              <a:t>Defined derechos as “widespread windstorms originating from a singular MCS”</a:t>
            </a:r>
            <a:endParaRPr lang="en-US" dirty="0"/>
          </a:p>
        </p:txBody>
      </p:sp>
    </p:spTree>
    <p:extLst>
      <p:ext uri="{BB962C8B-B14F-4D97-AF65-F5344CB8AC3E}">
        <p14:creationId xmlns:p14="http://schemas.microsoft.com/office/powerpoint/2010/main" val="2582386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Defining Derechos</a:t>
            </a:r>
            <a:endParaRPr lang="en-US" dirty="0"/>
          </a:p>
        </p:txBody>
      </p:sp>
      <p:sp>
        <p:nvSpPr>
          <p:cNvPr id="3" name="Text Placeholder 2"/>
          <p:cNvSpPr>
            <a:spLocks noGrp="1"/>
          </p:cNvSpPr>
          <p:nvPr>
            <p:ph type="body" idx="1"/>
          </p:nvPr>
        </p:nvSpPr>
        <p:spPr/>
        <p:txBody>
          <a:bodyPr>
            <a:normAutofit fontScale="92500" lnSpcReduction="10000"/>
          </a:bodyPr>
          <a:lstStyle/>
          <a:p>
            <a:r>
              <a:rPr lang="en-US" sz="3300" dirty="0" err="1" smtClean="0"/>
              <a:t>Corfidi</a:t>
            </a:r>
            <a:r>
              <a:rPr lang="en-US" sz="3300" dirty="0" smtClean="0"/>
              <a:t> et al. (2016) proposed a new derecho definition</a:t>
            </a:r>
            <a:r>
              <a:rPr lang="en-US" sz="3300" dirty="0"/>
              <a:t>: </a:t>
            </a:r>
            <a:endParaRPr lang="en-US" sz="3300" dirty="0" smtClean="0"/>
          </a:p>
          <a:p>
            <a:pPr lvl="1"/>
            <a:r>
              <a:rPr lang="en-US" sz="1800" dirty="0" smtClean="0"/>
              <a:t>“</a:t>
            </a:r>
            <a:r>
              <a:rPr lang="en-US" sz="1800" dirty="0"/>
              <a:t>A family of damaging downburst clusters associated with a forward-propagating, mesoscale convective system (MCS) that, during part of its existence, displays evidence of one or more sustained bow echoes with mesoscale vortices and/or rear-inflow jets</a:t>
            </a:r>
            <a:r>
              <a:rPr lang="en-US" sz="1800" dirty="0" smtClean="0"/>
              <a:t>.”</a:t>
            </a:r>
          </a:p>
          <a:p>
            <a:endParaRPr lang="en-US" dirty="0" smtClean="0"/>
          </a:p>
          <a:p>
            <a:r>
              <a:rPr lang="en-US" sz="3000" dirty="0" smtClean="0"/>
              <a:t>The proposed definition would exclude serial squall line events, which were hypothesized to be driven primarily be downward momentum transport of the synoptic flow aloft.</a:t>
            </a:r>
          </a:p>
          <a:p>
            <a:endParaRPr lang="en-US" sz="3000" dirty="0" smtClean="0"/>
          </a:p>
          <a:p>
            <a:r>
              <a:rPr lang="en-US" sz="3000" dirty="0" smtClean="0"/>
              <a:t>Progressive DMCSs are self-organized, with severe/hurricane-force winds generated by internal mechanisms (discussed later).</a:t>
            </a:r>
            <a:endParaRPr lang="en-US" sz="3000" dirty="0"/>
          </a:p>
        </p:txBody>
      </p:sp>
    </p:spTree>
    <p:extLst>
      <p:ext uri="{BB962C8B-B14F-4D97-AF65-F5344CB8AC3E}">
        <p14:creationId xmlns:p14="http://schemas.microsoft.com/office/powerpoint/2010/main" val="3966617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Derecho Classification</a:t>
            </a:r>
            <a:endParaRPr lang="en-US" dirty="0"/>
          </a:p>
        </p:txBody>
      </p:sp>
      <p:sp>
        <p:nvSpPr>
          <p:cNvPr id="3" name="Text Placeholder 2"/>
          <p:cNvSpPr>
            <a:spLocks noGrp="1"/>
          </p:cNvSpPr>
          <p:nvPr>
            <p:ph type="body" idx="1"/>
          </p:nvPr>
        </p:nvSpPr>
        <p:spPr/>
        <p:txBody>
          <a:bodyPr/>
          <a:lstStyle/>
          <a:p>
            <a:r>
              <a:rPr lang="en-US" dirty="0"/>
              <a:t>What are the quantitative criteria that a wind swath must meet to be classified as a derecho?</a:t>
            </a:r>
          </a:p>
          <a:p>
            <a:endParaRPr lang="en-US" dirty="0"/>
          </a:p>
        </p:txBody>
      </p:sp>
    </p:spTree>
    <p:extLst>
      <p:ext uri="{BB962C8B-B14F-4D97-AF65-F5344CB8AC3E}">
        <p14:creationId xmlns:p14="http://schemas.microsoft.com/office/powerpoint/2010/main" val="3058431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0726792-3FD8-5E5B-413A-AE33EFC28B1F}"/>
              </a:ext>
            </a:extLst>
          </p:cNvPr>
          <p:cNvGraphicFramePr>
            <a:graphicFrameLocks noGrp="1"/>
          </p:cNvGraphicFramePr>
          <p:nvPr>
            <p:extLst>
              <p:ext uri="{D42A27DB-BD31-4B8C-83A1-F6EECF244321}">
                <p14:modId xmlns:p14="http://schemas.microsoft.com/office/powerpoint/2010/main" val="813423822"/>
              </p:ext>
            </p:extLst>
          </p:nvPr>
        </p:nvGraphicFramePr>
        <p:xfrm>
          <a:off x="0" y="0"/>
          <a:ext cx="12192000" cy="7119554"/>
        </p:xfrm>
        <a:graphic>
          <a:graphicData uri="http://schemas.openxmlformats.org/drawingml/2006/table">
            <a:tbl>
              <a:tblPr firstRow="1" firstCol="1" bandRow="1">
                <a:tableStyleId>{5C22544A-7EE6-4342-B048-85BDC9FD1C3A}</a:tableStyleId>
              </a:tblPr>
              <a:tblGrid>
                <a:gridCol w="526774">
                  <a:extLst>
                    <a:ext uri="{9D8B030D-6E8A-4147-A177-3AD203B41FA5}">
                      <a16:colId xmlns:a16="http://schemas.microsoft.com/office/drawing/2014/main" val="2011782834"/>
                    </a:ext>
                  </a:extLst>
                </a:gridCol>
                <a:gridCol w="3597965">
                  <a:extLst>
                    <a:ext uri="{9D8B030D-6E8A-4147-A177-3AD203B41FA5}">
                      <a16:colId xmlns:a16="http://schemas.microsoft.com/office/drawing/2014/main" val="353017065"/>
                    </a:ext>
                  </a:extLst>
                </a:gridCol>
                <a:gridCol w="1918252">
                  <a:extLst>
                    <a:ext uri="{9D8B030D-6E8A-4147-A177-3AD203B41FA5}">
                      <a16:colId xmlns:a16="http://schemas.microsoft.com/office/drawing/2014/main" val="1406659598"/>
                    </a:ext>
                  </a:extLst>
                </a:gridCol>
                <a:gridCol w="2057400">
                  <a:extLst>
                    <a:ext uri="{9D8B030D-6E8A-4147-A177-3AD203B41FA5}">
                      <a16:colId xmlns:a16="http://schemas.microsoft.com/office/drawing/2014/main" val="1145102069"/>
                    </a:ext>
                  </a:extLst>
                </a:gridCol>
                <a:gridCol w="2216509">
                  <a:extLst>
                    <a:ext uri="{9D8B030D-6E8A-4147-A177-3AD203B41FA5}">
                      <a16:colId xmlns:a16="http://schemas.microsoft.com/office/drawing/2014/main" val="2061071210"/>
                    </a:ext>
                  </a:extLst>
                </a:gridCol>
                <a:gridCol w="1875100">
                  <a:extLst>
                    <a:ext uri="{9D8B030D-6E8A-4147-A177-3AD203B41FA5}">
                      <a16:colId xmlns:a16="http://schemas.microsoft.com/office/drawing/2014/main" val="4273030598"/>
                    </a:ext>
                  </a:extLst>
                </a:gridCol>
              </a:tblGrid>
              <a:tr h="367748">
                <a:tc>
                  <a:txBody>
                    <a:bodyPr/>
                    <a:lstStyle/>
                    <a:p>
                      <a:pPr marL="0" marR="0" algn="ctr">
                        <a:lnSpc>
                          <a:spcPct val="107000"/>
                        </a:lnSpc>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Johns and Hirt (1987) </a:t>
                      </a:r>
                      <a:endParaRPr lang="en-US" sz="1400" dirty="0" smtClean="0">
                        <a:effectLst/>
                      </a:endParaRPr>
                    </a:p>
                    <a:p>
                      <a:pPr marL="0" marR="0" algn="ctr">
                        <a:lnSpc>
                          <a:spcPct val="107000"/>
                        </a:lnSpc>
                        <a:spcBef>
                          <a:spcPts val="0"/>
                        </a:spcBef>
                        <a:spcAft>
                          <a:spcPts val="0"/>
                        </a:spcAft>
                      </a:pPr>
                      <a:r>
                        <a:rPr lang="en-US" sz="1400" dirty="0" smtClean="0">
                          <a:effectLst/>
                        </a:rPr>
                        <a:t>JH87</a:t>
                      </a:r>
                    </a:p>
                  </a:txBody>
                  <a:tcPr marL="14681" marR="14681" marT="0" marB="0"/>
                </a:tc>
                <a:tc>
                  <a:txBody>
                    <a:bodyPr/>
                    <a:lstStyle/>
                    <a:p>
                      <a:pPr marL="0" marR="0" algn="ctr">
                        <a:lnSpc>
                          <a:spcPct val="107000"/>
                        </a:lnSpc>
                        <a:spcBef>
                          <a:spcPts val="0"/>
                        </a:spcBef>
                        <a:spcAft>
                          <a:spcPts val="0"/>
                        </a:spcAft>
                      </a:pPr>
                      <a:r>
                        <a:rPr lang="en-US" sz="1400" dirty="0">
                          <a:effectLst/>
                        </a:rPr>
                        <a:t>Bentley and Mote (1998</a:t>
                      </a:r>
                      <a:r>
                        <a:rPr lang="en-US" sz="1400" dirty="0" smtClean="0">
                          <a:effectLst/>
                        </a:rPr>
                        <a:t>)</a:t>
                      </a:r>
                    </a:p>
                    <a:p>
                      <a:pPr marL="0" marR="0" algn="ctr">
                        <a:lnSpc>
                          <a:spcPct val="107000"/>
                        </a:lnSpc>
                        <a:spcBef>
                          <a:spcPts val="0"/>
                        </a:spcBef>
                        <a:spcAft>
                          <a:spcPts val="0"/>
                        </a:spcAft>
                      </a:pPr>
                      <a:r>
                        <a:rPr lang="en-US" sz="1400" dirty="0" smtClean="0">
                          <a:effectLst/>
                        </a:rPr>
                        <a:t>BM98 </a:t>
                      </a:r>
                      <a:endParaRPr lang="en-US" sz="1400" dirty="0">
                        <a:effectLst/>
                      </a:endParaRPr>
                    </a:p>
                  </a:txBody>
                  <a:tcPr marL="14681" marR="14681" marT="0" marB="0"/>
                </a:tc>
                <a:tc>
                  <a:txBody>
                    <a:bodyPr/>
                    <a:lstStyle/>
                    <a:p>
                      <a:pPr marL="0" marR="0" algn="ctr">
                        <a:lnSpc>
                          <a:spcPct val="107000"/>
                        </a:lnSpc>
                        <a:spcBef>
                          <a:spcPts val="0"/>
                        </a:spcBef>
                        <a:spcAft>
                          <a:spcPts val="0"/>
                        </a:spcAft>
                      </a:pPr>
                      <a:r>
                        <a:rPr lang="en-US" sz="1400" dirty="0">
                          <a:effectLst/>
                        </a:rPr>
                        <a:t>Bentley and Sparks (2003)  </a:t>
                      </a:r>
                    </a:p>
                  </a:txBody>
                  <a:tcPr marL="14681" marR="14681" marT="0" marB="0"/>
                </a:tc>
                <a:tc>
                  <a:txBody>
                    <a:bodyPr/>
                    <a:lstStyle/>
                    <a:p>
                      <a:pPr marL="0" marR="0" algn="ctr">
                        <a:lnSpc>
                          <a:spcPct val="107000"/>
                        </a:lnSpc>
                        <a:spcBef>
                          <a:spcPts val="0"/>
                        </a:spcBef>
                        <a:spcAft>
                          <a:spcPts val="0"/>
                        </a:spcAft>
                      </a:pPr>
                      <a:r>
                        <a:rPr lang="en-US" sz="1400" dirty="0" err="1">
                          <a:effectLst/>
                        </a:rPr>
                        <a:t>Coniglio</a:t>
                      </a:r>
                      <a:r>
                        <a:rPr lang="en-US" sz="1400" dirty="0">
                          <a:effectLst/>
                        </a:rPr>
                        <a:t> and </a:t>
                      </a:r>
                      <a:r>
                        <a:rPr lang="en-US" sz="1400" dirty="0" err="1">
                          <a:effectLst/>
                        </a:rPr>
                        <a:t>Stensrud</a:t>
                      </a:r>
                      <a:r>
                        <a:rPr lang="en-US" sz="1400" dirty="0">
                          <a:effectLst/>
                        </a:rPr>
                        <a:t> (2004</a:t>
                      </a:r>
                      <a:r>
                        <a:rPr lang="en-US" sz="1400" dirty="0" smtClean="0">
                          <a:effectLst/>
                        </a:rPr>
                        <a:t>)</a:t>
                      </a:r>
                    </a:p>
                    <a:p>
                      <a:pPr marL="0" marR="0" algn="ctr">
                        <a:lnSpc>
                          <a:spcPct val="107000"/>
                        </a:lnSpc>
                        <a:spcBef>
                          <a:spcPts val="0"/>
                        </a:spcBef>
                        <a:spcAft>
                          <a:spcPts val="0"/>
                        </a:spcAft>
                      </a:pPr>
                      <a:r>
                        <a:rPr lang="en-US" sz="1400" dirty="0" smtClean="0">
                          <a:effectLst/>
                        </a:rPr>
                        <a:t>CS04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err="1">
                          <a:effectLst/>
                        </a:rPr>
                        <a:t>Corfidi</a:t>
                      </a:r>
                      <a:r>
                        <a:rPr lang="en-US" sz="1400" dirty="0">
                          <a:effectLst/>
                        </a:rPr>
                        <a:t> et al. (</a:t>
                      </a:r>
                      <a:r>
                        <a:rPr lang="en-US" sz="1400" dirty="0" smtClean="0">
                          <a:effectLst/>
                        </a:rPr>
                        <a:t>2016)</a:t>
                      </a:r>
                    </a:p>
                    <a:p>
                      <a:pPr marL="0" marR="0" algn="ctr">
                        <a:lnSpc>
                          <a:spcPct val="107000"/>
                        </a:lnSpc>
                        <a:spcBef>
                          <a:spcPts val="0"/>
                        </a:spcBef>
                        <a:spcAft>
                          <a:spcPts val="0"/>
                        </a:spcAft>
                      </a:pPr>
                      <a:r>
                        <a:rPr lang="en-US" sz="1400" dirty="0" smtClean="0">
                          <a:effectLst/>
                          <a:latin typeface="Calibri" panose="020F0502020204030204" pitchFamily="34" charset="0"/>
                          <a:ea typeface="Calibri" panose="020F0502020204030204" pitchFamily="34" charset="0"/>
                          <a:cs typeface="Times New Roman" panose="02020603050405020304" pitchFamily="18" charset="0"/>
                        </a:rPr>
                        <a:t>C16</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1703361205"/>
                  </a:ext>
                </a:extLst>
              </a:tr>
              <a:tr h="215233">
                <a:tc>
                  <a:txBody>
                    <a:bodyPr/>
                    <a:lstStyle/>
                    <a:p>
                      <a:pPr marL="0" marR="0" algn="ctr">
                        <a:lnSpc>
                          <a:spcPct val="107000"/>
                        </a:lnSpc>
                        <a:spcBef>
                          <a:spcPts val="0"/>
                        </a:spcBef>
                        <a:spcAft>
                          <a:spcPts val="0"/>
                        </a:spcAft>
                      </a:pPr>
                      <a:r>
                        <a:rPr lang="en-US" sz="1600" dirty="0">
                          <a:effectLst/>
                        </a:rPr>
                        <a:t>Years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600" dirty="0">
                          <a:effectLst/>
                        </a:rPr>
                        <a:t>1980-1983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600" dirty="0">
                          <a:effectLst/>
                        </a:rPr>
                        <a:t>1986-1995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600" dirty="0">
                          <a:effectLst/>
                        </a:rPr>
                        <a:t>1986-2000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600" dirty="0">
                          <a:effectLst/>
                        </a:rPr>
                        <a:t>1986-2001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600" dirty="0">
                          <a:effectLst/>
                        </a:rPr>
                        <a:t>2010-2014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1265046464"/>
                  </a:ext>
                </a:extLst>
              </a:tr>
              <a:tr h="215233">
                <a:tc>
                  <a:txBody>
                    <a:bodyPr/>
                    <a:lstStyle/>
                    <a:p>
                      <a:pPr marL="0" marR="0" algn="ctr">
                        <a:lnSpc>
                          <a:spcPct val="107000"/>
                        </a:lnSpc>
                        <a:spcBef>
                          <a:spcPts val="0"/>
                        </a:spcBef>
                        <a:spcAft>
                          <a:spcPts val="0"/>
                        </a:spcAft>
                      </a:pPr>
                      <a:r>
                        <a:rPr lang="en-US" sz="1600" dirty="0">
                          <a:effectLst/>
                        </a:rPr>
                        <a:t>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600" dirty="0">
                          <a:effectLst/>
                        </a:rPr>
                        <a:t>70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600">
                          <a:effectLst/>
                        </a:rPr>
                        <a:t>112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600">
                          <a:effectLst/>
                        </a:rPr>
                        <a:t>230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600">
                          <a:effectLst/>
                        </a:rPr>
                        <a:t>244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600">
                          <a:effectLst/>
                        </a:rPr>
                        <a:t>365 (25)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270153584"/>
                  </a:ext>
                </a:extLst>
              </a:tr>
              <a:tr h="377598">
                <a:tc>
                  <a:txBody>
                    <a:bodyPr/>
                    <a:lstStyle/>
                    <a:p>
                      <a:pPr marL="0" marR="0" algn="ctr">
                        <a:lnSpc>
                          <a:spcPct val="107000"/>
                        </a:lnSpc>
                        <a:spcBef>
                          <a:spcPts val="0"/>
                        </a:spcBef>
                        <a:spcAft>
                          <a:spcPts val="0"/>
                        </a:spcAft>
                      </a:pPr>
                      <a:r>
                        <a:rPr lang="en-US" sz="1200" dirty="0">
                          <a:effectLst/>
                        </a:rPr>
                        <a:t>Type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Progressive</a:t>
                      </a:r>
                    </a:p>
                    <a:p>
                      <a:pPr marL="0" marR="0" algn="ctr">
                        <a:lnSpc>
                          <a:spcPct val="107000"/>
                        </a:lnSpc>
                        <a:spcBef>
                          <a:spcPts val="0"/>
                        </a:spcBef>
                        <a:spcAft>
                          <a:spcPts val="0"/>
                        </a:spcAft>
                      </a:pPr>
                      <a:r>
                        <a:rPr lang="en-US" sz="1400" dirty="0">
                          <a:effectLst/>
                        </a:rPr>
                        <a:t>Serial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Progressive </a:t>
                      </a:r>
                    </a:p>
                    <a:p>
                      <a:pPr marL="0" marR="0" algn="ctr">
                        <a:lnSpc>
                          <a:spcPct val="107000"/>
                        </a:lnSpc>
                        <a:spcBef>
                          <a:spcPts val="0"/>
                        </a:spcBef>
                        <a:spcAft>
                          <a:spcPts val="0"/>
                        </a:spcAft>
                      </a:pPr>
                      <a:r>
                        <a:rPr lang="en-US" sz="1400">
                          <a:effectLst/>
                        </a:rPr>
                        <a:t>Serial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Progressive Serial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Progressive </a:t>
                      </a:r>
                    </a:p>
                    <a:p>
                      <a:pPr marL="0" marR="0" algn="ctr">
                        <a:lnSpc>
                          <a:spcPct val="107000"/>
                        </a:lnSpc>
                        <a:spcBef>
                          <a:spcPts val="0"/>
                        </a:spcBef>
                        <a:spcAft>
                          <a:spcPts val="0"/>
                        </a:spcAft>
                      </a:pPr>
                      <a:r>
                        <a:rPr lang="en-US" sz="1400">
                          <a:effectLst/>
                        </a:rPr>
                        <a:t>Serial</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Progressive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1464795251"/>
                  </a:ext>
                </a:extLst>
              </a:tr>
              <a:tr h="1149833">
                <a:tc>
                  <a:txBody>
                    <a:bodyPr/>
                    <a:lstStyle/>
                    <a:p>
                      <a:pPr marL="0" marR="0" algn="ctr">
                        <a:lnSpc>
                          <a:spcPct val="107000"/>
                        </a:lnSpc>
                        <a:spcBef>
                          <a:spcPts val="0"/>
                        </a:spcBef>
                        <a:spcAft>
                          <a:spcPts val="0"/>
                        </a:spcAft>
                      </a:pPr>
                      <a:r>
                        <a:rPr lang="en-US"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dirty="0">
                          <a:effectLst/>
                        </a:rPr>
                        <a:t>There must be a concentrated area of convective wind gusts exceeding 26 m s</a:t>
                      </a:r>
                      <a:r>
                        <a:rPr lang="en-US" sz="1400" baseline="30000" dirty="0">
                          <a:effectLst/>
                        </a:rPr>
                        <a:t>-1</a:t>
                      </a:r>
                      <a:r>
                        <a:rPr lang="en-US" sz="1400" dirty="0">
                          <a:effectLst/>
                        </a:rPr>
                        <a:t> with a major axis path length of at least 400 km.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As in JH87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As in JH87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As in JH87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a:effectLst/>
                        </a:rPr>
                        <a:t>Like JH87, but for a path length of 650 km (N = 25 cases that met this length criteria).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4046958514"/>
                  </a:ext>
                </a:extLst>
              </a:tr>
              <a:tr h="1149833">
                <a:tc>
                  <a:txBody>
                    <a:bodyPr/>
                    <a:lstStyle/>
                    <a:p>
                      <a:pPr marL="0" marR="0" algn="ctr">
                        <a:lnSpc>
                          <a:spcPct val="107000"/>
                        </a:lnSpc>
                        <a:spcBef>
                          <a:spcPts val="0"/>
                        </a:spcBef>
                        <a:spcAft>
                          <a:spcPts val="0"/>
                        </a:spcAft>
                      </a:pPr>
                      <a:r>
                        <a:rPr lang="en-US" sz="1200" dirty="0">
                          <a:effectLst/>
                        </a:rPr>
                        <a:t>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a:effectLst/>
                        </a:rPr>
                        <a:t>There must be at least 3 reports (separated by 64 km) of F1 damage or 33+ m s</a:t>
                      </a:r>
                      <a:r>
                        <a:rPr lang="en-US" sz="1400" baseline="30000">
                          <a:effectLst/>
                        </a:rPr>
                        <a:t>-1</a:t>
                      </a:r>
                      <a:r>
                        <a:rPr lang="en-US" sz="1400">
                          <a:effectLst/>
                        </a:rPr>
                        <a:t> wind gusts during the MCS stage.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Not Used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As in BM98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dirty="0">
                          <a:effectLst/>
                        </a:rPr>
                        <a:t>Low end: BM98</a:t>
                      </a:r>
                    </a:p>
                    <a:p>
                      <a:pPr marL="0" marR="0">
                        <a:lnSpc>
                          <a:spcPct val="107000"/>
                        </a:lnSpc>
                        <a:spcBef>
                          <a:spcPts val="0"/>
                        </a:spcBef>
                        <a:spcAft>
                          <a:spcPts val="0"/>
                        </a:spcAft>
                      </a:pPr>
                      <a:r>
                        <a:rPr lang="en-US" sz="1400" dirty="0">
                          <a:effectLst/>
                        </a:rPr>
                        <a:t>Moderate: JH87</a:t>
                      </a:r>
                    </a:p>
                    <a:p>
                      <a:pPr marL="0" marR="0">
                        <a:lnSpc>
                          <a:spcPct val="107000"/>
                        </a:lnSpc>
                        <a:spcBef>
                          <a:spcPts val="0"/>
                        </a:spcBef>
                        <a:spcAft>
                          <a:spcPts val="0"/>
                        </a:spcAft>
                      </a:pPr>
                      <a:r>
                        <a:rPr lang="en-US" sz="1400" dirty="0">
                          <a:effectLst/>
                        </a:rPr>
                        <a:t>High end: Like JH87, but 3 reports must exceed 38 m s</a:t>
                      </a:r>
                      <a:r>
                        <a:rPr lang="en-US" sz="1400" baseline="30000" dirty="0">
                          <a:effectLst/>
                        </a:rPr>
                        <a:t>-1</a:t>
                      </a:r>
                      <a:r>
                        <a:rPr lang="en-US" sz="1400" dirty="0">
                          <a:effectLst/>
                        </a:rPr>
                        <a:t>, with 2 occurring at MCS stage.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As in BM98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1938655536"/>
                  </a:ext>
                </a:extLst>
              </a:tr>
              <a:tr h="724491">
                <a:tc>
                  <a:txBody>
                    <a:bodyPr/>
                    <a:lstStyle/>
                    <a:p>
                      <a:pPr marL="0" marR="0" algn="ctr">
                        <a:lnSpc>
                          <a:spcPct val="107000"/>
                        </a:lnSpc>
                        <a:spcBef>
                          <a:spcPts val="0"/>
                        </a:spcBef>
                        <a:spcAft>
                          <a:spcPts val="0"/>
                        </a:spcAft>
                      </a:pPr>
                      <a:r>
                        <a:rPr lang="en-US"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a:effectLst/>
                        </a:rPr>
                        <a:t>No more than 3 h can elapse between successive reports.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dirty="0">
                          <a:effectLst/>
                        </a:rPr>
                        <a:t>No more than 2 h can elapse between successive reports.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As in BM98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dirty="0">
                          <a:effectLst/>
                        </a:rPr>
                        <a:t>Like JH87, but for 2.5 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dirty="0">
                          <a:effectLst/>
                        </a:rPr>
                        <a:t>No more than 1 h elapsed between successive reports.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4021955933"/>
                  </a:ext>
                </a:extLst>
              </a:tr>
              <a:tr h="570657">
                <a:tc>
                  <a:txBody>
                    <a:bodyPr/>
                    <a:lstStyle/>
                    <a:p>
                      <a:pPr marL="0" marR="0" algn="ctr">
                        <a:lnSpc>
                          <a:spcPct val="107000"/>
                        </a:lnSpc>
                        <a:spcBef>
                          <a:spcPts val="0"/>
                        </a:spcBef>
                        <a:spcAft>
                          <a:spcPts val="0"/>
                        </a:spcAft>
                      </a:pPr>
                      <a:r>
                        <a:rPr lang="en-US" sz="1200" dirty="0">
                          <a:effectLst/>
                        </a:rPr>
                        <a:t>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a:effectLst/>
                        </a:rPr>
                        <a:t>Wind reports must have chronological progression.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As in JH87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As in JH87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As in JH87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As in JH87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1726597320"/>
                  </a:ext>
                </a:extLst>
              </a:tr>
              <a:tr h="956774">
                <a:tc>
                  <a:txBody>
                    <a:bodyPr/>
                    <a:lstStyle/>
                    <a:p>
                      <a:pPr marL="0" marR="0" algn="ctr">
                        <a:lnSpc>
                          <a:spcPct val="107000"/>
                        </a:lnSpc>
                        <a:spcBef>
                          <a:spcPts val="0"/>
                        </a:spcBef>
                        <a:spcAft>
                          <a:spcPts val="0"/>
                        </a:spcAft>
                      </a:pPr>
                      <a:r>
                        <a:rPr lang="en-US" sz="1200" dirty="0">
                          <a:effectLst/>
                        </a:rPr>
                        <a:t>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dirty="0">
                          <a:effectLst/>
                        </a:rPr>
                        <a:t>The associated MCS must have spatial or temporal continuity in</a:t>
                      </a:r>
                      <a:r>
                        <a:rPr lang="en-US" sz="1200" dirty="0">
                          <a:effectLst/>
                        </a:rPr>
                        <a:t> </a:t>
                      </a:r>
                      <a:r>
                        <a:rPr lang="en-US" sz="1400" dirty="0">
                          <a:effectLst/>
                        </a:rPr>
                        <a:t>surface pressure or wind fields.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a:effectLst/>
                        </a:rPr>
                        <a:t>Continuity confirmed when no more than 2º lat/lon separation occurs between reports.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As in BM98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dirty="0">
                          <a:effectLst/>
                        </a:rPr>
                        <a:t>Like BM98, but no more than 200 km allowed between any reports in the swath.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dirty="0">
                          <a:effectLst/>
                        </a:rPr>
                        <a:t>Like CS04, but no more than 100 km allowed between any reports in the swath.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3675359910"/>
                  </a:ext>
                </a:extLst>
              </a:tr>
              <a:tr h="763716">
                <a:tc>
                  <a:txBody>
                    <a:bodyPr/>
                    <a:lstStyle/>
                    <a:p>
                      <a:pPr marL="0" marR="0" algn="ctr">
                        <a:lnSpc>
                          <a:spcPct val="107000"/>
                        </a:lnSpc>
                        <a:spcBef>
                          <a:spcPts val="0"/>
                        </a:spcBef>
                        <a:spcAft>
                          <a:spcPts val="0"/>
                        </a:spcAft>
                      </a:pPr>
                      <a:r>
                        <a:rPr lang="en-US" sz="1200" dirty="0">
                          <a:effectLst/>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dirty="0">
                          <a:effectLst/>
                        </a:rPr>
                        <a:t>All damage swaths must accompany the same MCS based on radar data.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nSpc>
                          <a:spcPct val="107000"/>
                        </a:lnSpc>
                        <a:spcBef>
                          <a:spcPts val="0"/>
                        </a:spcBef>
                        <a:spcAft>
                          <a:spcPts val="0"/>
                        </a:spcAft>
                      </a:pPr>
                      <a:r>
                        <a:rPr lang="en-US" sz="1400">
                          <a:effectLst/>
                        </a:rPr>
                        <a:t>MCS confirmed by temporally mapping wind reports without radar data.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a:effectLst/>
                        </a:rPr>
                        <a:t>As in BM98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As in JH87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tc>
                  <a:txBody>
                    <a:bodyPr/>
                    <a:lstStyle/>
                    <a:p>
                      <a:pPr marL="0" marR="0" algn="ctr">
                        <a:lnSpc>
                          <a:spcPct val="107000"/>
                        </a:lnSpc>
                        <a:spcBef>
                          <a:spcPts val="0"/>
                        </a:spcBef>
                        <a:spcAft>
                          <a:spcPts val="0"/>
                        </a:spcAft>
                      </a:pPr>
                      <a:r>
                        <a:rPr lang="en-US" sz="1400" dirty="0">
                          <a:effectLst/>
                        </a:rPr>
                        <a:t>As in JH87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4681" marR="14681" marT="0" marB="0"/>
                </a:tc>
                <a:extLst>
                  <a:ext uri="{0D108BD9-81ED-4DB2-BD59-A6C34878D82A}">
                    <a16:rowId xmlns:a16="http://schemas.microsoft.com/office/drawing/2014/main" val="1400982091"/>
                  </a:ext>
                </a:extLst>
              </a:tr>
            </a:tbl>
          </a:graphicData>
        </a:graphic>
      </p:graphicFrame>
    </p:spTree>
    <p:extLst>
      <p:ext uri="{BB962C8B-B14F-4D97-AF65-F5344CB8AC3E}">
        <p14:creationId xmlns:p14="http://schemas.microsoft.com/office/powerpoint/2010/main" val="2301718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2350</TotalTime>
  <Words>3987</Words>
  <Application>Microsoft Office PowerPoint</Application>
  <PresentationFormat>Widescreen</PresentationFormat>
  <Paragraphs>522</Paragraphs>
  <Slides>45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Arial Narrow</vt:lpstr>
      <vt:lpstr>Calibri</vt:lpstr>
      <vt:lpstr>Calibri Light</vt:lpstr>
      <vt:lpstr>Times New Roman</vt:lpstr>
      <vt:lpstr>Office Theme</vt:lpstr>
      <vt:lpstr>PowerPoint Presentation</vt:lpstr>
      <vt:lpstr>What is a derecho?</vt:lpstr>
      <vt:lpstr>What is a derecho?</vt:lpstr>
      <vt:lpstr>What is a derecho?</vt:lpstr>
      <vt:lpstr>Derecho and DMCS Types</vt:lpstr>
      <vt:lpstr>Defining Derechos</vt:lpstr>
      <vt:lpstr>Defining Derechos</vt:lpstr>
      <vt:lpstr>Derecho Classification</vt:lpstr>
      <vt:lpstr>PowerPoint Presentation</vt:lpstr>
      <vt:lpstr>Derecho Classification</vt:lpstr>
      <vt:lpstr>PowerPoint Presentation</vt:lpstr>
      <vt:lpstr>Refined Derecho Definition</vt:lpstr>
      <vt:lpstr>Refined Derecho Definition</vt:lpstr>
      <vt:lpstr>PowerPoint Presentation</vt:lpstr>
      <vt:lpstr>Refined Derecho Definition</vt:lpstr>
      <vt:lpstr>PowerPoint Presentation</vt:lpstr>
      <vt:lpstr>PowerPoint Presentation</vt:lpstr>
      <vt:lpstr>PowerPoint Presentation</vt:lpstr>
      <vt:lpstr>PowerPoint Presentation</vt:lpstr>
      <vt:lpstr>Derecho Spatial Climatology</vt:lpstr>
      <vt:lpstr>How do bow-echo DMCSs form?</vt:lpstr>
      <vt:lpstr>How do bow-echo DMCSs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Derecho Environments</vt:lpstr>
      <vt:lpstr>Derecho Environments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Squitieri</dc:creator>
  <cp:lastModifiedBy>Brian Squitieri</cp:lastModifiedBy>
  <cp:revision>190</cp:revision>
  <dcterms:created xsi:type="dcterms:W3CDTF">2023-04-09T22:46:25Z</dcterms:created>
  <dcterms:modified xsi:type="dcterms:W3CDTF">2024-04-15T14:32:14Z</dcterms:modified>
</cp:coreProperties>
</file>