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5143500" cx="9144000"/>
  <p:notesSz cx="6858000" cy="9144000"/>
  <p:embeddedFontLst>
    <p:embeddedFont>
      <p:font typeface="Roboto"/>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63" roundtripDataSignature="AMtx7mj86GZEKiSA+HsqJMjeMoI3IMS2t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5.xml"/><Relationship Id="rId63"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Roboto-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23c54e4f9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123c54e4f9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2e845ab30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2e845ab30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23c54e4f9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g123c54e4f93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 name="Google Shape;6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5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5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6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6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5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5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5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5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5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5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5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5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5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5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6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FF0000"/>
            </a:gs>
            <a:gs pos="100000">
              <a:srgbClr val="FF9900"/>
            </a:gs>
          </a:gsLst>
          <a:lin ang="5400012" scaled="0"/>
        </a:gradFill>
      </p:bgPr>
    </p:bg>
    <p:spTree>
      <p:nvGrpSpPr>
        <p:cNvPr id="5" name="Shape 5"/>
        <p:cNvGrpSpPr/>
        <p:nvPr/>
      </p:nvGrpSpPr>
      <p:grpSpPr>
        <a:xfrm>
          <a:off x="0" y="0"/>
          <a:ext cx="0" cy="0"/>
          <a:chOff x="0" y="0"/>
          <a:chExt cx="0" cy="0"/>
        </a:xfrm>
      </p:grpSpPr>
      <p:sp>
        <p:nvSpPr>
          <p:cNvPr id="6" name="Google Shape;6;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en.wikipedia.org/wiki/National_Oceanic_and_Atmospheric_Administration" TargetMode="External"/><Relationship Id="rId4" Type="http://schemas.openxmlformats.org/officeDocument/2006/relationships/hyperlink" Target="https://en.wikipedia.org/wiki/National_Fire_Danger_Rating_System" TargetMode="External"/><Relationship Id="rId5" Type="http://schemas.openxmlformats.org/officeDocument/2006/relationships/hyperlink" Target="https://en.wikipedia.org/wiki/Burning_Index#cite_note-NOAA-1" TargetMode="External"/><Relationship Id="rId6" Type="http://schemas.openxmlformats.org/officeDocument/2006/relationships/image" Target="../media/image3.png"/><Relationship Id="rId7"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ww.youtube.com/watch?v=Jd45_wuGy2A" TargetMode="External"/><Relationship Id="rId4" Type="http://schemas.openxmlformats.org/officeDocument/2006/relationships/image" Target="../media/image29.jpg"/><Relationship Id="rId5" Type="http://schemas.openxmlformats.org/officeDocument/2006/relationships/hyperlink" Target="http://www.youtube.com/watch?v=Gf-70PMyciE" TargetMode="External"/><Relationship Id="rId6"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0.png"/><Relationship Id="rId4" Type="http://schemas.openxmlformats.org/officeDocument/2006/relationships/image" Target="../media/image39.png"/><Relationship Id="rId5" Type="http://schemas.openxmlformats.org/officeDocument/2006/relationships/image" Target="../media/image34.png"/><Relationship Id="rId6"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7.png"/><Relationship Id="rId4" Type="http://schemas.openxmlformats.org/officeDocument/2006/relationships/image" Target="../media/image67.png"/><Relationship Id="rId5" Type="http://schemas.openxmlformats.org/officeDocument/2006/relationships/image" Target="../media/image7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1.png"/><Relationship Id="rId4" Type="http://schemas.openxmlformats.org/officeDocument/2006/relationships/image" Target="../media/image55.png"/><Relationship Id="rId5"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7.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1.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8.png"/><Relationship Id="rId4" Type="http://schemas.openxmlformats.org/officeDocument/2006/relationships/image" Target="../media/image73.png"/><Relationship Id="rId5" Type="http://schemas.openxmlformats.org/officeDocument/2006/relationships/image" Target="../media/image6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spc.noaa.gov/new/FWclimo/climo.php?parm=100ac" TargetMode="External"/><Relationship Id="rId4" Type="http://schemas.openxmlformats.org/officeDocument/2006/relationships/image" Target="../media/image23.png"/><Relationship Id="rId5" Type="http://schemas.openxmlformats.org/officeDocument/2006/relationships/image" Target="../media/image2.png"/><Relationship Id="rId6"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7.png"/><Relationship Id="rId4" Type="http://schemas.openxmlformats.org/officeDocument/2006/relationships/image" Target="../media/image71.png"/><Relationship Id="rId5" Type="http://schemas.openxmlformats.org/officeDocument/2006/relationships/image" Target="../media/image6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www.youtube.com/watch?v=dyfJYOZgiyA" TargetMode="External"/><Relationship Id="rId4" Type="http://schemas.openxmlformats.org/officeDocument/2006/relationships/image" Target="../media/image6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ph type="ctrTitle"/>
          </p:nvPr>
        </p:nvSpPr>
        <p:spPr>
          <a:xfrm>
            <a:off x="242600" y="0"/>
            <a:ext cx="8520600" cy="9519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SPC Fire Weather Forecasts</a:t>
            </a:r>
            <a:endParaRPr/>
          </a:p>
        </p:txBody>
      </p:sp>
      <p:pic>
        <p:nvPicPr>
          <p:cNvPr id="55" name="Google Shape;55;p1"/>
          <p:cNvPicPr preferRelativeResize="0"/>
          <p:nvPr/>
        </p:nvPicPr>
        <p:blipFill rotWithShape="1">
          <a:blip r:embed="rId3">
            <a:alphaModFix/>
          </a:blip>
          <a:srcRect b="0" l="0" r="0" t="0"/>
          <a:stretch/>
        </p:blipFill>
        <p:spPr>
          <a:xfrm>
            <a:off x="0" y="952025"/>
            <a:ext cx="6155051" cy="4191475"/>
          </a:xfrm>
          <a:prstGeom prst="rect">
            <a:avLst/>
          </a:prstGeom>
          <a:noFill/>
          <a:ln>
            <a:noFill/>
          </a:ln>
        </p:spPr>
      </p:pic>
      <p:pic>
        <p:nvPicPr>
          <p:cNvPr id="56" name="Google Shape;56;p1"/>
          <p:cNvPicPr preferRelativeResize="0"/>
          <p:nvPr/>
        </p:nvPicPr>
        <p:blipFill rotWithShape="1">
          <a:blip r:embed="rId4">
            <a:alphaModFix/>
          </a:blip>
          <a:srcRect b="0" l="0" r="0" t="0"/>
          <a:stretch/>
        </p:blipFill>
        <p:spPr>
          <a:xfrm>
            <a:off x="6155050" y="952025"/>
            <a:ext cx="2988952" cy="1993265"/>
          </a:xfrm>
          <a:prstGeom prst="rect">
            <a:avLst/>
          </a:prstGeom>
          <a:noFill/>
          <a:ln>
            <a:noFill/>
          </a:ln>
        </p:spPr>
      </p:pic>
      <p:pic>
        <p:nvPicPr>
          <p:cNvPr id="57" name="Google Shape;57;p1"/>
          <p:cNvPicPr preferRelativeResize="0"/>
          <p:nvPr/>
        </p:nvPicPr>
        <p:blipFill rotWithShape="1">
          <a:blip r:embed="rId5">
            <a:alphaModFix/>
          </a:blip>
          <a:srcRect b="0" l="0" r="0" t="0"/>
          <a:stretch/>
        </p:blipFill>
        <p:spPr>
          <a:xfrm>
            <a:off x="6155049" y="2945300"/>
            <a:ext cx="2988951" cy="21982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Fuel indices</a:t>
            </a:r>
            <a:endParaRPr b="1">
              <a:solidFill>
                <a:srgbClr val="FFFFFF"/>
              </a:solidFill>
            </a:endParaRPr>
          </a:p>
        </p:txBody>
      </p:sp>
      <p:sp>
        <p:nvSpPr>
          <p:cNvPr id="149" name="Google Shape;149;p10"/>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rmAutofit fontScale="92500" lnSpcReduction="10000"/>
          </a:bodyPr>
          <a:lstStyle/>
          <a:p>
            <a:pPr indent="-334327" lvl="0" marL="457200" rtl="0" algn="l">
              <a:lnSpc>
                <a:spcPct val="115000"/>
              </a:lnSpc>
              <a:spcBef>
                <a:spcPts val="0"/>
              </a:spcBef>
              <a:spcAft>
                <a:spcPts val="0"/>
              </a:spcAft>
              <a:buClr>
                <a:srgbClr val="FFFFFF"/>
              </a:buClr>
              <a:buSzPct val="100000"/>
              <a:buChar char="●"/>
            </a:pPr>
            <a:r>
              <a:rPr b="1" lang="en">
                <a:solidFill>
                  <a:srgbClr val="FFFFFF"/>
                </a:solidFill>
              </a:rPr>
              <a:t>ERC (Energy Release Component)</a:t>
            </a:r>
            <a:endParaRPr b="1">
              <a:solidFill>
                <a:srgbClr val="FFFFFF"/>
              </a:solidFill>
            </a:endParaRPr>
          </a:p>
          <a:p>
            <a:pPr indent="-334327" lvl="0" marL="457200" rtl="0" algn="l">
              <a:lnSpc>
                <a:spcPct val="115000"/>
              </a:lnSpc>
              <a:spcBef>
                <a:spcPts val="0"/>
              </a:spcBef>
              <a:spcAft>
                <a:spcPts val="0"/>
              </a:spcAft>
              <a:buClr>
                <a:srgbClr val="FFFFFF"/>
              </a:buClr>
              <a:buSzPct val="100000"/>
              <a:buChar char="●"/>
            </a:pPr>
            <a:r>
              <a:rPr b="1" lang="en">
                <a:solidFill>
                  <a:srgbClr val="FFFFFF"/>
                </a:solidFill>
              </a:rPr>
              <a:t>BI (Burning Index)</a:t>
            </a:r>
            <a:endParaRPr b="1">
              <a:solidFill>
                <a:srgbClr val="FFFFFF"/>
              </a:solidFill>
            </a:endParaRPr>
          </a:p>
          <a:p>
            <a:pPr indent="-334327" lvl="0" marL="457200" rtl="0" algn="l">
              <a:lnSpc>
                <a:spcPct val="115000"/>
              </a:lnSpc>
              <a:spcBef>
                <a:spcPts val="0"/>
              </a:spcBef>
              <a:spcAft>
                <a:spcPts val="0"/>
              </a:spcAft>
              <a:buClr>
                <a:srgbClr val="FFFFFF"/>
              </a:buClr>
              <a:buSzPct val="100000"/>
              <a:buChar char="●"/>
            </a:pPr>
            <a:r>
              <a:rPr b="1" lang="en">
                <a:solidFill>
                  <a:srgbClr val="FFFFFF"/>
                </a:solidFill>
              </a:rPr>
              <a:t>Fossberg Index </a:t>
            </a:r>
            <a:endParaRPr b="1">
              <a:solidFill>
                <a:srgbClr val="FFFFFF"/>
              </a:solidFill>
            </a:endParaRPr>
          </a:p>
          <a:p>
            <a:pPr indent="-334327" lvl="0" marL="457200" rtl="0" algn="l">
              <a:lnSpc>
                <a:spcPct val="115000"/>
              </a:lnSpc>
              <a:spcBef>
                <a:spcPts val="0"/>
              </a:spcBef>
              <a:spcAft>
                <a:spcPts val="0"/>
              </a:spcAft>
              <a:buClr>
                <a:srgbClr val="FFFFFF"/>
              </a:buClr>
              <a:buSzPct val="100000"/>
              <a:buChar char="●"/>
            </a:pPr>
            <a:r>
              <a:rPr b="1" lang="en">
                <a:solidFill>
                  <a:srgbClr val="FFFFFF"/>
                </a:solidFill>
              </a:rPr>
              <a:t>Haines index </a:t>
            </a:r>
            <a:endParaRPr b="1">
              <a:solidFill>
                <a:srgbClr val="FFFFFF"/>
              </a:solidFill>
            </a:endParaRPr>
          </a:p>
          <a:p>
            <a:pPr indent="-334327" lvl="0" marL="457200" rtl="0" algn="l">
              <a:lnSpc>
                <a:spcPct val="115000"/>
              </a:lnSpc>
              <a:spcBef>
                <a:spcPts val="0"/>
              </a:spcBef>
              <a:spcAft>
                <a:spcPts val="0"/>
              </a:spcAft>
              <a:buClr>
                <a:srgbClr val="FFFFFF"/>
              </a:buClr>
              <a:buSzPct val="100000"/>
              <a:buChar char="●"/>
            </a:pPr>
            <a:r>
              <a:rPr b="1" lang="en">
                <a:solidFill>
                  <a:srgbClr val="FFFFFF"/>
                </a:solidFill>
              </a:rPr>
              <a:t>Spread Component (SC)</a:t>
            </a:r>
            <a:endParaRPr b="1">
              <a:solidFill>
                <a:srgbClr val="FFFFFF"/>
              </a:solidFill>
            </a:endParaRPr>
          </a:p>
          <a:p>
            <a:pPr indent="-334327" lvl="0" marL="457200" rtl="0" algn="l">
              <a:lnSpc>
                <a:spcPct val="115000"/>
              </a:lnSpc>
              <a:spcBef>
                <a:spcPts val="0"/>
              </a:spcBef>
              <a:spcAft>
                <a:spcPts val="0"/>
              </a:spcAft>
              <a:buClr>
                <a:srgbClr val="FFFFFF"/>
              </a:buClr>
              <a:buSzPct val="100000"/>
              <a:buChar char="●"/>
            </a:pPr>
            <a:r>
              <a:rPr b="1" lang="en">
                <a:solidFill>
                  <a:srgbClr val="FFFFFF"/>
                </a:solidFill>
              </a:rPr>
              <a:t>FFMC (Fine Fuel Moisture Code)</a:t>
            </a:r>
            <a:endParaRPr b="1">
              <a:solidFill>
                <a:srgbClr val="FFFFFF"/>
              </a:solidFill>
            </a:endParaRPr>
          </a:p>
          <a:p>
            <a:pPr indent="-334327" lvl="0" marL="457200" rtl="0" algn="l">
              <a:lnSpc>
                <a:spcPct val="115000"/>
              </a:lnSpc>
              <a:spcBef>
                <a:spcPts val="0"/>
              </a:spcBef>
              <a:spcAft>
                <a:spcPts val="0"/>
              </a:spcAft>
              <a:buClr>
                <a:srgbClr val="FFFFFF"/>
              </a:buClr>
              <a:buSzPct val="100000"/>
              <a:buChar char="●"/>
            </a:pPr>
            <a:r>
              <a:rPr b="1" lang="en">
                <a:solidFill>
                  <a:srgbClr val="FFFFFF"/>
                </a:solidFill>
              </a:rPr>
              <a:t>HDWI (Hot Dry Windy Index)</a:t>
            </a:r>
            <a:endParaRPr b="1">
              <a:solidFill>
                <a:srgbClr val="FFFFFF"/>
              </a:solidFill>
            </a:endParaRPr>
          </a:p>
          <a:p>
            <a:pPr indent="0" lvl="0" marL="0" rtl="0" algn="l">
              <a:lnSpc>
                <a:spcPct val="115000"/>
              </a:lnSpc>
              <a:spcBef>
                <a:spcPts val="1200"/>
              </a:spcBef>
              <a:spcAft>
                <a:spcPts val="0"/>
              </a:spcAft>
              <a:buSzPct val="108107"/>
              <a:buNone/>
            </a:pPr>
            <a:r>
              <a:t/>
            </a:r>
            <a:endParaRPr b="1">
              <a:solidFill>
                <a:srgbClr val="FFFFFF"/>
              </a:solidFill>
            </a:endParaRPr>
          </a:p>
          <a:p>
            <a:pPr indent="0" lvl="0" marL="0" rtl="0" algn="l">
              <a:lnSpc>
                <a:spcPct val="115000"/>
              </a:lnSpc>
              <a:spcBef>
                <a:spcPts val="1200"/>
              </a:spcBef>
              <a:spcAft>
                <a:spcPts val="1200"/>
              </a:spcAft>
              <a:buSzPct val="108107"/>
              <a:buNone/>
            </a:pPr>
            <a:r>
              <a:rPr b="1" lang="en">
                <a:solidFill>
                  <a:srgbClr val="FFFFFF"/>
                </a:solidFill>
              </a:rPr>
              <a:t>As with severe parameters, use with caution! Composites can lead you astray!</a:t>
            </a:r>
            <a:endParaRPr b="1">
              <a:solidFill>
                <a:srgbClr val="FFFFFF"/>
              </a:solidFill>
            </a:endParaRPr>
          </a:p>
        </p:txBody>
      </p:sp>
      <p:pic>
        <p:nvPicPr>
          <p:cNvPr id="150" name="Google Shape;150;p10"/>
          <p:cNvPicPr preferRelativeResize="0"/>
          <p:nvPr/>
        </p:nvPicPr>
        <p:blipFill rotWithShape="1">
          <a:blip r:embed="rId3">
            <a:alphaModFix/>
          </a:blip>
          <a:srcRect b="0" l="0" r="0" t="0"/>
          <a:stretch/>
        </p:blipFill>
        <p:spPr>
          <a:xfrm>
            <a:off x="5150225" y="813775"/>
            <a:ext cx="3305175" cy="3305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Fire Weather Indices: ERC SC and BI</a:t>
            </a:r>
            <a:endParaRPr b="1">
              <a:solidFill>
                <a:srgbClr val="FFFFFF"/>
              </a:solidFill>
            </a:endParaRPr>
          </a:p>
        </p:txBody>
      </p:sp>
      <p:sp>
        <p:nvSpPr>
          <p:cNvPr id="156" name="Google Shape;156;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SzPct val="108107"/>
              <a:buNone/>
            </a:pPr>
            <a:r>
              <a:rPr b="1" lang="en">
                <a:solidFill>
                  <a:srgbClr val="000000"/>
                </a:solidFill>
                <a:highlight>
                  <a:srgbClr val="FFFFFF"/>
                </a:highlight>
              </a:rPr>
              <a:t>Energy Release Component (ERC) </a:t>
            </a:r>
            <a:r>
              <a:rPr lang="en" sz="1200">
                <a:solidFill>
                  <a:srgbClr val="202124"/>
                </a:solidFill>
                <a:highlight>
                  <a:srgbClr val="FFFFFF"/>
                </a:highlight>
                <a:latin typeface="Roboto"/>
                <a:ea typeface="Roboto"/>
                <a:cs typeface="Roboto"/>
                <a:sym typeface="Roboto"/>
              </a:rPr>
              <a:t>is a calculated output of the National Fire Danger Rating System (NFDRS). The ERC is a number related to the available </a:t>
            </a:r>
            <a:r>
              <a:rPr b="1" lang="en" sz="1200">
                <a:solidFill>
                  <a:srgbClr val="202124"/>
                </a:solidFill>
                <a:highlight>
                  <a:srgbClr val="FFFFFF"/>
                </a:highlight>
                <a:latin typeface="Roboto"/>
                <a:ea typeface="Roboto"/>
                <a:cs typeface="Roboto"/>
                <a:sym typeface="Roboto"/>
              </a:rPr>
              <a:t>energy</a:t>
            </a:r>
            <a:r>
              <a:rPr lang="en" sz="1200">
                <a:solidFill>
                  <a:srgbClr val="202124"/>
                </a:solidFill>
                <a:highlight>
                  <a:srgbClr val="FFFFFF"/>
                </a:highlight>
                <a:latin typeface="Roboto"/>
                <a:ea typeface="Roboto"/>
                <a:cs typeface="Roboto"/>
                <a:sym typeface="Roboto"/>
              </a:rPr>
              <a:t> (BTU) per unit area (square foot) within the flaming front at the head of a fire.</a:t>
            </a:r>
            <a:endParaRPr b="1">
              <a:solidFill>
                <a:srgbClr val="000000"/>
              </a:solidFill>
              <a:highlight>
                <a:srgbClr val="FFFFFF"/>
              </a:highlight>
            </a:endParaRPr>
          </a:p>
          <a:p>
            <a:pPr indent="0" lvl="0" marL="0" rtl="0" algn="l">
              <a:lnSpc>
                <a:spcPct val="115000"/>
              </a:lnSpc>
              <a:spcBef>
                <a:spcPts val="1200"/>
              </a:spcBef>
              <a:spcAft>
                <a:spcPts val="0"/>
              </a:spcAft>
              <a:buSzPct val="108107"/>
              <a:buNone/>
            </a:pPr>
            <a:r>
              <a:t/>
            </a:r>
            <a:endParaRPr b="1">
              <a:solidFill>
                <a:srgbClr val="000000"/>
              </a:solidFill>
              <a:highlight>
                <a:srgbClr val="FFFFFF"/>
              </a:highlight>
            </a:endParaRPr>
          </a:p>
          <a:p>
            <a:pPr indent="0" lvl="0" marL="0" rtl="0" algn="l">
              <a:lnSpc>
                <a:spcPct val="115000"/>
              </a:lnSpc>
              <a:spcBef>
                <a:spcPts val="1200"/>
              </a:spcBef>
              <a:spcAft>
                <a:spcPts val="0"/>
              </a:spcAft>
              <a:buSzPct val="317705"/>
              <a:buNone/>
            </a:pPr>
            <a:r>
              <a:rPr b="1" lang="en">
                <a:solidFill>
                  <a:srgbClr val="000000"/>
                </a:solidFill>
                <a:highlight>
                  <a:srgbClr val="FFFFFF"/>
                </a:highlight>
              </a:rPr>
              <a:t>Spread Component (SC) </a:t>
            </a:r>
            <a:r>
              <a:rPr lang="en" sz="1050">
                <a:solidFill>
                  <a:srgbClr val="202122"/>
                </a:solidFill>
                <a:highlight>
                  <a:srgbClr val="FFFFFF"/>
                </a:highlight>
              </a:rPr>
              <a:t>"the spread component is numerically equal to the theoretical ideal rate of spread expressed in feet-per-minute.</a:t>
            </a:r>
            <a:endParaRPr sz="1050">
              <a:solidFill>
                <a:srgbClr val="202122"/>
              </a:solidFill>
              <a:highlight>
                <a:srgbClr val="FFFFFF"/>
              </a:highlight>
            </a:endParaRPr>
          </a:p>
          <a:p>
            <a:pPr indent="0" lvl="0" marL="0" rtl="0" algn="l">
              <a:lnSpc>
                <a:spcPct val="115000"/>
              </a:lnSpc>
              <a:spcBef>
                <a:spcPts val="1200"/>
              </a:spcBef>
              <a:spcAft>
                <a:spcPts val="0"/>
              </a:spcAft>
              <a:buSzPct val="185328"/>
              <a:buNone/>
            </a:pPr>
            <a:r>
              <a:t/>
            </a:r>
            <a:endParaRPr sz="1050">
              <a:solidFill>
                <a:srgbClr val="202122"/>
              </a:solidFill>
              <a:highlight>
                <a:srgbClr val="FFFFFF"/>
              </a:highlight>
            </a:endParaRPr>
          </a:p>
          <a:p>
            <a:pPr indent="0" lvl="0" marL="0" rtl="0" algn="l">
              <a:lnSpc>
                <a:spcPct val="115000"/>
              </a:lnSpc>
              <a:spcBef>
                <a:spcPts val="1200"/>
              </a:spcBef>
              <a:spcAft>
                <a:spcPts val="0"/>
              </a:spcAft>
              <a:buSzPct val="185328"/>
              <a:buNone/>
            </a:pPr>
            <a:r>
              <a:rPr b="1" lang="en" sz="1050">
                <a:solidFill>
                  <a:srgbClr val="202122"/>
                </a:solidFill>
                <a:highlight>
                  <a:srgbClr val="FFFFFF"/>
                </a:highlight>
              </a:rPr>
              <a:t>Burning Index (BI)</a:t>
            </a:r>
            <a:r>
              <a:rPr lang="en" sz="1050">
                <a:solidFill>
                  <a:srgbClr val="202122"/>
                </a:solidFill>
                <a:highlight>
                  <a:srgbClr val="FFFFFF"/>
                </a:highlight>
              </a:rPr>
              <a:t> is a number used by the </a:t>
            </a:r>
            <a:r>
              <a:rPr lang="en" sz="1050">
                <a:solidFill>
                  <a:srgbClr val="0645AD"/>
                </a:solidFill>
                <a:highlight>
                  <a:srgbClr val="FFFFFF"/>
                </a:highlight>
                <a:uFill>
                  <a:noFill/>
                </a:uFill>
                <a:hlinkClick r:id="rId3">
                  <a:extLst>
                    <a:ext uri="{A12FA001-AC4F-418D-AE19-62706E023703}">
                      <ahyp:hlinkClr val="tx"/>
                    </a:ext>
                  </a:extLst>
                </a:hlinkClick>
              </a:rPr>
              <a:t>National Oceanic and Atmospheric Administration</a:t>
            </a:r>
            <a:r>
              <a:rPr lang="en" sz="1050">
                <a:solidFill>
                  <a:srgbClr val="202122"/>
                </a:solidFill>
                <a:highlight>
                  <a:srgbClr val="FFFFFF"/>
                </a:highlight>
              </a:rPr>
              <a:t> (NOAA) to describe the potential amount of effort needed to contain a single fire in a particular fuel type within a rating area. The </a:t>
            </a:r>
            <a:r>
              <a:rPr lang="en" sz="1050">
                <a:solidFill>
                  <a:srgbClr val="0645AD"/>
                </a:solidFill>
                <a:highlight>
                  <a:srgbClr val="FFFFFF"/>
                </a:highlight>
                <a:uFill>
                  <a:noFill/>
                </a:uFill>
                <a:hlinkClick r:id="rId4">
                  <a:extLst>
                    <a:ext uri="{A12FA001-AC4F-418D-AE19-62706E023703}">
                      <ahyp:hlinkClr val="tx"/>
                    </a:ext>
                  </a:extLst>
                </a:hlinkClick>
              </a:rPr>
              <a:t>National Fire Danger Rating System</a:t>
            </a:r>
            <a:r>
              <a:rPr lang="en" sz="1050">
                <a:solidFill>
                  <a:srgbClr val="202122"/>
                </a:solidFill>
                <a:highlight>
                  <a:srgbClr val="FFFFFF"/>
                </a:highlight>
              </a:rPr>
              <a:t> (NFDRS) uses a modified version of Bryam's equation for flame length – based on the Spread Component (SC) and the available energy (ERC) – to calculate flame length from which the Burning Index is computed.</a:t>
            </a:r>
            <a:r>
              <a:rPr baseline="30000" lang="en" sz="1400">
                <a:solidFill>
                  <a:srgbClr val="0645AD"/>
                </a:solidFill>
                <a:highlight>
                  <a:srgbClr val="FFFFFF"/>
                </a:highlight>
                <a:uFill>
                  <a:noFill/>
                </a:uFill>
                <a:hlinkClick r:id="rId5">
                  <a:extLst>
                    <a:ext uri="{A12FA001-AC4F-418D-AE19-62706E023703}">
                      <ahyp:hlinkClr val="tx"/>
                    </a:ext>
                  </a:extLst>
                </a:hlinkClick>
              </a:rPr>
              <a:t>[1]</a:t>
            </a:r>
            <a:endParaRPr baseline="30000" sz="1400">
              <a:solidFill>
                <a:srgbClr val="0645AD"/>
              </a:solidFill>
              <a:highlight>
                <a:srgbClr val="FFFFFF"/>
              </a:highlight>
            </a:endParaRPr>
          </a:p>
          <a:p>
            <a:pPr indent="0" lvl="0" marL="431800" rtl="0" algn="l">
              <a:lnSpc>
                <a:spcPct val="115000"/>
              </a:lnSpc>
              <a:spcBef>
                <a:spcPts val="500"/>
              </a:spcBef>
              <a:spcAft>
                <a:spcPts val="0"/>
              </a:spcAft>
              <a:buSzPct val="155675"/>
              <a:buNone/>
            </a:pPr>
            <a:r>
              <a:t/>
            </a:r>
            <a:endParaRPr sz="1250">
              <a:solidFill>
                <a:srgbClr val="202122"/>
              </a:solidFill>
              <a:highlight>
                <a:srgbClr val="FFFFFF"/>
              </a:highlight>
            </a:endParaRPr>
          </a:p>
          <a:p>
            <a:pPr indent="0" lvl="0" marL="0" rtl="0" algn="l">
              <a:lnSpc>
                <a:spcPct val="115000"/>
              </a:lnSpc>
              <a:spcBef>
                <a:spcPts val="1300"/>
              </a:spcBef>
              <a:spcAft>
                <a:spcPts val="1200"/>
              </a:spcAft>
              <a:buSzPct val="108107"/>
              <a:buNone/>
            </a:pPr>
            <a:r>
              <a:t/>
            </a:r>
            <a:endParaRPr/>
          </a:p>
        </p:txBody>
      </p:sp>
      <p:pic>
        <p:nvPicPr>
          <p:cNvPr id="157" name="Google Shape;157;p11"/>
          <p:cNvPicPr preferRelativeResize="0"/>
          <p:nvPr/>
        </p:nvPicPr>
        <p:blipFill rotWithShape="1">
          <a:blip r:embed="rId6">
            <a:alphaModFix/>
          </a:blip>
          <a:srcRect b="0" l="0" r="0" t="0"/>
          <a:stretch/>
        </p:blipFill>
        <p:spPr>
          <a:xfrm>
            <a:off x="2448138" y="3798413"/>
            <a:ext cx="2333625" cy="657225"/>
          </a:xfrm>
          <a:prstGeom prst="rect">
            <a:avLst/>
          </a:prstGeom>
          <a:noFill/>
          <a:ln>
            <a:noFill/>
          </a:ln>
        </p:spPr>
      </p:pic>
      <p:pic>
        <p:nvPicPr>
          <p:cNvPr id="158" name="Google Shape;158;p11"/>
          <p:cNvPicPr preferRelativeResize="0"/>
          <p:nvPr/>
        </p:nvPicPr>
        <p:blipFill rotWithShape="1">
          <a:blip r:embed="rId7">
            <a:alphaModFix/>
          </a:blip>
          <a:srcRect b="0" l="0" r="0" t="0"/>
          <a:stretch/>
        </p:blipFill>
        <p:spPr>
          <a:xfrm>
            <a:off x="403475" y="3798425"/>
            <a:ext cx="2044687" cy="657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2"/>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Fire Weather Indices: Fossberg FWI </a:t>
            </a:r>
            <a:endParaRPr b="1">
              <a:solidFill>
                <a:srgbClr val="FFFFFF"/>
              </a:solidFill>
            </a:endParaRPr>
          </a:p>
        </p:txBody>
      </p:sp>
      <p:sp>
        <p:nvSpPr>
          <p:cNvPr id="164" name="Google Shape;164;p12"/>
          <p:cNvSpPr txBox="1"/>
          <p:nvPr>
            <p:ph idx="1" type="body"/>
          </p:nvPr>
        </p:nvSpPr>
        <p:spPr>
          <a:xfrm>
            <a:off x="0" y="572700"/>
            <a:ext cx="4531500" cy="45708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Clr>
                <a:srgbClr val="FFFFFF"/>
              </a:buClr>
              <a:buSzPts val="1800"/>
              <a:buChar char="●"/>
            </a:pPr>
            <a:r>
              <a:rPr lang="en">
                <a:solidFill>
                  <a:srgbClr val="FFFFFF"/>
                </a:solidFill>
              </a:rPr>
              <a:t> It is a non-linear filter of meteorological data developed by first transforming temperature and relative humidity to equilibrium moisture content, then transforming the equilibrium moisture content to combustion efficiency. The index is approximated by F = D((Rate of Spread) (Energy Release)) ^0.46</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Scaled to represent 0% moisture with a 30 mph wind.</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Values of 0-100, greater than 50 is considered significant. </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Most commonly used for strong wind driven fire events. (Plains/Southeast)</a:t>
            </a:r>
            <a:endParaRPr>
              <a:solidFill>
                <a:srgbClr val="FFFFFF"/>
              </a:solidFill>
            </a:endParaRPr>
          </a:p>
        </p:txBody>
      </p:sp>
      <p:sp>
        <p:nvSpPr>
          <p:cNvPr id="165" name="Google Shape;165;p12"/>
          <p:cNvSpPr/>
          <p:nvPr/>
        </p:nvSpPr>
        <p:spPr>
          <a:xfrm>
            <a:off x="4817700" y="691075"/>
            <a:ext cx="4307700" cy="324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6" name="Google Shape;166;p12"/>
          <p:cNvPicPr preferRelativeResize="0"/>
          <p:nvPr/>
        </p:nvPicPr>
        <p:blipFill rotWithShape="1">
          <a:blip r:embed="rId3">
            <a:alphaModFix/>
          </a:blip>
          <a:srcRect b="0" l="0" r="0" t="0"/>
          <a:stretch/>
        </p:blipFill>
        <p:spPr>
          <a:xfrm>
            <a:off x="4836300" y="705350"/>
            <a:ext cx="4307700" cy="3230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3"/>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9285"/>
              <a:buFont typeface="Arial"/>
              <a:buNone/>
            </a:pPr>
            <a:r>
              <a:rPr b="1" lang="en">
                <a:solidFill>
                  <a:srgbClr val="FFFFFF"/>
                </a:solidFill>
              </a:rPr>
              <a:t>Fire Weather Indices: Haines Index</a:t>
            </a:r>
            <a:endParaRPr b="1">
              <a:solidFill>
                <a:srgbClr val="FFFFFF"/>
              </a:solidFill>
            </a:endParaRPr>
          </a:p>
        </p:txBody>
      </p:sp>
      <p:sp>
        <p:nvSpPr>
          <p:cNvPr id="172" name="Google Shape;172;p13"/>
          <p:cNvSpPr txBox="1"/>
          <p:nvPr>
            <p:ph idx="1" type="body"/>
          </p:nvPr>
        </p:nvSpPr>
        <p:spPr>
          <a:xfrm>
            <a:off x="0" y="863550"/>
            <a:ext cx="4572000" cy="42801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rgbClr val="FFFFFF"/>
              </a:buClr>
              <a:buSzPts val="1800"/>
              <a:buChar char="●"/>
            </a:pPr>
            <a:r>
              <a:rPr lang="en">
                <a:solidFill>
                  <a:srgbClr val="FFFFFF"/>
                </a:solidFill>
              </a:rPr>
              <a:t>Haines index is a multi regional fire weather tool used to assess the likelihood of plume dominated fire behavior from atmospheric stability and moisture. </a:t>
            </a:r>
            <a:endParaRPr>
              <a:solidFill>
                <a:srgbClr val="FFFFFF"/>
              </a:solidFill>
            </a:endParaRPr>
          </a:p>
          <a:p>
            <a:pPr indent="0" lvl="0" marL="0" rtl="0" algn="l">
              <a:lnSpc>
                <a:spcPct val="115000"/>
              </a:lnSpc>
              <a:spcBef>
                <a:spcPts val="1200"/>
              </a:spcBef>
              <a:spcAft>
                <a:spcPts val="0"/>
              </a:spcAft>
              <a:buSzPts val="1800"/>
              <a:buNone/>
            </a:pPr>
            <a:r>
              <a:rPr lang="en">
                <a:solidFill>
                  <a:srgbClr val="FFFFFF"/>
                </a:solidFill>
              </a:rPr>
              <a:t>Hi = Stability term + Moisture term</a:t>
            </a:r>
            <a:endParaRPr>
              <a:solidFill>
                <a:srgbClr val="FFFFFF"/>
              </a:solidFill>
            </a:endParaRPr>
          </a:p>
          <a:p>
            <a:pPr indent="0" lvl="0" marL="0" rtl="0" algn="l">
              <a:lnSpc>
                <a:spcPct val="115000"/>
              </a:lnSpc>
              <a:spcBef>
                <a:spcPts val="1200"/>
              </a:spcBef>
              <a:spcAft>
                <a:spcPts val="0"/>
              </a:spcAft>
              <a:buSzPts val="1800"/>
              <a:buNone/>
            </a:pPr>
            <a:r>
              <a:rPr lang="en">
                <a:solidFill>
                  <a:srgbClr val="FFFFFF"/>
                </a:solidFill>
              </a:rPr>
              <a:t>Stability term = T1 - T2 </a:t>
            </a:r>
            <a:endParaRPr>
              <a:solidFill>
                <a:srgbClr val="FFFFFF"/>
              </a:solidFill>
            </a:endParaRPr>
          </a:p>
          <a:p>
            <a:pPr indent="0" lvl="0" marL="0" rtl="0" algn="l">
              <a:lnSpc>
                <a:spcPct val="115000"/>
              </a:lnSpc>
              <a:spcBef>
                <a:spcPts val="1200"/>
              </a:spcBef>
              <a:spcAft>
                <a:spcPts val="0"/>
              </a:spcAft>
              <a:buSzPts val="1800"/>
              <a:buNone/>
            </a:pPr>
            <a:r>
              <a:rPr lang="en">
                <a:solidFill>
                  <a:srgbClr val="FFFFFF"/>
                </a:solidFill>
              </a:rPr>
              <a:t>Moisture (Td Depression) Term =T1 - Td1 </a:t>
            </a:r>
            <a:endParaRPr>
              <a:solidFill>
                <a:srgbClr val="FFFFFF"/>
              </a:solidFill>
            </a:endParaRPr>
          </a:p>
          <a:p>
            <a:pPr indent="-342900" lvl="0" marL="457200" rtl="0" algn="l">
              <a:lnSpc>
                <a:spcPct val="115000"/>
              </a:lnSpc>
              <a:spcBef>
                <a:spcPts val="1200"/>
              </a:spcBef>
              <a:spcAft>
                <a:spcPts val="0"/>
              </a:spcAft>
              <a:buClr>
                <a:srgbClr val="FFFFFF"/>
              </a:buClr>
              <a:buSzPts val="1800"/>
              <a:buChar char="●"/>
            </a:pPr>
            <a:r>
              <a:rPr lang="en">
                <a:solidFill>
                  <a:srgbClr val="FFFFFF"/>
                </a:solidFill>
              </a:rPr>
              <a:t>Each term is scored based on the values. The added scores are the final haines index value.  </a:t>
            </a:r>
            <a:endParaRPr>
              <a:solidFill>
                <a:srgbClr val="FFFFFF"/>
              </a:solidFill>
            </a:endParaRPr>
          </a:p>
        </p:txBody>
      </p:sp>
      <p:pic>
        <p:nvPicPr>
          <p:cNvPr id="173" name="Google Shape;173;p13"/>
          <p:cNvPicPr preferRelativeResize="0"/>
          <p:nvPr/>
        </p:nvPicPr>
        <p:blipFill rotWithShape="1">
          <a:blip r:embed="rId3">
            <a:alphaModFix/>
          </a:blip>
          <a:srcRect b="0" l="0" r="0" t="0"/>
          <a:stretch/>
        </p:blipFill>
        <p:spPr>
          <a:xfrm>
            <a:off x="4572000" y="1950550"/>
            <a:ext cx="4571999" cy="3193099"/>
          </a:xfrm>
          <a:prstGeom prst="rect">
            <a:avLst/>
          </a:prstGeom>
          <a:noFill/>
          <a:ln>
            <a:noFill/>
          </a:ln>
        </p:spPr>
      </p:pic>
      <p:pic>
        <p:nvPicPr>
          <p:cNvPr id="174" name="Google Shape;174;p13"/>
          <p:cNvPicPr preferRelativeResize="0"/>
          <p:nvPr/>
        </p:nvPicPr>
        <p:blipFill rotWithShape="1">
          <a:blip r:embed="rId4">
            <a:alphaModFix/>
          </a:blip>
          <a:srcRect b="0" l="0" r="0" t="0"/>
          <a:stretch/>
        </p:blipFill>
        <p:spPr>
          <a:xfrm>
            <a:off x="6041875" y="0"/>
            <a:ext cx="3102126" cy="1950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4"/>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Fire Weather Indices: HDWI Hot Dry Windy Index</a:t>
            </a:r>
            <a:endParaRPr b="1">
              <a:solidFill>
                <a:srgbClr val="FFFFFF"/>
              </a:solidFill>
            </a:endParaRPr>
          </a:p>
        </p:txBody>
      </p:sp>
      <p:sp>
        <p:nvSpPr>
          <p:cNvPr id="180" name="Google Shape;180;p14"/>
          <p:cNvSpPr txBox="1"/>
          <p:nvPr>
            <p:ph idx="1" type="body"/>
          </p:nvPr>
        </p:nvSpPr>
        <p:spPr>
          <a:xfrm>
            <a:off x="311700" y="935725"/>
            <a:ext cx="5371800" cy="3633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1800"/>
              <a:buNone/>
            </a:pPr>
            <a:r>
              <a:rPr b="1" lang="en" sz="1400">
                <a:solidFill>
                  <a:srgbClr val="FFFFFF"/>
                </a:solidFill>
              </a:rPr>
              <a:t>“HDW was designed to be very simple – a multiplication of the maximum wind speed and maximum vapor pressure deficit (VPD) in the lowest 50 or so millibars in the atmosphere. </a:t>
            </a:r>
            <a:r>
              <a:rPr b="1" lang="en" sz="1400" u="sng">
                <a:solidFill>
                  <a:srgbClr val="FFFFFF"/>
                </a:solidFill>
              </a:rPr>
              <a:t>Because HDW is affected by heat, moisture, and wind, seasonal and regional variability can be found when comparing HDW values from different locations and times.</a:t>
            </a:r>
            <a:r>
              <a:rPr b="1" lang="en" sz="1400">
                <a:solidFill>
                  <a:srgbClr val="FFFFFF"/>
                </a:solidFill>
              </a:rPr>
              <a:t>”</a:t>
            </a:r>
            <a:endParaRPr b="1" sz="1400">
              <a:solidFill>
                <a:srgbClr val="FFFFFF"/>
              </a:solidFill>
            </a:endParaRPr>
          </a:p>
          <a:p>
            <a:pPr indent="0" lvl="0" marL="0" rtl="0" algn="l">
              <a:lnSpc>
                <a:spcPct val="105000"/>
              </a:lnSpc>
              <a:spcBef>
                <a:spcPts val="1200"/>
              </a:spcBef>
              <a:spcAft>
                <a:spcPts val="0"/>
              </a:spcAft>
              <a:buSzPts val="1800"/>
              <a:buNone/>
            </a:pPr>
            <a:r>
              <a:rPr b="1" lang="en" sz="2100">
                <a:solidFill>
                  <a:srgbClr val="FFFFFF"/>
                </a:solidFill>
              </a:rPr>
              <a:t>HDW = Wmax * VPD </a:t>
            </a:r>
            <a:endParaRPr b="1" sz="2100">
              <a:solidFill>
                <a:srgbClr val="FFFFFF"/>
              </a:solidFill>
            </a:endParaRPr>
          </a:p>
          <a:p>
            <a:pPr indent="0" lvl="0" marL="0" rtl="0" algn="l">
              <a:lnSpc>
                <a:spcPct val="105000"/>
              </a:lnSpc>
              <a:spcBef>
                <a:spcPts val="1200"/>
              </a:spcBef>
              <a:spcAft>
                <a:spcPts val="0"/>
              </a:spcAft>
              <a:buSzPts val="1800"/>
              <a:buNone/>
            </a:pPr>
            <a:r>
              <a:rPr b="1" lang="en" sz="2100">
                <a:solidFill>
                  <a:srgbClr val="FFFFFF"/>
                </a:solidFill>
              </a:rPr>
              <a:t>Wmax = 50 mb max wind</a:t>
            </a:r>
            <a:endParaRPr b="1" sz="2100">
              <a:solidFill>
                <a:srgbClr val="FFFFFF"/>
              </a:solidFill>
            </a:endParaRPr>
          </a:p>
          <a:p>
            <a:pPr indent="0" lvl="0" marL="0" rtl="0" algn="l">
              <a:lnSpc>
                <a:spcPct val="105000"/>
              </a:lnSpc>
              <a:spcBef>
                <a:spcPts val="1200"/>
              </a:spcBef>
              <a:spcAft>
                <a:spcPts val="0"/>
              </a:spcAft>
              <a:buClr>
                <a:schemeClr val="dk1"/>
              </a:buClr>
              <a:buSzPts val="1100"/>
              <a:buFont typeface="Arial"/>
              <a:buNone/>
            </a:pPr>
            <a:r>
              <a:rPr b="1" lang="en" sz="2100">
                <a:solidFill>
                  <a:srgbClr val="FFFFFF"/>
                </a:solidFill>
              </a:rPr>
              <a:t>VPD = Es - E Vapor Pressure deficit. Very similar to RH</a:t>
            </a:r>
            <a:endParaRPr b="1" sz="2100">
              <a:solidFill>
                <a:srgbClr val="FFFFFF"/>
              </a:solidFill>
            </a:endParaRPr>
          </a:p>
          <a:p>
            <a:pPr indent="0" lvl="0" marL="0" rtl="0" algn="l">
              <a:lnSpc>
                <a:spcPct val="105000"/>
              </a:lnSpc>
              <a:spcBef>
                <a:spcPts val="1200"/>
              </a:spcBef>
              <a:spcAft>
                <a:spcPts val="0"/>
              </a:spcAft>
              <a:buClr>
                <a:schemeClr val="dk1"/>
              </a:buClr>
              <a:buSzPts val="1100"/>
              <a:buFont typeface="Arial"/>
              <a:buNone/>
            </a:pPr>
            <a:r>
              <a:t/>
            </a:r>
            <a:endParaRPr sz="1400">
              <a:solidFill>
                <a:srgbClr val="444444"/>
              </a:solidFill>
              <a:highlight>
                <a:srgbClr val="E4E4E4"/>
              </a:highlight>
            </a:endParaRPr>
          </a:p>
          <a:p>
            <a:pPr indent="0" lvl="0" marL="0" rtl="0" algn="l">
              <a:lnSpc>
                <a:spcPct val="105000"/>
              </a:lnSpc>
              <a:spcBef>
                <a:spcPts val="1200"/>
              </a:spcBef>
              <a:spcAft>
                <a:spcPts val="1200"/>
              </a:spcAft>
              <a:buSzPts val="1800"/>
              <a:buNone/>
            </a:pPr>
            <a:r>
              <a:t/>
            </a:r>
            <a:endParaRPr sz="1400">
              <a:solidFill>
                <a:srgbClr val="444444"/>
              </a:solidFill>
              <a:highlight>
                <a:srgbClr val="E4E4E4"/>
              </a:highlight>
            </a:endParaRPr>
          </a:p>
        </p:txBody>
      </p:sp>
      <p:pic>
        <p:nvPicPr>
          <p:cNvPr id="181" name="Google Shape;181;p14"/>
          <p:cNvPicPr preferRelativeResize="0"/>
          <p:nvPr/>
        </p:nvPicPr>
        <p:blipFill rotWithShape="1">
          <a:blip r:embed="rId3">
            <a:alphaModFix/>
          </a:blip>
          <a:srcRect b="0" l="0" r="0" t="0"/>
          <a:stretch/>
        </p:blipFill>
        <p:spPr>
          <a:xfrm>
            <a:off x="5683575" y="503400"/>
            <a:ext cx="3460425" cy="2533924"/>
          </a:xfrm>
          <a:prstGeom prst="rect">
            <a:avLst/>
          </a:prstGeom>
          <a:noFill/>
          <a:ln>
            <a:noFill/>
          </a:ln>
        </p:spPr>
      </p:pic>
      <p:pic>
        <p:nvPicPr>
          <p:cNvPr id="182" name="Google Shape;182;p14"/>
          <p:cNvPicPr preferRelativeResize="0"/>
          <p:nvPr/>
        </p:nvPicPr>
        <p:blipFill rotWithShape="1">
          <a:blip r:embed="rId4">
            <a:alphaModFix/>
          </a:blip>
          <a:srcRect b="0" l="0" r="0" t="0"/>
          <a:stretch/>
        </p:blipFill>
        <p:spPr>
          <a:xfrm>
            <a:off x="6424000" y="3037325"/>
            <a:ext cx="2719992" cy="21061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solidFill>
                  <a:srgbClr val="FFFFFF"/>
                </a:solidFill>
              </a:rPr>
              <a:t>Fine Fuel Moisture Code FFMC</a:t>
            </a:r>
            <a:endParaRPr b="1">
              <a:solidFill>
                <a:srgbClr val="FFFFFF"/>
              </a:solidFill>
            </a:endParaRPr>
          </a:p>
        </p:txBody>
      </p:sp>
      <p:sp>
        <p:nvSpPr>
          <p:cNvPr id="188" name="Google Shape;188;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b="1" lang="en" sz="1200">
                <a:solidFill>
                  <a:srgbClr val="333333"/>
                </a:solidFill>
                <a:highlight>
                  <a:srgbClr val="FFFFFF"/>
                </a:highlight>
                <a:latin typeface="Verdana"/>
                <a:ea typeface="Verdana"/>
                <a:cs typeface="Verdana"/>
                <a:sym typeface="Verdana"/>
              </a:rPr>
              <a:t>The Fine Fuel Moisture Code (FFMC) </a:t>
            </a:r>
            <a:r>
              <a:rPr lang="en" sz="1200">
                <a:solidFill>
                  <a:srgbClr val="333333"/>
                </a:solidFill>
                <a:highlight>
                  <a:srgbClr val="FFFFFF"/>
                </a:highlight>
                <a:latin typeface="Verdana"/>
                <a:ea typeface="Verdana"/>
                <a:cs typeface="Verdana"/>
                <a:sym typeface="Verdana"/>
              </a:rPr>
              <a:t>represents fuel moisture of forest litter fuels under the shade of a forest canopy. It is intended to represent moisture conditions for shaded litter fuels, the equivalent of 16-hour timelag. It ranges from 0-101. Subtracting the FFMC value from 100 can provide an estimate for the equivalent (approximately 10h) fuel moisture content, most accurate when FFMC values are roughly above 80.</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94" name="Google Shape;194;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95" name="Google Shape;195;p16"/>
          <p:cNvPicPr preferRelativeResize="0"/>
          <p:nvPr/>
        </p:nvPicPr>
        <p:blipFill rotWithShape="1">
          <a:blip r:embed="rId3">
            <a:alphaModFix/>
          </a:blip>
          <a:srcRect b="0" l="0" r="0" t="0"/>
          <a:stretch/>
        </p:blipFill>
        <p:spPr>
          <a:xfrm>
            <a:off x="628650" y="0"/>
            <a:ext cx="78867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t/>
            </a:r>
            <a:endParaRPr/>
          </a:p>
        </p:txBody>
      </p:sp>
      <p:sp>
        <p:nvSpPr>
          <p:cNvPr id="201" name="Google Shape;201;p1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t/>
            </a:r>
            <a:endParaRPr/>
          </a:p>
        </p:txBody>
      </p:sp>
      <p:pic>
        <p:nvPicPr>
          <p:cNvPr id="202" name="Google Shape;202;p17"/>
          <p:cNvPicPr preferRelativeResize="0"/>
          <p:nvPr/>
        </p:nvPicPr>
        <p:blipFill rotWithShape="1">
          <a:blip r:embed="rId3">
            <a:alphaModFix/>
          </a:blip>
          <a:srcRect b="0" l="0" r="0" t="0"/>
          <a:stretch/>
        </p:blipFill>
        <p:spPr>
          <a:xfrm>
            <a:off x="3" y="0"/>
            <a:ext cx="9144000" cy="5143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t/>
            </a:r>
            <a:endParaRPr/>
          </a:p>
        </p:txBody>
      </p:sp>
      <p:sp>
        <p:nvSpPr>
          <p:cNvPr id="208" name="Google Shape;208;p1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t/>
            </a:r>
            <a:endParaRPr/>
          </a:p>
        </p:txBody>
      </p:sp>
      <p:pic>
        <p:nvPicPr>
          <p:cNvPr id="209" name="Google Shape;209;p18"/>
          <p:cNvPicPr preferRelativeResize="0"/>
          <p:nvPr/>
        </p:nvPicPr>
        <p:blipFill rotWithShape="1">
          <a:blip r:embed="rId3">
            <a:alphaModFix/>
          </a:blip>
          <a:srcRect b="0" l="0" r="0" t="0"/>
          <a:stretch/>
        </p:blipFill>
        <p:spPr>
          <a:xfrm>
            <a:off x="1" y="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9"/>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“Plume Dominated” vs “Wind Driven” events</a:t>
            </a:r>
            <a:endParaRPr b="1">
              <a:solidFill>
                <a:srgbClr val="FFFFFF"/>
              </a:solidFill>
            </a:endParaRPr>
          </a:p>
        </p:txBody>
      </p:sp>
      <p:sp>
        <p:nvSpPr>
          <p:cNvPr id="215" name="Google Shape;215;p19"/>
          <p:cNvSpPr txBox="1"/>
          <p:nvPr>
            <p:ph idx="1" type="body"/>
          </p:nvPr>
        </p:nvSpPr>
        <p:spPr>
          <a:xfrm>
            <a:off x="0" y="459575"/>
            <a:ext cx="9144000" cy="2511900"/>
          </a:xfrm>
          <a:prstGeom prst="rect">
            <a:avLst/>
          </a:prstGeom>
          <a:noFill/>
          <a:ln>
            <a:noFill/>
          </a:ln>
        </p:spPr>
        <p:txBody>
          <a:bodyPr anchorCtr="0" anchor="t" bIns="91425" lIns="91425" spcFirstLastPara="1" rIns="91425" wrap="square" tIns="91425">
            <a:normAutofit/>
          </a:bodyPr>
          <a:lstStyle/>
          <a:p>
            <a:pPr indent="-330200" lvl="0" marL="457200" rtl="0" algn="l">
              <a:lnSpc>
                <a:spcPct val="105000"/>
              </a:lnSpc>
              <a:spcBef>
                <a:spcPts val="0"/>
              </a:spcBef>
              <a:spcAft>
                <a:spcPts val="0"/>
              </a:spcAft>
              <a:buClr>
                <a:srgbClr val="FFFFFF"/>
              </a:buClr>
              <a:buSzPts val="1600"/>
              <a:buChar char="●"/>
            </a:pPr>
            <a:r>
              <a:rPr lang="en" sz="1600">
                <a:solidFill>
                  <a:srgbClr val="FFFFFF"/>
                </a:solidFill>
              </a:rPr>
              <a:t>Prototypical fire regimes are often characterized by warm temperatures, low relative humidity, and strong boundary-layer winds. AKA “</a:t>
            </a:r>
            <a:r>
              <a:rPr lang="en" sz="1600" u="sng">
                <a:solidFill>
                  <a:srgbClr val="FFFFFF"/>
                </a:solidFill>
              </a:rPr>
              <a:t>Hot Dry Windy</a:t>
            </a:r>
            <a:r>
              <a:rPr lang="en" sz="1600">
                <a:solidFill>
                  <a:srgbClr val="FFFFFF"/>
                </a:solidFill>
              </a:rPr>
              <a:t>”</a:t>
            </a:r>
            <a:endParaRPr sz="1600">
              <a:solidFill>
                <a:srgbClr val="FFFFFF"/>
              </a:solidFill>
            </a:endParaRPr>
          </a:p>
          <a:p>
            <a:pPr indent="-330200" lvl="0" marL="457200" rtl="0" algn="l">
              <a:lnSpc>
                <a:spcPct val="105000"/>
              </a:lnSpc>
              <a:spcBef>
                <a:spcPts val="0"/>
              </a:spcBef>
              <a:spcAft>
                <a:spcPts val="0"/>
              </a:spcAft>
              <a:buClr>
                <a:srgbClr val="FFFFFF"/>
              </a:buClr>
              <a:buSzPts val="1600"/>
              <a:buChar char="●"/>
            </a:pPr>
            <a:r>
              <a:rPr lang="en" sz="1600">
                <a:solidFill>
                  <a:srgbClr val="FFFFFF"/>
                </a:solidFill>
              </a:rPr>
              <a:t>Low RH cures fuels by increasing the potential energy of a material. High winds bring oxygen and spread flames/sparks creating spot fires. Literally fanning the flames. </a:t>
            </a:r>
            <a:endParaRPr sz="1600">
              <a:solidFill>
                <a:srgbClr val="FFFFFF"/>
              </a:solidFill>
            </a:endParaRPr>
          </a:p>
          <a:p>
            <a:pPr indent="-330200" lvl="0" marL="457200" rtl="0" algn="l">
              <a:lnSpc>
                <a:spcPct val="105000"/>
              </a:lnSpc>
              <a:spcBef>
                <a:spcPts val="0"/>
              </a:spcBef>
              <a:spcAft>
                <a:spcPts val="0"/>
              </a:spcAft>
              <a:buClr>
                <a:srgbClr val="FFFFFF"/>
              </a:buClr>
              <a:buSzPts val="1600"/>
              <a:buChar char="●"/>
            </a:pPr>
            <a:r>
              <a:rPr lang="en" sz="1600">
                <a:solidFill>
                  <a:srgbClr val="FFFFFF"/>
                </a:solidFill>
              </a:rPr>
              <a:t>Just like thunderstorms atmospheric instability can also drive fire weather. Hot dry and unstable conditions can be just as dangerous as hot dry and windy. </a:t>
            </a:r>
            <a:endParaRPr sz="1600">
              <a:solidFill>
                <a:srgbClr val="FFFFFF"/>
              </a:solidFill>
            </a:endParaRPr>
          </a:p>
          <a:p>
            <a:pPr indent="-330200" lvl="0" marL="457200" rtl="0" algn="l">
              <a:lnSpc>
                <a:spcPct val="105000"/>
              </a:lnSpc>
              <a:spcBef>
                <a:spcPts val="0"/>
              </a:spcBef>
              <a:spcAft>
                <a:spcPts val="0"/>
              </a:spcAft>
              <a:buClr>
                <a:srgbClr val="FFFFFF"/>
              </a:buClr>
              <a:buSzPts val="1600"/>
              <a:buChar char="●"/>
            </a:pPr>
            <a:r>
              <a:rPr lang="en" sz="1600">
                <a:solidFill>
                  <a:srgbClr val="FFFFFF"/>
                </a:solidFill>
              </a:rPr>
              <a:t>Fires can create their own environment from strong buoyant updrafts collapsing and reforming.</a:t>
            </a:r>
            <a:endParaRPr sz="1600">
              <a:solidFill>
                <a:srgbClr val="FFFFFF"/>
              </a:solidFill>
            </a:endParaRPr>
          </a:p>
          <a:p>
            <a:pPr indent="-330200" lvl="0" marL="457200" rtl="0" algn="l">
              <a:lnSpc>
                <a:spcPct val="105000"/>
              </a:lnSpc>
              <a:spcBef>
                <a:spcPts val="0"/>
              </a:spcBef>
              <a:spcAft>
                <a:spcPts val="0"/>
              </a:spcAft>
              <a:buClr>
                <a:srgbClr val="FFFFFF"/>
              </a:buClr>
              <a:buSzPts val="1600"/>
              <a:buChar char="●"/>
            </a:pPr>
            <a:r>
              <a:rPr lang="en" sz="1600">
                <a:solidFill>
                  <a:srgbClr val="FFFFFF"/>
                </a:solidFill>
              </a:rPr>
              <a:t>Plumes can loft embers for miles and create strong inflow/outflow winds on collapse leading to long range spotting, new fires, and rapid burnovers. </a:t>
            </a:r>
            <a:endParaRPr sz="1600">
              <a:solidFill>
                <a:srgbClr val="FFFFFF"/>
              </a:solidFill>
            </a:endParaRPr>
          </a:p>
        </p:txBody>
      </p:sp>
      <p:pic>
        <p:nvPicPr>
          <p:cNvPr id="216" name="Google Shape;216;p19"/>
          <p:cNvPicPr preferRelativeResize="0"/>
          <p:nvPr/>
        </p:nvPicPr>
        <p:blipFill rotWithShape="1">
          <a:blip r:embed="rId3">
            <a:alphaModFix/>
          </a:blip>
          <a:srcRect b="0" l="0" r="0" t="0"/>
          <a:stretch/>
        </p:blipFill>
        <p:spPr>
          <a:xfrm>
            <a:off x="0" y="2991925"/>
            <a:ext cx="5815201" cy="2132525"/>
          </a:xfrm>
          <a:prstGeom prst="rect">
            <a:avLst/>
          </a:prstGeom>
          <a:noFill/>
          <a:ln>
            <a:noFill/>
          </a:ln>
        </p:spPr>
      </p:pic>
      <p:pic>
        <p:nvPicPr>
          <p:cNvPr id="217" name="Google Shape;217;p19"/>
          <p:cNvPicPr preferRelativeResize="0"/>
          <p:nvPr/>
        </p:nvPicPr>
        <p:blipFill rotWithShape="1">
          <a:blip r:embed="rId4">
            <a:alphaModFix/>
          </a:blip>
          <a:srcRect b="0" l="0" r="0" t="0"/>
          <a:stretch/>
        </p:blipFill>
        <p:spPr>
          <a:xfrm>
            <a:off x="5815199" y="3010975"/>
            <a:ext cx="3328801" cy="21325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2"/>
          <p:cNvSpPr txBox="1"/>
          <p:nvPr>
            <p:ph type="ctrTitle"/>
          </p:nvPr>
        </p:nvSpPr>
        <p:spPr>
          <a:xfrm>
            <a:off x="311700" y="0"/>
            <a:ext cx="8520600" cy="10614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
                <a:solidFill>
                  <a:srgbClr val="FFFFFF"/>
                </a:solidFill>
              </a:rPr>
              <a:t>The Basics</a:t>
            </a:r>
            <a:endParaRPr b="1">
              <a:solidFill>
                <a:srgbClr val="FFFFFF"/>
              </a:solidFill>
            </a:endParaRPr>
          </a:p>
        </p:txBody>
      </p:sp>
      <p:sp>
        <p:nvSpPr>
          <p:cNvPr id="63" name="Google Shape;63;p2"/>
          <p:cNvSpPr txBox="1"/>
          <p:nvPr>
            <p:ph idx="1" type="subTitle"/>
          </p:nvPr>
        </p:nvSpPr>
        <p:spPr>
          <a:xfrm>
            <a:off x="0" y="1061400"/>
            <a:ext cx="4572000" cy="4082100"/>
          </a:xfrm>
          <a:prstGeom prst="rect">
            <a:avLst/>
          </a:prstGeom>
          <a:noFill/>
          <a:ln>
            <a:noFill/>
          </a:ln>
        </p:spPr>
        <p:txBody>
          <a:bodyPr anchorCtr="0" anchor="t" bIns="91425" lIns="91425" spcFirstLastPara="1" rIns="91425" wrap="square" tIns="91425">
            <a:normAutofit/>
          </a:bodyPr>
          <a:lstStyle/>
          <a:p>
            <a:pPr indent="-406400" lvl="0" marL="457200" rtl="0" algn="l">
              <a:lnSpc>
                <a:spcPct val="100000"/>
              </a:lnSpc>
              <a:spcBef>
                <a:spcPts val="0"/>
              </a:spcBef>
              <a:spcAft>
                <a:spcPts val="0"/>
              </a:spcAft>
              <a:buClr>
                <a:srgbClr val="000000"/>
              </a:buClr>
              <a:buSzPts val="2800"/>
              <a:buChar char="●"/>
            </a:pPr>
            <a:r>
              <a:rPr lang="en">
                <a:solidFill>
                  <a:srgbClr val="000000"/>
                </a:solidFill>
              </a:rPr>
              <a:t>Like severe weather, fire weather can be thought of in an ingredients based framework. </a:t>
            </a:r>
            <a:endParaRPr>
              <a:solidFill>
                <a:srgbClr val="000000"/>
              </a:solidFill>
            </a:endParaRPr>
          </a:p>
          <a:p>
            <a:pPr indent="-406400" lvl="0" marL="457200" rtl="0" algn="l">
              <a:lnSpc>
                <a:spcPct val="100000"/>
              </a:lnSpc>
              <a:spcBef>
                <a:spcPts val="0"/>
              </a:spcBef>
              <a:spcAft>
                <a:spcPts val="0"/>
              </a:spcAft>
              <a:buClr>
                <a:srgbClr val="000000"/>
              </a:buClr>
              <a:buSzPts val="2800"/>
              <a:buChar char="●"/>
            </a:pPr>
            <a:r>
              <a:rPr lang="en">
                <a:solidFill>
                  <a:srgbClr val="000000"/>
                </a:solidFill>
              </a:rPr>
              <a:t>Ingredients can take several forms but the most common are:</a:t>
            </a:r>
            <a:endParaRPr>
              <a:solidFill>
                <a:srgbClr val="000000"/>
              </a:solidFill>
            </a:endParaRPr>
          </a:p>
          <a:p>
            <a:pPr indent="0" lvl="0" marL="0" rtl="0" algn="l">
              <a:lnSpc>
                <a:spcPct val="100000"/>
              </a:lnSpc>
              <a:spcBef>
                <a:spcPts val="0"/>
              </a:spcBef>
              <a:spcAft>
                <a:spcPts val="0"/>
              </a:spcAft>
              <a:buSzPts val="2800"/>
              <a:buNone/>
            </a:pPr>
            <a:r>
              <a:t/>
            </a:r>
            <a:endParaRPr/>
          </a:p>
        </p:txBody>
      </p:sp>
      <p:sp>
        <p:nvSpPr>
          <p:cNvPr id="64" name="Google Shape;64;p2"/>
          <p:cNvSpPr txBox="1"/>
          <p:nvPr/>
        </p:nvSpPr>
        <p:spPr>
          <a:xfrm>
            <a:off x="4627475" y="1314225"/>
            <a:ext cx="42048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Low humidity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Low fuel moisture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High winds</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Warm temperatures</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(optional)</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Pyro Cumulus</a:t>
            </a:r>
            <a:endParaRPr b="1">
              <a:solidFill>
                <a:srgbClr val="FFFFFF"/>
              </a:solidFill>
            </a:endParaRPr>
          </a:p>
        </p:txBody>
      </p:sp>
      <p:pic>
        <p:nvPicPr>
          <p:cNvPr descr="Brandon Riza's amazing timelapse video showing towering smoke plumes generated by the large fire complex &quot;Station Fire&quot; north of Los Angeles -- updrafts blast upward into the cooler air aloft, condense into cloud tops -- to form 'pyrocumulus' clouds.  www.brandonriza.com" id="223" name="Google Shape;223;p20" title="LA Fires Timelapse and Pyrocumulus from &quot;Station Fire&quot; Complex">
            <a:hlinkClick r:id="rId3"/>
          </p:cNvPr>
          <p:cNvPicPr preferRelativeResize="0"/>
          <p:nvPr/>
        </p:nvPicPr>
        <p:blipFill rotWithShape="1">
          <a:blip r:embed="rId4">
            <a:alphaModFix/>
          </a:blip>
          <a:srcRect b="0" l="0" r="0" t="0"/>
          <a:stretch/>
        </p:blipFill>
        <p:spPr>
          <a:xfrm>
            <a:off x="0" y="572700"/>
            <a:ext cx="4572000" cy="3429000"/>
          </a:xfrm>
          <a:prstGeom prst="rect">
            <a:avLst/>
          </a:prstGeom>
          <a:noFill/>
          <a:ln>
            <a:noFill/>
          </a:ln>
        </p:spPr>
      </p:pic>
      <p:pic>
        <p:nvPicPr>
          <p:cNvPr descr="B.C. Wildfire Service information officer Kevin Skrepnek says a fire whirl caught on camera by firefighter Mary Schidlowsky is uncommonly large and lengthy in duration." id="224" name="Google Shape;224;p20" title="B.C. firefighter captures video of fire whirl">
            <a:hlinkClick r:id="rId5"/>
          </p:cNvPr>
          <p:cNvPicPr preferRelativeResize="0"/>
          <p:nvPr/>
        </p:nvPicPr>
        <p:blipFill rotWithShape="1">
          <a:blip r:embed="rId6">
            <a:alphaModFix/>
          </a:blip>
          <a:srcRect b="0" l="0" r="0" t="0"/>
          <a:stretch/>
        </p:blipFill>
        <p:spPr>
          <a:xfrm>
            <a:off x="4572000" y="57270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1"/>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Fire Regimes</a:t>
            </a:r>
            <a:endParaRPr b="1">
              <a:solidFill>
                <a:srgbClr val="FFFFFF"/>
              </a:solidFill>
            </a:endParaRPr>
          </a:p>
        </p:txBody>
      </p:sp>
      <p:pic>
        <p:nvPicPr>
          <p:cNvPr id="230" name="Google Shape;230;p21"/>
          <p:cNvPicPr preferRelativeResize="0"/>
          <p:nvPr/>
        </p:nvPicPr>
        <p:blipFill rotWithShape="1">
          <a:blip r:embed="rId3">
            <a:alphaModFix/>
          </a:blip>
          <a:srcRect b="0" l="0" r="0" t="0"/>
          <a:stretch/>
        </p:blipFill>
        <p:spPr>
          <a:xfrm>
            <a:off x="152400" y="725100"/>
            <a:ext cx="3294208" cy="4265999"/>
          </a:xfrm>
          <a:prstGeom prst="rect">
            <a:avLst/>
          </a:prstGeom>
          <a:noFill/>
          <a:ln>
            <a:noFill/>
          </a:ln>
        </p:spPr>
      </p:pic>
      <p:sp>
        <p:nvSpPr>
          <p:cNvPr id="231" name="Google Shape;231;p21"/>
          <p:cNvSpPr txBox="1"/>
          <p:nvPr/>
        </p:nvSpPr>
        <p:spPr>
          <a:xfrm>
            <a:off x="3535600" y="732875"/>
            <a:ext cx="5445600" cy="41097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rgbClr val="FFFFFF"/>
              </a:buClr>
              <a:buSzPts val="1700"/>
              <a:buFont typeface="Arial"/>
              <a:buChar char="●"/>
            </a:pPr>
            <a:r>
              <a:rPr b="0" i="0" lang="en" sz="1700" u="none" cap="none" strike="noStrike">
                <a:solidFill>
                  <a:srgbClr val="FFFFFF"/>
                </a:solidFill>
                <a:latin typeface="Arial"/>
                <a:ea typeface="Arial"/>
                <a:cs typeface="Arial"/>
                <a:sym typeface="Arial"/>
              </a:rPr>
              <a:t>See this document for an excellent dive into different types of fire weather patterns. </a:t>
            </a:r>
            <a:endParaRPr b="0" i="0" sz="17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FFFFFF"/>
              </a:solidFill>
              <a:latin typeface="Arial"/>
              <a:ea typeface="Arial"/>
              <a:cs typeface="Arial"/>
              <a:sym typeface="Arial"/>
            </a:endParaRPr>
          </a:p>
          <a:p>
            <a:pPr indent="-336550" lvl="0" marL="457200" marR="0" rtl="0" algn="l">
              <a:lnSpc>
                <a:spcPct val="100000"/>
              </a:lnSpc>
              <a:spcBef>
                <a:spcPts val="0"/>
              </a:spcBef>
              <a:spcAft>
                <a:spcPts val="0"/>
              </a:spcAft>
              <a:buClr>
                <a:srgbClr val="FFFFFF"/>
              </a:buClr>
              <a:buSzPts val="1700"/>
              <a:buFont typeface="Arial"/>
              <a:buChar char="●"/>
            </a:pPr>
            <a:r>
              <a:rPr b="0" i="0" lang="en" sz="1700" u="none" cap="none" strike="noStrike">
                <a:solidFill>
                  <a:srgbClr val="FFFFFF"/>
                </a:solidFill>
                <a:latin typeface="Arial"/>
                <a:ea typeface="Arial"/>
                <a:cs typeface="Arial"/>
                <a:sym typeface="Arial"/>
              </a:rPr>
              <a:t>A variety of fire weather regimes exist across the CONUS.</a:t>
            </a:r>
            <a:endParaRPr b="0" i="0" sz="17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FFFFFF"/>
              </a:solidFill>
              <a:latin typeface="Arial"/>
              <a:ea typeface="Arial"/>
              <a:cs typeface="Arial"/>
              <a:sym typeface="Arial"/>
            </a:endParaRPr>
          </a:p>
          <a:p>
            <a:pPr indent="-336550" lvl="0" marL="457200" marR="0" rtl="0" algn="l">
              <a:lnSpc>
                <a:spcPct val="100000"/>
              </a:lnSpc>
              <a:spcBef>
                <a:spcPts val="0"/>
              </a:spcBef>
              <a:spcAft>
                <a:spcPts val="0"/>
              </a:spcAft>
              <a:buClr>
                <a:srgbClr val="FFFFFF"/>
              </a:buClr>
              <a:buSzPts val="1700"/>
              <a:buFont typeface="Arial"/>
              <a:buChar char="●"/>
            </a:pPr>
            <a:r>
              <a:rPr b="0" i="0" lang="en" sz="1700" u="none" cap="none" strike="noStrike">
                <a:solidFill>
                  <a:srgbClr val="FFFFFF"/>
                </a:solidFill>
                <a:latin typeface="Arial"/>
                <a:ea typeface="Arial"/>
                <a:cs typeface="Arial"/>
                <a:sym typeface="Arial"/>
              </a:rPr>
              <a:t>Every state has some sort of fire weather pattern or response. </a:t>
            </a:r>
            <a:endParaRPr b="0" i="0" sz="17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FFFFFF"/>
              </a:solidFill>
              <a:latin typeface="Arial"/>
              <a:ea typeface="Arial"/>
              <a:cs typeface="Arial"/>
              <a:sym typeface="Arial"/>
            </a:endParaRPr>
          </a:p>
          <a:p>
            <a:pPr indent="-336550" lvl="0" marL="457200" marR="0" rtl="0" algn="l">
              <a:lnSpc>
                <a:spcPct val="100000"/>
              </a:lnSpc>
              <a:spcBef>
                <a:spcPts val="0"/>
              </a:spcBef>
              <a:spcAft>
                <a:spcPts val="0"/>
              </a:spcAft>
              <a:buClr>
                <a:srgbClr val="FFFFFF"/>
              </a:buClr>
              <a:buSzPts val="1700"/>
              <a:buFont typeface="Arial"/>
              <a:buChar char="●"/>
            </a:pPr>
            <a:r>
              <a:rPr b="0" i="0" lang="en" sz="1700" u="none" cap="none" strike="noStrike">
                <a:solidFill>
                  <a:srgbClr val="FFFFFF"/>
                </a:solidFill>
                <a:latin typeface="Arial"/>
                <a:ea typeface="Arial"/>
                <a:cs typeface="Arial"/>
                <a:sym typeface="Arial"/>
              </a:rPr>
              <a:t>Much of the western CONUS is the “big leagues” for fire weather forecasting. </a:t>
            </a:r>
            <a:endParaRPr b="0" i="0" sz="17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FFFFFF"/>
              </a:solidFill>
              <a:latin typeface="Arial"/>
              <a:ea typeface="Arial"/>
              <a:cs typeface="Arial"/>
              <a:sym typeface="Arial"/>
            </a:endParaRPr>
          </a:p>
          <a:p>
            <a:pPr indent="-336550" lvl="0" marL="457200" marR="0" rtl="0" algn="l">
              <a:lnSpc>
                <a:spcPct val="100000"/>
              </a:lnSpc>
              <a:spcBef>
                <a:spcPts val="0"/>
              </a:spcBef>
              <a:spcAft>
                <a:spcPts val="0"/>
              </a:spcAft>
              <a:buClr>
                <a:srgbClr val="FFFFFF"/>
              </a:buClr>
              <a:buSzPts val="1700"/>
              <a:buFont typeface="Arial"/>
              <a:buChar char="●"/>
            </a:pPr>
            <a:r>
              <a:rPr b="0" i="0" lang="en" sz="1700" u="none" cap="none" strike="noStrike">
                <a:solidFill>
                  <a:srgbClr val="FFFFFF"/>
                </a:solidFill>
                <a:latin typeface="Arial"/>
                <a:ea typeface="Arial"/>
                <a:cs typeface="Arial"/>
                <a:sym typeface="Arial"/>
              </a:rPr>
              <a:t>Internationally: Australia, Brazil, Portugal/Spain, Russia, Indonesia, and others are among some of the most active fire weather areas in the world.  </a:t>
            </a:r>
            <a:endParaRPr b="0" i="0" sz="1700" u="none" cap="none" strike="noStrike">
              <a:solidFill>
                <a:srgbClr val="FFFFFF"/>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2"/>
          <p:cNvSpPr txBox="1"/>
          <p:nvPr>
            <p:ph type="title"/>
          </p:nvPr>
        </p:nvSpPr>
        <p:spPr>
          <a:xfrm>
            <a:off x="311700" y="287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Southern Plains</a:t>
            </a:r>
            <a:endParaRPr b="1">
              <a:solidFill>
                <a:srgbClr val="FFFFFF"/>
              </a:solidFill>
            </a:endParaRPr>
          </a:p>
        </p:txBody>
      </p:sp>
      <p:sp>
        <p:nvSpPr>
          <p:cNvPr id="237" name="Google Shape;237;p22"/>
          <p:cNvSpPr txBox="1"/>
          <p:nvPr>
            <p:ph idx="1" type="body"/>
          </p:nvPr>
        </p:nvSpPr>
        <p:spPr>
          <a:xfrm>
            <a:off x="5832600" y="769050"/>
            <a:ext cx="3311400" cy="4374600"/>
          </a:xfrm>
          <a:prstGeom prst="rect">
            <a:avLst/>
          </a:prstGeom>
          <a:noFill/>
          <a:ln>
            <a:noFill/>
          </a:ln>
        </p:spPr>
        <p:txBody>
          <a:bodyPr anchorCtr="0" anchor="t" bIns="91425" lIns="91425" spcFirstLastPara="1" rIns="91425" wrap="square" tIns="91425">
            <a:normAutofit lnSpcReduction="20000"/>
          </a:bodyPr>
          <a:lstStyle/>
          <a:p>
            <a:pPr indent="-342900" lvl="0" marL="457200" rtl="0" algn="l">
              <a:lnSpc>
                <a:spcPct val="115000"/>
              </a:lnSpc>
              <a:spcBef>
                <a:spcPts val="0"/>
              </a:spcBef>
              <a:spcAft>
                <a:spcPts val="0"/>
              </a:spcAft>
              <a:buClr>
                <a:srgbClr val="FFFFFF"/>
              </a:buClr>
              <a:buSzPts val="1800"/>
              <a:buChar char="●"/>
            </a:pPr>
            <a:r>
              <a:rPr lang="en">
                <a:solidFill>
                  <a:srgbClr val="FFFFFF"/>
                </a:solidFill>
              </a:rPr>
              <a:t>Dominated by fast moving shrub and grass fires. </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Occur ahead of deep 500 mb troughs with strong low and mid-level flow. </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Dryline acts as eastward boundary.</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Most common during the “pre and post greenup ” periods of late winter/ early spring and early to mid fall. </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Western US drought usually a significant predictor. </a:t>
            </a:r>
            <a:endParaRPr>
              <a:solidFill>
                <a:srgbClr val="FFFFFF"/>
              </a:solidFill>
            </a:endParaRPr>
          </a:p>
          <a:p>
            <a:pPr indent="0" lvl="0" marL="457200" rtl="0" algn="l">
              <a:lnSpc>
                <a:spcPct val="115000"/>
              </a:lnSpc>
              <a:spcBef>
                <a:spcPts val="0"/>
              </a:spcBef>
              <a:spcAft>
                <a:spcPts val="0"/>
              </a:spcAft>
              <a:buSzPts val="1800"/>
              <a:buNone/>
            </a:pPr>
            <a:r>
              <a:t/>
            </a:r>
            <a:endParaRPr>
              <a:solidFill>
                <a:srgbClr val="FFFFFF"/>
              </a:solidFill>
            </a:endParaRPr>
          </a:p>
        </p:txBody>
      </p:sp>
      <p:pic>
        <p:nvPicPr>
          <p:cNvPr id="238" name="Google Shape;238;p22"/>
          <p:cNvPicPr preferRelativeResize="0"/>
          <p:nvPr/>
        </p:nvPicPr>
        <p:blipFill rotWithShape="1">
          <a:blip r:embed="rId3">
            <a:alphaModFix/>
          </a:blip>
          <a:srcRect b="0" l="0" r="0" t="0"/>
          <a:stretch/>
        </p:blipFill>
        <p:spPr>
          <a:xfrm>
            <a:off x="0" y="769050"/>
            <a:ext cx="5832600" cy="4374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123c54e4f93_0_0"/>
          <p:cNvSpPr/>
          <p:nvPr/>
        </p:nvSpPr>
        <p:spPr>
          <a:xfrm>
            <a:off x="100525" y="572700"/>
            <a:ext cx="4888200" cy="376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g123c54e4f93_0_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2720">
                <a:solidFill>
                  <a:srgbClr val="FFFFFF"/>
                </a:solidFill>
              </a:rPr>
              <a:t>Dry Return Flow</a:t>
            </a:r>
            <a:endParaRPr b="1" sz="2720">
              <a:solidFill>
                <a:srgbClr val="FFFFFF"/>
              </a:solidFill>
            </a:endParaRPr>
          </a:p>
        </p:txBody>
      </p:sp>
      <p:sp>
        <p:nvSpPr>
          <p:cNvPr id="245" name="Google Shape;245;g123c54e4f93_0_0"/>
          <p:cNvSpPr txBox="1"/>
          <p:nvPr>
            <p:ph idx="1" type="body"/>
          </p:nvPr>
        </p:nvSpPr>
        <p:spPr>
          <a:xfrm>
            <a:off x="4988800" y="889475"/>
            <a:ext cx="4155000" cy="3451800"/>
          </a:xfrm>
          <a:prstGeom prst="rect">
            <a:avLst/>
          </a:prstGeom>
          <a:noFill/>
          <a:ln>
            <a:noFill/>
          </a:ln>
        </p:spPr>
        <p:txBody>
          <a:bodyPr anchorCtr="0" anchor="t" bIns="91425" lIns="91425" spcFirstLastPara="1" rIns="91425" wrap="square" tIns="91425">
            <a:normAutofit fontScale="92500" lnSpcReduction="10000"/>
          </a:bodyPr>
          <a:lstStyle/>
          <a:p>
            <a:pPr indent="-334327" lvl="0" marL="457200" rtl="0" algn="l">
              <a:lnSpc>
                <a:spcPct val="115000"/>
              </a:lnSpc>
              <a:spcBef>
                <a:spcPts val="0"/>
              </a:spcBef>
              <a:spcAft>
                <a:spcPts val="0"/>
              </a:spcAft>
              <a:buClr>
                <a:srgbClr val="FFFFFF"/>
              </a:buClr>
              <a:buSzPct val="100000"/>
              <a:buChar char="●"/>
            </a:pPr>
            <a:r>
              <a:rPr lang="en">
                <a:solidFill>
                  <a:srgbClr val="FFFFFF"/>
                </a:solidFill>
              </a:rPr>
              <a:t>Dry return flow is characterized by gusty southerly winds across the southern and central High Plains in the absence of deep gulf moisture. </a:t>
            </a:r>
            <a:endParaRPr>
              <a:solidFill>
                <a:srgbClr val="FFFFFF"/>
              </a:solidFill>
            </a:endParaRPr>
          </a:p>
          <a:p>
            <a:pPr indent="-334327" lvl="0" marL="457200" rtl="0" algn="l">
              <a:lnSpc>
                <a:spcPct val="115000"/>
              </a:lnSpc>
              <a:spcBef>
                <a:spcPts val="0"/>
              </a:spcBef>
              <a:spcAft>
                <a:spcPts val="0"/>
              </a:spcAft>
              <a:buClr>
                <a:srgbClr val="FFFFFF"/>
              </a:buClr>
              <a:buSzPct val="100000"/>
              <a:buChar char="●"/>
            </a:pPr>
            <a:r>
              <a:rPr lang="en">
                <a:solidFill>
                  <a:srgbClr val="FFFFFF"/>
                </a:solidFill>
              </a:rPr>
              <a:t>Usually driven by low-amplitude mid-level troughs crossing the Rockies. </a:t>
            </a:r>
            <a:endParaRPr>
              <a:solidFill>
                <a:srgbClr val="FFFFFF"/>
              </a:solidFill>
            </a:endParaRPr>
          </a:p>
          <a:p>
            <a:pPr indent="-334327" lvl="0" marL="457200" rtl="0" algn="l">
              <a:lnSpc>
                <a:spcPct val="115000"/>
              </a:lnSpc>
              <a:spcBef>
                <a:spcPts val="0"/>
              </a:spcBef>
              <a:spcAft>
                <a:spcPts val="0"/>
              </a:spcAft>
              <a:buClr>
                <a:srgbClr val="FFFFFF"/>
              </a:buClr>
              <a:buSzPct val="100000"/>
              <a:buChar char="●"/>
            </a:pPr>
            <a:r>
              <a:rPr lang="en">
                <a:solidFill>
                  <a:srgbClr val="FFFFFF"/>
                </a:solidFill>
              </a:rPr>
              <a:t>Enhanced by lee troughing/cyclogenesis, surface winds of 20-30 mph are common.</a:t>
            </a:r>
            <a:endParaRPr>
              <a:solidFill>
                <a:srgbClr val="FFFFFF"/>
              </a:solidFill>
            </a:endParaRPr>
          </a:p>
          <a:p>
            <a:pPr indent="-334327" lvl="0" marL="457200" rtl="0" algn="l">
              <a:lnSpc>
                <a:spcPct val="115000"/>
              </a:lnSpc>
              <a:spcBef>
                <a:spcPts val="0"/>
              </a:spcBef>
              <a:spcAft>
                <a:spcPts val="0"/>
              </a:spcAft>
              <a:buClr>
                <a:srgbClr val="FFFFFF"/>
              </a:buClr>
              <a:buSzPct val="100000"/>
              <a:buChar char="●"/>
            </a:pPr>
            <a:r>
              <a:rPr lang="en">
                <a:solidFill>
                  <a:srgbClr val="FFFFFF"/>
                </a:solidFill>
              </a:rPr>
              <a:t>Low- level thermal ridge contributes to low RH (&lt;20%)</a:t>
            </a:r>
            <a:endParaRPr>
              <a:solidFill>
                <a:srgbClr val="FFFFFF"/>
              </a:solidFill>
            </a:endParaRPr>
          </a:p>
        </p:txBody>
      </p:sp>
      <p:pic>
        <p:nvPicPr>
          <p:cNvPr id="246" name="Google Shape;246;g123c54e4f93_0_0"/>
          <p:cNvPicPr preferRelativeResize="0"/>
          <p:nvPr/>
        </p:nvPicPr>
        <p:blipFill rotWithShape="1">
          <a:blip r:embed="rId3">
            <a:alphaModFix/>
          </a:blip>
          <a:srcRect b="0" l="0" r="0" t="0"/>
          <a:stretch/>
        </p:blipFill>
        <p:spPr>
          <a:xfrm>
            <a:off x="116000" y="686750"/>
            <a:ext cx="4872800" cy="365460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3"/>
          <p:cNvSpPr txBox="1"/>
          <p:nvPr>
            <p:ph type="title"/>
          </p:nvPr>
        </p:nvSpPr>
        <p:spPr>
          <a:xfrm>
            <a:off x="544525" y="4873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Rockies and Southwest</a:t>
            </a:r>
            <a:endParaRPr b="1">
              <a:solidFill>
                <a:srgbClr val="FFFFFF"/>
              </a:solidFill>
            </a:endParaRPr>
          </a:p>
        </p:txBody>
      </p:sp>
      <p:sp>
        <p:nvSpPr>
          <p:cNvPr id="252" name="Google Shape;252;p23"/>
          <p:cNvSpPr txBox="1"/>
          <p:nvPr>
            <p:ph idx="1" type="body"/>
          </p:nvPr>
        </p:nvSpPr>
        <p:spPr>
          <a:xfrm>
            <a:off x="4301225" y="1194800"/>
            <a:ext cx="4842900" cy="39768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Clr>
                <a:srgbClr val="FFFFFF"/>
              </a:buClr>
              <a:buSzPts val="1800"/>
              <a:buChar char="●"/>
            </a:pPr>
            <a:r>
              <a:rPr lang="en">
                <a:solidFill>
                  <a:srgbClr val="FFFFFF"/>
                </a:solidFill>
              </a:rPr>
              <a:t>“Big Bubble no Trouble” -An old forecasterism also known as ridge breakdown</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A mid-level ridge is broken down (partially or fully) by an advancing shortwave trough. </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A deceptive pattern with important implications for fire potential. </a:t>
            </a:r>
            <a:endParaRPr>
              <a:solidFill>
                <a:srgbClr val="FFFFFF"/>
              </a:solidFill>
            </a:endParaRPr>
          </a:p>
          <a:p>
            <a:pPr indent="-317500" lvl="1" marL="914400" rtl="0" algn="l">
              <a:lnSpc>
                <a:spcPct val="115000"/>
              </a:lnSpc>
              <a:spcBef>
                <a:spcPts val="0"/>
              </a:spcBef>
              <a:spcAft>
                <a:spcPts val="0"/>
              </a:spcAft>
              <a:buClr>
                <a:srgbClr val="FFFFFF"/>
              </a:buClr>
              <a:buSzPts val="1400"/>
              <a:buChar char="○"/>
            </a:pPr>
            <a:r>
              <a:rPr lang="en">
                <a:solidFill>
                  <a:srgbClr val="FFFFFF"/>
                </a:solidFill>
              </a:rPr>
              <a:t>Winds aloft may not be that strong. </a:t>
            </a:r>
            <a:endParaRPr>
              <a:solidFill>
                <a:srgbClr val="FFFFFF"/>
              </a:solidFill>
            </a:endParaRPr>
          </a:p>
          <a:p>
            <a:pPr indent="-317500" lvl="1" marL="914400" rtl="0" algn="l">
              <a:lnSpc>
                <a:spcPct val="115000"/>
              </a:lnSpc>
              <a:spcBef>
                <a:spcPts val="0"/>
              </a:spcBef>
              <a:spcAft>
                <a:spcPts val="0"/>
              </a:spcAft>
              <a:buClr>
                <a:srgbClr val="FFFFFF"/>
              </a:buClr>
              <a:buSzPts val="1400"/>
              <a:buChar char="○"/>
            </a:pPr>
            <a:r>
              <a:rPr lang="en">
                <a:solidFill>
                  <a:srgbClr val="FFFFFF"/>
                </a:solidFill>
              </a:rPr>
              <a:t>Quiescent but hot weather</a:t>
            </a:r>
            <a:endParaRPr>
              <a:solidFill>
                <a:srgbClr val="FFFFFF"/>
              </a:solidFill>
            </a:endParaRPr>
          </a:p>
          <a:p>
            <a:pPr indent="-317500" lvl="1" marL="914400" rtl="0" algn="l">
              <a:lnSpc>
                <a:spcPct val="115000"/>
              </a:lnSpc>
              <a:spcBef>
                <a:spcPts val="0"/>
              </a:spcBef>
              <a:spcAft>
                <a:spcPts val="0"/>
              </a:spcAft>
              <a:buClr>
                <a:srgbClr val="FFFFFF"/>
              </a:buClr>
              <a:buSzPts val="1400"/>
              <a:buChar char="○"/>
            </a:pPr>
            <a:r>
              <a:rPr lang="en">
                <a:solidFill>
                  <a:srgbClr val="FFFFFF"/>
                </a:solidFill>
              </a:rPr>
              <a:t>Dry frontal passages</a:t>
            </a:r>
            <a:endParaRPr>
              <a:solidFill>
                <a:srgbClr val="FFFFFF"/>
              </a:solidFill>
            </a:endParaRPr>
          </a:p>
          <a:p>
            <a:pPr indent="-317500" lvl="1" marL="914400" rtl="0" algn="l">
              <a:lnSpc>
                <a:spcPct val="115000"/>
              </a:lnSpc>
              <a:spcBef>
                <a:spcPts val="0"/>
              </a:spcBef>
              <a:spcAft>
                <a:spcPts val="0"/>
              </a:spcAft>
              <a:buClr>
                <a:srgbClr val="FFFFFF"/>
              </a:buClr>
              <a:buSzPts val="1400"/>
              <a:buChar char="○"/>
            </a:pPr>
            <a:r>
              <a:rPr lang="en">
                <a:solidFill>
                  <a:srgbClr val="FFFFFF"/>
                </a:solidFill>
              </a:rPr>
              <a:t>Dry Thunderstorms and gusty outflow</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Very common throughout summer and early fall before and after Monsoon. </a:t>
            </a:r>
            <a:endParaRPr>
              <a:solidFill>
                <a:srgbClr val="FFFFFF"/>
              </a:solidFill>
            </a:endParaRPr>
          </a:p>
        </p:txBody>
      </p:sp>
      <p:pic>
        <p:nvPicPr>
          <p:cNvPr id="253" name="Google Shape;253;p23"/>
          <p:cNvPicPr preferRelativeResize="0"/>
          <p:nvPr/>
        </p:nvPicPr>
        <p:blipFill rotWithShape="1">
          <a:blip r:embed="rId3">
            <a:alphaModFix/>
          </a:blip>
          <a:srcRect b="0" l="0" r="0" t="0"/>
          <a:stretch/>
        </p:blipFill>
        <p:spPr>
          <a:xfrm>
            <a:off x="0" y="1727100"/>
            <a:ext cx="4301223" cy="3416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4"/>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Dry Cold Fronts</a:t>
            </a:r>
            <a:endParaRPr b="1">
              <a:solidFill>
                <a:srgbClr val="FFFFFF"/>
              </a:solidFill>
            </a:endParaRPr>
          </a:p>
        </p:txBody>
      </p:sp>
      <p:sp>
        <p:nvSpPr>
          <p:cNvPr id="259" name="Google Shape;259;p24"/>
          <p:cNvSpPr txBox="1"/>
          <p:nvPr>
            <p:ph idx="1" type="body"/>
          </p:nvPr>
        </p:nvSpPr>
        <p:spPr>
          <a:xfrm>
            <a:off x="0" y="3725800"/>
            <a:ext cx="9144000" cy="1417800"/>
          </a:xfrm>
          <a:prstGeom prst="rect">
            <a:avLst/>
          </a:prstGeom>
          <a:noFill/>
          <a:ln>
            <a:noFill/>
          </a:ln>
        </p:spPr>
        <p:txBody>
          <a:bodyPr anchorCtr="0" anchor="t" bIns="91425" lIns="91425" spcFirstLastPara="1" rIns="91425" wrap="square" tIns="91425">
            <a:normAutofit fontScale="92500"/>
          </a:bodyPr>
          <a:lstStyle/>
          <a:p>
            <a:pPr indent="-334327" lvl="0" marL="457200" rtl="0" algn="l">
              <a:lnSpc>
                <a:spcPct val="115000"/>
              </a:lnSpc>
              <a:spcBef>
                <a:spcPts val="0"/>
              </a:spcBef>
              <a:spcAft>
                <a:spcPts val="0"/>
              </a:spcAft>
              <a:buClr>
                <a:srgbClr val="FFFFFF"/>
              </a:buClr>
              <a:buSzPct val="100000"/>
              <a:buChar char="●"/>
            </a:pPr>
            <a:r>
              <a:rPr lang="en">
                <a:solidFill>
                  <a:srgbClr val="FFFFFF"/>
                </a:solidFill>
              </a:rPr>
              <a:t>Cold fronts producing very little rainfall but strong wind shifts. </a:t>
            </a:r>
            <a:endParaRPr>
              <a:solidFill>
                <a:srgbClr val="FFFFFF"/>
              </a:solidFill>
            </a:endParaRPr>
          </a:p>
          <a:p>
            <a:pPr indent="-334327" lvl="0" marL="457200" rtl="0" algn="l">
              <a:lnSpc>
                <a:spcPct val="115000"/>
              </a:lnSpc>
              <a:spcBef>
                <a:spcPts val="0"/>
              </a:spcBef>
              <a:spcAft>
                <a:spcPts val="0"/>
              </a:spcAft>
              <a:buClr>
                <a:srgbClr val="FFFFFF"/>
              </a:buClr>
              <a:buSzPct val="100000"/>
              <a:buChar char="●"/>
            </a:pPr>
            <a:r>
              <a:rPr lang="en">
                <a:solidFill>
                  <a:srgbClr val="FFFFFF"/>
                </a:solidFill>
              </a:rPr>
              <a:t>Common across the western US and southern Plains. </a:t>
            </a:r>
            <a:endParaRPr>
              <a:solidFill>
                <a:srgbClr val="FFFFFF"/>
              </a:solidFill>
            </a:endParaRPr>
          </a:p>
          <a:p>
            <a:pPr indent="-334327" lvl="0" marL="457200" rtl="0" algn="l">
              <a:lnSpc>
                <a:spcPct val="115000"/>
              </a:lnSpc>
              <a:spcBef>
                <a:spcPts val="0"/>
              </a:spcBef>
              <a:spcAft>
                <a:spcPts val="0"/>
              </a:spcAft>
              <a:buClr>
                <a:srgbClr val="FFFFFF"/>
              </a:buClr>
              <a:buSzPct val="100000"/>
              <a:buChar char="●"/>
            </a:pPr>
            <a:r>
              <a:rPr lang="en">
                <a:solidFill>
                  <a:srgbClr val="FFFFFF"/>
                </a:solidFill>
              </a:rPr>
              <a:t>Can cause rapid fire spread/spotting.</a:t>
            </a:r>
            <a:endParaRPr>
              <a:solidFill>
                <a:srgbClr val="FFFFFF"/>
              </a:solidFill>
            </a:endParaRPr>
          </a:p>
          <a:p>
            <a:pPr indent="-334327" lvl="0" marL="457200" rtl="0" algn="l">
              <a:lnSpc>
                <a:spcPct val="115000"/>
              </a:lnSpc>
              <a:spcBef>
                <a:spcPts val="0"/>
              </a:spcBef>
              <a:spcAft>
                <a:spcPts val="0"/>
              </a:spcAft>
              <a:buClr>
                <a:srgbClr val="FFFFFF"/>
              </a:buClr>
              <a:buSzPct val="100000"/>
              <a:buChar char="●"/>
            </a:pPr>
            <a:r>
              <a:rPr lang="en">
                <a:solidFill>
                  <a:srgbClr val="FFFFFF"/>
                </a:solidFill>
              </a:rPr>
              <a:t>South Canyon Fire (Storm king Mountain Colorado burnover 14 smoke jumpers killed ) </a:t>
            </a:r>
            <a:endParaRPr>
              <a:solidFill>
                <a:srgbClr val="FFFFFF"/>
              </a:solidFill>
            </a:endParaRPr>
          </a:p>
        </p:txBody>
      </p:sp>
      <p:pic>
        <p:nvPicPr>
          <p:cNvPr id="260" name="Google Shape;260;p24"/>
          <p:cNvPicPr preferRelativeResize="0"/>
          <p:nvPr/>
        </p:nvPicPr>
        <p:blipFill rotWithShape="1">
          <a:blip r:embed="rId3">
            <a:alphaModFix/>
          </a:blip>
          <a:srcRect b="0" l="0" r="0" t="0"/>
          <a:stretch/>
        </p:blipFill>
        <p:spPr>
          <a:xfrm>
            <a:off x="0" y="572698"/>
            <a:ext cx="9144001" cy="315310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22e845ab305_0_1"/>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Direction Changes </a:t>
            </a:r>
            <a:endParaRPr b="1">
              <a:solidFill>
                <a:schemeClr val="lt1"/>
              </a:solidFill>
            </a:endParaRPr>
          </a:p>
        </p:txBody>
      </p:sp>
      <p:sp>
        <p:nvSpPr>
          <p:cNvPr id="266" name="Google Shape;266;g22e845ab305_0_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267" name="Google Shape;267;g22e845ab305_0_1"/>
          <p:cNvPicPr preferRelativeResize="0"/>
          <p:nvPr/>
        </p:nvPicPr>
        <p:blipFill>
          <a:blip r:embed="rId3">
            <a:alphaModFix/>
          </a:blip>
          <a:stretch>
            <a:fillRect/>
          </a:stretch>
        </p:blipFill>
        <p:spPr>
          <a:xfrm>
            <a:off x="0" y="1089411"/>
            <a:ext cx="9144003" cy="405407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5"/>
          <p:cNvSpPr txBox="1"/>
          <p:nvPr>
            <p:ph type="title"/>
          </p:nvPr>
        </p:nvSpPr>
        <p:spPr>
          <a:xfrm>
            <a:off x="311700" y="1686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Lee of the Rockies</a:t>
            </a:r>
            <a:endParaRPr b="1">
              <a:solidFill>
                <a:srgbClr val="FFFFFF"/>
              </a:solidFill>
            </a:endParaRPr>
          </a:p>
        </p:txBody>
      </p:sp>
      <p:sp>
        <p:nvSpPr>
          <p:cNvPr id="273" name="Google Shape;273;p25"/>
          <p:cNvSpPr txBox="1"/>
          <p:nvPr>
            <p:ph idx="1" type="body"/>
          </p:nvPr>
        </p:nvSpPr>
        <p:spPr>
          <a:xfrm>
            <a:off x="5542275" y="1152475"/>
            <a:ext cx="3559500" cy="39909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rgbClr val="FFFFFF"/>
              </a:buClr>
              <a:buSzPts val="1800"/>
              <a:buChar char="●"/>
            </a:pPr>
            <a:r>
              <a:rPr lang="en">
                <a:solidFill>
                  <a:srgbClr val="FFFFFF"/>
                </a:solidFill>
              </a:rPr>
              <a:t>Downslope winds</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Common through Colorado Wyoming and Montana. </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Weaker during the summer when flow retreats northward but early/ late Season Events (Aug-Oct &amp; May-June) can drive very strong wildfire events. </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Winds may exceed 150 mph through terrain gaps and at ridge top level.</a:t>
            </a:r>
            <a:endParaRPr>
              <a:solidFill>
                <a:srgbClr val="FFFFFF"/>
              </a:solidFill>
            </a:endParaRPr>
          </a:p>
        </p:txBody>
      </p:sp>
      <p:pic>
        <p:nvPicPr>
          <p:cNvPr id="274" name="Google Shape;274;p25"/>
          <p:cNvPicPr preferRelativeResize="0"/>
          <p:nvPr/>
        </p:nvPicPr>
        <p:blipFill rotWithShape="1">
          <a:blip r:embed="rId3">
            <a:alphaModFix/>
          </a:blip>
          <a:srcRect b="0" l="0" r="0" t="0"/>
          <a:stretch/>
        </p:blipFill>
        <p:spPr>
          <a:xfrm>
            <a:off x="-1" y="1152475"/>
            <a:ext cx="5542275" cy="3991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123c54e4f93_0_15"/>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2022 Marshall Fire boulder County, CO</a:t>
            </a:r>
            <a:endParaRPr b="1">
              <a:solidFill>
                <a:srgbClr val="FFFFFF"/>
              </a:solidFill>
            </a:endParaRPr>
          </a:p>
        </p:txBody>
      </p:sp>
      <p:sp>
        <p:nvSpPr>
          <p:cNvPr id="280" name="Google Shape;280;g123c54e4f93_0_15"/>
          <p:cNvSpPr txBox="1"/>
          <p:nvPr>
            <p:ph idx="1" type="body"/>
          </p:nvPr>
        </p:nvSpPr>
        <p:spPr>
          <a:xfrm>
            <a:off x="4470600" y="477600"/>
            <a:ext cx="4673400" cy="1342800"/>
          </a:xfrm>
          <a:prstGeom prst="rect">
            <a:avLst/>
          </a:prstGeom>
          <a:noFill/>
          <a:ln>
            <a:noFill/>
          </a:ln>
        </p:spPr>
        <p:txBody>
          <a:bodyPr anchorCtr="0" anchor="t" bIns="91425" lIns="91425" spcFirstLastPara="1" rIns="91425" wrap="square" tIns="91425">
            <a:normAutofit fontScale="62500" lnSpcReduction="20000"/>
          </a:bodyPr>
          <a:lstStyle/>
          <a:p>
            <a:pPr indent="-300037" lvl="0" marL="457200" rtl="0" algn="l">
              <a:lnSpc>
                <a:spcPct val="115000"/>
              </a:lnSpc>
              <a:spcBef>
                <a:spcPts val="0"/>
              </a:spcBef>
              <a:spcAft>
                <a:spcPts val="0"/>
              </a:spcAft>
              <a:buClr>
                <a:srgbClr val="FFFFFF"/>
              </a:buClr>
              <a:buSzPct val="100000"/>
              <a:buChar char="●"/>
            </a:pPr>
            <a:r>
              <a:rPr lang="en">
                <a:solidFill>
                  <a:srgbClr val="FFFFFF"/>
                </a:solidFill>
              </a:rPr>
              <a:t>Unusual time of year Dec 31-Jan downslope wind storm gusts to 115 mph supported rapid spread.</a:t>
            </a:r>
            <a:endParaRPr>
              <a:solidFill>
                <a:srgbClr val="FFFFFF"/>
              </a:solidFill>
            </a:endParaRPr>
          </a:p>
          <a:p>
            <a:pPr indent="-300037" lvl="0" marL="457200" rtl="0" algn="l">
              <a:lnSpc>
                <a:spcPct val="115000"/>
              </a:lnSpc>
              <a:spcBef>
                <a:spcPts val="0"/>
              </a:spcBef>
              <a:spcAft>
                <a:spcPts val="0"/>
              </a:spcAft>
              <a:buClr>
                <a:srgbClr val="FFFFFF"/>
              </a:buClr>
              <a:buSzPct val="100000"/>
              <a:buChar char="●"/>
            </a:pPr>
            <a:r>
              <a:rPr lang="en">
                <a:solidFill>
                  <a:srgbClr val="FFFFFF"/>
                </a:solidFill>
              </a:rPr>
              <a:t>$513+ million in damages.</a:t>
            </a:r>
            <a:endParaRPr>
              <a:solidFill>
                <a:srgbClr val="FFFFFF"/>
              </a:solidFill>
            </a:endParaRPr>
          </a:p>
          <a:p>
            <a:pPr indent="-300037" lvl="0" marL="457200" rtl="0" algn="l">
              <a:lnSpc>
                <a:spcPct val="115000"/>
              </a:lnSpc>
              <a:spcBef>
                <a:spcPts val="0"/>
              </a:spcBef>
              <a:spcAft>
                <a:spcPts val="0"/>
              </a:spcAft>
              <a:buClr>
                <a:srgbClr val="FFFFFF"/>
              </a:buClr>
              <a:buSzPct val="100000"/>
              <a:buChar char="●"/>
            </a:pPr>
            <a:r>
              <a:rPr lang="en">
                <a:solidFill>
                  <a:srgbClr val="FFFFFF"/>
                </a:solidFill>
              </a:rPr>
              <a:t>1k structures destroyed and 6k acres 2 fatalities.</a:t>
            </a:r>
            <a:endParaRPr>
              <a:solidFill>
                <a:srgbClr val="FFFFFF"/>
              </a:solidFill>
            </a:endParaRPr>
          </a:p>
          <a:p>
            <a:pPr indent="-300037" lvl="0" marL="457200" rtl="0" algn="l">
              <a:lnSpc>
                <a:spcPct val="115000"/>
              </a:lnSpc>
              <a:spcBef>
                <a:spcPts val="0"/>
              </a:spcBef>
              <a:spcAft>
                <a:spcPts val="0"/>
              </a:spcAft>
              <a:buClr>
                <a:srgbClr val="FFFFFF"/>
              </a:buClr>
              <a:buSzPct val="100000"/>
              <a:buChar char="●"/>
            </a:pPr>
            <a:r>
              <a:rPr lang="en">
                <a:solidFill>
                  <a:srgbClr val="FFFFFF"/>
                </a:solidFill>
              </a:rPr>
              <a:t>Most damaging fire in CO history after only 12 hours.</a:t>
            </a:r>
            <a:endParaRPr>
              <a:solidFill>
                <a:srgbClr val="FFFFFF"/>
              </a:solidFill>
            </a:endParaRPr>
          </a:p>
          <a:p>
            <a:pPr indent="-300037" lvl="0" marL="457200" rtl="0" algn="l">
              <a:lnSpc>
                <a:spcPct val="115000"/>
              </a:lnSpc>
              <a:spcBef>
                <a:spcPts val="0"/>
              </a:spcBef>
              <a:spcAft>
                <a:spcPts val="0"/>
              </a:spcAft>
              <a:buClr>
                <a:srgbClr val="FFFFFF"/>
              </a:buClr>
              <a:buSzPct val="100000"/>
              <a:buChar char="●"/>
            </a:pPr>
            <a:r>
              <a:rPr lang="en">
                <a:solidFill>
                  <a:srgbClr val="FFFFFF"/>
                </a:solidFill>
              </a:rPr>
              <a:t>Exacerbated by expanding Wildland Urban Interface and poor open space management practices.</a:t>
            </a:r>
            <a:endParaRPr>
              <a:solidFill>
                <a:srgbClr val="FFFFFF"/>
              </a:solidFill>
            </a:endParaRPr>
          </a:p>
        </p:txBody>
      </p:sp>
      <p:pic>
        <p:nvPicPr>
          <p:cNvPr id="281" name="Google Shape;281;g123c54e4f93_0_15"/>
          <p:cNvPicPr preferRelativeResize="0"/>
          <p:nvPr/>
        </p:nvPicPr>
        <p:blipFill rotWithShape="1">
          <a:blip r:embed="rId3">
            <a:alphaModFix/>
          </a:blip>
          <a:srcRect b="0" l="0" r="0" t="0"/>
          <a:stretch/>
        </p:blipFill>
        <p:spPr>
          <a:xfrm>
            <a:off x="69600" y="708425"/>
            <a:ext cx="4401000" cy="2930626"/>
          </a:xfrm>
          <a:prstGeom prst="rect">
            <a:avLst/>
          </a:prstGeom>
          <a:noFill/>
          <a:ln>
            <a:noFill/>
          </a:ln>
        </p:spPr>
      </p:pic>
      <p:pic>
        <p:nvPicPr>
          <p:cNvPr id="282" name="Google Shape;282;g123c54e4f93_0_15"/>
          <p:cNvPicPr preferRelativeResize="0"/>
          <p:nvPr/>
        </p:nvPicPr>
        <p:blipFill rotWithShape="1">
          <a:blip r:embed="rId4">
            <a:alphaModFix/>
          </a:blip>
          <a:srcRect b="0" l="0" r="0" t="0"/>
          <a:stretch/>
        </p:blipFill>
        <p:spPr>
          <a:xfrm>
            <a:off x="4510973" y="1820350"/>
            <a:ext cx="4633024" cy="3323150"/>
          </a:xfrm>
          <a:prstGeom prst="rect">
            <a:avLst/>
          </a:prstGeom>
          <a:noFill/>
          <a:ln>
            <a:noFill/>
          </a:ln>
        </p:spPr>
      </p:pic>
      <p:pic>
        <p:nvPicPr>
          <p:cNvPr id="283" name="Google Shape;283;g123c54e4f93_0_15"/>
          <p:cNvPicPr preferRelativeResize="0"/>
          <p:nvPr/>
        </p:nvPicPr>
        <p:blipFill rotWithShape="1">
          <a:blip r:embed="rId5">
            <a:alphaModFix/>
          </a:blip>
          <a:srcRect b="0" l="0" r="0" t="0"/>
          <a:stretch/>
        </p:blipFill>
        <p:spPr>
          <a:xfrm>
            <a:off x="2252813" y="3639050"/>
            <a:ext cx="2217787" cy="1478525"/>
          </a:xfrm>
          <a:prstGeom prst="rect">
            <a:avLst/>
          </a:prstGeom>
          <a:noFill/>
          <a:ln>
            <a:noFill/>
          </a:ln>
        </p:spPr>
      </p:pic>
      <p:pic>
        <p:nvPicPr>
          <p:cNvPr id="284" name="Google Shape;284;g123c54e4f93_0_15"/>
          <p:cNvPicPr preferRelativeResize="0"/>
          <p:nvPr/>
        </p:nvPicPr>
        <p:blipFill rotWithShape="1">
          <a:blip r:embed="rId6">
            <a:alphaModFix/>
          </a:blip>
          <a:srcRect b="0" l="0" r="0" t="0"/>
          <a:stretch/>
        </p:blipFill>
        <p:spPr>
          <a:xfrm>
            <a:off x="69600" y="3639050"/>
            <a:ext cx="2183227" cy="14785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290" name="Google Shape;290;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91" name="Google Shape;291;p26"/>
          <p:cNvPicPr preferRelativeResize="0"/>
          <p:nvPr/>
        </p:nvPicPr>
        <p:blipFill rotWithShape="1">
          <a:blip r:embed="rId3">
            <a:alphaModFix/>
          </a:blip>
          <a:srcRect b="0" l="0" r="0" t="0"/>
          <a:stretch/>
        </p:blipFill>
        <p:spPr>
          <a:xfrm>
            <a:off x="0" y="0"/>
            <a:ext cx="9143999"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The Two Triangles</a:t>
            </a:r>
            <a:endParaRPr b="1"/>
          </a:p>
        </p:txBody>
      </p:sp>
      <p:pic>
        <p:nvPicPr>
          <p:cNvPr id="70" name="Google Shape;70;p3"/>
          <p:cNvPicPr preferRelativeResize="0"/>
          <p:nvPr/>
        </p:nvPicPr>
        <p:blipFill rotWithShape="1">
          <a:blip r:embed="rId3">
            <a:alphaModFix/>
          </a:blip>
          <a:srcRect b="0" l="0" r="0" t="0"/>
          <a:stretch/>
        </p:blipFill>
        <p:spPr>
          <a:xfrm>
            <a:off x="0" y="1152475"/>
            <a:ext cx="4113399" cy="3671274"/>
          </a:xfrm>
          <a:prstGeom prst="rect">
            <a:avLst/>
          </a:prstGeom>
          <a:noFill/>
          <a:ln>
            <a:noFill/>
          </a:ln>
        </p:spPr>
      </p:pic>
      <p:pic>
        <p:nvPicPr>
          <p:cNvPr id="71" name="Google Shape;71;p3"/>
          <p:cNvPicPr preferRelativeResize="0"/>
          <p:nvPr/>
        </p:nvPicPr>
        <p:blipFill rotWithShape="1">
          <a:blip r:embed="rId4">
            <a:alphaModFix/>
          </a:blip>
          <a:srcRect b="0" l="0" r="0" t="0"/>
          <a:stretch/>
        </p:blipFill>
        <p:spPr>
          <a:xfrm>
            <a:off x="5238750" y="1238250"/>
            <a:ext cx="3905250" cy="3905250"/>
          </a:xfrm>
          <a:prstGeom prst="rect">
            <a:avLst/>
          </a:prstGeom>
          <a:noFill/>
          <a:ln>
            <a:noFill/>
          </a:ln>
        </p:spPr>
      </p:pic>
      <p:sp>
        <p:nvSpPr>
          <p:cNvPr id="72" name="Google Shape;72;p3"/>
          <p:cNvSpPr txBox="1"/>
          <p:nvPr/>
        </p:nvSpPr>
        <p:spPr>
          <a:xfrm>
            <a:off x="1086500" y="4670225"/>
            <a:ext cx="19404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rgbClr val="000000"/>
                </a:solidFill>
                <a:highlight>
                  <a:srgbClr val="FFFFFF"/>
                </a:highlight>
                <a:latin typeface="Impact"/>
                <a:ea typeface="Impact"/>
                <a:cs typeface="Impact"/>
                <a:sym typeface="Impact"/>
              </a:rPr>
              <a:t>Combustion</a:t>
            </a:r>
            <a:endParaRPr b="0" i="0" sz="2200" u="none" cap="none" strike="noStrike">
              <a:solidFill>
                <a:srgbClr val="000000"/>
              </a:solidFill>
              <a:highlight>
                <a:srgbClr val="FFFFFF"/>
              </a:highlight>
              <a:latin typeface="Impact"/>
              <a:ea typeface="Impact"/>
              <a:cs typeface="Impact"/>
              <a:sym typeface="Impact"/>
            </a:endParaRPr>
          </a:p>
        </p:txBody>
      </p:sp>
      <p:sp>
        <p:nvSpPr>
          <p:cNvPr id="73" name="Google Shape;73;p3"/>
          <p:cNvSpPr/>
          <p:nvPr/>
        </p:nvSpPr>
        <p:spPr>
          <a:xfrm>
            <a:off x="5319900" y="4720175"/>
            <a:ext cx="3619500" cy="423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4" name="Google Shape;74;p3"/>
          <p:cNvCxnSpPr>
            <a:endCxn id="70" idx="2"/>
          </p:cNvCxnSpPr>
          <p:nvPr/>
        </p:nvCxnSpPr>
        <p:spPr>
          <a:xfrm flipH="1">
            <a:off x="2056700" y="2159149"/>
            <a:ext cx="2586000" cy="2664600"/>
          </a:xfrm>
          <a:prstGeom prst="straightConnector1">
            <a:avLst/>
          </a:prstGeom>
          <a:noFill/>
          <a:ln cap="flat" cmpd="sng" w="76200">
            <a:solidFill>
              <a:schemeClr val="dk2"/>
            </a:solidFill>
            <a:prstDash val="solid"/>
            <a:round/>
            <a:headEnd len="sm" w="sm" type="none"/>
            <a:tailEnd len="med" w="med" type="triangle"/>
          </a:ln>
        </p:spPr>
      </p:cxnSp>
      <p:cxnSp>
        <p:nvCxnSpPr>
          <p:cNvPr id="75" name="Google Shape;75;p3"/>
          <p:cNvCxnSpPr/>
          <p:nvPr/>
        </p:nvCxnSpPr>
        <p:spPr>
          <a:xfrm>
            <a:off x="4635500" y="2166050"/>
            <a:ext cx="2582700" cy="2596500"/>
          </a:xfrm>
          <a:prstGeom prst="straightConnector1">
            <a:avLst/>
          </a:prstGeom>
          <a:noFill/>
          <a:ln cap="flat" cmpd="sng" w="76200">
            <a:solidFill>
              <a:schemeClr val="dk2"/>
            </a:solidFill>
            <a:prstDash val="solid"/>
            <a:round/>
            <a:headEnd len="sm" w="sm" type="none"/>
            <a:tailEnd len="med" w="med" type="triangle"/>
          </a:ln>
        </p:spPr>
      </p:cxnSp>
      <p:sp>
        <p:nvSpPr>
          <p:cNvPr id="76" name="Google Shape;76;p3"/>
          <p:cNvSpPr txBox="1"/>
          <p:nvPr/>
        </p:nvSpPr>
        <p:spPr>
          <a:xfrm>
            <a:off x="6221175" y="4670225"/>
            <a:ext cx="19404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rgbClr val="000000"/>
                </a:solidFill>
                <a:highlight>
                  <a:srgbClr val="FFFFFF"/>
                </a:highlight>
                <a:latin typeface="Impact"/>
                <a:ea typeface="Impact"/>
                <a:cs typeface="Impact"/>
                <a:sym typeface="Impact"/>
              </a:rPr>
              <a:t>Fire Behavior</a:t>
            </a:r>
            <a:endParaRPr b="0" i="0" sz="2200" u="none" cap="none" strike="noStrike">
              <a:solidFill>
                <a:srgbClr val="000000"/>
              </a:solidFill>
              <a:highlight>
                <a:srgbClr val="FFFFFF"/>
              </a:highlight>
              <a:latin typeface="Impact"/>
              <a:ea typeface="Impact"/>
              <a:cs typeface="Impact"/>
              <a:sym typeface="Impact"/>
            </a:endParaRPr>
          </a:p>
        </p:txBody>
      </p:sp>
      <p:sp>
        <p:nvSpPr>
          <p:cNvPr id="77" name="Google Shape;77;p3"/>
          <p:cNvSpPr txBox="1"/>
          <p:nvPr/>
        </p:nvSpPr>
        <p:spPr>
          <a:xfrm>
            <a:off x="4228025" y="1707450"/>
            <a:ext cx="8961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rgbClr val="000000"/>
                </a:solidFill>
                <a:latin typeface="Impact"/>
                <a:ea typeface="Impact"/>
                <a:cs typeface="Impact"/>
                <a:sym typeface="Impact"/>
              </a:rPr>
              <a:t>Fuels</a:t>
            </a:r>
            <a:endParaRPr b="0" i="0" sz="2200" u="none" cap="none" strike="noStrike">
              <a:solidFill>
                <a:srgbClr val="000000"/>
              </a:solidFill>
              <a:latin typeface="Impact"/>
              <a:ea typeface="Impact"/>
              <a:cs typeface="Impact"/>
              <a:sym typeface="Impac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1000"/>
                                        <p:tgtEl>
                                          <p:spTgt spid="75"/>
                                        </p:tgtEl>
                                      </p:cBhvr>
                                    </p:animEffect>
                                  </p:childTnLst>
                                </p:cTn>
                              </p:par>
                              <p:par>
                                <p:cTn fill="hold" nodeType="withEffect" presetClass="entr" presetID="10" presetSubtype="0">
                                  <p:stCondLst>
                                    <p:cond delay="0"/>
                                  </p:stCondLst>
                                  <p:childTnLst>
                                    <p:set>
                                      <p:cBhvr>
                                        <p:cTn dur="1" fill="hold">
                                          <p:stCondLst>
                                            <p:cond delay="0"/>
                                          </p:stCondLst>
                                        </p:cTn>
                                        <p:tgtEl>
                                          <p:spTgt spid="74"/>
                                        </p:tgtEl>
                                        <p:attrNameLst>
                                          <p:attrName>style.visibility</p:attrName>
                                        </p:attrNameLst>
                                      </p:cBhvr>
                                      <p:to>
                                        <p:strVal val="visible"/>
                                      </p:to>
                                    </p:set>
                                    <p:animEffect filter="fade" transition="in">
                                      <p:cBhvr>
                                        <p:cTn dur="1000"/>
                                        <p:tgtEl>
                                          <p:spTgt spid="74"/>
                                        </p:tgtEl>
                                      </p:cBhvr>
                                    </p:animEffect>
                                  </p:childTnLst>
                                </p:cTn>
                              </p:par>
                              <p:par>
                                <p:cTn fill="hold" nodeType="with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900"/>
                                        <p:tgtEl>
                                          <p:spTgt spid="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297" name="Google Shape;297;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98" name="Google Shape;298;p27"/>
          <p:cNvPicPr preferRelativeResize="0"/>
          <p:nvPr/>
        </p:nvPicPr>
        <p:blipFill rotWithShape="1">
          <a:blip r:embed="rId3">
            <a:alphaModFix/>
          </a:blip>
          <a:srcRect b="0" l="0" r="0" t="0"/>
          <a:stretch/>
        </p:blipFill>
        <p:spPr>
          <a:xfrm>
            <a:off x="0" y="0"/>
            <a:ext cx="9143999"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304" name="Google Shape;304;p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305" name="Google Shape;305;p28"/>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9"/>
          <p:cNvSpPr txBox="1"/>
          <p:nvPr>
            <p:ph type="title"/>
          </p:nvPr>
        </p:nvSpPr>
        <p:spPr>
          <a:xfrm>
            <a:off x="0" y="0"/>
            <a:ext cx="4225800" cy="4929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California </a:t>
            </a:r>
            <a:endParaRPr b="1">
              <a:solidFill>
                <a:srgbClr val="FFFFFF"/>
              </a:solidFill>
            </a:endParaRPr>
          </a:p>
        </p:txBody>
      </p:sp>
      <p:pic>
        <p:nvPicPr>
          <p:cNvPr id="311" name="Google Shape;311;p29"/>
          <p:cNvPicPr preferRelativeResize="0"/>
          <p:nvPr/>
        </p:nvPicPr>
        <p:blipFill rotWithShape="1">
          <a:blip r:embed="rId3">
            <a:alphaModFix/>
          </a:blip>
          <a:srcRect b="0" l="0" r="0" t="0"/>
          <a:stretch/>
        </p:blipFill>
        <p:spPr>
          <a:xfrm>
            <a:off x="0" y="492925"/>
            <a:ext cx="4225725" cy="4650576"/>
          </a:xfrm>
          <a:prstGeom prst="rect">
            <a:avLst/>
          </a:prstGeom>
          <a:noFill/>
          <a:ln>
            <a:noFill/>
          </a:ln>
        </p:spPr>
      </p:pic>
      <p:pic>
        <p:nvPicPr>
          <p:cNvPr id="312" name="Google Shape;312;p29"/>
          <p:cNvPicPr preferRelativeResize="0"/>
          <p:nvPr/>
        </p:nvPicPr>
        <p:blipFill rotWithShape="1">
          <a:blip r:embed="rId4">
            <a:alphaModFix/>
          </a:blip>
          <a:srcRect b="0" l="0" r="0" t="0"/>
          <a:stretch/>
        </p:blipFill>
        <p:spPr>
          <a:xfrm>
            <a:off x="4225712" y="9"/>
            <a:ext cx="4918276" cy="3278317"/>
          </a:xfrm>
          <a:prstGeom prst="rect">
            <a:avLst/>
          </a:prstGeom>
          <a:noFill/>
          <a:ln>
            <a:noFill/>
          </a:ln>
        </p:spPr>
      </p:pic>
      <p:pic>
        <p:nvPicPr>
          <p:cNvPr id="313" name="Google Shape;313;p29"/>
          <p:cNvPicPr preferRelativeResize="0"/>
          <p:nvPr/>
        </p:nvPicPr>
        <p:blipFill rotWithShape="1">
          <a:blip r:embed="rId5">
            <a:alphaModFix/>
          </a:blip>
          <a:srcRect b="0" l="0" r="0" t="0"/>
          <a:stretch/>
        </p:blipFill>
        <p:spPr>
          <a:xfrm>
            <a:off x="4225500" y="2280525"/>
            <a:ext cx="4918702" cy="28629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Santa Anas </a:t>
            </a:r>
            <a:endParaRPr b="1">
              <a:solidFill>
                <a:srgbClr val="FFFFFF"/>
              </a:solidFill>
            </a:endParaRPr>
          </a:p>
        </p:txBody>
      </p:sp>
      <p:sp>
        <p:nvSpPr>
          <p:cNvPr id="319" name="Google Shape;319;p30"/>
          <p:cNvSpPr txBox="1"/>
          <p:nvPr>
            <p:ph idx="1" type="body"/>
          </p:nvPr>
        </p:nvSpPr>
        <p:spPr>
          <a:xfrm>
            <a:off x="5559775" y="705550"/>
            <a:ext cx="3584100" cy="44379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Clr>
                <a:srgbClr val="FFFFFF"/>
              </a:buClr>
              <a:buSzPts val="1800"/>
              <a:buChar char="●"/>
            </a:pPr>
            <a:r>
              <a:rPr lang="en">
                <a:solidFill>
                  <a:srgbClr val="FFFFFF"/>
                </a:solidFill>
              </a:rPr>
              <a:t>A localized type of Foehn wind driven by offshore pressure gradients. </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Adiabatic drying and advective drying over the Great Basin produce extremely low RH as low as 1-3%</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Winds may exceed 80 mph through terrain and gaps. </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Extreme fire behavior develops as a combination of very combustible fuels and extreme winds.</a:t>
            </a:r>
            <a:endParaRPr>
              <a:solidFill>
                <a:srgbClr val="FFFFFF"/>
              </a:solidFill>
            </a:endParaRPr>
          </a:p>
        </p:txBody>
      </p:sp>
      <p:pic>
        <p:nvPicPr>
          <p:cNvPr id="320" name="Google Shape;320;p30"/>
          <p:cNvPicPr preferRelativeResize="0"/>
          <p:nvPr/>
        </p:nvPicPr>
        <p:blipFill rotWithShape="1">
          <a:blip r:embed="rId3">
            <a:alphaModFix/>
          </a:blip>
          <a:srcRect b="0" l="0" r="0" t="0"/>
          <a:stretch/>
        </p:blipFill>
        <p:spPr>
          <a:xfrm>
            <a:off x="0" y="488200"/>
            <a:ext cx="5559775" cy="4655301"/>
          </a:xfrm>
          <a:prstGeom prst="rect">
            <a:avLst/>
          </a:prstGeom>
          <a:noFill/>
          <a:ln>
            <a:noFill/>
          </a:ln>
        </p:spPr>
      </p:pic>
      <p:sp>
        <p:nvSpPr>
          <p:cNvPr id="321" name="Google Shape;321;p30"/>
          <p:cNvSpPr txBox="1"/>
          <p:nvPr/>
        </p:nvSpPr>
        <p:spPr>
          <a:xfrm>
            <a:off x="549925" y="4183925"/>
            <a:ext cx="4164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700" u="none" cap="none" strike="noStrike">
                <a:solidFill>
                  <a:srgbClr val="E06666"/>
                </a:solidFill>
                <a:latin typeface="Arial"/>
                <a:ea typeface="Arial"/>
                <a:cs typeface="Arial"/>
                <a:sym typeface="Arial"/>
              </a:rPr>
              <a:t>L</a:t>
            </a:r>
            <a:endParaRPr b="1" i="0" sz="3700" u="none" cap="none" strike="noStrike">
              <a:solidFill>
                <a:srgbClr val="E06666"/>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327" name="Google Shape;327;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b="1"/>
          </a:p>
        </p:txBody>
      </p:sp>
      <p:pic>
        <p:nvPicPr>
          <p:cNvPr id="328" name="Google Shape;328;p31"/>
          <p:cNvPicPr preferRelativeResize="0"/>
          <p:nvPr/>
        </p:nvPicPr>
        <p:blipFill rotWithShape="1">
          <a:blip r:embed="rId3">
            <a:alphaModFix/>
          </a:blip>
          <a:srcRect b="0" l="0" r="0" t="0"/>
          <a:stretch/>
        </p:blipFill>
        <p:spPr>
          <a:xfrm>
            <a:off x="0" y="0"/>
            <a:ext cx="9143999"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334" name="Google Shape;334;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335" name="Google Shape;335;p32"/>
          <p:cNvPicPr preferRelativeResize="0"/>
          <p:nvPr/>
        </p:nvPicPr>
        <p:blipFill rotWithShape="1">
          <a:blip r:embed="rId3">
            <a:alphaModFix/>
          </a:blip>
          <a:srcRect b="0" l="0" r="0" t="0"/>
          <a:stretch/>
        </p:blipFill>
        <p:spPr>
          <a:xfrm>
            <a:off x="0" y="0"/>
            <a:ext cx="9103775"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341" name="Google Shape;341;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342" name="Google Shape;342;p33"/>
          <p:cNvPicPr preferRelativeResize="0"/>
          <p:nvPr/>
        </p:nvPicPr>
        <p:blipFill rotWithShape="1">
          <a:blip r:embed="rId3">
            <a:alphaModFix/>
          </a:blip>
          <a:srcRect b="0" l="0" r="0" t="0"/>
          <a:stretch/>
        </p:blipFill>
        <p:spPr>
          <a:xfrm>
            <a:off x="0" y="0"/>
            <a:ext cx="9144000" cy="51435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4"/>
          <p:cNvSpPr txBox="1"/>
          <p:nvPr>
            <p:ph type="title"/>
          </p:nvPr>
        </p:nvSpPr>
        <p:spPr>
          <a:xfrm>
            <a:off x="0" y="148700"/>
            <a:ext cx="38877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Sundowners</a:t>
            </a:r>
            <a:endParaRPr b="1">
              <a:solidFill>
                <a:srgbClr val="FFFFFF"/>
              </a:solidFill>
            </a:endParaRPr>
          </a:p>
        </p:txBody>
      </p:sp>
      <p:sp>
        <p:nvSpPr>
          <p:cNvPr id="348" name="Google Shape;348;p34"/>
          <p:cNvSpPr txBox="1"/>
          <p:nvPr>
            <p:ph idx="1" type="body"/>
          </p:nvPr>
        </p:nvSpPr>
        <p:spPr>
          <a:xfrm>
            <a:off x="6348725" y="3127325"/>
            <a:ext cx="2795400" cy="20163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Clr>
                <a:srgbClr val="FFFFFF"/>
              </a:buClr>
              <a:buSzPts val="1800"/>
              <a:buChar char="●"/>
            </a:pPr>
            <a:r>
              <a:rPr lang="en">
                <a:solidFill>
                  <a:srgbClr val="FFFFFF"/>
                </a:solidFill>
              </a:rPr>
              <a:t>Special case of Santa Ana winds with an offshore low</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Small but very impactful area with high population</a:t>
            </a:r>
            <a:endParaRPr>
              <a:solidFill>
                <a:srgbClr val="FFFFFF"/>
              </a:solidFill>
            </a:endParaRPr>
          </a:p>
        </p:txBody>
      </p:sp>
      <p:pic>
        <p:nvPicPr>
          <p:cNvPr id="349" name="Google Shape;349;p34"/>
          <p:cNvPicPr preferRelativeResize="0"/>
          <p:nvPr/>
        </p:nvPicPr>
        <p:blipFill rotWithShape="1">
          <a:blip r:embed="rId3">
            <a:alphaModFix/>
          </a:blip>
          <a:srcRect b="0" l="0" r="24725" t="0"/>
          <a:stretch/>
        </p:blipFill>
        <p:spPr>
          <a:xfrm>
            <a:off x="0" y="1017713"/>
            <a:ext cx="3887600" cy="4125775"/>
          </a:xfrm>
          <a:prstGeom prst="rect">
            <a:avLst/>
          </a:prstGeom>
          <a:noFill/>
          <a:ln cap="flat" cmpd="sng" w="38100">
            <a:solidFill>
              <a:schemeClr val="dk2"/>
            </a:solidFill>
            <a:prstDash val="solid"/>
            <a:round/>
            <a:headEnd len="sm" w="sm" type="none"/>
            <a:tailEnd len="sm" w="sm" type="none"/>
          </a:ln>
        </p:spPr>
      </p:pic>
      <p:pic>
        <p:nvPicPr>
          <p:cNvPr id="350" name="Google Shape;350;p34"/>
          <p:cNvPicPr preferRelativeResize="0"/>
          <p:nvPr/>
        </p:nvPicPr>
        <p:blipFill rotWithShape="1">
          <a:blip r:embed="rId4">
            <a:alphaModFix/>
          </a:blip>
          <a:srcRect b="0" l="0" r="0" t="0"/>
          <a:stretch/>
        </p:blipFill>
        <p:spPr>
          <a:xfrm>
            <a:off x="3887600" y="247041"/>
            <a:ext cx="5256526" cy="2880284"/>
          </a:xfrm>
          <a:prstGeom prst="rect">
            <a:avLst/>
          </a:prstGeom>
          <a:noFill/>
          <a:ln>
            <a:noFill/>
          </a:ln>
        </p:spPr>
      </p:pic>
      <p:pic>
        <p:nvPicPr>
          <p:cNvPr id="351" name="Google Shape;351;p34"/>
          <p:cNvPicPr preferRelativeResize="0"/>
          <p:nvPr/>
        </p:nvPicPr>
        <p:blipFill rotWithShape="1">
          <a:blip r:embed="rId5">
            <a:alphaModFix/>
          </a:blip>
          <a:srcRect b="0" l="12326" r="32271" t="28505"/>
          <a:stretch/>
        </p:blipFill>
        <p:spPr>
          <a:xfrm>
            <a:off x="3887600" y="3127325"/>
            <a:ext cx="2483575" cy="2059925"/>
          </a:xfrm>
          <a:prstGeom prst="rect">
            <a:avLst/>
          </a:prstGeom>
          <a:noFill/>
          <a:ln>
            <a:noFill/>
          </a:ln>
        </p:spPr>
      </p:pic>
      <p:sp>
        <p:nvSpPr>
          <p:cNvPr id="352" name="Google Shape;352;p34"/>
          <p:cNvSpPr/>
          <p:nvPr/>
        </p:nvSpPr>
        <p:spPr>
          <a:xfrm>
            <a:off x="1524100" y="4227725"/>
            <a:ext cx="649200" cy="646500"/>
          </a:xfrm>
          <a:prstGeom prst="ellipse">
            <a:avLst/>
          </a:prstGeom>
          <a:solidFill>
            <a:srgbClr val="EA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34"/>
          <p:cNvSpPr txBox="1"/>
          <p:nvPr/>
        </p:nvSpPr>
        <p:spPr>
          <a:xfrm>
            <a:off x="1640500" y="4227725"/>
            <a:ext cx="4164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E06666"/>
                </a:solidFill>
                <a:latin typeface="Arial"/>
                <a:ea typeface="Arial"/>
                <a:cs typeface="Arial"/>
                <a:sym typeface="Arial"/>
              </a:rPr>
              <a:t>L</a:t>
            </a:r>
            <a:endParaRPr b="1" i="0" sz="3000" u="none" cap="none" strike="noStrike">
              <a:solidFill>
                <a:srgbClr val="E06666"/>
              </a:solidFill>
              <a:latin typeface="Arial"/>
              <a:ea typeface="Arial"/>
              <a:cs typeface="Arial"/>
              <a:sym typeface="Arial"/>
            </a:endParaRPr>
          </a:p>
        </p:txBody>
      </p:sp>
      <p:sp>
        <p:nvSpPr>
          <p:cNvPr id="354" name="Google Shape;354;p34"/>
          <p:cNvSpPr/>
          <p:nvPr/>
        </p:nvSpPr>
        <p:spPr>
          <a:xfrm>
            <a:off x="1993275" y="4100513"/>
            <a:ext cx="493894" cy="900936"/>
          </a:xfrm>
          <a:custGeom>
            <a:rect b="b" l="l" r="r" t="t"/>
            <a:pathLst>
              <a:path extrusionOk="0" h="34149" w="17263">
                <a:moveTo>
                  <a:pt x="0" y="0"/>
                </a:moveTo>
                <a:cubicBezTo>
                  <a:pt x="1270" y="565"/>
                  <a:pt x="5362" y="1647"/>
                  <a:pt x="7620" y="3387"/>
                </a:cubicBezTo>
                <a:cubicBezTo>
                  <a:pt x="9878" y="5127"/>
                  <a:pt x="12183" y="8137"/>
                  <a:pt x="13547" y="10442"/>
                </a:cubicBezTo>
                <a:cubicBezTo>
                  <a:pt x="14911" y="12747"/>
                  <a:pt x="15194" y="14770"/>
                  <a:pt x="15805" y="17216"/>
                </a:cubicBezTo>
                <a:cubicBezTo>
                  <a:pt x="16417" y="19662"/>
                  <a:pt x="17310" y="22296"/>
                  <a:pt x="17216" y="25118"/>
                </a:cubicBezTo>
                <a:cubicBezTo>
                  <a:pt x="17122" y="27940"/>
                  <a:pt x="15569" y="32644"/>
                  <a:pt x="15240" y="34149"/>
                </a:cubicBezTo>
              </a:path>
            </a:pathLst>
          </a:custGeom>
          <a:noFill/>
          <a:ln cap="flat" cmpd="sng" w="3810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34"/>
          <p:cNvSpPr/>
          <p:nvPr/>
        </p:nvSpPr>
        <p:spPr>
          <a:xfrm flipH="1" rot="-1372733">
            <a:off x="1284795" y="4240798"/>
            <a:ext cx="416384" cy="900958"/>
          </a:xfrm>
          <a:custGeom>
            <a:rect b="b" l="l" r="r" t="t"/>
            <a:pathLst>
              <a:path extrusionOk="0" h="34149" w="17263">
                <a:moveTo>
                  <a:pt x="0" y="0"/>
                </a:moveTo>
                <a:cubicBezTo>
                  <a:pt x="1270" y="565"/>
                  <a:pt x="5362" y="1647"/>
                  <a:pt x="7620" y="3387"/>
                </a:cubicBezTo>
                <a:cubicBezTo>
                  <a:pt x="9878" y="5127"/>
                  <a:pt x="12183" y="8137"/>
                  <a:pt x="13547" y="10442"/>
                </a:cubicBezTo>
                <a:cubicBezTo>
                  <a:pt x="14911" y="12747"/>
                  <a:pt x="15194" y="14770"/>
                  <a:pt x="15805" y="17216"/>
                </a:cubicBezTo>
                <a:cubicBezTo>
                  <a:pt x="16417" y="19662"/>
                  <a:pt x="17310" y="22296"/>
                  <a:pt x="17216" y="25118"/>
                </a:cubicBezTo>
                <a:cubicBezTo>
                  <a:pt x="17122" y="27940"/>
                  <a:pt x="15569" y="32644"/>
                  <a:pt x="15240" y="34149"/>
                </a:cubicBezTo>
              </a:path>
            </a:pathLst>
          </a:custGeom>
          <a:noFill/>
          <a:ln cap="flat" cmpd="sng" w="3810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35"/>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Other less common patterns</a:t>
            </a:r>
            <a:endParaRPr b="1">
              <a:solidFill>
                <a:srgbClr val="FFFFFF"/>
              </a:solidFill>
            </a:endParaRPr>
          </a:p>
        </p:txBody>
      </p:sp>
      <p:sp>
        <p:nvSpPr>
          <p:cNvPr id="361" name="Google Shape;361;p35"/>
          <p:cNvSpPr txBox="1"/>
          <p:nvPr>
            <p:ph idx="1" type="body"/>
          </p:nvPr>
        </p:nvSpPr>
        <p:spPr>
          <a:xfrm>
            <a:off x="0" y="572700"/>
            <a:ext cx="5410200" cy="4570800"/>
          </a:xfrm>
          <a:prstGeom prst="rect">
            <a:avLst/>
          </a:prstGeom>
          <a:noFill/>
          <a:ln>
            <a:noFill/>
          </a:ln>
        </p:spPr>
        <p:txBody>
          <a:bodyPr anchorCtr="0" anchor="t" bIns="91425" lIns="91425" spcFirstLastPara="1" rIns="91425" wrap="square" tIns="91425">
            <a:normAutofit fontScale="40000" lnSpcReduction="10000"/>
          </a:bodyPr>
          <a:lstStyle/>
          <a:p>
            <a:pPr indent="-323850" lvl="0" marL="457200" rtl="0" algn="l">
              <a:lnSpc>
                <a:spcPct val="115000"/>
              </a:lnSpc>
              <a:spcBef>
                <a:spcPts val="0"/>
              </a:spcBef>
              <a:spcAft>
                <a:spcPts val="0"/>
              </a:spcAft>
              <a:buClr>
                <a:srgbClr val="FFFFFF"/>
              </a:buClr>
              <a:buSzPct val="100000"/>
              <a:buChar char="●"/>
            </a:pPr>
            <a:r>
              <a:rPr lang="en" sz="3750">
                <a:solidFill>
                  <a:srgbClr val="FFFFFF"/>
                </a:solidFill>
              </a:rPr>
              <a:t>In the northern plains, Great Lakes, and the northeastern US, pre-frontal high pressure from the Pacific, Northwestern Canada, and Hudson Bay all can produce very dry conditions. Cold fronts produce relatively short lived periods of high winds and instability that can produce extreme fire behavior.</a:t>
            </a:r>
            <a:endParaRPr sz="3750">
              <a:solidFill>
                <a:srgbClr val="FFFFFF"/>
              </a:solidFill>
            </a:endParaRPr>
          </a:p>
          <a:p>
            <a:pPr indent="0" lvl="0" marL="457200" rtl="0" algn="l">
              <a:lnSpc>
                <a:spcPct val="115000"/>
              </a:lnSpc>
              <a:spcBef>
                <a:spcPts val="1200"/>
              </a:spcBef>
              <a:spcAft>
                <a:spcPts val="0"/>
              </a:spcAft>
              <a:buSzPct val="120000"/>
              <a:buNone/>
            </a:pPr>
            <a:r>
              <a:t/>
            </a:r>
            <a:endParaRPr sz="3750">
              <a:solidFill>
                <a:srgbClr val="FFFFFF"/>
              </a:solidFill>
            </a:endParaRPr>
          </a:p>
          <a:p>
            <a:pPr indent="-323850" lvl="0" marL="457200" rtl="0" algn="l">
              <a:lnSpc>
                <a:spcPct val="115000"/>
              </a:lnSpc>
              <a:spcBef>
                <a:spcPts val="1200"/>
              </a:spcBef>
              <a:spcAft>
                <a:spcPts val="0"/>
              </a:spcAft>
              <a:buClr>
                <a:srgbClr val="FFFFFF"/>
              </a:buClr>
              <a:buSzPct val="100000"/>
              <a:buChar char="●"/>
            </a:pPr>
            <a:r>
              <a:rPr lang="en" sz="3750">
                <a:solidFill>
                  <a:srgbClr val="FFFFFF"/>
                </a:solidFill>
              </a:rPr>
              <a:t>In the southeastern US, drought is frequently associated with the La Niña state of the southern oscillation pattern or a blocking ridge aloft near the Atlantic coast. Often critical weather patterns follow the frontal passage that brings extremely dry air due to a strong westerly or northwesterly flow. Look for strong winds that accompany the flow. Beware of advancing tropical storms as well as sea breeze boundaries across Florida.</a:t>
            </a:r>
            <a:endParaRPr sz="3750">
              <a:solidFill>
                <a:srgbClr val="FFFFFF"/>
              </a:solidFill>
            </a:endParaRPr>
          </a:p>
          <a:p>
            <a:pPr indent="0" lvl="0" marL="0" rtl="0" algn="l">
              <a:lnSpc>
                <a:spcPct val="115000"/>
              </a:lnSpc>
              <a:spcBef>
                <a:spcPts val="1200"/>
              </a:spcBef>
              <a:spcAft>
                <a:spcPts val="1200"/>
              </a:spcAft>
              <a:buSzPct val="250000"/>
              <a:buNone/>
            </a:pPr>
            <a:r>
              <a:t/>
            </a:r>
            <a:endParaRPr>
              <a:solidFill>
                <a:srgbClr val="FFFFFF"/>
              </a:solidFill>
            </a:endParaRPr>
          </a:p>
        </p:txBody>
      </p:sp>
      <p:pic>
        <p:nvPicPr>
          <p:cNvPr id="362" name="Google Shape;362;p35"/>
          <p:cNvPicPr preferRelativeResize="0"/>
          <p:nvPr/>
        </p:nvPicPr>
        <p:blipFill rotWithShape="1">
          <a:blip r:embed="rId3">
            <a:alphaModFix/>
          </a:blip>
          <a:srcRect b="0" l="0" r="0" t="0"/>
          <a:stretch/>
        </p:blipFill>
        <p:spPr>
          <a:xfrm>
            <a:off x="5715000" y="2857500"/>
            <a:ext cx="3429000" cy="2286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368" name="Google Shape;368;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369" name="Google Shape;369;p36"/>
          <p:cNvPicPr preferRelativeResize="0"/>
          <p:nvPr/>
        </p:nvPicPr>
        <p:blipFill rotWithShape="1">
          <a:blip r:embed="rId3">
            <a:alphaModFix/>
          </a:blip>
          <a:srcRect b="0" l="0" r="0" t="0"/>
          <a:stretch/>
        </p:blipFill>
        <p:spPr>
          <a:xfrm>
            <a:off x="0" y="0"/>
            <a:ext cx="9143998"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4"/>
          <p:cNvSpPr txBox="1"/>
          <p:nvPr>
            <p:ph type="title"/>
          </p:nvPr>
        </p:nvSpPr>
        <p:spPr>
          <a:xfrm>
            <a:off x="0" y="0"/>
            <a:ext cx="91440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Basic Fire Weather Forecasting Workflow</a:t>
            </a:r>
            <a:endParaRPr b="1"/>
          </a:p>
        </p:txBody>
      </p:sp>
      <p:grpSp>
        <p:nvGrpSpPr>
          <p:cNvPr id="83" name="Google Shape;83;p4"/>
          <p:cNvGrpSpPr/>
          <p:nvPr/>
        </p:nvGrpSpPr>
        <p:grpSpPr>
          <a:xfrm>
            <a:off x="4815129" y="2887925"/>
            <a:ext cx="3956806" cy="1384500"/>
            <a:chOff x="6038025" y="2598915"/>
            <a:chExt cx="4010141" cy="1384500"/>
          </a:xfrm>
        </p:grpSpPr>
        <p:cxnSp>
          <p:nvCxnSpPr>
            <p:cNvPr id="84" name="Google Shape;84;p4"/>
            <p:cNvCxnSpPr/>
            <p:nvPr/>
          </p:nvCxnSpPr>
          <p:spPr>
            <a:xfrm>
              <a:off x="6038025" y="3312550"/>
              <a:ext cx="582000" cy="0"/>
            </a:xfrm>
            <a:prstGeom prst="straightConnector1">
              <a:avLst/>
            </a:prstGeom>
            <a:noFill/>
            <a:ln cap="flat" cmpd="sng" w="9525">
              <a:solidFill>
                <a:srgbClr val="C2C2C2"/>
              </a:solidFill>
              <a:prstDash val="solid"/>
              <a:round/>
              <a:headEnd len="sm" w="sm" type="none"/>
              <a:tailEnd len="sm" w="sm" type="none"/>
            </a:ln>
          </p:spPr>
        </p:cxnSp>
        <p:sp>
          <p:nvSpPr>
            <p:cNvPr id="85" name="Google Shape;85;p4"/>
            <p:cNvSpPr txBox="1"/>
            <p:nvPr/>
          </p:nvSpPr>
          <p:spPr>
            <a:xfrm>
              <a:off x="6640466" y="2598915"/>
              <a:ext cx="3407700" cy="138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Roboto"/>
                  <a:ea typeface="Roboto"/>
                  <a:cs typeface="Roboto"/>
                  <a:sym typeface="Roboto"/>
                </a:rPr>
                <a:t>The details</a:t>
              </a:r>
              <a:endParaRPr b="1" i="0" sz="17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1600"/>
                </a:spcAft>
                <a:buClr>
                  <a:srgbClr val="000000"/>
                </a:buClr>
                <a:buSzPts val="1300"/>
                <a:buFont typeface="Arial"/>
                <a:buNone/>
              </a:pPr>
              <a:r>
                <a:rPr b="0" i="0" lang="en" sz="1300" u="none" cap="none" strike="noStrike">
                  <a:solidFill>
                    <a:srgbClr val="FFFFFF"/>
                  </a:solidFill>
                  <a:latin typeface="Roboto"/>
                  <a:ea typeface="Roboto"/>
                  <a:cs typeface="Roboto"/>
                  <a:sym typeface="Roboto"/>
                </a:rPr>
                <a:t>Really dive into the areas of potential concern. Look for terrain features using land-use maps. FInd the fuel rich areas and assess the conditions over them. HREF and cams can give you powerful details on wind/RH combos. Remember to only draw where fuels can burn. Urban/wilderness interfaces. </a:t>
              </a:r>
              <a:endParaRPr b="1" i="0" sz="1300" u="none" cap="none" strike="noStrike">
                <a:solidFill>
                  <a:srgbClr val="FFFFFF"/>
                </a:solidFill>
                <a:latin typeface="Roboto"/>
                <a:ea typeface="Roboto"/>
                <a:cs typeface="Roboto"/>
                <a:sym typeface="Roboto"/>
              </a:endParaRPr>
            </a:p>
          </p:txBody>
        </p:sp>
        <p:sp>
          <p:nvSpPr>
            <p:cNvPr id="86" name="Google Shape;86;p4"/>
            <p:cNvSpPr/>
            <p:nvPr/>
          </p:nvSpPr>
          <p:spPr>
            <a:xfrm>
              <a:off x="6424027" y="3212150"/>
              <a:ext cx="198600" cy="198300"/>
            </a:xfrm>
            <a:prstGeom prst="ellipse">
              <a:avLst/>
            </a:prstGeom>
            <a:solidFill>
              <a:srgbClr val="9225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4"/>
            <p:cNvSpPr txBox="1"/>
            <p:nvPr/>
          </p:nvSpPr>
          <p:spPr>
            <a:xfrm>
              <a:off x="6399017" y="3156109"/>
              <a:ext cx="247500" cy="31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800"/>
                <a:buFont typeface="Arial"/>
                <a:buNone/>
              </a:pPr>
              <a:r>
                <a:rPr b="0" i="0" lang="en" sz="800" u="none" cap="none" strike="noStrike">
                  <a:solidFill>
                    <a:srgbClr val="FFFFFF"/>
                  </a:solidFill>
                  <a:latin typeface="Roboto"/>
                  <a:ea typeface="Roboto"/>
                  <a:cs typeface="Roboto"/>
                  <a:sym typeface="Roboto"/>
                </a:rPr>
                <a:t>3</a:t>
              </a:r>
              <a:endParaRPr b="0" i="0" sz="800" u="none" cap="none" strike="noStrike">
                <a:solidFill>
                  <a:srgbClr val="FFFFFF"/>
                </a:solidFill>
                <a:latin typeface="Roboto"/>
                <a:ea typeface="Roboto"/>
                <a:cs typeface="Roboto"/>
                <a:sym typeface="Roboto"/>
              </a:endParaRPr>
            </a:p>
          </p:txBody>
        </p:sp>
      </p:grpSp>
      <p:grpSp>
        <p:nvGrpSpPr>
          <p:cNvPr id="88" name="Google Shape;88;p4"/>
          <p:cNvGrpSpPr/>
          <p:nvPr/>
        </p:nvGrpSpPr>
        <p:grpSpPr>
          <a:xfrm>
            <a:off x="0" y="2122050"/>
            <a:ext cx="3628935" cy="1384500"/>
            <a:chOff x="-46801" y="1844095"/>
            <a:chExt cx="3677851" cy="1384500"/>
          </a:xfrm>
        </p:grpSpPr>
        <p:sp>
          <p:nvSpPr>
            <p:cNvPr id="89" name="Google Shape;89;p4"/>
            <p:cNvSpPr txBox="1"/>
            <p:nvPr/>
          </p:nvSpPr>
          <p:spPr>
            <a:xfrm>
              <a:off x="-46801" y="1844095"/>
              <a:ext cx="2570400" cy="13845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Roboto"/>
                  <a:ea typeface="Roboto"/>
                  <a:cs typeface="Roboto"/>
                  <a:sym typeface="Roboto"/>
                </a:rPr>
                <a:t>Narrow your focus</a:t>
              </a:r>
              <a:endParaRPr b="1" i="0" sz="1700" u="none" cap="none" strike="noStrike">
                <a:solidFill>
                  <a:srgbClr val="FFFFFF"/>
                </a:solidFill>
                <a:latin typeface="Roboto"/>
                <a:ea typeface="Roboto"/>
                <a:cs typeface="Roboto"/>
                <a:sym typeface="Roboto"/>
              </a:endParaRPr>
            </a:p>
            <a:p>
              <a:pPr indent="0" lvl="0" marL="0" marR="0" rtl="0" algn="r">
                <a:lnSpc>
                  <a:spcPct val="100000"/>
                </a:lnSpc>
                <a:spcBef>
                  <a:spcPts val="0"/>
                </a:spcBef>
                <a:spcAft>
                  <a:spcPts val="1600"/>
                </a:spcAft>
                <a:buClr>
                  <a:srgbClr val="000000"/>
                </a:buClr>
                <a:buSzPts val="1300"/>
                <a:buFont typeface="Arial"/>
                <a:buNone/>
              </a:pPr>
              <a:r>
                <a:rPr b="0" i="0" lang="en" sz="1300" u="none" cap="none" strike="noStrike">
                  <a:solidFill>
                    <a:srgbClr val="FFFFFF"/>
                  </a:solidFill>
                  <a:latin typeface="Roboto"/>
                  <a:ea typeface="Roboto"/>
                  <a:cs typeface="Roboto"/>
                  <a:sym typeface="Roboto"/>
                </a:rPr>
                <a:t>Begin looking for more focused/intense fire weather corridors. Forecast soundings offer a great tool to quickly assess stability and fire danger. Look more closely at the fuels. How dry are they? </a:t>
              </a:r>
              <a:endParaRPr b="1" i="0" sz="1300" u="none" cap="none" strike="noStrike">
                <a:solidFill>
                  <a:srgbClr val="FFFFFF"/>
                </a:solidFill>
                <a:latin typeface="Roboto"/>
                <a:ea typeface="Roboto"/>
                <a:cs typeface="Roboto"/>
                <a:sym typeface="Roboto"/>
              </a:endParaRPr>
            </a:p>
          </p:txBody>
        </p:sp>
        <p:cxnSp>
          <p:nvCxnSpPr>
            <p:cNvPr id="90" name="Google Shape;90;p4"/>
            <p:cNvCxnSpPr/>
            <p:nvPr/>
          </p:nvCxnSpPr>
          <p:spPr>
            <a:xfrm rot="10800000">
              <a:off x="2587350" y="2536350"/>
              <a:ext cx="1043700" cy="0"/>
            </a:xfrm>
            <a:prstGeom prst="straightConnector1">
              <a:avLst/>
            </a:prstGeom>
            <a:noFill/>
            <a:ln cap="flat" cmpd="sng" w="9525">
              <a:solidFill>
                <a:srgbClr val="C2C2C2"/>
              </a:solidFill>
              <a:prstDash val="solid"/>
              <a:round/>
              <a:headEnd len="sm" w="sm" type="none"/>
              <a:tailEnd len="sm" w="sm" type="none"/>
            </a:ln>
          </p:spPr>
        </p:cxnSp>
        <p:sp>
          <p:nvSpPr>
            <p:cNvPr id="91" name="Google Shape;91;p4"/>
            <p:cNvSpPr/>
            <p:nvPr/>
          </p:nvSpPr>
          <p:spPr>
            <a:xfrm>
              <a:off x="2523501" y="2431050"/>
              <a:ext cx="198600" cy="198300"/>
            </a:xfrm>
            <a:prstGeom prst="ellipse">
              <a:avLst/>
            </a:prstGeom>
            <a:solidFill>
              <a:srgbClr val="761E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4"/>
            <p:cNvSpPr txBox="1"/>
            <p:nvPr/>
          </p:nvSpPr>
          <p:spPr>
            <a:xfrm>
              <a:off x="2498491" y="2373759"/>
              <a:ext cx="247500" cy="31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800"/>
                <a:buFont typeface="Arial"/>
                <a:buNone/>
              </a:pPr>
              <a:r>
                <a:rPr b="0" i="0" lang="en" sz="800" u="none" cap="none" strike="noStrike">
                  <a:solidFill>
                    <a:srgbClr val="FFFFFF"/>
                  </a:solidFill>
                  <a:latin typeface="Roboto"/>
                  <a:ea typeface="Roboto"/>
                  <a:cs typeface="Roboto"/>
                  <a:sym typeface="Roboto"/>
                </a:rPr>
                <a:t>2</a:t>
              </a:r>
              <a:endParaRPr b="0" i="0" sz="800" u="none" cap="none" strike="noStrike">
                <a:solidFill>
                  <a:srgbClr val="FFFFFF"/>
                </a:solidFill>
                <a:latin typeface="Roboto"/>
                <a:ea typeface="Roboto"/>
                <a:cs typeface="Roboto"/>
                <a:sym typeface="Roboto"/>
              </a:endParaRPr>
            </a:p>
          </p:txBody>
        </p:sp>
      </p:grpSp>
      <p:grpSp>
        <p:nvGrpSpPr>
          <p:cNvPr id="93" name="Google Shape;93;p4"/>
          <p:cNvGrpSpPr/>
          <p:nvPr/>
        </p:nvGrpSpPr>
        <p:grpSpPr>
          <a:xfrm>
            <a:off x="4412281" y="737550"/>
            <a:ext cx="4731337" cy="1668000"/>
            <a:chOff x="4908100" y="889955"/>
            <a:chExt cx="4442987" cy="1668000"/>
          </a:xfrm>
        </p:grpSpPr>
        <p:cxnSp>
          <p:nvCxnSpPr>
            <p:cNvPr id="94" name="Google Shape;94;p4"/>
            <p:cNvCxnSpPr/>
            <p:nvPr/>
          </p:nvCxnSpPr>
          <p:spPr>
            <a:xfrm>
              <a:off x="4908100" y="1593250"/>
              <a:ext cx="1715100" cy="0"/>
            </a:xfrm>
            <a:prstGeom prst="straightConnector1">
              <a:avLst/>
            </a:prstGeom>
            <a:noFill/>
            <a:ln cap="flat" cmpd="sng" w="9525">
              <a:solidFill>
                <a:srgbClr val="C2C2C2"/>
              </a:solidFill>
              <a:prstDash val="solid"/>
              <a:round/>
              <a:headEnd len="sm" w="sm" type="none"/>
              <a:tailEnd len="sm" w="sm" type="none"/>
            </a:ln>
          </p:spPr>
        </p:cxnSp>
        <p:sp>
          <p:nvSpPr>
            <p:cNvPr id="95" name="Google Shape;95;p4"/>
            <p:cNvSpPr txBox="1"/>
            <p:nvPr/>
          </p:nvSpPr>
          <p:spPr>
            <a:xfrm>
              <a:off x="6536487" y="889955"/>
              <a:ext cx="2814600" cy="1668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FFFFFF"/>
                  </a:solidFill>
                  <a:latin typeface="Roboto"/>
                  <a:ea typeface="Roboto"/>
                  <a:cs typeface="Roboto"/>
                  <a:sym typeface="Roboto"/>
                </a:rPr>
                <a:t>The “Big Picture”</a:t>
              </a:r>
              <a:endParaRPr b="1" i="0" sz="13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1600"/>
                </a:spcAft>
                <a:buClr>
                  <a:srgbClr val="000000"/>
                </a:buClr>
                <a:buSzPts val="1300"/>
                <a:buFont typeface="Arial"/>
                <a:buNone/>
              </a:pPr>
              <a:r>
                <a:rPr b="0" i="0" lang="en" sz="1300" u="none" cap="none" strike="noStrike">
                  <a:solidFill>
                    <a:srgbClr val="FFFFFF"/>
                  </a:solidFill>
                  <a:latin typeface="Roboto"/>
                  <a:ea typeface="Roboto"/>
                  <a:cs typeface="Roboto"/>
                  <a:sym typeface="Roboto"/>
                </a:rPr>
                <a:t>Start with a broad overview of the synoptic weather conditions. Know the climo. Find your major features. Do a quick fuels assessment. Look for favorable fuel areas. Get rid of any areas with QPF greater than .25 inches over the last 1-2 days. </a:t>
              </a:r>
              <a:endParaRPr b="1" i="0" sz="1300" u="none" cap="none" strike="noStrike">
                <a:solidFill>
                  <a:srgbClr val="FFFFFF"/>
                </a:solidFill>
                <a:latin typeface="Roboto"/>
                <a:ea typeface="Roboto"/>
                <a:cs typeface="Roboto"/>
                <a:sym typeface="Roboto"/>
              </a:endParaRPr>
            </a:p>
          </p:txBody>
        </p:sp>
        <p:sp>
          <p:nvSpPr>
            <p:cNvPr id="96" name="Google Shape;96;p4"/>
            <p:cNvSpPr/>
            <p:nvPr/>
          </p:nvSpPr>
          <p:spPr>
            <a:xfrm>
              <a:off x="6427830" y="1493307"/>
              <a:ext cx="198600" cy="198300"/>
            </a:xfrm>
            <a:prstGeom prst="ellipse">
              <a:avLst/>
            </a:prstGeom>
            <a:solidFill>
              <a:srgbClr val="701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4"/>
            <p:cNvSpPr txBox="1"/>
            <p:nvPr/>
          </p:nvSpPr>
          <p:spPr>
            <a:xfrm>
              <a:off x="6402820" y="1436790"/>
              <a:ext cx="247500" cy="31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800"/>
                <a:buFont typeface="Arial"/>
                <a:buNone/>
              </a:pPr>
              <a:r>
                <a:rPr b="0" i="0" lang="en" sz="800" u="none" cap="none" strike="noStrike">
                  <a:solidFill>
                    <a:srgbClr val="FFFFFF"/>
                  </a:solidFill>
                  <a:latin typeface="Roboto"/>
                  <a:ea typeface="Roboto"/>
                  <a:cs typeface="Roboto"/>
                  <a:sym typeface="Roboto"/>
                </a:rPr>
                <a:t>1</a:t>
              </a:r>
              <a:endParaRPr b="0" i="0" sz="800" u="none" cap="none" strike="noStrike">
                <a:solidFill>
                  <a:srgbClr val="FFFFFF"/>
                </a:solidFill>
                <a:latin typeface="Roboto"/>
                <a:ea typeface="Roboto"/>
                <a:cs typeface="Roboto"/>
                <a:sym typeface="Roboto"/>
              </a:endParaRPr>
            </a:p>
          </p:txBody>
        </p:sp>
      </p:grpSp>
      <p:grpSp>
        <p:nvGrpSpPr>
          <p:cNvPr id="98" name="Google Shape;98;p4"/>
          <p:cNvGrpSpPr/>
          <p:nvPr/>
        </p:nvGrpSpPr>
        <p:grpSpPr>
          <a:xfrm rot="10800000">
            <a:off x="2678740" y="945611"/>
            <a:ext cx="3468064" cy="3252002"/>
            <a:chOff x="2991269" y="1153325"/>
            <a:chExt cx="3514811" cy="3252002"/>
          </a:xfrm>
        </p:grpSpPr>
        <p:sp>
          <p:nvSpPr>
            <p:cNvPr id="99" name="Google Shape;99;p4"/>
            <p:cNvSpPr/>
            <p:nvPr/>
          </p:nvSpPr>
          <p:spPr>
            <a:xfrm>
              <a:off x="3477586" y="2585458"/>
              <a:ext cx="2541910" cy="950456"/>
            </a:xfrm>
            <a:custGeom>
              <a:rect b="b" l="l" r="r" t="t"/>
              <a:pathLst>
                <a:path extrusionOk="0" h="43529" w="126826">
                  <a:moveTo>
                    <a:pt x="0" y="20002"/>
                  </a:moveTo>
                  <a:lnTo>
                    <a:pt x="63389" y="43529"/>
                  </a:lnTo>
                  <a:lnTo>
                    <a:pt x="126826" y="19907"/>
                  </a:lnTo>
                  <a:lnTo>
                    <a:pt x="63580" y="0"/>
                  </a:lnTo>
                  <a:close/>
                </a:path>
              </a:pathLst>
            </a:custGeom>
            <a:solidFill>
              <a:srgbClr val="D9D9D9"/>
            </a:solidFill>
            <a:ln>
              <a:noFill/>
            </a:ln>
          </p:spPr>
        </p:sp>
        <p:sp>
          <p:nvSpPr>
            <p:cNvPr id="100" name="Google Shape;100;p4"/>
            <p:cNvSpPr/>
            <p:nvPr/>
          </p:nvSpPr>
          <p:spPr>
            <a:xfrm>
              <a:off x="2991269" y="3020977"/>
              <a:ext cx="1758228" cy="1384350"/>
            </a:xfrm>
            <a:custGeom>
              <a:rect b="b" l="l" r="r" t="t"/>
              <a:pathLst>
                <a:path extrusionOk="0" h="63817" w="87725">
                  <a:moveTo>
                    <a:pt x="24288" y="0"/>
                  </a:moveTo>
                  <a:lnTo>
                    <a:pt x="0" y="29908"/>
                  </a:lnTo>
                  <a:lnTo>
                    <a:pt x="87725" y="63817"/>
                  </a:lnTo>
                  <a:lnTo>
                    <a:pt x="87725" y="42291"/>
                  </a:lnTo>
                  <a:lnTo>
                    <a:pt x="87725" y="23526"/>
                  </a:lnTo>
                  <a:close/>
                </a:path>
              </a:pathLst>
            </a:custGeom>
            <a:solidFill>
              <a:srgbClr val="551561"/>
            </a:solidFill>
            <a:ln>
              <a:noFill/>
            </a:ln>
          </p:spPr>
        </p:sp>
        <p:sp>
          <p:nvSpPr>
            <p:cNvPr id="101" name="Google Shape;101;p4"/>
            <p:cNvSpPr/>
            <p:nvPr/>
          </p:nvSpPr>
          <p:spPr>
            <a:xfrm flipH="1">
              <a:off x="4747852" y="3020977"/>
              <a:ext cx="1758228" cy="1384350"/>
            </a:xfrm>
            <a:custGeom>
              <a:rect b="b" l="l" r="r" t="t"/>
              <a:pathLst>
                <a:path extrusionOk="0" h="63817" w="87725">
                  <a:moveTo>
                    <a:pt x="24288" y="0"/>
                  </a:moveTo>
                  <a:lnTo>
                    <a:pt x="0" y="29908"/>
                  </a:lnTo>
                  <a:lnTo>
                    <a:pt x="87725" y="63817"/>
                  </a:lnTo>
                  <a:lnTo>
                    <a:pt x="87725" y="42291"/>
                  </a:lnTo>
                  <a:lnTo>
                    <a:pt x="87725" y="23526"/>
                  </a:lnTo>
                  <a:close/>
                </a:path>
              </a:pathLst>
            </a:custGeom>
            <a:solidFill>
              <a:srgbClr val="9225A5"/>
            </a:solidFill>
            <a:ln>
              <a:noFill/>
            </a:ln>
          </p:spPr>
        </p:sp>
        <p:sp>
          <p:nvSpPr>
            <p:cNvPr id="102" name="Google Shape;102;p4"/>
            <p:cNvSpPr/>
            <p:nvPr/>
          </p:nvSpPr>
          <p:spPr>
            <a:xfrm>
              <a:off x="3969199" y="2001324"/>
              <a:ext cx="1565850" cy="585863"/>
            </a:xfrm>
            <a:custGeom>
              <a:rect b="b" l="l" r="r" t="t"/>
              <a:pathLst>
                <a:path extrusionOk="0" h="8150" w="24053">
                  <a:moveTo>
                    <a:pt x="0" y="3827"/>
                  </a:moveTo>
                  <a:lnTo>
                    <a:pt x="11976" y="8150"/>
                  </a:lnTo>
                  <a:lnTo>
                    <a:pt x="24053" y="3827"/>
                  </a:lnTo>
                  <a:lnTo>
                    <a:pt x="12126" y="0"/>
                  </a:lnTo>
                  <a:close/>
                </a:path>
              </a:pathLst>
            </a:custGeom>
            <a:solidFill>
              <a:srgbClr val="D9D9D9"/>
            </a:solidFill>
            <a:ln>
              <a:noFill/>
            </a:ln>
          </p:spPr>
        </p:sp>
        <p:sp>
          <p:nvSpPr>
            <p:cNvPr id="103" name="Google Shape;103;p4"/>
            <p:cNvSpPr/>
            <p:nvPr/>
          </p:nvSpPr>
          <p:spPr>
            <a:xfrm>
              <a:off x="3563255" y="2275837"/>
              <a:ext cx="1189300" cy="1015326"/>
            </a:xfrm>
            <a:custGeom>
              <a:rect b="b" l="l" r="r" t="t"/>
              <a:pathLst>
                <a:path extrusionOk="0" h="14114" w="18238">
                  <a:moveTo>
                    <a:pt x="6262" y="0"/>
                  </a:moveTo>
                  <a:lnTo>
                    <a:pt x="18238" y="4324"/>
                  </a:lnTo>
                  <a:lnTo>
                    <a:pt x="18238" y="14114"/>
                  </a:lnTo>
                  <a:lnTo>
                    <a:pt x="0" y="7554"/>
                  </a:lnTo>
                  <a:close/>
                </a:path>
              </a:pathLst>
            </a:custGeom>
            <a:solidFill>
              <a:srgbClr val="551561"/>
            </a:solidFill>
            <a:ln>
              <a:noFill/>
            </a:ln>
          </p:spPr>
        </p:sp>
        <p:sp>
          <p:nvSpPr>
            <p:cNvPr id="104" name="Google Shape;104;p4"/>
            <p:cNvSpPr/>
            <p:nvPr/>
          </p:nvSpPr>
          <p:spPr>
            <a:xfrm flipH="1">
              <a:off x="4749365" y="2275837"/>
              <a:ext cx="1189300" cy="1015326"/>
            </a:xfrm>
            <a:custGeom>
              <a:rect b="b" l="l" r="r" t="t"/>
              <a:pathLst>
                <a:path extrusionOk="0" h="14114" w="18238">
                  <a:moveTo>
                    <a:pt x="6262" y="0"/>
                  </a:moveTo>
                  <a:lnTo>
                    <a:pt x="18238" y="4324"/>
                  </a:lnTo>
                  <a:lnTo>
                    <a:pt x="18238" y="14114"/>
                  </a:lnTo>
                  <a:lnTo>
                    <a:pt x="0" y="7554"/>
                  </a:lnTo>
                  <a:close/>
                </a:path>
              </a:pathLst>
            </a:custGeom>
            <a:solidFill>
              <a:srgbClr val="761E86"/>
            </a:solidFill>
            <a:ln>
              <a:noFill/>
            </a:ln>
          </p:spPr>
        </p:sp>
        <p:sp>
          <p:nvSpPr>
            <p:cNvPr id="105" name="Google Shape;105;p4"/>
            <p:cNvSpPr/>
            <p:nvPr/>
          </p:nvSpPr>
          <p:spPr>
            <a:xfrm>
              <a:off x="4059061" y="1153325"/>
              <a:ext cx="693508" cy="1201140"/>
            </a:xfrm>
            <a:custGeom>
              <a:rect b="b" l="l" r="r" t="t"/>
              <a:pathLst>
                <a:path extrusionOk="0" h="16697" w="10635">
                  <a:moveTo>
                    <a:pt x="10635" y="0"/>
                  </a:moveTo>
                  <a:lnTo>
                    <a:pt x="0" y="12722"/>
                  </a:lnTo>
                  <a:lnTo>
                    <a:pt x="10635" y="16697"/>
                  </a:lnTo>
                  <a:close/>
                </a:path>
              </a:pathLst>
            </a:custGeom>
            <a:solidFill>
              <a:srgbClr val="551561"/>
            </a:solidFill>
            <a:ln>
              <a:noFill/>
            </a:ln>
          </p:spPr>
        </p:sp>
        <p:sp>
          <p:nvSpPr>
            <p:cNvPr id="106" name="Google Shape;106;p4"/>
            <p:cNvSpPr/>
            <p:nvPr/>
          </p:nvSpPr>
          <p:spPr>
            <a:xfrm flipH="1">
              <a:off x="4749350" y="1153325"/>
              <a:ext cx="693508" cy="1201140"/>
            </a:xfrm>
            <a:custGeom>
              <a:rect b="b" l="l" r="r" t="t"/>
              <a:pathLst>
                <a:path extrusionOk="0" h="16697" w="10635">
                  <a:moveTo>
                    <a:pt x="10635" y="0"/>
                  </a:moveTo>
                  <a:lnTo>
                    <a:pt x="0" y="12722"/>
                  </a:lnTo>
                  <a:lnTo>
                    <a:pt x="10635" y="16697"/>
                  </a:lnTo>
                  <a:close/>
                </a:path>
              </a:pathLst>
            </a:custGeom>
            <a:solidFill>
              <a:srgbClr val="701C7F"/>
            </a:solidFill>
            <a:ln>
              <a:noFill/>
            </a:ln>
          </p:spPr>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7"/>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Dry Thunderstorms</a:t>
            </a:r>
            <a:endParaRPr b="1">
              <a:solidFill>
                <a:srgbClr val="FFFFFF"/>
              </a:solidFill>
            </a:endParaRPr>
          </a:p>
        </p:txBody>
      </p:sp>
      <p:sp>
        <p:nvSpPr>
          <p:cNvPr id="375" name="Google Shape;375;p37"/>
          <p:cNvSpPr txBox="1"/>
          <p:nvPr>
            <p:ph idx="1" type="body"/>
          </p:nvPr>
        </p:nvSpPr>
        <p:spPr>
          <a:xfrm>
            <a:off x="0" y="572700"/>
            <a:ext cx="4254900" cy="45708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rgbClr val="FFFFFF"/>
              </a:buClr>
              <a:buSzPts val="1800"/>
              <a:buChar char="●"/>
            </a:pPr>
            <a:r>
              <a:rPr lang="en">
                <a:solidFill>
                  <a:srgbClr val="FFFFFF"/>
                </a:solidFill>
              </a:rPr>
              <a:t>A fast moving or high based thunderstorm producing cloud to ground lightning and less than 0.10 inches of precipitation accumulation in 1 hour. </a:t>
            </a:r>
            <a:endParaRPr>
              <a:solidFill>
                <a:srgbClr val="FFFFFF"/>
              </a:solidFill>
            </a:endParaRPr>
          </a:p>
          <a:p>
            <a:pPr indent="0" lvl="0" marL="0" rtl="0" algn="l">
              <a:lnSpc>
                <a:spcPct val="115000"/>
              </a:lnSpc>
              <a:spcBef>
                <a:spcPts val="1200"/>
              </a:spcBef>
              <a:spcAft>
                <a:spcPts val="0"/>
              </a:spcAft>
              <a:buSzPts val="1800"/>
              <a:buNone/>
            </a:pPr>
            <a:r>
              <a:t/>
            </a:r>
            <a:endParaRPr>
              <a:solidFill>
                <a:srgbClr val="FFFFFF"/>
              </a:solidFill>
            </a:endParaRPr>
          </a:p>
          <a:p>
            <a:pPr indent="-342900" lvl="0" marL="457200" rtl="0" algn="l">
              <a:lnSpc>
                <a:spcPct val="115000"/>
              </a:lnSpc>
              <a:spcBef>
                <a:spcPts val="1200"/>
              </a:spcBef>
              <a:spcAft>
                <a:spcPts val="0"/>
              </a:spcAft>
              <a:buClr>
                <a:srgbClr val="FFFFFF"/>
              </a:buClr>
              <a:buSzPts val="1800"/>
              <a:buChar char="●"/>
            </a:pPr>
            <a:r>
              <a:rPr lang="en">
                <a:solidFill>
                  <a:srgbClr val="FFFFFF"/>
                </a:solidFill>
              </a:rPr>
              <a:t>Lightning ignitions account for a significant fraction of wildfires. </a:t>
            </a:r>
            <a:endParaRPr>
              <a:solidFill>
                <a:srgbClr val="FFFFFF"/>
              </a:solidFill>
            </a:endParaRPr>
          </a:p>
          <a:p>
            <a:pPr indent="0" lvl="0" marL="0" rtl="0" algn="l">
              <a:lnSpc>
                <a:spcPct val="115000"/>
              </a:lnSpc>
              <a:spcBef>
                <a:spcPts val="1200"/>
              </a:spcBef>
              <a:spcAft>
                <a:spcPts val="0"/>
              </a:spcAft>
              <a:buSzPts val="1800"/>
              <a:buNone/>
            </a:pPr>
            <a:r>
              <a:t/>
            </a:r>
            <a:endParaRPr>
              <a:solidFill>
                <a:srgbClr val="FFFFFF"/>
              </a:solidFill>
            </a:endParaRPr>
          </a:p>
          <a:p>
            <a:pPr indent="-342900" lvl="0" marL="457200" rtl="0" algn="l">
              <a:lnSpc>
                <a:spcPct val="115000"/>
              </a:lnSpc>
              <a:spcBef>
                <a:spcPts val="1200"/>
              </a:spcBef>
              <a:spcAft>
                <a:spcPts val="0"/>
              </a:spcAft>
              <a:buClr>
                <a:srgbClr val="FFFFFF"/>
              </a:buClr>
              <a:buSzPts val="1800"/>
              <a:buChar char="●"/>
            </a:pPr>
            <a:r>
              <a:rPr lang="en">
                <a:solidFill>
                  <a:srgbClr val="FFFFFF"/>
                </a:solidFill>
              </a:rPr>
              <a:t>Climate change suggests dry thunder/lightning ignition outbreaks may increase.</a:t>
            </a:r>
            <a:endParaRPr>
              <a:solidFill>
                <a:srgbClr val="FFFFFF"/>
              </a:solidFill>
            </a:endParaRPr>
          </a:p>
        </p:txBody>
      </p:sp>
      <p:pic>
        <p:nvPicPr>
          <p:cNvPr id="376" name="Google Shape;376;p37"/>
          <p:cNvPicPr preferRelativeResize="0"/>
          <p:nvPr/>
        </p:nvPicPr>
        <p:blipFill rotWithShape="1">
          <a:blip r:embed="rId3">
            <a:alphaModFix/>
          </a:blip>
          <a:srcRect b="0" l="0" r="0" t="0"/>
          <a:stretch/>
        </p:blipFill>
        <p:spPr>
          <a:xfrm>
            <a:off x="6748050" y="0"/>
            <a:ext cx="2395943" cy="1532450"/>
          </a:xfrm>
          <a:prstGeom prst="rect">
            <a:avLst/>
          </a:prstGeom>
          <a:noFill/>
          <a:ln>
            <a:noFill/>
          </a:ln>
        </p:spPr>
      </p:pic>
      <p:pic>
        <p:nvPicPr>
          <p:cNvPr id="377" name="Google Shape;377;p37"/>
          <p:cNvPicPr preferRelativeResize="0"/>
          <p:nvPr/>
        </p:nvPicPr>
        <p:blipFill rotWithShape="1">
          <a:blip r:embed="rId4">
            <a:alphaModFix/>
          </a:blip>
          <a:srcRect b="0" l="0" r="0" t="0"/>
          <a:stretch/>
        </p:blipFill>
        <p:spPr>
          <a:xfrm>
            <a:off x="4254999" y="1502225"/>
            <a:ext cx="4889000" cy="36412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8"/>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Dry Thunderstorms</a:t>
            </a:r>
            <a:endParaRPr b="1">
              <a:solidFill>
                <a:srgbClr val="FFFFFF"/>
              </a:solidFill>
            </a:endParaRPr>
          </a:p>
        </p:txBody>
      </p:sp>
      <p:sp>
        <p:nvSpPr>
          <p:cNvPr id="383" name="Google Shape;383;p38"/>
          <p:cNvSpPr txBox="1"/>
          <p:nvPr>
            <p:ph idx="1" type="body"/>
          </p:nvPr>
        </p:nvSpPr>
        <p:spPr>
          <a:xfrm>
            <a:off x="0" y="523225"/>
            <a:ext cx="3573900" cy="46203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rgbClr val="FFFFFF"/>
              </a:buClr>
              <a:buSzPts val="1800"/>
              <a:buChar char="●"/>
            </a:pPr>
            <a:r>
              <a:rPr lang="en">
                <a:solidFill>
                  <a:srgbClr val="FFFFFF"/>
                </a:solidFill>
              </a:rPr>
              <a:t>Deep and dry boundary layer. As much as 5-600 mb!  </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Mid Level moisture advection results in destabilization. PW values of 0.5 to 0.75 inches most common</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Low CAPE and low shear (storms move slowly) </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Mixed storm modes most frequent</a:t>
            </a:r>
            <a:endParaRPr>
              <a:solidFill>
                <a:srgbClr val="FFFFFF"/>
              </a:solidFill>
            </a:endParaRPr>
          </a:p>
          <a:p>
            <a:pPr indent="0" lvl="0" marL="0" rtl="0" algn="l">
              <a:lnSpc>
                <a:spcPct val="115000"/>
              </a:lnSpc>
              <a:spcBef>
                <a:spcPts val="1200"/>
              </a:spcBef>
              <a:spcAft>
                <a:spcPts val="0"/>
              </a:spcAft>
              <a:buSzPts val="1800"/>
              <a:buNone/>
            </a:pPr>
            <a:r>
              <a:t/>
            </a:r>
            <a:endParaRPr>
              <a:solidFill>
                <a:srgbClr val="FFFFFF"/>
              </a:solidFill>
            </a:endParaRPr>
          </a:p>
          <a:p>
            <a:pPr indent="0" lvl="0" marL="457200" rtl="0" algn="l">
              <a:lnSpc>
                <a:spcPct val="115000"/>
              </a:lnSpc>
              <a:spcBef>
                <a:spcPts val="1200"/>
              </a:spcBef>
              <a:spcAft>
                <a:spcPts val="1200"/>
              </a:spcAft>
              <a:buSzPts val="1800"/>
              <a:buNone/>
            </a:pPr>
            <a:r>
              <a:t/>
            </a:r>
            <a:endParaRPr>
              <a:solidFill>
                <a:srgbClr val="FFFFFF"/>
              </a:solidFill>
            </a:endParaRPr>
          </a:p>
        </p:txBody>
      </p:sp>
      <p:pic>
        <p:nvPicPr>
          <p:cNvPr id="384" name="Google Shape;384;p38"/>
          <p:cNvPicPr preferRelativeResize="0"/>
          <p:nvPr/>
        </p:nvPicPr>
        <p:blipFill rotWithShape="1">
          <a:blip r:embed="rId3">
            <a:alphaModFix/>
          </a:blip>
          <a:srcRect b="34014" l="5489" r="0" t="9722"/>
          <a:stretch/>
        </p:blipFill>
        <p:spPr>
          <a:xfrm>
            <a:off x="3573900" y="523225"/>
            <a:ext cx="5570101" cy="3534326"/>
          </a:xfrm>
          <a:prstGeom prst="rect">
            <a:avLst/>
          </a:prstGeom>
          <a:noFill/>
          <a:ln>
            <a:noFill/>
          </a:ln>
        </p:spPr>
      </p:pic>
      <p:pic>
        <p:nvPicPr>
          <p:cNvPr id="385" name="Google Shape;385;p38"/>
          <p:cNvPicPr preferRelativeResize="0"/>
          <p:nvPr/>
        </p:nvPicPr>
        <p:blipFill rotWithShape="1">
          <a:blip r:embed="rId4">
            <a:alphaModFix/>
          </a:blip>
          <a:srcRect b="53957" l="0" r="0" t="0"/>
          <a:stretch/>
        </p:blipFill>
        <p:spPr>
          <a:xfrm>
            <a:off x="0" y="4057550"/>
            <a:ext cx="9144001" cy="10859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391" name="Google Shape;391;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392" name="Google Shape;392;p39"/>
          <p:cNvPicPr preferRelativeResize="0"/>
          <p:nvPr/>
        </p:nvPicPr>
        <p:blipFill rotWithShape="1">
          <a:blip r:embed="rId3">
            <a:alphaModFix/>
          </a:blip>
          <a:srcRect b="0" l="0" r="0" t="0"/>
          <a:stretch/>
        </p:blipFill>
        <p:spPr>
          <a:xfrm>
            <a:off x="0" y="0"/>
            <a:ext cx="9143999"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398" name="Google Shape;398;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399" name="Google Shape;399;p40"/>
          <p:cNvPicPr preferRelativeResize="0"/>
          <p:nvPr/>
        </p:nvPicPr>
        <p:blipFill rotWithShape="1">
          <a:blip r:embed="rId3">
            <a:alphaModFix/>
          </a:blip>
          <a:srcRect b="0" l="0" r="0" t="0"/>
          <a:stretch/>
        </p:blipFill>
        <p:spPr>
          <a:xfrm>
            <a:off x="0" y="0"/>
            <a:ext cx="9143999"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1"/>
          <p:cNvSpPr txBox="1"/>
          <p:nvPr>
            <p:ph type="title"/>
          </p:nvPr>
        </p:nvSpPr>
        <p:spPr>
          <a:xfrm>
            <a:off x="0" y="0"/>
            <a:ext cx="4917000" cy="483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2920">
                <a:solidFill>
                  <a:srgbClr val="FFFFFF"/>
                </a:solidFill>
              </a:rPr>
              <a:t>SPC Fire Products</a:t>
            </a:r>
            <a:endParaRPr b="1" sz="2920">
              <a:solidFill>
                <a:srgbClr val="FFFFFF"/>
              </a:solidFill>
            </a:endParaRPr>
          </a:p>
        </p:txBody>
      </p:sp>
      <p:sp>
        <p:nvSpPr>
          <p:cNvPr id="405" name="Google Shape;405;p41"/>
          <p:cNvSpPr txBox="1"/>
          <p:nvPr>
            <p:ph idx="1" type="body"/>
          </p:nvPr>
        </p:nvSpPr>
        <p:spPr>
          <a:xfrm>
            <a:off x="0" y="523225"/>
            <a:ext cx="4917000" cy="4620300"/>
          </a:xfrm>
          <a:prstGeom prst="rect">
            <a:avLst/>
          </a:prstGeom>
          <a:solidFill>
            <a:srgbClr val="B7B7B7"/>
          </a:solidFill>
          <a:ln>
            <a:noFill/>
          </a:ln>
        </p:spPr>
        <p:txBody>
          <a:bodyPr anchorCtr="0" anchor="t" bIns="91425" lIns="91425" spcFirstLastPara="1" rIns="91425" wrap="square" tIns="91425">
            <a:noAutofit/>
          </a:bodyPr>
          <a:lstStyle/>
          <a:p>
            <a:pPr indent="0" lvl="0" marL="50800" rtl="0" algn="l">
              <a:lnSpc>
                <a:spcPct val="115000"/>
              </a:lnSpc>
              <a:spcBef>
                <a:spcPts val="400"/>
              </a:spcBef>
              <a:spcAft>
                <a:spcPts val="0"/>
              </a:spcAft>
              <a:buClr>
                <a:schemeClr val="dk1"/>
              </a:buClr>
              <a:buSzPts val="1100"/>
              <a:buFont typeface="Arial"/>
              <a:buNone/>
            </a:pPr>
            <a:r>
              <a:rPr b="1" lang="en" sz="1550">
                <a:solidFill>
                  <a:srgbClr val="DD0000"/>
                </a:solidFill>
              </a:rPr>
              <a:t>Fire Weather Outlooks</a:t>
            </a:r>
            <a:endParaRPr b="1" sz="1550">
              <a:solidFill>
                <a:srgbClr val="DD0000"/>
              </a:solidFill>
            </a:endParaRPr>
          </a:p>
          <a:p>
            <a:pPr indent="0" lvl="0" marL="50800" marR="50800" rtl="0" algn="l">
              <a:lnSpc>
                <a:spcPct val="120000"/>
              </a:lnSpc>
              <a:spcBef>
                <a:spcPts val="800"/>
              </a:spcBef>
              <a:spcAft>
                <a:spcPts val="0"/>
              </a:spcAft>
              <a:buClr>
                <a:schemeClr val="dk1"/>
              </a:buClr>
              <a:buSzPts val="1100"/>
              <a:buFont typeface="Arial"/>
              <a:buNone/>
            </a:pPr>
            <a:r>
              <a:rPr lang="en" sz="1100">
                <a:solidFill>
                  <a:schemeClr val="dk1"/>
                </a:solidFill>
              </a:rPr>
              <a:t>The Fire Weather Outlooks are intended to delineate areas of the continental U.S. where pre-existing fuel conditions, combined with forecast weather conditions during the next 8 days, will result in a significant threat for the ignition and/or spread of wildfires. This product is designed for use in the NWS, as well as other federal, state, and local government agencies.</a:t>
            </a:r>
            <a:endParaRPr sz="1100">
              <a:solidFill>
                <a:schemeClr val="dk1"/>
              </a:solidFill>
            </a:endParaRPr>
          </a:p>
          <a:p>
            <a:pPr indent="0" lvl="0" marL="50800" marR="50800" rtl="0" algn="l">
              <a:lnSpc>
                <a:spcPct val="120000"/>
              </a:lnSpc>
              <a:spcBef>
                <a:spcPts val="800"/>
              </a:spcBef>
              <a:spcAft>
                <a:spcPts val="0"/>
              </a:spcAft>
              <a:buClr>
                <a:schemeClr val="dk1"/>
              </a:buClr>
              <a:buSzPts val="1100"/>
              <a:buFont typeface="Arial"/>
              <a:buNone/>
            </a:pPr>
            <a:r>
              <a:rPr lang="en" sz="1100">
                <a:solidFill>
                  <a:schemeClr val="dk1"/>
                </a:solidFill>
              </a:rPr>
              <a:t>Each outlook consists of a categorical forecast that graphically depicts fire weather risk areas across the continental United States, along with a text narrative. Through various labels and colors on the graphic, the five types of Fire Weather Outlook risk areas are:</a:t>
            </a:r>
            <a:endParaRPr sz="1100">
              <a:solidFill>
                <a:schemeClr val="dk1"/>
              </a:solidFill>
            </a:endParaRPr>
          </a:p>
          <a:p>
            <a:pPr indent="-228600" lvl="0" marL="558800" marR="101600" rtl="0" algn="l">
              <a:lnSpc>
                <a:spcPct val="120000"/>
              </a:lnSpc>
              <a:spcBef>
                <a:spcPts val="900"/>
              </a:spcBef>
              <a:spcAft>
                <a:spcPts val="0"/>
              </a:spcAft>
              <a:buClr>
                <a:schemeClr val="dk1"/>
              </a:buClr>
              <a:buSzPts val="1200"/>
              <a:buNone/>
            </a:pPr>
            <a:r>
              <a:rPr b="1" lang="en" sz="1400">
                <a:solidFill>
                  <a:srgbClr val="FF9900"/>
                </a:solidFill>
              </a:rPr>
              <a:t>ELEVATED</a:t>
            </a:r>
            <a:r>
              <a:rPr lang="en" sz="1200">
                <a:solidFill>
                  <a:schemeClr val="dk1"/>
                </a:solidFill>
              </a:rPr>
              <a:t> (orange) - Elevated risk from wind and relative humidity</a:t>
            </a:r>
            <a:endParaRPr sz="1200">
              <a:solidFill>
                <a:schemeClr val="dk1"/>
              </a:solidFill>
            </a:endParaRPr>
          </a:p>
          <a:p>
            <a:pPr indent="-228600" lvl="0" marL="558800" marR="101600" rtl="0" algn="l">
              <a:lnSpc>
                <a:spcPct val="120000"/>
              </a:lnSpc>
              <a:spcBef>
                <a:spcPts val="0"/>
              </a:spcBef>
              <a:spcAft>
                <a:spcPts val="0"/>
              </a:spcAft>
              <a:buClr>
                <a:schemeClr val="dk1"/>
              </a:buClr>
              <a:buSzPts val="1200"/>
              <a:buNone/>
            </a:pPr>
            <a:r>
              <a:rPr b="1" lang="en" sz="1400">
                <a:solidFill>
                  <a:srgbClr val="FF0000"/>
                </a:solidFill>
              </a:rPr>
              <a:t>CRITICAL</a:t>
            </a:r>
            <a:r>
              <a:rPr lang="en" sz="1200">
                <a:solidFill>
                  <a:schemeClr val="dk1"/>
                </a:solidFill>
              </a:rPr>
              <a:t> (red) - Critical risk from wind and relative humidity</a:t>
            </a:r>
            <a:endParaRPr sz="1200">
              <a:solidFill>
                <a:schemeClr val="dk1"/>
              </a:solidFill>
            </a:endParaRPr>
          </a:p>
          <a:p>
            <a:pPr indent="-228600" lvl="0" marL="558800" marR="101600" rtl="0" algn="l">
              <a:lnSpc>
                <a:spcPct val="120000"/>
              </a:lnSpc>
              <a:spcBef>
                <a:spcPts val="0"/>
              </a:spcBef>
              <a:spcAft>
                <a:spcPts val="0"/>
              </a:spcAft>
              <a:buClr>
                <a:schemeClr val="dk1"/>
              </a:buClr>
              <a:buSzPts val="1200"/>
              <a:buNone/>
            </a:pPr>
            <a:r>
              <a:rPr b="1" lang="en" sz="1400">
                <a:solidFill>
                  <a:srgbClr val="FF00FF"/>
                </a:solidFill>
              </a:rPr>
              <a:t>EXTREME</a:t>
            </a:r>
            <a:r>
              <a:rPr lang="en" sz="1200">
                <a:solidFill>
                  <a:schemeClr val="dk1"/>
                </a:solidFill>
              </a:rPr>
              <a:t> (magenta) - Extremely Critical risk from wind and relative humidity</a:t>
            </a:r>
            <a:endParaRPr sz="1200">
              <a:solidFill>
                <a:schemeClr val="dk1"/>
              </a:solidFill>
            </a:endParaRPr>
          </a:p>
          <a:p>
            <a:pPr indent="-228600" lvl="0" marL="558800" marR="101600" rtl="0" algn="l">
              <a:lnSpc>
                <a:spcPct val="120000"/>
              </a:lnSpc>
              <a:spcBef>
                <a:spcPts val="0"/>
              </a:spcBef>
              <a:spcAft>
                <a:spcPts val="0"/>
              </a:spcAft>
              <a:buClr>
                <a:schemeClr val="dk1"/>
              </a:buClr>
              <a:buSzPts val="1200"/>
              <a:buNone/>
            </a:pPr>
            <a:r>
              <a:rPr b="1" lang="en" sz="1400">
                <a:solidFill>
                  <a:srgbClr val="783F04"/>
                </a:solidFill>
              </a:rPr>
              <a:t>ISODRYT</a:t>
            </a:r>
            <a:r>
              <a:rPr lang="en" sz="1200">
                <a:solidFill>
                  <a:schemeClr val="dk1"/>
                </a:solidFill>
              </a:rPr>
              <a:t> (brown) - Elevated risk from dry thunderstorms</a:t>
            </a:r>
            <a:endParaRPr sz="1200">
              <a:solidFill>
                <a:schemeClr val="dk1"/>
              </a:solidFill>
            </a:endParaRPr>
          </a:p>
          <a:p>
            <a:pPr indent="-228600" lvl="0" marL="558800" marR="101600" rtl="0" algn="l">
              <a:lnSpc>
                <a:spcPct val="120000"/>
              </a:lnSpc>
              <a:spcBef>
                <a:spcPts val="0"/>
              </a:spcBef>
              <a:spcAft>
                <a:spcPts val="0"/>
              </a:spcAft>
              <a:buClr>
                <a:schemeClr val="dk1"/>
              </a:buClr>
              <a:buSzPts val="1200"/>
              <a:buNone/>
            </a:pPr>
            <a:r>
              <a:rPr b="1" lang="en" sz="1400">
                <a:solidFill>
                  <a:srgbClr val="CC0000"/>
                </a:solidFill>
              </a:rPr>
              <a:t>SCTDRYT</a:t>
            </a:r>
            <a:r>
              <a:rPr lang="en" sz="1200">
                <a:solidFill>
                  <a:schemeClr val="dk1"/>
                </a:solidFill>
              </a:rPr>
              <a:t> (red) - Critical risk from dry thunderstorms</a:t>
            </a:r>
            <a:endParaRPr sz="1200">
              <a:solidFill>
                <a:schemeClr val="dk1"/>
              </a:solidFill>
            </a:endParaRPr>
          </a:p>
          <a:p>
            <a:pPr indent="-228600" lvl="0" marL="457200" rtl="0" algn="l">
              <a:lnSpc>
                <a:spcPct val="120000"/>
              </a:lnSpc>
              <a:spcBef>
                <a:spcPts val="0"/>
              </a:spcBef>
              <a:spcAft>
                <a:spcPts val="0"/>
              </a:spcAft>
              <a:buClr>
                <a:schemeClr val="dk1"/>
              </a:buClr>
              <a:buSzPts val="1200"/>
              <a:buNone/>
            </a:pPr>
            <a:r>
              <a:t/>
            </a:r>
            <a:endParaRPr sz="1200">
              <a:solidFill>
                <a:schemeClr val="dk1"/>
              </a:solidFill>
            </a:endParaRPr>
          </a:p>
          <a:p>
            <a:pPr indent="0" lvl="0" marL="0" rtl="0" algn="l">
              <a:lnSpc>
                <a:spcPct val="115000"/>
              </a:lnSpc>
              <a:spcBef>
                <a:spcPts val="900"/>
              </a:spcBef>
              <a:spcAft>
                <a:spcPts val="1200"/>
              </a:spcAft>
              <a:buSzPts val="1800"/>
              <a:buNone/>
            </a:pPr>
            <a:r>
              <a:t/>
            </a:r>
            <a:endParaRPr sz="2000"/>
          </a:p>
        </p:txBody>
      </p:sp>
      <p:pic>
        <p:nvPicPr>
          <p:cNvPr id="406" name="Google Shape;406;p41"/>
          <p:cNvPicPr preferRelativeResize="0"/>
          <p:nvPr/>
        </p:nvPicPr>
        <p:blipFill rotWithShape="1">
          <a:blip r:embed="rId3">
            <a:alphaModFix/>
          </a:blip>
          <a:srcRect b="0" l="0" r="0" t="0"/>
          <a:stretch/>
        </p:blipFill>
        <p:spPr>
          <a:xfrm>
            <a:off x="4917008" y="0"/>
            <a:ext cx="4226992" cy="51434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September 2nd 2020 Montana fire outbreak </a:t>
            </a:r>
            <a:endParaRPr b="1">
              <a:solidFill>
                <a:srgbClr val="FFFFFF"/>
              </a:solidFill>
            </a:endParaRPr>
          </a:p>
        </p:txBody>
      </p:sp>
      <p:sp>
        <p:nvSpPr>
          <p:cNvPr id="412" name="Google Shape;412;p42"/>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413" name="Google Shape;413;p42"/>
          <p:cNvPicPr preferRelativeResize="0"/>
          <p:nvPr/>
        </p:nvPicPr>
        <p:blipFill rotWithShape="1">
          <a:blip r:embed="rId3">
            <a:alphaModFix/>
          </a:blip>
          <a:srcRect b="0" l="0" r="0" t="0"/>
          <a:stretch/>
        </p:blipFill>
        <p:spPr>
          <a:xfrm>
            <a:off x="2893200" y="1017725"/>
            <a:ext cx="6250799" cy="4125776"/>
          </a:xfrm>
          <a:prstGeom prst="rect">
            <a:avLst/>
          </a:prstGeom>
          <a:noFill/>
          <a:ln>
            <a:noFill/>
          </a:ln>
        </p:spPr>
      </p:pic>
      <p:pic>
        <p:nvPicPr>
          <p:cNvPr id="414" name="Google Shape;414;p42"/>
          <p:cNvPicPr preferRelativeResize="0"/>
          <p:nvPr/>
        </p:nvPicPr>
        <p:blipFill rotWithShape="1">
          <a:blip r:embed="rId4">
            <a:alphaModFix/>
          </a:blip>
          <a:srcRect b="33361" l="0" r="0" t="15900"/>
          <a:stretch/>
        </p:blipFill>
        <p:spPr>
          <a:xfrm>
            <a:off x="0" y="2533925"/>
            <a:ext cx="2893201" cy="2609573"/>
          </a:xfrm>
          <a:prstGeom prst="rect">
            <a:avLst/>
          </a:prstGeom>
          <a:noFill/>
          <a:ln>
            <a:noFill/>
          </a:ln>
        </p:spPr>
      </p:pic>
      <p:pic>
        <p:nvPicPr>
          <p:cNvPr id="415" name="Google Shape;415;p42"/>
          <p:cNvPicPr preferRelativeResize="0"/>
          <p:nvPr/>
        </p:nvPicPr>
        <p:blipFill rotWithShape="1">
          <a:blip r:embed="rId5">
            <a:alphaModFix/>
          </a:blip>
          <a:srcRect b="0" l="0" r="0" t="0"/>
          <a:stretch/>
        </p:blipFill>
        <p:spPr>
          <a:xfrm>
            <a:off x="0" y="1017725"/>
            <a:ext cx="2893201" cy="15162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43"/>
          <p:cNvPicPr preferRelativeResize="0"/>
          <p:nvPr/>
        </p:nvPicPr>
        <p:blipFill rotWithShape="1">
          <a:blip r:embed="rId3">
            <a:alphaModFix/>
          </a:blip>
          <a:srcRect b="0" l="0" r="0" t="0"/>
          <a:stretch/>
        </p:blipFill>
        <p:spPr>
          <a:xfrm>
            <a:off x="973075" y="0"/>
            <a:ext cx="7176325"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426" name="Google Shape;426;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427" name="Google Shape;427;p44"/>
          <p:cNvPicPr preferRelativeResize="0"/>
          <p:nvPr/>
        </p:nvPicPr>
        <p:blipFill rotWithShape="1">
          <a:blip r:embed="rId3">
            <a:alphaModFix/>
          </a:blip>
          <a:srcRect b="0" l="0" r="0" t="0"/>
          <a:stretch/>
        </p:blipFill>
        <p:spPr>
          <a:xfrm>
            <a:off x="954175" y="0"/>
            <a:ext cx="7214125"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433" name="Google Shape;433;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434" name="Google Shape;434;p45"/>
          <p:cNvPicPr preferRelativeResize="0"/>
          <p:nvPr/>
        </p:nvPicPr>
        <p:blipFill rotWithShape="1">
          <a:blip r:embed="rId3">
            <a:alphaModFix/>
          </a:blip>
          <a:srcRect b="0" l="0" r="0" t="0"/>
          <a:stretch/>
        </p:blipFill>
        <p:spPr>
          <a:xfrm>
            <a:off x="916350" y="0"/>
            <a:ext cx="7289775" cy="5143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440" name="Google Shape;440;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441" name="Google Shape;441;p46"/>
          <p:cNvPicPr preferRelativeResize="0"/>
          <p:nvPr/>
        </p:nvPicPr>
        <p:blipFill rotWithShape="1">
          <a:blip r:embed="rId3">
            <a:alphaModFix/>
          </a:blip>
          <a:srcRect b="0" l="0" r="0" t="0"/>
          <a:stretch/>
        </p:blipFill>
        <p:spPr>
          <a:xfrm>
            <a:off x="963625" y="0"/>
            <a:ext cx="7129025"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5"/>
          <p:cNvSpPr txBox="1"/>
          <p:nvPr>
            <p:ph type="title"/>
          </p:nvPr>
        </p:nvSpPr>
        <p:spPr>
          <a:xfrm>
            <a:off x="4267200" y="0"/>
            <a:ext cx="48768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Climatology</a:t>
            </a:r>
            <a:endParaRPr/>
          </a:p>
        </p:txBody>
      </p:sp>
      <p:sp>
        <p:nvSpPr>
          <p:cNvPr id="112" name="Google Shape;112;p5"/>
          <p:cNvSpPr txBox="1"/>
          <p:nvPr>
            <p:ph idx="1" type="body"/>
          </p:nvPr>
        </p:nvSpPr>
        <p:spPr>
          <a:xfrm>
            <a:off x="4572000" y="572700"/>
            <a:ext cx="4260300" cy="499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 u="sng">
                <a:solidFill>
                  <a:schemeClr val="hlink"/>
                </a:solidFill>
                <a:hlinkClick r:id="rId3"/>
              </a:rPr>
              <a:t>NOAA/NWS Storm Prediction Center</a:t>
            </a:r>
            <a:endParaRPr/>
          </a:p>
        </p:txBody>
      </p:sp>
      <p:pic>
        <p:nvPicPr>
          <p:cNvPr id="113" name="Google Shape;113;p5"/>
          <p:cNvPicPr preferRelativeResize="0"/>
          <p:nvPr/>
        </p:nvPicPr>
        <p:blipFill rotWithShape="1">
          <a:blip r:embed="rId4">
            <a:alphaModFix/>
          </a:blip>
          <a:srcRect b="0" l="0" r="0" t="0"/>
          <a:stretch/>
        </p:blipFill>
        <p:spPr>
          <a:xfrm>
            <a:off x="0" y="0"/>
            <a:ext cx="4267200" cy="2626049"/>
          </a:xfrm>
          <a:prstGeom prst="rect">
            <a:avLst/>
          </a:prstGeom>
          <a:noFill/>
          <a:ln>
            <a:noFill/>
          </a:ln>
        </p:spPr>
      </p:pic>
      <p:pic>
        <p:nvPicPr>
          <p:cNvPr id="114" name="Google Shape;114;p5"/>
          <p:cNvPicPr preferRelativeResize="0"/>
          <p:nvPr/>
        </p:nvPicPr>
        <p:blipFill rotWithShape="1">
          <a:blip r:embed="rId5">
            <a:alphaModFix/>
          </a:blip>
          <a:srcRect b="0" l="0" r="0" t="0"/>
          <a:stretch/>
        </p:blipFill>
        <p:spPr>
          <a:xfrm>
            <a:off x="0" y="2210584"/>
            <a:ext cx="4260300" cy="2932015"/>
          </a:xfrm>
          <a:prstGeom prst="rect">
            <a:avLst/>
          </a:prstGeom>
          <a:noFill/>
          <a:ln>
            <a:noFill/>
          </a:ln>
        </p:spPr>
      </p:pic>
      <p:pic>
        <p:nvPicPr>
          <p:cNvPr id="115" name="Google Shape;115;p5"/>
          <p:cNvPicPr preferRelativeResize="0"/>
          <p:nvPr/>
        </p:nvPicPr>
        <p:blipFill rotWithShape="1">
          <a:blip r:embed="rId6">
            <a:alphaModFix/>
          </a:blip>
          <a:srcRect b="0" l="0" r="0" t="0"/>
          <a:stretch/>
        </p:blipFill>
        <p:spPr>
          <a:xfrm>
            <a:off x="4260300" y="1810625"/>
            <a:ext cx="4883700" cy="33319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4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t/>
            </a:r>
            <a:endParaRPr/>
          </a:p>
        </p:txBody>
      </p:sp>
      <p:sp>
        <p:nvSpPr>
          <p:cNvPr id="447" name="Google Shape;447;p4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t/>
            </a:r>
            <a:endParaRPr/>
          </a:p>
        </p:txBody>
      </p:sp>
      <p:pic>
        <p:nvPicPr>
          <p:cNvPr id="448" name="Google Shape;448;p47"/>
          <p:cNvPicPr preferRelativeResize="0"/>
          <p:nvPr/>
        </p:nvPicPr>
        <p:blipFill rotWithShape="1">
          <a:blip r:embed="rId3">
            <a:alphaModFix/>
          </a:blip>
          <a:srcRect b="0" l="0" r="0" t="0"/>
          <a:stretch/>
        </p:blipFill>
        <p:spPr>
          <a:xfrm>
            <a:off x="1" y="0"/>
            <a:ext cx="9144000" cy="5143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48"/>
          <p:cNvSpPr txBox="1"/>
          <p:nvPr>
            <p:ph type="title"/>
          </p:nvPr>
        </p:nvSpPr>
        <p:spPr>
          <a:xfrm>
            <a:off x="4225650" y="0"/>
            <a:ext cx="4918200" cy="18651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a:solidFill>
                  <a:srgbClr val="FFFFFF"/>
                </a:solidFill>
              </a:rPr>
              <a:t>Camp Fire Nov 2018</a:t>
            </a:r>
            <a:endParaRPr b="1">
              <a:solidFill>
                <a:srgbClr val="FFFFFF"/>
              </a:solidFill>
            </a:endParaRPr>
          </a:p>
        </p:txBody>
      </p:sp>
      <p:sp>
        <p:nvSpPr>
          <p:cNvPr id="454" name="Google Shape;454;p48"/>
          <p:cNvSpPr txBox="1"/>
          <p:nvPr>
            <p:ph idx="1" type="body"/>
          </p:nvPr>
        </p:nvSpPr>
        <p:spPr>
          <a:xfrm>
            <a:off x="4225650" y="553325"/>
            <a:ext cx="4918200" cy="13119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
                <a:solidFill>
                  <a:srgbClr val="000000"/>
                </a:solidFill>
              </a:rPr>
              <a:t>153,000 Acres </a:t>
            </a:r>
            <a:endParaRPr>
              <a:solidFill>
                <a:srgbClr val="000000"/>
              </a:solidFill>
            </a:endParaRPr>
          </a:p>
          <a:p>
            <a:pPr indent="0" lvl="0" marL="0" rtl="0" algn="l">
              <a:lnSpc>
                <a:spcPct val="115000"/>
              </a:lnSpc>
              <a:spcBef>
                <a:spcPts val="1200"/>
              </a:spcBef>
              <a:spcAft>
                <a:spcPts val="0"/>
              </a:spcAft>
              <a:buSzPts val="1800"/>
              <a:buNone/>
            </a:pPr>
            <a:r>
              <a:rPr lang="en">
                <a:solidFill>
                  <a:srgbClr val="000000"/>
                </a:solidFill>
              </a:rPr>
              <a:t>18,000 Buildings Destroyed</a:t>
            </a:r>
            <a:endParaRPr>
              <a:solidFill>
                <a:srgbClr val="000000"/>
              </a:solidFill>
            </a:endParaRPr>
          </a:p>
          <a:p>
            <a:pPr indent="0" lvl="0" marL="0" rtl="0" algn="l">
              <a:lnSpc>
                <a:spcPct val="115000"/>
              </a:lnSpc>
              <a:spcBef>
                <a:spcPts val="1200"/>
              </a:spcBef>
              <a:spcAft>
                <a:spcPts val="1200"/>
              </a:spcAft>
              <a:buSzPts val="1800"/>
              <a:buNone/>
            </a:pPr>
            <a:r>
              <a:rPr lang="en">
                <a:solidFill>
                  <a:srgbClr val="000000"/>
                </a:solidFill>
              </a:rPr>
              <a:t>85 Fatalities $16.5 Billion</a:t>
            </a:r>
            <a:endParaRPr>
              <a:solidFill>
                <a:srgbClr val="000000"/>
              </a:solidFill>
            </a:endParaRPr>
          </a:p>
        </p:txBody>
      </p:sp>
      <p:pic>
        <p:nvPicPr>
          <p:cNvPr id="455" name="Google Shape;455;p48"/>
          <p:cNvPicPr preferRelativeResize="0"/>
          <p:nvPr/>
        </p:nvPicPr>
        <p:blipFill rotWithShape="1">
          <a:blip r:embed="rId3">
            <a:alphaModFix/>
          </a:blip>
          <a:srcRect b="0" l="0" r="0" t="0"/>
          <a:stretch/>
        </p:blipFill>
        <p:spPr>
          <a:xfrm>
            <a:off x="4225712" y="1865184"/>
            <a:ext cx="4918276" cy="3278317"/>
          </a:xfrm>
          <a:prstGeom prst="rect">
            <a:avLst/>
          </a:prstGeom>
          <a:noFill/>
          <a:ln>
            <a:noFill/>
          </a:ln>
        </p:spPr>
      </p:pic>
      <p:pic>
        <p:nvPicPr>
          <p:cNvPr id="456" name="Google Shape;456;p48"/>
          <p:cNvPicPr preferRelativeResize="0"/>
          <p:nvPr/>
        </p:nvPicPr>
        <p:blipFill rotWithShape="1">
          <a:blip r:embed="rId4">
            <a:alphaModFix/>
          </a:blip>
          <a:srcRect b="0" l="0" r="0" t="0"/>
          <a:stretch/>
        </p:blipFill>
        <p:spPr>
          <a:xfrm>
            <a:off x="0" y="0"/>
            <a:ext cx="4225700" cy="2201675"/>
          </a:xfrm>
          <a:prstGeom prst="rect">
            <a:avLst/>
          </a:prstGeom>
          <a:noFill/>
          <a:ln>
            <a:noFill/>
          </a:ln>
        </p:spPr>
      </p:pic>
      <p:pic>
        <p:nvPicPr>
          <p:cNvPr id="457" name="Google Shape;457;p48"/>
          <p:cNvPicPr preferRelativeResize="0"/>
          <p:nvPr/>
        </p:nvPicPr>
        <p:blipFill rotWithShape="1">
          <a:blip r:embed="rId5">
            <a:alphaModFix/>
          </a:blip>
          <a:srcRect b="0" l="0" r="0" t="0"/>
          <a:stretch/>
        </p:blipFill>
        <p:spPr>
          <a:xfrm>
            <a:off x="0" y="2201675"/>
            <a:ext cx="4225700" cy="29418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463" name="Google Shape;463;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descr="This animation of the Camp Fire is one of the tools that NCAR scientist Janice Coen and her colleagues will use to study the factors that made the wildfire so deadly. A wildfire weather expert, Coen used the CAWFE™ modeling system (derived from Coupled Atmosphere-Wildland Fire Environment) to create this weather-fire simulation of the first eight hours of the Camp Fire. The arrows show near-surface wind vectors and are colored according to the wind speed. This animation is a preliminary result of research she will be conducting into the mechanisms generating strong, highly localized winds and the fires and fire behavior that result.&#10;&#10;Note: As a preliminary step in ongoing research, this animation does not show the entirety of the wildfire event nor the many communities that were affected." id="464" name="Google Shape;464;p49" title="Simulation of the Camp Fire">
            <a:hlinkClick r:id="rId3"/>
          </p:cNvPr>
          <p:cNvPicPr preferRelativeResize="0"/>
          <p:nvPr/>
        </p:nvPicPr>
        <p:blipFill rotWithShape="1">
          <a:blip r:embed="rId4">
            <a:alphaModFix/>
          </a:blip>
          <a:srcRect b="0" l="0" r="0" t="0"/>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5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Wrap Up</a:t>
            </a:r>
            <a:endParaRPr b="1">
              <a:solidFill>
                <a:srgbClr val="FFFFFF"/>
              </a:solidFill>
            </a:endParaRPr>
          </a:p>
        </p:txBody>
      </p:sp>
      <p:sp>
        <p:nvSpPr>
          <p:cNvPr id="470" name="Google Shape;470;p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rgbClr val="000000"/>
              </a:buClr>
              <a:buSzPts val="1800"/>
              <a:buChar char="●"/>
            </a:pPr>
            <a:r>
              <a:rPr b="1" lang="en">
                <a:solidFill>
                  <a:srgbClr val="000000"/>
                </a:solidFill>
              </a:rPr>
              <a:t>Fire weather can be thought of in an ingredients based framework. </a:t>
            </a:r>
            <a:endParaRPr b="1">
              <a:solidFill>
                <a:srgbClr val="000000"/>
              </a:solidFill>
            </a:endParaRPr>
          </a:p>
          <a:p>
            <a:pPr indent="-342900" lvl="0" marL="457200" rtl="0" algn="l">
              <a:lnSpc>
                <a:spcPct val="115000"/>
              </a:lnSpc>
              <a:spcBef>
                <a:spcPts val="0"/>
              </a:spcBef>
              <a:spcAft>
                <a:spcPts val="0"/>
              </a:spcAft>
              <a:buClr>
                <a:srgbClr val="000000"/>
              </a:buClr>
              <a:buSzPts val="1800"/>
              <a:buChar char="●"/>
            </a:pPr>
            <a:r>
              <a:rPr b="1" lang="en">
                <a:solidFill>
                  <a:srgbClr val="000000"/>
                </a:solidFill>
              </a:rPr>
              <a:t>Fuels are one of the most important but difficult aspects of forecasting.</a:t>
            </a:r>
            <a:endParaRPr b="1">
              <a:solidFill>
                <a:srgbClr val="000000"/>
              </a:solidFill>
            </a:endParaRPr>
          </a:p>
          <a:p>
            <a:pPr indent="-342900" lvl="0" marL="457200" rtl="0" algn="l">
              <a:lnSpc>
                <a:spcPct val="115000"/>
              </a:lnSpc>
              <a:spcBef>
                <a:spcPts val="0"/>
              </a:spcBef>
              <a:spcAft>
                <a:spcPts val="0"/>
              </a:spcAft>
              <a:buClr>
                <a:srgbClr val="000000"/>
              </a:buClr>
              <a:buSzPts val="1800"/>
              <a:buChar char="●"/>
            </a:pPr>
            <a:r>
              <a:rPr b="1" lang="en">
                <a:solidFill>
                  <a:srgbClr val="000000"/>
                </a:solidFill>
              </a:rPr>
              <a:t>Forecasting should follow a similar flow to severe weather.</a:t>
            </a:r>
            <a:endParaRPr b="1">
              <a:solidFill>
                <a:srgbClr val="000000"/>
              </a:solidFill>
            </a:endParaRPr>
          </a:p>
          <a:p>
            <a:pPr indent="-317500" lvl="1" marL="914400" rtl="0" algn="l">
              <a:lnSpc>
                <a:spcPct val="115000"/>
              </a:lnSpc>
              <a:spcBef>
                <a:spcPts val="0"/>
              </a:spcBef>
              <a:spcAft>
                <a:spcPts val="0"/>
              </a:spcAft>
              <a:buClr>
                <a:srgbClr val="000000"/>
              </a:buClr>
              <a:buSzPts val="1400"/>
              <a:buChar char="○"/>
            </a:pPr>
            <a:r>
              <a:rPr b="1" lang="en">
                <a:solidFill>
                  <a:srgbClr val="000000"/>
                </a:solidFill>
              </a:rPr>
              <a:t>Big Picture</a:t>
            </a:r>
            <a:endParaRPr b="1">
              <a:solidFill>
                <a:srgbClr val="000000"/>
              </a:solidFill>
            </a:endParaRPr>
          </a:p>
          <a:p>
            <a:pPr indent="-317500" lvl="2" marL="1371600" rtl="0" algn="l">
              <a:lnSpc>
                <a:spcPct val="115000"/>
              </a:lnSpc>
              <a:spcBef>
                <a:spcPts val="0"/>
              </a:spcBef>
              <a:spcAft>
                <a:spcPts val="0"/>
              </a:spcAft>
              <a:buClr>
                <a:srgbClr val="000000"/>
              </a:buClr>
              <a:buSzPts val="1400"/>
              <a:buChar char="■"/>
            </a:pPr>
            <a:r>
              <a:rPr b="1" lang="en">
                <a:solidFill>
                  <a:srgbClr val="000000"/>
                </a:solidFill>
              </a:rPr>
              <a:t>Narrow your focus</a:t>
            </a:r>
            <a:endParaRPr b="1">
              <a:solidFill>
                <a:srgbClr val="000000"/>
              </a:solidFill>
            </a:endParaRPr>
          </a:p>
          <a:p>
            <a:pPr indent="-317500" lvl="3" marL="1828800" rtl="0" algn="l">
              <a:lnSpc>
                <a:spcPct val="115000"/>
              </a:lnSpc>
              <a:spcBef>
                <a:spcPts val="0"/>
              </a:spcBef>
              <a:spcAft>
                <a:spcPts val="0"/>
              </a:spcAft>
              <a:buClr>
                <a:srgbClr val="000000"/>
              </a:buClr>
              <a:buSzPts val="1400"/>
              <a:buChar char="●"/>
            </a:pPr>
            <a:r>
              <a:rPr b="1" lang="en">
                <a:solidFill>
                  <a:srgbClr val="000000"/>
                </a:solidFill>
              </a:rPr>
              <a:t>The details</a:t>
            </a:r>
            <a:endParaRPr b="1">
              <a:solidFill>
                <a:srgbClr val="000000"/>
              </a:solidFill>
            </a:endParaRPr>
          </a:p>
          <a:p>
            <a:pPr indent="-342900" lvl="0" marL="457200" rtl="0" algn="l">
              <a:lnSpc>
                <a:spcPct val="115000"/>
              </a:lnSpc>
              <a:spcBef>
                <a:spcPts val="0"/>
              </a:spcBef>
              <a:spcAft>
                <a:spcPts val="0"/>
              </a:spcAft>
              <a:buClr>
                <a:srgbClr val="000000"/>
              </a:buClr>
              <a:buSzPts val="1800"/>
              <a:buChar char="●"/>
            </a:pPr>
            <a:r>
              <a:rPr b="1" lang="en">
                <a:solidFill>
                  <a:srgbClr val="000000"/>
                </a:solidFill>
              </a:rPr>
              <a:t>Fire weather regimes vary widely across the CONUS.</a:t>
            </a:r>
            <a:endParaRPr b="1">
              <a:solidFill>
                <a:srgbClr val="000000"/>
              </a:solidFill>
            </a:endParaRPr>
          </a:p>
          <a:p>
            <a:pPr indent="-342900" lvl="0" marL="457200" rtl="0" algn="l">
              <a:lnSpc>
                <a:spcPct val="115000"/>
              </a:lnSpc>
              <a:spcBef>
                <a:spcPts val="0"/>
              </a:spcBef>
              <a:spcAft>
                <a:spcPts val="0"/>
              </a:spcAft>
              <a:buClr>
                <a:srgbClr val="000000"/>
              </a:buClr>
              <a:buSzPts val="1800"/>
              <a:buChar char="●"/>
            </a:pPr>
            <a:r>
              <a:rPr b="1" lang="en">
                <a:solidFill>
                  <a:srgbClr val="000000"/>
                </a:solidFill>
              </a:rPr>
              <a:t>Fire weather is one of the most difficult and poorly understood aspects of severe weather forecasting. </a:t>
            </a:r>
            <a:endParaRPr b="1">
              <a:solidFill>
                <a:srgbClr val="000000"/>
              </a:solidFill>
            </a:endParaRPr>
          </a:p>
          <a:p>
            <a:pPr indent="0" lvl="0" marL="457200" rtl="0" algn="l">
              <a:lnSpc>
                <a:spcPct val="115000"/>
              </a:lnSpc>
              <a:spcBef>
                <a:spcPts val="1200"/>
              </a:spcBef>
              <a:spcAft>
                <a:spcPts val="1200"/>
              </a:spcAft>
              <a:buSzPts val="1800"/>
              <a:buNone/>
            </a:pPr>
            <a:r>
              <a:t/>
            </a:r>
            <a:endParaRPr b="1">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6"/>
          <p:cNvSpPr txBox="1"/>
          <p:nvPr>
            <p:ph idx="1" type="body"/>
          </p:nvPr>
        </p:nvSpPr>
        <p:spPr>
          <a:xfrm>
            <a:off x="6548125" y="-125"/>
            <a:ext cx="2595900" cy="51435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rgbClr val="000000"/>
              </a:buClr>
              <a:buSzPts val="1800"/>
              <a:buChar char="●"/>
            </a:pPr>
            <a:r>
              <a:rPr lang="en">
                <a:solidFill>
                  <a:srgbClr val="000000"/>
                </a:solidFill>
              </a:rPr>
              <a:t>Red Flag Warnings have different thresholds for different areas of the country. </a:t>
            </a:r>
            <a:endParaRPr>
              <a:solidFill>
                <a:srgbClr val="000000"/>
              </a:solidFill>
            </a:endParaRPr>
          </a:p>
          <a:p>
            <a:pPr indent="-342900" lvl="0" marL="457200" rtl="0" algn="l">
              <a:lnSpc>
                <a:spcPct val="115000"/>
              </a:lnSpc>
              <a:spcBef>
                <a:spcPts val="0"/>
              </a:spcBef>
              <a:spcAft>
                <a:spcPts val="0"/>
              </a:spcAft>
              <a:buClr>
                <a:srgbClr val="000000"/>
              </a:buClr>
              <a:buSzPts val="1800"/>
              <a:buChar char="●"/>
            </a:pPr>
            <a:r>
              <a:rPr lang="en">
                <a:solidFill>
                  <a:srgbClr val="000000"/>
                </a:solidFill>
              </a:rPr>
              <a:t>Land use and fuels are also important factors when planning fire weather forecasts. Dirt doesnt burn very well.</a:t>
            </a:r>
            <a:endParaRPr>
              <a:solidFill>
                <a:srgbClr val="000000"/>
              </a:solidFill>
            </a:endParaRPr>
          </a:p>
        </p:txBody>
      </p:sp>
      <p:pic>
        <p:nvPicPr>
          <p:cNvPr id="121" name="Google Shape;121;p6"/>
          <p:cNvPicPr preferRelativeResize="0"/>
          <p:nvPr/>
        </p:nvPicPr>
        <p:blipFill rotWithShape="1">
          <a:blip r:embed="rId3">
            <a:alphaModFix/>
          </a:blip>
          <a:srcRect b="0" l="0" r="0" t="0"/>
          <a:stretch/>
        </p:blipFill>
        <p:spPr>
          <a:xfrm>
            <a:off x="0" y="0"/>
            <a:ext cx="6548124"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27" name="Google Shape;127;p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28" name="Google Shape;128;p7"/>
          <p:cNvPicPr preferRelativeResize="0"/>
          <p:nvPr/>
        </p:nvPicPr>
        <p:blipFill rotWithShape="1">
          <a:blip r:embed="rId3">
            <a:alphaModFix/>
          </a:blip>
          <a:srcRect b="0" l="0" r="0" t="0"/>
          <a:stretch/>
        </p:blipFill>
        <p:spPr>
          <a:xfrm>
            <a:off x="1" y="0"/>
            <a:ext cx="9144003"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8"/>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Forecasting Fuels </a:t>
            </a:r>
            <a:endParaRPr b="1">
              <a:solidFill>
                <a:srgbClr val="FFFFFF"/>
              </a:solidFill>
            </a:endParaRPr>
          </a:p>
        </p:txBody>
      </p:sp>
      <p:sp>
        <p:nvSpPr>
          <p:cNvPr id="134" name="Google Shape;134;p8"/>
          <p:cNvSpPr txBox="1"/>
          <p:nvPr>
            <p:ph idx="1" type="body"/>
          </p:nvPr>
        </p:nvSpPr>
        <p:spPr>
          <a:xfrm>
            <a:off x="5645425" y="572700"/>
            <a:ext cx="3186900" cy="39963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rgbClr val="FFFFFF"/>
              </a:buClr>
              <a:buSzPts val="1800"/>
              <a:buChar char="●"/>
            </a:pPr>
            <a:r>
              <a:rPr lang="en">
                <a:solidFill>
                  <a:srgbClr val="FFFFFF"/>
                </a:solidFill>
              </a:rPr>
              <a:t>Geographic Area Coordination Centers predictive service specialists produce fuel and fire forecasts for specific areas of the US. </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Controlled by the National interagency Fire Council (NIFC)</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Planning levels determine the threat on a scale of 1 to 5. </a:t>
            </a:r>
            <a:endParaRPr>
              <a:solidFill>
                <a:srgbClr val="FFFFFF"/>
              </a:solidFill>
            </a:endParaRPr>
          </a:p>
        </p:txBody>
      </p:sp>
      <p:pic>
        <p:nvPicPr>
          <p:cNvPr id="135" name="Google Shape;135;p8"/>
          <p:cNvPicPr preferRelativeResize="0"/>
          <p:nvPr/>
        </p:nvPicPr>
        <p:blipFill rotWithShape="1">
          <a:blip r:embed="rId3">
            <a:alphaModFix/>
          </a:blip>
          <a:srcRect b="0" l="0" r="0" t="0"/>
          <a:stretch/>
        </p:blipFill>
        <p:spPr>
          <a:xfrm>
            <a:off x="31100" y="572700"/>
            <a:ext cx="5583199" cy="3996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9"/>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Clr>
                <a:schemeClr val="dk1"/>
              </a:buClr>
              <a:buSzPct val="39285"/>
              <a:buFont typeface="Arial"/>
              <a:buNone/>
            </a:pPr>
            <a:r>
              <a:rPr b="1" lang="en">
                <a:solidFill>
                  <a:srgbClr val="FFFFFF"/>
                </a:solidFill>
              </a:rPr>
              <a:t>Forecasting Fuels: Fuel Types </a:t>
            </a:r>
            <a:endParaRPr b="1">
              <a:solidFill>
                <a:srgbClr val="FFFFFF"/>
              </a:solidFill>
            </a:endParaRPr>
          </a:p>
          <a:p>
            <a:pPr indent="0" lvl="0" marL="0" rtl="0" algn="ctr">
              <a:lnSpc>
                <a:spcPct val="100000"/>
              </a:lnSpc>
              <a:spcBef>
                <a:spcPts val="0"/>
              </a:spcBef>
              <a:spcAft>
                <a:spcPts val="0"/>
              </a:spcAft>
              <a:buClr>
                <a:schemeClr val="dk1"/>
              </a:buClr>
              <a:buSzPct val="39285"/>
              <a:buFont typeface="Arial"/>
              <a:buNone/>
            </a:pPr>
            <a:r>
              <a:t/>
            </a:r>
            <a:endParaRPr b="1">
              <a:solidFill>
                <a:srgbClr val="FFFFFF"/>
              </a:solidFill>
            </a:endParaRPr>
          </a:p>
          <a:p>
            <a:pPr indent="0" lvl="0" marL="0" rtl="0" algn="ctr">
              <a:lnSpc>
                <a:spcPct val="100000"/>
              </a:lnSpc>
              <a:spcBef>
                <a:spcPts val="0"/>
              </a:spcBef>
              <a:spcAft>
                <a:spcPts val="0"/>
              </a:spcAft>
              <a:buSzPct val="111111"/>
              <a:buNone/>
            </a:pPr>
            <a:r>
              <a:t/>
            </a:r>
            <a:endParaRPr b="1">
              <a:solidFill>
                <a:srgbClr val="FFFFFF"/>
              </a:solidFill>
            </a:endParaRPr>
          </a:p>
        </p:txBody>
      </p:sp>
      <p:sp>
        <p:nvSpPr>
          <p:cNvPr id="141" name="Google Shape;141;p9"/>
          <p:cNvSpPr txBox="1"/>
          <p:nvPr>
            <p:ph idx="1" type="body"/>
          </p:nvPr>
        </p:nvSpPr>
        <p:spPr>
          <a:xfrm>
            <a:off x="0" y="828225"/>
            <a:ext cx="3739200" cy="3416400"/>
          </a:xfrm>
          <a:prstGeom prst="rect">
            <a:avLst/>
          </a:prstGeom>
          <a:noFill/>
          <a:ln>
            <a:noFill/>
          </a:ln>
        </p:spPr>
        <p:txBody>
          <a:bodyPr anchorCtr="0" anchor="t" bIns="91425" lIns="91425" spcFirstLastPara="1" rIns="91425" wrap="square" tIns="91425">
            <a:normAutofit fontScale="25000"/>
          </a:bodyPr>
          <a:lstStyle/>
          <a:p>
            <a:pPr indent="-303790" lvl="0" marL="457200" rtl="0" algn="l">
              <a:lnSpc>
                <a:spcPct val="115000"/>
              </a:lnSpc>
              <a:spcBef>
                <a:spcPts val="1200"/>
              </a:spcBef>
              <a:spcAft>
                <a:spcPts val="0"/>
              </a:spcAft>
              <a:buClr>
                <a:srgbClr val="FFFFFF"/>
              </a:buClr>
              <a:buSzPct val="84579"/>
              <a:buChar char="●"/>
            </a:pPr>
            <a:r>
              <a:rPr b="1" lang="en" sz="5600">
                <a:solidFill>
                  <a:srgbClr val="FFFFFF"/>
                </a:solidFill>
              </a:rPr>
              <a:t>A fuel’s time lag classification is proportional to its diameter and is loosely defined as the time it would take for 2/3 (67%) of the dead fuel to respond to atmospheric moisture. </a:t>
            </a:r>
            <a:endParaRPr b="1" sz="5600">
              <a:solidFill>
                <a:srgbClr val="FFFFFF"/>
              </a:solidFill>
            </a:endParaRPr>
          </a:p>
          <a:p>
            <a:pPr indent="0" lvl="0" marL="457200" rtl="0" algn="l">
              <a:lnSpc>
                <a:spcPct val="115000"/>
              </a:lnSpc>
              <a:spcBef>
                <a:spcPts val="1200"/>
              </a:spcBef>
              <a:spcAft>
                <a:spcPts val="0"/>
              </a:spcAft>
              <a:buSzPct val="128571"/>
              <a:buNone/>
            </a:pPr>
            <a:r>
              <a:rPr b="1" lang="en" sz="5600">
                <a:solidFill>
                  <a:srgbClr val="FFFFFF"/>
                </a:solidFill>
              </a:rPr>
              <a:t> </a:t>
            </a:r>
            <a:endParaRPr b="1" sz="5600">
              <a:solidFill>
                <a:srgbClr val="FFFFFF"/>
              </a:solidFill>
            </a:endParaRPr>
          </a:p>
          <a:p>
            <a:pPr indent="-303790" lvl="0" marL="457200" rtl="0" algn="l">
              <a:lnSpc>
                <a:spcPct val="115000"/>
              </a:lnSpc>
              <a:spcBef>
                <a:spcPts val="1200"/>
              </a:spcBef>
              <a:spcAft>
                <a:spcPts val="0"/>
              </a:spcAft>
              <a:buClr>
                <a:srgbClr val="FFFFFF"/>
              </a:buClr>
              <a:buSzPct val="84579"/>
              <a:buChar char="●"/>
            </a:pPr>
            <a:r>
              <a:rPr b="1" lang="en" sz="5600">
                <a:solidFill>
                  <a:srgbClr val="FFFFFF"/>
                </a:solidFill>
              </a:rPr>
              <a:t>For example, if a fuel had a “1-hour” time lag, one could expect its wildfire susceptibility to change after only 1 hour of humid weather. </a:t>
            </a:r>
            <a:endParaRPr i="1" sz="4736">
              <a:solidFill>
                <a:srgbClr val="FFFFFF"/>
              </a:solidFill>
            </a:endParaRPr>
          </a:p>
          <a:p>
            <a:pPr indent="0" lvl="0" marL="0" rtl="0" algn="l">
              <a:lnSpc>
                <a:spcPct val="115000"/>
              </a:lnSpc>
              <a:spcBef>
                <a:spcPts val="1200"/>
              </a:spcBef>
              <a:spcAft>
                <a:spcPts val="1200"/>
              </a:spcAft>
              <a:buSzPts val="1800"/>
              <a:buNone/>
            </a:pPr>
            <a:r>
              <a:t/>
            </a:r>
            <a:endParaRPr/>
          </a:p>
        </p:txBody>
      </p:sp>
      <p:pic>
        <p:nvPicPr>
          <p:cNvPr id="142" name="Google Shape;142;p9"/>
          <p:cNvPicPr preferRelativeResize="0"/>
          <p:nvPr/>
        </p:nvPicPr>
        <p:blipFill rotWithShape="1">
          <a:blip r:embed="rId3">
            <a:alphaModFix/>
          </a:blip>
          <a:srcRect b="0" l="0" r="0" t="0"/>
          <a:stretch/>
        </p:blipFill>
        <p:spPr>
          <a:xfrm>
            <a:off x="3834625" y="903725"/>
            <a:ext cx="5309374" cy="2025846"/>
          </a:xfrm>
          <a:prstGeom prst="rect">
            <a:avLst/>
          </a:prstGeom>
          <a:noFill/>
          <a:ln>
            <a:noFill/>
          </a:ln>
        </p:spPr>
      </p:pic>
      <p:pic>
        <p:nvPicPr>
          <p:cNvPr id="143" name="Google Shape;143;p9"/>
          <p:cNvPicPr preferRelativeResize="0"/>
          <p:nvPr/>
        </p:nvPicPr>
        <p:blipFill rotWithShape="1">
          <a:blip r:embed="rId4">
            <a:alphaModFix/>
          </a:blip>
          <a:srcRect b="0" l="0" r="0" t="0"/>
          <a:stretch/>
        </p:blipFill>
        <p:spPr>
          <a:xfrm>
            <a:off x="4757924" y="2929575"/>
            <a:ext cx="4386076" cy="22139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