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551a92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551a92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5551a9226_4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5551a9226_4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5551a9226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c5551a922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57212d4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57212d4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c57212d46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c57212d46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57212d46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c57212d46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57212d46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57212d46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57212d46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57212d46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c57212d46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c57212d46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57212d46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c57212d46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57212d46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c57212d46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5551a922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5551a922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57212d46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57212d46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57212d46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c57212d46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57212d46a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c57212d46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c57212d46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c57212d46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2c40501a9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2c40501a9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c57212d46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c57212d46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c57212d46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c57212d46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c57212d46a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c57212d46a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c32376ddc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c32376ddc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c57212d46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c57212d46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5551a922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5551a922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c57212d46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c57212d46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ee82d40c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1ee82d40c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57212d46a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57212d46a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57212d46a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c57212d46a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c57212d46a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c57212d46a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57212d46a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c57212d46a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this excludes most QLCS-based tornadoes...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c57212d46a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c57212d46a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c57212d46a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c57212d46a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c57212d46a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c57212d46a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c57212d46a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c57212d46a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5551a922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5551a922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57212d46a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57212d46a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c57212d46a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c57212d46a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57212d46a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c57212d46a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c57212d46a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c57212d46a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c57212d46a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c57212d46a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c57212d46a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c57212d46a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c5a5df07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c5a5df07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c57212d46a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c57212d46a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57212d46a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57212d46a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c57212d46a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c57212d46a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5551a9226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5551a9226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c57212d46a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c57212d46a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57212d46a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c57212d46a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c57212d46a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c57212d46a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c57212d46a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c57212d46a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c57212d46a_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c57212d46a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c57212d46a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c57212d46a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c57212d46a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c57212d46a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c32376ddc3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c32376ddc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c57212d46a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c57212d46a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c57212d46a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c57212d46a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5551a922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5551a922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c57668b0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c57668b0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c57668b0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c57668b0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c57668b06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c57668b06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c57668b06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c57668b06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c32376ddc3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c32376ddc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c57668b06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c57668b06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c57668b06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c57668b06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c57668b06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c57668b06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57668b06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57668b06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c57668b06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c57668b06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c40501a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c40501a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c57668b06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c57668b06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c57668b06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c57668b06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c57668b06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c57668b06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c57668b06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c57668b06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c57668b06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c57668b06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c57668b06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c57668b06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c57668b06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c57668b06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c57668b06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c57668b06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c57668b06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c57668b06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c57668b06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c57668b06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5551a9226_4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5551a9226_4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c57668b06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c57668b06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5551a9226_4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5551a9226_4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6.png"/><Relationship Id="rId4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4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7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362050" y="3630625"/>
            <a:ext cx="6660300" cy="835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Material created by Rich Thompson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Arranged by Andrew Moore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/>
          <p:nvPr>
            <p:ph idx="4294967295" type="subTitle"/>
          </p:nvPr>
        </p:nvSpPr>
        <p:spPr>
          <a:xfrm>
            <a:off x="2946200" y="1123725"/>
            <a:ext cx="33207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The Parameters of all Parameters!*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63" name="Google Shape;63;p14"/>
          <p:cNvSpPr txBox="1"/>
          <p:nvPr>
            <p:ph idx="4294967295" type="subTitle"/>
          </p:nvPr>
        </p:nvSpPr>
        <p:spPr>
          <a:xfrm>
            <a:off x="1066050" y="1465575"/>
            <a:ext cx="86361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*If used correctly under the conditions outlined herein. Users assume full responsibility when utilizing these (and all) convective parameters.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9547" y="1830063"/>
            <a:ext cx="2444104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351" y="1818050"/>
            <a:ext cx="2480125" cy="16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385150" y="4587450"/>
            <a:ext cx="6442800" cy="44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To answer in-class questions go to: </a:t>
            </a:r>
            <a:r>
              <a:rPr lang="en" sz="15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pollev.com/severeclass641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-304800" y="1509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1850" y="219375"/>
            <a:ext cx="2560476" cy="170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73" name="Google Shape;173;p24"/>
          <p:cNvSpPr txBox="1"/>
          <p:nvPr>
            <p:ph idx="1" type="body"/>
          </p:nvPr>
        </p:nvSpPr>
        <p:spPr>
          <a:xfrm>
            <a:off x="-15240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Char char="-"/>
            </a:pPr>
            <a:r>
              <a:rPr lang="en" sz="2400">
                <a:solidFill>
                  <a:srgbClr val="F1C232"/>
                </a:solidFill>
              </a:rPr>
              <a:t>Combine terms of buoyancy and shear that are 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1C232"/>
                </a:solidFill>
              </a:rPr>
              <a:t>relevant to supercell formation.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265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Measure of instability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81" name="Google Shape;181;p25"/>
          <p:cNvSpPr txBox="1"/>
          <p:nvPr>
            <p:ph idx="1" type="body"/>
          </p:nvPr>
        </p:nvSpPr>
        <p:spPr>
          <a:xfrm>
            <a:off x="26277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Measure of inhibition</a:t>
            </a:r>
            <a:endParaRPr sz="24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4837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Deep-layer</a:t>
            </a:r>
            <a:endParaRPr sz="24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shear</a:t>
            </a:r>
            <a:endParaRPr sz="24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69711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Low-level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shear</a:t>
            </a:r>
            <a:endParaRPr sz="24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84" name="Google Shape;184;p25"/>
          <p:cNvCxnSpPr/>
          <p:nvPr/>
        </p:nvCxnSpPr>
        <p:spPr>
          <a:xfrm flipH="1" rot="10800000">
            <a:off x="1639025" y="2262075"/>
            <a:ext cx="1188600" cy="1111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" name="Google Shape;185;p25"/>
          <p:cNvCxnSpPr/>
          <p:nvPr/>
        </p:nvCxnSpPr>
        <p:spPr>
          <a:xfrm flipH="1" rot="10800000">
            <a:off x="38488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" name="Google Shape;186;p25"/>
          <p:cNvCxnSpPr/>
          <p:nvPr/>
        </p:nvCxnSpPr>
        <p:spPr>
          <a:xfrm rot="10800000">
            <a:off x="5971450" y="2309925"/>
            <a:ext cx="33000" cy="1120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25"/>
          <p:cNvCxnSpPr/>
          <p:nvPr/>
        </p:nvCxnSpPr>
        <p:spPr>
          <a:xfrm rot="10800000">
            <a:off x="7332475" y="2252325"/>
            <a:ext cx="779700" cy="1125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93" name="Google Shape;193;p26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Normalize these terms to climatological distributions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79" y="-1"/>
            <a:ext cx="7747974" cy="52718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9" name="Google Shape;199;p27"/>
          <p:cNvCxnSpPr/>
          <p:nvPr/>
        </p:nvCxnSpPr>
        <p:spPr>
          <a:xfrm>
            <a:off x="1162175" y="3848350"/>
            <a:ext cx="7052100" cy="14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0" name="Google Shape;200;p27"/>
          <p:cNvSpPr/>
          <p:nvPr/>
        </p:nvSpPr>
        <p:spPr>
          <a:xfrm>
            <a:off x="1217275" y="345050"/>
            <a:ext cx="2003100" cy="4798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7"/>
          <p:cNvSpPr txBox="1"/>
          <p:nvPr/>
        </p:nvSpPr>
        <p:spPr>
          <a:xfrm>
            <a:off x="1217300" y="3551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07" name="Google Shape;207;p28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08" name="Google Shape;208;p28"/>
          <p:cNvCxnSpPr/>
          <p:nvPr/>
        </p:nvCxnSpPr>
        <p:spPr>
          <a:xfrm rot="10800000">
            <a:off x="3469650" y="2770175"/>
            <a:ext cx="57600" cy="4887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" name="Google Shape;209;p28"/>
          <p:cNvSpPr txBox="1"/>
          <p:nvPr>
            <p:ph idx="1" type="body"/>
          </p:nvPr>
        </p:nvSpPr>
        <p:spPr>
          <a:xfrm>
            <a:off x="2595600" y="20742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10" name="Google Shape;210;p28"/>
          <p:cNvCxnSpPr/>
          <p:nvPr/>
        </p:nvCxnSpPr>
        <p:spPr>
          <a:xfrm>
            <a:off x="2595600" y="2190750"/>
            <a:ext cx="1362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2183925" y="3106475"/>
            <a:ext cx="50622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MUCAPE &lt;= 1000: term = 0 to 1.0</a:t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MCAPE &gt; 1000: term = 1.0+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EAD1DC"/>
                </a:solidFill>
              </a:rPr>
              <a:t>E</a:t>
            </a:r>
            <a:r>
              <a:rPr lang="en" sz="2700">
                <a:solidFill>
                  <a:srgbClr val="EAD1DC"/>
                </a:solidFill>
              </a:rPr>
              <a:t>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18" name="Google Shape;218;p29"/>
          <p:cNvCxnSpPr/>
          <p:nvPr/>
        </p:nvCxnSpPr>
        <p:spPr>
          <a:xfrm flipH="1" rot="10800000">
            <a:off x="4800600" y="2913725"/>
            <a:ext cx="30300" cy="441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9"/>
          <p:cNvCxnSpPr/>
          <p:nvPr/>
        </p:nvCxnSpPr>
        <p:spPr>
          <a:xfrm flipH="1" rot="10800000">
            <a:off x="43232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9"/>
          <p:cNvSpPr txBox="1"/>
          <p:nvPr>
            <p:ph idx="1" type="body"/>
          </p:nvPr>
        </p:nvSpPr>
        <p:spPr>
          <a:xfrm>
            <a:off x="1840300" y="3411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&gt; -40: term =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&lt;= -40: term 0.0 to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(term decreases with increasing MUCIN)</a:t>
            </a:r>
            <a:endParaRPr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sp>
        <p:nvSpPr>
          <p:cNvPr id="221" name="Google Shape;221;p29"/>
          <p:cNvSpPr txBox="1"/>
          <p:nvPr>
            <p:ph idx="1" type="body"/>
          </p:nvPr>
        </p:nvSpPr>
        <p:spPr>
          <a:xfrm>
            <a:off x="4119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2595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23" name="Google Shape;223;p29"/>
          <p:cNvCxnSpPr/>
          <p:nvPr/>
        </p:nvCxnSpPr>
        <p:spPr>
          <a:xfrm flipH="1" rot="10800000">
            <a:off x="2646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5604200" y="3048000"/>
            <a:ext cx="27204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0"/>
          <p:cNvSpPr/>
          <p:nvPr/>
        </p:nvSpPr>
        <p:spPr>
          <a:xfrm>
            <a:off x="4159850" y="2635850"/>
            <a:ext cx="660600" cy="2137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450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1"/>
          <p:cNvSpPr txBox="1"/>
          <p:nvPr/>
        </p:nvSpPr>
        <p:spPr>
          <a:xfrm>
            <a:off x="2885075" y="9110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239" name="Google Shape;239;p31"/>
          <p:cNvCxnSpPr/>
          <p:nvPr/>
        </p:nvCxnSpPr>
        <p:spPr>
          <a:xfrm flipH="1" rot="10800000">
            <a:off x="1504825" y="2760575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idx="1" type="body"/>
          </p:nvPr>
        </p:nvSpPr>
        <p:spPr>
          <a:xfrm>
            <a:off x="468700" y="3030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</a:t>
            </a:r>
            <a:r>
              <a:rPr lang="en" sz="2400">
                <a:solidFill>
                  <a:srgbClr val="F4CCCC"/>
                </a:solidFill>
              </a:rPr>
              <a:t> &gt;= 20: term =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10 &lt; EBWD &lt; 20: term 0.0 to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 &lt; 10: term = 0.0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46" name="Google Shape;246;p32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47" name="Google Shape;247;p32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8" name="Google Shape;248;p32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49" name="Google Shape;249;p32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50" name="Google Shape;250;p32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2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6038500" y="2838100"/>
            <a:ext cx="3105600" cy="2108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Note: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This is done so that environments with very high shear/very low CAPE don’t give false alarms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(think bulk Richardson #).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cxnSp>
        <p:nvCxnSpPr>
          <p:cNvPr id="254" name="Google Shape;254;p32"/>
          <p:cNvCxnSpPr/>
          <p:nvPr/>
        </p:nvCxnSpPr>
        <p:spPr>
          <a:xfrm>
            <a:off x="5338800" y="3370925"/>
            <a:ext cx="555900" cy="3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261275" y="11618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upercell </a:t>
            </a:r>
            <a:r>
              <a:rPr b="1" lang="en" sz="2600" u="sng">
                <a:solidFill>
                  <a:srgbClr val="FFFFFF"/>
                </a:solidFill>
              </a:rPr>
              <a:t>C</a:t>
            </a:r>
            <a:r>
              <a:rPr lang="en" sz="2400">
                <a:solidFill>
                  <a:srgbClr val="FFFFFF"/>
                </a:solidFill>
              </a:rPr>
              <a:t>omposite </a:t>
            </a:r>
            <a:r>
              <a:rPr b="1" lang="en" sz="26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ignificant </a:t>
            </a:r>
            <a:r>
              <a:rPr b="1" lang="en" sz="2600" u="sng">
                <a:solidFill>
                  <a:srgbClr val="FFFFFF"/>
                </a:solidFill>
              </a:rPr>
              <a:t>T</a:t>
            </a:r>
            <a:r>
              <a:rPr lang="en" sz="2400">
                <a:solidFill>
                  <a:srgbClr val="FFFFFF"/>
                </a:solidFill>
              </a:rPr>
              <a:t>ornado </a:t>
            </a:r>
            <a:r>
              <a:rPr b="1" lang="en" sz="27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idx="4294967295" type="subTitle"/>
          </p:nvPr>
        </p:nvSpPr>
        <p:spPr>
          <a:xfrm>
            <a:off x="507800" y="4476525"/>
            <a:ext cx="2012400" cy="60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2004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2012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3"/>
          <p:cNvSpPr txBox="1"/>
          <p:nvPr/>
        </p:nvSpPr>
        <p:spPr>
          <a:xfrm>
            <a:off x="2808875" y="758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262" name="Google Shape;262;p33"/>
          <p:cNvCxnSpPr/>
          <p:nvPr/>
        </p:nvCxnSpPr>
        <p:spPr>
          <a:xfrm flipH="1" rot="10800000">
            <a:off x="1562350" y="43224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>
            <p:ph idx="1" type="body"/>
          </p:nvPr>
        </p:nvSpPr>
        <p:spPr>
          <a:xfrm>
            <a:off x="1687900" y="31826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&lt;= 50: term = 0.0 to 1.0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&gt; 50: term = 1.0+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69" name="Google Shape;269;p34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70" name="Google Shape;270;p34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Google Shape;271;p34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72" name="Google Shape;272;p34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73" name="Google Shape;273;p34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34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5" name="Google Shape;275;p34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</a:t>
            </a:r>
            <a:r>
              <a:rPr lang="en" sz="2700">
                <a:solidFill>
                  <a:srgbClr val="FFE599"/>
                </a:solidFill>
              </a:rPr>
              <a:t>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277" name="Google Shape;277;p34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83" name="Google Shape;283;p35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Combine the terms for a final product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Multiplying the terms allows for: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One (or more) terms to compensate for a weakness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parameter to go to zero if one term is not in place 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(ex: no CAPE)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90" name="Google Shape;290;p36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</a:t>
            </a:r>
            <a:r>
              <a:rPr lang="en" sz="2700">
                <a:solidFill>
                  <a:srgbClr val="FFFFFF"/>
                </a:solidFill>
              </a:rPr>
              <a:t>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91" name="Google Shape;291;p36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2" name="Google Shape;292;p36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93" name="Google Shape;293;p36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94" name="Google Shape;294;p36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36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6" name="Google Shape;296;p36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297" name="Google Shape;297;p36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298" name="Google Shape;298;p36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Also note: 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MUCAPE and ESRH are the two main drivers of high SCP values!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05" name="Google Shape;305;p37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06" name="Google Shape;306;p37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7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08" name="Google Shape;308;p37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09" name="Google Shape;309;p37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37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1" name="Google Shape;311;p37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12" name="Google Shape;312;p37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13" name="Google Shape;313;p37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7"/>
          <p:cNvCxnSpPr>
            <a:endCxn id="308" idx="2"/>
          </p:cNvCxnSpPr>
          <p:nvPr/>
        </p:nvCxnSpPr>
        <p:spPr>
          <a:xfrm flipH="1" rot="10800000">
            <a:off x="2892300" y="2688300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5" name="Google Shape;315;p37"/>
          <p:cNvCxnSpPr/>
          <p:nvPr/>
        </p:nvCxnSpPr>
        <p:spPr>
          <a:xfrm flipH="1" rot="10800000">
            <a:off x="7470425" y="2723425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689" y="0"/>
            <a:ext cx="66183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8"/>
          <p:cNvSpPr/>
          <p:nvPr/>
        </p:nvSpPr>
        <p:spPr>
          <a:xfrm>
            <a:off x="6295000" y="1600200"/>
            <a:ext cx="1219200" cy="20193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8"/>
          <p:cNvSpPr/>
          <p:nvPr/>
        </p:nvSpPr>
        <p:spPr>
          <a:xfrm>
            <a:off x="2441457" y="2971800"/>
            <a:ext cx="990600" cy="1295400"/>
          </a:xfrm>
          <a:prstGeom prst="ellipse">
            <a:avLst/>
          </a:prstGeom>
          <a:noFill/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8"/>
          <p:cNvSpPr txBox="1"/>
          <p:nvPr/>
        </p:nvSpPr>
        <p:spPr>
          <a:xfrm>
            <a:off x="5214375" y="4419600"/>
            <a:ext cx="3929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Stronger rotation – larger SCP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8"/>
          <p:cNvSpPr txBox="1"/>
          <p:nvPr/>
        </p:nvSpPr>
        <p:spPr>
          <a:xfrm>
            <a:off x="935175" y="4419600"/>
            <a:ext cx="427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Weaker rotation – smaller SCP</a:t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875" y="0"/>
            <a:ext cx="8136300" cy="53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35" name="Google Shape;335;p40"/>
          <p:cNvSpPr txBox="1"/>
          <p:nvPr>
            <p:ph idx="1" type="body"/>
          </p:nvPr>
        </p:nvSpPr>
        <p:spPr>
          <a:xfrm>
            <a:off x="0" y="15852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Simple estimate of conditional supercell potential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Covers a wide range of </a:t>
            </a:r>
            <a:r>
              <a:rPr lang="en" sz="2400">
                <a:solidFill>
                  <a:srgbClr val="FFFFFF"/>
                </a:solidFill>
              </a:rPr>
              <a:t>environments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(surface-based and elevated)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Has a physical basis in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processes for supercells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Weaknesses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48" name="Google Shape;348;p42"/>
          <p:cNvSpPr txBox="1"/>
          <p:nvPr>
            <p:ph idx="1" type="body"/>
          </p:nvPr>
        </p:nvSpPr>
        <p:spPr>
          <a:xfrm>
            <a:off x="0" y="1280450"/>
            <a:ext cx="9144000" cy="3558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Conditional on having a right-moving supercell!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Does not consider: 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Convective initiation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Storm mode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Sensitive to storm-motion estimate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Uses Bunker’s right-moving storm motion estimate.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Storm </a:t>
            </a:r>
            <a:r>
              <a:rPr lang="en" sz="2200">
                <a:solidFill>
                  <a:srgbClr val="FFFFFF"/>
                </a:solidFill>
              </a:rPr>
              <a:t>motion will influence ESRH, which will influence SCP.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Assumes you have a right-moving supercell, so may not be relevant for the early stages of storm development.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 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Convective parameters that try to discriminate between environments that can support right-moving supercells (SCP) and the associated threat for significant (EF-2+) tornadoes (STP).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(i.e. the most impactful convection!)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54" name="Google Shape;354;p43"/>
          <p:cNvSpPr txBox="1"/>
          <p:nvPr>
            <p:ph idx="1" type="body"/>
          </p:nvPr>
        </p:nvSpPr>
        <p:spPr>
          <a:xfrm>
            <a:off x="0" y="1890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Utilizes the same “philosophy” as SCP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Goal is to discriminate between environments that can/can’t support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55" name="Google Shape;35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9025" y="200475"/>
            <a:ext cx="2931500" cy="18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434343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Near-surface Rotation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61" name="Google Shape;361;p44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Does NOT come from environmental horizontal vorticity (SRH)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Environmental vorticity helps develop and strengthen the parent mesocyclone.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62" name="Google Shape;362;p44"/>
          <p:cNvSpPr txBox="1"/>
          <p:nvPr>
            <p:ph idx="1" type="body"/>
          </p:nvPr>
        </p:nvSpPr>
        <p:spPr>
          <a:xfrm>
            <a:off x="0" y="2652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Observational &amp; numerical simulation studies suggest the source for surface rotation: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Is baroclinically generated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Either along the FFCB or RFD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CCCC"/>
              </a:buClr>
              <a:buSzPts val="2400"/>
              <a:buChar char="○"/>
            </a:pPr>
            <a:r>
              <a:rPr lang="en" sz="2400">
                <a:solidFill>
                  <a:srgbClr val="F4CCCC"/>
                </a:solidFill>
              </a:rPr>
              <a:t>Still under study - stay tuned!</a:t>
            </a:r>
            <a:endParaRPr sz="2400">
              <a:solidFill>
                <a:srgbClr val="F4CCCC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68" name="Google Shape;368;p45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Want to prioritize mesocyclonic tornado production</a:t>
            </a:r>
            <a:endParaRPr sz="19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Utilize some concepts from SCP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Looking for right-moving, long-lived supercell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The need for buoyancy &amp; deep-layer shear are still relevant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But need to adjust our focus to buoyancy, inhibition, and vertical shear near the ground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strong mesocyclone and low-level stretching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evaporative cooling in the RFD 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recall low-level horizontal vorticity production from tornado lecture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This gives us an idea of the low-level resistance to stretching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/>
          <p:nvPr>
            <p:ph idx="1" type="body"/>
          </p:nvPr>
        </p:nvSpPr>
        <p:spPr>
          <a:xfrm>
            <a:off x="0" y="9756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sustained, (near) surface-based supercell environments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Requires buoyancy/shear (</a:t>
            </a:r>
            <a:r>
              <a:rPr lang="en" sz="2300">
                <a:solidFill>
                  <a:srgbClr val="FFE599"/>
                </a:solidFill>
              </a:rPr>
              <a:t>MLCAPE, MLCIN, EBWD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strong, low-level source of stretching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Generally comes in the form of a strong negative pressure perturbation associated with the mesocyclone (</a:t>
            </a:r>
            <a:r>
              <a:rPr lang="en" sz="2300">
                <a:solidFill>
                  <a:srgbClr val="FFE599"/>
                </a:solidFill>
              </a:rPr>
              <a:t>ESRH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374" name="Google Shape;374;p46"/>
          <p:cNvSpPr txBox="1"/>
          <p:nvPr>
            <p:ph idx="1" type="body"/>
          </p:nvPr>
        </p:nvSpPr>
        <p:spPr>
          <a:xfrm>
            <a:off x="0" y="34560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to estimate the resistance to stretching 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300"/>
              <a:buChar char="○"/>
            </a:pPr>
            <a:r>
              <a:rPr lang="en" sz="2300">
                <a:solidFill>
                  <a:srgbClr val="FFE599"/>
                </a:solidFill>
              </a:rPr>
              <a:t>MLCAPE, MLCIN, MLLCL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375" name="Google Shape;375;p46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2 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81" name="Google Shape;381;p47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f(</a:t>
            </a:r>
            <a:r>
              <a:rPr lang="en" sz="2700">
                <a:solidFill>
                  <a:srgbClr val="B6D7A8"/>
                </a:solidFill>
              </a:rPr>
              <a:t>MLCAPE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MLCIN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ESRH, </a:t>
            </a:r>
            <a:r>
              <a:rPr lang="en" sz="2700">
                <a:solidFill>
                  <a:srgbClr val="DD7E6B"/>
                </a:solidFill>
              </a:rPr>
              <a:t>MLLCL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382" name="Google Shape;382;p47"/>
          <p:cNvSpPr txBox="1"/>
          <p:nvPr>
            <p:ph idx="1" type="body"/>
          </p:nvPr>
        </p:nvSpPr>
        <p:spPr>
          <a:xfrm>
            <a:off x="-393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Measure of surface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(or near-surface)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based instability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B6D7A8"/>
                </a:solidFill>
              </a:rPr>
              <a:t>Driving factor</a:t>
            </a:r>
            <a:endParaRPr sz="1600" u="sng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83" name="Google Shape;383;p47"/>
          <p:cNvSpPr txBox="1"/>
          <p:nvPr>
            <p:ph idx="1" type="body"/>
          </p:nvPr>
        </p:nvSpPr>
        <p:spPr>
          <a:xfrm>
            <a:off x="36183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Deep-layer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Shear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Necessary 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Factor</a:t>
            </a:r>
            <a:endParaRPr sz="16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384" name="Google Shape;384;p47"/>
          <p:cNvSpPr txBox="1"/>
          <p:nvPr>
            <p:ph idx="1" type="body"/>
          </p:nvPr>
        </p:nvSpPr>
        <p:spPr>
          <a:xfrm>
            <a:off x="49137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Low-level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Shear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E599"/>
                </a:solidFill>
              </a:rPr>
              <a:t>Driving factor</a:t>
            </a:r>
            <a:endParaRPr sz="1600" u="sng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385" name="Google Shape;385;p47"/>
          <p:cNvCxnSpPr/>
          <p:nvPr/>
        </p:nvCxnSpPr>
        <p:spPr>
          <a:xfrm flipH="1" rot="10800000">
            <a:off x="1639025" y="2323875"/>
            <a:ext cx="826500" cy="105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6" name="Google Shape;386;p47"/>
          <p:cNvCxnSpPr/>
          <p:nvPr/>
        </p:nvCxnSpPr>
        <p:spPr>
          <a:xfrm flipH="1" rot="10800000">
            <a:off x="33154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7" name="Google Shape;387;p47"/>
          <p:cNvCxnSpPr/>
          <p:nvPr/>
        </p:nvCxnSpPr>
        <p:spPr>
          <a:xfrm flipH="1" rot="10800000">
            <a:off x="6004450" y="2304825"/>
            <a:ext cx="504000" cy="112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8" name="Google Shape;388;p47"/>
          <p:cNvCxnSpPr/>
          <p:nvPr/>
        </p:nvCxnSpPr>
        <p:spPr>
          <a:xfrm rot="10800000">
            <a:off x="7868875" y="2380425"/>
            <a:ext cx="243300" cy="997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9" name="Google Shape;389;p47"/>
          <p:cNvSpPr txBox="1"/>
          <p:nvPr>
            <p:ph idx="1" type="body"/>
          </p:nvPr>
        </p:nvSpPr>
        <p:spPr>
          <a:xfrm>
            <a:off x="19419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Measure of surface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(or near-surface)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based inhibition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Limiting factor</a:t>
            </a:r>
            <a:endParaRPr sz="16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 </a:t>
            </a:r>
            <a:endParaRPr sz="2400">
              <a:solidFill>
                <a:srgbClr val="C9DAF8"/>
              </a:solidFill>
            </a:endParaRPr>
          </a:p>
        </p:txBody>
      </p:sp>
      <p:sp>
        <p:nvSpPr>
          <p:cNvPr id="390" name="Google Shape;390;p47"/>
          <p:cNvSpPr txBox="1"/>
          <p:nvPr>
            <p:ph idx="1" type="body"/>
          </p:nvPr>
        </p:nvSpPr>
        <p:spPr>
          <a:xfrm>
            <a:off x="6693375" y="3388725"/>
            <a:ext cx="24858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Measure of near-surface downdraft air buoyancy/stretching potential</a:t>
            </a:r>
            <a:endParaRPr sz="1600">
              <a:solidFill>
                <a:srgbClr val="DD7E6B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Limiting factor</a:t>
            </a: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391" name="Google Shape;391;p47"/>
          <p:cNvCxnSpPr/>
          <p:nvPr/>
        </p:nvCxnSpPr>
        <p:spPr>
          <a:xfrm flipH="1" rot="10800000">
            <a:off x="4924200" y="2285925"/>
            <a:ext cx="327900" cy="109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5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8"/>
          <p:cNvSpPr/>
          <p:nvPr/>
        </p:nvSpPr>
        <p:spPr>
          <a:xfrm>
            <a:off x="6885375" y="671425"/>
            <a:ext cx="11916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8"/>
          <p:cNvSpPr txBox="1"/>
          <p:nvPr/>
        </p:nvSpPr>
        <p:spPr>
          <a:xfrm>
            <a:off x="65426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399" name="Google Shape;399;p48"/>
          <p:cNvCxnSpPr/>
          <p:nvPr/>
        </p:nvCxnSpPr>
        <p:spPr>
          <a:xfrm flipH="1" rot="10800000">
            <a:off x="1333750" y="28746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0" name="Google Shape;400;p48"/>
          <p:cNvSpPr txBox="1"/>
          <p:nvPr/>
        </p:nvSpPr>
        <p:spPr>
          <a:xfrm>
            <a:off x="2445500" y="472925"/>
            <a:ext cx="3783000" cy="831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Threshold set to 1500 J/kg in order to better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the contribution of ESRH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(See Thompson et al. 2004 for details)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9"/>
          <p:cNvSpPr/>
          <p:nvPr/>
        </p:nvSpPr>
        <p:spPr>
          <a:xfrm>
            <a:off x="7169725" y="708475"/>
            <a:ext cx="1086300" cy="4401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9"/>
          <p:cNvSpPr txBox="1"/>
          <p:nvPr/>
        </p:nvSpPr>
        <p:spPr>
          <a:xfrm>
            <a:off x="6695075" y="377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08" name="Google Shape;408;p49"/>
          <p:cNvCxnSpPr/>
          <p:nvPr/>
        </p:nvCxnSpPr>
        <p:spPr>
          <a:xfrm flipH="1" rot="10800000">
            <a:off x="1486150" y="181355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p49"/>
          <p:cNvCxnSpPr/>
          <p:nvPr/>
        </p:nvCxnSpPr>
        <p:spPr>
          <a:xfrm flipH="1" rot="10800000">
            <a:off x="1486150" y="401670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52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0"/>
          <p:cNvSpPr/>
          <p:nvPr/>
        </p:nvSpPr>
        <p:spPr>
          <a:xfrm>
            <a:off x="6762175" y="595225"/>
            <a:ext cx="10860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0"/>
          <p:cNvSpPr txBox="1"/>
          <p:nvPr/>
        </p:nvSpPr>
        <p:spPr>
          <a:xfrm>
            <a:off x="6303625" y="1950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17" name="Google Shape;417;p50"/>
          <p:cNvCxnSpPr/>
          <p:nvPr/>
        </p:nvCxnSpPr>
        <p:spPr>
          <a:xfrm>
            <a:off x="987425" y="2577125"/>
            <a:ext cx="6870000" cy="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1"/>
          <p:cNvSpPr/>
          <p:nvPr/>
        </p:nvSpPr>
        <p:spPr>
          <a:xfrm>
            <a:off x="1562350" y="747625"/>
            <a:ext cx="11205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1"/>
          <p:cNvSpPr txBox="1"/>
          <p:nvPr/>
        </p:nvSpPr>
        <p:spPr>
          <a:xfrm>
            <a:off x="13610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25" name="Google Shape;425;p51"/>
          <p:cNvCxnSpPr/>
          <p:nvPr/>
        </p:nvCxnSpPr>
        <p:spPr>
          <a:xfrm flipH="1" rot="10800000">
            <a:off x="1562350" y="34842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026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2"/>
          <p:cNvSpPr/>
          <p:nvPr/>
        </p:nvSpPr>
        <p:spPr>
          <a:xfrm>
            <a:off x="6994875" y="747625"/>
            <a:ext cx="11583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2"/>
          <p:cNvSpPr txBox="1"/>
          <p:nvPr/>
        </p:nvSpPr>
        <p:spPr>
          <a:xfrm>
            <a:off x="6581000" y="3474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33" name="Google Shape;433;p52"/>
          <p:cNvCxnSpPr/>
          <p:nvPr/>
        </p:nvCxnSpPr>
        <p:spPr>
          <a:xfrm flipH="1" rot="10800000">
            <a:off x="1409925" y="29509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4" name="Google Shape;434;p52"/>
          <p:cNvCxnSpPr/>
          <p:nvPr/>
        </p:nvCxnSpPr>
        <p:spPr>
          <a:xfrm flipH="1" rot="10800000">
            <a:off x="1409925" y="11221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In general, these parameters work well when used appropriately, but let’s take a closer look at: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How they’re derived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When to use them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Nuances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3"/>
          <p:cNvSpPr txBox="1"/>
          <p:nvPr>
            <p:ph idx="1" type="body"/>
          </p:nvPr>
        </p:nvSpPr>
        <p:spPr>
          <a:xfrm>
            <a:off x="3984450" y="1222175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40" name="Google Shape;440;p53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441" name="Google Shape;441;p53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2" name="Google Shape;442;p53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443" name="Google Shape;443;p53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4" name="Google Shape;444;p53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445" name="Google Shape;445;p53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6" name="Google Shape;446;p53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447" name="Google Shape;447;p53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8" name="Google Shape;448;p53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449" name="Google Shape;449;p53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53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51" name="Google Shape;451;p53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52" name="Google Shape;452;p53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53" name="Google Shape;453;p53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459" name="Google Shape;459;p54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0" name="Google Shape;460;p54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</a:t>
            </a:r>
            <a:r>
              <a:rPr lang="en" sz="2700">
                <a:solidFill>
                  <a:srgbClr val="A4C2F4"/>
                </a:solidFill>
              </a:rPr>
              <a:t>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461" name="Google Shape;461;p54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54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463" name="Google Shape;463;p54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4" name="Google Shape;464;p54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465" name="Google Shape;465;p54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6" name="Google Shape;466;p54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</a:t>
            </a:r>
            <a:r>
              <a:rPr lang="en" sz="2700">
                <a:solidFill>
                  <a:srgbClr val="DD7E6B"/>
                </a:solidFill>
              </a:rPr>
              <a:t>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467" name="Google Shape;467;p54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8" name="Google Shape;468;p54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69" name="Google Shape;469;p54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70" name="Google Shape;470;p54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71" name="Google Shape;471;p54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72" name="Google Shape;472;p54"/>
          <p:cNvSpPr txBox="1"/>
          <p:nvPr>
            <p:ph idx="1" type="body"/>
          </p:nvPr>
        </p:nvSpPr>
        <p:spPr>
          <a:xfrm>
            <a:off x="-39300" y="3575125"/>
            <a:ext cx="17991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Goes to 0 as MLCAPE decreases.</a:t>
            </a:r>
            <a:endParaRPr sz="16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473" name="Google Shape;473;p54"/>
          <p:cNvCxnSpPr/>
          <p:nvPr/>
        </p:nvCxnSpPr>
        <p:spPr>
          <a:xfrm flipH="1" rot="10800000">
            <a:off x="799950" y="3032175"/>
            <a:ext cx="50100" cy="595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4" name="Google Shape;474;p54"/>
          <p:cNvSpPr txBox="1"/>
          <p:nvPr>
            <p:ph idx="1" type="body"/>
          </p:nvPr>
        </p:nvSpPr>
        <p:spPr>
          <a:xfrm>
            <a:off x="1598550" y="31500"/>
            <a:ext cx="2385900" cy="1444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Goes to 0 as MLCIN decreases 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(magnitude increases)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Set to 1 if MLCIN &gt; -50</a:t>
            </a:r>
            <a:endParaRPr sz="16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cxnSp>
        <p:nvCxnSpPr>
          <p:cNvPr id="475" name="Google Shape;475;p54"/>
          <p:cNvCxnSpPr>
            <a:stCxn id="474" idx="2"/>
            <a:endCxn id="460" idx="0"/>
          </p:cNvCxnSpPr>
          <p:nvPr/>
        </p:nvCxnSpPr>
        <p:spPr>
          <a:xfrm flipH="1">
            <a:off x="2676600" y="1475700"/>
            <a:ext cx="114900" cy="418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6" name="Google Shape;476;p54"/>
          <p:cNvSpPr txBox="1"/>
          <p:nvPr>
            <p:ph idx="1" type="body"/>
          </p:nvPr>
        </p:nvSpPr>
        <p:spPr>
          <a:xfrm>
            <a:off x="2791500" y="357512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0 if EBWD &lt; 12.5 m/s</a:t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1.5 if EBWD &gt; 30 m/s</a:t>
            </a:r>
            <a:endParaRPr sz="16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AD1DC"/>
                </a:solidFill>
              </a:rPr>
              <a:t> </a:t>
            </a:r>
            <a:endParaRPr sz="2400">
              <a:solidFill>
                <a:srgbClr val="EAD1DC"/>
              </a:solidFill>
            </a:endParaRPr>
          </a:p>
        </p:txBody>
      </p:sp>
      <p:cxnSp>
        <p:nvCxnSpPr>
          <p:cNvPr id="477" name="Google Shape;477;p54"/>
          <p:cNvCxnSpPr/>
          <p:nvPr/>
        </p:nvCxnSpPr>
        <p:spPr>
          <a:xfrm flipH="1" rot="10800000">
            <a:off x="4346700" y="2994450"/>
            <a:ext cx="111900" cy="504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8" name="Google Shape;478;p54"/>
          <p:cNvSpPr txBox="1"/>
          <p:nvPr>
            <p:ph idx="1" type="body"/>
          </p:nvPr>
        </p:nvSpPr>
        <p:spPr>
          <a:xfrm>
            <a:off x="4951350" y="-44700"/>
            <a:ext cx="2385900" cy="71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Goes to 0 as ESRH decreases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Set to zero if the bottom of the Eff. Inflow Layer is above the surface</a:t>
            </a:r>
            <a:endParaRPr sz="16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cxnSp>
        <p:nvCxnSpPr>
          <p:cNvPr id="479" name="Google Shape;479;p54"/>
          <p:cNvCxnSpPr/>
          <p:nvPr/>
        </p:nvCxnSpPr>
        <p:spPr>
          <a:xfrm flipH="1">
            <a:off x="6047700" y="1568075"/>
            <a:ext cx="54600" cy="411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0" name="Google Shape;480;p54"/>
          <p:cNvSpPr txBox="1"/>
          <p:nvPr>
            <p:ph idx="1" type="body"/>
          </p:nvPr>
        </p:nvSpPr>
        <p:spPr>
          <a:xfrm>
            <a:off x="5910025" y="362737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0 if MLLCL &gt; 2000 m</a:t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1.0 if MLLCL &lt; 1000 m</a:t>
            </a:r>
            <a:endParaRPr sz="16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481" name="Google Shape;481;p54"/>
          <p:cNvCxnSpPr/>
          <p:nvPr/>
        </p:nvCxnSpPr>
        <p:spPr>
          <a:xfrm flipH="1" rot="10800000">
            <a:off x="7616375" y="2994375"/>
            <a:ext cx="186300" cy="63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25" y="0"/>
            <a:ext cx="7928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5"/>
          <p:cNvSpPr/>
          <p:nvPr/>
        </p:nvSpPr>
        <p:spPr>
          <a:xfrm>
            <a:off x="5346600" y="671425"/>
            <a:ext cx="3035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5"/>
          <p:cNvSpPr txBox="1"/>
          <p:nvPr/>
        </p:nvSpPr>
        <p:spPr>
          <a:xfrm>
            <a:off x="5846425" y="2712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89" name="Google Shape;489;p55"/>
          <p:cNvCxnSpPr/>
          <p:nvPr/>
        </p:nvCxnSpPr>
        <p:spPr>
          <a:xfrm>
            <a:off x="1187050" y="4510475"/>
            <a:ext cx="7201200" cy="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6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Fixed-Layer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95" name="Google Shape;495;p56"/>
          <p:cNvSpPr txBox="1"/>
          <p:nvPr>
            <p:ph idx="1" type="body"/>
          </p:nvPr>
        </p:nvSpPr>
        <p:spPr>
          <a:xfrm>
            <a:off x="21115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96" name="Google Shape;496;p56"/>
          <p:cNvSpPr txBox="1"/>
          <p:nvPr>
            <p:ph idx="1" type="body"/>
          </p:nvPr>
        </p:nvSpPr>
        <p:spPr>
          <a:xfrm>
            <a:off x="16360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497" name="Google Shape;497;p56"/>
          <p:cNvSpPr txBox="1"/>
          <p:nvPr>
            <p:ph idx="1" type="body"/>
          </p:nvPr>
        </p:nvSpPr>
        <p:spPr>
          <a:xfrm>
            <a:off x="16159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498" name="Google Shape;498;p56"/>
          <p:cNvSpPr txBox="1"/>
          <p:nvPr>
            <p:ph idx="1" type="body"/>
          </p:nvPr>
        </p:nvSpPr>
        <p:spPr>
          <a:xfrm>
            <a:off x="14714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499" name="Google Shape;499;p56"/>
          <p:cNvSpPr txBox="1"/>
          <p:nvPr>
            <p:ph idx="1" type="body"/>
          </p:nvPr>
        </p:nvSpPr>
        <p:spPr>
          <a:xfrm>
            <a:off x="15397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500" name="Google Shape;500;p56"/>
          <p:cNvSpPr txBox="1"/>
          <p:nvPr>
            <p:ph idx="1" type="body"/>
          </p:nvPr>
        </p:nvSpPr>
        <p:spPr>
          <a:xfrm>
            <a:off x="50833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SB</a:t>
            </a:r>
            <a:r>
              <a:rPr lang="en" sz="2700">
                <a:solidFill>
                  <a:srgbClr val="B6D7A8"/>
                </a:solidFill>
              </a:rPr>
              <a:t>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01" name="Google Shape;501;p56"/>
          <p:cNvSpPr txBox="1"/>
          <p:nvPr>
            <p:ph idx="1" type="body"/>
          </p:nvPr>
        </p:nvSpPr>
        <p:spPr>
          <a:xfrm>
            <a:off x="46078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SB</a:t>
            </a:r>
            <a:r>
              <a:rPr lang="en" sz="2700">
                <a:solidFill>
                  <a:srgbClr val="A4C2F4"/>
                </a:solidFill>
              </a:rPr>
              <a:t>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02" name="Google Shape;502;p56"/>
          <p:cNvSpPr txBox="1"/>
          <p:nvPr>
            <p:ph idx="1" type="body"/>
          </p:nvPr>
        </p:nvSpPr>
        <p:spPr>
          <a:xfrm>
            <a:off x="45877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0-6 km </a:t>
            </a:r>
            <a:r>
              <a:rPr lang="en" sz="2700">
                <a:solidFill>
                  <a:srgbClr val="EAD1DC"/>
                </a:solidFill>
              </a:rPr>
              <a:t>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03" name="Google Shape;503;p56"/>
          <p:cNvSpPr txBox="1"/>
          <p:nvPr>
            <p:ph idx="1" type="body"/>
          </p:nvPr>
        </p:nvSpPr>
        <p:spPr>
          <a:xfrm>
            <a:off x="44432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SB</a:t>
            </a:r>
            <a:r>
              <a:rPr lang="en" sz="2700">
                <a:solidFill>
                  <a:srgbClr val="DD7E6B"/>
                </a:solidFill>
              </a:rPr>
              <a:t>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04" name="Google Shape;504;p56"/>
          <p:cNvSpPr txBox="1"/>
          <p:nvPr>
            <p:ph idx="1" type="body"/>
          </p:nvPr>
        </p:nvSpPr>
        <p:spPr>
          <a:xfrm>
            <a:off x="45115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0-1 km </a:t>
            </a:r>
            <a:r>
              <a:rPr lang="en" sz="2700">
                <a:solidFill>
                  <a:srgbClr val="FFE599"/>
                </a:solidFill>
              </a:rPr>
              <a:t>SRH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505" name="Google Shape;505;p56"/>
          <p:cNvCxnSpPr>
            <a:stCxn id="495" idx="3"/>
            <a:endCxn id="500" idx="1"/>
          </p:cNvCxnSpPr>
          <p:nvPr/>
        </p:nvCxnSpPr>
        <p:spPr>
          <a:xfrm>
            <a:off x="3869550" y="1719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6" name="Google Shape;506;p56"/>
          <p:cNvCxnSpPr/>
          <p:nvPr/>
        </p:nvCxnSpPr>
        <p:spPr>
          <a:xfrm>
            <a:off x="3869550" y="22525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7" name="Google Shape;507;p56"/>
          <p:cNvCxnSpPr/>
          <p:nvPr/>
        </p:nvCxnSpPr>
        <p:spPr>
          <a:xfrm>
            <a:off x="3488550" y="2862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8" name="Google Shape;508;p56"/>
          <p:cNvCxnSpPr/>
          <p:nvPr/>
        </p:nvCxnSpPr>
        <p:spPr>
          <a:xfrm>
            <a:off x="3336150" y="34717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9" name="Google Shape;509;p56"/>
          <p:cNvCxnSpPr/>
          <p:nvPr/>
        </p:nvCxnSpPr>
        <p:spPr>
          <a:xfrm>
            <a:off x="3717150" y="4005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0" name="Google Shape;510;p56"/>
          <p:cNvSpPr txBox="1"/>
          <p:nvPr>
            <p:ph idx="1" type="body"/>
          </p:nvPr>
        </p:nvSpPr>
        <p:spPr>
          <a:xfrm>
            <a:off x="1313025" y="4538575"/>
            <a:ext cx="6338700" cy="45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Otherwise, uses the same formulation!</a:t>
            </a: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Effective vs. Fixed Layer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16" name="Google Shape;516;p57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SBCAPE is less dependent on RAP moisture </a:t>
            </a:r>
            <a:r>
              <a:rPr lang="en" sz="2400">
                <a:solidFill>
                  <a:srgbClr val="FFFFFF"/>
                </a:solidFill>
              </a:rPr>
              <a:t>profile</a:t>
            </a:r>
            <a:r>
              <a:rPr lang="en" sz="2400">
                <a:solidFill>
                  <a:srgbClr val="FFFFFF"/>
                </a:solidFill>
              </a:rPr>
              <a:t> above the surface &amp; is more responsive in SPC Mesoanalysis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Fixed-layer terms aren’t as sensitive to errors in the thermo profile or storm-motion estimates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 replication of Eff. layer terms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Examine closely when the two vary substantially!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22" name="Google Shape;522;p58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Gives single parameter to </a:t>
            </a:r>
            <a:r>
              <a:rPr lang="en" sz="2400">
                <a:solidFill>
                  <a:srgbClr val="FFFFFF"/>
                </a:solidFill>
              </a:rPr>
              <a:t>characterize</a:t>
            </a:r>
            <a:r>
              <a:rPr lang="en" sz="2400">
                <a:solidFill>
                  <a:srgbClr val="FFFFFF"/>
                </a:solidFill>
              </a:rPr>
              <a:t> the potential for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Is rooted in physical processes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to tornadogenesis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Recent studies show combining STP with observed tornado vortex signatures in WSR-88D data can give a reliable estimate of tornado strength in real-time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28" name="Google Shape;528;p59"/>
          <p:cNvSpPr txBox="1"/>
          <p:nvPr>
            <p:ph idx="1" type="body"/>
          </p:nvPr>
        </p:nvSpPr>
        <p:spPr>
          <a:xfrm>
            <a:off x="890425" y="1432850"/>
            <a:ext cx="7246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 studies have shown that STP correlates well with tornado </a:t>
            </a:r>
            <a:r>
              <a:rPr lang="en" sz="2400">
                <a:solidFill>
                  <a:srgbClr val="FFFFFF"/>
                </a:solidFill>
              </a:rPr>
              <a:t>occurrence: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“..we conclude that STP is statistically significant covariate to U.S. tornado frequency”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- Gensini and Bravo de Guenni (2019)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when analyzing a 30-year climatology of STP and tornado occurrence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34" name="Google Shape;534;p60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Conditional on the </a:t>
            </a:r>
            <a:r>
              <a:rPr lang="en" sz="2400">
                <a:solidFill>
                  <a:srgbClr val="FFFFFF"/>
                </a:solidFill>
              </a:rPr>
              <a:t>existence</a:t>
            </a:r>
            <a:r>
              <a:rPr lang="en" sz="2400">
                <a:solidFill>
                  <a:srgbClr val="FFFFFF"/>
                </a:solidFill>
              </a:rPr>
              <a:t> of a right-moving, surface-based supercell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Simplified estimate of environments favoring both supercell </a:t>
            </a:r>
            <a:r>
              <a:rPr lang="en" sz="2400">
                <a:solidFill>
                  <a:srgbClr val="FFFFFF"/>
                </a:solidFill>
              </a:rPr>
              <a:t>initiation</a:t>
            </a:r>
            <a:r>
              <a:rPr lang="en" sz="2400">
                <a:solidFill>
                  <a:srgbClr val="FFFFFF"/>
                </a:solidFill>
              </a:rPr>
              <a:t> and sustenance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which are not the same - easier to sustain a supercell in a higher CIN environment than to initiate!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5" name="Google Shape;535;p60"/>
          <p:cNvSpPr txBox="1"/>
          <p:nvPr>
            <p:ph idx="1" type="body"/>
          </p:nvPr>
        </p:nvSpPr>
        <p:spPr>
          <a:xfrm>
            <a:off x="0" y="36846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Currently no reliable way to measure/estimate near-surface vorticity generation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2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41" name="Google Shape;541;p61"/>
          <p:cNvSpPr txBox="1"/>
          <p:nvPr>
            <p:ph idx="1" type="body"/>
          </p:nvPr>
        </p:nvSpPr>
        <p:spPr>
          <a:xfrm>
            <a:off x="0" y="12804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2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47" name="Google Shape;547;p62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48" name="Google Shape;548;p62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549" name="Google Shape;549;p62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0" name="Google Shape;550;p62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551" name="Google Shape;551;p62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2" name="Google Shape;552;p62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553" name="Google Shape;553;p62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4" name="Google Shape;554;p62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555" name="Google Shape;555;p62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6" name="Google Shape;556;p62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557" name="Google Shape;557;p62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8" name="Google Shape;558;p62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59" name="Google Shape;559;p62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60" name="Google Shape;560;p62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61" name="Google Shape;561;p62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62" name="Google Shape;562;p62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63" name="Google Shape;563;p62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64" name="Google Shape;564;p62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65" name="Google Shape;565;p62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566" name="Google Shape;566;p62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67" name="Google Shape;567;p62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Low CAPE/High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-15240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Recall what is needed for a supercell: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An initial updraft (buoyancy)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Vertical wind shear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updraft tilts and stretches ambient environmental horizontal vorticity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Leads to mesocyclone development and supports a stronger, longer-lived storm.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98" name="Google Shape;98;p18"/>
          <p:cNvCxnSpPr/>
          <p:nvPr/>
        </p:nvCxnSpPr>
        <p:spPr>
          <a:xfrm>
            <a:off x="4838950" y="2894650"/>
            <a:ext cx="0" cy="5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3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3" name="Google Shape;573;p63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74" name="Google Shape;574;p63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575" name="Google Shape;575;p63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6" name="Google Shape;576;p63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577" name="Google Shape;577;p63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8" name="Google Shape;578;p63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579" name="Google Shape;579;p63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0" name="Google Shape;580;p63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581" name="Google Shape;581;p63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2" name="Google Shape;582;p63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583" name="Google Shape;583;p63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4" name="Google Shape;584;p63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85" name="Google Shape;585;p63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86" name="Google Shape;586;p63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87" name="Google Shape;587;p63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88" name="Google Shape;588;p63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89" name="Google Shape;589;p63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90" name="Google Shape;590;p63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91" name="Google Shape;591;p63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592" name="Google Shape;592;p63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93" name="Google Shape;593;p63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4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99" name="Google Shape;599;p64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0" name="Google Shape;600;p64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601" name="Google Shape;601;p64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2" name="Google Shape;602;p64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603" name="Google Shape;603;p64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4" name="Google Shape;604;p64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605" name="Google Shape;605;p64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6" name="Google Shape;606;p64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607" name="Google Shape;607;p64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8" name="Google Shape;608;p64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09" name="Google Shape;609;p64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0" name="Google Shape;610;p64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11" name="Google Shape;611;p64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12" name="Google Shape;612;p64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13" name="Google Shape;613;p64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14" name="Google Shape;614;p64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15" name="Google Shape;615;p64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16" name="Google Shape;616;p64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17" name="Google Shape;617;p64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18" name="Google Shape;618;p64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19" name="Google Shape;619;p64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20" name="Google Shape;620;p64"/>
          <p:cNvSpPr txBox="1"/>
          <p:nvPr>
            <p:ph idx="1" type="body"/>
          </p:nvPr>
        </p:nvSpPr>
        <p:spPr>
          <a:xfrm>
            <a:off x="2351250" y="2425750"/>
            <a:ext cx="4827900" cy="1649700"/>
          </a:xfrm>
          <a:prstGeom prst="rect">
            <a:avLst/>
          </a:prstGeom>
          <a:solidFill>
            <a:srgbClr val="EFEFEF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Same STP value, but which environment is more favorable for tornadoes?</a:t>
            </a:r>
            <a:endParaRPr sz="2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The Main Point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26" name="Google Shape;626;p65"/>
          <p:cNvSpPr txBox="1"/>
          <p:nvPr>
            <p:ph idx="1" type="body"/>
          </p:nvPr>
        </p:nvSpPr>
        <p:spPr>
          <a:xfrm>
            <a:off x="0" y="17376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Spend time </a:t>
            </a:r>
            <a:r>
              <a:rPr lang="en" sz="2400">
                <a:solidFill>
                  <a:srgbClr val="53D253"/>
                </a:solidFill>
              </a:rPr>
              <a:t>understanding how each parameter works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It can save you from making incorrect assumptions about the environment!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66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6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67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7"/>
          <p:cNvPicPr preferRelativeResize="0"/>
          <p:nvPr/>
        </p:nvPicPr>
        <p:blipFill rotWithShape="1">
          <a:blip r:embed="rId4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7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68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8"/>
          <p:cNvPicPr preferRelativeResize="0"/>
          <p:nvPr/>
        </p:nvPicPr>
        <p:blipFill rotWithShape="1">
          <a:blip r:embed="rId4">
            <a:alphaModFix/>
          </a:blip>
          <a:srcRect b="9975" l="10225" r="11777" t="16348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68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69"/>
          <p:cNvPicPr preferRelativeResize="0"/>
          <p:nvPr/>
        </p:nvPicPr>
        <p:blipFill rotWithShape="1">
          <a:blip r:embed="rId3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9"/>
          <p:cNvPicPr preferRelativeResize="0"/>
          <p:nvPr/>
        </p:nvPicPr>
        <p:blipFill rotWithShape="1">
          <a:blip r:embed="rId4">
            <a:alphaModFix/>
          </a:blip>
          <a:srcRect b="10277" l="10151" r="11698" t="16203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9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0" name="Google Shape;66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71"/>
          <p:cNvPicPr preferRelativeResize="0"/>
          <p:nvPr/>
        </p:nvPicPr>
        <p:blipFill rotWithShape="1">
          <a:blip r:embed="rId3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1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p71"/>
          <p:cNvPicPr preferRelativeResize="0"/>
          <p:nvPr/>
        </p:nvPicPr>
        <p:blipFill rotWithShape="1">
          <a:blip r:embed="rId4">
            <a:alphaModFix/>
          </a:blip>
          <a:srcRect b="10014" l="9962" r="11216" t="16245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71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375" y="100500"/>
            <a:ext cx="5962200" cy="49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2"/>
          <p:cNvPicPr preferRelativeResize="0"/>
          <p:nvPr/>
        </p:nvPicPr>
        <p:blipFill rotWithShape="1">
          <a:blip r:embed="rId4">
            <a:alphaModFix/>
          </a:blip>
          <a:srcRect b="0" l="0" r="25600" t="0"/>
          <a:stretch/>
        </p:blipFill>
        <p:spPr>
          <a:xfrm>
            <a:off x="6347900" y="235875"/>
            <a:ext cx="2550499" cy="17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72"/>
          <p:cNvSpPr txBox="1"/>
          <p:nvPr>
            <p:ph idx="1" type="body"/>
          </p:nvPr>
        </p:nvSpPr>
        <p:spPr>
          <a:xfrm>
            <a:off x="6347900" y="26520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March 2nd, 2020 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Cookville, TN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EF-4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 </a:t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Buoyancy</a:t>
            </a:r>
            <a:r>
              <a:rPr lang="en" sz="2400">
                <a:solidFill>
                  <a:srgbClr val="FFFFFF"/>
                </a:solidFill>
              </a:rPr>
              <a:t> - Easy! We already know how to calculate that!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SBCAPE		MLCAPE		</a:t>
            </a:r>
            <a:r>
              <a:rPr b="1" lang="en" sz="2400">
                <a:solidFill>
                  <a:srgbClr val="FFD966"/>
                </a:solidFill>
              </a:rPr>
              <a:t>MUCAPE</a:t>
            </a:r>
            <a:endParaRPr b="1" sz="2400">
              <a:solidFill>
                <a:srgbClr val="FFD966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We’ll use MUCAPE to capture all thunderstorm environments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05" name="Google Shape;105;p19"/>
          <p:cNvCxnSpPr/>
          <p:nvPr/>
        </p:nvCxnSpPr>
        <p:spPr>
          <a:xfrm flipH="1">
            <a:off x="3541150" y="2368500"/>
            <a:ext cx="1305300" cy="578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6" name="Google Shape;106;p19"/>
          <p:cNvCxnSpPr/>
          <p:nvPr/>
        </p:nvCxnSpPr>
        <p:spPr>
          <a:xfrm>
            <a:off x="4846450" y="2368500"/>
            <a:ext cx="0" cy="57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" name="Google Shape;107;p19"/>
          <p:cNvCxnSpPr/>
          <p:nvPr/>
        </p:nvCxnSpPr>
        <p:spPr>
          <a:xfrm>
            <a:off x="4846450" y="2364600"/>
            <a:ext cx="977100" cy="519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800" y="0"/>
            <a:ext cx="75530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3"/>
          <p:cNvSpPr txBox="1"/>
          <p:nvPr/>
        </p:nvSpPr>
        <p:spPr>
          <a:xfrm>
            <a:off x="819500" y="-6"/>
            <a:ext cx="7412100" cy="60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 December 2014 supercell</a:t>
            </a:r>
            <a:endParaRPr sz="306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73"/>
          <p:cNvSpPr/>
          <p:nvPr/>
        </p:nvSpPr>
        <p:spPr>
          <a:xfrm>
            <a:off x="6383550" y="3527250"/>
            <a:ext cx="651900" cy="431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74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407970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4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75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4079700" y="0"/>
            <a:ext cx="5064300" cy="51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5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75" y="0"/>
            <a:ext cx="612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6"/>
          <p:cNvSpPr txBox="1"/>
          <p:nvPr>
            <p:ph idx="1" type="body"/>
          </p:nvPr>
        </p:nvSpPr>
        <p:spPr>
          <a:xfrm>
            <a:off x="6348000" y="8692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Given the previous forecast soundings and the observed VWP profile on the left…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value of STP would you expect?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7" name="Google Shape;70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Vertical wind shear</a:t>
            </a:r>
            <a:r>
              <a:rPr lang="en" sz="2400">
                <a:solidFill>
                  <a:srgbClr val="FFFFFF"/>
                </a:solidFill>
              </a:rPr>
              <a:t> - Also easy!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We’ll use </a:t>
            </a:r>
            <a:r>
              <a:rPr lang="en" sz="2100" u="sng">
                <a:solidFill>
                  <a:srgbClr val="FFFFFF"/>
                </a:solidFill>
              </a:rPr>
              <a:t>Effective BWD</a:t>
            </a:r>
            <a:r>
              <a:rPr lang="en" sz="2100">
                <a:solidFill>
                  <a:srgbClr val="FFFFFF"/>
                </a:solidFill>
              </a:rPr>
              <a:t> and </a:t>
            </a:r>
            <a:r>
              <a:rPr lang="en" sz="2100" u="sng">
                <a:solidFill>
                  <a:srgbClr val="FFFFFF"/>
                </a:solidFill>
              </a:rPr>
              <a:t>Effective SRH</a:t>
            </a:r>
            <a:r>
              <a:rPr lang="en" sz="2100">
                <a:solidFill>
                  <a:srgbClr val="FFFFFF"/>
                </a:solidFill>
              </a:rPr>
              <a:t> since they </a:t>
            </a:r>
            <a:r>
              <a:rPr lang="en" sz="2100">
                <a:solidFill>
                  <a:schemeClr val="lt1"/>
                </a:solidFill>
              </a:rPr>
              <a:t>capture shallow and deep buoyancy environments as well as elevated thunderstorm environments.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134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0-6 km BWD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2039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BWD</a:t>
            </a:r>
            <a:endParaRPr sz="1900">
              <a:solidFill>
                <a:srgbClr val="FFD966"/>
              </a:solidFill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39312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0-1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57486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0-3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73488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SRH</a:t>
            </a:r>
            <a:endParaRPr sz="1900">
              <a:solidFill>
                <a:srgbClr val="FFD966"/>
              </a:solidFill>
            </a:endParaRPr>
          </a:p>
        </p:txBody>
      </p:sp>
      <p:cxnSp>
        <p:nvCxnSpPr>
          <p:cNvPr id="119" name="Google Shape;119;p20"/>
          <p:cNvCxnSpPr/>
          <p:nvPr/>
        </p:nvCxnSpPr>
        <p:spPr>
          <a:xfrm flipH="1">
            <a:off x="4658750" y="2286450"/>
            <a:ext cx="86100" cy="433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20"/>
          <p:cNvCxnSpPr/>
          <p:nvPr/>
        </p:nvCxnSpPr>
        <p:spPr>
          <a:xfrm flipH="1">
            <a:off x="1626050" y="2286450"/>
            <a:ext cx="3118800" cy="410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20"/>
          <p:cNvCxnSpPr/>
          <p:nvPr/>
        </p:nvCxnSpPr>
        <p:spPr>
          <a:xfrm flipH="1">
            <a:off x="3525350" y="2286450"/>
            <a:ext cx="1219500" cy="449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Google Shape;122;p20"/>
          <p:cNvCxnSpPr/>
          <p:nvPr/>
        </p:nvCxnSpPr>
        <p:spPr>
          <a:xfrm>
            <a:off x="4760475" y="2298150"/>
            <a:ext cx="1227300" cy="414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p20"/>
          <p:cNvCxnSpPr/>
          <p:nvPr/>
        </p:nvCxnSpPr>
        <p:spPr>
          <a:xfrm>
            <a:off x="4762113" y="2298150"/>
            <a:ext cx="2742000" cy="336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" name="Google Shape;124;p20"/>
          <p:cNvSpPr txBox="1"/>
          <p:nvPr/>
        </p:nvSpPr>
        <p:spPr>
          <a:xfrm>
            <a:off x="609700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organized convection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4996125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supercells (target phenomenon)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26" name="Google Shape;126;p20"/>
          <p:cNvSpPr/>
          <p:nvPr/>
        </p:nvSpPr>
        <p:spPr>
          <a:xfrm rot="5400000">
            <a:off x="1758800" y="2499475"/>
            <a:ext cx="320400" cy="15909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6394325" y="1610600"/>
            <a:ext cx="320400" cy="3415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9844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90"/>
          <p:cNvSpPr txBox="1"/>
          <p:nvPr>
            <p:ph idx="1" type="body"/>
          </p:nvPr>
        </p:nvSpPr>
        <p:spPr>
          <a:xfrm>
            <a:off x="2913775" y="294175"/>
            <a:ext cx="3421800" cy="1191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Valdosta, FL 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Dec. 29, 2014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EF-2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91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91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797" name="Google Shape;797;p91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92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92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804" name="Google Shape;804;p92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92"/>
          <p:cNvPicPr preferRelativeResize="0"/>
          <p:nvPr/>
        </p:nvPicPr>
        <p:blipFill rotWithShape="1">
          <a:blip r:embed="rId5">
            <a:alphaModFix/>
          </a:blip>
          <a:srcRect b="32501" l="109" r="50000" t="2496"/>
          <a:stretch/>
        </p:blipFill>
        <p:spPr>
          <a:xfrm>
            <a:off x="0" y="0"/>
            <a:ext cx="5064300" cy="51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1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" name="Google Shape;135;p21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21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1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" name="Google Shape;139;p21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2533650" y="4442800"/>
            <a:ext cx="4076700" cy="415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Which is going to matter more to an updraft?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93"/>
          <p:cNvSpPr txBox="1"/>
          <p:nvPr/>
        </p:nvSpPr>
        <p:spPr>
          <a:xfrm>
            <a:off x="0" y="1371600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No approach is </a:t>
            </a:r>
            <a:r>
              <a:rPr lang="en" sz="2400">
                <a:solidFill>
                  <a:srgbClr val="53D253"/>
                </a:solidFill>
              </a:rPr>
              <a:t>foolproof</a:t>
            </a:r>
            <a:r>
              <a:rPr lang="en" sz="2400">
                <a:solidFill>
                  <a:srgbClr val="53D253"/>
                </a:solidFill>
              </a:rPr>
              <a:t>!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Parameters are useful tools, but should not </a:t>
            </a:r>
            <a:r>
              <a:rPr lang="en" sz="2400">
                <a:solidFill>
                  <a:schemeClr val="lt1"/>
                </a:solidFill>
              </a:rPr>
              <a:t>substitute</a:t>
            </a:r>
            <a:r>
              <a:rPr lang="en" sz="2400">
                <a:solidFill>
                  <a:schemeClr val="lt1"/>
                </a:solidFill>
              </a:rPr>
              <a:t> a thorough analysis of the environment.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2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" name="Google Shape;149;p22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22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2" name="Google Shape;152;p22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3" name="Google Shape;153;p22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725" y="1826352"/>
            <a:ext cx="4581725" cy="311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826350"/>
            <a:ext cx="4581600" cy="31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/>
          <p:nvPr/>
        </p:nvSpPr>
        <p:spPr>
          <a:xfrm>
            <a:off x="24465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2"/>
          <p:cNvSpPr/>
          <p:nvPr/>
        </p:nvSpPr>
        <p:spPr>
          <a:xfrm>
            <a:off x="70947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1464150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2"/>
          <p:cNvSpPr/>
          <p:nvPr/>
        </p:nvSpPr>
        <p:spPr>
          <a:xfrm>
            <a:off x="7037725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