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84.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79.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83.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80.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88.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84.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91.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8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custom-properties+xml" PartName="/docProps/custom.xml"/>
  <Override ContentType="application/binary" PartName="/ppt/metadata"/>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Lst>
  <p:sldSz cy="6858000" cx="9144000"/>
  <p:notesSz cx="6858000" cy="9144000"/>
  <p:embeddedFontLst>
    <p:embeddedFont>
      <p:font typeface="Arimo"/>
      <p:regular r:id="rId98"/>
      <p:bold r:id="rId99"/>
      <p:italic r:id="rId100"/>
      <p:boldItalic r:id="rId101"/>
    </p:embeddedFont>
    <p:embeddedFont>
      <p:font typeface="Tahoma"/>
      <p:regular r:id="rId102"/>
      <p:bold r:id="rId103"/>
    </p:embeddedFont>
    <p:embeddedFont>
      <p:font typeface="Helvetica Neue"/>
      <p:regular r:id="rId104"/>
      <p:bold r:id="rId105"/>
      <p:italic r:id="rId106"/>
      <p:boldItalic r:id="rId10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880">
          <p15:clr>
            <a:srgbClr val="000000"/>
          </p15:clr>
        </p15:guide>
        <p15:guide id="2" pos="2160">
          <p15:clr>
            <a:srgbClr val="000000"/>
          </p15:clr>
        </p15:guide>
      </p15:notesGuideLst>
    </p:ext>
    <p:ext uri="http://customooxmlschemas.google.com/">
      <go:slidesCustomData xmlns:go="http://customooxmlschemas.google.com/" r:id="rId108" roundtripDataSignature="AMtx7mg7gjQDnqt6jfmo5rsgQbQmanGiM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69A39C6-4511-48E1-BC49-309DE93CEA10}">
  <a:tblStyle styleId="{069A39C6-4511-48E1-BC49-309DE93CEA10}"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880" orient="horz"/>
        <p:guide pos="2160"/>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font" Target="fonts/HelveticaNeue-boldItalic.fntdata"/><Relationship Id="rId106" Type="http://schemas.openxmlformats.org/officeDocument/2006/relationships/font" Target="fonts/HelveticaNeue-italic.fntdata"/><Relationship Id="rId105" Type="http://schemas.openxmlformats.org/officeDocument/2006/relationships/font" Target="fonts/HelveticaNeue-bold.fntdata"/><Relationship Id="rId104" Type="http://schemas.openxmlformats.org/officeDocument/2006/relationships/font" Target="fonts/HelveticaNeue-regular.fntdata"/><Relationship Id="rId108" Type="http://customschemas.google.com/relationships/presentationmetadata" Target="metadata"/><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font" Target="fonts/Tahoma-bold.fntdata"/><Relationship Id="rId102" Type="http://schemas.openxmlformats.org/officeDocument/2006/relationships/font" Target="fonts/Tahoma-regular.fntdata"/><Relationship Id="rId101" Type="http://schemas.openxmlformats.org/officeDocument/2006/relationships/font" Target="fonts/Arimo-boldItalic.fntdata"/><Relationship Id="rId100" Type="http://schemas.openxmlformats.org/officeDocument/2006/relationships/font" Target="fonts/Arimo-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font" Target="fonts/Arimo-bold.fntdata"/><Relationship Id="rId10" Type="http://schemas.openxmlformats.org/officeDocument/2006/relationships/slide" Target="slides/slide4.xml"/><Relationship Id="rId98" Type="http://schemas.openxmlformats.org/officeDocument/2006/relationships/font" Target="fonts/Arimo-regular.fntdata"/><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1pPr>
            <a:lvl2pPr lvl="1"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2pPr>
            <a:lvl3pPr lvl="2"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3pPr>
            <a:lvl4pPr lvl="3"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4pPr>
            <a:lvl5pPr lvl="4"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5pPr>
            <a:lvl6pPr lvl="5"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6pPr>
            <a:lvl7pPr lvl="6"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7pPr>
            <a:lvl8pPr lvl="7"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8pPr>
            <a:lvl9pPr lvl="8"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9pPr>
          </a:lstStyle>
          <a:p/>
        </p:txBody>
      </p:sp>
      <p:sp>
        <p:nvSpPr>
          <p:cNvPr id="4" name="Google Shape;4;n"/>
          <p:cNvSpPr txBox="1"/>
          <p:nvPr>
            <p:ph idx="10" type="dt"/>
          </p:nvPr>
        </p:nvSpPr>
        <p:spPr>
          <a:xfrm>
            <a:off x="3886200" y="0"/>
            <a:ext cx="2971800" cy="4572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1pPr>
            <a:lvl2pPr lvl="1"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2pPr>
            <a:lvl3pPr lvl="2"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3pPr>
            <a:lvl4pPr lvl="3"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4pPr>
            <a:lvl5pPr lvl="4"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5pPr>
            <a:lvl6pPr lvl="5"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6pPr>
            <a:lvl7pPr lvl="6"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7pPr>
            <a:lvl8pPr lvl="7"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8pPr>
            <a:lvl9pPr lvl="8"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lvl1pPr indent="-228600" lvl="0" marL="457200" marR="0" rtl="0" algn="l">
              <a:spcBef>
                <a:spcPts val="0"/>
              </a:spcBef>
              <a:spcAft>
                <a:spcPts val="0"/>
              </a:spcAft>
              <a:buSzPts val="1400"/>
              <a:buNone/>
              <a:defRPr b="0" i="0" sz="1800" u="none" cap="none" strike="noStrike"/>
            </a:lvl1pPr>
            <a:lvl2pPr indent="-228600" lvl="1" marL="914400" marR="0" rtl="0" algn="l">
              <a:spcBef>
                <a:spcPts val="0"/>
              </a:spcBef>
              <a:spcAft>
                <a:spcPts val="0"/>
              </a:spcAft>
              <a:buSzPts val="1400"/>
              <a:buNone/>
              <a:defRPr b="0" i="0" sz="1800" u="none" cap="none" strike="noStrike"/>
            </a:lvl2pPr>
            <a:lvl3pPr indent="-228600" lvl="2" marL="1371600" marR="0" rtl="0" algn="l">
              <a:spcBef>
                <a:spcPts val="0"/>
              </a:spcBef>
              <a:spcAft>
                <a:spcPts val="0"/>
              </a:spcAft>
              <a:buSzPts val="1400"/>
              <a:buNone/>
              <a:defRPr b="0" i="0" sz="1800" u="none" cap="none" strike="noStrike"/>
            </a:lvl3pPr>
            <a:lvl4pPr indent="-228600" lvl="3" marL="1828800" marR="0" rtl="0" algn="l">
              <a:spcBef>
                <a:spcPts val="0"/>
              </a:spcBef>
              <a:spcAft>
                <a:spcPts val="0"/>
              </a:spcAft>
              <a:buSzPts val="1400"/>
              <a:buNone/>
              <a:defRPr b="0" i="0" sz="1800" u="none" cap="none" strike="noStrike"/>
            </a:lvl4pPr>
            <a:lvl5pPr indent="-228600" lvl="4" marL="2286000" marR="0" rtl="0" algn="l">
              <a:spcBef>
                <a:spcPts val="0"/>
              </a:spcBef>
              <a:spcAft>
                <a:spcPts val="0"/>
              </a:spcAft>
              <a:buSzPts val="1400"/>
              <a:buNone/>
              <a:defRPr b="0" i="0" sz="1800" u="none" cap="none" strike="noStrike"/>
            </a:lvl5pPr>
            <a:lvl6pPr indent="-228600" lvl="5" marL="2743200" marR="0" rtl="0" algn="l">
              <a:spcBef>
                <a:spcPts val="0"/>
              </a:spcBef>
              <a:spcAft>
                <a:spcPts val="0"/>
              </a:spcAft>
              <a:buSzPts val="1400"/>
              <a:buNone/>
              <a:defRPr b="0" i="0" sz="1800" u="none" cap="none" strike="noStrike"/>
            </a:lvl6pPr>
            <a:lvl7pPr indent="-228600" lvl="6" marL="3200400" marR="0" rtl="0" algn="l">
              <a:spcBef>
                <a:spcPts val="0"/>
              </a:spcBef>
              <a:spcAft>
                <a:spcPts val="0"/>
              </a:spcAft>
              <a:buSzPts val="1400"/>
              <a:buNone/>
              <a:defRPr b="0" i="0" sz="1800" u="none" cap="none" strike="noStrike"/>
            </a:lvl7pPr>
            <a:lvl8pPr indent="-228600" lvl="7" marL="3657600" marR="0" rtl="0" algn="l">
              <a:spcBef>
                <a:spcPts val="0"/>
              </a:spcBef>
              <a:spcAft>
                <a:spcPts val="0"/>
              </a:spcAft>
              <a:buSzPts val="1400"/>
              <a:buNone/>
              <a:defRPr b="0" i="0" sz="1800" u="none" cap="none" strike="noStrike"/>
            </a:lvl8pPr>
            <a:lvl9pPr indent="-228600" lvl="8" marL="4114800" marR="0" rtl="0" algn="l">
              <a:spcBef>
                <a:spcPts val="0"/>
              </a:spcBef>
              <a:spcAft>
                <a:spcPts val="0"/>
              </a:spcAft>
              <a:buSzPts val="1400"/>
              <a:buNone/>
              <a:defRPr b="0" i="0" sz="1800" u="none" cap="none" strike="noStrike"/>
            </a:lvl9pPr>
          </a:lstStyle>
          <a:p/>
        </p:txBody>
      </p:sp>
      <p:sp>
        <p:nvSpPr>
          <p:cNvPr id="7" name="Google Shape;7;n"/>
          <p:cNvSpPr txBox="1"/>
          <p:nvPr>
            <p:ph idx="11" type="ftr"/>
          </p:nvPr>
        </p:nvSpPr>
        <p:spPr>
          <a:xfrm>
            <a:off x="0" y="8686800"/>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1pPr>
            <a:lvl2pPr lvl="1"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2pPr>
            <a:lvl3pPr lvl="2"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3pPr>
            <a:lvl4pPr lvl="3"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4pPr>
            <a:lvl5pPr lvl="4"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5pPr>
            <a:lvl6pPr lvl="5"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6pPr>
            <a:lvl7pPr lvl="6"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7pPr>
            <a:lvl8pPr lvl="7"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8pPr>
            <a:lvl9pPr lvl="8" marR="0" rtl="0" algn="l">
              <a:lnSpc>
                <a:spcPct val="100000"/>
              </a:lnSpc>
              <a:spcBef>
                <a:spcPts val="0"/>
              </a:spcBef>
              <a:spcAft>
                <a:spcPts val="0"/>
              </a:spcAft>
              <a:buSzPts val="1400"/>
              <a:buNone/>
              <a:defRPr b="0" i="0" sz="4400" u="none" cap="none" strike="noStrike">
                <a:solidFill>
                  <a:srgbClr val="000000"/>
                </a:solidFill>
                <a:latin typeface="Arimo"/>
                <a:ea typeface="Arimo"/>
                <a:cs typeface="Arimo"/>
                <a:sym typeface="Arimo"/>
              </a:defRPr>
            </a:lvl9pPr>
          </a:lstStyle>
          <a:p/>
        </p:txBody>
      </p:sp>
      <p:sp>
        <p:nvSpPr>
          <p:cNvPr id="8" name="Google Shape;8;n"/>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p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91" name="Google Shape;91;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92" name="Google Shape;92;p1: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Title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1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176" name="Google Shape;17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77" name="Google Shape;177;p10: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Hurricane Ivan was the most prolific tornado producer in the modern era and did so over a 3 day period.  The most reliable and through formal account (from Orton) tallies 115 tornadoes for Beulah of 1967, most of which were on one day!  We may never know.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1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188" name="Google Shape;188;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89" name="Google Shape;189;p11: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Over its 3-day cycle of outbreaks, regardless of landfall or inland-decay phases, Ivan’s tornadoes were remarkably tightly distributed with respect to radius and sector.  As implied by the previous slide, they also had distinctive nighttime minima (between one day and the next).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p1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199" name="Google Shape;19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0" name="Google Shape;200;p12: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Table shows top-10 most tornado-producing TCs along with the system’s maximum HURDAT classification at anytime in its lifespan.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1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211" name="Google Shape;211;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2" name="Google Shape;212;p13: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Here you can see the tornado distribution by damage rating from two different datasets, using two different kinds of measurements.  The distribution is more heavily skewed to the weak end than midlatitude tornadoes.  It appears TC tornadoes overall have gotten weaker RATINGS since the WSR-88D.  </a:t>
            </a:r>
            <a:r>
              <a:rPr b="1" lang="en-US"/>
              <a:t>Remember, RATING isn’t necessarily synonymous with INTENSITY due to sampling problems and lack of direct wind measurement in tornadoes.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14: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221" name="Google Shape;221;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2" name="Google Shape;222;p14: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TCTOR by UTC time bins. Distinct preference for daytime (inland diurnal destabilization – even subtle beneath cloud cover – can increase CAPE greatly in a moist-adiabatic lapse rate environment).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5: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229" name="Google Shape;229;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0" name="Google Shape;230;p15: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Some more TCTOR findings presented in published analyses (Edwards 2012, Edwards et al. 2012).</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1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238" name="Google Shape;238;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9" name="Google Shape;239;p16: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Tornado AZRAN from center: Cartesian (north).  Why not motion-relative?  Hint: Most of the time they’re not very different, except…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p17: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246" name="Google Shape;24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7" name="Google Shape;247;p17: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…on those tiny fraction of occasions when a TC shows strongly deviant (southward) translation.  Then, tornadoes are LEFT of motion (generally still some component east of actual center).  Lesson: do not use right-front quadrant.  Think in Cartesian terms, where ambient wind and shear vectors as TCs interact with midlatitude flow influence deep-layer shear toward the northeastern part of the storm.  AVOID STRICT QUADRANT-BASED THINKING!</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256" name="Google Shape;256;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7" name="Google Shape;257;p18: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TC tornadoes tend to be more common SE of center when the system is weaker, as in inland-decay stages when the storm is a weakening TS, TD or unclassified.  This is more Memorex than real, however; as the potentially tornadic SE area of the TC envelope tends to be over water much more often for mature hurricanes.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269" name="Google Shape;269;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0" name="Google Shape;270;p19: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Recent research by Schenkel et al. has shown a strong dependence of TC tornado distribution within the cyclone on deep shear affecting the TC.   Here’s a couple schematics showing how that works.  In short, stronger deep shear deforms the cyclone horizontally *and* vertically to favor supercell environments in the downshear left (near) and right (farther) quadrants.  Since the deep shear in northern midlatitudes is often from the south to west, this explains </a:t>
            </a:r>
            <a:r>
              <a:rPr b="1" lang="en-US"/>
              <a:t>physically</a:t>
            </a:r>
            <a:r>
              <a:rPr lang="en-US"/>
              <a:t> why so many tornadoes occur in the northeastern to eastern sector of tropical cyclones in our climatologies.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p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102" name="Google Shape;10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03" name="Google Shape;103;p2: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Impacts!  Your requisite eye candy from TC Hermine (Sep 2010).  This was an important late-summer tornado event in the DFW Metroplex.</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2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279" name="Google Shape;279;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0" name="Google Shape;280;p20: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Deep-shear-relative gridded TC-tornado distribution from Schenkel et al.</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2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288" name="Google Shape;28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9" name="Google Shape;289;p21: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The basic ingredients for supercells apply regardless of the setting.  Here we see how they apply to TCs.  The baroclinic and kinematic boundaries in TCs that can limit or boost tornado potential might be subtle (Edwards and Pietrycha 1996, SPC Publications website).  Therefore, we strongly encourage frequent hand analysis of isotherms at 1-2 deg F intervals in the TC setting, as well as streamline analysis (for the confluent zones).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2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297" name="Google Shape;297;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8" name="Google Shape;298;p22: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Some findings from a WAF paper by Edwards, Dean, Thompson and Smith (2012).  To nobody’s big surprise, moisture- and lapse rate-influenced parameters best distinguished the TC tornado environment from midlatitude systems.  Derived parameters (SCP and STP) were useful on a limited basis, mainly in the outer parts.  SPC SFCOA was RUC-based dfor this study, and the RUC just wasn’t designed to resolve hurricane and TS gradients, which is more relevant inward.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2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306" name="Google Shape;306;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7" name="Google Shape;307;p23: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24: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313" name="Google Shape;313;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4" name="Google Shape;314;p24: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25: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320" name="Google Shape;320;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1" name="Google Shape;321;p25: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Sounding analysis reveals much about the TC tornado threat, at least when one is available!  This sounding was in the favored sector of the TC but 7 hours before tornadoes.  There was another sounding 6 hours later and within an hour of tornado time, but it crashes my software.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329" name="Google Shape;329;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0" name="Google Shape;330;p26: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u="sng"/>
              <a:t>The presence of the right-entrance region of upper-level jet streak enables a more favorable mesoscale environment for tornadogenesis </a:t>
            </a:r>
            <a:endParaRPr/>
          </a:p>
          <a:p>
            <a:pPr indent="0" lvl="0" marL="0" rtl="0" algn="l">
              <a:spcBef>
                <a:spcPts val="0"/>
              </a:spcBef>
              <a:spcAft>
                <a:spcPts val="0"/>
              </a:spcAft>
              <a:buSzPts val="1800"/>
              <a:buNone/>
            </a:pPr>
            <a:br>
              <a:rPr lang="en-US"/>
            </a:br>
            <a:r>
              <a:rPr lang="en-US"/>
              <a:t>In this entrance region, the ascending branch of the ageostrophic circulation is driven by strong differential cyclonic vorticity advection and upper-level divergence -- favoring increasing instability (through differential cooling through differential motion), potential for mid-level dry air to wrap into the cyclone (through baroclinic processes/development of dry conveyor belt) and synoptic-scale ascent (enhancing convective activity). </a:t>
            </a:r>
            <a:endParaRPr/>
          </a:p>
          <a:p>
            <a:pPr indent="0" lvl="0" marL="0" rtl="0" algn="l">
              <a:spcBef>
                <a:spcPts val="0"/>
              </a:spcBef>
              <a:spcAft>
                <a:spcPts val="0"/>
              </a:spcAft>
              <a:buSzPts val="1800"/>
              <a:buNone/>
            </a:pPr>
            <a:r>
              <a:rPr lang="en-US"/>
              <a:t>This gives the potential for baroclinic-related processes to superimpose with the tropical cyclone circulation and create a favorable mesoscale environment. (injection of baroclinic-related processes into the cyclonic flow envelope (i.e., dry conveyor belt)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Cohen, A. E., 2010: Synoptic-scale analysis of tornado producing tropical cyclones along the Gulf Coast. </a:t>
            </a:r>
            <a:r>
              <a:rPr i="1" lang="en-US"/>
              <a:t>Natl. Wea. Dig.</a:t>
            </a:r>
            <a:r>
              <a:rPr lang="en-US"/>
              <a:t>, </a:t>
            </a:r>
            <a:r>
              <a:rPr b="1" lang="en-US"/>
              <a:t>34 </a:t>
            </a:r>
            <a:r>
              <a:rPr lang="en-US"/>
              <a:t>(2), 99-115.</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p27: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340" name="Google Shape;340;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1" name="Google Shape;341;p27: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-850-mb flow field shows a definitive response to the presence of the TC itself, though the influence of the TC on mass and kinematic fields is typically expansive (approaching the synoptic-scale).  </a:t>
            </a:r>
            <a:endParaRPr/>
          </a:p>
          <a:p>
            <a:pPr indent="0" lvl="0" marL="0" rtl="0" algn="l">
              <a:spcBef>
                <a:spcPts val="0"/>
              </a:spcBef>
              <a:spcAft>
                <a:spcPts val="0"/>
              </a:spcAft>
              <a:buSzPts val="1800"/>
              <a:buNone/>
            </a:pPr>
            <a:r>
              <a:rPr lang="en-US"/>
              <a:t>-In the substantially tornadic TCs, the 850-mb storm-induced cyclonic flow field is considerably larger with greater organization and directional symmetry </a:t>
            </a:r>
            <a:endParaRPr/>
          </a:p>
          <a:p>
            <a:pPr indent="0" lvl="0" marL="0" rtl="0" algn="l">
              <a:spcBef>
                <a:spcPts val="0"/>
              </a:spcBef>
              <a:spcAft>
                <a:spcPts val="0"/>
              </a:spcAft>
              <a:buSzPts val="1800"/>
              <a:buNone/>
            </a:pPr>
            <a:r>
              <a:rPr lang="en-US"/>
              <a:t>-Additionally, the strongest 850-mb flow is in the NE semicircle of the cyclonic flow envelope </a:t>
            </a:r>
            <a:endParaRPr/>
          </a:p>
          <a:p>
            <a:pPr indent="0" lvl="0" marL="0" rtl="0" algn="l">
              <a:spcBef>
                <a:spcPts val="0"/>
              </a:spcBef>
              <a:spcAft>
                <a:spcPts val="0"/>
              </a:spcAft>
              <a:buSzPts val="1800"/>
              <a:buNone/>
            </a:pPr>
            <a:r>
              <a:rPr lang="en-US"/>
              <a:t>-The strength of the 850-mb wind maximum is important, with speeds of at least 20 to 30 knots for substantially tornadic TCs  </a:t>
            </a:r>
            <a:endParaRPr/>
          </a:p>
          <a:p>
            <a:pPr indent="0" lvl="0" marL="0" rtl="0" algn="l">
              <a:spcBef>
                <a:spcPts val="0"/>
              </a:spcBef>
              <a:spcAft>
                <a:spcPts val="0"/>
              </a:spcAft>
              <a:buSzPts val="1800"/>
              <a:buNone/>
            </a:pPr>
            <a:r>
              <a:rPr b="1" lang="en-US"/>
              <a:t>**The strength of the TC must be considered in tandem with other factors (such as size and organization of the cyclonic flow envelope) to determine the propensity for tornadogenesis (i.e., enhancement to the low-level shear)  </a:t>
            </a:r>
            <a:endParaRPr/>
          </a:p>
          <a:p>
            <a:pPr indent="0" lvl="0" marL="0" rtl="0" algn="l">
              <a:spcBef>
                <a:spcPts val="0"/>
              </a:spcBef>
              <a:spcAft>
                <a:spcPts val="0"/>
              </a:spcAft>
              <a:buSzPts val="1800"/>
              <a:buNone/>
            </a:pPr>
            <a:br>
              <a:rPr lang="en-US"/>
            </a:br>
            <a:r>
              <a:rPr lang="en-US"/>
              <a:t>Cohen, A. E., 2010: Synoptic-scale analysis of tornado producing tropical cyclones along the Gulf Coast. </a:t>
            </a:r>
            <a:r>
              <a:rPr i="1" lang="en-US"/>
              <a:t>Natl. Wea. Dig.</a:t>
            </a:r>
            <a:r>
              <a:rPr lang="en-US"/>
              <a:t>, </a:t>
            </a:r>
            <a:r>
              <a:rPr b="1" lang="en-US"/>
              <a:t>34 </a:t>
            </a:r>
            <a:r>
              <a:rPr lang="en-US"/>
              <a:t>(2), 99-115.</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p2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351" name="Google Shape;351;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2" name="Google Shape;352;p28: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 Of note: Mean minimum pressures below 1006 mb are noted in substantially tornadic TCs </a:t>
            </a:r>
            <a:endParaRPr/>
          </a:p>
          <a:p>
            <a:pPr indent="0" lvl="0" marL="0" rtl="0" algn="l">
              <a:spcBef>
                <a:spcPts val="0"/>
              </a:spcBef>
              <a:spcAft>
                <a:spcPts val="0"/>
              </a:spcAft>
              <a:buSzPts val="1800"/>
              <a:buNone/>
            </a:pPr>
            <a:r>
              <a:rPr lang="en-US"/>
              <a:t>- Similar to 850-mb flow pattern, the larger-scale MSLP distribution is driven by the presence of the TC itself, which forces the kinematic field -- locally enhancing tornado potential </a:t>
            </a:r>
            <a:endParaRPr/>
          </a:p>
          <a:p>
            <a:pPr indent="0" lvl="0" marL="0" rtl="0" algn="l">
              <a:spcBef>
                <a:spcPts val="0"/>
              </a:spcBef>
              <a:spcAft>
                <a:spcPts val="0"/>
              </a:spcAft>
              <a:buSzPts val="1800"/>
              <a:buNone/>
            </a:pPr>
            <a:r>
              <a:rPr lang="en-US"/>
              <a:t>-The aforementioned gradient drives a low-level flow with a pronounced easterly component -- maximizing storm-relative helicity -- owing to low-level veering of the flow </a:t>
            </a:r>
            <a:endParaRPr/>
          </a:p>
          <a:p>
            <a:pPr indent="0" lvl="0" marL="0" rtl="0" algn="l">
              <a:spcBef>
                <a:spcPts val="0"/>
              </a:spcBef>
              <a:spcAft>
                <a:spcPts val="0"/>
              </a:spcAft>
              <a:buSzPts val="1800"/>
              <a:buNone/>
            </a:pPr>
            <a:r>
              <a:rPr lang="en-US"/>
              <a:t>-While helicity is considered to be a mesoscale variable, the synoptic-scale circulation plays a crucial role in locally enhancing helicity values. </a:t>
            </a:r>
            <a:endParaRPr/>
          </a:p>
          <a:p>
            <a:pPr indent="0" lvl="0" marL="0" rtl="0" algn="l">
              <a:spcBef>
                <a:spcPts val="0"/>
              </a:spcBef>
              <a:spcAft>
                <a:spcPts val="0"/>
              </a:spcAft>
              <a:buSzPts val="1800"/>
              <a:buNone/>
            </a:pPr>
            <a:br>
              <a:rPr lang="en-US"/>
            </a:br>
            <a:r>
              <a:rPr lang="en-US"/>
              <a:t>Cohen, A. E., 2010: Synoptic-scale analysis of tornado producing tropical cyclones along the Gulf Coast. </a:t>
            </a:r>
            <a:r>
              <a:rPr i="1" lang="en-US"/>
              <a:t>Natl. Wea. Dig.</a:t>
            </a:r>
            <a:r>
              <a:rPr lang="en-US"/>
              <a:t>, </a:t>
            </a:r>
            <a:r>
              <a:rPr b="1" lang="en-US"/>
              <a:t>34 </a:t>
            </a:r>
            <a:r>
              <a:rPr lang="en-US"/>
              <a:t>(2), 99-115.</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362" name="Google Shape;362;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3" name="Google Shape;363;p29: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u="sng"/>
              <a:t>More info on dry air entrainment and relevance to tornado potential:</a:t>
            </a:r>
            <a:endParaRPr/>
          </a:p>
          <a:p>
            <a:pPr indent="0" lvl="0" marL="0" rtl="0" algn="l">
              <a:spcBef>
                <a:spcPts val="0"/>
              </a:spcBef>
              <a:spcAft>
                <a:spcPts val="0"/>
              </a:spcAft>
              <a:buSzPts val="1800"/>
              <a:buNone/>
            </a:pPr>
            <a:br>
              <a:rPr lang="en-US"/>
            </a:br>
            <a:r>
              <a:rPr lang="en-US"/>
              <a:t>-  Strongest horizontal mid-level moisture gradient found around 300 km NW of center of the mid-level TC-induced moisture maximum</a:t>
            </a:r>
            <a:endParaRPr/>
          </a:p>
          <a:p>
            <a:pPr indent="0" lvl="0" marL="0" rtl="0" algn="l">
              <a:spcBef>
                <a:spcPts val="0"/>
              </a:spcBef>
              <a:spcAft>
                <a:spcPts val="0"/>
              </a:spcAft>
              <a:buSzPts val="1800"/>
              <a:buNone/>
            </a:pPr>
            <a:r>
              <a:rPr lang="en-US"/>
              <a:t>-  This mid-level dry air is found to cyclonically envelop the TC, intruding into its eastern semicircle. </a:t>
            </a:r>
            <a:endParaRPr/>
          </a:p>
          <a:p>
            <a:pPr indent="0" lvl="0" marL="0" rtl="0" algn="l">
              <a:spcBef>
                <a:spcPts val="0"/>
              </a:spcBef>
              <a:spcAft>
                <a:spcPts val="0"/>
              </a:spcAft>
              <a:buSzPts val="1800"/>
              <a:buNone/>
            </a:pPr>
            <a:r>
              <a:rPr lang="en-US"/>
              <a:t>- The presence of a mid-level dry air intrusion (which will be evident in thermodynamic soundings) likely contributes to development of more substantial cold pools in storms located in the outer rainbands  -- enhancing RFDs for tornadogenesis  (enhancing low-level horizontal vorticity</a:t>
            </a:r>
            <a:endParaRPr/>
          </a:p>
          <a:p>
            <a:pPr indent="0" lvl="0" marL="0" rtl="0" algn="l">
              <a:spcBef>
                <a:spcPts val="0"/>
              </a:spcBef>
              <a:spcAft>
                <a:spcPts val="0"/>
              </a:spcAft>
              <a:buSzPts val="1800"/>
              <a:buNone/>
            </a:pPr>
            <a:r>
              <a:rPr lang="en-US"/>
              <a:t>- Intrusion of mid-level dry air increases low-level buoyancy by limiting the coverage of convection, therefore increasing diurnal heating/destabilization between rainbands </a:t>
            </a:r>
            <a:endParaRPr/>
          </a:p>
          <a:p>
            <a:pPr indent="0" lvl="0" marL="0" rtl="0" algn="l">
              <a:spcBef>
                <a:spcPts val="0"/>
              </a:spcBef>
              <a:spcAft>
                <a:spcPts val="0"/>
              </a:spcAft>
              <a:buSzPts val="1800"/>
              <a:buNone/>
            </a:pPr>
            <a:r>
              <a:t/>
            </a:r>
            <a:endParaRPr/>
          </a:p>
          <a:p>
            <a:pPr indent="0" lvl="0" marL="0" rtl="0" algn="l">
              <a:spcBef>
                <a:spcPts val="0"/>
              </a:spcBef>
              <a:spcAft>
                <a:spcPts val="0"/>
              </a:spcAft>
              <a:buSzPts val="1800"/>
              <a:buNone/>
            </a:pPr>
            <a:r>
              <a:rPr lang="en-US"/>
              <a:t>Cohen, A. E., 2010: Synoptic-scale analysis of tornado producing tropical cyclones along the Gulf Coast. </a:t>
            </a:r>
            <a:r>
              <a:rPr i="1" lang="en-US"/>
              <a:t>Natl. Wea. Dig.</a:t>
            </a:r>
            <a:r>
              <a:rPr lang="en-US"/>
              <a:t>, </a:t>
            </a:r>
            <a:r>
              <a:rPr b="1" lang="en-US"/>
              <a:t>34 </a:t>
            </a:r>
            <a:r>
              <a:rPr lang="en-US"/>
              <a:t>(2), 99-115.</a:t>
            </a:r>
            <a:br>
              <a:rPr lang="en-US"/>
            </a:b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113" name="Google Shape;11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14" name="Google Shape;114;p3: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TC tornadoes are not just a U.S. problem.  They have been reported in many countries, including Australia, China, and Cuba.  More news, this time from TC Mujigae in southern China (October 2015).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p3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373" name="Google Shape;373;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4" name="Google Shape;374;p30: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Baroclinic boundaries—whether in the form of pre-existing fronts or boundaries forming in the TC envelope—can enhanced CAPE or shear in one of three ways: 1. CAPE on one side, shear on both (look to the side with overlap); 2. Shear on both sides, buoyancy on one (look for overlap); 3. Buoyancy on one side, shear on the other (look for narrow overlap near front).  See Edwards and Pietrycha (2006, SPC Publications page).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3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389" name="Google Shape;389;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0" name="Google Shape;390;p31: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Baroclinic boundaries—whether in the form of pre-existing fronts or boundaries forming in the TC envelope—can enhanced CAPE or shear in one of three ways: 1. CAPE on one side, shear on both (look to the side with overlap); 2. Shear on both sides, buoyancy on one (look for overlap); 3. Buoyancy on one side, shear on the other (look for narrow overlap near front).  See Edwards and Pietrycha (2006, SPC Publications page).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p3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400" name="Google Shape;400;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1" name="Google Shape;401;p32: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New techniques and parameters are being tested that are more relevant in the TC environment.  Phased-array radar shows great promise because its denser spatiotemporal resolution and sectorized targeting are ideally suited for the transience of TC tornadoes and their parent supercells.  But will PAR be deployed around the Gulf and East coasts in my lifetime…or yours?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8" name="Shape 408"/>
        <p:cNvGrpSpPr/>
        <p:nvPr/>
      </p:nvGrpSpPr>
      <p:grpSpPr>
        <a:xfrm>
          <a:off x="0" y="0"/>
          <a:ext cx="0" cy="0"/>
          <a:chOff x="0" y="0"/>
          <a:chExt cx="0" cy="0"/>
        </a:xfrm>
      </p:grpSpPr>
      <p:sp>
        <p:nvSpPr>
          <p:cNvPr id="409" name="Google Shape;409;p3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410" name="Google Shape;410;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11" name="Google Shape;411;p33: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New techniques and parameters are being tested that are more relevant in the TC environment.  Phased-array radar shows great promise because its denser spatiotemporal resolution and sectorized targeting are ideally suited for the transience of TC tornadoes and their parent supercells.  But will PAR be deployed around the Gulf and East coasts in my lifetime…or yours?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34: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422" name="Google Shape;422;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23" name="Google Shape;423;p34: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7" name="Shape 427"/>
        <p:cNvGrpSpPr/>
        <p:nvPr/>
      </p:nvGrpSpPr>
      <p:grpSpPr>
        <a:xfrm>
          <a:off x="0" y="0"/>
          <a:ext cx="0" cy="0"/>
          <a:chOff x="0" y="0"/>
          <a:chExt cx="0" cy="0"/>
        </a:xfrm>
      </p:grpSpPr>
      <p:sp>
        <p:nvSpPr>
          <p:cNvPr id="428" name="Google Shape;428;p35: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429" name="Google Shape;429;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0" name="Google Shape;430;p35: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436" name="Google Shape;436;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7" name="Google Shape;437;p36: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p37: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443" name="Google Shape;443;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4" name="Google Shape;444;p37: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3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450" name="Google Shape;450;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1" name="Google Shape;451;p38: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3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457" name="Google Shape;457;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8" name="Google Shape;458;p39: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4: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123" name="Google Shape;12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24" name="Google Shape;124;p4: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Summary of TC tornado facts &amp; climatology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p4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464" name="Google Shape;464;p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5" name="Google Shape;465;p40: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4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471" name="Google Shape;471;p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2" name="Google Shape;472;p41: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4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478" name="Google Shape;478;p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9" name="Google Shape;479;p42: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44: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485" name="Google Shape;485;p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6" name="Google Shape;486;p44: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New techniques and parameters are being tested that are more relevant in the TC environment.  Convection-allowing models (CAMs) show some promise, especially version of the HWRF (not shown) and midlatitide WRF (next slide).  But how well can they really resolve what’s going on, much less predict, when TC supercells are so small and shallow?  </a:t>
            </a:r>
            <a:r>
              <a:rPr b="1" lang="en-US"/>
              <a:t>Don’t confuse precision with accuracy; treat CAMs as tools, not crutches.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45: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499" name="Google Shape;499;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0" name="Google Shape;500;p45: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CAMs will assume a place in TC tornado prediction over time. Carroll-Smith et al. (EJSSM) research summary: high-res real-data nested WRF simulations of Hurricane Ivan (2004).  Simulated TCT “surrogates” using thresholds based on percentile values of max UH and simulated reflectivity.  Her work represented Ivan and its record robust tornado production quite well.  How well can it work for other, perhaps messier and weaker systems?</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4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511" name="Google Shape;511;p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2" name="Google Shape;512;p46: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Day 4-8 total-severe outlooks are issued by SPC but haven’t been used for TCs due to the mesoscale nature of the tornado threat, and the track and intensity uncertainties that far out.  To some extent this extends into the day-3 total-severe outlook period, where TC outlooks are not common but can happen when uncertainties are low, as with Harvey-17.</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47: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519" name="Google Shape;519;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0" name="Google Shape;520;p47: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Day-2 series for Harvey-17.</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p4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527" name="Google Shape;527;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28" name="Google Shape;528;p48: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Day-1 series for Harvey-17.  Brief SPC/NHC discussion on Hurricane Hotline (now an internal video circuit).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4" name="Shape 534"/>
        <p:cNvGrpSpPr/>
        <p:nvPr/>
      </p:nvGrpSpPr>
      <p:grpSpPr>
        <a:xfrm>
          <a:off x="0" y="0"/>
          <a:ext cx="0" cy="0"/>
          <a:chOff x="0" y="0"/>
          <a:chExt cx="0" cy="0"/>
        </a:xfrm>
      </p:grpSpPr>
      <p:sp>
        <p:nvSpPr>
          <p:cNvPr id="535" name="Google Shape;535;p4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536" name="Google Shape;536;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7" name="Google Shape;537;p49: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MCDs alert you to the potential that a watch may be needed, and also, are issued as meteorological situation updates during watches.  They contain detailed mesoscale reasoning specific to the unique TC situation and based in the climatological and forecasting concepts we’ve covered so far in this talk.</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5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547" name="Google Shape;547;p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8" name="Google Shape;548;p50: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Tornado watches for TC situations are not automatic.  Every TC is a mesoscale convective system (MCS) of unique character that presents its own unique tornado situation.  This is a change in thinking over the past 10-15 years!  Watches therefore are issued with probabilities assigned, as the threat warrants, based on careful mesoscale diagnosis and prediction of the threat, just as they would be in any midlatitude system.  Because we employ ingredients-based forecasting and scientific/physical reasoning in the watch decision process, sometimes the threat is too small for a watch and one will not be issued.  Watches that are issued will vary in size and time duration according to the scope, magnitude and duration of the actual tornado threat.  Marginal and very isolated tornado threats from a TC may not warrant a watch.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5: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130" name="Google Shape;13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1" name="Google Shape;131;p5: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SPC maintains a database of TC tornadoes, now available 1995-2021.  TCTOR is quality controlled by meteorological analyses of surface, satellite and upper-air data for optimal confidence that each event indeed was within the envelope of a classified or remnant TC circulation.  This is subject to revision as new information arises, even years later.  See Edwards 2010 (SPC Publications Page).  Some graphics in this talk have been updated to 2009 (original TCTOR documentation), 2010 (for EJSSM formal paper), or 2011 (yearly chart, part of TCTOR spreadsheet).</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5" name="Shape 555"/>
        <p:cNvGrpSpPr/>
        <p:nvPr/>
      </p:nvGrpSpPr>
      <p:grpSpPr>
        <a:xfrm>
          <a:off x="0" y="0"/>
          <a:ext cx="0" cy="0"/>
          <a:chOff x="0" y="0"/>
          <a:chExt cx="0" cy="0"/>
        </a:xfrm>
      </p:grpSpPr>
      <p:sp>
        <p:nvSpPr>
          <p:cNvPr id="556" name="Google Shape;556;p5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557" name="Google Shape;557;p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8" name="Google Shape;558;p51: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p5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565" name="Google Shape;565;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6" name="Google Shape;566;p52: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1" name="Shape 571"/>
        <p:cNvGrpSpPr/>
        <p:nvPr/>
      </p:nvGrpSpPr>
      <p:grpSpPr>
        <a:xfrm>
          <a:off x="0" y="0"/>
          <a:ext cx="0" cy="0"/>
          <a:chOff x="0" y="0"/>
          <a:chExt cx="0" cy="0"/>
        </a:xfrm>
      </p:grpSpPr>
      <p:sp>
        <p:nvSpPr>
          <p:cNvPr id="572" name="Google Shape;572;p5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573" name="Google Shape;573;p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4" name="Google Shape;574;p53: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54: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581" name="Google Shape;581;p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2" name="Google Shape;582;p54: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p55: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590" name="Google Shape;590;p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1" name="Google Shape;591;p55: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5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598" name="Google Shape;598;p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9" name="Google Shape;599;p56: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3" name="Shape 603"/>
        <p:cNvGrpSpPr/>
        <p:nvPr/>
      </p:nvGrpSpPr>
      <p:grpSpPr>
        <a:xfrm>
          <a:off x="0" y="0"/>
          <a:ext cx="0" cy="0"/>
          <a:chOff x="0" y="0"/>
          <a:chExt cx="0" cy="0"/>
        </a:xfrm>
      </p:grpSpPr>
      <p:sp>
        <p:nvSpPr>
          <p:cNvPr id="604" name="Google Shape;604;p57: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05" name="Google Shape;605;p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06" name="Google Shape;606;p57: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p5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12" name="Google Shape;612;p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3" name="Google Shape;613;p58: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p5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19" name="Google Shape;619;p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0" name="Google Shape;620;p59: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p6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26" name="Google Shape;626;p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7" name="Google Shape;627;p60: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p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138" name="Google Shape;138;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39" name="Google Shape;139;p6: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Table shows top-10 most tornado-producing TCs 1995-2020, along with OFCL landfall category and max OFCL category AT THE TIME OF THE TORNADO.  MH is major hurricane.  H is hurricane.  TS is tropical storm. TD is tropical depression.  N is unclassified and post-tropical.  Number is TC category (0 and negative numbers are not official but used for database purposes).  Colors follow NHC graphical conventions.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1" name="Shape 631"/>
        <p:cNvGrpSpPr/>
        <p:nvPr/>
      </p:nvGrpSpPr>
      <p:grpSpPr>
        <a:xfrm>
          <a:off x="0" y="0"/>
          <a:ext cx="0" cy="0"/>
          <a:chOff x="0" y="0"/>
          <a:chExt cx="0" cy="0"/>
        </a:xfrm>
      </p:grpSpPr>
      <p:sp>
        <p:nvSpPr>
          <p:cNvPr id="632" name="Google Shape;632;p6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33" name="Google Shape;633;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4" name="Google Shape;634;p61: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6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40" name="Google Shape;640;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1" name="Google Shape;641;p62: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p6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47" name="Google Shape;647;p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8" name="Google Shape;648;p63: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64: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54" name="Google Shape;654;p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5" name="Google Shape;655;p64: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65: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61" name="Google Shape;661;p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2" name="Google Shape;662;p65: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p6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68" name="Google Shape;668;p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9" name="Google Shape;669;p66: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67: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75" name="Google Shape;675;p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6" name="Google Shape;676;p67: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-Lack of mid-level height falls corroborates previous notions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0" name="Shape 680"/>
        <p:cNvGrpSpPr/>
        <p:nvPr/>
      </p:nvGrpSpPr>
      <p:grpSpPr>
        <a:xfrm>
          <a:off x="0" y="0"/>
          <a:ext cx="0" cy="0"/>
          <a:chOff x="0" y="0"/>
          <a:chExt cx="0" cy="0"/>
        </a:xfrm>
      </p:grpSpPr>
      <p:sp>
        <p:nvSpPr>
          <p:cNvPr id="681" name="Google Shape;681;p6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82" name="Google Shape;682;p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3" name="Google Shape;683;p68: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-Very large area of high moisture content surrounding the TC -- with no evident baroclinic-related processes to allow for favorable mid-level dry air intrusions into the TC environment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p6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89" name="Google Shape;689;p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0" name="Google Shape;690;p69: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p7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696" name="Google Shape;696;p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7" name="Google Shape;697;p70: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7: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149" name="Google Shape;149;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0" name="Google Shape;150;p7: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TC tornadoes vary with seasonal activity (2004-2005) peaks and very active individual storms (Ivan, 2004, had a record 118 tornadoes).  TCTOR, for now, is constrained to the WSR-88D era (1995-present) for relatively consistent “modernized” NWS detection and verification practices.  Trends before the WSR-88D were remarkably lower…</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7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03" name="Google Shape;703;p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04" name="Google Shape;704;p71: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p7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10" name="Google Shape;710;p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1" name="Google Shape;711;p72: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p7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17" name="Google Shape;717;p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8" name="Google Shape;718;p73: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p74: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24" name="Google Shape;724;p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5" name="Google Shape;725;p74: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p75: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31" name="Google Shape;731;p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2" name="Google Shape;732;p75: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7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38" name="Google Shape;738;p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39" name="Google Shape;739;p76: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p77: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45" name="Google Shape;745;p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6" name="Google Shape;746;p77: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p7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52" name="Google Shape;752;p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3" name="Google Shape;753;p78: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7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59" name="Google Shape;759;p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0" name="Google Shape;760;p79: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4" name="Shape 764"/>
        <p:cNvGrpSpPr/>
        <p:nvPr/>
      </p:nvGrpSpPr>
      <p:grpSpPr>
        <a:xfrm>
          <a:off x="0" y="0"/>
          <a:ext cx="0" cy="0"/>
          <a:chOff x="0" y="0"/>
          <a:chExt cx="0" cy="0"/>
        </a:xfrm>
      </p:grpSpPr>
      <p:sp>
        <p:nvSpPr>
          <p:cNvPr id="765" name="Google Shape;765;p8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66" name="Google Shape;766;p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67" name="Google Shape;767;p80: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157" name="Google Shape;157;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58" name="Google Shape;158;p8: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The modernized NWS warning and verificaiton era has influenced the tornado climatology greatly, and this includes TC tornadoes!  Data analyzed at SPC and provided by Schultz and Cecil (2009).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8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73" name="Google Shape;773;p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74" name="Google Shape;774;p81: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p8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80" name="Google Shape;780;p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1" name="Google Shape;781;p82: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p83: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87" name="Google Shape;787;p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88" name="Google Shape;788;p83: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p84: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794" name="Google Shape;794;p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95" name="Google Shape;795;p84: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p85: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801" name="Google Shape;801;p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2" name="Google Shape;802;p85: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p86: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808" name="Google Shape;808;p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09" name="Google Shape;809;p86: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87: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815" name="Google Shape;815;p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16" name="Google Shape;816;p87: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88: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822" name="Google Shape;822;p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23" name="Google Shape;823;p88: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p8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829" name="Google Shape;829;p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0" name="Google Shape;830;p89: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4" name="Shape 834"/>
        <p:cNvGrpSpPr/>
        <p:nvPr/>
      </p:nvGrpSpPr>
      <p:grpSpPr>
        <a:xfrm>
          <a:off x="0" y="0"/>
          <a:ext cx="0" cy="0"/>
          <a:chOff x="0" y="0"/>
          <a:chExt cx="0" cy="0"/>
        </a:xfrm>
      </p:grpSpPr>
      <p:sp>
        <p:nvSpPr>
          <p:cNvPr id="835" name="Google Shape;835;p90: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836" name="Google Shape;836;p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37" name="Google Shape;837;p90: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9: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168" name="Google Shape;16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169" name="Google Shape;169;p9: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TCs account for most of the tornadic supercells in the nation in September, and many in Jul-Oct.  This is from an upcoming (to be in early online release this summer) paper dealing with convective modes for TC tornadoes.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1" name="Shape 841"/>
        <p:cNvGrpSpPr/>
        <p:nvPr/>
      </p:nvGrpSpPr>
      <p:grpSpPr>
        <a:xfrm>
          <a:off x="0" y="0"/>
          <a:ext cx="0" cy="0"/>
          <a:chOff x="0" y="0"/>
          <a:chExt cx="0" cy="0"/>
        </a:xfrm>
      </p:grpSpPr>
      <p:sp>
        <p:nvSpPr>
          <p:cNvPr id="842" name="Google Shape;842;p91: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843" name="Google Shape;843;p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44" name="Google Shape;844;p91: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0" name="Shape 850"/>
        <p:cNvGrpSpPr/>
        <p:nvPr/>
      </p:nvGrpSpPr>
      <p:grpSpPr>
        <a:xfrm>
          <a:off x="0" y="0"/>
          <a:ext cx="0" cy="0"/>
          <a:chOff x="0" y="0"/>
          <a:chExt cx="0" cy="0"/>
        </a:xfrm>
      </p:grpSpPr>
      <p:sp>
        <p:nvSpPr>
          <p:cNvPr id="851" name="Google Shape;851;p92:notes"/>
          <p:cNvSpPr txBox="1"/>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a:solidFill>
                  <a:srgbClr val="000000"/>
                </a:solidFill>
                <a:latin typeface="Times New Roman"/>
                <a:ea typeface="Times New Roman"/>
                <a:cs typeface="Times New Roman"/>
                <a:sym typeface="Times New Roman"/>
              </a:rPr>
              <a:t>‹#›</a:t>
            </a:fld>
            <a:endParaRPr/>
          </a:p>
        </p:txBody>
      </p:sp>
      <p:sp>
        <p:nvSpPr>
          <p:cNvPr id="852" name="Google Shape;852;p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853" name="Google Shape;853;p92:notes"/>
          <p:cNvSpPr txBox="1"/>
          <p:nvPr>
            <p:ph idx="1" type="body"/>
          </p:nvPr>
        </p:nvSpPr>
        <p:spPr>
          <a:xfrm>
            <a:off x="914400" y="4343400"/>
            <a:ext cx="5029200" cy="41148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SzPts val="1800"/>
              <a:buNone/>
            </a:pPr>
            <a:r>
              <a:rPr lang="en-US"/>
              <a:t>Where to get data and info</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94"/>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 name="Google Shape;17;p94"/>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Autofit/>
          </a:bodyPr>
          <a:lstStyle>
            <a:lvl1pPr lvl="0" algn="ctr">
              <a:spcBef>
                <a:spcPts val="1920"/>
              </a:spcBef>
              <a:spcAft>
                <a:spcPts val="0"/>
              </a:spcAft>
              <a:buSzPts val="3200"/>
              <a:buFont typeface="Verdana"/>
              <a:buNone/>
              <a:defRPr/>
            </a:lvl1pPr>
            <a:lvl2pPr lvl="1" algn="ctr">
              <a:spcBef>
                <a:spcPts val="1680"/>
              </a:spcBef>
              <a:spcAft>
                <a:spcPts val="0"/>
              </a:spcAft>
              <a:buSzPts val="2100"/>
              <a:buNone/>
              <a:defRPr/>
            </a:lvl2pPr>
            <a:lvl3pPr lvl="2" algn="ctr">
              <a:spcBef>
                <a:spcPts val="1440"/>
              </a:spcBef>
              <a:spcAft>
                <a:spcPts val="0"/>
              </a:spcAft>
              <a:buSzPts val="2400"/>
              <a:buFont typeface="Verdana"/>
              <a:buNone/>
              <a:defRPr/>
            </a:lvl3pPr>
            <a:lvl4pPr lvl="3" algn="ctr">
              <a:spcBef>
                <a:spcPts val="1200"/>
              </a:spcBef>
              <a:spcAft>
                <a:spcPts val="0"/>
              </a:spcAft>
              <a:buSzPts val="2000"/>
              <a:buFont typeface="Verdana"/>
              <a:buNone/>
              <a:defRPr/>
            </a:lvl4pPr>
            <a:lvl5pPr lvl="4" algn="ctr">
              <a:spcBef>
                <a:spcPts val="1200"/>
              </a:spcBef>
              <a:spcAft>
                <a:spcPts val="0"/>
              </a:spcAft>
              <a:buSzPts val="2000"/>
              <a:buFont typeface="Verdana"/>
              <a:buNone/>
              <a:defRPr/>
            </a:lvl5pPr>
            <a:lvl6pPr lvl="5" algn="ctr">
              <a:spcBef>
                <a:spcPts val="1200"/>
              </a:spcBef>
              <a:spcAft>
                <a:spcPts val="0"/>
              </a:spcAft>
              <a:buSzPts val="2000"/>
              <a:buFont typeface="Verdana"/>
              <a:buNone/>
              <a:defRPr/>
            </a:lvl6pPr>
            <a:lvl7pPr lvl="6" algn="ctr">
              <a:spcBef>
                <a:spcPts val="1200"/>
              </a:spcBef>
              <a:spcAft>
                <a:spcPts val="0"/>
              </a:spcAft>
              <a:buSzPts val="2000"/>
              <a:buFont typeface="Verdana"/>
              <a:buNone/>
              <a:defRPr/>
            </a:lvl7pPr>
            <a:lvl8pPr lvl="7" algn="ctr">
              <a:spcBef>
                <a:spcPts val="1200"/>
              </a:spcBef>
              <a:spcAft>
                <a:spcPts val="0"/>
              </a:spcAft>
              <a:buSzPts val="2000"/>
              <a:buFont typeface="Verdana"/>
              <a:buNone/>
              <a:defRPr/>
            </a:lvl8pPr>
            <a:lvl9pPr lvl="8" algn="ctr">
              <a:spcBef>
                <a:spcPts val="1200"/>
              </a:spcBef>
              <a:spcAft>
                <a:spcPts val="0"/>
              </a:spcAft>
              <a:buSzPts val="2000"/>
              <a:buFont typeface="Verdana"/>
              <a:buNone/>
              <a:defRPr/>
            </a:lvl9pPr>
          </a:lstStyle>
          <a:p/>
        </p:txBody>
      </p:sp>
      <p:sp>
        <p:nvSpPr>
          <p:cNvPr id="18" name="Google Shape;18;p94"/>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4"/>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94"/>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wipe dir="l"/>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9" name="Shape 69"/>
        <p:cNvGrpSpPr/>
        <p:nvPr/>
      </p:nvGrpSpPr>
      <p:grpSpPr>
        <a:xfrm>
          <a:off x="0" y="0"/>
          <a:ext cx="0" cy="0"/>
          <a:chOff x="0" y="0"/>
          <a:chExt cx="0" cy="0"/>
        </a:xfrm>
      </p:grpSpPr>
      <p:sp>
        <p:nvSpPr>
          <p:cNvPr id="70" name="Google Shape;70;p103"/>
          <p:cNvSpPr txBox="1"/>
          <p:nvPr>
            <p:ph type="title"/>
          </p:nvPr>
        </p:nvSpPr>
        <p:spPr>
          <a:xfrm>
            <a:off x="152400" y="0"/>
            <a:ext cx="8305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3"/>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03"/>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0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wipe dir="l"/>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74" name="Shape 74"/>
        <p:cNvGrpSpPr/>
        <p:nvPr/>
      </p:nvGrpSpPr>
      <p:grpSpPr>
        <a:xfrm>
          <a:off x="0" y="0"/>
          <a:ext cx="0" cy="0"/>
          <a:chOff x="0" y="0"/>
          <a:chExt cx="0" cy="0"/>
        </a:xfrm>
      </p:grpSpPr>
      <p:sp>
        <p:nvSpPr>
          <p:cNvPr id="75" name="Google Shape;75;p10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0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spcBef>
                <a:spcPts val="1440"/>
              </a:spcBef>
              <a:spcAft>
                <a:spcPts val="0"/>
              </a:spcAft>
              <a:buSzPts val="2400"/>
              <a:buFont typeface="Verdana"/>
              <a:buNone/>
              <a:defRPr b="1" sz="2400"/>
            </a:lvl1pPr>
            <a:lvl2pPr indent="-228600" lvl="1" marL="914400" algn="l">
              <a:spcBef>
                <a:spcPts val="1200"/>
              </a:spcBef>
              <a:spcAft>
                <a:spcPts val="0"/>
              </a:spcAft>
              <a:buSzPts val="1500"/>
              <a:buNone/>
              <a:defRPr b="1" sz="2000"/>
            </a:lvl2pPr>
            <a:lvl3pPr indent="-228600" lvl="2" marL="1371600" algn="l">
              <a:spcBef>
                <a:spcPts val="1080"/>
              </a:spcBef>
              <a:spcAft>
                <a:spcPts val="0"/>
              </a:spcAft>
              <a:buSzPts val="1800"/>
              <a:buFont typeface="Verdana"/>
              <a:buNone/>
              <a:defRPr b="1" sz="1800"/>
            </a:lvl3pPr>
            <a:lvl4pPr indent="-228600" lvl="3" marL="1828800" algn="l">
              <a:spcBef>
                <a:spcPts val="960"/>
              </a:spcBef>
              <a:spcAft>
                <a:spcPts val="0"/>
              </a:spcAft>
              <a:buSzPts val="1600"/>
              <a:buFont typeface="Verdana"/>
              <a:buNone/>
              <a:defRPr b="1" sz="1600"/>
            </a:lvl4pPr>
            <a:lvl5pPr indent="-228600" lvl="4" marL="2286000" algn="l">
              <a:spcBef>
                <a:spcPts val="960"/>
              </a:spcBef>
              <a:spcAft>
                <a:spcPts val="0"/>
              </a:spcAft>
              <a:buSzPts val="1600"/>
              <a:buFont typeface="Verdana"/>
              <a:buNone/>
              <a:defRPr b="1" sz="1600"/>
            </a:lvl5pPr>
            <a:lvl6pPr indent="-228600" lvl="5" marL="2743200" algn="l">
              <a:spcBef>
                <a:spcPts val="960"/>
              </a:spcBef>
              <a:spcAft>
                <a:spcPts val="0"/>
              </a:spcAft>
              <a:buSzPts val="1600"/>
              <a:buFont typeface="Verdana"/>
              <a:buNone/>
              <a:defRPr b="1" sz="1600"/>
            </a:lvl6pPr>
            <a:lvl7pPr indent="-228600" lvl="6" marL="3200400" algn="l">
              <a:spcBef>
                <a:spcPts val="960"/>
              </a:spcBef>
              <a:spcAft>
                <a:spcPts val="0"/>
              </a:spcAft>
              <a:buSzPts val="1600"/>
              <a:buFont typeface="Verdana"/>
              <a:buNone/>
              <a:defRPr b="1" sz="1600"/>
            </a:lvl7pPr>
            <a:lvl8pPr indent="-228600" lvl="7" marL="3657600" algn="l">
              <a:spcBef>
                <a:spcPts val="960"/>
              </a:spcBef>
              <a:spcAft>
                <a:spcPts val="0"/>
              </a:spcAft>
              <a:buSzPts val="1600"/>
              <a:buFont typeface="Verdana"/>
              <a:buNone/>
              <a:defRPr b="1" sz="1600"/>
            </a:lvl8pPr>
            <a:lvl9pPr indent="-228600" lvl="8" marL="4114800" algn="l">
              <a:spcBef>
                <a:spcPts val="960"/>
              </a:spcBef>
              <a:spcAft>
                <a:spcPts val="0"/>
              </a:spcAft>
              <a:buSzPts val="1600"/>
              <a:buFont typeface="Verdana"/>
              <a:buNone/>
              <a:defRPr b="1" sz="1600"/>
            </a:lvl9pPr>
          </a:lstStyle>
          <a:p/>
        </p:txBody>
      </p:sp>
      <p:sp>
        <p:nvSpPr>
          <p:cNvPr id="77" name="Google Shape;77;p10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spcBef>
                <a:spcPts val="1440"/>
              </a:spcBef>
              <a:spcAft>
                <a:spcPts val="0"/>
              </a:spcAft>
              <a:buSzPts val="2400"/>
              <a:buFont typeface="Verdana"/>
              <a:buChar char="•"/>
              <a:defRPr sz="2400"/>
            </a:lvl1pPr>
            <a:lvl2pPr indent="-323850" lvl="1" marL="914400" algn="l">
              <a:spcBef>
                <a:spcPts val="1200"/>
              </a:spcBef>
              <a:spcAft>
                <a:spcPts val="0"/>
              </a:spcAft>
              <a:buSzPts val="1500"/>
              <a:buChar char="⬥"/>
              <a:defRPr sz="2000"/>
            </a:lvl2pPr>
            <a:lvl3pPr indent="-342900" lvl="2" marL="1371600" algn="l">
              <a:spcBef>
                <a:spcPts val="1080"/>
              </a:spcBef>
              <a:spcAft>
                <a:spcPts val="0"/>
              </a:spcAft>
              <a:buSzPts val="1800"/>
              <a:buFont typeface="Verdana"/>
              <a:buChar char="•"/>
              <a:defRPr sz="1800"/>
            </a:lvl3pPr>
            <a:lvl4pPr indent="-330200" lvl="3" marL="1828800" algn="l">
              <a:spcBef>
                <a:spcPts val="960"/>
              </a:spcBef>
              <a:spcAft>
                <a:spcPts val="0"/>
              </a:spcAft>
              <a:buSzPts val="1600"/>
              <a:buFont typeface="Verdana"/>
              <a:buChar char="•"/>
              <a:defRPr sz="1600"/>
            </a:lvl4pPr>
            <a:lvl5pPr indent="-330200" lvl="4" marL="2286000" algn="l">
              <a:spcBef>
                <a:spcPts val="960"/>
              </a:spcBef>
              <a:spcAft>
                <a:spcPts val="0"/>
              </a:spcAft>
              <a:buSzPts val="1600"/>
              <a:buFont typeface="Verdana"/>
              <a:buChar char="•"/>
              <a:defRPr sz="1600"/>
            </a:lvl5pPr>
            <a:lvl6pPr indent="-330200" lvl="5" marL="2743200" algn="l">
              <a:spcBef>
                <a:spcPts val="960"/>
              </a:spcBef>
              <a:spcAft>
                <a:spcPts val="0"/>
              </a:spcAft>
              <a:buSzPts val="1600"/>
              <a:buFont typeface="Verdana"/>
              <a:buChar char="•"/>
              <a:defRPr sz="1600"/>
            </a:lvl6pPr>
            <a:lvl7pPr indent="-330200" lvl="6" marL="3200400" algn="l">
              <a:spcBef>
                <a:spcPts val="960"/>
              </a:spcBef>
              <a:spcAft>
                <a:spcPts val="0"/>
              </a:spcAft>
              <a:buSzPts val="1600"/>
              <a:buFont typeface="Verdana"/>
              <a:buChar char="•"/>
              <a:defRPr sz="1600"/>
            </a:lvl7pPr>
            <a:lvl8pPr indent="-330200" lvl="7" marL="3657600" algn="l">
              <a:spcBef>
                <a:spcPts val="960"/>
              </a:spcBef>
              <a:spcAft>
                <a:spcPts val="0"/>
              </a:spcAft>
              <a:buSzPts val="1600"/>
              <a:buFont typeface="Verdana"/>
              <a:buChar char="•"/>
              <a:defRPr sz="1600"/>
            </a:lvl8pPr>
            <a:lvl9pPr indent="-330200" lvl="8" marL="4114800" algn="l">
              <a:spcBef>
                <a:spcPts val="960"/>
              </a:spcBef>
              <a:spcAft>
                <a:spcPts val="0"/>
              </a:spcAft>
              <a:buSzPts val="1600"/>
              <a:buFont typeface="Verdana"/>
              <a:buChar char="•"/>
              <a:defRPr sz="1600"/>
            </a:lvl9pPr>
          </a:lstStyle>
          <a:p/>
        </p:txBody>
      </p:sp>
      <p:sp>
        <p:nvSpPr>
          <p:cNvPr id="78" name="Google Shape;78;p10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spcBef>
                <a:spcPts val="1440"/>
              </a:spcBef>
              <a:spcAft>
                <a:spcPts val="0"/>
              </a:spcAft>
              <a:buSzPts val="2400"/>
              <a:buFont typeface="Verdana"/>
              <a:buNone/>
              <a:defRPr b="1" sz="2400"/>
            </a:lvl1pPr>
            <a:lvl2pPr indent="-228600" lvl="1" marL="914400" algn="l">
              <a:spcBef>
                <a:spcPts val="1200"/>
              </a:spcBef>
              <a:spcAft>
                <a:spcPts val="0"/>
              </a:spcAft>
              <a:buSzPts val="1500"/>
              <a:buNone/>
              <a:defRPr b="1" sz="2000"/>
            </a:lvl2pPr>
            <a:lvl3pPr indent="-228600" lvl="2" marL="1371600" algn="l">
              <a:spcBef>
                <a:spcPts val="1080"/>
              </a:spcBef>
              <a:spcAft>
                <a:spcPts val="0"/>
              </a:spcAft>
              <a:buSzPts val="1800"/>
              <a:buFont typeface="Verdana"/>
              <a:buNone/>
              <a:defRPr b="1" sz="1800"/>
            </a:lvl3pPr>
            <a:lvl4pPr indent="-228600" lvl="3" marL="1828800" algn="l">
              <a:spcBef>
                <a:spcPts val="960"/>
              </a:spcBef>
              <a:spcAft>
                <a:spcPts val="0"/>
              </a:spcAft>
              <a:buSzPts val="1600"/>
              <a:buFont typeface="Verdana"/>
              <a:buNone/>
              <a:defRPr b="1" sz="1600"/>
            </a:lvl4pPr>
            <a:lvl5pPr indent="-228600" lvl="4" marL="2286000" algn="l">
              <a:spcBef>
                <a:spcPts val="960"/>
              </a:spcBef>
              <a:spcAft>
                <a:spcPts val="0"/>
              </a:spcAft>
              <a:buSzPts val="1600"/>
              <a:buFont typeface="Verdana"/>
              <a:buNone/>
              <a:defRPr b="1" sz="1600"/>
            </a:lvl5pPr>
            <a:lvl6pPr indent="-228600" lvl="5" marL="2743200" algn="l">
              <a:spcBef>
                <a:spcPts val="960"/>
              </a:spcBef>
              <a:spcAft>
                <a:spcPts val="0"/>
              </a:spcAft>
              <a:buSzPts val="1600"/>
              <a:buFont typeface="Verdana"/>
              <a:buNone/>
              <a:defRPr b="1" sz="1600"/>
            </a:lvl6pPr>
            <a:lvl7pPr indent="-228600" lvl="6" marL="3200400" algn="l">
              <a:spcBef>
                <a:spcPts val="960"/>
              </a:spcBef>
              <a:spcAft>
                <a:spcPts val="0"/>
              </a:spcAft>
              <a:buSzPts val="1600"/>
              <a:buFont typeface="Verdana"/>
              <a:buNone/>
              <a:defRPr b="1" sz="1600"/>
            </a:lvl7pPr>
            <a:lvl8pPr indent="-228600" lvl="7" marL="3657600" algn="l">
              <a:spcBef>
                <a:spcPts val="960"/>
              </a:spcBef>
              <a:spcAft>
                <a:spcPts val="0"/>
              </a:spcAft>
              <a:buSzPts val="1600"/>
              <a:buFont typeface="Verdana"/>
              <a:buNone/>
              <a:defRPr b="1" sz="1600"/>
            </a:lvl8pPr>
            <a:lvl9pPr indent="-228600" lvl="8" marL="4114800" algn="l">
              <a:spcBef>
                <a:spcPts val="960"/>
              </a:spcBef>
              <a:spcAft>
                <a:spcPts val="0"/>
              </a:spcAft>
              <a:buSzPts val="1600"/>
              <a:buFont typeface="Verdana"/>
              <a:buNone/>
              <a:defRPr b="1" sz="1600"/>
            </a:lvl9pPr>
          </a:lstStyle>
          <a:p/>
        </p:txBody>
      </p:sp>
      <p:sp>
        <p:nvSpPr>
          <p:cNvPr id="79" name="Google Shape;79;p10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spcBef>
                <a:spcPts val="1440"/>
              </a:spcBef>
              <a:spcAft>
                <a:spcPts val="0"/>
              </a:spcAft>
              <a:buSzPts val="2400"/>
              <a:buFont typeface="Verdana"/>
              <a:buChar char="•"/>
              <a:defRPr sz="2400"/>
            </a:lvl1pPr>
            <a:lvl2pPr indent="-323850" lvl="1" marL="914400" algn="l">
              <a:spcBef>
                <a:spcPts val="1200"/>
              </a:spcBef>
              <a:spcAft>
                <a:spcPts val="0"/>
              </a:spcAft>
              <a:buSzPts val="1500"/>
              <a:buChar char="⬥"/>
              <a:defRPr sz="2000"/>
            </a:lvl2pPr>
            <a:lvl3pPr indent="-342900" lvl="2" marL="1371600" algn="l">
              <a:spcBef>
                <a:spcPts val="1080"/>
              </a:spcBef>
              <a:spcAft>
                <a:spcPts val="0"/>
              </a:spcAft>
              <a:buSzPts val="1800"/>
              <a:buFont typeface="Verdana"/>
              <a:buChar char="•"/>
              <a:defRPr sz="1800"/>
            </a:lvl3pPr>
            <a:lvl4pPr indent="-330200" lvl="3" marL="1828800" algn="l">
              <a:spcBef>
                <a:spcPts val="960"/>
              </a:spcBef>
              <a:spcAft>
                <a:spcPts val="0"/>
              </a:spcAft>
              <a:buSzPts val="1600"/>
              <a:buFont typeface="Verdana"/>
              <a:buChar char="•"/>
              <a:defRPr sz="1600"/>
            </a:lvl4pPr>
            <a:lvl5pPr indent="-330200" lvl="4" marL="2286000" algn="l">
              <a:spcBef>
                <a:spcPts val="960"/>
              </a:spcBef>
              <a:spcAft>
                <a:spcPts val="0"/>
              </a:spcAft>
              <a:buSzPts val="1600"/>
              <a:buFont typeface="Verdana"/>
              <a:buChar char="•"/>
              <a:defRPr sz="1600"/>
            </a:lvl5pPr>
            <a:lvl6pPr indent="-330200" lvl="5" marL="2743200" algn="l">
              <a:spcBef>
                <a:spcPts val="960"/>
              </a:spcBef>
              <a:spcAft>
                <a:spcPts val="0"/>
              </a:spcAft>
              <a:buSzPts val="1600"/>
              <a:buFont typeface="Verdana"/>
              <a:buChar char="•"/>
              <a:defRPr sz="1600"/>
            </a:lvl6pPr>
            <a:lvl7pPr indent="-330200" lvl="6" marL="3200400" algn="l">
              <a:spcBef>
                <a:spcPts val="960"/>
              </a:spcBef>
              <a:spcAft>
                <a:spcPts val="0"/>
              </a:spcAft>
              <a:buSzPts val="1600"/>
              <a:buFont typeface="Verdana"/>
              <a:buChar char="•"/>
              <a:defRPr sz="1600"/>
            </a:lvl7pPr>
            <a:lvl8pPr indent="-330200" lvl="7" marL="3657600" algn="l">
              <a:spcBef>
                <a:spcPts val="960"/>
              </a:spcBef>
              <a:spcAft>
                <a:spcPts val="0"/>
              </a:spcAft>
              <a:buSzPts val="1600"/>
              <a:buFont typeface="Verdana"/>
              <a:buChar char="•"/>
              <a:defRPr sz="1600"/>
            </a:lvl8pPr>
            <a:lvl9pPr indent="-330200" lvl="8" marL="4114800" algn="l">
              <a:spcBef>
                <a:spcPts val="960"/>
              </a:spcBef>
              <a:spcAft>
                <a:spcPts val="0"/>
              </a:spcAft>
              <a:buSzPts val="1600"/>
              <a:buFont typeface="Verdana"/>
              <a:buChar char="•"/>
              <a:defRPr sz="1600"/>
            </a:lvl9pPr>
          </a:lstStyle>
          <a:p/>
        </p:txBody>
      </p:sp>
      <p:sp>
        <p:nvSpPr>
          <p:cNvPr id="80" name="Google Shape;80;p104"/>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1" name="Google Shape;81;p104"/>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04"/>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wipe dir="l"/>
  </p:transition>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3" name="Shape 83"/>
        <p:cNvGrpSpPr/>
        <p:nvPr/>
      </p:nvGrpSpPr>
      <p:grpSpPr>
        <a:xfrm>
          <a:off x="0" y="0"/>
          <a:ext cx="0" cy="0"/>
          <a:chOff x="0" y="0"/>
          <a:chExt cx="0" cy="0"/>
        </a:xfrm>
      </p:grpSpPr>
      <p:sp>
        <p:nvSpPr>
          <p:cNvPr id="84" name="Google Shape;84;p10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spcBef>
                <a:spcPts val="0"/>
              </a:spcBef>
              <a:spcAft>
                <a:spcPts val="0"/>
              </a:spcAft>
              <a:buSzPts val="1400"/>
              <a:buNone/>
              <a:defRPr b="1" sz="40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0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spcBef>
                <a:spcPts val="1200"/>
              </a:spcBef>
              <a:spcAft>
                <a:spcPts val="0"/>
              </a:spcAft>
              <a:buSzPts val="2000"/>
              <a:buFont typeface="Verdana"/>
              <a:buNone/>
              <a:defRPr sz="2000"/>
            </a:lvl1pPr>
            <a:lvl2pPr indent="-228600" lvl="1" marL="914400" algn="l">
              <a:spcBef>
                <a:spcPts val="1080"/>
              </a:spcBef>
              <a:spcAft>
                <a:spcPts val="0"/>
              </a:spcAft>
              <a:buSzPts val="1350"/>
              <a:buNone/>
              <a:defRPr sz="1800"/>
            </a:lvl2pPr>
            <a:lvl3pPr indent="-228600" lvl="2" marL="1371600" algn="l">
              <a:spcBef>
                <a:spcPts val="960"/>
              </a:spcBef>
              <a:spcAft>
                <a:spcPts val="0"/>
              </a:spcAft>
              <a:buSzPts val="1600"/>
              <a:buFont typeface="Verdana"/>
              <a:buNone/>
              <a:defRPr sz="1600"/>
            </a:lvl3pPr>
            <a:lvl4pPr indent="-228600" lvl="3" marL="1828800" algn="l">
              <a:spcBef>
                <a:spcPts val="840"/>
              </a:spcBef>
              <a:spcAft>
                <a:spcPts val="0"/>
              </a:spcAft>
              <a:buSzPts val="1400"/>
              <a:buFont typeface="Verdana"/>
              <a:buNone/>
              <a:defRPr sz="1400"/>
            </a:lvl4pPr>
            <a:lvl5pPr indent="-228600" lvl="4" marL="2286000" algn="l">
              <a:spcBef>
                <a:spcPts val="840"/>
              </a:spcBef>
              <a:spcAft>
                <a:spcPts val="0"/>
              </a:spcAft>
              <a:buSzPts val="1400"/>
              <a:buFont typeface="Verdana"/>
              <a:buNone/>
              <a:defRPr sz="1400"/>
            </a:lvl5pPr>
            <a:lvl6pPr indent="-228600" lvl="5" marL="2743200" algn="l">
              <a:spcBef>
                <a:spcPts val="840"/>
              </a:spcBef>
              <a:spcAft>
                <a:spcPts val="0"/>
              </a:spcAft>
              <a:buSzPts val="1400"/>
              <a:buFont typeface="Verdana"/>
              <a:buNone/>
              <a:defRPr sz="1400"/>
            </a:lvl6pPr>
            <a:lvl7pPr indent="-228600" lvl="6" marL="3200400" algn="l">
              <a:spcBef>
                <a:spcPts val="840"/>
              </a:spcBef>
              <a:spcAft>
                <a:spcPts val="0"/>
              </a:spcAft>
              <a:buSzPts val="1400"/>
              <a:buFont typeface="Verdana"/>
              <a:buNone/>
              <a:defRPr sz="1400"/>
            </a:lvl7pPr>
            <a:lvl8pPr indent="-228600" lvl="7" marL="3657600" algn="l">
              <a:spcBef>
                <a:spcPts val="840"/>
              </a:spcBef>
              <a:spcAft>
                <a:spcPts val="0"/>
              </a:spcAft>
              <a:buSzPts val="1400"/>
              <a:buFont typeface="Verdana"/>
              <a:buNone/>
              <a:defRPr sz="1400"/>
            </a:lvl8pPr>
            <a:lvl9pPr indent="-228600" lvl="8" marL="4114800" algn="l">
              <a:spcBef>
                <a:spcPts val="840"/>
              </a:spcBef>
              <a:spcAft>
                <a:spcPts val="0"/>
              </a:spcAft>
              <a:buSzPts val="1400"/>
              <a:buFont typeface="Verdana"/>
              <a:buNone/>
              <a:defRPr sz="1400"/>
            </a:lvl9pPr>
          </a:lstStyle>
          <a:p/>
        </p:txBody>
      </p:sp>
      <p:sp>
        <p:nvSpPr>
          <p:cNvPr id="86" name="Google Shape;86;p105"/>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105"/>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p105"/>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wipe dir="l"/>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95"/>
          <p:cNvSpPr txBox="1"/>
          <p:nvPr>
            <p:ph type="title"/>
          </p:nvPr>
        </p:nvSpPr>
        <p:spPr>
          <a:xfrm>
            <a:off x="152400" y="0"/>
            <a:ext cx="8305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95"/>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342900" lvl="0" marL="457200" algn="l">
              <a:spcBef>
                <a:spcPts val="1080"/>
              </a:spcBef>
              <a:spcAft>
                <a:spcPts val="0"/>
              </a:spcAft>
              <a:buSzPts val="1800"/>
              <a:buChar char="•"/>
              <a:defRPr/>
            </a:lvl1pPr>
            <a:lvl2pPr indent="-314325" lvl="1" marL="914400" algn="l">
              <a:spcBef>
                <a:spcPts val="1080"/>
              </a:spcBef>
              <a:spcAft>
                <a:spcPts val="0"/>
              </a:spcAft>
              <a:buSzPts val="1350"/>
              <a:buChar char="⬥"/>
              <a:defRPr/>
            </a:lvl2pPr>
            <a:lvl3pPr indent="-342900" lvl="2" marL="1371600" algn="l">
              <a:spcBef>
                <a:spcPts val="1080"/>
              </a:spcBef>
              <a:spcAft>
                <a:spcPts val="0"/>
              </a:spcAft>
              <a:buSzPts val="1800"/>
              <a:buChar char="•"/>
              <a:defRPr/>
            </a:lvl3pPr>
            <a:lvl4pPr indent="-342900" lvl="3" marL="1828800" algn="l">
              <a:spcBef>
                <a:spcPts val="1080"/>
              </a:spcBef>
              <a:spcAft>
                <a:spcPts val="0"/>
              </a:spcAft>
              <a:buSzPts val="1800"/>
              <a:buChar char="•"/>
              <a:defRPr/>
            </a:lvl4pPr>
            <a:lvl5pPr indent="-342900" lvl="4" marL="2286000" algn="l">
              <a:spcBef>
                <a:spcPts val="1080"/>
              </a:spcBef>
              <a:spcAft>
                <a:spcPts val="0"/>
              </a:spcAft>
              <a:buSzPts val="1800"/>
              <a:buChar char="•"/>
              <a:defRPr/>
            </a:lvl5pPr>
            <a:lvl6pPr indent="-342900" lvl="5" marL="2743200" algn="l">
              <a:spcBef>
                <a:spcPts val="1080"/>
              </a:spcBef>
              <a:spcAft>
                <a:spcPts val="0"/>
              </a:spcAft>
              <a:buSzPts val="1800"/>
              <a:buChar char="•"/>
              <a:defRPr/>
            </a:lvl6pPr>
            <a:lvl7pPr indent="-342900" lvl="6" marL="3200400" algn="l">
              <a:spcBef>
                <a:spcPts val="1080"/>
              </a:spcBef>
              <a:spcAft>
                <a:spcPts val="0"/>
              </a:spcAft>
              <a:buSzPts val="1800"/>
              <a:buChar char="•"/>
              <a:defRPr/>
            </a:lvl7pPr>
            <a:lvl8pPr indent="-342900" lvl="7" marL="3657600" algn="l">
              <a:spcBef>
                <a:spcPts val="1080"/>
              </a:spcBef>
              <a:spcAft>
                <a:spcPts val="0"/>
              </a:spcAft>
              <a:buSzPts val="1800"/>
              <a:buChar char="•"/>
              <a:defRPr/>
            </a:lvl8pPr>
            <a:lvl9pPr indent="-342900" lvl="8" marL="4114800" algn="l">
              <a:spcBef>
                <a:spcPts val="1080"/>
              </a:spcBef>
              <a:spcAft>
                <a:spcPts val="0"/>
              </a:spcAft>
              <a:buSzPts val="1800"/>
              <a:buChar char="•"/>
              <a:defRPr/>
            </a:lvl9pPr>
          </a:lstStyle>
          <a:p/>
        </p:txBody>
      </p:sp>
      <p:sp>
        <p:nvSpPr>
          <p:cNvPr id="24" name="Google Shape;24;p95"/>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95"/>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95"/>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wipe dir="l"/>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type="objOnly">
  <p:cSld name="OBJECT_ONLY">
    <p:spTree>
      <p:nvGrpSpPr>
        <p:cNvPr id="27" name="Shape 27"/>
        <p:cNvGrpSpPr/>
        <p:nvPr/>
      </p:nvGrpSpPr>
      <p:grpSpPr>
        <a:xfrm>
          <a:off x="0" y="0"/>
          <a:ext cx="0" cy="0"/>
          <a:chOff x="0" y="0"/>
          <a:chExt cx="0" cy="0"/>
        </a:xfrm>
      </p:grpSpPr>
      <p:sp>
        <p:nvSpPr>
          <p:cNvPr id="28" name="Google Shape;28;p96"/>
          <p:cNvSpPr txBox="1"/>
          <p:nvPr>
            <p:ph idx="1" type="body"/>
          </p:nvPr>
        </p:nvSpPr>
        <p:spPr>
          <a:xfrm>
            <a:off x="152400" y="0"/>
            <a:ext cx="8305800" cy="6096000"/>
          </a:xfrm>
          <a:prstGeom prst="rect">
            <a:avLst/>
          </a:prstGeom>
          <a:noFill/>
          <a:ln>
            <a:noFill/>
          </a:ln>
        </p:spPr>
        <p:txBody>
          <a:bodyPr anchorCtr="0" anchor="t" bIns="45700" lIns="91425" spcFirstLastPara="1" rIns="91425" wrap="square" tIns="45700">
            <a:noAutofit/>
          </a:bodyPr>
          <a:lstStyle>
            <a:lvl1pPr indent="-342900" lvl="0" marL="457200" algn="l">
              <a:spcBef>
                <a:spcPts val="1080"/>
              </a:spcBef>
              <a:spcAft>
                <a:spcPts val="0"/>
              </a:spcAft>
              <a:buSzPts val="1800"/>
              <a:buChar char="•"/>
              <a:defRPr/>
            </a:lvl1pPr>
            <a:lvl2pPr indent="-314325" lvl="1" marL="914400" algn="l">
              <a:spcBef>
                <a:spcPts val="1080"/>
              </a:spcBef>
              <a:spcAft>
                <a:spcPts val="0"/>
              </a:spcAft>
              <a:buSzPts val="1350"/>
              <a:buChar char="⬥"/>
              <a:defRPr/>
            </a:lvl2pPr>
            <a:lvl3pPr indent="-342900" lvl="2" marL="1371600" algn="l">
              <a:spcBef>
                <a:spcPts val="1080"/>
              </a:spcBef>
              <a:spcAft>
                <a:spcPts val="0"/>
              </a:spcAft>
              <a:buSzPts val="1800"/>
              <a:buChar char="•"/>
              <a:defRPr/>
            </a:lvl3pPr>
            <a:lvl4pPr indent="-342900" lvl="3" marL="1828800" algn="l">
              <a:spcBef>
                <a:spcPts val="1080"/>
              </a:spcBef>
              <a:spcAft>
                <a:spcPts val="0"/>
              </a:spcAft>
              <a:buSzPts val="1800"/>
              <a:buChar char="•"/>
              <a:defRPr/>
            </a:lvl4pPr>
            <a:lvl5pPr indent="-342900" lvl="4" marL="2286000" algn="l">
              <a:spcBef>
                <a:spcPts val="1080"/>
              </a:spcBef>
              <a:spcAft>
                <a:spcPts val="0"/>
              </a:spcAft>
              <a:buSzPts val="1800"/>
              <a:buChar char="•"/>
              <a:defRPr/>
            </a:lvl5pPr>
            <a:lvl6pPr indent="-342900" lvl="5" marL="2743200" algn="l">
              <a:spcBef>
                <a:spcPts val="1080"/>
              </a:spcBef>
              <a:spcAft>
                <a:spcPts val="0"/>
              </a:spcAft>
              <a:buSzPts val="1800"/>
              <a:buChar char="•"/>
              <a:defRPr/>
            </a:lvl6pPr>
            <a:lvl7pPr indent="-342900" lvl="6" marL="3200400" algn="l">
              <a:spcBef>
                <a:spcPts val="1080"/>
              </a:spcBef>
              <a:spcAft>
                <a:spcPts val="0"/>
              </a:spcAft>
              <a:buSzPts val="1800"/>
              <a:buChar char="•"/>
              <a:defRPr/>
            </a:lvl7pPr>
            <a:lvl8pPr indent="-342900" lvl="7" marL="3657600" algn="l">
              <a:spcBef>
                <a:spcPts val="1080"/>
              </a:spcBef>
              <a:spcAft>
                <a:spcPts val="0"/>
              </a:spcAft>
              <a:buSzPts val="1800"/>
              <a:buChar char="•"/>
              <a:defRPr/>
            </a:lvl8pPr>
            <a:lvl9pPr indent="-342900" lvl="8" marL="4114800" algn="l">
              <a:spcBef>
                <a:spcPts val="1080"/>
              </a:spcBef>
              <a:spcAft>
                <a:spcPts val="0"/>
              </a:spcAft>
              <a:buSzPts val="1800"/>
              <a:buChar char="•"/>
              <a:defRPr/>
            </a:lvl9pPr>
          </a:lstStyle>
          <a:p/>
        </p:txBody>
      </p:sp>
      <p:sp>
        <p:nvSpPr>
          <p:cNvPr id="29" name="Google Shape;29;p96"/>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96"/>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96"/>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wipe dir="l"/>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2" name="Shape 32"/>
        <p:cNvGrpSpPr/>
        <p:nvPr/>
      </p:nvGrpSpPr>
      <p:grpSpPr>
        <a:xfrm>
          <a:off x="0" y="0"/>
          <a:ext cx="0" cy="0"/>
          <a:chOff x="0" y="0"/>
          <a:chExt cx="0" cy="0"/>
        </a:xfrm>
      </p:grpSpPr>
      <p:sp>
        <p:nvSpPr>
          <p:cNvPr id="33" name="Google Shape;33;p97"/>
          <p:cNvSpPr txBox="1"/>
          <p:nvPr>
            <p:ph type="title"/>
          </p:nvPr>
        </p:nvSpPr>
        <p:spPr>
          <a:xfrm>
            <a:off x="152400" y="0"/>
            <a:ext cx="8305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97"/>
          <p:cNvSpPr txBox="1"/>
          <p:nvPr>
            <p:ph idx="1" type="body"/>
          </p:nvPr>
        </p:nvSpPr>
        <p:spPr>
          <a:xfrm>
            <a:off x="685800" y="1981200"/>
            <a:ext cx="381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1680"/>
              </a:spcBef>
              <a:spcAft>
                <a:spcPts val="0"/>
              </a:spcAft>
              <a:buSzPts val="2800"/>
              <a:buFont typeface="Verdana"/>
              <a:buChar char="•"/>
              <a:defRPr sz="2800"/>
            </a:lvl1pPr>
            <a:lvl2pPr indent="-342900" lvl="1" marL="914400" algn="l">
              <a:spcBef>
                <a:spcPts val="1440"/>
              </a:spcBef>
              <a:spcAft>
                <a:spcPts val="0"/>
              </a:spcAft>
              <a:buSzPts val="1800"/>
              <a:buChar char="⬥"/>
              <a:defRPr sz="2400"/>
            </a:lvl2pPr>
            <a:lvl3pPr indent="-355600" lvl="2" marL="1371600" algn="l">
              <a:spcBef>
                <a:spcPts val="1200"/>
              </a:spcBef>
              <a:spcAft>
                <a:spcPts val="0"/>
              </a:spcAft>
              <a:buSzPts val="2000"/>
              <a:buFont typeface="Verdana"/>
              <a:buChar char="•"/>
              <a:defRPr sz="2000"/>
            </a:lvl3pPr>
            <a:lvl4pPr indent="-342900" lvl="3" marL="1828800" algn="l">
              <a:spcBef>
                <a:spcPts val="1080"/>
              </a:spcBef>
              <a:spcAft>
                <a:spcPts val="0"/>
              </a:spcAft>
              <a:buSzPts val="1800"/>
              <a:buFont typeface="Verdana"/>
              <a:buChar char="•"/>
              <a:defRPr sz="1800"/>
            </a:lvl4pPr>
            <a:lvl5pPr indent="-342900" lvl="4" marL="2286000" algn="l">
              <a:spcBef>
                <a:spcPts val="1080"/>
              </a:spcBef>
              <a:spcAft>
                <a:spcPts val="0"/>
              </a:spcAft>
              <a:buSzPts val="1800"/>
              <a:buFont typeface="Verdana"/>
              <a:buChar char="•"/>
              <a:defRPr sz="1800"/>
            </a:lvl5pPr>
            <a:lvl6pPr indent="-342900" lvl="5" marL="2743200" algn="l">
              <a:spcBef>
                <a:spcPts val="1080"/>
              </a:spcBef>
              <a:spcAft>
                <a:spcPts val="0"/>
              </a:spcAft>
              <a:buSzPts val="1800"/>
              <a:buFont typeface="Verdana"/>
              <a:buChar char="•"/>
              <a:defRPr sz="1800"/>
            </a:lvl6pPr>
            <a:lvl7pPr indent="-342900" lvl="6" marL="3200400" algn="l">
              <a:spcBef>
                <a:spcPts val="1080"/>
              </a:spcBef>
              <a:spcAft>
                <a:spcPts val="0"/>
              </a:spcAft>
              <a:buSzPts val="1800"/>
              <a:buFont typeface="Verdana"/>
              <a:buChar char="•"/>
              <a:defRPr sz="1800"/>
            </a:lvl7pPr>
            <a:lvl8pPr indent="-342900" lvl="7" marL="3657600" algn="l">
              <a:spcBef>
                <a:spcPts val="1080"/>
              </a:spcBef>
              <a:spcAft>
                <a:spcPts val="0"/>
              </a:spcAft>
              <a:buSzPts val="1800"/>
              <a:buFont typeface="Verdana"/>
              <a:buChar char="•"/>
              <a:defRPr sz="1800"/>
            </a:lvl8pPr>
            <a:lvl9pPr indent="-342900" lvl="8" marL="4114800" algn="l">
              <a:spcBef>
                <a:spcPts val="1080"/>
              </a:spcBef>
              <a:spcAft>
                <a:spcPts val="0"/>
              </a:spcAft>
              <a:buSzPts val="1800"/>
              <a:buFont typeface="Verdana"/>
              <a:buChar char="•"/>
              <a:defRPr sz="1800"/>
            </a:lvl9pPr>
          </a:lstStyle>
          <a:p/>
        </p:txBody>
      </p:sp>
      <p:sp>
        <p:nvSpPr>
          <p:cNvPr id="35" name="Google Shape;35;p97"/>
          <p:cNvSpPr txBox="1"/>
          <p:nvPr>
            <p:ph idx="2" type="body"/>
          </p:nvPr>
        </p:nvSpPr>
        <p:spPr>
          <a:xfrm>
            <a:off x="4648200" y="1981200"/>
            <a:ext cx="3810000" cy="4114800"/>
          </a:xfrm>
          <a:prstGeom prst="rect">
            <a:avLst/>
          </a:prstGeom>
          <a:noFill/>
          <a:ln>
            <a:noFill/>
          </a:ln>
        </p:spPr>
        <p:txBody>
          <a:bodyPr anchorCtr="0" anchor="t" bIns="45700" lIns="91425" spcFirstLastPara="1" rIns="91425" wrap="square" tIns="45700">
            <a:noAutofit/>
          </a:bodyPr>
          <a:lstStyle>
            <a:lvl1pPr indent="-406400" lvl="0" marL="457200" algn="l">
              <a:spcBef>
                <a:spcPts val="1680"/>
              </a:spcBef>
              <a:spcAft>
                <a:spcPts val="0"/>
              </a:spcAft>
              <a:buSzPts val="2800"/>
              <a:buFont typeface="Verdana"/>
              <a:buChar char="•"/>
              <a:defRPr sz="2800"/>
            </a:lvl1pPr>
            <a:lvl2pPr indent="-342900" lvl="1" marL="914400" algn="l">
              <a:spcBef>
                <a:spcPts val="1440"/>
              </a:spcBef>
              <a:spcAft>
                <a:spcPts val="0"/>
              </a:spcAft>
              <a:buSzPts val="1800"/>
              <a:buChar char="⬥"/>
              <a:defRPr sz="2400"/>
            </a:lvl2pPr>
            <a:lvl3pPr indent="-355600" lvl="2" marL="1371600" algn="l">
              <a:spcBef>
                <a:spcPts val="1200"/>
              </a:spcBef>
              <a:spcAft>
                <a:spcPts val="0"/>
              </a:spcAft>
              <a:buSzPts val="2000"/>
              <a:buFont typeface="Verdana"/>
              <a:buChar char="•"/>
              <a:defRPr sz="2000"/>
            </a:lvl3pPr>
            <a:lvl4pPr indent="-342900" lvl="3" marL="1828800" algn="l">
              <a:spcBef>
                <a:spcPts val="1080"/>
              </a:spcBef>
              <a:spcAft>
                <a:spcPts val="0"/>
              </a:spcAft>
              <a:buSzPts val="1800"/>
              <a:buFont typeface="Verdana"/>
              <a:buChar char="•"/>
              <a:defRPr sz="1800"/>
            </a:lvl4pPr>
            <a:lvl5pPr indent="-342900" lvl="4" marL="2286000" algn="l">
              <a:spcBef>
                <a:spcPts val="1080"/>
              </a:spcBef>
              <a:spcAft>
                <a:spcPts val="0"/>
              </a:spcAft>
              <a:buSzPts val="1800"/>
              <a:buFont typeface="Verdana"/>
              <a:buChar char="•"/>
              <a:defRPr sz="1800"/>
            </a:lvl5pPr>
            <a:lvl6pPr indent="-342900" lvl="5" marL="2743200" algn="l">
              <a:spcBef>
                <a:spcPts val="1080"/>
              </a:spcBef>
              <a:spcAft>
                <a:spcPts val="0"/>
              </a:spcAft>
              <a:buSzPts val="1800"/>
              <a:buFont typeface="Verdana"/>
              <a:buChar char="•"/>
              <a:defRPr sz="1800"/>
            </a:lvl6pPr>
            <a:lvl7pPr indent="-342900" lvl="6" marL="3200400" algn="l">
              <a:spcBef>
                <a:spcPts val="1080"/>
              </a:spcBef>
              <a:spcAft>
                <a:spcPts val="0"/>
              </a:spcAft>
              <a:buSzPts val="1800"/>
              <a:buFont typeface="Verdana"/>
              <a:buChar char="•"/>
              <a:defRPr sz="1800"/>
            </a:lvl7pPr>
            <a:lvl8pPr indent="-342900" lvl="7" marL="3657600" algn="l">
              <a:spcBef>
                <a:spcPts val="1080"/>
              </a:spcBef>
              <a:spcAft>
                <a:spcPts val="0"/>
              </a:spcAft>
              <a:buSzPts val="1800"/>
              <a:buFont typeface="Verdana"/>
              <a:buChar char="•"/>
              <a:defRPr sz="1800"/>
            </a:lvl8pPr>
            <a:lvl9pPr indent="-342900" lvl="8" marL="4114800" algn="l">
              <a:spcBef>
                <a:spcPts val="1080"/>
              </a:spcBef>
              <a:spcAft>
                <a:spcPts val="0"/>
              </a:spcAft>
              <a:buSzPts val="1800"/>
              <a:buFont typeface="Verdana"/>
              <a:buChar char="•"/>
              <a:defRPr sz="1800"/>
            </a:lvl9pPr>
          </a:lstStyle>
          <a:p/>
        </p:txBody>
      </p:sp>
      <p:sp>
        <p:nvSpPr>
          <p:cNvPr id="36" name="Google Shape;36;p97"/>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97"/>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97"/>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wipe dir="l"/>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39" name="Shape 39"/>
        <p:cNvGrpSpPr/>
        <p:nvPr/>
      </p:nvGrpSpPr>
      <p:grpSpPr>
        <a:xfrm>
          <a:off x="0" y="0"/>
          <a:ext cx="0" cy="0"/>
          <a:chOff x="0" y="0"/>
          <a:chExt cx="0" cy="0"/>
        </a:xfrm>
      </p:grpSpPr>
      <p:sp>
        <p:nvSpPr>
          <p:cNvPr id="40" name="Google Shape;40;p98"/>
          <p:cNvSpPr txBox="1"/>
          <p:nvPr>
            <p:ph type="title"/>
          </p:nvPr>
        </p:nvSpPr>
        <p:spPr>
          <a:xfrm rot="5400000">
            <a:off x="4371975" y="2009775"/>
            <a:ext cx="6096000" cy="207645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98"/>
          <p:cNvSpPr txBox="1"/>
          <p:nvPr>
            <p:ph idx="1" type="body"/>
          </p:nvPr>
        </p:nvSpPr>
        <p:spPr>
          <a:xfrm rot="5400000">
            <a:off x="142875" y="9525"/>
            <a:ext cx="6096000" cy="6076950"/>
          </a:xfrm>
          <a:prstGeom prst="rect">
            <a:avLst/>
          </a:prstGeom>
          <a:noFill/>
          <a:ln>
            <a:noFill/>
          </a:ln>
        </p:spPr>
        <p:txBody>
          <a:bodyPr anchorCtr="0" anchor="t" bIns="45700" lIns="91425" spcFirstLastPara="1" rIns="91425" wrap="square" tIns="45700">
            <a:noAutofit/>
          </a:bodyPr>
          <a:lstStyle>
            <a:lvl1pPr indent="-342900" lvl="0" marL="457200" algn="l">
              <a:spcBef>
                <a:spcPts val="1080"/>
              </a:spcBef>
              <a:spcAft>
                <a:spcPts val="0"/>
              </a:spcAft>
              <a:buSzPts val="1800"/>
              <a:buChar char="•"/>
              <a:defRPr/>
            </a:lvl1pPr>
            <a:lvl2pPr indent="-314325" lvl="1" marL="914400" algn="l">
              <a:spcBef>
                <a:spcPts val="1080"/>
              </a:spcBef>
              <a:spcAft>
                <a:spcPts val="0"/>
              </a:spcAft>
              <a:buSzPts val="1350"/>
              <a:buChar char="⬥"/>
              <a:defRPr/>
            </a:lvl2pPr>
            <a:lvl3pPr indent="-342900" lvl="2" marL="1371600" algn="l">
              <a:spcBef>
                <a:spcPts val="1080"/>
              </a:spcBef>
              <a:spcAft>
                <a:spcPts val="0"/>
              </a:spcAft>
              <a:buSzPts val="1800"/>
              <a:buChar char="•"/>
              <a:defRPr/>
            </a:lvl3pPr>
            <a:lvl4pPr indent="-342900" lvl="3" marL="1828800" algn="l">
              <a:spcBef>
                <a:spcPts val="1080"/>
              </a:spcBef>
              <a:spcAft>
                <a:spcPts val="0"/>
              </a:spcAft>
              <a:buSzPts val="1800"/>
              <a:buChar char="•"/>
              <a:defRPr/>
            </a:lvl4pPr>
            <a:lvl5pPr indent="-342900" lvl="4" marL="2286000" algn="l">
              <a:spcBef>
                <a:spcPts val="1080"/>
              </a:spcBef>
              <a:spcAft>
                <a:spcPts val="0"/>
              </a:spcAft>
              <a:buSzPts val="1800"/>
              <a:buChar char="•"/>
              <a:defRPr/>
            </a:lvl5pPr>
            <a:lvl6pPr indent="-342900" lvl="5" marL="2743200" algn="l">
              <a:spcBef>
                <a:spcPts val="1080"/>
              </a:spcBef>
              <a:spcAft>
                <a:spcPts val="0"/>
              </a:spcAft>
              <a:buSzPts val="1800"/>
              <a:buChar char="•"/>
              <a:defRPr/>
            </a:lvl6pPr>
            <a:lvl7pPr indent="-342900" lvl="6" marL="3200400" algn="l">
              <a:spcBef>
                <a:spcPts val="1080"/>
              </a:spcBef>
              <a:spcAft>
                <a:spcPts val="0"/>
              </a:spcAft>
              <a:buSzPts val="1800"/>
              <a:buChar char="•"/>
              <a:defRPr/>
            </a:lvl7pPr>
            <a:lvl8pPr indent="-342900" lvl="7" marL="3657600" algn="l">
              <a:spcBef>
                <a:spcPts val="1080"/>
              </a:spcBef>
              <a:spcAft>
                <a:spcPts val="0"/>
              </a:spcAft>
              <a:buSzPts val="1800"/>
              <a:buChar char="•"/>
              <a:defRPr/>
            </a:lvl8pPr>
            <a:lvl9pPr indent="-342900" lvl="8" marL="4114800" algn="l">
              <a:spcBef>
                <a:spcPts val="1080"/>
              </a:spcBef>
              <a:spcAft>
                <a:spcPts val="0"/>
              </a:spcAft>
              <a:buSzPts val="1800"/>
              <a:buChar char="•"/>
              <a:defRPr/>
            </a:lvl9pPr>
          </a:lstStyle>
          <a:p/>
        </p:txBody>
      </p:sp>
      <p:sp>
        <p:nvSpPr>
          <p:cNvPr id="42" name="Google Shape;42;p98"/>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98"/>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98"/>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wipe dir="l"/>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45" name="Shape 45"/>
        <p:cNvGrpSpPr/>
        <p:nvPr/>
      </p:nvGrpSpPr>
      <p:grpSpPr>
        <a:xfrm>
          <a:off x="0" y="0"/>
          <a:ext cx="0" cy="0"/>
          <a:chOff x="0" y="0"/>
          <a:chExt cx="0" cy="0"/>
        </a:xfrm>
      </p:grpSpPr>
      <p:sp>
        <p:nvSpPr>
          <p:cNvPr id="46" name="Google Shape;46;p99"/>
          <p:cNvSpPr txBox="1"/>
          <p:nvPr>
            <p:ph type="title"/>
          </p:nvPr>
        </p:nvSpPr>
        <p:spPr>
          <a:xfrm>
            <a:off x="152400" y="0"/>
            <a:ext cx="8305800" cy="11430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99"/>
          <p:cNvSpPr txBox="1"/>
          <p:nvPr>
            <p:ph idx="1" type="body"/>
          </p:nvPr>
        </p:nvSpPr>
        <p:spPr>
          <a:xfrm rot="5400000">
            <a:off x="2514600" y="152400"/>
            <a:ext cx="4114800" cy="7772400"/>
          </a:xfrm>
          <a:prstGeom prst="rect">
            <a:avLst/>
          </a:prstGeom>
          <a:noFill/>
          <a:ln>
            <a:noFill/>
          </a:ln>
        </p:spPr>
        <p:txBody>
          <a:bodyPr anchorCtr="0" anchor="t" bIns="45700" lIns="91425" spcFirstLastPara="1" rIns="91425" wrap="square" tIns="45700">
            <a:noAutofit/>
          </a:bodyPr>
          <a:lstStyle>
            <a:lvl1pPr indent="-342900" lvl="0" marL="457200" algn="l">
              <a:spcBef>
                <a:spcPts val="1080"/>
              </a:spcBef>
              <a:spcAft>
                <a:spcPts val="0"/>
              </a:spcAft>
              <a:buSzPts val="1800"/>
              <a:buChar char="•"/>
              <a:defRPr/>
            </a:lvl1pPr>
            <a:lvl2pPr indent="-314325" lvl="1" marL="914400" algn="l">
              <a:spcBef>
                <a:spcPts val="1080"/>
              </a:spcBef>
              <a:spcAft>
                <a:spcPts val="0"/>
              </a:spcAft>
              <a:buSzPts val="1350"/>
              <a:buChar char="⬥"/>
              <a:defRPr/>
            </a:lvl2pPr>
            <a:lvl3pPr indent="-342900" lvl="2" marL="1371600" algn="l">
              <a:spcBef>
                <a:spcPts val="1080"/>
              </a:spcBef>
              <a:spcAft>
                <a:spcPts val="0"/>
              </a:spcAft>
              <a:buSzPts val="1800"/>
              <a:buChar char="•"/>
              <a:defRPr/>
            </a:lvl3pPr>
            <a:lvl4pPr indent="-342900" lvl="3" marL="1828800" algn="l">
              <a:spcBef>
                <a:spcPts val="1080"/>
              </a:spcBef>
              <a:spcAft>
                <a:spcPts val="0"/>
              </a:spcAft>
              <a:buSzPts val="1800"/>
              <a:buChar char="•"/>
              <a:defRPr/>
            </a:lvl4pPr>
            <a:lvl5pPr indent="-342900" lvl="4" marL="2286000" algn="l">
              <a:spcBef>
                <a:spcPts val="1080"/>
              </a:spcBef>
              <a:spcAft>
                <a:spcPts val="0"/>
              </a:spcAft>
              <a:buSzPts val="1800"/>
              <a:buChar char="•"/>
              <a:defRPr/>
            </a:lvl5pPr>
            <a:lvl6pPr indent="-342900" lvl="5" marL="2743200" algn="l">
              <a:spcBef>
                <a:spcPts val="1080"/>
              </a:spcBef>
              <a:spcAft>
                <a:spcPts val="0"/>
              </a:spcAft>
              <a:buSzPts val="1800"/>
              <a:buChar char="•"/>
              <a:defRPr/>
            </a:lvl6pPr>
            <a:lvl7pPr indent="-342900" lvl="6" marL="3200400" algn="l">
              <a:spcBef>
                <a:spcPts val="1080"/>
              </a:spcBef>
              <a:spcAft>
                <a:spcPts val="0"/>
              </a:spcAft>
              <a:buSzPts val="1800"/>
              <a:buChar char="•"/>
              <a:defRPr/>
            </a:lvl7pPr>
            <a:lvl8pPr indent="-342900" lvl="7" marL="3657600" algn="l">
              <a:spcBef>
                <a:spcPts val="1080"/>
              </a:spcBef>
              <a:spcAft>
                <a:spcPts val="0"/>
              </a:spcAft>
              <a:buSzPts val="1800"/>
              <a:buChar char="•"/>
              <a:defRPr/>
            </a:lvl8pPr>
            <a:lvl9pPr indent="-342900" lvl="8" marL="4114800" algn="l">
              <a:spcBef>
                <a:spcPts val="1080"/>
              </a:spcBef>
              <a:spcAft>
                <a:spcPts val="0"/>
              </a:spcAft>
              <a:buSzPts val="1800"/>
              <a:buChar char="•"/>
              <a:defRPr/>
            </a:lvl9pPr>
          </a:lstStyle>
          <a:p/>
        </p:txBody>
      </p:sp>
      <p:sp>
        <p:nvSpPr>
          <p:cNvPr id="48" name="Google Shape;48;p99"/>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99"/>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99"/>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wipe dir="l"/>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51" name="Shape 51"/>
        <p:cNvGrpSpPr/>
        <p:nvPr/>
      </p:nvGrpSpPr>
      <p:grpSpPr>
        <a:xfrm>
          <a:off x="0" y="0"/>
          <a:ext cx="0" cy="0"/>
          <a:chOff x="0" y="0"/>
          <a:chExt cx="0" cy="0"/>
        </a:xfrm>
      </p:grpSpPr>
      <p:sp>
        <p:nvSpPr>
          <p:cNvPr id="52" name="Google Shape;52;p10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100"/>
          <p:cNvSpPr/>
          <p:nvPr>
            <p:ph idx="2" type="pic"/>
          </p:nvPr>
        </p:nvSpPr>
        <p:spPr>
          <a:xfrm>
            <a:off x="1792288" y="612775"/>
            <a:ext cx="5486400" cy="4114800"/>
          </a:xfrm>
          <a:prstGeom prst="rect">
            <a:avLst/>
          </a:prstGeom>
          <a:noFill/>
          <a:ln>
            <a:noFill/>
          </a:ln>
        </p:spPr>
      </p:sp>
      <p:sp>
        <p:nvSpPr>
          <p:cNvPr id="54" name="Google Shape;54;p10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spcBef>
                <a:spcPts val="840"/>
              </a:spcBef>
              <a:spcAft>
                <a:spcPts val="0"/>
              </a:spcAft>
              <a:buSzPts val="1400"/>
              <a:buFont typeface="Verdana"/>
              <a:buNone/>
              <a:defRPr sz="1400"/>
            </a:lvl1pPr>
            <a:lvl2pPr indent="-228600" lvl="1" marL="914400" algn="l">
              <a:spcBef>
                <a:spcPts val="720"/>
              </a:spcBef>
              <a:spcAft>
                <a:spcPts val="0"/>
              </a:spcAft>
              <a:buSzPts val="900"/>
              <a:buNone/>
              <a:defRPr sz="1200"/>
            </a:lvl2pPr>
            <a:lvl3pPr indent="-228600" lvl="2" marL="1371600" algn="l">
              <a:spcBef>
                <a:spcPts val="600"/>
              </a:spcBef>
              <a:spcAft>
                <a:spcPts val="0"/>
              </a:spcAft>
              <a:buSzPts val="1000"/>
              <a:buFont typeface="Verdana"/>
              <a:buNone/>
              <a:defRPr sz="1000"/>
            </a:lvl3pPr>
            <a:lvl4pPr indent="-228600" lvl="3" marL="1828800" algn="l">
              <a:spcBef>
                <a:spcPts val="540"/>
              </a:spcBef>
              <a:spcAft>
                <a:spcPts val="0"/>
              </a:spcAft>
              <a:buSzPts val="900"/>
              <a:buFont typeface="Verdana"/>
              <a:buNone/>
              <a:defRPr sz="900"/>
            </a:lvl4pPr>
            <a:lvl5pPr indent="-228600" lvl="4" marL="2286000" algn="l">
              <a:spcBef>
                <a:spcPts val="540"/>
              </a:spcBef>
              <a:spcAft>
                <a:spcPts val="0"/>
              </a:spcAft>
              <a:buSzPts val="900"/>
              <a:buFont typeface="Verdana"/>
              <a:buNone/>
              <a:defRPr sz="900"/>
            </a:lvl5pPr>
            <a:lvl6pPr indent="-228600" lvl="5" marL="2743200" algn="l">
              <a:spcBef>
                <a:spcPts val="540"/>
              </a:spcBef>
              <a:spcAft>
                <a:spcPts val="0"/>
              </a:spcAft>
              <a:buSzPts val="900"/>
              <a:buFont typeface="Verdana"/>
              <a:buNone/>
              <a:defRPr sz="900"/>
            </a:lvl6pPr>
            <a:lvl7pPr indent="-228600" lvl="6" marL="3200400" algn="l">
              <a:spcBef>
                <a:spcPts val="540"/>
              </a:spcBef>
              <a:spcAft>
                <a:spcPts val="0"/>
              </a:spcAft>
              <a:buSzPts val="900"/>
              <a:buFont typeface="Verdana"/>
              <a:buNone/>
              <a:defRPr sz="900"/>
            </a:lvl7pPr>
            <a:lvl8pPr indent="-228600" lvl="7" marL="3657600" algn="l">
              <a:spcBef>
                <a:spcPts val="540"/>
              </a:spcBef>
              <a:spcAft>
                <a:spcPts val="0"/>
              </a:spcAft>
              <a:buSzPts val="900"/>
              <a:buFont typeface="Verdana"/>
              <a:buNone/>
              <a:defRPr sz="900"/>
            </a:lvl8pPr>
            <a:lvl9pPr indent="-228600" lvl="8" marL="4114800" algn="l">
              <a:spcBef>
                <a:spcPts val="540"/>
              </a:spcBef>
              <a:spcAft>
                <a:spcPts val="0"/>
              </a:spcAft>
              <a:buSzPts val="900"/>
              <a:buFont typeface="Verdana"/>
              <a:buNone/>
              <a:defRPr sz="900"/>
            </a:lvl9pPr>
          </a:lstStyle>
          <a:p/>
        </p:txBody>
      </p:sp>
      <p:sp>
        <p:nvSpPr>
          <p:cNvPr id="55" name="Google Shape;55;p100"/>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0"/>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00"/>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wipe dir="l"/>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01"/>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1"/>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spcBef>
                <a:spcPts val="1920"/>
              </a:spcBef>
              <a:spcAft>
                <a:spcPts val="0"/>
              </a:spcAft>
              <a:buSzPts val="3200"/>
              <a:buFont typeface="Verdana"/>
              <a:buChar char="•"/>
              <a:defRPr sz="3200"/>
            </a:lvl1pPr>
            <a:lvl2pPr indent="-361950" lvl="1" marL="914400" algn="l">
              <a:spcBef>
                <a:spcPts val="1680"/>
              </a:spcBef>
              <a:spcAft>
                <a:spcPts val="0"/>
              </a:spcAft>
              <a:buSzPts val="2100"/>
              <a:buChar char="⬥"/>
              <a:defRPr sz="2800"/>
            </a:lvl2pPr>
            <a:lvl3pPr indent="-381000" lvl="2" marL="1371600" algn="l">
              <a:spcBef>
                <a:spcPts val="1440"/>
              </a:spcBef>
              <a:spcAft>
                <a:spcPts val="0"/>
              </a:spcAft>
              <a:buSzPts val="2400"/>
              <a:buFont typeface="Verdana"/>
              <a:buChar char="•"/>
              <a:defRPr sz="2400"/>
            </a:lvl3pPr>
            <a:lvl4pPr indent="-355600" lvl="3" marL="1828800" algn="l">
              <a:spcBef>
                <a:spcPts val="1200"/>
              </a:spcBef>
              <a:spcAft>
                <a:spcPts val="0"/>
              </a:spcAft>
              <a:buSzPts val="2000"/>
              <a:buFont typeface="Verdana"/>
              <a:buChar char="•"/>
              <a:defRPr sz="2000"/>
            </a:lvl4pPr>
            <a:lvl5pPr indent="-355600" lvl="4" marL="2286000" algn="l">
              <a:spcBef>
                <a:spcPts val="1200"/>
              </a:spcBef>
              <a:spcAft>
                <a:spcPts val="0"/>
              </a:spcAft>
              <a:buSzPts val="2000"/>
              <a:buFont typeface="Verdana"/>
              <a:buChar char="•"/>
              <a:defRPr sz="2000"/>
            </a:lvl5pPr>
            <a:lvl6pPr indent="-355600" lvl="5" marL="2743200" algn="l">
              <a:spcBef>
                <a:spcPts val="1200"/>
              </a:spcBef>
              <a:spcAft>
                <a:spcPts val="0"/>
              </a:spcAft>
              <a:buSzPts val="2000"/>
              <a:buFont typeface="Verdana"/>
              <a:buChar char="•"/>
              <a:defRPr sz="2000"/>
            </a:lvl6pPr>
            <a:lvl7pPr indent="-355600" lvl="6" marL="3200400" algn="l">
              <a:spcBef>
                <a:spcPts val="1200"/>
              </a:spcBef>
              <a:spcAft>
                <a:spcPts val="0"/>
              </a:spcAft>
              <a:buSzPts val="2000"/>
              <a:buFont typeface="Verdana"/>
              <a:buChar char="•"/>
              <a:defRPr sz="2000"/>
            </a:lvl7pPr>
            <a:lvl8pPr indent="-355600" lvl="7" marL="3657600" algn="l">
              <a:spcBef>
                <a:spcPts val="1200"/>
              </a:spcBef>
              <a:spcAft>
                <a:spcPts val="0"/>
              </a:spcAft>
              <a:buSzPts val="2000"/>
              <a:buFont typeface="Verdana"/>
              <a:buChar char="•"/>
              <a:defRPr sz="2000"/>
            </a:lvl8pPr>
            <a:lvl9pPr indent="-355600" lvl="8" marL="4114800" algn="l">
              <a:spcBef>
                <a:spcPts val="1200"/>
              </a:spcBef>
              <a:spcAft>
                <a:spcPts val="0"/>
              </a:spcAft>
              <a:buSzPts val="2000"/>
              <a:buFont typeface="Verdana"/>
              <a:buChar char="•"/>
              <a:defRPr sz="2000"/>
            </a:lvl9pPr>
          </a:lstStyle>
          <a:p/>
        </p:txBody>
      </p:sp>
      <p:sp>
        <p:nvSpPr>
          <p:cNvPr id="61" name="Google Shape;61;p101"/>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spcBef>
                <a:spcPts val="840"/>
              </a:spcBef>
              <a:spcAft>
                <a:spcPts val="0"/>
              </a:spcAft>
              <a:buSzPts val="1400"/>
              <a:buFont typeface="Verdana"/>
              <a:buNone/>
              <a:defRPr sz="1400"/>
            </a:lvl1pPr>
            <a:lvl2pPr indent="-228600" lvl="1" marL="914400" algn="l">
              <a:spcBef>
                <a:spcPts val="720"/>
              </a:spcBef>
              <a:spcAft>
                <a:spcPts val="0"/>
              </a:spcAft>
              <a:buSzPts val="900"/>
              <a:buNone/>
              <a:defRPr sz="1200"/>
            </a:lvl2pPr>
            <a:lvl3pPr indent="-228600" lvl="2" marL="1371600" algn="l">
              <a:spcBef>
                <a:spcPts val="600"/>
              </a:spcBef>
              <a:spcAft>
                <a:spcPts val="0"/>
              </a:spcAft>
              <a:buSzPts val="1000"/>
              <a:buFont typeface="Verdana"/>
              <a:buNone/>
              <a:defRPr sz="1000"/>
            </a:lvl3pPr>
            <a:lvl4pPr indent="-228600" lvl="3" marL="1828800" algn="l">
              <a:spcBef>
                <a:spcPts val="540"/>
              </a:spcBef>
              <a:spcAft>
                <a:spcPts val="0"/>
              </a:spcAft>
              <a:buSzPts val="900"/>
              <a:buFont typeface="Verdana"/>
              <a:buNone/>
              <a:defRPr sz="900"/>
            </a:lvl4pPr>
            <a:lvl5pPr indent="-228600" lvl="4" marL="2286000" algn="l">
              <a:spcBef>
                <a:spcPts val="540"/>
              </a:spcBef>
              <a:spcAft>
                <a:spcPts val="0"/>
              </a:spcAft>
              <a:buSzPts val="900"/>
              <a:buFont typeface="Verdana"/>
              <a:buNone/>
              <a:defRPr sz="900"/>
            </a:lvl5pPr>
            <a:lvl6pPr indent="-228600" lvl="5" marL="2743200" algn="l">
              <a:spcBef>
                <a:spcPts val="540"/>
              </a:spcBef>
              <a:spcAft>
                <a:spcPts val="0"/>
              </a:spcAft>
              <a:buSzPts val="900"/>
              <a:buFont typeface="Verdana"/>
              <a:buNone/>
              <a:defRPr sz="900"/>
            </a:lvl6pPr>
            <a:lvl7pPr indent="-228600" lvl="6" marL="3200400" algn="l">
              <a:spcBef>
                <a:spcPts val="540"/>
              </a:spcBef>
              <a:spcAft>
                <a:spcPts val="0"/>
              </a:spcAft>
              <a:buSzPts val="900"/>
              <a:buFont typeface="Verdana"/>
              <a:buNone/>
              <a:defRPr sz="900"/>
            </a:lvl7pPr>
            <a:lvl8pPr indent="-228600" lvl="7" marL="3657600" algn="l">
              <a:spcBef>
                <a:spcPts val="540"/>
              </a:spcBef>
              <a:spcAft>
                <a:spcPts val="0"/>
              </a:spcAft>
              <a:buSzPts val="900"/>
              <a:buFont typeface="Verdana"/>
              <a:buNone/>
              <a:defRPr sz="900"/>
            </a:lvl8pPr>
            <a:lvl9pPr indent="-228600" lvl="8" marL="4114800" algn="l">
              <a:spcBef>
                <a:spcPts val="540"/>
              </a:spcBef>
              <a:spcAft>
                <a:spcPts val="0"/>
              </a:spcAft>
              <a:buSzPts val="900"/>
              <a:buFont typeface="Verdana"/>
              <a:buNone/>
              <a:defRPr sz="900"/>
            </a:lvl9pPr>
          </a:lstStyle>
          <a:p/>
        </p:txBody>
      </p:sp>
      <p:sp>
        <p:nvSpPr>
          <p:cNvPr id="62" name="Google Shape;62;p101"/>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1"/>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wipe dir="l"/>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5" name="Shape 65"/>
        <p:cNvGrpSpPr/>
        <p:nvPr/>
      </p:nvGrpSpPr>
      <p:grpSpPr>
        <a:xfrm>
          <a:off x="0" y="0"/>
          <a:ext cx="0" cy="0"/>
          <a:chOff x="0" y="0"/>
          <a:chExt cx="0" cy="0"/>
        </a:xfrm>
      </p:grpSpPr>
      <p:sp>
        <p:nvSpPr>
          <p:cNvPr id="66" name="Google Shape;66;p10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0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1pPr>
            <a:lvl2pPr indent="0" lvl="1"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2pPr>
            <a:lvl3pPr indent="0" lvl="2"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3pPr>
            <a:lvl4pPr indent="0" lvl="3"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4pPr>
            <a:lvl5pPr indent="0" lvl="4"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5pPr>
            <a:lvl6pPr indent="0" lvl="5"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6pPr>
            <a:lvl7pPr indent="0" lvl="6"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7pPr>
            <a:lvl8pPr indent="0" lvl="7"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8pPr>
            <a:lvl9pPr indent="0" lvl="8" marL="0" marR="0" algn="r">
              <a:lnSpc>
                <a:spcPct val="100000"/>
              </a:lnSpc>
              <a:spcBef>
                <a:spcPts val="0"/>
              </a:spcBef>
              <a:spcAft>
                <a:spcPts val="0"/>
              </a:spcAft>
              <a:buClr>
                <a:schemeClr val="dk1"/>
              </a:buClr>
              <a:buSzPts val="1400"/>
              <a:buFont typeface="Times New Roman"/>
              <a:buNone/>
              <a:defRPr b="0" i="0" sz="1400" u="non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p:wipe dir="l"/>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93"/>
          <p:cNvSpPr txBox="1"/>
          <p:nvPr>
            <p:ph type="title"/>
          </p:nvPr>
        </p:nvSpPr>
        <p:spPr>
          <a:xfrm>
            <a:off x="152400" y="0"/>
            <a:ext cx="8305800" cy="11430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1" i="1" sz="3600" u="none" cap="none" strike="noStrike">
                <a:solidFill>
                  <a:srgbClr val="000066"/>
                </a:solidFill>
                <a:latin typeface="Trebuchet MS"/>
                <a:ea typeface="Trebuchet MS"/>
                <a:cs typeface="Trebuchet MS"/>
                <a:sym typeface="Trebuchet MS"/>
              </a:defRPr>
            </a:lvl1pPr>
            <a:lvl2pPr lvl="1" marR="0" rtl="0" algn="l">
              <a:spcBef>
                <a:spcPts val="0"/>
              </a:spcBef>
              <a:spcAft>
                <a:spcPts val="0"/>
              </a:spcAft>
              <a:buSzPts val="1400"/>
              <a:buNone/>
              <a:defRPr b="1" i="1" sz="3600" u="none" cap="none" strike="noStrike">
                <a:solidFill>
                  <a:srgbClr val="000066"/>
                </a:solidFill>
                <a:latin typeface="Trebuchet MS"/>
                <a:ea typeface="Trebuchet MS"/>
                <a:cs typeface="Trebuchet MS"/>
                <a:sym typeface="Trebuchet MS"/>
              </a:defRPr>
            </a:lvl2pPr>
            <a:lvl3pPr lvl="2" marR="0" rtl="0" algn="l">
              <a:spcBef>
                <a:spcPts val="0"/>
              </a:spcBef>
              <a:spcAft>
                <a:spcPts val="0"/>
              </a:spcAft>
              <a:buSzPts val="1400"/>
              <a:buNone/>
              <a:defRPr b="1" i="1" sz="3600" u="none" cap="none" strike="noStrike">
                <a:solidFill>
                  <a:srgbClr val="000066"/>
                </a:solidFill>
                <a:latin typeface="Trebuchet MS"/>
                <a:ea typeface="Trebuchet MS"/>
                <a:cs typeface="Trebuchet MS"/>
                <a:sym typeface="Trebuchet MS"/>
              </a:defRPr>
            </a:lvl3pPr>
            <a:lvl4pPr lvl="3" marR="0" rtl="0" algn="l">
              <a:spcBef>
                <a:spcPts val="0"/>
              </a:spcBef>
              <a:spcAft>
                <a:spcPts val="0"/>
              </a:spcAft>
              <a:buSzPts val="1400"/>
              <a:buNone/>
              <a:defRPr b="1" i="1" sz="3600" u="none" cap="none" strike="noStrike">
                <a:solidFill>
                  <a:srgbClr val="000066"/>
                </a:solidFill>
                <a:latin typeface="Trebuchet MS"/>
                <a:ea typeface="Trebuchet MS"/>
                <a:cs typeface="Trebuchet MS"/>
                <a:sym typeface="Trebuchet MS"/>
              </a:defRPr>
            </a:lvl4pPr>
            <a:lvl5pPr lvl="4" marR="0" rtl="0" algn="l">
              <a:spcBef>
                <a:spcPts val="0"/>
              </a:spcBef>
              <a:spcAft>
                <a:spcPts val="0"/>
              </a:spcAft>
              <a:buSzPts val="1400"/>
              <a:buNone/>
              <a:defRPr b="1" i="1" sz="3600" u="none" cap="none" strike="noStrike">
                <a:solidFill>
                  <a:srgbClr val="000066"/>
                </a:solidFill>
                <a:latin typeface="Trebuchet MS"/>
                <a:ea typeface="Trebuchet MS"/>
                <a:cs typeface="Trebuchet MS"/>
                <a:sym typeface="Trebuchet MS"/>
              </a:defRPr>
            </a:lvl5pPr>
            <a:lvl6pPr lvl="5" marR="0" rtl="0" algn="l">
              <a:spcBef>
                <a:spcPts val="0"/>
              </a:spcBef>
              <a:spcAft>
                <a:spcPts val="0"/>
              </a:spcAft>
              <a:buSzPts val="1400"/>
              <a:buNone/>
              <a:defRPr b="1" i="1" sz="3600" u="none" cap="none" strike="noStrike">
                <a:solidFill>
                  <a:srgbClr val="000066"/>
                </a:solidFill>
                <a:latin typeface="Trebuchet MS"/>
                <a:ea typeface="Trebuchet MS"/>
                <a:cs typeface="Trebuchet MS"/>
                <a:sym typeface="Trebuchet MS"/>
              </a:defRPr>
            </a:lvl6pPr>
            <a:lvl7pPr lvl="6" marR="0" rtl="0" algn="l">
              <a:spcBef>
                <a:spcPts val="0"/>
              </a:spcBef>
              <a:spcAft>
                <a:spcPts val="0"/>
              </a:spcAft>
              <a:buSzPts val="1400"/>
              <a:buNone/>
              <a:defRPr b="1" i="1" sz="3600" u="none" cap="none" strike="noStrike">
                <a:solidFill>
                  <a:srgbClr val="000066"/>
                </a:solidFill>
                <a:latin typeface="Trebuchet MS"/>
                <a:ea typeface="Trebuchet MS"/>
                <a:cs typeface="Trebuchet MS"/>
                <a:sym typeface="Trebuchet MS"/>
              </a:defRPr>
            </a:lvl7pPr>
            <a:lvl8pPr lvl="7" marR="0" rtl="0" algn="l">
              <a:spcBef>
                <a:spcPts val="0"/>
              </a:spcBef>
              <a:spcAft>
                <a:spcPts val="0"/>
              </a:spcAft>
              <a:buSzPts val="1400"/>
              <a:buNone/>
              <a:defRPr b="1" i="1" sz="3600" u="none" cap="none" strike="noStrike">
                <a:solidFill>
                  <a:srgbClr val="000066"/>
                </a:solidFill>
                <a:latin typeface="Trebuchet MS"/>
                <a:ea typeface="Trebuchet MS"/>
                <a:cs typeface="Trebuchet MS"/>
                <a:sym typeface="Trebuchet MS"/>
              </a:defRPr>
            </a:lvl8pPr>
            <a:lvl9pPr lvl="8" marR="0" rtl="0" algn="l">
              <a:spcBef>
                <a:spcPts val="0"/>
              </a:spcBef>
              <a:spcAft>
                <a:spcPts val="0"/>
              </a:spcAft>
              <a:buSzPts val="1400"/>
              <a:buNone/>
              <a:defRPr b="1" i="1" sz="3600" u="none" cap="none" strike="noStrike">
                <a:solidFill>
                  <a:srgbClr val="000066"/>
                </a:solidFill>
                <a:latin typeface="Trebuchet MS"/>
                <a:ea typeface="Trebuchet MS"/>
                <a:cs typeface="Trebuchet MS"/>
                <a:sym typeface="Trebuchet MS"/>
              </a:defRPr>
            </a:lvl9pPr>
          </a:lstStyle>
          <a:p/>
        </p:txBody>
      </p:sp>
      <p:sp>
        <p:nvSpPr>
          <p:cNvPr id="11" name="Google Shape;11;p93"/>
          <p:cNvSpPr txBox="1"/>
          <p:nvPr>
            <p:ph idx="1" type="body"/>
          </p:nvPr>
        </p:nvSpPr>
        <p:spPr>
          <a:xfrm>
            <a:off x="685800" y="1981200"/>
            <a:ext cx="7772400" cy="4114800"/>
          </a:xfrm>
          <a:prstGeom prst="rect">
            <a:avLst/>
          </a:prstGeom>
          <a:noFill/>
          <a:ln>
            <a:noFill/>
          </a:ln>
        </p:spPr>
        <p:txBody>
          <a:bodyPr anchorCtr="0" anchor="t" bIns="45700" lIns="91425" spcFirstLastPara="1" rIns="91425" wrap="square" tIns="45700">
            <a:noAutofit/>
          </a:bodyPr>
          <a:lstStyle>
            <a:lvl1pPr indent="-431800" lvl="0" marL="457200" marR="0" rtl="0" algn="l">
              <a:spcBef>
                <a:spcPts val="1920"/>
              </a:spcBef>
              <a:spcAft>
                <a:spcPts val="0"/>
              </a:spcAft>
              <a:buClr>
                <a:srgbClr val="00FFCC"/>
              </a:buClr>
              <a:buSzPts val="3200"/>
              <a:buFont typeface="Verdana"/>
              <a:buChar char="•"/>
              <a:defRPr b="0" i="0" sz="3200" u="none" cap="none" strike="noStrike">
                <a:solidFill>
                  <a:srgbClr val="CCFFFF"/>
                </a:solidFill>
                <a:latin typeface="Verdana"/>
                <a:ea typeface="Verdana"/>
                <a:cs typeface="Verdana"/>
                <a:sym typeface="Verdana"/>
              </a:defRPr>
            </a:lvl1pPr>
            <a:lvl2pPr indent="-361950" lvl="1" marL="914400" marR="0" rtl="0" algn="l">
              <a:spcBef>
                <a:spcPts val="1680"/>
              </a:spcBef>
              <a:spcAft>
                <a:spcPts val="0"/>
              </a:spcAft>
              <a:buClr>
                <a:srgbClr val="FFFF00"/>
              </a:buClr>
              <a:buSzPts val="2100"/>
              <a:buFont typeface="Noto Sans Symbols"/>
              <a:buChar char="⬥"/>
              <a:defRPr b="0" i="0" sz="2800" u="none" cap="none" strike="noStrike">
                <a:solidFill>
                  <a:srgbClr val="CCFFFF"/>
                </a:solidFill>
                <a:latin typeface="Verdana"/>
                <a:ea typeface="Verdana"/>
                <a:cs typeface="Verdana"/>
                <a:sym typeface="Verdana"/>
              </a:defRPr>
            </a:lvl2pPr>
            <a:lvl3pPr indent="-381000" lvl="2" marL="1371600" marR="0" rtl="0" algn="l">
              <a:spcBef>
                <a:spcPts val="1440"/>
              </a:spcBef>
              <a:spcAft>
                <a:spcPts val="0"/>
              </a:spcAft>
              <a:buClr>
                <a:srgbClr val="00FFCC"/>
              </a:buClr>
              <a:buSzPts val="2400"/>
              <a:buFont typeface="Verdana"/>
              <a:buChar char="•"/>
              <a:defRPr b="0" i="0" sz="2400" u="none" cap="none" strike="noStrike">
                <a:solidFill>
                  <a:srgbClr val="CCFFFF"/>
                </a:solidFill>
                <a:latin typeface="Verdana"/>
                <a:ea typeface="Verdana"/>
                <a:cs typeface="Verdana"/>
                <a:sym typeface="Verdana"/>
              </a:defRPr>
            </a:lvl3pPr>
            <a:lvl4pPr indent="-355600" lvl="3" marL="1828800" marR="0" rtl="0" algn="l">
              <a:spcBef>
                <a:spcPts val="1200"/>
              </a:spcBef>
              <a:spcAft>
                <a:spcPts val="0"/>
              </a:spcAft>
              <a:buClr>
                <a:srgbClr val="00FFCC"/>
              </a:buClr>
              <a:buSzPts val="2000"/>
              <a:buFont typeface="Verdana"/>
              <a:buChar char="•"/>
              <a:defRPr b="0" i="0" sz="2000" u="none" cap="none" strike="noStrike">
                <a:solidFill>
                  <a:srgbClr val="CCFFFF"/>
                </a:solidFill>
                <a:latin typeface="Verdana"/>
                <a:ea typeface="Verdana"/>
                <a:cs typeface="Verdana"/>
                <a:sym typeface="Verdana"/>
              </a:defRPr>
            </a:lvl4pPr>
            <a:lvl5pPr indent="-355600" lvl="4" marL="2286000" marR="0" rtl="0" algn="l">
              <a:spcBef>
                <a:spcPts val="1200"/>
              </a:spcBef>
              <a:spcAft>
                <a:spcPts val="0"/>
              </a:spcAft>
              <a:buClr>
                <a:srgbClr val="00FFCC"/>
              </a:buClr>
              <a:buSzPts val="2000"/>
              <a:buFont typeface="Verdana"/>
              <a:buChar char="•"/>
              <a:defRPr b="0" i="0" sz="2000" u="none" cap="none" strike="noStrike">
                <a:solidFill>
                  <a:srgbClr val="CCFFFF"/>
                </a:solidFill>
                <a:latin typeface="Verdana"/>
                <a:ea typeface="Verdana"/>
                <a:cs typeface="Verdana"/>
                <a:sym typeface="Verdana"/>
              </a:defRPr>
            </a:lvl5pPr>
            <a:lvl6pPr indent="-355600" lvl="5" marL="2743200" marR="0" rtl="0" algn="l">
              <a:spcBef>
                <a:spcPts val="1200"/>
              </a:spcBef>
              <a:spcAft>
                <a:spcPts val="0"/>
              </a:spcAft>
              <a:buClr>
                <a:srgbClr val="00FFCC"/>
              </a:buClr>
              <a:buSzPts val="2000"/>
              <a:buFont typeface="Verdana"/>
              <a:buChar char="•"/>
              <a:defRPr b="0" i="0" sz="2000" u="none" cap="none" strike="noStrike">
                <a:solidFill>
                  <a:srgbClr val="CCFFFF"/>
                </a:solidFill>
                <a:latin typeface="Verdana"/>
                <a:ea typeface="Verdana"/>
                <a:cs typeface="Verdana"/>
                <a:sym typeface="Verdana"/>
              </a:defRPr>
            </a:lvl6pPr>
            <a:lvl7pPr indent="-355600" lvl="6" marL="3200400" marR="0" rtl="0" algn="l">
              <a:spcBef>
                <a:spcPts val="1200"/>
              </a:spcBef>
              <a:spcAft>
                <a:spcPts val="0"/>
              </a:spcAft>
              <a:buClr>
                <a:srgbClr val="00FFCC"/>
              </a:buClr>
              <a:buSzPts val="2000"/>
              <a:buFont typeface="Verdana"/>
              <a:buChar char="•"/>
              <a:defRPr b="0" i="0" sz="2000" u="none" cap="none" strike="noStrike">
                <a:solidFill>
                  <a:srgbClr val="CCFFFF"/>
                </a:solidFill>
                <a:latin typeface="Verdana"/>
                <a:ea typeface="Verdana"/>
                <a:cs typeface="Verdana"/>
                <a:sym typeface="Verdana"/>
              </a:defRPr>
            </a:lvl7pPr>
            <a:lvl8pPr indent="-355600" lvl="7" marL="3657600" marR="0" rtl="0" algn="l">
              <a:spcBef>
                <a:spcPts val="1200"/>
              </a:spcBef>
              <a:spcAft>
                <a:spcPts val="0"/>
              </a:spcAft>
              <a:buClr>
                <a:srgbClr val="00FFCC"/>
              </a:buClr>
              <a:buSzPts val="2000"/>
              <a:buFont typeface="Verdana"/>
              <a:buChar char="•"/>
              <a:defRPr b="0" i="0" sz="2000" u="none" cap="none" strike="noStrike">
                <a:solidFill>
                  <a:srgbClr val="CCFFFF"/>
                </a:solidFill>
                <a:latin typeface="Verdana"/>
                <a:ea typeface="Verdana"/>
                <a:cs typeface="Verdana"/>
                <a:sym typeface="Verdana"/>
              </a:defRPr>
            </a:lvl8pPr>
            <a:lvl9pPr indent="-355600" lvl="8" marL="4114800" marR="0" rtl="0" algn="l">
              <a:spcBef>
                <a:spcPts val="1200"/>
              </a:spcBef>
              <a:spcAft>
                <a:spcPts val="0"/>
              </a:spcAft>
              <a:buClr>
                <a:srgbClr val="00FFCC"/>
              </a:buClr>
              <a:buSzPts val="2000"/>
              <a:buFont typeface="Verdana"/>
              <a:buChar char="•"/>
              <a:defRPr b="0" i="0" sz="2000" u="none" cap="none" strike="noStrike">
                <a:solidFill>
                  <a:srgbClr val="CCFFFF"/>
                </a:solidFill>
                <a:latin typeface="Verdana"/>
                <a:ea typeface="Verdana"/>
                <a:cs typeface="Verdana"/>
                <a:sym typeface="Verdana"/>
              </a:defRPr>
            </a:lvl9pPr>
          </a:lstStyle>
          <a:p/>
        </p:txBody>
      </p:sp>
      <p:sp>
        <p:nvSpPr>
          <p:cNvPr id="12" name="Google Shape;12;p93"/>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1pPr>
            <a:lvl2pPr lvl="1"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2pPr>
            <a:lvl3pPr lvl="2"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3pPr>
            <a:lvl4pPr lvl="3"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4pPr>
            <a:lvl5pPr lvl="4"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5pPr>
            <a:lvl6pPr lvl="5"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6pPr>
            <a:lvl7pPr lvl="6"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7pPr>
            <a:lvl8pPr lvl="7"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8pPr>
            <a:lvl9pPr lvl="8"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9pPr>
          </a:lstStyle>
          <a:p/>
        </p:txBody>
      </p:sp>
      <p:sp>
        <p:nvSpPr>
          <p:cNvPr id="13" name="Google Shape;13;p93"/>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1pPr>
            <a:lvl2pPr lvl="1"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2pPr>
            <a:lvl3pPr lvl="2"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3pPr>
            <a:lvl4pPr lvl="3"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4pPr>
            <a:lvl5pPr lvl="4"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5pPr>
            <a:lvl6pPr lvl="5"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6pPr>
            <a:lvl7pPr lvl="6"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7pPr>
            <a:lvl8pPr lvl="7"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8pPr>
            <a:lvl9pPr lvl="8" marR="0" rtl="0" algn="l">
              <a:lnSpc>
                <a:spcPct val="100000"/>
              </a:lnSpc>
              <a:spcBef>
                <a:spcPts val="0"/>
              </a:spcBef>
              <a:spcAft>
                <a:spcPts val="0"/>
              </a:spcAft>
              <a:buSzPts val="1400"/>
              <a:buNone/>
              <a:defRPr b="0" i="0" sz="4400" u="none" cap="none" strike="noStrike">
                <a:solidFill>
                  <a:schemeClr val="lt1"/>
                </a:solidFill>
                <a:latin typeface="Arimo"/>
                <a:ea typeface="Arimo"/>
                <a:cs typeface="Arimo"/>
                <a:sym typeface="Arimo"/>
              </a:defRPr>
            </a:lvl9pPr>
          </a:lstStyle>
          <a:p/>
        </p:txBody>
      </p:sp>
      <p:sp>
        <p:nvSpPr>
          <p:cNvPr id="14" name="Google Shape;14;p93"/>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1pPr>
            <a:lvl2pPr indent="0" lvl="1"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2pPr>
            <a:lvl3pPr indent="0" lvl="2"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3pPr>
            <a:lvl4pPr indent="0" lvl="3"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4pPr>
            <a:lvl5pPr indent="0" lvl="4"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5pPr>
            <a:lvl6pPr indent="0" lvl="5"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6pPr>
            <a:lvl7pPr indent="0" lvl="6"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7pPr>
            <a:lvl8pPr indent="0" lvl="7"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8pPr>
            <a:lvl9pPr indent="0" lvl="8" marL="0" marR="0" rtl="0" algn="r">
              <a:lnSpc>
                <a:spcPct val="100000"/>
              </a:lnSpc>
              <a:spcBef>
                <a:spcPts val="0"/>
              </a:spcBef>
              <a:spcAft>
                <a:spcPts val="0"/>
              </a:spcAft>
              <a:buClr>
                <a:schemeClr val="dk1"/>
              </a:buClr>
              <a:buSzPts val="1400"/>
              <a:buFont typeface="Times New Roman"/>
              <a:buNone/>
              <a:defRPr b="0" i="0" sz="1400" u="none" cap="none" strike="noStrike">
                <a:solidFill>
                  <a:schemeClr val="dk1"/>
                </a:solidFill>
                <a:latin typeface="Times New Roman"/>
                <a:ea typeface="Times New Roman"/>
                <a:cs typeface="Times New Roman"/>
                <a:sym typeface="Times New Roman"/>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spd="slow">
    <p:wipe dir="l"/>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jpg"/><Relationship Id="rId4" Type="http://schemas.openxmlformats.org/officeDocument/2006/relationships/image" Target="../media/image2.png"/><Relationship Id="rId5" Type="http://schemas.openxmlformats.org/officeDocument/2006/relationships/image" Target="../media/image1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jpg"/><Relationship Id="rId4" Type="http://schemas.openxmlformats.org/officeDocument/2006/relationships/image" Target="../media/image21.png"/><Relationship Id="rId5" Type="http://schemas.openxmlformats.org/officeDocument/2006/relationships/image" Target="../media/image2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jpg"/><Relationship Id="rId4" Type="http://schemas.openxmlformats.org/officeDocument/2006/relationships/image" Target="../media/image24.png"/><Relationship Id="rId5" Type="http://schemas.openxmlformats.org/officeDocument/2006/relationships/image" Target="../media/image2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jp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5.jpg"/><Relationship Id="rId4" Type="http://schemas.openxmlformats.org/officeDocument/2006/relationships/image" Target="../media/image23.png"/><Relationship Id="rId5" Type="http://schemas.openxmlformats.org/officeDocument/2006/relationships/image" Target="../media/image4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5.jp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jp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jpg"/><Relationship Id="rId4" Type="http://schemas.openxmlformats.org/officeDocument/2006/relationships/image" Target="../media/image4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5.jp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5.jp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jp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jpg"/><Relationship Id="rId4" Type="http://schemas.openxmlformats.org/officeDocument/2006/relationships/image" Target="../media/image22.jpg"/><Relationship Id="rId5" Type="http://schemas.openxmlformats.org/officeDocument/2006/relationships/image" Target="../media/image4.jpg"/><Relationship Id="rId6" Type="http://schemas.openxmlformats.org/officeDocument/2006/relationships/image" Target="../media/image3.jpg"/><Relationship Id="rId7" Type="http://schemas.openxmlformats.org/officeDocument/2006/relationships/image" Target="../media/image6.jpg"/><Relationship Id="rId8" Type="http://schemas.openxmlformats.org/officeDocument/2006/relationships/image" Target="../media/image9.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5.jpg"/><Relationship Id="rId4" Type="http://schemas.openxmlformats.org/officeDocument/2006/relationships/image" Target="../media/image31.png"/><Relationship Id="rId5" Type="http://schemas.openxmlformats.org/officeDocument/2006/relationships/image" Target="../media/image5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5.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5.jpg"/><Relationship Id="rId4" Type="http://schemas.openxmlformats.org/officeDocument/2006/relationships/image" Target="../media/image41.png"/><Relationship Id="rId5" Type="http://schemas.openxmlformats.org/officeDocument/2006/relationships/image" Target="../media/image5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7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4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 Id="rId4" Type="http://schemas.openxmlformats.org/officeDocument/2006/relationships/image" Target="../media/image16.png"/><Relationship Id="rId5" Type="http://schemas.openxmlformats.org/officeDocument/2006/relationships/image" Target="../media/image29.png"/><Relationship Id="rId6" Type="http://schemas.openxmlformats.org/officeDocument/2006/relationships/image" Target="../media/image7.jpg"/><Relationship Id="rId7"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5.jpg"/><Relationship Id="rId4" Type="http://schemas.openxmlformats.org/officeDocument/2006/relationships/image" Target="../media/image51.png"/><Relationship Id="rId5" Type="http://schemas.openxmlformats.org/officeDocument/2006/relationships/image" Target="../media/image5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5.jpg"/><Relationship Id="rId4" Type="http://schemas.openxmlformats.org/officeDocument/2006/relationships/image" Target="../media/image40.png"/><Relationship Id="rId5" Type="http://schemas.openxmlformats.org/officeDocument/2006/relationships/image" Target="../media/image4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5.jpg"/><Relationship Id="rId4" Type="http://schemas.openxmlformats.org/officeDocument/2006/relationships/image" Target="../media/image48.png"/><Relationship Id="rId5" Type="http://schemas.openxmlformats.org/officeDocument/2006/relationships/image" Target="../media/image4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5.jpg"/><Relationship Id="rId4" Type="http://schemas.openxmlformats.org/officeDocument/2006/relationships/image" Target="../media/image85.gif"/><Relationship Id="rId5" Type="http://schemas.openxmlformats.org/officeDocument/2006/relationships/image" Target="../media/image49.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6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5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image" Target="../media/image7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9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6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jpg"/><Relationship Id="rId4" Type="http://schemas.openxmlformats.org/officeDocument/2006/relationships/image" Target="../media/image57.png"/><Relationship Id="rId5" Type="http://schemas.openxmlformats.org/officeDocument/2006/relationships/image" Target="../media/image52.png"/><Relationship Id="rId6" Type="http://schemas.openxmlformats.org/officeDocument/2006/relationships/image" Target="../media/image5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5.jpg"/><Relationship Id="rId4" Type="http://schemas.openxmlformats.org/officeDocument/2006/relationships/image" Target="../media/image31.png"/><Relationship Id="rId5" Type="http://schemas.openxmlformats.org/officeDocument/2006/relationships/image" Target="../media/image61.png"/><Relationship Id="rId6" Type="http://schemas.openxmlformats.org/officeDocument/2006/relationships/image" Target="../media/image74.png"/><Relationship Id="rId7"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5.jpg"/><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5.jpg"/><Relationship Id="rId4" Type="http://schemas.openxmlformats.org/officeDocument/2006/relationships/image" Target="../media/image6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5.jp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5.jpg"/><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5.jp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6.png"/><Relationship Id="rId4" Type="http://schemas.openxmlformats.org/officeDocument/2006/relationships/image" Target="../media/image7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94.png"/><Relationship Id="rId4" Type="http://schemas.openxmlformats.org/officeDocument/2006/relationships/image" Target="../media/image7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80.png"/><Relationship Id="rId4" Type="http://schemas.openxmlformats.org/officeDocument/2006/relationships/image" Target="../media/image8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79.png"/><Relationship Id="rId4" Type="http://schemas.openxmlformats.org/officeDocument/2006/relationships/image" Target="../media/image7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82.png"/><Relationship Id="rId4" Type="http://schemas.openxmlformats.org/officeDocument/2006/relationships/image" Target="../media/image7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9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8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86.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7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9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19.png"/><Relationship Id="rId5"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9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91.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8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8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0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96.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0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9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9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9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jp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102.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0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0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10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1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0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0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image" Target="../media/image10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jp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05.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1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1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11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11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12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122.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11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117.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5.jpg"/><Relationship Id="rId4" Type="http://schemas.openxmlformats.org/officeDocument/2006/relationships/image" Target="../media/image3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11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1.xml"/><Relationship Id="rId3" Type="http://schemas.openxmlformats.org/officeDocument/2006/relationships/image" Target="../media/image116.jpg"/><Relationship Id="rId4" Type="http://schemas.openxmlformats.org/officeDocument/2006/relationships/hyperlink" Target="http://www.spc.noaa.gov/" TargetMode="External"/><Relationship Id="rId5" Type="http://schemas.openxmlformats.org/officeDocument/2006/relationships/hyperlink" Target="http://www.spc.noaa.gov/"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p1"/>
          <p:cNvSpPr txBox="1"/>
          <p:nvPr/>
        </p:nvSpPr>
        <p:spPr>
          <a:xfrm>
            <a:off x="3717925" y="2690812"/>
            <a:ext cx="2530475" cy="76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4400" u="none">
              <a:solidFill>
                <a:schemeClr val="lt1"/>
              </a:solidFill>
              <a:latin typeface="Arimo"/>
              <a:ea typeface="Arimo"/>
              <a:cs typeface="Arimo"/>
              <a:sym typeface="Arimo"/>
            </a:endParaRPr>
          </a:p>
        </p:txBody>
      </p:sp>
      <p:sp>
        <p:nvSpPr>
          <p:cNvPr id="95" name="Google Shape;95;p1"/>
          <p:cNvSpPr txBox="1"/>
          <p:nvPr/>
        </p:nvSpPr>
        <p:spPr>
          <a:xfrm>
            <a:off x="304800" y="1066800"/>
            <a:ext cx="8458200" cy="76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4400" u="none">
              <a:solidFill>
                <a:schemeClr val="lt1"/>
              </a:solidFill>
              <a:latin typeface="Arimo"/>
              <a:ea typeface="Arimo"/>
              <a:cs typeface="Arimo"/>
              <a:sym typeface="Arimo"/>
            </a:endParaRPr>
          </a:p>
        </p:txBody>
      </p:sp>
      <p:pic>
        <p:nvPicPr>
          <p:cNvPr descr="titlebak" id="96" name="Google Shape;96;p1"/>
          <p:cNvPicPr preferRelativeResize="0"/>
          <p:nvPr/>
        </p:nvPicPr>
        <p:blipFill rotWithShape="1">
          <a:blip r:embed="rId4">
            <a:alphaModFix/>
          </a:blip>
          <a:srcRect b="0" l="0" r="0" t="0"/>
          <a:stretch/>
        </p:blipFill>
        <p:spPr>
          <a:xfrm>
            <a:off x="304800" y="914400"/>
            <a:ext cx="8458200" cy="2057400"/>
          </a:xfrm>
          <a:prstGeom prst="rect">
            <a:avLst/>
          </a:prstGeom>
          <a:noFill/>
          <a:ln>
            <a:noFill/>
          </a:ln>
        </p:spPr>
      </p:pic>
      <p:sp>
        <p:nvSpPr>
          <p:cNvPr id="97" name="Google Shape;97;p1"/>
          <p:cNvSpPr txBox="1"/>
          <p:nvPr/>
        </p:nvSpPr>
        <p:spPr>
          <a:xfrm>
            <a:off x="304800" y="914400"/>
            <a:ext cx="8382000" cy="20145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600"/>
              <a:buFont typeface="Arimo"/>
              <a:buNone/>
            </a:pPr>
            <a:r>
              <a:rPr b="1" i="1" lang="en-US" sz="3600" u="none">
                <a:solidFill>
                  <a:schemeClr val="lt1"/>
                </a:solidFill>
                <a:latin typeface="Arimo"/>
                <a:ea typeface="Arimo"/>
                <a:cs typeface="Arimo"/>
                <a:sym typeface="Arimo"/>
              </a:rPr>
              <a:t>TC TORNADOES and SPC FORECASTS in TC SITUATIONS</a:t>
            </a:r>
            <a:endParaRPr/>
          </a:p>
          <a:p>
            <a:pPr indent="0" lvl="0" marL="0" marR="0" rtl="0" algn="ctr">
              <a:lnSpc>
                <a:spcPct val="100000"/>
              </a:lnSpc>
              <a:spcBef>
                <a:spcPts val="1800"/>
              </a:spcBef>
              <a:spcAft>
                <a:spcPts val="0"/>
              </a:spcAft>
              <a:buClr>
                <a:schemeClr val="lt1"/>
              </a:buClr>
              <a:buSzPts val="3600"/>
              <a:buFont typeface="Arimo"/>
              <a:buNone/>
            </a:pPr>
            <a:r>
              <a:rPr b="1" i="1" lang="en-US" sz="3600" u="none">
                <a:solidFill>
                  <a:schemeClr val="lt1"/>
                </a:solidFill>
                <a:latin typeface="Arimo"/>
                <a:ea typeface="Arimo"/>
                <a:cs typeface="Arimo"/>
                <a:sym typeface="Arimo"/>
              </a:rPr>
              <a:t>Harry Weinman &amp; Roger Edwards</a:t>
            </a:r>
            <a:endParaRPr/>
          </a:p>
        </p:txBody>
      </p:sp>
      <p:pic>
        <p:nvPicPr>
          <p:cNvPr id="98" name="Google Shape;98;p1"/>
          <p:cNvPicPr preferRelativeResize="0"/>
          <p:nvPr/>
        </p:nvPicPr>
        <p:blipFill rotWithShape="1">
          <a:blip r:embed="rId5">
            <a:alphaModFix/>
          </a:blip>
          <a:srcRect b="0" l="0" r="0" t="0"/>
          <a:stretch/>
        </p:blipFill>
        <p:spPr>
          <a:xfrm>
            <a:off x="8115300" y="2076450"/>
            <a:ext cx="647700" cy="895350"/>
          </a:xfrm>
          <a:prstGeom prst="rect">
            <a:avLst/>
          </a:prstGeom>
          <a:noFill/>
          <a:ln>
            <a:noFill/>
          </a:ln>
        </p:spPr>
      </p:pic>
      <p:sp>
        <p:nvSpPr>
          <p:cNvPr id="99" name="Google Shape;99;p1"/>
          <p:cNvSpPr txBox="1"/>
          <p:nvPr/>
        </p:nvSpPr>
        <p:spPr>
          <a:xfrm>
            <a:off x="152400" y="5257800"/>
            <a:ext cx="8839200" cy="1371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FFFFCC"/>
              </a:buClr>
              <a:buSzPts val="2400"/>
              <a:buFont typeface="Verdana"/>
              <a:buNone/>
            </a:pPr>
            <a:r>
              <a:rPr b="1" i="1" lang="en-US" sz="2400" u="none">
                <a:solidFill>
                  <a:srgbClr val="FFFFCC"/>
                </a:solidFill>
                <a:latin typeface="Verdana"/>
                <a:ea typeface="Verdana"/>
                <a:cs typeface="Verdana"/>
                <a:sym typeface="Verdana"/>
              </a:rPr>
              <a:t>METR 4403/5403: Applications of Meteorological Theory to Severe-Thunderstorm Forecasting</a:t>
            </a:r>
            <a:endParaRPr/>
          </a:p>
        </p:txBody>
      </p:sp>
    </p:spTree>
  </p:cSld>
  <p:clrMapOvr>
    <a:masterClrMapping/>
  </p:clrMapOvr>
  <p:transition spd="slow">
    <p:wipe dir="l"/>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8" name="Shape 178"/>
        <p:cNvGrpSpPr/>
        <p:nvPr/>
      </p:nvGrpSpPr>
      <p:grpSpPr>
        <a:xfrm>
          <a:off x="0" y="0"/>
          <a:ext cx="0" cy="0"/>
          <a:chOff x="0" y="0"/>
          <a:chExt cx="0" cy="0"/>
        </a:xfrm>
      </p:grpSpPr>
      <p:sp>
        <p:nvSpPr>
          <p:cNvPr id="179" name="Google Shape;179;p10"/>
          <p:cNvSpPr txBox="1"/>
          <p:nvPr/>
        </p:nvSpPr>
        <p:spPr>
          <a:xfrm>
            <a:off x="4419600" y="1066800"/>
            <a:ext cx="4724400" cy="1295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a:t>
            </a:r>
            <a:r>
              <a:rPr b="1" i="1" lang="en-US" sz="3000" u="none">
                <a:solidFill>
                  <a:srgbClr val="CCECFF"/>
                </a:solidFill>
                <a:latin typeface="Verdana"/>
                <a:ea typeface="Verdana"/>
                <a:cs typeface="Verdana"/>
                <a:sym typeface="Verdana"/>
              </a:rPr>
              <a:t>…and the single-storm winner is</a:t>
            </a:r>
            <a:r>
              <a:rPr b="1" i="1" lang="en-US" sz="3200" u="none">
                <a:solidFill>
                  <a:srgbClr val="800000"/>
                </a:solidFill>
                <a:latin typeface="Verdana"/>
                <a:ea typeface="Verdana"/>
                <a:cs typeface="Verdana"/>
                <a:sym typeface="Verdana"/>
              </a:rPr>
              <a:t> </a:t>
            </a:r>
            <a:endParaRPr/>
          </a:p>
        </p:txBody>
      </p:sp>
      <p:sp>
        <p:nvSpPr>
          <p:cNvPr id="180" name="Google Shape;180;p10"/>
          <p:cNvSpPr txBox="1"/>
          <p:nvPr/>
        </p:nvSpPr>
        <p:spPr>
          <a:xfrm>
            <a:off x="4953000" y="4205287"/>
            <a:ext cx="3733800" cy="519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118 in 3-DAY CYCLE</a:t>
            </a:r>
            <a:endParaRPr/>
          </a:p>
        </p:txBody>
      </p:sp>
      <p:sp>
        <p:nvSpPr>
          <p:cNvPr id="181" name="Google Shape;181;p10"/>
          <p:cNvSpPr txBox="1"/>
          <p:nvPr/>
        </p:nvSpPr>
        <p:spPr>
          <a:xfrm>
            <a:off x="4953000" y="4660900"/>
            <a:ext cx="3733800" cy="1587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CC"/>
              </a:buClr>
              <a:buSzPts val="2800"/>
              <a:buFont typeface="Arimo"/>
              <a:buNone/>
            </a:pPr>
            <a:r>
              <a:rPr b="1" i="0" lang="en-US" sz="2800" u="none">
                <a:solidFill>
                  <a:srgbClr val="FFFFCC"/>
                </a:solidFill>
                <a:latin typeface="Arimo"/>
                <a:ea typeface="Arimo"/>
                <a:cs typeface="Arimo"/>
                <a:sym typeface="Arimo"/>
              </a:rPr>
              <a:t>MAY HAVE SET ALL-TIME RECORD </a:t>
            </a:r>
            <a:endParaRPr/>
          </a:p>
          <a:p>
            <a:pPr indent="0" lvl="0" marL="0" marR="0" rtl="0" algn="l">
              <a:lnSpc>
                <a:spcPct val="100000"/>
              </a:lnSpc>
              <a:spcBef>
                <a:spcPts val="1400"/>
              </a:spcBef>
              <a:spcAft>
                <a:spcPts val="0"/>
              </a:spcAft>
              <a:buClr>
                <a:srgbClr val="FFFFCC"/>
              </a:buClr>
              <a:buSzPts val="2800"/>
              <a:buFont typeface="Arimo"/>
              <a:buNone/>
            </a:pPr>
            <a:r>
              <a:rPr b="1" i="0" lang="en-US" sz="2800" u="none">
                <a:solidFill>
                  <a:srgbClr val="FFFFCC"/>
                </a:solidFill>
                <a:latin typeface="Arimo"/>
                <a:ea typeface="Arimo"/>
                <a:cs typeface="Arimo"/>
                <a:sym typeface="Arimo"/>
              </a:rPr>
              <a:t>(115 – BEULAH 1967)</a:t>
            </a:r>
            <a:endParaRPr/>
          </a:p>
        </p:txBody>
      </p:sp>
      <p:sp>
        <p:nvSpPr>
          <p:cNvPr id="182" name="Google Shape;182;p10"/>
          <p:cNvSpPr txBox="1"/>
          <p:nvPr/>
        </p:nvSpPr>
        <p:spPr>
          <a:xfrm>
            <a:off x="4648200" y="2514600"/>
            <a:ext cx="3124200" cy="13239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8000"/>
              <a:buFont typeface="Arimo"/>
              <a:buNone/>
            </a:pPr>
            <a:r>
              <a:rPr b="1" i="0" lang="en-US" sz="8000" u="none">
                <a:solidFill>
                  <a:schemeClr val="lt1"/>
                </a:solidFill>
                <a:latin typeface="Arimo"/>
                <a:ea typeface="Arimo"/>
                <a:cs typeface="Arimo"/>
                <a:sym typeface="Arimo"/>
              </a:rPr>
              <a:t>IVAN</a:t>
            </a:r>
            <a:endParaRPr/>
          </a:p>
        </p:txBody>
      </p:sp>
      <p:sp>
        <p:nvSpPr>
          <p:cNvPr id="183" name="Google Shape;183;p10"/>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FACTS &amp; CLIMATOLOGY</a:t>
            </a:r>
            <a:endParaRPr/>
          </a:p>
        </p:txBody>
      </p:sp>
      <p:pic>
        <p:nvPicPr>
          <p:cNvPr descr="ejfig1a" id="184" name="Google Shape;184;p10"/>
          <p:cNvPicPr preferRelativeResize="0"/>
          <p:nvPr/>
        </p:nvPicPr>
        <p:blipFill rotWithShape="1">
          <a:blip r:embed="rId4">
            <a:alphaModFix/>
          </a:blip>
          <a:srcRect b="0" l="0" r="0" t="0"/>
          <a:stretch/>
        </p:blipFill>
        <p:spPr>
          <a:xfrm>
            <a:off x="53975" y="1219200"/>
            <a:ext cx="4899025" cy="5486400"/>
          </a:xfrm>
          <a:prstGeom prst="rect">
            <a:avLst/>
          </a:prstGeom>
          <a:noFill/>
          <a:ln>
            <a:noFill/>
          </a:ln>
        </p:spPr>
      </p:pic>
      <p:pic>
        <p:nvPicPr>
          <p:cNvPr id="185" name="Google Shape;185;p10"/>
          <p:cNvPicPr preferRelativeResize="0"/>
          <p:nvPr/>
        </p:nvPicPr>
        <p:blipFill rotWithShape="1">
          <a:blip r:embed="rId5">
            <a:alphaModFix/>
          </a:blip>
          <a:srcRect b="0" l="0" r="0" t="0"/>
          <a:stretch/>
        </p:blipFill>
        <p:spPr>
          <a:xfrm>
            <a:off x="7416800" y="2209800"/>
            <a:ext cx="1627187" cy="195738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0" name="Shape 190"/>
        <p:cNvGrpSpPr/>
        <p:nvPr/>
      </p:nvGrpSpPr>
      <p:grpSpPr>
        <a:xfrm>
          <a:off x="0" y="0"/>
          <a:ext cx="0" cy="0"/>
          <a:chOff x="0" y="0"/>
          <a:chExt cx="0" cy="0"/>
        </a:xfrm>
      </p:grpSpPr>
      <p:sp>
        <p:nvSpPr>
          <p:cNvPr id="191" name="Google Shape;191;p11"/>
          <p:cNvSpPr txBox="1"/>
          <p:nvPr/>
        </p:nvSpPr>
        <p:spPr>
          <a:xfrm>
            <a:off x="5257800" y="1447800"/>
            <a:ext cx="3733800" cy="519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CC"/>
              </a:buClr>
              <a:buSzPts val="2800"/>
              <a:buFont typeface="Arimo"/>
              <a:buNone/>
            </a:pPr>
            <a:r>
              <a:rPr b="1" i="0" lang="en-US" sz="2800" u="none">
                <a:solidFill>
                  <a:srgbClr val="FFFFCC"/>
                </a:solidFill>
                <a:latin typeface="Arimo"/>
                <a:ea typeface="Arimo"/>
                <a:cs typeface="Arimo"/>
                <a:sym typeface="Arimo"/>
              </a:rPr>
              <a:t>3 DAYS COMBINED</a:t>
            </a:r>
            <a:endParaRPr/>
          </a:p>
        </p:txBody>
      </p:sp>
      <p:sp>
        <p:nvSpPr>
          <p:cNvPr id="192" name="Google Shape;192;p11"/>
          <p:cNvSpPr txBox="1"/>
          <p:nvPr/>
        </p:nvSpPr>
        <p:spPr>
          <a:xfrm>
            <a:off x="5181600" y="2033587"/>
            <a:ext cx="3733800" cy="24622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TOTAL TORNADO DISTRUBITION FROM CENTER FOR IVAN (2004)</a:t>
            </a:r>
            <a:endParaRPr/>
          </a:p>
          <a:p>
            <a:pPr indent="0" lvl="0" marL="0" marR="0" rtl="0" algn="l">
              <a:lnSpc>
                <a:spcPct val="100000"/>
              </a:lnSpc>
              <a:spcBef>
                <a:spcPts val="140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VERY TIGHT!</a:t>
            </a:r>
            <a:endParaRPr/>
          </a:p>
        </p:txBody>
      </p:sp>
      <p:sp>
        <p:nvSpPr>
          <p:cNvPr id="193" name="Google Shape;193;p11"/>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FACTS &amp; CLIMATOLOGY</a:t>
            </a:r>
            <a:endParaRPr/>
          </a:p>
        </p:txBody>
      </p:sp>
      <p:pic>
        <p:nvPicPr>
          <p:cNvPr descr="ejfig1b" id="194" name="Google Shape;194;p11"/>
          <p:cNvPicPr preferRelativeResize="0"/>
          <p:nvPr/>
        </p:nvPicPr>
        <p:blipFill rotWithShape="1">
          <a:blip r:embed="rId4">
            <a:alphaModFix/>
          </a:blip>
          <a:srcRect b="0" l="0" r="0" t="0"/>
          <a:stretch/>
        </p:blipFill>
        <p:spPr>
          <a:xfrm>
            <a:off x="152400" y="1295400"/>
            <a:ext cx="4953000" cy="4887912"/>
          </a:xfrm>
          <a:prstGeom prst="rect">
            <a:avLst/>
          </a:prstGeom>
          <a:noFill/>
          <a:ln>
            <a:noFill/>
          </a:ln>
        </p:spPr>
      </p:pic>
      <p:sp>
        <p:nvSpPr>
          <p:cNvPr id="195" name="Google Shape;195;p11"/>
          <p:cNvSpPr txBox="1"/>
          <p:nvPr/>
        </p:nvSpPr>
        <p:spPr>
          <a:xfrm>
            <a:off x="685800" y="4343400"/>
            <a:ext cx="12954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mo"/>
              <a:buNone/>
            </a:pPr>
            <a:r>
              <a:rPr b="0" i="0" lang="en-US" sz="2400" u="none">
                <a:solidFill>
                  <a:schemeClr val="dk1"/>
                </a:solidFill>
                <a:latin typeface="Arimo"/>
                <a:ea typeface="Arimo"/>
                <a:cs typeface="Arimo"/>
                <a:sym typeface="Arimo"/>
              </a:rPr>
              <a:t>km</a:t>
            </a:r>
            <a:endParaRPr/>
          </a:p>
        </p:txBody>
      </p:sp>
      <p:pic>
        <p:nvPicPr>
          <p:cNvPr id="196" name="Google Shape;196;p11"/>
          <p:cNvPicPr preferRelativeResize="0"/>
          <p:nvPr/>
        </p:nvPicPr>
        <p:blipFill rotWithShape="1">
          <a:blip r:embed="rId5">
            <a:alphaModFix/>
          </a:blip>
          <a:srcRect b="0" l="0" r="0" t="0"/>
          <a:stretch/>
        </p:blipFill>
        <p:spPr>
          <a:xfrm>
            <a:off x="6477000" y="4511675"/>
            <a:ext cx="1625600" cy="1955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1" name="Shape 201"/>
        <p:cNvGrpSpPr/>
        <p:nvPr/>
      </p:nvGrpSpPr>
      <p:grpSpPr>
        <a:xfrm>
          <a:off x="0" y="0"/>
          <a:ext cx="0" cy="0"/>
          <a:chOff x="0" y="0"/>
          <a:chExt cx="0" cy="0"/>
        </a:xfrm>
      </p:grpSpPr>
      <p:sp>
        <p:nvSpPr>
          <p:cNvPr id="202" name="Google Shape;202;p12"/>
          <p:cNvSpPr txBox="1"/>
          <p:nvPr/>
        </p:nvSpPr>
        <p:spPr>
          <a:xfrm>
            <a:off x="4876800" y="1752600"/>
            <a:ext cx="29718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99CCFF"/>
              </a:buClr>
              <a:buSzPts val="3000"/>
              <a:buFont typeface="Verdana"/>
              <a:buNone/>
            </a:pPr>
            <a:r>
              <a:rPr b="1" i="1" lang="en-US" sz="3000" u="none">
                <a:solidFill>
                  <a:srgbClr val="99CCFF"/>
                </a:solidFill>
                <a:latin typeface="Verdana"/>
                <a:ea typeface="Verdana"/>
                <a:cs typeface="Verdana"/>
                <a:sym typeface="Verdana"/>
              </a:rPr>
              <a:t>   TOP-10 LIST</a:t>
            </a:r>
            <a:endParaRPr/>
          </a:p>
        </p:txBody>
      </p:sp>
      <p:graphicFrame>
        <p:nvGraphicFramePr>
          <p:cNvPr id="203" name="Google Shape;203;p12"/>
          <p:cNvGraphicFramePr/>
          <p:nvPr/>
        </p:nvGraphicFramePr>
        <p:xfrm>
          <a:off x="-37633275" y="-3568700"/>
          <a:ext cx="3000000" cy="3000000"/>
        </p:xfrm>
        <a:graphic>
          <a:graphicData uri="http://schemas.openxmlformats.org/drawingml/2006/table">
            <a:tbl>
              <a:tblPr>
                <a:noFill/>
                <a:tableStyleId>{069A39C6-4511-48E1-BC49-309DE93CEA10}</a:tableStyleId>
              </a:tblPr>
              <a:tblGrid>
                <a:gridCol w="2400300"/>
                <a:gridCol w="1885950"/>
                <a:gridCol w="914400"/>
                <a:gridCol w="1143000"/>
              </a:tblGrid>
              <a:tr h="609600">
                <a:tc>
                  <a:txBody>
                    <a:bodyPr/>
                    <a:lstStyle/>
                    <a:p>
                      <a:pPr indent="0" lvl="0" marL="0" marR="0" rtl="0" algn="l">
                        <a:lnSpc>
                          <a:spcPct val="100000"/>
                        </a:lnSpc>
                        <a:spcBef>
                          <a:spcPts val="0"/>
                        </a:spcBef>
                        <a:spcAft>
                          <a:spcPts val="0"/>
                        </a:spcAft>
                        <a:buClr>
                          <a:srgbClr val="000000"/>
                        </a:buClr>
                        <a:buSzPts val="2000"/>
                        <a:buFont typeface="Helvetica Neue"/>
                        <a:buNone/>
                      </a:pPr>
                      <a:r>
                        <a:rPr b="1" i="0" lang="en-US" sz="2000" u="none" cap="none" strike="noStrike">
                          <a:solidFill>
                            <a:srgbClr val="000000"/>
                          </a:solidFill>
                          <a:latin typeface="Helvetica Neue"/>
                          <a:ea typeface="Helvetica Neue"/>
                          <a:cs typeface="Helvetica Neue"/>
                          <a:sym typeface="Helvetica Neue"/>
                        </a:rPr>
                        <a:t>TC NAME</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l">
                        <a:lnSpc>
                          <a:spcPct val="100000"/>
                        </a:lnSpc>
                        <a:spcBef>
                          <a:spcPts val="0"/>
                        </a:spcBef>
                        <a:spcAft>
                          <a:spcPts val="0"/>
                        </a:spcAft>
                        <a:buClr>
                          <a:srgbClr val="000000"/>
                        </a:buClr>
                        <a:buSzPts val="2000"/>
                        <a:buFont typeface="Helvetica Neue"/>
                        <a:buNone/>
                      </a:pPr>
                      <a:r>
                        <a:rPr b="1" i="0" lang="en-US" sz="2000" u="none" cap="none" strike="noStrike">
                          <a:solidFill>
                            <a:srgbClr val="000000"/>
                          </a:solidFill>
                          <a:latin typeface="Helvetica Neue"/>
                          <a:ea typeface="Helvetica Neue"/>
                          <a:cs typeface="Helvetica Neue"/>
                          <a:sym typeface="Helvetica Neue"/>
                        </a:rPr>
                        <a:t>TORNADOES</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l">
                        <a:lnSpc>
                          <a:spcPct val="100000"/>
                        </a:lnSpc>
                        <a:spcBef>
                          <a:spcPts val="0"/>
                        </a:spcBef>
                        <a:spcAft>
                          <a:spcPts val="0"/>
                        </a:spcAft>
                        <a:buClr>
                          <a:srgbClr val="000000"/>
                        </a:buClr>
                        <a:buSzPts val="2000"/>
                        <a:buFont typeface="Helvetica Neue"/>
                        <a:buNone/>
                      </a:pPr>
                      <a:r>
                        <a:rPr b="1" i="0" lang="en-US" sz="2000" u="none" cap="none" strike="noStrike">
                          <a:solidFill>
                            <a:srgbClr val="000000"/>
                          </a:solidFill>
                          <a:latin typeface="Helvetica Neue"/>
                          <a:ea typeface="Helvetica Neue"/>
                          <a:cs typeface="Helvetica Neue"/>
                          <a:sym typeface="Helvetica Neue"/>
                        </a:rPr>
                        <a:t>C</a:t>
                      </a:r>
                      <a:r>
                        <a:rPr b="1" baseline="-25000" i="0" lang="en-US" sz="2000" u="none" cap="none" strike="noStrike">
                          <a:solidFill>
                            <a:srgbClr val="000000"/>
                          </a:solidFill>
                          <a:latin typeface="Helvetica Neue"/>
                          <a:ea typeface="Helvetica Neue"/>
                          <a:cs typeface="Helvetica Neue"/>
                          <a:sym typeface="Helvetica Neue"/>
                        </a:rPr>
                        <a:t>L</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l">
                        <a:lnSpc>
                          <a:spcPct val="100000"/>
                        </a:lnSpc>
                        <a:spcBef>
                          <a:spcPts val="0"/>
                        </a:spcBef>
                        <a:spcAft>
                          <a:spcPts val="0"/>
                        </a:spcAft>
                        <a:buClr>
                          <a:srgbClr val="000000"/>
                        </a:buClr>
                        <a:buSzPts val="2000"/>
                        <a:buFont typeface="Helvetica Neue"/>
                        <a:buNone/>
                      </a:pPr>
                      <a:r>
                        <a:rPr b="1" i="0" lang="en-US" sz="2000" u="none" cap="none" strike="noStrike">
                          <a:solidFill>
                            <a:srgbClr val="000000"/>
                          </a:solidFill>
                          <a:latin typeface="Helvetica Neue"/>
                          <a:ea typeface="Helvetica Neue"/>
                          <a:cs typeface="Helvetica Neue"/>
                          <a:sym typeface="Helvetica Neue"/>
                        </a:rPr>
                        <a:t>C</a:t>
                      </a:r>
                      <a:r>
                        <a:rPr b="1" baseline="-25000" i="0" lang="en-US" sz="2000" u="none" cap="none" strike="noStrike">
                          <a:solidFill>
                            <a:srgbClr val="000000"/>
                          </a:solidFill>
                          <a:latin typeface="Helvetica Neue"/>
                          <a:ea typeface="Helvetica Neue"/>
                          <a:cs typeface="Helvetica Neue"/>
                          <a:sym typeface="Helvetica Neue"/>
                        </a:rPr>
                        <a:t>MAX</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487350">
                <a:tc>
                  <a:txBody>
                    <a:bodyPr/>
                    <a:lstStyle/>
                    <a:p>
                      <a:pPr indent="0" lvl="0" marL="0" marR="0" rtl="0" algn="l">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MH Ivan (2004)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118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487350">
                <a:tc>
                  <a:txBody>
                    <a:bodyPr/>
                    <a:lstStyle/>
                    <a:p>
                      <a:pPr indent="0" lvl="0" marL="0" marR="0" rtl="0" algn="l">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H Frances (2004)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103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2</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487350">
                <a:tc>
                  <a:txBody>
                    <a:bodyPr/>
                    <a:lstStyle/>
                    <a:p>
                      <a:pPr indent="0" lvl="0" marL="0" marR="0" rtl="0" algn="l">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MH Rita (2005)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98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587375">
                <a:tc>
                  <a:txBody>
                    <a:bodyPr/>
                    <a:lstStyle/>
                    <a:p>
                      <a:pPr indent="0" lvl="0" marL="0" marR="0" rtl="0" algn="l">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MH Katrina (2005)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59</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487350">
                <a:tc>
                  <a:txBody>
                    <a:bodyPr/>
                    <a:lstStyle/>
                    <a:p>
                      <a:pPr indent="0" lvl="0" marL="0" marR="0" rtl="0" algn="l">
                        <a:lnSpc>
                          <a:spcPct val="100000"/>
                        </a:lnSpc>
                        <a:spcBef>
                          <a:spcPts val="0"/>
                        </a:spcBef>
                        <a:spcAft>
                          <a:spcPts val="0"/>
                        </a:spcAft>
                        <a:buClr>
                          <a:srgbClr val="FFFF00"/>
                        </a:buClr>
                        <a:buSzPts val="1800"/>
                        <a:buFont typeface="Helvetica Neue"/>
                        <a:buNone/>
                      </a:pPr>
                      <a:r>
                        <a:rPr b="1" i="0" lang="en-US" sz="1800" u="none" cap="none" strike="noStrike">
                          <a:solidFill>
                            <a:srgbClr val="FFFF00"/>
                          </a:solidFill>
                          <a:latin typeface="Helvetica Neue"/>
                          <a:ea typeface="Helvetica Neue"/>
                          <a:cs typeface="Helvetica Neue"/>
                          <a:sym typeface="Helvetica Neue"/>
                        </a:rPr>
                        <a:t>TS Fay (2008)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FF00"/>
                        </a:buClr>
                        <a:buSzPts val="1800"/>
                        <a:buFont typeface="Helvetica Neue"/>
                        <a:buNone/>
                      </a:pPr>
                      <a:r>
                        <a:rPr b="1" i="0" lang="en-US" sz="1800" u="none" cap="none" strike="noStrike">
                          <a:solidFill>
                            <a:srgbClr val="FFFF00"/>
                          </a:solidFill>
                          <a:latin typeface="Helvetica Neue"/>
                          <a:ea typeface="Helvetica Neue"/>
                          <a:cs typeface="Helvetica Neue"/>
                          <a:sym typeface="Helvetica Neue"/>
                        </a:rPr>
                        <a:t>50</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FF00"/>
                        </a:buClr>
                        <a:buSzPts val="1800"/>
                        <a:buFont typeface="Helvetica Neue"/>
                        <a:buNone/>
                      </a:pPr>
                      <a:r>
                        <a:rPr b="1" i="0" lang="en-US" sz="1800" u="none" cap="none" strike="noStrike">
                          <a:solidFill>
                            <a:srgbClr val="FFFF00"/>
                          </a:solidFill>
                          <a:latin typeface="Helvetica Neue"/>
                          <a:ea typeface="Helvetica Neue"/>
                          <a:cs typeface="Helvetica Neue"/>
                          <a:sym typeface="Helvetica Neue"/>
                        </a:rPr>
                        <a:t>0</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FF00"/>
                        </a:buClr>
                        <a:buSzPts val="1800"/>
                        <a:buFont typeface="Helvetica Neue"/>
                        <a:buNone/>
                      </a:pPr>
                      <a:r>
                        <a:rPr b="1" i="0" lang="en-US" sz="1800" u="none" cap="none" strike="noStrike">
                          <a:solidFill>
                            <a:srgbClr val="FFFF00"/>
                          </a:solidFill>
                          <a:latin typeface="Helvetica Neue"/>
                          <a:ea typeface="Helvetica Neue"/>
                          <a:cs typeface="Helvetica Neue"/>
                          <a:sym typeface="Helvetica Neue"/>
                        </a:rPr>
                        <a:t>0</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487350">
                <a:tc>
                  <a:txBody>
                    <a:bodyPr/>
                    <a:lstStyle/>
                    <a:p>
                      <a:pPr indent="0" lvl="0" marL="0" marR="0" rtl="0" algn="l">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H Gustav (2008)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49</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2</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533400">
                <a:tc>
                  <a:txBody>
                    <a:bodyPr/>
                    <a:lstStyle/>
                    <a:p>
                      <a:pPr indent="0" lvl="0" marL="0" marR="0" rtl="0" algn="l">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H Cindy (2005)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48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1</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1</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511175">
                <a:tc>
                  <a:txBody>
                    <a:bodyPr/>
                    <a:lstStyle/>
                    <a:p>
                      <a:pPr indent="0" lvl="0" marL="0" marR="0" rtl="0" algn="l">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H Georges (1998)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48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2</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511175">
                <a:tc>
                  <a:txBody>
                    <a:bodyPr/>
                    <a:lstStyle/>
                    <a:p>
                      <a:pPr indent="0" lvl="0" marL="0" marR="0" rtl="0" algn="l">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MH Jeanne (2004)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42</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500050">
                <a:tc>
                  <a:txBody>
                    <a:bodyPr/>
                    <a:lstStyle/>
                    <a:p>
                      <a:pPr indent="0" lvl="0" marL="0" marR="0" rtl="0" algn="l">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MH Opal (1995)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bl>
          </a:graphicData>
        </a:graphic>
      </p:graphicFrame>
      <p:sp>
        <p:nvSpPr>
          <p:cNvPr id="204" name="Google Shape;204;p12"/>
          <p:cNvSpPr txBox="1"/>
          <p:nvPr/>
        </p:nvSpPr>
        <p:spPr>
          <a:xfrm>
            <a:off x="0" y="1935162"/>
            <a:ext cx="9144000" cy="0"/>
          </a:xfrm>
          <a:prstGeom prst="rect">
            <a:avLst/>
          </a:prstGeom>
          <a:solidFill>
            <a:srgbClr val="FFFF99"/>
          </a:solid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None/>
            </a:pPr>
            <a:r>
              <a:t/>
            </a:r>
            <a:endParaRPr b="0" i="0" sz="4400" u="none">
              <a:solidFill>
                <a:schemeClr val="lt1"/>
              </a:solidFill>
              <a:latin typeface="Arimo"/>
              <a:ea typeface="Arimo"/>
              <a:cs typeface="Arimo"/>
              <a:sym typeface="Arimo"/>
            </a:endParaRPr>
          </a:p>
        </p:txBody>
      </p:sp>
      <p:sp>
        <p:nvSpPr>
          <p:cNvPr id="205" name="Google Shape;205;p12"/>
          <p:cNvSpPr txBox="1"/>
          <p:nvPr/>
        </p:nvSpPr>
        <p:spPr>
          <a:xfrm>
            <a:off x="5715000" y="3048000"/>
            <a:ext cx="3048000" cy="30829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CC"/>
              </a:buClr>
              <a:buSzPts val="2800"/>
              <a:buFont typeface="Arimo"/>
              <a:buNone/>
            </a:pPr>
            <a:r>
              <a:rPr b="1" i="0" lang="en-US" sz="2800" u="none">
                <a:solidFill>
                  <a:srgbClr val="FFFFCC"/>
                </a:solidFill>
                <a:latin typeface="Arimo"/>
                <a:ea typeface="Arimo"/>
                <a:cs typeface="Arimo"/>
                <a:sym typeface="Arimo"/>
              </a:rPr>
              <a:t>From TCTOR and pre-1995 formal references </a:t>
            </a:r>
            <a:endParaRPr/>
          </a:p>
          <a:p>
            <a:pPr indent="0" lvl="0" marL="0" marR="0" rtl="0" algn="l">
              <a:lnSpc>
                <a:spcPct val="100000"/>
              </a:lnSpc>
              <a:spcBef>
                <a:spcPts val="1400"/>
              </a:spcBef>
              <a:spcAft>
                <a:spcPts val="0"/>
              </a:spcAft>
              <a:buClr>
                <a:schemeClr val="lt1"/>
              </a:buClr>
              <a:buSzPts val="2800"/>
              <a:buFont typeface="Arimo"/>
              <a:buNone/>
            </a:pPr>
            <a:r>
              <a:t/>
            </a:r>
            <a:endParaRPr b="1" i="0" sz="2800" u="none">
              <a:solidFill>
                <a:srgbClr val="FFFFCC"/>
              </a:solidFill>
              <a:latin typeface="Arimo"/>
              <a:ea typeface="Arimo"/>
              <a:cs typeface="Arimo"/>
              <a:sym typeface="Arimo"/>
            </a:endParaRPr>
          </a:p>
          <a:p>
            <a:pPr indent="0" lvl="0" marL="0" marR="0" rtl="0" algn="l">
              <a:lnSpc>
                <a:spcPct val="100000"/>
              </a:lnSpc>
              <a:spcBef>
                <a:spcPts val="1400"/>
              </a:spcBef>
              <a:spcAft>
                <a:spcPts val="0"/>
              </a:spcAft>
              <a:buClr>
                <a:srgbClr val="FFFFCC"/>
              </a:buClr>
              <a:buSzPts val="2800"/>
              <a:buFont typeface="Arimo"/>
              <a:buNone/>
            </a:pPr>
            <a:r>
              <a:rPr b="1" i="0" lang="en-US" sz="2800" u="none">
                <a:solidFill>
                  <a:srgbClr val="FFFFCC"/>
                </a:solidFill>
                <a:latin typeface="Arimo"/>
                <a:ea typeface="Arimo"/>
                <a:cs typeface="Arimo"/>
                <a:sym typeface="Arimo"/>
              </a:rPr>
              <a:t>Peak classification</a:t>
            </a:r>
            <a:endParaRPr/>
          </a:p>
        </p:txBody>
      </p:sp>
      <p:sp>
        <p:nvSpPr>
          <p:cNvPr id="206" name="Google Shape;206;p12"/>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FACTS &amp; CLIMATOLOGY</a:t>
            </a:r>
            <a:endParaRPr/>
          </a:p>
        </p:txBody>
      </p:sp>
      <p:sp>
        <p:nvSpPr>
          <p:cNvPr id="207" name="Google Shape;207;p12"/>
          <p:cNvSpPr txBox="1"/>
          <p:nvPr/>
        </p:nvSpPr>
        <p:spPr>
          <a:xfrm>
            <a:off x="40433625" y="4737100"/>
            <a:ext cx="6343650" cy="568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4400" u="none">
              <a:solidFill>
                <a:schemeClr val="lt1"/>
              </a:solidFill>
              <a:latin typeface="Arimo"/>
              <a:ea typeface="Arimo"/>
              <a:cs typeface="Arimo"/>
              <a:sym typeface="Arimo"/>
            </a:endParaRPr>
          </a:p>
        </p:txBody>
      </p:sp>
      <p:pic>
        <p:nvPicPr>
          <p:cNvPr id="208" name="Google Shape;208;p12"/>
          <p:cNvPicPr preferRelativeResize="0"/>
          <p:nvPr/>
        </p:nvPicPr>
        <p:blipFill rotWithShape="1">
          <a:blip r:embed="rId4">
            <a:alphaModFix/>
          </a:blip>
          <a:srcRect b="0" l="0" r="0" t="0"/>
          <a:stretch/>
        </p:blipFill>
        <p:spPr>
          <a:xfrm>
            <a:off x="76200" y="1295400"/>
            <a:ext cx="5434012" cy="5518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13" name="Shape 213"/>
        <p:cNvGrpSpPr/>
        <p:nvPr/>
      </p:nvGrpSpPr>
      <p:grpSpPr>
        <a:xfrm>
          <a:off x="0" y="0"/>
          <a:ext cx="0" cy="0"/>
          <a:chOff x="0" y="0"/>
          <a:chExt cx="0" cy="0"/>
        </a:xfrm>
      </p:grpSpPr>
      <p:sp>
        <p:nvSpPr>
          <p:cNvPr id="214" name="Google Shape;214;p13"/>
          <p:cNvSpPr txBox="1"/>
          <p:nvPr/>
        </p:nvSpPr>
        <p:spPr>
          <a:xfrm>
            <a:off x="381000" y="1295400"/>
            <a:ext cx="4114800" cy="13731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Logarithmic plot of damage ratings from Schultz and Cecil data</a:t>
            </a:r>
            <a:endParaRPr/>
          </a:p>
        </p:txBody>
      </p:sp>
      <p:sp>
        <p:nvSpPr>
          <p:cNvPr id="215" name="Google Shape;215;p13"/>
          <p:cNvSpPr txBox="1"/>
          <p:nvPr/>
        </p:nvSpPr>
        <p:spPr>
          <a:xfrm>
            <a:off x="4953000" y="5530850"/>
            <a:ext cx="3733800" cy="946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Bar plot from 1995-2021 TCTOR</a:t>
            </a:r>
            <a:endParaRPr/>
          </a:p>
        </p:txBody>
      </p:sp>
      <p:sp>
        <p:nvSpPr>
          <p:cNvPr id="216" name="Google Shape;216;p13"/>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FACTS &amp; CLIMATOLOGY</a:t>
            </a:r>
            <a:endParaRPr/>
          </a:p>
        </p:txBody>
      </p:sp>
      <p:pic>
        <p:nvPicPr>
          <p:cNvPr descr="ejfig3-3lines" id="217" name="Google Shape;217;p13"/>
          <p:cNvPicPr preferRelativeResize="0"/>
          <p:nvPr/>
        </p:nvPicPr>
        <p:blipFill rotWithShape="1">
          <a:blip r:embed="rId4">
            <a:alphaModFix/>
          </a:blip>
          <a:srcRect b="0" l="0" r="0" t="0"/>
          <a:stretch/>
        </p:blipFill>
        <p:spPr>
          <a:xfrm>
            <a:off x="457200" y="2667000"/>
            <a:ext cx="3363912" cy="3962400"/>
          </a:xfrm>
          <a:prstGeom prst="rect">
            <a:avLst/>
          </a:prstGeom>
          <a:noFill/>
          <a:ln>
            <a:noFill/>
          </a:ln>
        </p:spPr>
      </p:pic>
      <p:pic>
        <p:nvPicPr>
          <p:cNvPr id="218" name="Google Shape;218;p13"/>
          <p:cNvPicPr preferRelativeResize="0"/>
          <p:nvPr/>
        </p:nvPicPr>
        <p:blipFill rotWithShape="1">
          <a:blip r:embed="rId5">
            <a:alphaModFix/>
          </a:blip>
          <a:srcRect b="0" l="0" r="0" t="0"/>
          <a:stretch/>
        </p:blipFill>
        <p:spPr>
          <a:xfrm>
            <a:off x="4953000" y="1295400"/>
            <a:ext cx="3595687" cy="424973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23" name="Shape 223"/>
        <p:cNvGrpSpPr/>
        <p:nvPr/>
      </p:nvGrpSpPr>
      <p:grpSpPr>
        <a:xfrm>
          <a:off x="0" y="0"/>
          <a:ext cx="0" cy="0"/>
          <a:chOff x="0" y="0"/>
          <a:chExt cx="0" cy="0"/>
        </a:xfrm>
      </p:grpSpPr>
      <p:sp>
        <p:nvSpPr>
          <p:cNvPr id="224" name="Google Shape;224;p14"/>
          <p:cNvSpPr txBox="1"/>
          <p:nvPr/>
        </p:nvSpPr>
        <p:spPr>
          <a:xfrm>
            <a:off x="5257800" y="1295400"/>
            <a:ext cx="3886200" cy="44005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DIURNAL TREND: </a:t>
            </a:r>
            <a:endParaRPr b="1" i="0" sz="2800" u="none">
              <a:solidFill>
                <a:srgbClr val="FFFFCC"/>
              </a:solidFill>
              <a:latin typeface="Arimo"/>
              <a:ea typeface="Arimo"/>
              <a:cs typeface="Arimo"/>
              <a:sym typeface="Arimo"/>
            </a:endParaRPr>
          </a:p>
          <a:p>
            <a:pPr indent="0" lvl="0" marL="0" marR="0" rtl="0" algn="l">
              <a:lnSpc>
                <a:spcPct val="100000"/>
              </a:lnSpc>
              <a:spcBef>
                <a:spcPts val="1200"/>
              </a:spcBef>
              <a:spcAft>
                <a:spcPts val="0"/>
              </a:spcAft>
              <a:buClr>
                <a:srgbClr val="FFFFCC"/>
              </a:buClr>
              <a:buSzPts val="2400"/>
              <a:buFont typeface="Arimo"/>
              <a:buNone/>
            </a:pPr>
            <a:r>
              <a:rPr b="1" i="0" lang="en-US" sz="2400" u="none">
                <a:solidFill>
                  <a:srgbClr val="FFFFCC"/>
                </a:solidFill>
                <a:latin typeface="Arimo"/>
                <a:ea typeface="Arimo"/>
                <a:cs typeface="Arimo"/>
                <a:sym typeface="Arimo"/>
              </a:rPr>
              <a:t>In moist-adiabatic lapse rate environment, even subtle thermal warming under cloud cover greatly increases CAPE.</a:t>
            </a:r>
            <a:endParaRPr/>
          </a:p>
          <a:p>
            <a:pPr indent="0" lvl="0" marL="0" marR="0" rtl="0" algn="l">
              <a:lnSpc>
                <a:spcPct val="100000"/>
              </a:lnSpc>
              <a:spcBef>
                <a:spcPts val="1200"/>
              </a:spcBef>
              <a:spcAft>
                <a:spcPts val="0"/>
              </a:spcAft>
              <a:buClr>
                <a:schemeClr val="lt1"/>
              </a:buClr>
              <a:buSzPts val="2400"/>
              <a:buFont typeface="Arimo"/>
              <a:buNone/>
            </a:pPr>
            <a:r>
              <a:t/>
            </a:r>
            <a:endParaRPr b="1" i="0" sz="2400" u="none">
              <a:solidFill>
                <a:srgbClr val="FFFFCC"/>
              </a:solidFill>
              <a:latin typeface="Arimo"/>
              <a:ea typeface="Arimo"/>
              <a:cs typeface="Arimo"/>
              <a:sym typeface="Arimo"/>
            </a:endParaRPr>
          </a:p>
          <a:p>
            <a:pPr indent="0" lvl="0" marL="0" marR="0" rtl="0" algn="l">
              <a:lnSpc>
                <a:spcPct val="100000"/>
              </a:lnSpc>
              <a:spcBef>
                <a:spcPts val="1200"/>
              </a:spcBef>
              <a:spcAft>
                <a:spcPts val="0"/>
              </a:spcAft>
              <a:buClr>
                <a:srgbClr val="FFFFCC"/>
              </a:buClr>
              <a:buSzPts val="2400"/>
              <a:buFont typeface="Arimo"/>
              <a:buNone/>
            </a:pPr>
            <a:r>
              <a:rPr b="1" i="0" lang="en-US" sz="2400" u="none">
                <a:solidFill>
                  <a:srgbClr val="FFFFCC"/>
                </a:solidFill>
                <a:latin typeface="Arimo"/>
                <a:ea typeface="Arimo"/>
                <a:cs typeface="Arimo"/>
                <a:sym typeface="Arimo"/>
              </a:rPr>
              <a:t>Dry air intrusions into TCs allow for gaps between convective rainbands</a:t>
            </a:r>
            <a:endParaRPr/>
          </a:p>
        </p:txBody>
      </p:sp>
      <p:sp>
        <p:nvSpPr>
          <p:cNvPr id="225" name="Google Shape;225;p14"/>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CLIMATOLOGICAL APPLICATION TO  FORECASTING CONCEPTS</a:t>
            </a:r>
            <a:endParaRPr/>
          </a:p>
        </p:txBody>
      </p:sp>
      <p:pic>
        <p:nvPicPr>
          <p:cNvPr id="226" name="Google Shape;226;p14"/>
          <p:cNvPicPr preferRelativeResize="0"/>
          <p:nvPr/>
        </p:nvPicPr>
        <p:blipFill rotWithShape="1">
          <a:blip r:embed="rId4">
            <a:alphaModFix/>
          </a:blip>
          <a:srcRect b="0" l="0" r="0" t="0"/>
          <a:stretch/>
        </p:blipFill>
        <p:spPr>
          <a:xfrm>
            <a:off x="152400" y="1939925"/>
            <a:ext cx="4953000" cy="36306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1" name="Shape 231"/>
        <p:cNvGrpSpPr/>
        <p:nvPr/>
      </p:nvGrpSpPr>
      <p:grpSpPr>
        <a:xfrm>
          <a:off x="0" y="0"/>
          <a:ext cx="0" cy="0"/>
          <a:chOff x="0" y="0"/>
          <a:chExt cx="0" cy="0"/>
        </a:xfrm>
      </p:grpSpPr>
      <p:sp>
        <p:nvSpPr>
          <p:cNvPr id="232" name="Google Shape;232;p15"/>
          <p:cNvSpPr txBox="1"/>
          <p:nvPr/>
        </p:nvSpPr>
        <p:spPr>
          <a:xfrm>
            <a:off x="4114800" y="1371600"/>
            <a:ext cx="4800600" cy="50482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ECFF"/>
              </a:buClr>
              <a:buSzPts val="2800"/>
              <a:buFont typeface="Arimo"/>
              <a:buNone/>
            </a:pPr>
            <a:r>
              <a:rPr b="1" i="0" lang="en-US" sz="2800" u="none">
                <a:solidFill>
                  <a:srgbClr val="CCECFF"/>
                </a:solidFill>
                <a:latin typeface="Arimo"/>
                <a:ea typeface="Arimo"/>
                <a:cs typeface="Arimo"/>
                <a:sym typeface="Arimo"/>
              </a:rPr>
              <a:t>NIGHT: Less common, weaker ratings*. Tendency toward more nonsupercell tornado reports inward toward center.  Fewer supercells overall.</a:t>
            </a:r>
            <a:endParaRPr/>
          </a:p>
          <a:p>
            <a:pPr indent="0" lvl="0" marL="0" marR="0" rtl="0" algn="l">
              <a:lnSpc>
                <a:spcPct val="100000"/>
              </a:lnSpc>
              <a:spcBef>
                <a:spcPts val="1400"/>
              </a:spcBef>
              <a:spcAft>
                <a:spcPts val="0"/>
              </a:spcAft>
              <a:buClr>
                <a:srgbClr val="FFFFCC"/>
              </a:buClr>
              <a:buSzPts val="2800"/>
              <a:buFont typeface="Arimo"/>
              <a:buNone/>
            </a:pPr>
            <a:br>
              <a:rPr b="1" i="0" lang="en-US" sz="2800" u="none">
                <a:solidFill>
                  <a:srgbClr val="FFFFCC"/>
                </a:solidFill>
                <a:latin typeface="Arimo"/>
                <a:ea typeface="Arimo"/>
                <a:cs typeface="Arimo"/>
                <a:sym typeface="Arimo"/>
              </a:rPr>
            </a:br>
            <a:r>
              <a:rPr b="1" i="0" lang="en-US" sz="2800" u="none">
                <a:solidFill>
                  <a:srgbClr val="FFFFCC"/>
                </a:solidFill>
                <a:latin typeface="Arimo"/>
                <a:ea typeface="Arimo"/>
                <a:cs typeface="Arimo"/>
                <a:sym typeface="Arimo"/>
              </a:rPr>
              <a:t>DAY:  More common overall. Tendency toward outward radial shift of tornado risk by day (thanks to diurnal CAPE)</a:t>
            </a:r>
            <a:endParaRPr/>
          </a:p>
        </p:txBody>
      </p:sp>
      <p:sp>
        <p:nvSpPr>
          <p:cNvPr id="233" name="Google Shape;233;p15"/>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CLIMATOLOGICAL APPLICATION TO  FORECASTING CONCEPTS</a:t>
            </a:r>
            <a:endParaRPr/>
          </a:p>
        </p:txBody>
      </p:sp>
      <p:pic>
        <p:nvPicPr>
          <p:cNvPr descr="ejfig7" id="234" name="Google Shape;234;p15"/>
          <p:cNvPicPr preferRelativeResize="0"/>
          <p:nvPr/>
        </p:nvPicPr>
        <p:blipFill rotWithShape="1">
          <a:blip r:embed="rId4">
            <a:alphaModFix/>
          </a:blip>
          <a:srcRect b="0" l="0" r="0" t="0"/>
          <a:stretch/>
        </p:blipFill>
        <p:spPr>
          <a:xfrm>
            <a:off x="1855787" y="1143000"/>
            <a:ext cx="2182812" cy="5638800"/>
          </a:xfrm>
          <a:prstGeom prst="rect">
            <a:avLst/>
          </a:prstGeom>
          <a:noFill/>
          <a:ln>
            <a:noFill/>
          </a:ln>
        </p:spPr>
      </p:pic>
      <p:sp>
        <p:nvSpPr>
          <p:cNvPr id="235" name="Google Shape;235;p15"/>
          <p:cNvSpPr txBox="1"/>
          <p:nvPr/>
        </p:nvSpPr>
        <p:spPr>
          <a:xfrm>
            <a:off x="0" y="1371600"/>
            <a:ext cx="1981200" cy="4419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66FFCC"/>
              </a:buClr>
              <a:buSzPts val="3000"/>
              <a:buFont typeface="Verdana"/>
              <a:buNone/>
            </a:pPr>
            <a:r>
              <a:rPr b="1" i="1" lang="en-US" sz="3000" u="none">
                <a:solidFill>
                  <a:srgbClr val="66FFCC"/>
                </a:solidFill>
                <a:latin typeface="Verdana"/>
                <a:ea typeface="Verdana"/>
                <a:cs typeface="Verdana"/>
                <a:sym typeface="Verdana"/>
              </a:rPr>
              <a:t>LIKE</a:t>
            </a:r>
            <a:br>
              <a:rPr b="1" i="1" lang="en-US" sz="3000" u="none">
                <a:solidFill>
                  <a:srgbClr val="66FFCC"/>
                </a:solidFill>
                <a:latin typeface="Verdana"/>
                <a:ea typeface="Verdana"/>
                <a:cs typeface="Verdana"/>
                <a:sym typeface="Verdana"/>
              </a:rPr>
            </a:br>
            <a:br>
              <a:rPr b="1" i="1" lang="en-US" sz="3000" u="none">
                <a:solidFill>
                  <a:srgbClr val="800000"/>
                </a:solidFill>
                <a:latin typeface="Verdana"/>
                <a:ea typeface="Verdana"/>
                <a:cs typeface="Verdana"/>
                <a:sym typeface="Verdana"/>
              </a:rPr>
            </a:br>
            <a:r>
              <a:rPr b="1" i="1" lang="en-US" sz="3000" u="none">
                <a:solidFill>
                  <a:srgbClr val="CCECFF"/>
                </a:solidFill>
                <a:latin typeface="Verdana"/>
                <a:ea typeface="Verdana"/>
                <a:cs typeface="Verdana"/>
                <a:sym typeface="Verdana"/>
              </a:rPr>
              <a:t>NIGHT</a:t>
            </a:r>
            <a:r>
              <a:rPr b="1" i="1" lang="en-US" sz="3200" u="none">
                <a:solidFill>
                  <a:srgbClr val="800000"/>
                </a:solidFill>
                <a:latin typeface="Verdana"/>
                <a:ea typeface="Verdana"/>
                <a:cs typeface="Verdana"/>
                <a:sym typeface="Verdana"/>
              </a:rPr>
              <a:t> </a:t>
            </a:r>
            <a:br>
              <a:rPr b="1" i="1" lang="en-US" sz="3200" u="none">
                <a:solidFill>
                  <a:srgbClr val="800000"/>
                </a:solidFill>
                <a:latin typeface="Verdana"/>
                <a:ea typeface="Verdana"/>
                <a:cs typeface="Verdana"/>
                <a:sym typeface="Verdana"/>
              </a:rPr>
            </a:br>
            <a:br>
              <a:rPr b="1" i="1" lang="en-US" sz="3200" u="none">
                <a:solidFill>
                  <a:srgbClr val="800000"/>
                </a:solidFill>
                <a:latin typeface="Verdana"/>
                <a:ea typeface="Verdana"/>
                <a:cs typeface="Verdana"/>
                <a:sym typeface="Verdana"/>
              </a:rPr>
            </a:br>
            <a:br>
              <a:rPr b="1" i="1" lang="en-US" sz="3200" u="none">
                <a:solidFill>
                  <a:srgbClr val="800000"/>
                </a:solidFill>
                <a:latin typeface="Verdana"/>
                <a:ea typeface="Verdana"/>
                <a:cs typeface="Verdana"/>
                <a:sym typeface="Verdana"/>
              </a:rPr>
            </a:br>
            <a:r>
              <a:rPr b="1" i="1" lang="en-US" sz="3200" u="none">
                <a:solidFill>
                  <a:srgbClr val="66FFCC"/>
                </a:solidFill>
                <a:latin typeface="Verdana"/>
                <a:ea typeface="Verdana"/>
                <a:cs typeface="Verdana"/>
                <a:sym typeface="Verdana"/>
              </a:rPr>
              <a:t>and</a:t>
            </a:r>
            <a:r>
              <a:rPr b="1" i="1" lang="en-US" sz="3200" u="none">
                <a:solidFill>
                  <a:srgbClr val="800000"/>
                </a:solidFill>
                <a:latin typeface="Verdana"/>
                <a:ea typeface="Verdana"/>
                <a:cs typeface="Verdana"/>
                <a:sym typeface="Verdana"/>
              </a:rPr>
              <a:t> </a:t>
            </a:r>
            <a:br>
              <a:rPr b="1" i="1" lang="en-US" sz="3200" u="none">
                <a:solidFill>
                  <a:srgbClr val="800000"/>
                </a:solidFill>
                <a:latin typeface="Verdana"/>
                <a:ea typeface="Verdana"/>
                <a:cs typeface="Verdana"/>
                <a:sym typeface="Verdana"/>
              </a:rPr>
            </a:br>
            <a:br>
              <a:rPr b="1" i="1" lang="en-US" sz="3200" u="none">
                <a:solidFill>
                  <a:srgbClr val="800000"/>
                </a:solidFill>
                <a:latin typeface="Verdana"/>
                <a:ea typeface="Verdana"/>
                <a:cs typeface="Verdana"/>
                <a:sym typeface="Verdana"/>
              </a:rPr>
            </a:br>
            <a:br>
              <a:rPr b="1" i="1" lang="en-US" sz="3200" u="none">
                <a:solidFill>
                  <a:srgbClr val="800000"/>
                </a:solidFill>
                <a:latin typeface="Verdana"/>
                <a:ea typeface="Verdana"/>
                <a:cs typeface="Verdana"/>
                <a:sym typeface="Verdana"/>
              </a:rPr>
            </a:br>
            <a:r>
              <a:rPr b="1" i="1" lang="en-US" sz="3200" u="none">
                <a:solidFill>
                  <a:srgbClr val="FFFFCC"/>
                </a:solidFill>
                <a:latin typeface="Verdana"/>
                <a:ea typeface="Verdana"/>
                <a:cs typeface="Verdana"/>
                <a:sym typeface="Verdana"/>
              </a:rPr>
              <a:t>DAY</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0" name="Shape 240"/>
        <p:cNvGrpSpPr/>
        <p:nvPr/>
      </p:nvGrpSpPr>
      <p:grpSpPr>
        <a:xfrm>
          <a:off x="0" y="0"/>
          <a:ext cx="0" cy="0"/>
          <a:chOff x="0" y="0"/>
          <a:chExt cx="0" cy="0"/>
        </a:xfrm>
      </p:grpSpPr>
      <p:sp>
        <p:nvSpPr>
          <p:cNvPr id="241" name="Google Shape;241;p16"/>
          <p:cNvSpPr txBox="1"/>
          <p:nvPr/>
        </p:nvSpPr>
        <p:spPr>
          <a:xfrm>
            <a:off x="1447800" y="1295400"/>
            <a:ext cx="6477000" cy="5191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AZRAN of TCTOR events from center</a:t>
            </a:r>
            <a:endParaRPr/>
          </a:p>
        </p:txBody>
      </p:sp>
      <p:sp>
        <p:nvSpPr>
          <p:cNvPr id="242" name="Google Shape;242;p16"/>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CLIMATOLOGICAL APPLICATION TO  FORECASTING CONCEPTS</a:t>
            </a:r>
            <a:endParaRPr/>
          </a:p>
        </p:txBody>
      </p:sp>
      <p:pic>
        <p:nvPicPr>
          <p:cNvPr id="243" name="Google Shape;243;p16"/>
          <p:cNvPicPr preferRelativeResize="0"/>
          <p:nvPr/>
        </p:nvPicPr>
        <p:blipFill rotWithShape="1">
          <a:blip r:embed="rId4">
            <a:alphaModFix/>
          </a:blip>
          <a:srcRect b="0" l="0" r="0" t="0"/>
          <a:stretch/>
        </p:blipFill>
        <p:spPr>
          <a:xfrm>
            <a:off x="2057400" y="1814512"/>
            <a:ext cx="4843462" cy="48434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8" name="Shape 248"/>
        <p:cNvGrpSpPr/>
        <p:nvPr/>
      </p:nvGrpSpPr>
      <p:grpSpPr>
        <a:xfrm>
          <a:off x="0" y="0"/>
          <a:ext cx="0" cy="0"/>
          <a:chOff x="0" y="0"/>
          <a:chExt cx="0" cy="0"/>
        </a:xfrm>
      </p:grpSpPr>
      <p:sp>
        <p:nvSpPr>
          <p:cNvPr id="249" name="Google Shape;249;p17"/>
          <p:cNvSpPr txBox="1"/>
          <p:nvPr/>
        </p:nvSpPr>
        <p:spPr>
          <a:xfrm>
            <a:off x="3657600" y="3400425"/>
            <a:ext cx="52578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a:t>
            </a:r>
            <a:r>
              <a:rPr b="1" i="1" lang="en-US" sz="3000" u="none">
                <a:solidFill>
                  <a:srgbClr val="CCECFF"/>
                </a:solidFill>
                <a:latin typeface="Verdana"/>
                <a:ea typeface="Verdana"/>
                <a:cs typeface="Verdana"/>
                <a:sym typeface="Verdana"/>
              </a:rPr>
              <a:t>HOW MOTION-RELATIVE FAILS</a:t>
            </a:r>
            <a:r>
              <a:rPr b="1" i="1" lang="en-US" sz="3200" u="none">
                <a:solidFill>
                  <a:srgbClr val="800000"/>
                </a:solidFill>
                <a:latin typeface="Verdana"/>
                <a:ea typeface="Verdana"/>
                <a:cs typeface="Verdana"/>
                <a:sym typeface="Verdana"/>
              </a:rPr>
              <a:t> </a:t>
            </a:r>
            <a:endParaRPr/>
          </a:p>
        </p:txBody>
      </p:sp>
      <p:sp>
        <p:nvSpPr>
          <p:cNvPr id="250" name="Google Shape;250;p17"/>
          <p:cNvSpPr txBox="1"/>
          <p:nvPr/>
        </p:nvSpPr>
        <p:spPr>
          <a:xfrm>
            <a:off x="3810000" y="1295400"/>
            <a:ext cx="5181600" cy="18002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Motion-relative AZRAN of TCTOR events from center: </a:t>
            </a:r>
            <a:r>
              <a:rPr b="1" i="0" lang="en-US" sz="2800" u="none">
                <a:solidFill>
                  <a:srgbClr val="FFFFCC"/>
                </a:solidFill>
                <a:latin typeface="Arimo"/>
                <a:ea typeface="Arimo"/>
                <a:cs typeface="Arimo"/>
                <a:sym typeface="Arimo"/>
              </a:rPr>
              <a:t>Northward translation component</a:t>
            </a:r>
            <a:endParaRPr/>
          </a:p>
        </p:txBody>
      </p:sp>
      <p:pic>
        <p:nvPicPr>
          <p:cNvPr descr="radial-2panel-NandS-moving_TCs" id="251" name="Google Shape;251;p17"/>
          <p:cNvPicPr preferRelativeResize="0"/>
          <p:nvPr/>
        </p:nvPicPr>
        <p:blipFill rotWithShape="1">
          <a:blip r:embed="rId4">
            <a:alphaModFix/>
          </a:blip>
          <a:srcRect b="0" l="0" r="0" t="0"/>
          <a:stretch/>
        </p:blipFill>
        <p:spPr>
          <a:xfrm>
            <a:off x="533400" y="1000125"/>
            <a:ext cx="2962275" cy="5857875"/>
          </a:xfrm>
          <a:prstGeom prst="rect">
            <a:avLst/>
          </a:prstGeom>
          <a:noFill/>
          <a:ln>
            <a:noFill/>
          </a:ln>
        </p:spPr>
      </p:pic>
      <p:sp>
        <p:nvSpPr>
          <p:cNvPr id="252" name="Google Shape;252;p17"/>
          <p:cNvSpPr txBox="1"/>
          <p:nvPr/>
        </p:nvSpPr>
        <p:spPr>
          <a:xfrm>
            <a:off x="3810000" y="4724400"/>
            <a:ext cx="5181600" cy="18002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Motion-relative AZRAN of TCTOR events from center: </a:t>
            </a:r>
            <a:r>
              <a:rPr b="1" i="0" lang="en-US" sz="2800" u="none">
                <a:solidFill>
                  <a:srgbClr val="FFFFCC"/>
                </a:solidFill>
                <a:latin typeface="Arimo"/>
                <a:ea typeface="Arimo"/>
                <a:cs typeface="Arimo"/>
                <a:sym typeface="Arimo"/>
              </a:rPr>
              <a:t>Southward translation component</a:t>
            </a:r>
            <a:endParaRPr/>
          </a:p>
        </p:txBody>
      </p:sp>
      <p:sp>
        <p:nvSpPr>
          <p:cNvPr id="253" name="Google Shape;253;p17"/>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CLIMATOLOGICAL APPLICATION TO  FORECASTING CONCEPTS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8" name="Shape 258"/>
        <p:cNvGrpSpPr/>
        <p:nvPr/>
      </p:nvGrpSpPr>
      <p:grpSpPr>
        <a:xfrm>
          <a:off x="0" y="0"/>
          <a:ext cx="0" cy="0"/>
          <a:chOff x="0" y="0"/>
          <a:chExt cx="0" cy="0"/>
        </a:xfrm>
      </p:grpSpPr>
      <p:sp>
        <p:nvSpPr>
          <p:cNvPr id="259" name="Google Shape;259;p18"/>
          <p:cNvSpPr txBox="1"/>
          <p:nvPr/>
        </p:nvSpPr>
        <p:spPr>
          <a:xfrm>
            <a:off x="5778500" y="1676400"/>
            <a:ext cx="3200400" cy="181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CC"/>
              </a:buClr>
              <a:buSzPts val="2800"/>
              <a:buFont typeface="Arimo"/>
              <a:buNone/>
            </a:pPr>
            <a:r>
              <a:rPr b="1" i="0" lang="en-US" sz="2800" u="none">
                <a:solidFill>
                  <a:srgbClr val="FFFFCC"/>
                </a:solidFill>
                <a:latin typeface="Arimo"/>
                <a:ea typeface="Arimo"/>
                <a:cs typeface="Arimo"/>
                <a:sym typeface="Arimo"/>
              </a:rPr>
              <a:t>Tornadoes more common in SE sectors as TCs weaken…WHY?</a:t>
            </a:r>
            <a:endParaRPr/>
          </a:p>
        </p:txBody>
      </p:sp>
      <p:sp>
        <p:nvSpPr>
          <p:cNvPr id="260" name="Google Shape;260;p18"/>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CLIMATOLOGICAL APPLICATION TO  FORECASTING CONCEPTS</a:t>
            </a:r>
            <a:endParaRPr/>
          </a:p>
        </p:txBody>
      </p:sp>
      <p:pic>
        <p:nvPicPr>
          <p:cNvPr descr="ejfig6" id="261" name="Google Shape;261;p18"/>
          <p:cNvPicPr preferRelativeResize="0"/>
          <p:nvPr/>
        </p:nvPicPr>
        <p:blipFill rotWithShape="1">
          <a:blip r:embed="rId4">
            <a:alphaModFix/>
          </a:blip>
          <a:srcRect b="0" l="0" r="0" t="0"/>
          <a:stretch/>
        </p:blipFill>
        <p:spPr>
          <a:xfrm>
            <a:off x="76200" y="1219200"/>
            <a:ext cx="5638800" cy="5599112"/>
          </a:xfrm>
          <a:prstGeom prst="rect">
            <a:avLst/>
          </a:prstGeom>
          <a:noFill/>
          <a:ln>
            <a:noFill/>
          </a:ln>
        </p:spPr>
      </p:pic>
      <p:sp>
        <p:nvSpPr>
          <p:cNvPr id="262" name="Google Shape;262;p18"/>
          <p:cNvSpPr txBox="1"/>
          <p:nvPr/>
        </p:nvSpPr>
        <p:spPr>
          <a:xfrm>
            <a:off x="0" y="2057400"/>
            <a:ext cx="914400" cy="581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mo"/>
              <a:buNone/>
            </a:pPr>
            <a:r>
              <a:rPr b="0" i="0" lang="en-US" sz="1600" u="none">
                <a:solidFill>
                  <a:schemeClr val="dk1"/>
                </a:solidFill>
                <a:latin typeface="Arimo"/>
                <a:ea typeface="Arimo"/>
                <a:cs typeface="Arimo"/>
                <a:sym typeface="Arimo"/>
              </a:rPr>
              <a:t>ALL TCs</a:t>
            </a:r>
            <a:endParaRPr/>
          </a:p>
        </p:txBody>
      </p:sp>
      <p:sp>
        <p:nvSpPr>
          <p:cNvPr id="263" name="Google Shape;263;p18"/>
          <p:cNvSpPr txBox="1"/>
          <p:nvPr/>
        </p:nvSpPr>
        <p:spPr>
          <a:xfrm>
            <a:off x="2895600" y="2057400"/>
            <a:ext cx="914400" cy="3365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mo"/>
              <a:buNone/>
            </a:pPr>
            <a:r>
              <a:rPr b="0" i="0" lang="en-US" sz="1600" u="none">
                <a:solidFill>
                  <a:schemeClr val="dk1"/>
                </a:solidFill>
                <a:latin typeface="Arimo"/>
                <a:ea typeface="Arimo"/>
                <a:cs typeface="Arimo"/>
                <a:sym typeface="Arimo"/>
              </a:rPr>
              <a:t>H</a:t>
            </a:r>
            <a:endParaRPr/>
          </a:p>
        </p:txBody>
      </p:sp>
      <p:sp>
        <p:nvSpPr>
          <p:cNvPr id="264" name="Google Shape;264;p18"/>
          <p:cNvSpPr txBox="1"/>
          <p:nvPr/>
        </p:nvSpPr>
        <p:spPr>
          <a:xfrm>
            <a:off x="76200" y="4800600"/>
            <a:ext cx="914400" cy="3365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mo"/>
              <a:buNone/>
            </a:pPr>
            <a:r>
              <a:rPr b="0" i="0" lang="en-US" sz="1600" u="none">
                <a:solidFill>
                  <a:schemeClr val="dk1"/>
                </a:solidFill>
                <a:latin typeface="Arimo"/>
                <a:ea typeface="Arimo"/>
                <a:cs typeface="Arimo"/>
                <a:sym typeface="Arimo"/>
              </a:rPr>
              <a:t>TS</a:t>
            </a:r>
            <a:endParaRPr/>
          </a:p>
        </p:txBody>
      </p:sp>
      <p:sp>
        <p:nvSpPr>
          <p:cNvPr id="265" name="Google Shape;265;p18"/>
          <p:cNvSpPr txBox="1"/>
          <p:nvPr/>
        </p:nvSpPr>
        <p:spPr>
          <a:xfrm>
            <a:off x="2971800" y="4829175"/>
            <a:ext cx="914400" cy="5810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mo"/>
              <a:buNone/>
            </a:pPr>
            <a:r>
              <a:rPr b="0" i="0" lang="en-US" sz="1600" u="none">
                <a:solidFill>
                  <a:schemeClr val="dk1"/>
                </a:solidFill>
                <a:latin typeface="Arimo"/>
                <a:ea typeface="Arimo"/>
                <a:cs typeface="Arimo"/>
                <a:sym typeface="Arimo"/>
              </a:rPr>
              <a:t>TD and Unc.</a:t>
            </a:r>
            <a:endParaRPr/>
          </a:p>
        </p:txBody>
      </p:sp>
      <p:sp>
        <p:nvSpPr>
          <p:cNvPr id="266" name="Google Shape;266;p18"/>
          <p:cNvSpPr txBox="1"/>
          <p:nvPr/>
        </p:nvSpPr>
        <p:spPr>
          <a:xfrm>
            <a:off x="5778500" y="3746500"/>
            <a:ext cx="3200400" cy="22463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CC"/>
              </a:buClr>
              <a:buSzPts val="2800"/>
              <a:buFont typeface="Arimo"/>
              <a:buNone/>
            </a:pPr>
            <a:r>
              <a:rPr b="1" i="0" lang="en-US" sz="2800" u="none">
                <a:solidFill>
                  <a:srgbClr val="FFFFCC"/>
                </a:solidFill>
                <a:latin typeface="Arimo"/>
                <a:ea typeface="Arimo"/>
                <a:cs typeface="Arimo"/>
                <a:sym typeface="Arimo"/>
              </a:rPr>
              <a:t>…partly due to that sector’s being over water when most are mature hurricanes!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500"/>
                                        <p:tgtEl>
                                          <p:spTgt spid="2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1" name="Shape 271"/>
        <p:cNvGrpSpPr/>
        <p:nvPr/>
      </p:nvGrpSpPr>
      <p:grpSpPr>
        <a:xfrm>
          <a:off x="0" y="0"/>
          <a:ext cx="0" cy="0"/>
          <a:chOff x="0" y="0"/>
          <a:chExt cx="0" cy="0"/>
        </a:xfrm>
      </p:grpSpPr>
      <p:pic>
        <p:nvPicPr>
          <p:cNvPr id="272" name="Google Shape;272;p19"/>
          <p:cNvPicPr preferRelativeResize="0"/>
          <p:nvPr/>
        </p:nvPicPr>
        <p:blipFill rotWithShape="1">
          <a:blip r:embed="rId4">
            <a:alphaModFix/>
          </a:blip>
          <a:srcRect b="0" l="0" r="0" t="0"/>
          <a:stretch/>
        </p:blipFill>
        <p:spPr>
          <a:xfrm>
            <a:off x="342900" y="1371600"/>
            <a:ext cx="8496300" cy="609600"/>
          </a:xfrm>
          <a:prstGeom prst="rect">
            <a:avLst/>
          </a:prstGeom>
          <a:noFill/>
          <a:ln>
            <a:noFill/>
          </a:ln>
        </p:spPr>
      </p:pic>
      <p:sp>
        <p:nvSpPr>
          <p:cNvPr id="273" name="Google Shape;273;p19"/>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CLIMATOLOGICAL APPLICATION TO  FORECASTING CONCEPTS</a:t>
            </a:r>
            <a:endParaRPr/>
          </a:p>
        </p:txBody>
      </p:sp>
      <p:sp>
        <p:nvSpPr>
          <p:cNvPr id="274" name="Google Shape;274;p19"/>
          <p:cNvSpPr txBox="1"/>
          <p:nvPr/>
        </p:nvSpPr>
        <p:spPr>
          <a:xfrm>
            <a:off x="152400" y="1295400"/>
            <a:ext cx="8686800" cy="7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CCECFF"/>
              </a:buClr>
              <a:buSzPts val="2000"/>
              <a:buFont typeface="Verdana"/>
              <a:buNone/>
            </a:pPr>
            <a:r>
              <a:rPr b="1" i="0" lang="en-US" sz="2000" u="none">
                <a:solidFill>
                  <a:srgbClr val="CCECFF"/>
                </a:solidFill>
                <a:latin typeface="Verdana"/>
                <a:ea typeface="Verdana"/>
                <a:cs typeface="Verdana"/>
                <a:sym typeface="Verdana"/>
              </a:rPr>
              <a:t>Shear-vector-relative distributions with physical basis   	(Schenkel et al. 2020 – October 2020 WaF)</a:t>
            </a:r>
            <a:endParaRPr/>
          </a:p>
        </p:txBody>
      </p:sp>
      <p:pic>
        <p:nvPicPr>
          <p:cNvPr id="275" name="Google Shape;275;p19"/>
          <p:cNvPicPr preferRelativeResize="0"/>
          <p:nvPr/>
        </p:nvPicPr>
        <p:blipFill rotWithShape="1">
          <a:blip r:embed="rId5">
            <a:alphaModFix/>
          </a:blip>
          <a:srcRect b="0" l="0" r="0" t="0"/>
          <a:stretch/>
        </p:blipFill>
        <p:spPr>
          <a:xfrm>
            <a:off x="1897062" y="1974850"/>
            <a:ext cx="5189537" cy="4876800"/>
          </a:xfrm>
          <a:prstGeom prst="rect">
            <a:avLst/>
          </a:prstGeom>
          <a:noFill/>
          <a:ln>
            <a:noFill/>
          </a:ln>
        </p:spPr>
      </p:pic>
      <p:pic>
        <p:nvPicPr>
          <p:cNvPr id="276" name="Google Shape;276;p19"/>
          <p:cNvPicPr preferRelativeResize="0"/>
          <p:nvPr/>
        </p:nvPicPr>
        <p:blipFill rotWithShape="1">
          <a:blip r:embed="rId6">
            <a:alphaModFix/>
          </a:blip>
          <a:srcRect b="0" l="0" r="0" t="0"/>
          <a:stretch/>
        </p:blipFill>
        <p:spPr>
          <a:xfrm>
            <a:off x="1990725" y="1962150"/>
            <a:ext cx="5400675" cy="478631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5"/>
                                        </p:tgtEl>
                                        <p:attrNameLst>
                                          <p:attrName>style.visibility</p:attrName>
                                        </p:attrNameLst>
                                      </p:cBhvr>
                                      <p:to>
                                        <p:strVal val="visible"/>
                                      </p:to>
                                    </p:set>
                                    <p:animEffect filter="fade" transition="in">
                                      <p:cBhvr>
                                        <p:cTn dur="500"/>
                                        <p:tgtEl>
                                          <p:spTgt spid="2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4" name="Shape 104"/>
        <p:cNvGrpSpPr/>
        <p:nvPr/>
      </p:nvGrpSpPr>
      <p:grpSpPr>
        <a:xfrm>
          <a:off x="0" y="0"/>
          <a:ext cx="0" cy="0"/>
          <a:chOff x="0" y="0"/>
          <a:chExt cx="0" cy="0"/>
        </a:xfrm>
      </p:grpSpPr>
      <p:sp>
        <p:nvSpPr>
          <p:cNvPr id="105" name="Google Shape;105;p2"/>
          <p:cNvSpPr txBox="1"/>
          <p:nvPr/>
        </p:nvSpPr>
        <p:spPr>
          <a:xfrm>
            <a:off x="-7620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HERMINE TORNADOES HIT DALLAS</a:t>
            </a:r>
            <a:endParaRPr/>
          </a:p>
        </p:txBody>
      </p:sp>
      <p:pic>
        <p:nvPicPr>
          <p:cNvPr descr="HERMINE2" id="106" name="Google Shape;106;p2"/>
          <p:cNvPicPr preferRelativeResize="0"/>
          <p:nvPr/>
        </p:nvPicPr>
        <p:blipFill rotWithShape="1">
          <a:blip r:embed="rId4">
            <a:alphaModFix/>
          </a:blip>
          <a:srcRect b="0" l="0" r="0" t="0"/>
          <a:stretch/>
        </p:blipFill>
        <p:spPr>
          <a:xfrm>
            <a:off x="76200" y="1219200"/>
            <a:ext cx="6115050" cy="4429125"/>
          </a:xfrm>
          <a:prstGeom prst="rect">
            <a:avLst/>
          </a:prstGeom>
          <a:noFill/>
          <a:ln>
            <a:noFill/>
          </a:ln>
        </p:spPr>
      </p:pic>
      <p:pic>
        <p:nvPicPr>
          <p:cNvPr descr="HERMINE3" id="107" name="Google Shape;107;p2"/>
          <p:cNvPicPr preferRelativeResize="0"/>
          <p:nvPr/>
        </p:nvPicPr>
        <p:blipFill rotWithShape="1">
          <a:blip r:embed="rId5">
            <a:alphaModFix/>
          </a:blip>
          <a:srcRect b="0" l="0" r="0" t="0"/>
          <a:stretch/>
        </p:blipFill>
        <p:spPr>
          <a:xfrm>
            <a:off x="5334000" y="1219200"/>
            <a:ext cx="3810000" cy="2114550"/>
          </a:xfrm>
          <a:prstGeom prst="rect">
            <a:avLst/>
          </a:prstGeom>
          <a:noFill/>
          <a:ln>
            <a:noFill/>
          </a:ln>
        </p:spPr>
      </p:pic>
      <p:pic>
        <p:nvPicPr>
          <p:cNvPr descr="hermine7" id="108" name="Google Shape;108;p2"/>
          <p:cNvPicPr preferRelativeResize="0"/>
          <p:nvPr/>
        </p:nvPicPr>
        <p:blipFill rotWithShape="1">
          <a:blip r:embed="rId6">
            <a:alphaModFix/>
          </a:blip>
          <a:srcRect b="0" l="0" r="0" t="0"/>
          <a:stretch/>
        </p:blipFill>
        <p:spPr>
          <a:xfrm>
            <a:off x="6286500" y="1219200"/>
            <a:ext cx="2857500" cy="2295525"/>
          </a:xfrm>
          <a:prstGeom prst="rect">
            <a:avLst/>
          </a:prstGeom>
          <a:noFill/>
          <a:ln>
            <a:noFill/>
          </a:ln>
        </p:spPr>
      </p:pic>
      <p:pic>
        <p:nvPicPr>
          <p:cNvPr descr="HERMINE8" id="109" name="Google Shape;109;p2"/>
          <p:cNvPicPr preferRelativeResize="0"/>
          <p:nvPr/>
        </p:nvPicPr>
        <p:blipFill rotWithShape="1">
          <a:blip r:embed="rId7">
            <a:alphaModFix/>
          </a:blip>
          <a:srcRect b="0" l="0" r="0" t="0"/>
          <a:stretch/>
        </p:blipFill>
        <p:spPr>
          <a:xfrm>
            <a:off x="228600" y="4797425"/>
            <a:ext cx="3124200" cy="2060575"/>
          </a:xfrm>
          <a:prstGeom prst="rect">
            <a:avLst/>
          </a:prstGeom>
          <a:noFill/>
          <a:ln>
            <a:noFill/>
          </a:ln>
        </p:spPr>
      </p:pic>
      <p:pic>
        <p:nvPicPr>
          <p:cNvPr descr="hermine5" id="110" name="Google Shape;110;p2"/>
          <p:cNvPicPr preferRelativeResize="0"/>
          <p:nvPr/>
        </p:nvPicPr>
        <p:blipFill rotWithShape="1">
          <a:blip r:embed="rId8">
            <a:alphaModFix/>
          </a:blip>
          <a:srcRect b="0" l="0" r="0" t="0"/>
          <a:stretch/>
        </p:blipFill>
        <p:spPr>
          <a:xfrm>
            <a:off x="3306762" y="3132137"/>
            <a:ext cx="5837237" cy="37258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8"/>
                                        </p:tgtEl>
                                        <p:attrNameLst>
                                          <p:attrName>style.visibility</p:attrName>
                                        </p:attrNameLst>
                                      </p:cBhvr>
                                      <p:to>
                                        <p:strVal val="visible"/>
                                      </p:to>
                                    </p:set>
                                    <p:animEffect filter="fade" transition="in">
                                      <p:cBhvr>
                                        <p:cTn dur="2000"/>
                                        <p:tgtEl>
                                          <p:spTgt spid="1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9"/>
                                        </p:tgtEl>
                                        <p:attrNameLst>
                                          <p:attrName>style.visibility</p:attrName>
                                        </p:attrNameLst>
                                      </p:cBhvr>
                                      <p:to>
                                        <p:strVal val="visible"/>
                                      </p:to>
                                    </p:set>
                                    <p:animEffect filter="fade" transition="in">
                                      <p:cBhvr>
                                        <p:cTn dur="2000"/>
                                        <p:tgtEl>
                                          <p:spTgt spid="1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gtEl>
                                        <p:attrNameLst>
                                          <p:attrName>style.visibility</p:attrName>
                                        </p:attrNameLst>
                                      </p:cBhvr>
                                      <p:to>
                                        <p:strVal val="visible"/>
                                      </p:to>
                                    </p:set>
                                    <p:animEffect filter="fade" transition="in">
                                      <p:cBhvr>
                                        <p:cTn dur="2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1" name="Shape 281"/>
        <p:cNvGrpSpPr/>
        <p:nvPr/>
      </p:nvGrpSpPr>
      <p:grpSpPr>
        <a:xfrm>
          <a:off x="0" y="0"/>
          <a:ext cx="0" cy="0"/>
          <a:chOff x="0" y="0"/>
          <a:chExt cx="0" cy="0"/>
        </a:xfrm>
      </p:grpSpPr>
      <p:pic>
        <p:nvPicPr>
          <p:cNvPr id="282" name="Google Shape;282;p20"/>
          <p:cNvPicPr preferRelativeResize="0"/>
          <p:nvPr/>
        </p:nvPicPr>
        <p:blipFill rotWithShape="1">
          <a:blip r:embed="rId4">
            <a:alphaModFix/>
          </a:blip>
          <a:srcRect b="0" l="0" r="0" t="0"/>
          <a:stretch/>
        </p:blipFill>
        <p:spPr>
          <a:xfrm>
            <a:off x="342900" y="1371600"/>
            <a:ext cx="8496300" cy="609600"/>
          </a:xfrm>
          <a:prstGeom prst="rect">
            <a:avLst/>
          </a:prstGeom>
          <a:noFill/>
          <a:ln>
            <a:noFill/>
          </a:ln>
        </p:spPr>
      </p:pic>
      <p:sp>
        <p:nvSpPr>
          <p:cNvPr id="283" name="Google Shape;283;p20"/>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CLIMATOLOGICAL APPLICATION TO  FORECASTING CONCEPTS</a:t>
            </a:r>
            <a:endParaRPr/>
          </a:p>
        </p:txBody>
      </p:sp>
      <p:sp>
        <p:nvSpPr>
          <p:cNvPr id="284" name="Google Shape;284;p20"/>
          <p:cNvSpPr txBox="1"/>
          <p:nvPr/>
        </p:nvSpPr>
        <p:spPr>
          <a:xfrm>
            <a:off x="152400" y="1295400"/>
            <a:ext cx="8686800" cy="7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CCECFF"/>
              </a:buClr>
              <a:buSzPts val="2000"/>
              <a:buFont typeface="Verdana"/>
              <a:buNone/>
            </a:pPr>
            <a:r>
              <a:rPr b="1" i="0" lang="en-US" sz="2000" u="none">
                <a:solidFill>
                  <a:srgbClr val="CCECFF"/>
                </a:solidFill>
                <a:latin typeface="Verdana"/>
                <a:ea typeface="Verdana"/>
                <a:cs typeface="Verdana"/>
                <a:sym typeface="Verdana"/>
              </a:rPr>
              <a:t>Shear-vector-relative distributions with physical basis   	(Schenkel et al. 2020 – October 2020 WaF)</a:t>
            </a:r>
            <a:endParaRPr/>
          </a:p>
        </p:txBody>
      </p:sp>
      <p:pic>
        <p:nvPicPr>
          <p:cNvPr id="285" name="Google Shape;285;p20"/>
          <p:cNvPicPr preferRelativeResize="0"/>
          <p:nvPr/>
        </p:nvPicPr>
        <p:blipFill rotWithShape="1">
          <a:blip r:embed="rId5">
            <a:alphaModFix/>
          </a:blip>
          <a:srcRect b="0" l="0" r="0" t="0"/>
          <a:stretch/>
        </p:blipFill>
        <p:spPr>
          <a:xfrm>
            <a:off x="1100137" y="1981200"/>
            <a:ext cx="7129462" cy="4876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sp>
        <p:nvSpPr>
          <p:cNvPr id="291" name="Google Shape;291;p21"/>
          <p:cNvSpPr txBox="1"/>
          <p:nvPr/>
        </p:nvSpPr>
        <p:spPr>
          <a:xfrm>
            <a:off x="685800" y="1219200"/>
            <a:ext cx="7924800" cy="16176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mo"/>
              <a:buNone/>
            </a:pPr>
            <a:r>
              <a:rPr b="1" i="0" lang="en-US" sz="2800" u="none">
                <a:solidFill>
                  <a:schemeClr val="lt1"/>
                </a:solidFill>
                <a:latin typeface="Arimo"/>
                <a:ea typeface="Arimo"/>
                <a:cs typeface="Arimo"/>
                <a:sym typeface="Arimo"/>
              </a:rPr>
              <a:t>Shifting from climatology-based and empirical to</a:t>
            </a:r>
            <a:endParaRPr/>
          </a:p>
          <a:p>
            <a:pPr indent="0" lvl="0" marL="0" marR="0" rtl="0" algn="ctr">
              <a:lnSpc>
                <a:spcPct val="100000"/>
              </a:lnSpc>
              <a:spcBef>
                <a:spcPts val="1400"/>
              </a:spcBef>
              <a:spcAft>
                <a:spcPts val="0"/>
              </a:spcAft>
              <a:buClr>
                <a:srgbClr val="FF0000"/>
              </a:buClr>
              <a:buSzPts val="2800"/>
              <a:buFont typeface="Arimo"/>
              <a:buNone/>
            </a:pPr>
            <a:r>
              <a:rPr b="1" i="0" lang="en-US" sz="2800" u="none">
                <a:solidFill>
                  <a:srgbClr val="FF0000"/>
                </a:solidFill>
                <a:latin typeface="Arimo"/>
                <a:ea typeface="Arimo"/>
                <a:cs typeface="Arimo"/>
                <a:sym typeface="Arimo"/>
              </a:rPr>
              <a:t>INGREDIENTS-BASED THINKING</a:t>
            </a:r>
            <a:endParaRPr/>
          </a:p>
          <a:p>
            <a:pPr indent="0" lvl="0" marL="0" marR="0" rtl="0" algn="ctr">
              <a:lnSpc>
                <a:spcPct val="100000"/>
              </a:lnSpc>
              <a:spcBef>
                <a:spcPts val="1000"/>
              </a:spcBef>
              <a:spcAft>
                <a:spcPts val="0"/>
              </a:spcAft>
              <a:buClr>
                <a:schemeClr val="lt1"/>
              </a:buClr>
              <a:buSzPts val="2000"/>
              <a:buFont typeface="Arimo"/>
              <a:buNone/>
            </a:pPr>
            <a:r>
              <a:rPr b="1" i="0" lang="en-US" sz="2000" u="none">
                <a:solidFill>
                  <a:schemeClr val="lt1"/>
                </a:solidFill>
                <a:latin typeface="Arimo"/>
                <a:ea typeface="Arimo"/>
                <a:cs typeface="Arimo"/>
                <a:sym typeface="Arimo"/>
              </a:rPr>
              <a:t>For supercells in midlatitude systems and tropical cyclones!</a:t>
            </a:r>
            <a:endParaRPr/>
          </a:p>
        </p:txBody>
      </p:sp>
      <p:sp>
        <p:nvSpPr>
          <p:cNvPr id="292" name="Google Shape;292;p21"/>
          <p:cNvSpPr txBox="1"/>
          <p:nvPr/>
        </p:nvSpPr>
        <p:spPr>
          <a:xfrm>
            <a:off x="5638800" y="6477000"/>
            <a:ext cx="40386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E0C3C"/>
              </a:buClr>
              <a:buSzPts val="2400"/>
              <a:buFont typeface="Arimo"/>
              <a:buNone/>
            </a:pPr>
            <a:r>
              <a:rPr b="0" i="1" lang="en-US" sz="2400" u="none">
                <a:solidFill>
                  <a:srgbClr val="0E0C3C"/>
                </a:solidFill>
                <a:latin typeface="Arimo"/>
                <a:ea typeface="Arimo"/>
                <a:cs typeface="Arimo"/>
                <a:sym typeface="Arimo"/>
              </a:rPr>
              <a:t>Edwards 2012</a:t>
            </a:r>
            <a:endParaRPr/>
          </a:p>
        </p:txBody>
      </p:sp>
      <p:sp>
        <p:nvSpPr>
          <p:cNvPr id="293" name="Google Shape;293;p21"/>
          <p:cNvSpPr txBox="1"/>
          <p:nvPr/>
        </p:nvSpPr>
        <p:spPr>
          <a:xfrm>
            <a:off x="76200" y="3048000"/>
            <a:ext cx="8915400" cy="2971800"/>
          </a:xfrm>
          <a:prstGeom prst="rect">
            <a:avLst/>
          </a:prstGeom>
          <a:noFill/>
          <a:ln>
            <a:noFill/>
          </a:ln>
        </p:spPr>
        <p:txBody>
          <a:bodyPr anchorCtr="0" anchor="t" bIns="45700" lIns="91425" spcFirstLastPara="1" rIns="91425" wrap="square" tIns="45700">
            <a:noAutofit/>
          </a:bodyPr>
          <a:lstStyle/>
          <a:p>
            <a:pPr indent="-285750" lvl="1" marL="742950" marR="0" rtl="0" algn="l">
              <a:lnSpc>
                <a:spcPct val="100000"/>
              </a:lnSpc>
              <a:spcBef>
                <a:spcPts val="0"/>
              </a:spcBef>
              <a:spcAft>
                <a:spcPts val="0"/>
              </a:spcAft>
              <a:buClr>
                <a:srgbClr val="FFFF00"/>
              </a:buClr>
              <a:buSzPts val="1500"/>
              <a:buFont typeface="Noto Sans Symbols"/>
              <a:buChar char="⬥"/>
            </a:pPr>
            <a:r>
              <a:rPr b="1" i="0" lang="en-US" sz="2000" u="none" cap="none" strike="noStrike">
                <a:solidFill>
                  <a:srgbClr val="FFFFCC"/>
                </a:solidFill>
                <a:latin typeface="Verdana"/>
                <a:ea typeface="Verdana"/>
                <a:cs typeface="Verdana"/>
                <a:sym typeface="Verdana"/>
              </a:rPr>
              <a:t>MOISTURE:  </a:t>
            </a:r>
            <a:r>
              <a:rPr b="1" i="0" lang="en-US" sz="2000" u="none" cap="none" strike="noStrike">
                <a:solidFill>
                  <a:srgbClr val="99CCFF"/>
                </a:solidFill>
                <a:latin typeface="Verdana"/>
                <a:ea typeface="Verdana"/>
                <a:cs typeface="Verdana"/>
                <a:sym typeface="Verdana"/>
              </a:rPr>
              <a:t>usually no problem</a:t>
            </a:r>
            <a:endParaRPr/>
          </a:p>
          <a:p>
            <a:pPr indent="-285750" lvl="1" marL="742950" marR="0" rtl="0" algn="l">
              <a:lnSpc>
                <a:spcPct val="100000"/>
              </a:lnSpc>
              <a:spcBef>
                <a:spcPts val="1200"/>
              </a:spcBef>
              <a:spcAft>
                <a:spcPts val="0"/>
              </a:spcAft>
              <a:buClr>
                <a:srgbClr val="FFFF00"/>
              </a:buClr>
              <a:buSzPts val="1500"/>
              <a:buFont typeface="Noto Sans Symbols"/>
              <a:buChar char="⬥"/>
            </a:pPr>
            <a:r>
              <a:rPr b="1" i="0" lang="en-US" sz="2000" u="none" cap="none" strike="noStrike">
                <a:solidFill>
                  <a:srgbClr val="FFFFCC"/>
                </a:solidFill>
                <a:latin typeface="Verdana"/>
                <a:ea typeface="Verdana"/>
                <a:cs typeface="Verdana"/>
                <a:sym typeface="Verdana"/>
              </a:rPr>
              <a:t>INSTABILITY: </a:t>
            </a:r>
            <a:r>
              <a:rPr b="1" i="0" lang="en-US" sz="2000" u="none" cap="none" strike="noStrike">
                <a:solidFill>
                  <a:srgbClr val="99CCFF"/>
                </a:solidFill>
                <a:latin typeface="Verdana"/>
                <a:ea typeface="Verdana"/>
                <a:cs typeface="Verdana"/>
                <a:sym typeface="Verdana"/>
              </a:rPr>
              <a:t>helps to have diurnal heating with large antecedent BL theta-e to offset weak lapse rates aloft</a:t>
            </a:r>
            <a:endParaRPr/>
          </a:p>
          <a:p>
            <a:pPr indent="-285750" lvl="1" marL="742950" marR="0" rtl="0" algn="l">
              <a:lnSpc>
                <a:spcPct val="100000"/>
              </a:lnSpc>
              <a:spcBef>
                <a:spcPts val="1440"/>
              </a:spcBef>
              <a:spcAft>
                <a:spcPts val="0"/>
              </a:spcAft>
              <a:buClr>
                <a:srgbClr val="FFFF00"/>
              </a:buClr>
              <a:buSzPts val="1500"/>
              <a:buFont typeface="Noto Sans Symbols"/>
              <a:buChar char="⬥"/>
            </a:pPr>
            <a:r>
              <a:rPr b="1" i="0" lang="en-US" sz="2000" u="none" cap="none" strike="noStrike">
                <a:solidFill>
                  <a:srgbClr val="FFFFCC"/>
                </a:solidFill>
                <a:latin typeface="Verdana"/>
                <a:ea typeface="Verdana"/>
                <a:cs typeface="Verdana"/>
                <a:sym typeface="Verdana"/>
              </a:rPr>
              <a:t>(source for) LIFT:  </a:t>
            </a:r>
            <a:r>
              <a:rPr b="1" i="0" lang="en-US" sz="2000" u="none" cap="none" strike="noStrike">
                <a:solidFill>
                  <a:srgbClr val="99CCFF"/>
                </a:solidFill>
                <a:latin typeface="Verdana"/>
                <a:ea typeface="Verdana"/>
                <a:cs typeface="Verdana"/>
                <a:sym typeface="Verdana"/>
              </a:rPr>
              <a:t>Spiral bands, embedded boundaries concentrate threat on mesoscale and smaller – </a:t>
            </a:r>
            <a:r>
              <a:rPr b="1" i="0" lang="en-US" sz="2400" u="none" cap="none" strike="noStrike">
                <a:solidFill>
                  <a:srgbClr val="FFFFCC"/>
                </a:solidFill>
                <a:latin typeface="Verdana"/>
                <a:ea typeface="Verdana"/>
                <a:cs typeface="Verdana"/>
                <a:sym typeface="Verdana"/>
              </a:rPr>
              <a:t>FREQUENT HAND ANALYSIS is CRUCIAL!</a:t>
            </a:r>
            <a:endParaRPr/>
          </a:p>
          <a:p>
            <a:pPr indent="-285750" lvl="1" marL="742950" marR="0" rtl="0" algn="l">
              <a:lnSpc>
                <a:spcPct val="100000"/>
              </a:lnSpc>
              <a:spcBef>
                <a:spcPts val="1200"/>
              </a:spcBef>
              <a:spcAft>
                <a:spcPts val="0"/>
              </a:spcAft>
              <a:buClr>
                <a:srgbClr val="FFFF00"/>
              </a:buClr>
              <a:buSzPts val="1500"/>
              <a:buFont typeface="Noto Sans Symbols"/>
              <a:buChar char="⬥"/>
            </a:pPr>
            <a:r>
              <a:rPr b="1" i="0" lang="en-US" sz="2000" u="none" cap="none" strike="noStrike">
                <a:solidFill>
                  <a:srgbClr val="FFFFCC"/>
                </a:solidFill>
                <a:latin typeface="Verdana"/>
                <a:ea typeface="Verdana"/>
                <a:cs typeface="Verdana"/>
                <a:sym typeface="Verdana"/>
              </a:rPr>
              <a:t>VERTICAL SHEAR: </a:t>
            </a:r>
            <a:r>
              <a:rPr b="1" i="0" lang="en-US" sz="2000" u="none" cap="none" strike="noStrike">
                <a:solidFill>
                  <a:srgbClr val="99CCFF"/>
                </a:solidFill>
                <a:latin typeface="Verdana"/>
                <a:ea typeface="Verdana"/>
                <a:cs typeface="Verdana"/>
                <a:sym typeface="Verdana"/>
              </a:rPr>
              <a:t>Peak hodographs in climatologically favored N-NE-SSE sector, which is DOWNSHEAR</a:t>
            </a:r>
            <a:endParaRPr/>
          </a:p>
          <a:p>
            <a:pPr indent="-285750" lvl="1" marL="742950" marR="0" rtl="0" algn="l">
              <a:lnSpc>
                <a:spcPct val="100000"/>
              </a:lnSpc>
              <a:spcBef>
                <a:spcPts val="1200"/>
              </a:spcBef>
              <a:spcAft>
                <a:spcPts val="0"/>
              </a:spcAft>
              <a:buClr>
                <a:schemeClr val="lt1"/>
              </a:buClr>
              <a:buSzPts val="2000"/>
              <a:buFont typeface="Arimo"/>
              <a:buNone/>
            </a:pPr>
            <a:r>
              <a:t/>
            </a:r>
            <a:endParaRPr b="1" i="0" sz="2000" u="none" cap="none" strike="noStrike">
              <a:solidFill>
                <a:srgbClr val="99CCFF"/>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1" i="0" sz="2000" u="none" cap="none" strike="noStrike">
              <a:solidFill>
                <a:srgbClr val="99CCFF"/>
              </a:solidFill>
              <a:latin typeface="Verdana"/>
              <a:ea typeface="Verdana"/>
              <a:cs typeface="Verdana"/>
              <a:sym typeface="Verdana"/>
            </a:endParaRPr>
          </a:p>
        </p:txBody>
      </p:sp>
      <p:sp>
        <p:nvSpPr>
          <p:cNvPr id="294" name="Google Shape;294;p21"/>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FORECASTING CONCEPTS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xEl>
                                              <p:pRg end="0" st="0"/>
                                            </p:txEl>
                                          </p:spTgt>
                                        </p:tgtEl>
                                        <p:attrNameLst>
                                          <p:attrName>style.visibility</p:attrName>
                                        </p:attrNameLst>
                                      </p:cBhvr>
                                      <p:to>
                                        <p:strVal val="visible"/>
                                      </p:to>
                                    </p:set>
                                    <p:animEffect filter="fade" transition="in">
                                      <p:cBhvr>
                                        <p:cTn dur="500"/>
                                        <p:tgtEl>
                                          <p:spTgt spid="2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xEl>
                                              <p:pRg end="1" st="1"/>
                                            </p:txEl>
                                          </p:spTgt>
                                        </p:tgtEl>
                                        <p:attrNameLst>
                                          <p:attrName>style.visibility</p:attrName>
                                        </p:attrNameLst>
                                      </p:cBhvr>
                                      <p:to>
                                        <p:strVal val="visible"/>
                                      </p:to>
                                    </p:set>
                                    <p:animEffect filter="fade" transition="in">
                                      <p:cBhvr>
                                        <p:cTn dur="500"/>
                                        <p:tgtEl>
                                          <p:spTgt spid="2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xEl>
                                              <p:pRg end="2" st="2"/>
                                            </p:txEl>
                                          </p:spTgt>
                                        </p:tgtEl>
                                        <p:attrNameLst>
                                          <p:attrName>style.visibility</p:attrName>
                                        </p:attrNameLst>
                                      </p:cBhvr>
                                      <p:to>
                                        <p:strVal val="visible"/>
                                      </p:to>
                                    </p:set>
                                    <p:animEffect filter="fade" transition="in">
                                      <p:cBhvr>
                                        <p:cTn dur="500"/>
                                        <p:tgtEl>
                                          <p:spTgt spid="2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xEl>
                                              <p:pRg end="3" st="3"/>
                                            </p:txEl>
                                          </p:spTgt>
                                        </p:tgtEl>
                                        <p:attrNameLst>
                                          <p:attrName>style.visibility</p:attrName>
                                        </p:attrNameLst>
                                      </p:cBhvr>
                                      <p:to>
                                        <p:strVal val="visible"/>
                                      </p:to>
                                    </p:set>
                                    <p:animEffect filter="fade" transition="in">
                                      <p:cBhvr>
                                        <p:cTn dur="500"/>
                                        <p:tgtEl>
                                          <p:spTgt spid="2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xEl>
                                              <p:pRg end="4" st="4"/>
                                            </p:txEl>
                                          </p:spTgt>
                                        </p:tgtEl>
                                        <p:attrNameLst>
                                          <p:attrName>style.visibility</p:attrName>
                                        </p:attrNameLst>
                                      </p:cBhvr>
                                      <p:to>
                                        <p:strVal val="visible"/>
                                      </p:to>
                                    </p:set>
                                    <p:animEffect filter="fade" transition="in">
                                      <p:cBhvr>
                                        <p:cTn dur="500"/>
                                        <p:tgtEl>
                                          <p:spTgt spid="29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3">
                                            <p:txEl>
                                              <p:pRg end="5" st="5"/>
                                            </p:txEl>
                                          </p:spTgt>
                                        </p:tgtEl>
                                        <p:attrNameLst>
                                          <p:attrName>style.visibility</p:attrName>
                                        </p:attrNameLst>
                                      </p:cBhvr>
                                      <p:to>
                                        <p:strVal val="visible"/>
                                      </p:to>
                                    </p:set>
                                    <p:animEffect filter="fade" transition="in">
                                      <p:cBhvr>
                                        <p:cTn dur="500"/>
                                        <p:tgtEl>
                                          <p:spTgt spid="293">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9" name="Shape 299"/>
        <p:cNvGrpSpPr/>
        <p:nvPr/>
      </p:nvGrpSpPr>
      <p:grpSpPr>
        <a:xfrm>
          <a:off x="0" y="0"/>
          <a:ext cx="0" cy="0"/>
          <a:chOff x="0" y="0"/>
          <a:chExt cx="0" cy="0"/>
        </a:xfrm>
      </p:grpSpPr>
      <p:sp>
        <p:nvSpPr>
          <p:cNvPr id="300" name="Google Shape;300;p22"/>
          <p:cNvSpPr txBox="1"/>
          <p:nvPr/>
        </p:nvSpPr>
        <p:spPr>
          <a:xfrm>
            <a:off x="381000" y="1371600"/>
            <a:ext cx="86106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mo"/>
              <a:buNone/>
            </a:pPr>
            <a:r>
              <a:rPr b="1" i="0" lang="en-US" sz="2800" u="none">
                <a:solidFill>
                  <a:schemeClr val="lt1"/>
                </a:solidFill>
                <a:latin typeface="Arimo"/>
                <a:ea typeface="Arimo"/>
                <a:cs typeface="Arimo"/>
                <a:sym typeface="Arimo"/>
              </a:rPr>
              <a:t>Objectively analyzed parameters (e.g. SPC SFCOA)</a:t>
            </a:r>
            <a:endParaRPr/>
          </a:p>
        </p:txBody>
      </p:sp>
      <p:sp>
        <p:nvSpPr>
          <p:cNvPr id="301" name="Google Shape;301;p22"/>
          <p:cNvSpPr txBox="1"/>
          <p:nvPr/>
        </p:nvSpPr>
        <p:spPr>
          <a:xfrm>
            <a:off x="5638800" y="6477000"/>
            <a:ext cx="40386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E0C3C"/>
              </a:buClr>
              <a:buSzPts val="2400"/>
              <a:buFont typeface="Arimo"/>
              <a:buNone/>
            </a:pPr>
            <a:r>
              <a:rPr b="0" i="1" lang="en-US" sz="2400" u="none">
                <a:solidFill>
                  <a:srgbClr val="0E0C3C"/>
                </a:solidFill>
                <a:latin typeface="Arimo"/>
                <a:ea typeface="Arimo"/>
                <a:cs typeface="Arimo"/>
                <a:sym typeface="Arimo"/>
              </a:rPr>
              <a:t>Edwards et al. 2012</a:t>
            </a:r>
            <a:endParaRPr/>
          </a:p>
        </p:txBody>
      </p:sp>
      <p:sp>
        <p:nvSpPr>
          <p:cNvPr id="302" name="Google Shape;302;p22"/>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FORECASTING CONCEPTS</a:t>
            </a:r>
            <a:endParaRPr/>
          </a:p>
        </p:txBody>
      </p:sp>
      <p:sp>
        <p:nvSpPr>
          <p:cNvPr id="303" name="Google Shape;303;p22"/>
          <p:cNvSpPr txBox="1"/>
          <p:nvPr/>
        </p:nvSpPr>
        <p:spPr>
          <a:xfrm>
            <a:off x="0" y="2133600"/>
            <a:ext cx="8991600" cy="2971800"/>
          </a:xfrm>
          <a:prstGeom prst="rect">
            <a:avLst/>
          </a:prstGeom>
          <a:noFill/>
          <a:ln>
            <a:noFill/>
          </a:ln>
        </p:spPr>
        <p:txBody>
          <a:bodyPr anchorCtr="0" anchor="t" bIns="45700" lIns="91425" spcFirstLastPara="1" rIns="91425" wrap="square" tIns="45700">
            <a:noAutofit/>
          </a:bodyPr>
          <a:lstStyle/>
          <a:p>
            <a:pPr indent="-285750" lvl="1" marL="742950" marR="0" rtl="0" algn="l">
              <a:lnSpc>
                <a:spcPct val="100000"/>
              </a:lnSpc>
              <a:spcBef>
                <a:spcPts val="0"/>
              </a:spcBef>
              <a:spcAft>
                <a:spcPts val="0"/>
              </a:spcAft>
              <a:buClr>
                <a:srgbClr val="FFFF00"/>
              </a:buClr>
              <a:buSzPts val="1500"/>
              <a:buFont typeface="Noto Sans Symbols"/>
              <a:buChar char="⬥"/>
            </a:pPr>
            <a:r>
              <a:rPr b="1" i="0" lang="en-US" sz="2000" u="none" cap="none" strike="noStrike">
                <a:solidFill>
                  <a:srgbClr val="FFFFCC"/>
                </a:solidFill>
                <a:latin typeface="Verdana"/>
                <a:ea typeface="Verdana"/>
                <a:cs typeface="Verdana"/>
                <a:sym typeface="Verdana"/>
              </a:rPr>
              <a:t>TESTED FOR 2003-2011 TC TORNADO ENVIRONMENTS</a:t>
            </a:r>
            <a:endParaRPr/>
          </a:p>
          <a:p>
            <a:pPr indent="-285750" lvl="1" marL="742950" marR="0" rtl="0" algn="l">
              <a:lnSpc>
                <a:spcPct val="100000"/>
              </a:lnSpc>
              <a:spcBef>
                <a:spcPts val="1200"/>
              </a:spcBef>
              <a:spcAft>
                <a:spcPts val="0"/>
              </a:spcAft>
              <a:buClr>
                <a:srgbClr val="FFFF00"/>
              </a:buClr>
              <a:buSzPts val="1500"/>
              <a:buFont typeface="Noto Sans Symbols"/>
              <a:buChar char="⬥"/>
            </a:pPr>
            <a:r>
              <a:rPr b="1" i="0" lang="en-US" sz="2000" u="none" cap="none" strike="noStrike">
                <a:solidFill>
                  <a:srgbClr val="CCECFF"/>
                </a:solidFill>
                <a:latin typeface="Verdana"/>
                <a:ea typeface="Verdana"/>
                <a:cs typeface="Verdana"/>
                <a:sym typeface="Verdana"/>
              </a:rPr>
              <a:t>LITTLE DIFFERENCE WITH ANY PARAMETER between WEAK &amp; STRONG TC TORNADOES</a:t>
            </a:r>
            <a:endParaRPr/>
          </a:p>
          <a:p>
            <a:pPr indent="-285750" lvl="1" marL="742950" marR="0" rtl="0" algn="l">
              <a:lnSpc>
                <a:spcPct val="100000"/>
              </a:lnSpc>
              <a:spcBef>
                <a:spcPts val="1200"/>
              </a:spcBef>
              <a:spcAft>
                <a:spcPts val="0"/>
              </a:spcAft>
              <a:buClr>
                <a:srgbClr val="FFFF00"/>
              </a:buClr>
              <a:buSzPts val="1500"/>
              <a:buFont typeface="Noto Sans Symbols"/>
              <a:buChar char="⬥"/>
            </a:pPr>
            <a:r>
              <a:rPr b="1" i="0" lang="en-US" sz="2000" u="none" cap="none" strike="noStrike">
                <a:solidFill>
                  <a:srgbClr val="FFFFCC"/>
                </a:solidFill>
                <a:latin typeface="Verdana"/>
                <a:ea typeface="Verdana"/>
                <a:cs typeface="Verdana"/>
                <a:sym typeface="Verdana"/>
              </a:rPr>
              <a:t>HIGH PW, WEAK LAPSE RATES, LOWER MLCAPE WITH TC vs. MIDLATITUDE TORNADOES </a:t>
            </a:r>
            <a:r>
              <a:rPr b="1" i="0" lang="en-US" sz="2000" u="none" cap="none" strike="noStrike">
                <a:solidFill>
                  <a:schemeClr val="lt1"/>
                </a:solidFill>
                <a:latin typeface="Verdana"/>
                <a:ea typeface="Verdana"/>
                <a:cs typeface="Verdana"/>
                <a:sym typeface="Verdana"/>
              </a:rPr>
              <a:t> </a:t>
            </a:r>
            <a:endParaRPr/>
          </a:p>
          <a:p>
            <a:pPr indent="-285750" lvl="1" marL="742950" marR="0" rtl="0" algn="l">
              <a:lnSpc>
                <a:spcPct val="100000"/>
              </a:lnSpc>
              <a:spcBef>
                <a:spcPts val="1200"/>
              </a:spcBef>
              <a:spcAft>
                <a:spcPts val="0"/>
              </a:spcAft>
              <a:buClr>
                <a:srgbClr val="FFFF00"/>
              </a:buClr>
              <a:buSzPts val="1500"/>
              <a:buFont typeface="Noto Sans Symbols"/>
              <a:buChar char="⬥"/>
            </a:pPr>
            <a:r>
              <a:rPr b="1" i="0" lang="en-US" sz="2000" u="none" cap="none" strike="noStrike">
                <a:solidFill>
                  <a:srgbClr val="CCECFF"/>
                </a:solidFill>
                <a:latin typeface="Verdana"/>
                <a:ea typeface="Verdana"/>
                <a:cs typeface="Verdana"/>
                <a:sym typeface="Verdana"/>
              </a:rPr>
              <a:t>LOWER/MORE COMPRESSED SCP AND STP DISTRIBUTIONS FOR TC TORNADOES</a:t>
            </a:r>
            <a:endParaRPr/>
          </a:p>
          <a:p>
            <a:pPr indent="-285750" lvl="1" marL="742950" marR="0" rtl="0" algn="l">
              <a:lnSpc>
                <a:spcPct val="100000"/>
              </a:lnSpc>
              <a:spcBef>
                <a:spcPts val="1200"/>
              </a:spcBef>
              <a:spcAft>
                <a:spcPts val="0"/>
              </a:spcAft>
              <a:buClr>
                <a:srgbClr val="FFFF00"/>
              </a:buClr>
              <a:buSzPts val="1500"/>
              <a:buFont typeface="Noto Sans Symbols"/>
              <a:buChar char="⬥"/>
            </a:pPr>
            <a:r>
              <a:rPr b="1" i="0" lang="en-US" sz="2000" u="none" cap="none" strike="noStrike">
                <a:solidFill>
                  <a:srgbClr val="FFFFCC"/>
                </a:solidFill>
                <a:latin typeface="Verdana"/>
                <a:ea typeface="Verdana"/>
                <a:cs typeface="Verdana"/>
                <a:sym typeface="Verdana"/>
              </a:rPr>
              <a:t>RUC-BASED:  WAS UNRELIABLE/INACCURATE WITH WIND AND PRESSURE TOWARD CENTER OF TS AND HURRICANE.  TOO FEW CASES on RAPID REFRESH.</a:t>
            </a:r>
            <a:endParaRPr/>
          </a:p>
          <a:p>
            <a:pPr indent="-285750" lvl="1" marL="742950" marR="0" rtl="0" algn="l">
              <a:lnSpc>
                <a:spcPct val="100000"/>
              </a:lnSpc>
              <a:spcBef>
                <a:spcPts val="1200"/>
              </a:spcBef>
              <a:spcAft>
                <a:spcPts val="0"/>
              </a:spcAft>
              <a:buClr>
                <a:schemeClr val="lt1"/>
              </a:buClr>
              <a:buSzPts val="2000"/>
              <a:buFont typeface="Arimo"/>
              <a:buNone/>
            </a:pPr>
            <a:r>
              <a:t/>
            </a:r>
            <a:endParaRPr b="1" i="0" sz="2000" u="none" cap="none" strike="noStrike">
              <a:solidFill>
                <a:srgbClr val="FFFFCC"/>
              </a:solidFill>
              <a:latin typeface="Verdana"/>
              <a:ea typeface="Verdana"/>
              <a:cs typeface="Verdana"/>
              <a:sym typeface="Verdana"/>
            </a:endParaRPr>
          </a:p>
          <a:p>
            <a:pPr indent="-190500" lvl="1" marL="742950" marR="0" rtl="0" algn="l">
              <a:lnSpc>
                <a:spcPct val="100000"/>
              </a:lnSpc>
              <a:spcBef>
                <a:spcPts val="1200"/>
              </a:spcBef>
              <a:spcAft>
                <a:spcPts val="0"/>
              </a:spcAft>
              <a:buClr>
                <a:srgbClr val="FFFF00"/>
              </a:buClr>
              <a:buSzPts val="1500"/>
              <a:buFont typeface="Noto Sans Symbols"/>
              <a:buNone/>
            </a:pPr>
            <a:r>
              <a:t/>
            </a:r>
            <a:endParaRPr b="1" i="0" sz="2000" u="none" cap="none" strike="noStrike">
              <a:solidFill>
                <a:srgbClr val="FFFFCC"/>
              </a:solidFill>
              <a:latin typeface="Verdana"/>
              <a:ea typeface="Verdana"/>
              <a:cs typeface="Verdana"/>
              <a:sym typeface="Verdana"/>
            </a:endParaRPr>
          </a:p>
          <a:p>
            <a:pPr indent="0" lvl="0" marL="0" marR="0" rtl="0" algn="l">
              <a:lnSpc>
                <a:spcPct val="100000"/>
              </a:lnSpc>
              <a:spcBef>
                <a:spcPts val="0"/>
              </a:spcBef>
              <a:spcAft>
                <a:spcPts val="0"/>
              </a:spcAft>
              <a:buNone/>
            </a:pPr>
            <a:r>
              <a:t/>
            </a:r>
            <a:endParaRPr b="1" i="0" sz="2000" u="none" cap="none" strike="noStrike">
              <a:solidFill>
                <a:srgbClr val="FFFFCC"/>
              </a:solidFill>
              <a:latin typeface="Verdana"/>
              <a:ea typeface="Verdana"/>
              <a:cs typeface="Verdana"/>
              <a:sym typeface="Verdan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0" st="0"/>
                                            </p:txEl>
                                          </p:spTgt>
                                        </p:tgtEl>
                                        <p:attrNameLst>
                                          <p:attrName>style.visibility</p:attrName>
                                        </p:attrNameLst>
                                      </p:cBhvr>
                                      <p:to>
                                        <p:strVal val="visible"/>
                                      </p:to>
                                    </p:set>
                                    <p:animEffect filter="fade" transition="in">
                                      <p:cBhvr>
                                        <p:cTn dur="500"/>
                                        <p:tgtEl>
                                          <p:spTgt spid="3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1" st="1"/>
                                            </p:txEl>
                                          </p:spTgt>
                                        </p:tgtEl>
                                        <p:attrNameLst>
                                          <p:attrName>style.visibility</p:attrName>
                                        </p:attrNameLst>
                                      </p:cBhvr>
                                      <p:to>
                                        <p:strVal val="visible"/>
                                      </p:to>
                                    </p:set>
                                    <p:animEffect filter="fade" transition="in">
                                      <p:cBhvr>
                                        <p:cTn dur="500"/>
                                        <p:tgtEl>
                                          <p:spTgt spid="3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2" st="2"/>
                                            </p:txEl>
                                          </p:spTgt>
                                        </p:tgtEl>
                                        <p:attrNameLst>
                                          <p:attrName>style.visibility</p:attrName>
                                        </p:attrNameLst>
                                      </p:cBhvr>
                                      <p:to>
                                        <p:strVal val="visible"/>
                                      </p:to>
                                    </p:set>
                                    <p:animEffect filter="fade" transition="in">
                                      <p:cBhvr>
                                        <p:cTn dur="500"/>
                                        <p:tgtEl>
                                          <p:spTgt spid="3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3" st="3"/>
                                            </p:txEl>
                                          </p:spTgt>
                                        </p:tgtEl>
                                        <p:attrNameLst>
                                          <p:attrName>style.visibility</p:attrName>
                                        </p:attrNameLst>
                                      </p:cBhvr>
                                      <p:to>
                                        <p:strVal val="visible"/>
                                      </p:to>
                                    </p:set>
                                    <p:animEffect filter="fade" transition="in">
                                      <p:cBhvr>
                                        <p:cTn dur="500"/>
                                        <p:tgtEl>
                                          <p:spTgt spid="30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4" st="4"/>
                                            </p:txEl>
                                          </p:spTgt>
                                        </p:tgtEl>
                                        <p:attrNameLst>
                                          <p:attrName>style.visibility</p:attrName>
                                        </p:attrNameLst>
                                      </p:cBhvr>
                                      <p:to>
                                        <p:strVal val="visible"/>
                                      </p:to>
                                    </p:set>
                                    <p:animEffect filter="fade" transition="in">
                                      <p:cBhvr>
                                        <p:cTn dur="500"/>
                                        <p:tgtEl>
                                          <p:spTgt spid="30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5" st="5"/>
                                            </p:txEl>
                                          </p:spTgt>
                                        </p:tgtEl>
                                        <p:attrNameLst>
                                          <p:attrName>style.visibility</p:attrName>
                                        </p:attrNameLst>
                                      </p:cBhvr>
                                      <p:to>
                                        <p:strVal val="visible"/>
                                      </p:to>
                                    </p:set>
                                    <p:animEffect filter="fade" transition="in">
                                      <p:cBhvr>
                                        <p:cTn dur="500"/>
                                        <p:tgtEl>
                                          <p:spTgt spid="30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6" st="6"/>
                                            </p:txEl>
                                          </p:spTgt>
                                        </p:tgtEl>
                                        <p:attrNameLst>
                                          <p:attrName>style.visibility</p:attrName>
                                        </p:attrNameLst>
                                      </p:cBhvr>
                                      <p:to>
                                        <p:strVal val="visible"/>
                                      </p:to>
                                    </p:set>
                                    <p:animEffect filter="fade" transition="in">
                                      <p:cBhvr>
                                        <p:cTn dur="500"/>
                                        <p:tgtEl>
                                          <p:spTgt spid="30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3">
                                            <p:txEl>
                                              <p:pRg end="7" st="7"/>
                                            </p:txEl>
                                          </p:spTgt>
                                        </p:tgtEl>
                                        <p:attrNameLst>
                                          <p:attrName>style.visibility</p:attrName>
                                        </p:attrNameLst>
                                      </p:cBhvr>
                                      <p:to>
                                        <p:strVal val="visible"/>
                                      </p:to>
                                    </p:set>
                                    <p:animEffect filter="fade" transition="in">
                                      <p:cBhvr>
                                        <p:cTn dur="500"/>
                                        <p:tgtEl>
                                          <p:spTgt spid="303">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sp>
        <p:nvSpPr>
          <p:cNvPr id="309" name="Google Shape;309;p23"/>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FORECASTING CONCEPTS</a:t>
            </a:r>
            <a:endParaRPr/>
          </a:p>
        </p:txBody>
      </p:sp>
      <p:pic>
        <p:nvPicPr>
          <p:cNvPr id="310" name="Google Shape;310;p23"/>
          <p:cNvPicPr preferRelativeResize="0"/>
          <p:nvPr/>
        </p:nvPicPr>
        <p:blipFill rotWithShape="1">
          <a:blip r:embed="rId3">
            <a:alphaModFix/>
          </a:blip>
          <a:srcRect b="0" l="0" r="0" t="0"/>
          <a:stretch/>
        </p:blipFill>
        <p:spPr>
          <a:xfrm>
            <a:off x="533400" y="1346200"/>
            <a:ext cx="8077200" cy="5283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24"/>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FORECASTING CONCEPTS</a:t>
            </a:r>
            <a:endParaRPr/>
          </a:p>
        </p:txBody>
      </p:sp>
      <p:pic>
        <p:nvPicPr>
          <p:cNvPr id="317" name="Google Shape;317;p24"/>
          <p:cNvPicPr preferRelativeResize="0"/>
          <p:nvPr/>
        </p:nvPicPr>
        <p:blipFill rotWithShape="1">
          <a:blip r:embed="rId3">
            <a:alphaModFix/>
          </a:blip>
          <a:srcRect b="0" l="0" r="0" t="0"/>
          <a:stretch/>
        </p:blipFill>
        <p:spPr>
          <a:xfrm>
            <a:off x="0" y="2465387"/>
            <a:ext cx="9144000" cy="2944812"/>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2" name="Shape 322"/>
        <p:cNvGrpSpPr/>
        <p:nvPr/>
      </p:nvGrpSpPr>
      <p:grpSpPr>
        <a:xfrm>
          <a:off x="0" y="0"/>
          <a:ext cx="0" cy="0"/>
          <a:chOff x="0" y="0"/>
          <a:chExt cx="0" cy="0"/>
        </a:xfrm>
      </p:grpSpPr>
      <p:sp>
        <p:nvSpPr>
          <p:cNvPr id="323" name="Google Shape;323;p25"/>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FORECASTING CONCEPTS</a:t>
            </a:r>
            <a:endParaRPr/>
          </a:p>
        </p:txBody>
      </p:sp>
      <p:sp>
        <p:nvSpPr>
          <p:cNvPr id="324" name="Google Shape;324;p25"/>
          <p:cNvSpPr txBox="1"/>
          <p:nvPr/>
        </p:nvSpPr>
        <p:spPr>
          <a:xfrm>
            <a:off x="-76200" y="3886200"/>
            <a:ext cx="26670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E0C3C"/>
              </a:buClr>
              <a:buSzPts val="2400"/>
              <a:buFont typeface="Arimo"/>
              <a:buNone/>
            </a:pPr>
            <a:r>
              <a:rPr b="0" i="1" lang="en-US" sz="2400" u="none">
                <a:solidFill>
                  <a:srgbClr val="0E0C3C"/>
                </a:solidFill>
                <a:latin typeface="Arimo"/>
                <a:ea typeface="Arimo"/>
                <a:cs typeface="Arimo"/>
                <a:sym typeface="Arimo"/>
              </a:rPr>
              <a:t>Shear Limiting</a:t>
            </a:r>
            <a:endParaRPr/>
          </a:p>
        </p:txBody>
      </p:sp>
      <p:pic>
        <p:nvPicPr>
          <p:cNvPr id="325" name="Google Shape;325;p25"/>
          <p:cNvPicPr preferRelativeResize="0"/>
          <p:nvPr/>
        </p:nvPicPr>
        <p:blipFill rotWithShape="1">
          <a:blip r:embed="rId4">
            <a:alphaModFix/>
          </a:blip>
          <a:srcRect b="0" l="0" r="0" t="0"/>
          <a:stretch/>
        </p:blipFill>
        <p:spPr>
          <a:xfrm>
            <a:off x="533400" y="1158875"/>
            <a:ext cx="8150225" cy="5676900"/>
          </a:xfrm>
          <a:prstGeom prst="rect">
            <a:avLst/>
          </a:prstGeom>
          <a:noFill/>
          <a:ln>
            <a:noFill/>
          </a:ln>
        </p:spPr>
      </p:pic>
      <p:pic>
        <p:nvPicPr>
          <p:cNvPr id="326" name="Google Shape;326;p25"/>
          <p:cNvPicPr preferRelativeResize="0"/>
          <p:nvPr/>
        </p:nvPicPr>
        <p:blipFill rotWithShape="1">
          <a:blip r:embed="rId5">
            <a:alphaModFix/>
          </a:blip>
          <a:srcRect b="0" l="0" r="0" t="0"/>
          <a:stretch/>
        </p:blipFill>
        <p:spPr>
          <a:xfrm>
            <a:off x="228600" y="1176337"/>
            <a:ext cx="8763000" cy="56689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500"/>
                                        <p:tgtEl>
                                          <p:spTgt spid="3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pic>
        <p:nvPicPr>
          <p:cNvPr id="332" name="Google Shape;332;p26"/>
          <p:cNvPicPr preferRelativeResize="0"/>
          <p:nvPr/>
        </p:nvPicPr>
        <p:blipFill rotWithShape="1">
          <a:blip r:embed="rId3">
            <a:alphaModFix/>
          </a:blip>
          <a:srcRect b="17506" l="0" r="0" t="0"/>
          <a:stretch/>
        </p:blipFill>
        <p:spPr>
          <a:xfrm>
            <a:off x="0" y="1497012"/>
            <a:ext cx="9144000" cy="3187700"/>
          </a:xfrm>
          <a:prstGeom prst="rect">
            <a:avLst/>
          </a:prstGeom>
          <a:noFill/>
          <a:ln>
            <a:noFill/>
          </a:ln>
        </p:spPr>
      </p:pic>
      <p:sp>
        <p:nvSpPr>
          <p:cNvPr id="333" name="Google Shape;333;p26"/>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FORECASTING CONCEPTS – SYNOPTIC PATTERNS</a:t>
            </a:r>
            <a:endParaRPr/>
          </a:p>
        </p:txBody>
      </p:sp>
      <p:sp>
        <p:nvSpPr>
          <p:cNvPr id="334" name="Google Shape;334;p26"/>
          <p:cNvSpPr txBox="1"/>
          <p:nvPr/>
        </p:nvSpPr>
        <p:spPr>
          <a:xfrm>
            <a:off x="1298575" y="4064000"/>
            <a:ext cx="2984500" cy="584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Mean 200-mb flow for </a:t>
            </a:r>
            <a:endParaRPr b="0" i="0" sz="500" u="none">
              <a:solidFill>
                <a:schemeClr val="dk1"/>
              </a:solidFill>
              <a:latin typeface="Arimo"/>
              <a:ea typeface="Arimo"/>
              <a:cs typeface="Arimo"/>
              <a:sym typeface="Arimo"/>
            </a:endParaRPr>
          </a:p>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Substantially Tornadic TCs</a:t>
            </a:r>
            <a:r>
              <a:rPr b="0" i="0" lang="en-US" sz="1600" u="none">
                <a:solidFill>
                  <a:schemeClr val="dk1"/>
                </a:solidFill>
                <a:latin typeface="Arimo"/>
                <a:ea typeface="Arimo"/>
                <a:cs typeface="Arimo"/>
                <a:sym typeface="Arimo"/>
              </a:rPr>
              <a:t> </a:t>
            </a:r>
            <a:endParaRPr/>
          </a:p>
        </p:txBody>
      </p:sp>
      <p:sp>
        <p:nvSpPr>
          <p:cNvPr id="335" name="Google Shape;335;p26"/>
          <p:cNvSpPr txBox="1"/>
          <p:nvPr/>
        </p:nvSpPr>
        <p:spPr>
          <a:xfrm>
            <a:off x="4953000" y="4068762"/>
            <a:ext cx="3581400" cy="584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Mean 200-mb flow for </a:t>
            </a:r>
            <a:endParaRPr b="0" i="0" sz="500" u="none">
              <a:solidFill>
                <a:schemeClr val="dk1"/>
              </a:solidFill>
              <a:latin typeface="Arimo"/>
              <a:ea typeface="Arimo"/>
              <a:cs typeface="Arimo"/>
              <a:sym typeface="Arimo"/>
            </a:endParaRPr>
          </a:p>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Non-Substantially Tornadic TCs</a:t>
            </a:r>
            <a:r>
              <a:rPr b="0" i="0" lang="en-US" sz="1600" u="none">
                <a:solidFill>
                  <a:schemeClr val="dk1"/>
                </a:solidFill>
                <a:latin typeface="Arimo"/>
                <a:ea typeface="Arimo"/>
                <a:cs typeface="Arimo"/>
                <a:sym typeface="Arimo"/>
              </a:rPr>
              <a:t> </a:t>
            </a:r>
            <a:endParaRPr/>
          </a:p>
        </p:txBody>
      </p:sp>
      <p:sp>
        <p:nvSpPr>
          <p:cNvPr id="336" name="Google Shape;336;p26"/>
          <p:cNvSpPr txBox="1"/>
          <p:nvPr/>
        </p:nvSpPr>
        <p:spPr>
          <a:xfrm>
            <a:off x="2438400" y="1497012"/>
            <a:ext cx="4657725" cy="46196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200"/>
              <a:buFont typeface="Calibri"/>
              <a:buNone/>
            </a:pPr>
            <a:r>
              <a:rPr b="1" i="0" lang="en-US" sz="1200" u="sng">
                <a:solidFill>
                  <a:srgbClr val="FF0000"/>
                </a:solidFill>
                <a:latin typeface="Calibri"/>
                <a:ea typeface="Calibri"/>
                <a:cs typeface="Calibri"/>
                <a:sym typeface="Calibri"/>
              </a:rPr>
              <a:t>Substantially Tornadic TCs:</a:t>
            </a:r>
            <a:r>
              <a:rPr b="1" i="0" lang="en-US" sz="1200" u="none">
                <a:solidFill>
                  <a:srgbClr val="000000"/>
                </a:solidFill>
                <a:latin typeface="Calibri"/>
                <a:ea typeface="Calibri"/>
                <a:cs typeface="Calibri"/>
                <a:sym typeface="Calibri"/>
              </a:rPr>
              <a:t> </a:t>
            </a:r>
            <a:r>
              <a:rPr b="0" i="0" lang="en-US" sz="1200" u="none">
                <a:solidFill>
                  <a:srgbClr val="000000"/>
                </a:solidFill>
                <a:latin typeface="Calibri"/>
                <a:ea typeface="Calibri"/>
                <a:cs typeface="Calibri"/>
                <a:sym typeface="Calibri"/>
              </a:rPr>
              <a:t>Produce at least 4 tornadoes</a:t>
            </a:r>
            <a:endParaRPr b="0" i="0" sz="1200" u="none">
              <a:solidFill>
                <a:schemeClr val="lt1"/>
              </a:solidFill>
              <a:latin typeface="Arimo"/>
              <a:ea typeface="Arimo"/>
              <a:cs typeface="Arimo"/>
              <a:sym typeface="Arimo"/>
            </a:endParaRPr>
          </a:p>
          <a:p>
            <a:pPr indent="0" lvl="0" marL="0" marR="0" rtl="0" algn="l">
              <a:lnSpc>
                <a:spcPct val="100000"/>
              </a:lnSpc>
              <a:spcBef>
                <a:spcPts val="0"/>
              </a:spcBef>
              <a:spcAft>
                <a:spcPts val="0"/>
              </a:spcAft>
              <a:buClr>
                <a:srgbClr val="FF0000"/>
              </a:buClr>
              <a:buSzPts val="1200"/>
              <a:buFont typeface="Calibri"/>
              <a:buNone/>
            </a:pPr>
            <a:r>
              <a:rPr b="1" i="0" lang="en-US" sz="1200" u="sng">
                <a:solidFill>
                  <a:srgbClr val="FF0000"/>
                </a:solidFill>
                <a:latin typeface="Calibri"/>
                <a:ea typeface="Calibri"/>
                <a:cs typeface="Calibri"/>
                <a:sym typeface="Calibri"/>
              </a:rPr>
              <a:t>Non-Substantially Tornadic TCs:</a:t>
            </a:r>
            <a:r>
              <a:rPr b="1" i="0" lang="en-US" sz="1200" u="none">
                <a:solidFill>
                  <a:srgbClr val="000000"/>
                </a:solidFill>
                <a:latin typeface="Calibri"/>
                <a:ea typeface="Calibri"/>
                <a:cs typeface="Calibri"/>
                <a:sym typeface="Calibri"/>
              </a:rPr>
              <a:t> </a:t>
            </a:r>
            <a:r>
              <a:rPr b="0" i="0" lang="en-US" sz="1200" u="none">
                <a:solidFill>
                  <a:srgbClr val="000000"/>
                </a:solidFill>
                <a:latin typeface="Calibri"/>
                <a:ea typeface="Calibri"/>
                <a:cs typeface="Calibri"/>
                <a:sym typeface="Calibri"/>
              </a:rPr>
              <a:t>Produce no more than 1 tornado </a:t>
            </a:r>
            <a:endParaRPr/>
          </a:p>
        </p:txBody>
      </p:sp>
      <p:sp>
        <p:nvSpPr>
          <p:cNvPr id="337" name="Google Shape;337;p26"/>
          <p:cNvSpPr txBox="1"/>
          <p:nvPr/>
        </p:nvSpPr>
        <p:spPr>
          <a:xfrm>
            <a:off x="1905000" y="4800600"/>
            <a:ext cx="5562600" cy="21859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2000"/>
              <a:buFont typeface="Calibri"/>
              <a:buNone/>
            </a:pPr>
            <a:r>
              <a:rPr b="1" i="0" lang="en-US" sz="2000" u="none">
                <a:solidFill>
                  <a:srgbClr val="FFFF00"/>
                </a:solidFill>
                <a:latin typeface="Calibri"/>
                <a:ea typeface="Calibri"/>
                <a:cs typeface="Calibri"/>
                <a:sym typeface="Calibri"/>
              </a:rPr>
              <a:t>-Right entrance region of enhanced 200-mb jet streak enhances tornado potential over Southeast.</a:t>
            </a:r>
            <a:endParaRPr/>
          </a:p>
          <a:p>
            <a:pPr indent="0" lvl="0" marL="0" marR="0" rtl="0" algn="l">
              <a:lnSpc>
                <a:spcPct val="100000"/>
              </a:lnSpc>
              <a:spcBef>
                <a:spcPts val="0"/>
              </a:spcBef>
              <a:spcAft>
                <a:spcPts val="0"/>
              </a:spcAft>
              <a:buClr>
                <a:srgbClr val="FFFF00"/>
              </a:buClr>
              <a:buSzPts val="2000"/>
              <a:buFont typeface="Arimo"/>
              <a:buNone/>
            </a:pPr>
            <a:br>
              <a:rPr b="1" i="0" lang="en-US" sz="2000" u="none">
                <a:solidFill>
                  <a:srgbClr val="FFFF00"/>
                </a:solidFill>
                <a:latin typeface="Arimo"/>
                <a:ea typeface="Arimo"/>
                <a:cs typeface="Arimo"/>
                <a:sym typeface="Arimo"/>
              </a:rPr>
            </a:br>
            <a:r>
              <a:rPr b="1" i="0" lang="en-US" sz="2000" u="none">
                <a:solidFill>
                  <a:srgbClr val="FFFF00"/>
                </a:solidFill>
                <a:latin typeface="Calibri"/>
                <a:ea typeface="Calibri"/>
                <a:cs typeface="Calibri"/>
                <a:sym typeface="Calibri"/>
              </a:rPr>
              <a:t>-Any upper-level jet streak associated with non-substantial tornadic TCs was much weaker.</a:t>
            </a:r>
            <a:endParaRPr b="1" i="0" sz="2000" u="none">
              <a:solidFill>
                <a:srgbClr val="FFFF00"/>
              </a:solidFill>
              <a:latin typeface="Arimo"/>
              <a:ea typeface="Arimo"/>
              <a:cs typeface="Arimo"/>
              <a:sym typeface="Arimo"/>
            </a:endParaRPr>
          </a:p>
          <a:p>
            <a:pPr indent="0" lvl="0" marL="0" marR="0" rtl="0" algn="l">
              <a:lnSpc>
                <a:spcPct val="100000"/>
              </a:lnSpc>
              <a:spcBef>
                <a:spcPts val="0"/>
              </a:spcBef>
              <a:spcAft>
                <a:spcPts val="0"/>
              </a:spcAft>
              <a:buClr>
                <a:schemeClr val="lt1"/>
              </a:buClr>
              <a:buSzPts val="1800"/>
              <a:buFont typeface="Arimo"/>
              <a:buNone/>
            </a:pPr>
            <a:br>
              <a:rPr b="0" i="0" lang="en-US" sz="1800" u="none">
                <a:solidFill>
                  <a:schemeClr val="lt1"/>
                </a:solidFill>
                <a:latin typeface="Arimo"/>
                <a:ea typeface="Arimo"/>
                <a:cs typeface="Arimo"/>
                <a:sym typeface="Arimo"/>
              </a:rPr>
            </a:b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27"/>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FORECASTING CONCEPTS – SYNOPTIC PATTERNS</a:t>
            </a:r>
            <a:endParaRPr/>
          </a:p>
        </p:txBody>
      </p:sp>
      <p:pic>
        <p:nvPicPr>
          <p:cNvPr id="344" name="Google Shape;344;p27"/>
          <p:cNvPicPr preferRelativeResize="0"/>
          <p:nvPr/>
        </p:nvPicPr>
        <p:blipFill rotWithShape="1">
          <a:blip r:embed="rId3">
            <a:alphaModFix/>
          </a:blip>
          <a:srcRect b="17222" l="0" r="0" t="0"/>
          <a:stretch/>
        </p:blipFill>
        <p:spPr>
          <a:xfrm>
            <a:off x="0" y="1450975"/>
            <a:ext cx="9144000" cy="3273425"/>
          </a:xfrm>
          <a:prstGeom prst="rect">
            <a:avLst/>
          </a:prstGeom>
          <a:noFill/>
          <a:ln>
            <a:noFill/>
          </a:ln>
        </p:spPr>
      </p:pic>
      <p:sp>
        <p:nvSpPr>
          <p:cNvPr id="345" name="Google Shape;345;p27"/>
          <p:cNvSpPr txBox="1"/>
          <p:nvPr/>
        </p:nvSpPr>
        <p:spPr>
          <a:xfrm>
            <a:off x="1298575" y="4133850"/>
            <a:ext cx="2984500" cy="5857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Mean 850-mb flow for </a:t>
            </a:r>
            <a:endParaRPr b="0" i="0" sz="500" u="none">
              <a:solidFill>
                <a:schemeClr val="dk1"/>
              </a:solidFill>
              <a:latin typeface="Arimo"/>
              <a:ea typeface="Arimo"/>
              <a:cs typeface="Arimo"/>
              <a:sym typeface="Arimo"/>
            </a:endParaRPr>
          </a:p>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Substantially Tornadic TCs</a:t>
            </a:r>
            <a:r>
              <a:rPr b="0" i="0" lang="en-US" sz="1600" u="none">
                <a:solidFill>
                  <a:schemeClr val="dk1"/>
                </a:solidFill>
                <a:latin typeface="Arimo"/>
                <a:ea typeface="Arimo"/>
                <a:cs typeface="Arimo"/>
                <a:sym typeface="Arimo"/>
              </a:rPr>
              <a:t> </a:t>
            </a:r>
            <a:endParaRPr/>
          </a:p>
        </p:txBody>
      </p:sp>
      <p:sp>
        <p:nvSpPr>
          <p:cNvPr id="346" name="Google Shape;346;p27"/>
          <p:cNvSpPr txBox="1"/>
          <p:nvPr/>
        </p:nvSpPr>
        <p:spPr>
          <a:xfrm>
            <a:off x="5029200" y="4140200"/>
            <a:ext cx="3581400" cy="584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Mean 850-mb flow for </a:t>
            </a:r>
            <a:endParaRPr b="0" i="0" sz="500" u="none">
              <a:solidFill>
                <a:schemeClr val="dk1"/>
              </a:solidFill>
              <a:latin typeface="Arimo"/>
              <a:ea typeface="Arimo"/>
              <a:cs typeface="Arimo"/>
              <a:sym typeface="Arimo"/>
            </a:endParaRPr>
          </a:p>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Non-Substantially Tornadic TCs</a:t>
            </a:r>
            <a:r>
              <a:rPr b="0" i="0" lang="en-US" sz="1600" u="none">
                <a:solidFill>
                  <a:schemeClr val="dk1"/>
                </a:solidFill>
                <a:latin typeface="Arimo"/>
                <a:ea typeface="Arimo"/>
                <a:cs typeface="Arimo"/>
                <a:sym typeface="Arimo"/>
              </a:rPr>
              <a:t> </a:t>
            </a:r>
            <a:endParaRPr/>
          </a:p>
        </p:txBody>
      </p:sp>
      <p:sp>
        <p:nvSpPr>
          <p:cNvPr id="347" name="Google Shape;347;p27"/>
          <p:cNvSpPr txBox="1"/>
          <p:nvPr/>
        </p:nvSpPr>
        <p:spPr>
          <a:xfrm>
            <a:off x="2438400" y="1497012"/>
            <a:ext cx="4657725" cy="46196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200"/>
              <a:buFont typeface="Calibri"/>
              <a:buNone/>
            </a:pPr>
            <a:r>
              <a:rPr b="1" i="0" lang="en-US" sz="1200" u="sng">
                <a:solidFill>
                  <a:srgbClr val="FF0000"/>
                </a:solidFill>
                <a:latin typeface="Calibri"/>
                <a:ea typeface="Calibri"/>
                <a:cs typeface="Calibri"/>
                <a:sym typeface="Calibri"/>
              </a:rPr>
              <a:t>Substantially Tornadic TCs:</a:t>
            </a:r>
            <a:r>
              <a:rPr b="1" i="0" lang="en-US" sz="1200" u="none">
                <a:solidFill>
                  <a:srgbClr val="000000"/>
                </a:solidFill>
                <a:latin typeface="Calibri"/>
                <a:ea typeface="Calibri"/>
                <a:cs typeface="Calibri"/>
                <a:sym typeface="Calibri"/>
              </a:rPr>
              <a:t> </a:t>
            </a:r>
            <a:r>
              <a:rPr b="0" i="0" lang="en-US" sz="1200" u="none">
                <a:solidFill>
                  <a:srgbClr val="000000"/>
                </a:solidFill>
                <a:latin typeface="Calibri"/>
                <a:ea typeface="Calibri"/>
                <a:cs typeface="Calibri"/>
                <a:sym typeface="Calibri"/>
              </a:rPr>
              <a:t>Produce at least 4 tornadoes</a:t>
            </a:r>
            <a:endParaRPr b="0" i="0" sz="1200" u="none">
              <a:solidFill>
                <a:schemeClr val="lt1"/>
              </a:solidFill>
              <a:latin typeface="Arimo"/>
              <a:ea typeface="Arimo"/>
              <a:cs typeface="Arimo"/>
              <a:sym typeface="Arimo"/>
            </a:endParaRPr>
          </a:p>
          <a:p>
            <a:pPr indent="0" lvl="0" marL="0" marR="0" rtl="0" algn="l">
              <a:lnSpc>
                <a:spcPct val="100000"/>
              </a:lnSpc>
              <a:spcBef>
                <a:spcPts val="0"/>
              </a:spcBef>
              <a:spcAft>
                <a:spcPts val="0"/>
              </a:spcAft>
              <a:buClr>
                <a:srgbClr val="FF0000"/>
              </a:buClr>
              <a:buSzPts val="1200"/>
              <a:buFont typeface="Calibri"/>
              <a:buNone/>
            </a:pPr>
            <a:r>
              <a:rPr b="1" i="0" lang="en-US" sz="1200" u="sng">
                <a:solidFill>
                  <a:srgbClr val="FF0000"/>
                </a:solidFill>
                <a:latin typeface="Calibri"/>
                <a:ea typeface="Calibri"/>
                <a:cs typeface="Calibri"/>
                <a:sym typeface="Calibri"/>
              </a:rPr>
              <a:t>Non-Substantially Tornadic TCs:</a:t>
            </a:r>
            <a:r>
              <a:rPr b="1" i="0" lang="en-US" sz="1200" u="none">
                <a:solidFill>
                  <a:srgbClr val="000000"/>
                </a:solidFill>
                <a:latin typeface="Calibri"/>
                <a:ea typeface="Calibri"/>
                <a:cs typeface="Calibri"/>
                <a:sym typeface="Calibri"/>
              </a:rPr>
              <a:t> </a:t>
            </a:r>
            <a:r>
              <a:rPr b="0" i="0" lang="en-US" sz="1200" u="none">
                <a:solidFill>
                  <a:srgbClr val="000000"/>
                </a:solidFill>
                <a:latin typeface="Calibri"/>
                <a:ea typeface="Calibri"/>
                <a:cs typeface="Calibri"/>
                <a:sym typeface="Calibri"/>
              </a:rPr>
              <a:t>Produce no more than 1 tornado </a:t>
            </a:r>
            <a:endParaRPr/>
          </a:p>
        </p:txBody>
      </p:sp>
      <p:sp>
        <p:nvSpPr>
          <p:cNvPr id="348" name="Google Shape;348;p27"/>
          <p:cNvSpPr txBox="1"/>
          <p:nvPr/>
        </p:nvSpPr>
        <p:spPr>
          <a:xfrm>
            <a:off x="482600" y="4767262"/>
            <a:ext cx="8585200" cy="163036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2000"/>
              <a:buFont typeface="Calibri"/>
              <a:buNone/>
            </a:pPr>
            <a:r>
              <a:rPr b="1" i="0" lang="en-US" sz="2000" u="none">
                <a:solidFill>
                  <a:srgbClr val="FFFF00"/>
                </a:solidFill>
                <a:latin typeface="Calibri"/>
                <a:ea typeface="Calibri"/>
                <a:cs typeface="Calibri"/>
                <a:sym typeface="Calibri"/>
              </a:rPr>
              <a:t>-850-mb flow field -- associated with subst. tornadic TCs -- are well organized, large, and directionally-symmetric, with strongest flow in NE semicircle of cyclonic flow envelope</a:t>
            </a:r>
            <a:endParaRPr/>
          </a:p>
          <a:p>
            <a:pPr indent="0" lvl="0" marL="0" marR="0" rtl="0" algn="l">
              <a:lnSpc>
                <a:spcPct val="100000"/>
              </a:lnSpc>
              <a:spcBef>
                <a:spcPts val="0"/>
              </a:spcBef>
              <a:spcAft>
                <a:spcPts val="0"/>
              </a:spcAft>
              <a:buClr>
                <a:srgbClr val="FFFF00"/>
              </a:buClr>
              <a:buSzPts val="2000"/>
              <a:buFont typeface="Arimo"/>
              <a:buNone/>
            </a:pPr>
            <a:br>
              <a:rPr b="1" i="0" lang="en-US" sz="2000" u="none">
                <a:solidFill>
                  <a:srgbClr val="FFFF00"/>
                </a:solidFill>
                <a:latin typeface="Arimo"/>
                <a:ea typeface="Arimo"/>
                <a:cs typeface="Arimo"/>
                <a:sym typeface="Arimo"/>
              </a:rPr>
            </a:br>
            <a:r>
              <a:rPr b="1" i="0" lang="en-US" sz="2000" u="none">
                <a:solidFill>
                  <a:srgbClr val="FFFF00"/>
                </a:solidFill>
                <a:latin typeface="Calibri"/>
                <a:ea typeface="Calibri"/>
                <a:cs typeface="Calibri"/>
                <a:sym typeface="Calibri"/>
              </a:rPr>
              <a:t>-In this region, SRH will be maximized, enhancing tornadogenesis potential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p28"/>
          <p:cNvPicPr preferRelativeResize="0"/>
          <p:nvPr/>
        </p:nvPicPr>
        <p:blipFill rotWithShape="1">
          <a:blip r:embed="rId3">
            <a:alphaModFix/>
          </a:blip>
          <a:srcRect b="16755" l="0" r="0" t="0"/>
          <a:stretch/>
        </p:blipFill>
        <p:spPr>
          <a:xfrm>
            <a:off x="0" y="1489075"/>
            <a:ext cx="9144000" cy="3230562"/>
          </a:xfrm>
          <a:prstGeom prst="rect">
            <a:avLst/>
          </a:prstGeom>
          <a:noFill/>
          <a:ln>
            <a:noFill/>
          </a:ln>
        </p:spPr>
      </p:pic>
      <p:sp>
        <p:nvSpPr>
          <p:cNvPr id="355" name="Google Shape;355;p28"/>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FORECASTING CONCEPTS – SYNOPTIC PATTERNS</a:t>
            </a:r>
            <a:endParaRPr/>
          </a:p>
        </p:txBody>
      </p:sp>
      <p:sp>
        <p:nvSpPr>
          <p:cNvPr id="356" name="Google Shape;356;p28"/>
          <p:cNvSpPr txBox="1"/>
          <p:nvPr/>
        </p:nvSpPr>
        <p:spPr>
          <a:xfrm>
            <a:off x="1298575" y="4133850"/>
            <a:ext cx="2984500" cy="5857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Mean MSLP for </a:t>
            </a:r>
            <a:endParaRPr b="0" i="0" sz="500" u="none">
              <a:solidFill>
                <a:schemeClr val="dk1"/>
              </a:solidFill>
              <a:latin typeface="Arimo"/>
              <a:ea typeface="Arimo"/>
              <a:cs typeface="Arimo"/>
              <a:sym typeface="Arimo"/>
            </a:endParaRPr>
          </a:p>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Substantially Tornadic TCs</a:t>
            </a:r>
            <a:r>
              <a:rPr b="0" i="0" lang="en-US" sz="1600" u="none">
                <a:solidFill>
                  <a:schemeClr val="dk1"/>
                </a:solidFill>
                <a:latin typeface="Arimo"/>
                <a:ea typeface="Arimo"/>
                <a:cs typeface="Arimo"/>
                <a:sym typeface="Arimo"/>
              </a:rPr>
              <a:t> </a:t>
            </a:r>
            <a:endParaRPr/>
          </a:p>
        </p:txBody>
      </p:sp>
      <p:sp>
        <p:nvSpPr>
          <p:cNvPr id="357" name="Google Shape;357;p28"/>
          <p:cNvSpPr txBox="1"/>
          <p:nvPr/>
        </p:nvSpPr>
        <p:spPr>
          <a:xfrm>
            <a:off x="5029200" y="4140200"/>
            <a:ext cx="3581400" cy="584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Mean MSLP for </a:t>
            </a:r>
            <a:endParaRPr b="0" i="0" sz="500" u="none">
              <a:solidFill>
                <a:schemeClr val="dk1"/>
              </a:solidFill>
              <a:latin typeface="Arimo"/>
              <a:ea typeface="Arimo"/>
              <a:cs typeface="Arimo"/>
              <a:sym typeface="Arimo"/>
            </a:endParaRPr>
          </a:p>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Non-Substantially Tornadic TCs</a:t>
            </a:r>
            <a:r>
              <a:rPr b="0" i="0" lang="en-US" sz="1600" u="none">
                <a:solidFill>
                  <a:schemeClr val="dk1"/>
                </a:solidFill>
                <a:latin typeface="Arimo"/>
                <a:ea typeface="Arimo"/>
                <a:cs typeface="Arimo"/>
                <a:sym typeface="Arimo"/>
              </a:rPr>
              <a:t> </a:t>
            </a:r>
            <a:endParaRPr/>
          </a:p>
        </p:txBody>
      </p:sp>
      <p:sp>
        <p:nvSpPr>
          <p:cNvPr id="358" name="Google Shape;358;p28"/>
          <p:cNvSpPr txBox="1"/>
          <p:nvPr/>
        </p:nvSpPr>
        <p:spPr>
          <a:xfrm>
            <a:off x="2438400" y="1497012"/>
            <a:ext cx="4657725" cy="46196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200"/>
              <a:buFont typeface="Calibri"/>
              <a:buNone/>
            </a:pPr>
            <a:r>
              <a:rPr b="1" i="0" lang="en-US" sz="1200" u="sng">
                <a:solidFill>
                  <a:srgbClr val="FF0000"/>
                </a:solidFill>
                <a:latin typeface="Calibri"/>
                <a:ea typeface="Calibri"/>
                <a:cs typeface="Calibri"/>
                <a:sym typeface="Calibri"/>
              </a:rPr>
              <a:t>Substantially Tornadic TCs:</a:t>
            </a:r>
            <a:r>
              <a:rPr b="1" i="0" lang="en-US" sz="1200" u="none">
                <a:solidFill>
                  <a:srgbClr val="000000"/>
                </a:solidFill>
                <a:latin typeface="Calibri"/>
                <a:ea typeface="Calibri"/>
                <a:cs typeface="Calibri"/>
                <a:sym typeface="Calibri"/>
              </a:rPr>
              <a:t> </a:t>
            </a:r>
            <a:r>
              <a:rPr b="0" i="0" lang="en-US" sz="1200" u="none">
                <a:solidFill>
                  <a:srgbClr val="000000"/>
                </a:solidFill>
                <a:latin typeface="Calibri"/>
                <a:ea typeface="Calibri"/>
                <a:cs typeface="Calibri"/>
                <a:sym typeface="Calibri"/>
              </a:rPr>
              <a:t>Produce at least 4 tornadoes</a:t>
            </a:r>
            <a:endParaRPr b="0" i="0" sz="1200" u="none">
              <a:solidFill>
                <a:schemeClr val="lt1"/>
              </a:solidFill>
              <a:latin typeface="Arimo"/>
              <a:ea typeface="Arimo"/>
              <a:cs typeface="Arimo"/>
              <a:sym typeface="Arimo"/>
            </a:endParaRPr>
          </a:p>
          <a:p>
            <a:pPr indent="0" lvl="0" marL="0" marR="0" rtl="0" algn="l">
              <a:lnSpc>
                <a:spcPct val="100000"/>
              </a:lnSpc>
              <a:spcBef>
                <a:spcPts val="0"/>
              </a:spcBef>
              <a:spcAft>
                <a:spcPts val="0"/>
              </a:spcAft>
              <a:buClr>
                <a:srgbClr val="FF0000"/>
              </a:buClr>
              <a:buSzPts val="1200"/>
              <a:buFont typeface="Calibri"/>
              <a:buNone/>
            </a:pPr>
            <a:r>
              <a:rPr b="1" i="0" lang="en-US" sz="1200" u="sng">
                <a:solidFill>
                  <a:srgbClr val="FF0000"/>
                </a:solidFill>
                <a:latin typeface="Calibri"/>
                <a:ea typeface="Calibri"/>
                <a:cs typeface="Calibri"/>
                <a:sym typeface="Calibri"/>
              </a:rPr>
              <a:t>Non-Substantially Tornadic TCs:</a:t>
            </a:r>
            <a:r>
              <a:rPr b="1" i="0" lang="en-US" sz="1200" u="none">
                <a:solidFill>
                  <a:srgbClr val="000000"/>
                </a:solidFill>
                <a:latin typeface="Calibri"/>
                <a:ea typeface="Calibri"/>
                <a:cs typeface="Calibri"/>
                <a:sym typeface="Calibri"/>
              </a:rPr>
              <a:t> </a:t>
            </a:r>
            <a:r>
              <a:rPr b="0" i="0" lang="en-US" sz="1200" u="none">
                <a:solidFill>
                  <a:srgbClr val="000000"/>
                </a:solidFill>
                <a:latin typeface="Calibri"/>
                <a:ea typeface="Calibri"/>
                <a:cs typeface="Calibri"/>
                <a:sym typeface="Calibri"/>
              </a:rPr>
              <a:t>Produce no more than 1 tornado </a:t>
            </a:r>
            <a:endParaRPr/>
          </a:p>
        </p:txBody>
      </p:sp>
      <p:sp>
        <p:nvSpPr>
          <p:cNvPr id="359" name="Google Shape;359;p28"/>
          <p:cNvSpPr txBox="1"/>
          <p:nvPr/>
        </p:nvSpPr>
        <p:spPr>
          <a:xfrm>
            <a:off x="609600" y="4862512"/>
            <a:ext cx="8001000" cy="29860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2000"/>
              <a:buFont typeface="Calibri"/>
              <a:buNone/>
            </a:pPr>
            <a:r>
              <a:rPr b="1" i="0" lang="en-US" sz="2000" u="none">
                <a:solidFill>
                  <a:srgbClr val="FFFF00"/>
                </a:solidFill>
                <a:latin typeface="Calibri"/>
                <a:ea typeface="Calibri"/>
                <a:cs typeface="Calibri"/>
                <a:sym typeface="Calibri"/>
              </a:rPr>
              <a:t>-The area of low pressure associated with subst. tornadic TCs well-defined and symmetric, as opposed to a broad trough</a:t>
            </a:r>
            <a:endParaRPr/>
          </a:p>
          <a:p>
            <a:pPr indent="0" lvl="0" marL="0" marR="0" rtl="0" algn="l">
              <a:lnSpc>
                <a:spcPct val="100000"/>
              </a:lnSpc>
              <a:spcBef>
                <a:spcPts val="0"/>
              </a:spcBef>
              <a:spcAft>
                <a:spcPts val="0"/>
              </a:spcAft>
              <a:buClr>
                <a:srgbClr val="FFFF00"/>
              </a:buClr>
              <a:buSzPts val="2000"/>
              <a:buFont typeface="Arimo"/>
              <a:buNone/>
            </a:pPr>
            <a:br>
              <a:rPr b="1" i="0" lang="en-US" sz="2000" u="none">
                <a:solidFill>
                  <a:srgbClr val="FFFF00"/>
                </a:solidFill>
                <a:latin typeface="Arimo"/>
                <a:ea typeface="Arimo"/>
                <a:cs typeface="Arimo"/>
                <a:sym typeface="Arimo"/>
              </a:rPr>
            </a:br>
            <a:r>
              <a:rPr b="1" i="0" lang="en-US" sz="2000" u="none">
                <a:solidFill>
                  <a:srgbClr val="FFFF00"/>
                </a:solidFill>
                <a:latin typeface="Calibri"/>
                <a:ea typeface="Calibri"/>
                <a:cs typeface="Calibri"/>
                <a:sym typeface="Calibri"/>
              </a:rPr>
              <a:t>-Pressure gradient maximized in NE semicircle. In this region, SRH will be maximized, enhancing tornado potential </a:t>
            </a:r>
            <a:endParaRPr b="1" i="0" sz="2000" u="none">
              <a:solidFill>
                <a:srgbClr val="FFFF00"/>
              </a:solidFill>
              <a:latin typeface="Arimo"/>
              <a:ea typeface="Arimo"/>
              <a:cs typeface="Arimo"/>
              <a:sym typeface="Arimo"/>
            </a:endParaRPr>
          </a:p>
          <a:p>
            <a:pPr indent="0" lvl="0" marL="0" marR="0" rtl="0" algn="l">
              <a:lnSpc>
                <a:spcPct val="100000"/>
              </a:lnSpc>
              <a:spcBef>
                <a:spcPts val="0"/>
              </a:spcBef>
              <a:spcAft>
                <a:spcPts val="0"/>
              </a:spcAft>
              <a:buClr>
                <a:schemeClr val="lt1"/>
              </a:buClr>
              <a:buSzPts val="4400"/>
              <a:buFont typeface="Arimo"/>
              <a:buNone/>
            </a:pPr>
            <a:br>
              <a:rPr b="0" i="0" lang="en-US" sz="4400" u="none">
                <a:solidFill>
                  <a:schemeClr val="lt1"/>
                </a:solidFill>
                <a:latin typeface="Arimo"/>
                <a:ea typeface="Arimo"/>
                <a:cs typeface="Arimo"/>
                <a:sym typeface="Arimo"/>
              </a:rPr>
            </a:b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pic>
        <p:nvPicPr>
          <p:cNvPr id="365" name="Google Shape;365;p29"/>
          <p:cNvPicPr preferRelativeResize="0"/>
          <p:nvPr/>
        </p:nvPicPr>
        <p:blipFill rotWithShape="1">
          <a:blip r:embed="rId3">
            <a:alphaModFix/>
          </a:blip>
          <a:srcRect b="0" l="0" r="0" t="0"/>
          <a:stretch/>
        </p:blipFill>
        <p:spPr>
          <a:xfrm>
            <a:off x="0" y="1473200"/>
            <a:ext cx="9144000" cy="3098800"/>
          </a:xfrm>
          <a:prstGeom prst="rect">
            <a:avLst/>
          </a:prstGeom>
          <a:noFill/>
          <a:ln>
            <a:noFill/>
          </a:ln>
        </p:spPr>
      </p:pic>
      <p:sp>
        <p:nvSpPr>
          <p:cNvPr id="366" name="Google Shape;366;p29"/>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FORECASTING CONCEPTS – SYNOPTIC PATTERNS</a:t>
            </a:r>
            <a:endParaRPr/>
          </a:p>
        </p:txBody>
      </p:sp>
      <p:sp>
        <p:nvSpPr>
          <p:cNvPr id="367" name="Google Shape;367;p29"/>
          <p:cNvSpPr txBox="1"/>
          <p:nvPr/>
        </p:nvSpPr>
        <p:spPr>
          <a:xfrm>
            <a:off x="1298575" y="3962400"/>
            <a:ext cx="2984500" cy="5842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Mean 600-mb RH for </a:t>
            </a:r>
            <a:endParaRPr b="0" i="0" sz="500" u="none">
              <a:solidFill>
                <a:schemeClr val="dk1"/>
              </a:solidFill>
              <a:latin typeface="Arimo"/>
              <a:ea typeface="Arimo"/>
              <a:cs typeface="Arimo"/>
              <a:sym typeface="Arimo"/>
            </a:endParaRPr>
          </a:p>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Substantially Tornadic TCs</a:t>
            </a:r>
            <a:r>
              <a:rPr b="0" i="0" lang="en-US" sz="1600" u="none">
                <a:solidFill>
                  <a:schemeClr val="dk1"/>
                </a:solidFill>
                <a:latin typeface="Arimo"/>
                <a:ea typeface="Arimo"/>
                <a:cs typeface="Arimo"/>
                <a:sym typeface="Arimo"/>
              </a:rPr>
              <a:t> </a:t>
            </a:r>
            <a:endParaRPr/>
          </a:p>
        </p:txBody>
      </p:sp>
      <p:sp>
        <p:nvSpPr>
          <p:cNvPr id="368" name="Google Shape;368;p29"/>
          <p:cNvSpPr txBox="1"/>
          <p:nvPr/>
        </p:nvSpPr>
        <p:spPr>
          <a:xfrm>
            <a:off x="5029200" y="3967162"/>
            <a:ext cx="3429000" cy="585787"/>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Mean 600-mb RH for </a:t>
            </a:r>
            <a:endParaRPr b="0" i="0" sz="500" u="none">
              <a:solidFill>
                <a:schemeClr val="dk1"/>
              </a:solidFill>
              <a:latin typeface="Arimo"/>
              <a:ea typeface="Arimo"/>
              <a:cs typeface="Arimo"/>
              <a:sym typeface="Arimo"/>
            </a:endParaRPr>
          </a:p>
          <a:p>
            <a:pPr indent="0" lvl="0" marL="0" marR="0" rtl="0" algn="ctr">
              <a:lnSpc>
                <a:spcPct val="100000"/>
              </a:lnSpc>
              <a:spcBef>
                <a:spcPts val="0"/>
              </a:spcBef>
              <a:spcAft>
                <a:spcPts val="0"/>
              </a:spcAft>
              <a:buClr>
                <a:schemeClr val="dk1"/>
              </a:buClr>
              <a:buSzPts val="1600"/>
              <a:buFont typeface="Arimo"/>
              <a:buNone/>
            </a:pPr>
            <a:r>
              <a:rPr b="1" i="0" lang="en-US" sz="1600" u="none">
                <a:solidFill>
                  <a:schemeClr val="dk1"/>
                </a:solidFill>
                <a:latin typeface="Arimo"/>
                <a:ea typeface="Arimo"/>
                <a:cs typeface="Arimo"/>
                <a:sym typeface="Arimo"/>
              </a:rPr>
              <a:t>Non-Substantially Tornadic TCs</a:t>
            </a:r>
            <a:r>
              <a:rPr b="0" i="0" lang="en-US" sz="1600" u="none">
                <a:solidFill>
                  <a:schemeClr val="dk1"/>
                </a:solidFill>
                <a:latin typeface="Arimo"/>
                <a:ea typeface="Arimo"/>
                <a:cs typeface="Arimo"/>
                <a:sym typeface="Arimo"/>
              </a:rPr>
              <a:t> </a:t>
            </a:r>
            <a:endParaRPr/>
          </a:p>
        </p:txBody>
      </p:sp>
      <p:sp>
        <p:nvSpPr>
          <p:cNvPr id="369" name="Google Shape;369;p29"/>
          <p:cNvSpPr txBox="1"/>
          <p:nvPr/>
        </p:nvSpPr>
        <p:spPr>
          <a:xfrm>
            <a:off x="2438400" y="1497012"/>
            <a:ext cx="4657725" cy="46196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0000"/>
              </a:buClr>
              <a:buSzPts val="1200"/>
              <a:buFont typeface="Calibri"/>
              <a:buNone/>
            </a:pPr>
            <a:r>
              <a:rPr b="1" i="0" lang="en-US" sz="1200" u="sng">
                <a:solidFill>
                  <a:srgbClr val="FF0000"/>
                </a:solidFill>
                <a:latin typeface="Calibri"/>
                <a:ea typeface="Calibri"/>
                <a:cs typeface="Calibri"/>
                <a:sym typeface="Calibri"/>
              </a:rPr>
              <a:t>Substantially Tornadic TCs:</a:t>
            </a:r>
            <a:r>
              <a:rPr b="1" i="0" lang="en-US" sz="1200" u="none">
                <a:solidFill>
                  <a:srgbClr val="000000"/>
                </a:solidFill>
                <a:latin typeface="Calibri"/>
                <a:ea typeface="Calibri"/>
                <a:cs typeface="Calibri"/>
                <a:sym typeface="Calibri"/>
              </a:rPr>
              <a:t> </a:t>
            </a:r>
            <a:r>
              <a:rPr b="0" i="0" lang="en-US" sz="1200" u="none">
                <a:solidFill>
                  <a:srgbClr val="000000"/>
                </a:solidFill>
                <a:latin typeface="Calibri"/>
                <a:ea typeface="Calibri"/>
                <a:cs typeface="Calibri"/>
                <a:sym typeface="Calibri"/>
              </a:rPr>
              <a:t>Produce at least 4 tornadoes</a:t>
            </a:r>
            <a:endParaRPr b="0" i="0" sz="1200" u="none">
              <a:solidFill>
                <a:schemeClr val="lt1"/>
              </a:solidFill>
              <a:latin typeface="Arimo"/>
              <a:ea typeface="Arimo"/>
              <a:cs typeface="Arimo"/>
              <a:sym typeface="Arimo"/>
            </a:endParaRPr>
          </a:p>
          <a:p>
            <a:pPr indent="0" lvl="0" marL="0" marR="0" rtl="0" algn="l">
              <a:lnSpc>
                <a:spcPct val="100000"/>
              </a:lnSpc>
              <a:spcBef>
                <a:spcPts val="0"/>
              </a:spcBef>
              <a:spcAft>
                <a:spcPts val="0"/>
              </a:spcAft>
              <a:buClr>
                <a:srgbClr val="FF0000"/>
              </a:buClr>
              <a:buSzPts val="1200"/>
              <a:buFont typeface="Calibri"/>
              <a:buNone/>
            </a:pPr>
            <a:r>
              <a:rPr b="1" i="0" lang="en-US" sz="1200" u="sng">
                <a:solidFill>
                  <a:srgbClr val="FF0000"/>
                </a:solidFill>
                <a:latin typeface="Calibri"/>
                <a:ea typeface="Calibri"/>
                <a:cs typeface="Calibri"/>
                <a:sym typeface="Calibri"/>
              </a:rPr>
              <a:t>Non-Substantially Tornadic TCs:</a:t>
            </a:r>
            <a:r>
              <a:rPr b="1" i="0" lang="en-US" sz="1200" u="none">
                <a:solidFill>
                  <a:srgbClr val="000000"/>
                </a:solidFill>
                <a:latin typeface="Calibri"/>
                <a:ea typeface="Calibri"/>
                <a:cs typeface="Calibri"/>
                <a:sym typeface="Calibri"/>
              </a:rPr>
              <a:t> </a:t>
            </a:r>
            <a:r>
              <a:rPr b="0" i="0" lang="en-US" sz="1200" u="none">
                <a:solidFill>
                  <a:srgbClr val="000000"/>
                </a:solidFill>
                <a:latin typeface="Calibri"/>
                <a:ea typeface="Calibri"/>
                <a:cs typeface="Calibri"/>
                <a:sym typeface="Calibri"/>
              </a:rPr>
              <a:t>Produce no more than 1 tornado </a:t>
            </a:r>
            <a:endParaRPr/>
          </a:p>
        </p:txBody>
      </p:sp>
      <p:sp>
        <p:nvSpPr>
          <p:cNvPr id="370" name="Google Shape;370;p29"/>
          <p:cNvSpPr txBox="1"/>
          <p:nvPr/>
        </p:nvSpPr>
        <p:spPr>
          <a:xfrm>
            <a:off x="876300" y="4608512"/>
            <a:ext cx="7391400" cy="25542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00"/>
              </a:buClr>
              <a:buSzPts val="2000"/>
              <a:buFont typeface="Calibri"/>
              <a:buNone/>
            </a:pPr>
            <a:r>
              <a:rPr b="1" i="0" lang="en-US" sz="2000" u="none">
                <a:solidFill>
                  <a:srgbClr val="FFFF00"/>
                </a:solidFill>
                <a:latin typeface="Calibri"/>
                <a:ea typeface="Calibri"/>
                <a:cs typeface="Calibri"/>
                <a:sym typeface="Calibri"/>
              </a:rPr>
              <a:t>-Presence of a spatially-broad, yet strong, horizontal gradient in mid-level moisture is found over NW semicircle of cyclonic flow envelope </a:t>
            </a:r>
            <a:endParaRPr/>
          </a:p>
          <a:p>
            <a:pPr indent="0" lvl="0" marL="0" marR="0" rtl="0" algn="l">
              <a:lnSpc>
                <a:spcPct val="100000"/>
              </a:lnSpc>
              <a:spcBef>
                <a:spcPts val="0"/>
              </a:spcBef>
              <a:spcAft>
                <a:spcPts val="0"/>
              </a:spcAft>
              <a:buClr>
                <a:srgbClr val="FFFF00"/>
              </a:buClr>
              <a:buSzPts val="2000"/>
              <a:buFont typeface="Arimo"/>
              <a:buNone/>
            </a:pPr>
            <a:br>
              <a:rPr b="1" i="0" lang="en-US" sz="2000" u="none">
                <a:solidFill>
                  <a:srgbClr val="FFFF00"/>
                </a:solidFill>
                <a:latin typeface="Arimo"/>
                <a:ea typeface="Arimo"/>
                <a:cs typeface="Arimo"/>
                <a:sym typeface="Arimo"/>
              </a:rPr>
            </a:br>
            <a:r>
              <a:rPr b="1" i="0" lang="en-US" sz="2000" u="none">
                <a:solidFill>
                  <a:srgbClr val="FFFF00"/>
                </a:solidFill>
                <a:latin typeface="Calibri"/>
                <a:ea typeface="Calibri"/>
                <a:cs typeface="Calibri"/>
                <a:sym typeface="Calibri"/>
              </a:rPr>
              <a:t>-Dry air driving this gradient enhances low-level buoyancy in vicinity of rain bands through mid-level dry air entrainment into the TC</a:t>
            </a:r>
            <a:endParaRPr/>
          </a:p>
          <a:p>
            <a:pPr indent="0" lvl="0" marL="0" marR="0" rtl="0" algn="l">
              <a:lnSpc>
                <a:spcPct val="100000"/>
              </a:lnSpc>
              <a:spcBef>
                <a:spcPts val="0"/>
              </a:spcBef>
              <a:spcAft>
                <a:spcPts val="0"/>
              </a:spcAft>
              <a:buClr>
                <a:srgbClr val="FFFF00"/>
              </a:buClr>
              <a:buSzPts val="2000"/>
              <a:buFont typeface="Arimo"/>
              <a:buNone/>
            </a:pPr>
            <a:br>
              <a:rPr b="1" i="0" lang="en-US" sz="2000" u="none">
                <a:solidFill>
                  <a:srgbClr val="FFFF00"/>
                </a:solidFill>
                <a:latin typeface="Arimo"/>
                <a:ea typeface="Arimo"/>
                <a:cs typeface="Arimo"/>
                <a:sym typeface="Arimo"/>
              </a:rPr>
            </a:b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5" name="Shape 115"/>
        <p:cNvGrpSpPr/>
        <p:nvPr/>
      </p:nvGrpSpPr>
      <p:grpSpPr>
        <a:xfrm>
          <a:off x="0" y="0"/>
          <a:ext cx="0" cy="0"/>
          <a:chOff x="0" y="0"/>
          <a:chExt cx="0" cy="0"/>
        </a:xfrm>
      </p:grpSpPr>
      <p:sp>
        <p:nvSpPr>
          <p:cNvPr id="116" name="Google Shape;116;p3"/>
          <p:cNvSpPr txBox="1"/>
          <p:nvPr/>
        </p:nvSpPr>
        <p:spPr>
          <a:xfrm>
            <a:off x="-7620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MUJIGAE TORNADOES HIT CHINA</a:t>
            </a:r>
            <a:endParaRPr/>
          </a:p>
        </p:txBody>
      </p:sp>
      <p:pic>
        <p:nvPicPr>
          <p:cNvPr id="117" name="Google Shape;117;p3"/>
          <p:cNvPicPr preferRelativeResize="0"/>
          <p:nvPr/>
        </p:nvPicPr>
        <p:blipFill rotWithShape="1">
          <a:blip r:embed="rId4">
            <a:alphaModFix/>
          </a:blip>
          <a:srcRect b="0" l="0" r="0" t="0"/>
          <a:stretch/>
        </p:blipFill>
        <p:spPr>
          <a:xfrm>
            <a:off x="76200" y="1219200"/>
            <a:ext cx="4770437" cy="5443537"/>
          </a:xfrm>
          <a:prstGeom prst="rect">
            <a:avLst/>
          </a:prstGeom>
          <a:noFill/>
          <a:ln>
            <a:noFill/>
          </a:ln>
        </p:spPr>
      </p:pic>
      <p:pic>
        <p:nvPicPr>
          <p:cNvPr id="118" name="Google Shape;118;p3"/>
          <p:cNvPicPr preferRelativeResize="0"/>
          <p:nvPr/>
        </p:nvPicPr>
        <p:blipFill rotWithShape="1">
          <a:blip r:embed="rId5">
            <a:alphaModFix/>
          </a:blip>
          <a:srcRect b="0" l="0" r="0" t="0"/>
          <a:stretch/>
        </p:blipFill>
        <p:spPr>
          <a:xfrm>
            <a:off x="4846637" y="1196975"/>
            <a:ext cx="2206625" cy="2590800"/>
          </a:xfrm>
          <a:prstGeom prst="rect">
            <a:avLst/>
          </a:prstGeom>
          <a:noFill/>
          <a:ln>
            <a:noFill/>
          </a:ln>
        </p:spPr>
      </p:pic>
      <p:pic>
        <p:nvPicPr>
          <p:cNvPr id="119" name="Google Shape;119;p3"/>
          <p:cNvPicPr preferRelativeResize="0"/>
          <p:nvPr/>
        </p:nvPicPr>
        <p:blipFill rotWithShape="1">
          <a:blip r:embed="rId6">
            <a:alphaModFix/>
          </a:blip>
          <a:srcRect b="0" l="0" r="0" t="0"/>
          <a:stretch/>
        </p:blipFill>
        <p:spPr>
          <a:xfrm>
            <a:off x="6977062" y="1219200"/>
            <a:ext cx="2166937" cy="2590800"/>
          </a:xfrm>
          <a:prstGeom prst="rect">
            <a:avLst/>
          </a:prstGeom>
          <a:noFill/>
          <a:ln>
            <a:noFill/>
          </a:ln>
        </p:spPr>
      </p:pic>
      <p:pic>
        <p:nvPicPr>
          <p:cNvPr id="120" name="Google Shape;120;p3"/>
          <p:cNvPicPr preferRelativeResize="0"/>
          <p:nvPr/>
        </p:nvPicPr>
        <p:blipFill rotWithShape="1">
          <a:blip r:embed="rId7">
            <a:alphaModFix/>
          </a:blip>
          <a:srcRect b="0" l="0" r="0" t="0"/>
          <a:stretch/>
        </p:blipFill>
        <p:spPr>
          <a:xfrm>
            <a:off x="4846637" y="4087812"/>
            <a:ext cx="4287837" cy="25622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5" name="Shape 375"/>
        <p:cNvGrpSpPr/>
        <p:nvPr/>
      </p:nvGrpSpPr>
      <p:grpSpPr>
        <a:xfrm>
          <a:off x="0" y="0"/>
          <a:ext cx="0" cy="0"/>
          <a:chOff x="0" y="0"/>
          <a:chExt cx="0" cy="0"/>
        </a:xfrm>
      </p:grpSpPr>
      <p:sp>
        <p:nvSpPr>
          <p:cNvPr id="376" name="Google Shape;376;p30"/>
          <p:cNvSpPr txBox="1"/>
          <p:nvPr/>
        </p:nvSpPr>
        <p:spPr>
          <a:xfrm>
            <a:off x="381000" y="1219200"/>
            <a:ext cx="86106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mo"/>
              <a:buNone/>
            </a:pPr>
            <a:r>
              <a:rPr b="1" i="0" lang="en-US" sz="2800" u="none">
                <a:solidFill>
                  <a:schemeClr val="lt1"/>
                </a:solidFill>
                <a:latin typeface="Arimo"/>
                <a:ea typeface="Arimo"/>
                <a:cs typeface="Arimo"/>
                <a:sym typeface="Arimo"/>
              </a:rPr>
              <a:t>Baroclinic and wind boundaries can influence threat</a:t>
            </a:r>
            <a:endParaRPr/>
          </a:p>
        </p:txBody>
      </p:sp>
      <p:sp>
        <p:nvSpPr>
          <p:cNvPr id="377" name="Google Shape;377;p30"/>
          <p:cNvSpPr txBox="1"/>
          <p:nvPr/>
        </p:nvSpPr>
        <p:spPr>
          <a:xfrm>
            <a:off x="4419600" y="6477000"/>
            <a:ext cx="5257800" cy="3381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E0C3C"/>
              </a:buClr>
              <a:buSzPts val="1600"/>
              <a:buFont typeface="Arimo"/>
              <a:buNone/>
            </a:pPr>
            <a:r>
              <a:rPr b="0" i="1" lang="en-US" sz="1600" u="none">
                <a:solidFill>
                  <a:srgbClr val="0E0C3C"/>
                </a:solidFill>
                <a:latin typeface="Arimo"/>
                <a:ea typeface="Arimo"/>
                <a:cs typeface="Arimo"/>
                <a:sym typeface="Arimo"/>
              </a:rPr>
              <a:t>Edwards and Pietrycha 2006</a:t>
            </a:r>
            <a:endParaRPr/>
          </a:p>
        </p:txBody>
      </p:sp>
      <p:sp>
        <p:nvSpPr>
          <p:cNvPr id="378" name="Google Shape;378;p30"/>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FORECASTING CONCEPTS – MESOSCALE BOUNDARIES</a:t>
            </a:r>
            <a:endParaRPr/>
          </a:p>
        </p:txBody>
      </p:sp>
      <p:pic>
        <p:nvPicPr>
          <p:cNvPr descr="EARL-20Z-warmfront-and-tornadoes" id="379" name="Google Shape;379;p30"/>
          <p:cNvPicPr preferRelativeResize="0"/>
          <p:nvPr/>
        </p:nvPicPr>
        <p:blipFill rotWithShape="1">
          <a:blip r:embed="rId4">
            <a:alphaModFix/>
          </a:blip>
          <a:srcRect b="0" l="0" r="0" t="0"/>
          <a:stretch/>
        </p:blipFill>
        <p:spPr>
          <a:xfrm>
            <a:off x="76200" y="1828800"/>
            <a:ext cx="4191000" cy="3395662"/>
          </a:xfrm>
          <a:prstGeom prst="rect">
            <a:avLst/>
          </a:prstGeom>
          <a:noFill/>
          <a:ln>
            <a:noFill/>
          </a:ln>
        </p:spPr>
      </p:pic>
      <p:pic>
        <p:nvPicPr>
          <p:cNvPr descr="ALNADO" id="380" name="Google Shape;380;p30"/>
          <p:cNvPicPr preferRelativeResize="0"/>
          <p:nvPr/>
        </p:nvPicPr>
        <p:blipFill rotWithShape="1">
          <a:blip r:embed="rId5">
            <a:alphaModFix/>
          </a:blip>
          <a:srcRect b="0" l="0" r="0" t="0"/>
          <a:stretch/>
        </p:blipFill>
        <p:spPr>
          <a:xfrm>
            <a:off x="4343400" y="1828800"/>
            <a:ext cx="4648200" cy="3409950"/>
          </a:xfrm>
          <a:prstGeom prst="rect">
            <a:avLst/>
          </a:prstGeom>
          <a:noFill/>
          <a:ln>
            <a:noFill/>
          </a:ln>
        </p:spPr>
      </p:pic>
      <p:sp>
        <p:nvSpPr>
          <p:cNvPr id="381" name="Google Shape;381;p30"/>
          <p:cNvSpPr txBox="1"/>
          <p:nvPr/>
        </p:nvSpPr>
        <p:spPr>
          <a:xfrm>
            <a:off x="76200" y="4495800"/>
            <a:ext cx="10668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mo"/>
              <a:buNone/>
            </a:pPr>
            <a:r>
              <a:rPr b="0" i="0" lang="en-US" sz="2400" u="none">
                <a:solidFill>
                  <a:schemeClr val="dk1"/>
                </a:solidFill>
                <a:latin typeface="Arimo"/>
                <a:ea typeface="Arimo"/>
                <a:cs typeface="Arimo"/>
                <a:sym typeface="Arimo"/>
              </a:rPr>
              <a:t>EARL</a:t>
            </a:r>
            <a:endParaRPr/>
          </a:p>
        </p:txBody>
      </p:sp>
      <p:sp>
        <p:nvSpPr>
          <p:cNvPr id="382" name="Google Shape;382;p30"/>
          <p:cNvSpPr txBox="1"/>
          <p:nvPr/>
        </p:nvSpPr>
        <p:spPr>
          <a:xfrm>
            <a:off x="7391400" y="3733800"/>
            <a:ext cx="12954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mo"/>
              <a:buNone/>
            </a:pPr>
            <a:r>
              <a:rPr b="0" i="0" lang="en-US" sz="2400" u="none">
                <a:solidFill>
                  <a:schemeClr val="dk1"/>
                </a:solidFill>
                <a:latin typeface="Arimo"/>
                <a:ea typeface="Arimo"/>
                <a:cs typeface="Arimo"/>
                <a:sym typeface="Arimo"/>
              </a:rPr>
              <a:t>FLOYD</a:t>
            </a:r>
            <a:endParaRPr/>
          </a:p>
        </p:txBody>
      </p:sp>
      <p:sp>
        <p:nvSpPr>
          <p:cNvPr id="383" name="Google Shape;383;p30"/>
          <p:cNvSpPr txBox="1"/>
          <p:nvPr/>
        </p:nvSpPr>
        <p:spPr>
          <a:xfrm>
            <a:off x="-76200" y="3886200"/>
            <a:ext cx="26670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E0C3C"/>
              </a:buClr>
              <a:buSzPts val="2400"/>
              <a:buFont typeface="Arimo"/>
              <a:buNone/>
            </a:pPr>
            <a:r>
              <a:rPr b="0" i="1" lang="en-US" sz="2400" u="none">
                <a:solidFill>
                  <a:srgbClr val="0E0C3C"/>
                </a:solidFill>
                <a:latin typeface="Arimo"/>
                <a:ea typeface="Arimo"/>
                <a:cs typeface="Arimo"/>
                <a:sym typeface="Arimo"/>
              </a:rPr>
              <a:t>Shear Limiting</a:t>
            </a:r>
            <a:endParaRPr/>
          </a:p>
        </p:txBody>
      </p:sp>
      <p:sp>
        <p:nvSpPr>
          <p:cNvPr id="384" name="Google Shape;384;p30"/>
          <p:cNvSpPr txBox="1"/>
          <p:nvPr/>
        </p:nvSpPr>
        <p:spPr>
          <a:xfrm>
            <a:off x="4419600" y="4572000"/>
            <a:ext cx="26670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E0C3C"/>
              </a:buClr>
              <a:buSzPts val="2400"/>
              <a:buFont typeface="Arimo"/>
              <a:buNone/>
            </a:pPr>
            <a:r>
              <a:rPr b="0" i="1" lang="en-US" sz="2400" u="none">
                <a:solidFill>
                  <a:srgbClr val="0E0C3C"/>
                </a:solidFill>
                <a:latin typeface="Arimo"/>
                <a:ea typeface="Arimo"/>
                <a:cs typeface="Arimo"/>
                <a:sym typeface="Arimo"/>
              </a:rPr>
              <a:t>Buoyancy Limiting</a:t>
            </a:r>
            <a:endParaRPr/>
          </a:p>
        </p:txBody>
      </p:sp>
      <p:sp>
        <p:nvSpPr>
          <p:cNvPr id="385" name="Google Shape;385;p30"/>
          <p:cNvSpPr txBox="1"/>
          <p:nvPr/>
        </p:nvSpPr>
        <p:spPr>
          <a:xfrm>
            <a:off x="346075" y="5180012"/>
            <a:ext cx="3886200"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CC"/>
              </a:buClr>
              <a:buSzPts val="2400"/>
              <a:buFont typeface="Arimo"/>
              <a:buNone/>
            </a:pPr>
            <a:r>
              <a:rPr b="1" i="0" lang="en-US" sz="2400" u="none">
                <a:solidFill>
                  <a:srgbClr val="FFFFCC"/>
                </a:solidFill>
                <a:latin typeface="Arimo"/>
                <a:ea typeface="Arimo"/>
                <a:cs typeface="Arimo"/>
                <a:sym typeface="Arimo"/>
              </a:rPr>
              <a:t>Favorable buoyancy on both sides, only favorable shear on cool side. </a:t>
            </a:r>
            <a:endParaRPr/>
          </a:p>
        </p:txBody>
      </p:sp>
      <p:sp>
        <p:nvSpPr>
          <p:cNvPr id="386" name="Google Shape;386;p30"/>
          <p:cNvSpPr txBox="1"/>
          <p:nvPr/>
        </p:nvSpPr>
        <p:spPr>
          <a:xfrm>
            <a:off x="4911725" y="5180012"/>
            <a:ext cx="3886200"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CC"/>
              </a:buClr>
              <a:buSzPts val="2400"/>
              <a:buFont typeface="Arimo"/>
              <a:buNone/>
            </a:pPr>
            <a:r>
              <a:rPr b="1" i="0" lang="en-US" sz="2400" u="none">
                <a:solidFill>
                  <a:srgbClr val="FFFFCC"/>
                </a:solidFill>
                <a:latin typeface="Arimo"/>
                <a:ea typeface="Arimo"/>
                <a:cs typeface="Arimo"/>
                <a:sym typeface="Arimo"/>
              </a:rPr>
              <a:t>Favorable shear on both sides, only favorable buoyancy on warm side.</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1" name="Shape 391"/>
        <p:cNvGrpSpPr/>
        <p:nvPr/>
      </p:nvGrpSpPr>
      <p:grpSpPr>
        <a:xfrm>
          <a:off x="0" y="0"/>
          <a:ext cx="0" cy="0"/>
          <a:chOff x="0" y="0"/>
          <a:chExt cx="0" cy="0"/>
        </a:xfrm>
      </p:grpSpPr>
      <p:sp>
        <p:nvSpPr>
          <p:cNvPr id="392" name="Google Shape;392;p31"/>
          <p:cNvSpPr txBox="1"/>
          <p:nvPr/>
        </p:nvSpPr>
        <p:spPr>
          <a:xfrm>
            <a:off x="4419600" y="6477000"/>
            <a:ext cx="5257800" cy="33813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E0C3C"/>
              </a:buClr>
              <a:buSzPts val="1600"/>
              <a:buFont typeface="Arimo"/>
              <a:buNone/>
            </a:pPr>
            <a:r>
              <a:rPr b="0" i="1" lang="en-US" sz="1600" u="none">
                <a:solidFill>
                  <a:srgbClr val="0E0C3C"/>
                </a:solidFill>
                <a:latin typeface="Arimo"/>
                <a:ea typeface="Arimo"/>
                <a:cs typeface="Arimo"/>
                <a:sym typeface="Arimo"/>
              </a:rPr>
              <a:t>Edwards and Pietrycha 2006</a:t>
            </a:r>
            <a:endParaRPr/>
          </a:p>
        </p:txBody>
      </p:sp>
      <p:sp>
        <p:nvSpPr>
          <p:cNvPr id="393" name="Google Shape;393;p31"/>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FORECASTING CONCEPTS – MESOSCALE BOUNDARIES</a:t>
            </a:r>
            <a:endParaRPr/>
          </a:p>
        </p:txBody>
      </p:sp>
      <p:sp>
        <p:nvSpPr>
          <p:cNvPr id="394" name="Google Shape;394;p31"/>
          <p:cNvSpPr txBox="1"/>
          <p:nvPr/>
        </p:nvSpPr>
        <p:spPr>
          <a:xfrm>
            <a:off x="4094162" y="4800600"/>
            <a:ext cx="4135437" cy="4619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CECFF"/>
              </a:buClr>
              <a:buSzPts val="2400"/>
              <a:buFont typeface="Arimo"/>
              <a:buNone/>
            </a:pPr>
            <a:r>
              <a:rPr b="0" i="1" lang="en-US" sz="2400" u="none">
                <a:solidFill>
                  <a:srgbClr val="CCECFF"/>
                </a:solidFill>
                <a:latin typeface="Arimo"/>
                <a:ea typeface="Arimo"/>
                <a:cs typeface="Arimo"/>
                <a:sym typeface="Arimo"/>
              </a:rPr>
              <a:t>Buoyancy-Shear Overlap</a:t>
            </a:r>
            <a:endParaRPr/>
          </a:p>
        </p:txBody>
      </p:sp>
      <p:pic>
        <p:nvPicPr>
          <p:cNvPr id="395" name="Google Shape;395;p31"/>
          <p:cNvPicPr preferRelativeResize="0"/>
          <p:nvPr/>
        </p:nvPicPr>
        <p:blipFill rotWithShape="1">
          <a:blip r:embed="rId4">
            <a:alphaModFix/>
          </a:blip>
          <a:srcRect b="0" l="0" r="0" t="0"/>
          <a:stretch/>
        </p:blipFill>
        <p:spPr>
          <a:xfrm>
            <a:off x="1333500" y="1357312"/>
            <a:ext cx="2857500" cy="3789362"/>
          </a:xfrm>
          <a:prstGeom prst="rect">
            <a:avLst/>
          </a:prstGeom>
          <a:noFill/>
          <a:ln>
            <a:noFill/>
          </a:ln>
        </p:spPr>
      </p:pic>
      <p:pic>
        <p:nvPicPr>
          <p:cNvPr id="396" name="Google Shape;396;p31"/>
          <p:cNvPicPr preferRelativeResize="0"/>
          <p:nvPr/>
        </p:nvPicPr>
        <p:blipFill rotWithShape="1">
          <a:blip r:embed="rId5">
            <a:alphaModFix/>
          </a:blip>
          <a:srcRect b="0" l="0" r="0" t="0"/>
          <a:stretch/>
        </p:blipFill>
        <p:spPr>
          <a:xfrm>
            <a:off x="4695825" y="1366837"/>
            <a:ext cx="3000375" cy="3314700"/>
          </a:xfrm>
          <a:prstGeom prst="rect">
            <a:avLst/>
          </a:prstGeom>
          <a:noFill/>
          <a:ln>
            <a:noFill/>
          </a:ln>
        </p:spPr>
      </p:pic>
      <p:sp>
        <p:nvSpPr>
          <p:cNvPr id="397" name="Google Shape;397;p31"/>
          <p:cNvSpPr txBox="1"/>
          <p:nvPr/>
        </p:nvSpPr>
        <p:spPr>
          <a:xfrm>
            <a:off x="457200" y="5160962"/>
            <a:ext cx="5410200" cy="1200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CC"/>
              </a:buClr>
              <a:buSzPts val="2400"/>
              <a:buFont typeface="Arimo"/>
              <a:buNone/>
            </a:pPr>
            <a:r>
              <a:rPr b="1" i="0" lang="en-US" sz="2400" u="none">
                <a:solidFill>
                  <a:srgbClr val="FFFFCC"/>
                </a:solidFill>
                <a:latin typeface="Arimo"/>
                <a:ea typeface="Arimo"/>
                <a:cs typeface="Arimo"/>
                <a:sym typeface="Arimo"/>
              </a:rPr>
              <a:t>Favorable buoyancy on one side, favorable shear on the other. (Slim corridor of overlap near the boundary)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2" name="Shape 402"/>
        <p:cNvGrpSpPr/>
        <p:nvPr/>
      </p:nvGrpSpPr>
      <p:grpSpPr>
        <a:xfrm>
          <a:off x="0" y="0"/>
          <a:ext cx="0" cy="0"/>
          <a:chOff x="0" y="0"/>
          <a:chExt cx="0" cy="0"/>
        </a:xfrm>
      </p:grpSpPr>
      <p:sp>
        <p:nvSpPr>
          <p:cNvPr id="403" name="Google Shape;403;p32"/>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RADAR CONCEPTS for TC TORNADOES</a:t>
            </a:r>
            <a:endParaRPr/>
          </a:p>
        </p:txBody>
      </p:sp>
      <p:pic>
        <p:nvPicPr>
          <p:cNvPr id="404" name="Google Shape;404;p32"/>
          <p:cNvPicPr preferRelativeResize="0"/>
          <p:nvPr/>
        </p:nvPicPr>
        <p:blipFill rotWithShape="1">
          <a:blip r:embed="rId4">
            <a:alphaModFix/>
          </a:blip>
          <a:srcRect b="0" l="0" r="0" t="0"/>
          <a:stretch/>
        </p:blipFill>
        <p:spPr>
          <a:xfrm>
            <a:off x="2432050" y="1219200"/>
            <a:ext cx="6711950" cy="5689600"/>
          </a:xfrm>
          <a:prstGeom prst="rect">
            <a:avLst/>
          </a:prstGeom>
          <a:noFill/>
          <a:ln>
            <a:noFill/>
          </a:ln>
        </p:spPr>
      </p:pic>
      <p:sp>
        <p:nvSpPr>
          <p:cNvPr id="405" name="Google Shape;405;p32"/>
          <p:cNvSpPr txBox="1"/>
          <p:nvPr/>
        </p:nvSpPr>
        <p:spPr>
          <a:xfrm>
            <a:off x="152400" y="4191000"/>
            <a:ext cx="3200400" cy="1816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Beaufort Co.</a:t>
            </a:r>
            <a:br>
              <a:rPr b="1" i="0" lang="en-US" sz="2800" u="none">
                <a:solidFill>
                  <a:srgbClr val="99CCFF"/>
                </a:solidFill>
                <a:latin typeface="Arimo"/>
                <a:ea typeface="Arimo"/>
                <a:cs typeface="Arimo"/>
                <a:sym typeface="Arimo"/>
              </a:rPr>
            </a:br>
            <a:r>
              <a:rPr b="1" i="0" lang="en-US" sz="2800" u="none">
                <a:solidFill>
                  <a:srgbClr val="99CCFF"/>
                </a:solidFill>
                <a:latin typeface="Arimo"/>
                <a:ea typeface="Arimo"/>
                <a:cs typeface="Arimo"/>
                <a:sym typeface="Arimo"/>
              </a:rPr>
              <a:t>N. Carolina</a:t>
            </a:r>
            <a:br>
              <a:rPr b="1" i="0" lang="en-US" sz="2800" u="none">
                <a:solidFill>
                  <a:srgbClr val="99CCFF"/>
                </a:solidFill>
                <a:latin typeface="Arimo"/>
                <a:ea typeface="Arimo"/>
                <a:cs typeface="Arimo"/>
                <a:sym typeface="Arimo"/>
              </a:rPr>
            </a:br>
            <a:r>
              <a:rPr b="1" i="0" lang="en-US" sz="2800" u="none">
                <a:solidFill>
                  <a:srgbClr val="99CCFF"/>
                </a:solidFill>
                <a:latin typeface="Arimo"/>
                <a:ea typeface="Arimo"/>
                <a:cs typeface="Arimo"/>
                <a:sym typeface="Arimo"/>
              </a:rPr>
              <a:t>27 Aug 2011</a:t>
            </a:r>
            <a:br>
              <a:rPr b="1" i="0" lang="en-US" sz="2800" u="none">
                <a:solidFill>
                  <a:srgbClr val="99CCFF"/>
                </a:solidFill>
                <a:latin typeface="Arimo"/>
                <a:ea typeface="Arimo"/>
                <a:cs typeface="Arimo"/>
                <a:sym typeface="Arimo"/>
              </a:rPr>
            </a:br>
            <a:r>
              <a:rPr b="1" i="0" lang="en-US" sz="2800" u="none">
                <a:solidFill>
                  <a:srgbClr val="99CCFF"/>
                </a:solidFill>
                <a:latin typeface="Arimo"/>
                <a:ea typeface="Arimo"/>
                <a:cs typeface="Arimo"/>
                <a:sym typeface="Arimo"/>
              </a:rPr>
              <a:t>0203 UTC</a:t>
            </a:r>
            <a:endParaRPr/>
          </a:p>
        </p:txBody>
      </p:sp>
      <p:pic>
        <p:nvPicPr>
          <p:cNvPr id="406" name="Google Shape;406;p32"/>
          <p:cNvPicPr preferRelativeResize="0"/>
          <p:nvPr/>
        </p:nvPicPr>
        <p:blipFill rotWithShape="1">
          <a:blip r:embed="rId5">
            <a:alphaModFix/>
          </a:blip>
          <a:srcRect b="0" l="0" r="0" t="0"/>
          <a:stretch/>
        </p:blipFill>
        <p:spPr>
          <a:xfrm>
            <a:off x="1143000" y="1219200"/>
            <a:ext cx="8001000" cy="2884487"/>
          </a:xfrm>
          <a:prstGeom prst="rect">
            <a:avLst/>
          </a:prstGeom>
          <a:noFill/>
          <a:ln>
            <a:noFill/>
          </a:ln>
        </p:spPr>
      </p:pic>
      <p:sp>
        <p:nvSpPr>
          <p:cNvPr id="407" name="Google Shape;407;p32"/>
          <p:cNvSpPr txBox="1"/>
          <p:nvPr/>
        </p:nvSpPr>
        <p:spPr>
          <a:xfrm>
            <a:off x="4724400" y="1219200"/>
            <a:ext cx="5257800" cy="457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400"/>
              <a:buFont typeface="Arimo"/>
              <a:buNone/>
            </a:pPr>
            <a:r>
              <a:rPr b="0" i="1" lang="en-US" sz="2400" u="none">
                <a:solidFill>
                  <a:schemeClr val="lt1"/>
                </a:solidFill>
                <a:latin typeface="Arimo"/>
                <a:ea typeface="Arimo"/>
                <a:cs typeface="Arimo"/>
                <a:sym typeface="Arimo"/>
              </a:rPr>
              <a:t>Edwards and Picca 2016</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2" name="Shape 412"/>
        <p:cNvGrpSpPr/>
        <p:nvPr/>
      </p:nvGrpSpPr>
      <p:grpSpPr>
        <a:xfrm>
          <a:off x="0" y="0"/>
          <a:ext cx="0" cy="0"/>
          <a:chOff x="0" y="0"/>
          <a:chExt cx="0" cy="0"/>
        </a:xfrm>
      </p:grpSpPr>
      <p:pic>
        <p:nvPicPr>
          <p:cNvPr descr="RVortcomparison_loop_08192007" id="413" name="Google Shape;413;p33"/>
          <p:cNvPicPr preferRelativeResize="0"/>
          <p:nvPr/>
        </p:nvPicPr>
        <p:blipFill rotWithShape="1">
          <a:blip r:embed="rId4">
            <a:alphaModFix/>
          </a:blip>
          <a:srcRect b="0" l="0" r="0" t="0"/>
          <a:stretch/>
        </p:blipFill>
        <p:spPr>
          <a:xfrm>
            <a:off x="3505200" y="1219200"/>
            <a:ext cx="2741612" cy="5481637"/>
          </a:xfrm>
          <a:prstGeom prst="rect">
            <a:avLst/>
          </a:prstGeom>
          <a:noFill/>
          <a:ln>
            <a:noFill/>
          </a:ln>
        </p:spPr>
      </p:pic>
      <p:pic>
        <p:nvPicPr>
          <p:cNvPr descr="VVortcomparison_loop_08192007" id="414" name="Google Shape;414;p33"/>
          <p:cNvPicPr preferRelativeResize="0"/>
          <p:nvPr/>
        </p:nvPicPr>
        <p:blipFill rotWithShape="1">
          <a:blip r:embed="rId5">
            <a:alphaModFix/>
          </a:blip>
          <a:srcRect b="0" l="0" r="0" t="0"/>
          <a:stretch/>
        </p:blipFill>
        <p:spPr>
          <a:xfrm>
            <a:off x="6248400" y="1219200"/>
            <a:ext cx="2741612" cy="5481637"/>
          </a:xfrm>
          <a:prstGeom prst="rect">
            <a:avLst/>
          </a:prstGeom>
          <a:noFill/>
          <a:ln>
            <a:noFill/>
          </a:ln>
        </p:spPr>
      </p:pic>
      <p:sp>
        <p:nvSpPr>
          <p:cNvPr id="415" name="Google Shape;415;p33"/>
          <p:cNvSpPr txBox="1"/>
          <p:nvPr/>
        </p:nvSpPr>
        <p:spPr>
          <a:xfrm>
            <a:off x="152400" y="2438400"/>
            <a:ext cx="3352800" cy="126682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FFCC"/>
              </a:buClr>
              <a:buSzPts val="2000"/>
              <a:buFont typeface="Arial"/>
              <a:buNone/>
            </a:pPr>
            <a:r>
              <a:rPr b="1" i="0" lang="en-US" sz="2000" u="none">
                <a:solidFill>
                  <a:srgbClr val="CCFFCC"/>
                </a:solidFill>
                <a:latin typeface="Arial"/>
                <a:ea typeface="Arial"/>
                <a:cs typeface="Arial"/>
                <a:sym typeface="Arial"/>
              </a:rPr>
              <a:t>PAR</a:t>
            </a:r>
            <a:r>
              <a:rPr b="0" i="0" lang="en-US" sz="2000" u="none">
                <a:solidFill>
                  <a:srgbClr val="CCFFCC"/>
                </a:solidFill>
                <a:latin typeface="Arial"/>
                <a:ea typeface="Arial"/>
                <a:cs typeface="Arial"/>
                <a:sym typeface="Arial"/>
              </a:rPr>
              <a:t>  VCP 12     60° sector</a:t>
            </a:r>
            <a:endParaRPr/>
          </a:p>
          <a:p>
            <a:pPr indent="0" lvl="0" marL="0" marR="0" rtl="0" algn="l">
              <a:lnSpc>
                <a:spcPct val="100000"/>
              </a:lnSpc>
              <a:spcBef>
                <a:spcPts val="900"/>
              </a:spcBef>
              <a:spcAft>
                <a:spcPts val="0"/>
              </a:spcAft>
              <a:buClr>
                <a:srgbClr val="CCFFCC"/>
              </a:buClr>
              <a:buSzPts val="1800"/>
              <a:buFont typeface="Tahoma"/>
              <a:buNone/>
            </a:pPr>
            <a:r>
              <a:rPr b="0" i="0" lang="en-US" sz="1800" u="none">
                <a:solidFill>
                  <a:srgbClr val="CCFFCC"/>
                </a:solidFill>
                <a:latin typeface="Tahoma"/>
                <a:ea typeface="Tahoma"/>
                <a:cs typeface="Tahoma"/>
                <a:sym typeface="Tahoma"/>
              </a:rPr>
              <a:t>0.5° oversampling in azimuth</a:t>
            </a:r>
            <a:endParaRPr/>
          </a:p>
          <a:p>
            <a:pPr indent="0" lvl="0" marL="0" marR="0" rtl="0" algn="l">
              <a:lnSpc>
                <a:spcPct val="100000"/>
              </a:lnSpc>
              <a:spcBef>
                <a:spcPts val="1000"/>
              </a:spcBef>
              <a:spcAft>
                <a:spcPts val="0"/>
              </a:spcAft>
              <a:buClr>
                <a:srgbClr val="CCFFCC"/>
              </a:buClr>
              <a:buSzPts val="2000"/>
              <a:buFont typeface="Arial"/>
              <a:buNone/>
            </a:pPr>
            <a:r>
              <a:rPr b="0" i="0" lang="en-US" sz="2000" u="none">
                <a:solidFill>
                  <a:srgbClr val="CCFFCC"/>
                </a:solidFill>
                <a:latin typeface="Arial"/>
                <a:ea typeface="Arial"/>
                <a:cs typeface="Arial"/>
                <a:sym typeface="Arial"/>
              </a:rPr>
              <a:t>Interval ~ </a:t>
            </a:r>
            <a:r>
              <a:rPr b="1" i="0" lang="en-US" sz="2000" u="none">
                <a:solidFill>
                  <a:srgbClr val="CCFFCC"/>
                </a:solidFill>
                <a:latin typeface="Arial"/>
                <a:ea typeface="Arial"/>
                <a:cs typeface="Arial"/>
                <a:sym typeface="Arial"/>
              </a:rPr>
              <a:t>43 s</a:t>
            </a:r>
            <a:endParaRPr/>
          </a:p>
        </p:txBody>
      </p:sp>
      <p:sp>
        <p:nvSpPr>
          <p:cNvPr id="416" name="Google Shape;416;p33"/>
          <p:cNvSpPr txBox="1"/>
          <p:nvPr/>
        </p:nvSpPr>
        <p:spPr>
          <a:xfrm>
            <a:off x="0" y="1143000"/>
            <a:ext cx="3276600" cy="12509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CC"/>
              </a:buClr>
              <a:buSzPts val="2000"/>
              <a:buFont typeface="Arimo"/>
              <a:buNone/>
            </a:pPr>
            <a:r>
              <a:rPr b="1" i="0" lang="en-US" sz="2000" u="none">
                <a:solidFill>
                  <a:srgbClr val="FFFFCC"/>
                </a:solidFill>
                <a:latin typeface="Arimo"/>
                <a:ea typeface="Arimo"/>
                <a:cs typeface="Arimo"/>
                <a:sym typeface="Arimo"/>
              </a:rPr>
              <a:t>Tornado Warned Supercell near Norge OK           </a:t>
            </a:r>
            <a:r>
              <a:rPr b="1" i="0" lang="en-US" sz="3600" u="sng">
                <a:solidFill>
                  <a:srgbClr val="FFFFCC"/>
                </a:solidFill>
                <a:latin typeface="Arimo"/>
                <a:ea typeface="Arimo"/>
                <a:cs typeface="Arimo"/>
                <a:sym typeface="Arimo"/>
              </a:rPr>
              <a:t>TC Erin</a:t>
            </a:r>
            <a:endParaRPr/>
          </a:p>
        </p:txBody>
      </p:sp>
      <p:sp>
        <p:nvSpPr>
          <p:cNvPr id="417" name="Google Shape;417;p33"/>
          <p:cNvSpPr txBox="1"/>
          <p:nvPr/>
        </p:nvSpPr>
        <p:spPr>
          <a:xfrm>
            <a:off x="152400" y="3810000"/>
            <a:ext cx="3200400" cy="9461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19 Aug 2007       0135-0154 UTC</a:t>
            </a:r>
            <a:endParaRPr/>
          </a:p>
        </p:txBody>
      </p:sp>
      <p:sp>
        <p:nvSpPr>
          <p:cNvPr id="418" name="Google Shape;418;p33"/>
          <p:cNvSpPr txBox="1"/>
          <p:nvPr/>
        </p:nvSpPr>
        <p:spPr>
          <a:xfrm>
            <a:off x="152400" y="4876800"/>
            <a:ext cx="2362200" cy="13112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CCFFCC"/>
              </a:buClr>
              <a:buSzPts val="2000"/>
              <a:buFont typeface="Arial"/>
              <a:buNone/>
            </a:pPr>
            <a:r>
              <a:rPr b="1" i="0" lang="en-US" sz="2000" u="none">
                <a:solidFill>
                  <a:srgbClr val="CCFFCC"/>
                </a:solidFill>
                <a:latin typeface="Arial"/>
                <a:ea typeface="Arial"/>
                <a:cs typeface="Arial"/>
                <a:sym typeface="Arial"/>
              </a:rPr>
              <a:t>WSR-88D</a:t>
            </a:r>
            <a:r>
              <a:rPr b="0" i="0" lang="en-US" sz="2000" u="none">
                <a:solidFill>
                  <a:srgbClr val="CCFFCC"/>
                </a:solidFill>
                <a:latin typeface="Arial"/>
                <a:ea typeface="Arial"/>
                <a:cs typeface="Arial"/>
                <a:sym typeface="Arial"/>
              </a:rPr>
              <a:t>  </a:t>
            </a:r>
            <a:endParaRPr/>
          </a:p>
          <a:p>
            <a:pPr indent="0" lvl="0" marL="0" marR="0" rtl="0" algn="l">
              <a:lnSpc>
                <a:spcPct val="100000"/>
              </a:lnSpc>
              <a:spcBef>
                <a:spcPts val="1000"/>
              </a:spcBef>
              <a:spcAft>
                <a:spcPts val="0"/>
              </a:spcAft>
              <a:buClr>
                <a:srgbClr val="CCFFCC"/>
              </a:buClr>
              <a:buSzPts val="2000"/>
              <a:buFont typeface="Arial"/>
              <a:buNone/>
            </a:pPr>
            <a:r>
              <a:rPr b="0" i="0" lang="en-US" sz="2000" u="none">
                <a:solidFill>
                  <a:srgbClr val="CCFFCC"/>
                </a:solidFill>
                <a:latin typeface="Arial"/>
                <a:ea typeface="Arial"/>
                <a:cs typeface="Arial"/>
                <a:sym typeface="Arial"/>
              </a:rPr>
              <a:t>VCP 12  </a:t>
            </a:r>
            <a:endParaRPr/>
          </a:p>
          <a:p>
            <a:pPr indent="0" lvl="0" marL="0" marR="0" rtl="0" algn="l">
              <a:lnSpc>
                <a:spcPct val="100000"/>
              </a:lnSpc>
              <a:spcBef>
                <a:spcPts val="1000"/>
              </a:spcBef>
              <a:spcAft>
                <a:spcPts val="0"/>
              </a:spcAft>
              <a:buClr>
                <a:srgbClr val="CCFFCC"/>
              </a:buClr>
              <a:buSzPts val="2000"/>
              <a:buFont typeface="Arial"/>
              <a:buNone/>
            </a:pPr>
            <a:r>
              <a:rPr b="0" i="0" lang="en-US" sz="2000" u="none">
                <a:solidFill>
                  <a:srgbClr val="CCFFCC"/>
                </a:solidFill>
                <a:latin typeface="Arial"/>
                <a:ea typeface="Arial"/>
                <a:cs typeface="Arial"/>
                <a:sym typeface="Arial"/>
              </a:rPr>
              <a:t>Interval ~ </a:t>
            </a:r>
            <a:r>
              <a:rPr b="1" i="0" lang="en-US" sz="2000" u="none">
                <a:solidFill>
                  <a:srgbClr val="CCFFCC"/>
                </a:solidFill>
                <a:latin typeface="Arial"/>
                <a:ea typeface="Arial"/>
                <a:cs typeface="Arial"/>
                <a:sym typeface="Arial"/>
              </a:rPr>
              <a:t>4.1 min</a:t>
            </a:r>
            <a:endParaRPr/>
          </a:p>
        </p:txBody>
      </p:sp>
      <p:sp>
        <p:nvSpPr>
          <p:cNvPr id="419" name="Google Shape;419;p33"/>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RADAR CONCEPTS for TC TORNADOES</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34"/>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RADAR CONCEPTS for TC TORNADOES – VELOCITY ENHANCEMENT SIGNATURE</a:t>
            </a:r>
            <a:endParaRPr/>
          </a:p>
        </p:txBody>
      </p:sp>
      <p:pic>
        <p:nvPicPr>
          <p:cNvPr id="426" name="Google Shape;426;p34"/>
          <p:cNvPicPr preferRelativeResize="0"/>
          <p:nvPr/>
        </p:nvPicPr>
        <p:blipFill rotWithShape="1">
          <a:blip r:embed="rId3">
            <a:alphaModFix/>
          </a:blip>
          <a:srcRect b="0" l="0" r="0" t="0"/>
          <a:stretch/>
        </p:blipFill>
        <p:spPr>
          <a:xfrm>
            <a:off x="0" y="1316037"/>
            <a:ext cx="9144000" cy="422592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35"/>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RADAR CONCEPTS for TC TORNADOES – VELOCITY ENHANCEMENT SIGNATURE</a:t>
            </a:r>
            <a:endParaRPr/>
          </a:p>
        </p:txBody>
      </p:sp>
      <p:pic>
        <p:nvPicPr>
          <p:cNvPr id="433" name="Google Shape;433;p35"/>
          <p:cNvPicPr preferRelativeResize="0"/>
          <p:nvPr/>
        </p:nvPicPr>
        <p:blipFill rotWithShape="1">
          <a:blip r:embed="rId3">
            <a:alphaModFix/>
          </a:blip>
          <a:srcRect b="0" l="0" r="0" t="0"/>
          <a:stretch/>
        </p:blipFill>
        <p:spPr>
          <a:xfrm>
            <a:off x="0" y="1331912"/>
            <a:ext cx="9144000" cy="419417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36"/>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RADAR CONCEPTS for TC TORNADOES – VELOCITY ENHANCEMENT SIGNATURE</a:t>
            </a:r>
            <a:endParaRPr/>
          </a:p>
        </p:txBody>
      </p:sp>
      <p:pic>
        <p:nvPicPr>
          <p:cNvPr id="440" name="Google Shape;440;p36"/>
          <p:cNvPicPr preferRelativeResize="0"/>
          <p:nvPr/>
        </p:nvPicPr>
        <p:blipFill rotWithShape="1">
          <a:blip r:embed="rId3">
            <a:alphaModFix/>
          </a:blip>
          <a:srcRect b="0" l="0" r="0" t="0"/>
          <a:stretch/>
        </p:blipFill>
        <p:spPr>
          <a:xfrm>
            <a:off x="0" y="1320800"/>
            <a:ext cx="9144000" cy="42164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37"/>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RADAR CONCEPTS for TC TORNADOES – VELOCITY ENHANCEMENT SIGNATURE</a:t>
            </a:r>
            <a:endParaRPr/>
          </a:p>
        </p:txBody>
      </p:sp>
      <p:pic>
        <p:nvPicPr>
          <p:cNvPr id="447" name="Google Shape;447;p37"/>
          <p:cNvPicPr preferRelativeResize="0"/>
          <p:nvPr/>
        </p:nvPicPr>
        <p:blipFill rotWithShape="1">
          <a:blip r:embed="rId3">
            <a:alphaModFix/>
          </a:blip>
          <a:srcRect b="0" l="0" r="0" t="0"/>
          <a:stretch/>
        </p:blipFill>
        <p:spPr>
          <a:xfrm>
            <a:off x="0" y="1316037"/>
            <a:ext cx="9144000" cy="4225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sp>
        <p:nvSpPr>
          <p:cNvPr id="453" name="Google Shape;453;p38"/>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RADAR CONCEPTS for TC TORNADOES – VELOCITY ENHANCEMENT SIGNATURE</a:t>
            </a:r>
            <a:endParaRPr/>
          </a:p>
        </p:txBody>
      </p:sp>
      <p:pic>
        <p:nvPicPr>
          <p:cNvPr id="454" name="Google Shape;454;p38"/>
          <p:cNvPicPr preferRelativeResize="0"/>
          <p:nvPr/>
        </p:nvPicPr>
        <p:blipFill rotWithShape="1">
          <a:blip r:embed="rId3">
            <a:alphaModFix/>
          </a:blip>
          <a:srcRect b="0" l="0" r="0" t="0"/>
          <a:stretch/>
        </p:blipFill>
        <p:spPr>
          <a:xfrm>
            <a:off x="0" y="1317625"/>
            <a:ext cx="9144000" cy="42227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39"/>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RADAR CONCEPTS for TC TORNADOES – VELOCITY ENHANCEMENT SIGNATURE</a:t>
            </a:r>
            <a:endParaRPr/>
          </a:p>
        </p:txBody>
      </p:sp>
      <p:pic>
        <p:nvPicPr>
          <p:cNvPr id="461" name="Google Shape;461;p39"/>
          <p:cNvPicPr preferRelativeResize="0"/>
          <p:nvPr/>
        </p:nvPicPr>
        <p:blipFill rotWithShape="1">
          <a:blip r:embed="rId3">
            <a:alphaModFix/>
          </a:blip>
          <a:srcRect b="0" l="0" r="0" t="0"/>
          <a:stretch/>
        </p:blipFill>
        <p:spPr>
          <a:xfrm>
            <a:off x="0" y="1336675"/>
            <a:ext cx="9144000" cy="4184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5" name="Shape 125"/>
        <p:cNvGrpSpPr/>
        <p:nvPr/>
      </p:nvGrpSpPr>
      <p:grpSpPr>
        <a:xfrm>
          <a:off x="0" y="0"/>
          <a:ext cx="0" cy="0"/>
          <a:chOff x="0" y="0"/>
          <a:chExt cx="0" cy="0"/>
        </a:xfrm>
      </p:grpSpPr>
      <p:sp>
        <p:nvSpPr>
          <p:cNvPr id="126" name="Google Shape;126;p4"/>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FACTS &amp; CLIMATOLOGY</a:t>
            </a:r>
            <a:endParaRPr/>
          </a:p>
        </p:txBody>
      </p:sp>
      <p:sp>
        <p:nvSpPr>
          <p:cNvPr id="127" name="Google Shape;127;p4"/>
          <p:cNvSpPr txBox="1"/>
          <p:nvPr/>
        </p:nvSpPr>
        <p:spPr>
          <a:xfrm>
            <a:off x="304800" y="1295400"/>
            <a:ext cx="8686800" cy="5029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FFCC"/>
              </a:buClr>
              <a:buSzPts val="2000"/>
              <a:buFont typeface="Verdana"/>
              <a:buChar char="•"/>
            </a:pPr>
            <a:r>
              <a:rPr b="1" i="0" lang="en-US" sz="2000" u="none">
                <a:solidFill>
                  <a:srgbClr val="CCECFF"/>
                </a:solidFill>
                <a:latin typeface="Verdana"/>
                <a:ea typeface="Verdana"/>
                <a:cs typeface="Verdana"/>
                <a:sym typeface="Verdana"/>
              </a:rPr>
              <a:t>MOST COMMON IN &lt;50-kt WIND AREA</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FFFFCC"/>
                </a:solidFill>
                <a:latin typeface="Verdana"/>
                <a:ea typeface="Verdana"/>
                <a:cs typeface="Verdana"/>
                <a:sym typeface="Verdana"/>
              </a:rPr>
              <a:t>MOST COMMON NNW-NE-SE OF CENTER</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CCECFF"/>
                </a:solidFill>
                <a:latin typeface="Verdana"/>
                <a:ea typeface="Verdana"/>
                <a:cs typeface="Verdana"/>
                <a:sym typeface="Verdana"/>
              </a:rPr>
              <a:t>MOST COMMON AND DAMAGING FROM MINI-SUPERCELLS (EF0-EF3, TWO F4S SINCE 1950)</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FFFFCC"/>
                </a:solidFill>
                <a:latin typeface="Verdana"/>
                <a:ea typeface="Verdana"/>
                <a:cs typeface="Verdana"/>
                <a:sym typeface="Verdana"/>
              </a:rPr>
              <a:t>OCCASIONALLY REPORTED FROM NON-SUPERCELL RADAR FEATURES (WEAK – EF0-EF1)</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CCECFF"/>
                </a:solidFill>
                <a:latin typeface="Verdana"/>
                <a:ea typeface="Verdana"/>
                <a:cs typeface="Verdana"/>
                <a:sym typeface="Verdana"/>
              </a:rPr>
              <a:t>SHARP DECREASE &gt;500 km FROM COASTS</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FFFFCC"/>
                </a:solidFill>
                <a:latin typeface="Verdana"/>
                <a:ea typeface="Verdana"/>
                <a:cs typeface="Verdana"/>
                <a:sym typeface="Verdana"/>
              </a:rPr>
              <a:t>MORE COMMON DIURNALLY</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CCECFF"/>
                </a:solidFill>
                <a:latin typeface="Verdana"/>
                <a:ea typeface="Verdana"/>
                <a:cs typeface="Verdana"/>
                <a:sym typeface="Verdana"/>
              </a:rPr>
              <a:t>OCCUR OVER WATER AND CAN MOVE ASHORE</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FFFFCC"/>
                </a:solidFill>
                <a:latin typeface="Verdana"/>
                <a:ea typeface="Verdana"/>
                <a:cs typeface="Verdana"/>
                <a:sym typeface="Verdana"/>
              </a:rPr>
              <a:t>OCCUR IN EVERY STAGE OF CLASSIFICATION</a:t>
            </a:r>
            <a:r>
              <a:rPr b="1" i="0" lang="en-US" sz="2000" u="none">
                <a:solidFill>
                  <a:srgbClr val="CCECFF"/>
                </a:solidFill>
                <a:latin typeface="Verdana"/>
                <a:ea typeface="Verdana"/>
                <a:cs typeface="Verdana"/>
                <a:sym typeface="Verdana"/>
              </a:rPr>
              <a:t> </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CCECFF"/>
                </a:solidFill>
                <a:latin typeface="Verdana"/>
                <a:ea typeface="Verdana"/>
                <a:cs typeface="Verdana"/>
                <a:sym typeface="Verdana"/>
              </a:rPr>
              <a:t>DETAILED DISCUSSION IN EDWARDS (2012), EJSSM</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0" st="0"/>
                                            </p:txEl>
                                          </p:spTgt>
                                        </p:tgtEl>
                                        <p:attrNameLst>
                                          <p:attrName>style.visibility</p:attrName>
                                        </p:attrNameLst>
                                      </p:cBhvr>
                                      <p:to>
                                        <p:strVal val="visible"/>
                                      </p:to>
                                    </p:set>
                                    <p:animEffect filter="fade" transition="in">
                                      <p:cBhvr>
                                        <p:cTn dur="500"/>
                                        <p:tgtEl>
                                          <p:spTgt spid="1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1" st="1"/>
                                            </p:txEl>
                                          </p:spTgt>
                                        </p:tgtEl>
                                        <p:attrNameLst>
                                          <p:attrName>style.visibility</p:attrName>
                                        </p:attrNameLst>
                                      </p:cBhvr>
                                      <p:to>
                                        <p:strVal val="visible"/>
                                      </p:to>
                                    </p:set>
                                    <p:animEffect filter="fade" transition="in">
                                      <p:cBhvr>
                                        <p:cTn dur="500"/>
                                        <p:tgtEl>
                                          <p:spTgt spid="1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2" st="2"/>
                                            </p:txEl>
                                          </p:spTgt>
                                        </p:tgtEl>
                                        <p:attrNameLst>
                                          <p:attrName>style.visibility</p:attrName>
                                        </p:attrNameLst>
                                      </p:cBhvr>
                                      <p:to>
                                        <p:strVal val="visible"/>
                                      </p:to>
                                    </p:set>
                                    <p:animEffect filter="fade" transition="in">
                                      <p:cBhvr>
                                        <p:cTn dur="500"/>
                                        <p:tgtEl>
                                          <p:spTgt spid="12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3" st="3"/>
                                            </p:txEl>
                                          </p:spTgt>
                                        </p:tgtEl>
                                        <p:attrNameLst>
                                          <p:attrName>style.visibility</p:attrName>
                                        </p:attrNameLst>
                                      </p:cBhvr>
                                      <p:to>
                                        <p:strVal val="visible"/>
                                      </p:to>
                                    </p:set>
                                    <p:animEffect filter="fade" transition="in">
                                      <p:cBhvr>
                                        <p:cTn dur="500"/>
                                        <p:tgtEl>
                                          <p:spTgt spid="12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4" st="4"/>
                                            </p:txEl>
                                          </p:spTgt>
                                        </p:tgtEl>
                                        <p:attrNameLst>
                                          <p:attrName>style.visibility</p:attrName>
                                        </p:attrNameLst>
                                      </p:cBhvr>
                                      <p:to>
                                        <p:strVal val="visible"/>
                                      </p:to>
                                    </p:set>
                                    <p:animEffect filter="fade" transition="in">
                                      <p:cBhvr>
                                        <p:cTn dur="500"/>
                                        <p:tgtEl>
                                          <p:spTgt spid="12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5" st="5"/>
                                            </p:txEl>
                                          </p:spTgt>
                                        </p:tgtEl>
                                        <p:attrNameLst>
                                          <p:attrName>style.visibility</p:attrName>
                                        </p:attrNameLst>
                                      </p:cBhvr>
                                      <p:to>
                                        <p:strVal val="visible"/>
                                      </p:to>
                                    </p:set>
                                    <p:animEffect filter="fade" transition="in">
                                      <p:cBhvr>
                                        <p:cTn dur="500"/>
                                        <p:tgtEl>
                                          <p:spTgt spid="12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6" st="6"/>
                                            </p:txEl>
                                          </p:spTgt>
                                        </p:tgtEl>
                                        <p:attrNameLst>
                                          <p:attrName>style.visibility</p:attrName>
                                        </p:attrNameLst>
                                      </p:cBhvr>
                                      <p:to>
                                        <p:strVal val="visible"/>
                                      </p:to>
                                    </p:set>
                                    <p:animEffect filter="fade" transition="in">
                                      <p:cBhvr>
                                        <p:cTn dur="500"/>
                                        <p:tgtEl>
                                          <p:spTgt spid="12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7" st="7"/>
                                            </p:txEl>
                                          </p:spTgt>
                                        </p:tgtEl>
                                        <p:attrNameLst>
                                          <p:attrName>style.visibility</p:attrName>
                                        </p:attrNameLst>
                                      </p:cBhvr>
                                      <p:to>
                                        <p:strVal val="visible"/>
                                      </p:to>
                                    </p:set>
                                    <p:animEffect filter="fade" transition="in">
                                      <p:cBhvr>
                                        <p:cTn dur="500"/>
                                        <p:tgtEl>
                                          <p:spTgt spid="12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xEl>
                                              <p:pRg end="8" st="8"/>
                                            </p:txEl>
                                          </p:spTgt>
                                        </p:tgtEl>
                                        <p:attrNameLst>
                                          <p:attrName>style.visibility</p:attrName>
                                        </p:attrNameLst>
                                      </p:cBhvr>
                                      <p:to>
                                        <p:strVal val="visible"/>
                                      </p:to>
                                    </p:set>
                                    <p:animEffect filter="fade" transition="in">
                                      <p:cBhvr>
                                        <p:cTn dur="500"/>
                                        <p:tgtEl>
                                          <p:spTgt spid="127">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40"/>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RADAR CONCEPTS for TC TORNADOES – VELOCITY ENHANCEMENT SIGNATURE</a:t>
            </a:r>
            <a:endParaRPr/>
          </a:p>
        </p:txBody>
      </p:sp>
      <p:pic>
        <p:nvPicPr>
          <p:cNvPr id="468" name="Google Shape;468;p40"/>
          <p:cNvPicPr preferRelativeResize="0"/>
          <p:nvPr/>
        </p:nvPicPr>
        <p:blipFill rotWithShape="1">
          <a:blip r:embed="rId3">
            <a:alphaModFix/>
          </a:blip>
          <a:srcRect b="0" l="0" r="0" t="0"/>
          <a:stretch/>
        </p:blipFill>
        <p:spPr>
          <a:xfrm>
            <a:off x="0" y="1325562"/>
            <a:ext cx="9144000" cy="42068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sp>
        <p:nvSpPr>
          <p:cNvPr id="474" name="Google Shape;474;p41"/>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RADAR CONCEPTS for TC TORNADOES – VELOCITY ENHANCEMENT SIGNATURE</a:t>
            </a:r>
            <a:endParaRPr/>
          </a:p>
        </p:txBody>
      </p:sp>
      <p:pic>
        <p:nvPicPr>
          <p:cNvPr id="475" name="Google Shape;475;p41"/>
          <p:cNvPicPr preferRelativeResize="0"/>
          <p:nvPr/>
        </p:nvPicPr>
        <p:blipFill rotWithShape="1">
          <a:blip r:embed="rId3">
            <a:alphaModFix/>
          </a:blip>
          <a:srcRect b="0" l="0" r="0" t="0"/>
          <a:stretch/>
        </p:blipFill>
        <p:spPr>
          <a:xfrm>
            <a:off x="0" y="1308100"/>
            <a:ext cx="9144000" cy="42418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42"/>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RADAR CONCEPTS for TC TORNADOES – VELOCITY ENHANCEMENT SIGNATURE</a:t>
            </a:r>
            <a:endParaRPr/>
          </a:p>
        </p:txBody>
      </p:sp>
      <p:pic>
        <p:nvPicPr>
          <p:cNvPr id="482" name="Google Shape;482;p42"/>
          <p:cNvPicPr preferRelativeResize="0"/>
          <p:nvPr/>
        </p:nvPicPr>
        <p:blipFill rotWithShape="1">
          <a:blip r:embed="rId3">
            <a:alphaModFix/>
          </a:blip>
          <a:srcRect b="0" l="0" r="0" t="0"/>
          <a:stretch/>
        </p:blipFill>
        <p:spPr>
          <a:xfrm>
            <a:off x="0" y="1335087"/>
            <a:ext cx="9144000" cy="418782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87" name="Shape 487"/>
        <p:cNvGrpSpPr/>
        <p:nvPr/>
      </p:nvGrpSpPr>
      <p:grpSpPr>
        <a:xfrm>
          <a:off x="0" y="0"/>
          <a:ext cx="0" cy="0"/>
          <a:chOff x="0" y="0"/>
          <a:chExt cx="0" cy="0"/>
        </a:xfrm>
      </p:grpSpPr>
      <p:sp>
        <p:nvSpPr>
          <p:cNvPr id="488" name="Google Shape;488;p44"/>
          <p:cNvSpPr txBox="1"/>
          <p:nvPr/>
        </p:nvSpPr>
        <p:spPr>
          <a:xfrm>
            <a:off x="533400" y="1381125"/>
            <a:ext cx="8534400" cy="52387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CONVECTION-ALLOWING MODELS</a:t>
            </a:r>
            <a:endParaRPr/>
          </a:p>
        </p:txBody>
      </p:sp>
      <p:pic>
        <p:nvPicPr>
          <p:cNvPr descr="lrWRFkat" id="489" name="Google Shape;489;p44"/>
          <p:cNvPicPr preferRelativeResize="0"/>
          <p:nvPr/>
        </p:nvPicPr>
        <p:blipFill rotWithShape="1">
          <a:blip r:embed="rId4">
            <a:alphaModFix/>
          </a:blip>
          <a:srcRect b="0" l="0" r="0" t="0"/>
          <a:stretch/>
        </p:blipFill>
        <p:spPr>
          <a:xfrm>
            <a:off x="76200" y="2133600"/>
            <a:ext cx="2925762" cy="2479675"/>
          </a:xfrm>
          <a:prstGeom prst="rect">
            <a:avLst/>
          </a:prstGeom>
          <a:noFill/>
          <a:ln>
            <a:noFill/>
          </a:ln>
        </p:spPr>
      </p:pic>
      <p:pic>
        <p:nvPicPr>
          <p:cNvPr descr="hrWRFkat" id="490" name="Google Shape;490;p44"/>
          <p:cNvPicPr preferRelativeResize="0"/>
          <p:nvPr/>
        </p:nvPicPr>
        <p:blipFill rotWithShape="1">
          <a:blip r:embed="rId5">
            <a:alphaModFix/>
          </a:blip>
          <a:srcRect b="0" l="0" r="0" t="0"/>
          <a:stretch/>
        </p:blipFill>
        <p:spPr>
          <a:xfrm>
            <a:off x="3048000" y="2133600"/>
            <a:ext cx="2514600" cy="2476500"/>
          </a:xfrm>
          <a:prstGeom prst="rect">
            <a:avLst/>
          </a:prstGeom>
          <a:noFill/>
          <a:ln>
            <a:noFill/>
          </a:ln>
        </p:spPr>
      </p:pic>
      <p:pic>
        <p:nvPicPr>
          <p:cNvPr descr="p3refkat" id="491" name="Google Shape;491;p44"/>
          <p:cNvPicPr preferRelativeResize="0"/>
          <p:nvPr/>
        </p:nvPicPr>
        <p:blipFill rotWithShape="1">
          <a:blip r:embed="rId6">
            <a:alphaModFix/>
          </a:blip>
          <a:srcRect b="0" l="0" r="0" t="0"/>
          <a:stretch/>
        </p:blipFill>
        <p:spPr>
          <a:xfrm>
            <a:off x="5715000" y="3230562"/>
            <a:ext cx="3352800" cy="2484437"/>
          </a:xfrm>
          <a:prstGeom prst="rect">
            <a:avLst/>
          </a:prstGeom>
          <a:noFill/>
          <a:ln>
            <a:noFill/>
          </a:ln>
        </p:spPr>
      </p:pic>
      <p:sp>
        <p:nvSpPr>
          <p:cNvPr id="492" name="Google Shape;492;p44"/>
          <p:cNvSpPr txBox="1"/>
          <p:nvPr/>
        </p:nvSpPr>
        <p:spPr>
          <a:xfrm>
            <a:off x="152400" y="4724400"/>
            <a:ext cx="2697162" cy="16319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NCAR WRF (ARW core) </a:t>
            </a:r>
            <a:endParaRPr/>
          </a:p>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4 km mesh </a:t>
            </a:r>
            <a:endParaRPr/>
          </a:p>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valid 0Z, 29 Aug 2005</a:t>
            </a:r>
            <a:endParaRPr/>
          </a:p>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48h forecast</a:t>
            </a:r>
            <a:endParaRPr/>
          </a:p>
          <a:p>
            <a:pPr indent="0" lvl="0" marL="0" marR="0" rtl="0" algn="l">
              <a:lnSpc>
                <a:spcPct val="100000"/>
              </a:lnSpc>
              <a:spcBef>
                <a:spcPts val="0"/>
              </a:spcBef>
              <a:spcAft>
                <a:spcPts val="0"/>
              </a:spcAft>
              <a:buNone/>
            </a:pPr>
            <a:r>
              <a:t/>
            </a:r>
            <a:endParaRPr b="1" i="0" sz="1800" u="none">
              <a:solidFill>
                <a:srgbClr val="FFFFCC"/>
              </a:solidFill>
              <a:latin typeface="Arimo"/>
              <a:ea typeface="Arimo"/>
              <a:cs typeface="Arimo"/>
              <a:sym typeface="Arimo"/>
            </a:endParaRPr>
          </a:p>
        </p:txBody>
      </p:sp>
      <p:sp>
        <p:nvSpPr>
          <p:cNvPr id="493" name="Google Shape;493;p44"/>
          <p:cNvSpPr txBox="1"/>
          <p:nvPr/>
        </p:nvSpPr>
        <p:spPr>
          <a:xfrm>
            <a:off x="3048000" y="4724400"/>
            <a:ext cx="2667000" cy="16319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NCAR WRF (ARW ) </a:t>
            </a:r>
            <a:endParaRPr/>
          </a:p>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1.33 km mesh </a:t>
            </a:r>
            <a:endParaRPr/>
          </a:p>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valid 0Z, 29 Aug 2005</a:t>
            </a:r>
            <a:endParaRPr/>
          </a:p>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48h forecast</a:t>
            </a:r>
            <a:endParaRPr/>
          </a:p>
          <a:p>
            <a:pPr indent="0" lvl="0" marL="0" marR="0" rtl="0" algn="l">
              <a:lnSpc>
                <a:spcPct val="100000"/>
              </a:lnSpc>
              <a:spcBef>
                <a:spcPts val="0"/>
              </a:spcBef>
              <a:spcAft>
                <a:spcPts val="0"/>
              </a:spcAft>
              <a:buNone/>
            </a:pPr>
            <a:r>
              <a:t/>
            </a:r>
            <a:endParaRPr b="1" i="0" sz="1800" u="none">
              <a:solidFill>
                <a:srgbClr val="FFFFCC"/>
              </a:solidFill>
              <a:latin typeface="Arimo"/>
              <a:ea typeface="Arimo"/>
              <a:cs typeface="Arimo"/>
              <a:sym typeface="Arimo"/>
            </a:endParaRPr>
          </a:p>
        </p:txBody>
      </p:sp>
      <p:sp>
        <p:nvSpPr>
          <p:cNvPr id="494" name="Google Shape;494;p44"/>
          <p:cNvSpPr txBox="1"/>
          <p:nvPr/>
        </p:nvSpPr>
        <p:spPr>
          <a:xfrm>
            <a:off x="228600" y="5867400"/>
            <a:ext cx="85344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2800"/>
              <a:buFont typeface="Arimo"/>
              <a:buNone/>
            </a:pPr>
            <a:r>
              <a:rPr b="1" i="1" lang="en-US" sz="2800" u="none">
                <a:solidFill>
                  <a:srgbClr val="FFFF00"/>
                </a:solidFill>
                <a:latin typeface="Arimo"/>
                <a:ea typeface="Arimo"/>
                <a:cs typeface="Arimo"/>
                <a:sym typeface="Arimo"/>
              </a:rPr>
              <a:t>PRECISION IS NOT THE SAME AS ACCURACY </a:t>
            </a:r>
            <a:endParaRPr/>
          </a:p>
        </p:txBody>
      </p:sp>
      <p:sp>
        <p:nvSpPr>
          <p:cNvPr id="495" name="Google Shape;495;p44"/>
          <p:cNvSpPr txBox="1"/>
          <p:nvPr/>
        </p:nvSpPr>
        <p:spPr>
          <a:xfrm>
            <a:off x="5715000" y="2058987"/>
            <a:ext cx="3352800" cy="163195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 Verifying reflectivity </a:t>
            </a:r>
            <a:endParaRPr/>
          </a:p>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~1.5 km resolution </a:t>
            </a:r>
            <a:endParaRPr/>
          </a:p>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valid 2317Z, 28 Aug 2005</a:t>
            </a:r>
            <a:endParaRPr/>
          </a:p>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NOAA P-3 airborne</a:t>
            </a:r>
            <a:endParaRPr/>
          </a:p>
          <a:p>
            <a:pPr indent="0" lvl="0" marL="0" marR="0" rtl="0" algn="l">
              <a:lnSpc>
                <a:spcPct val="100000"/>
              </a:lnSpc>
              <a:spcBef>
                <a:spcPts val="0"/>
              </a:spcBef>
              <a:spcAft>
                <a:spcPts val="0"/>
              </a:spcAft>
              <a:buNone/>
            </a:pPr>
            <a:r>
              <a:t/>
            </a:r>
            <a:endParaRPr b="1" i="0" sz="1800" u="none">
              <a:solidFill>
                <a:srgbClr val="FFFFCC"/>
              </a:solidFill>
              <a:latin typeface="Arimo"/>
              <a:ea typeface="Arimo"/>
              <a:cs typeface="Arimo"/>
              <a:sym typeface="Arimo"/>
            </a:endParaRPr>
          </a:p>
        </p:txBody>
      </p:sp>
      <p:sp>
        <p:nvSpPr>
          <p:cNvPr id="496" name="Google Shape;496;p44"/>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C.A.M. CONCEPTS for TC TORNADOES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1"/>
                                        </p:tgtEl>
                                        <p:attrNameLst>
                                          <p:attrName>style.visibility</p:attrName>
                                        </p:attrNameLst>
                                      </p:cBhvr>
                                      <p:to>
                                        <p:strVal val="visible"/>
                                      </p:to>
                                    </p:set>
                                    <p:animEffect filter="fade" transition="in">
                                      <p:cBhvr>
                                        <p:cTn dur="2000"/>
                                        <p:tgtEl>
                                          <p:spTgt spid="4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494"/>
                                        </p:tgtEl>
                                        <p:attrNameLst>
                                          <p:attrName>style.visibility</p:attrName>
                                        </p:attrNameLst>
                                      </p:cBhvr>
                                      <p:to>
                                        <p:strVal val="visible"/>
                                      </p:to>
                                    </p:set>
                                    <p:anim calcmode="lin" valueType="num">
                                      <p:cBhvr additive="base">
                                        <p:cTn dur="500"/>
                                        <p:tgtEl>
                                          <p:spTgt spid="49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1" name="Shape 501"/>
        <p:cNvGrpSpPr/>
        <p:nvPr/>
      </p:nvGrpSpPr>
      <p:grpSpPr>
        <a:xfrm>
          <a:off x="0" y="0"/>
          <a:ext cx="0" cy="0"/>
          <a:chOff x="0" y="0"/>
          <a:chExt cx="0" cy="0"/>
        </a:xfrm>
      </p:grpSpPr>
      <p:pic>
        <p:nvPicPr>
          <p:cNvPr id="502" name="Google Shape;502;p45"/>
          <p:cNvPicPr preferRelativeResize="0"/>
          <p:nvPr/>
        </p:nvPicPr>
        <p:blipFill rotWithShape="1">
          <a:blip r:embed="rId4">
            <a:alphaModFix/>
          </a:blip>
          <a:srcRect b="0" l="0" r="0" t="0"/>
          <a:stretch/>
        </p:blipFill>
        <p:spPr>
          <a:xfrm>
            <a:off x="342900" y="1371600"/>
            <a:ext cx="8496300" cy="609600"/>
          </a:xfrm>
          <a:prstGeom prst="rect">
            <a:avLst/>
          </a:prstGeom>
          <a:noFill/>
          <a:ln>
            <a:noFill/>
          </a:ln>
        </p:spPr>
      </p:pic>
      <p:sp>
        <p:nvSpPr>
          <p:cNvPr id="503" name="Google Shape;503;p45"/>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C.A.M. CONCEPTS for TC TORNADOES</a:t>
            </a:r>
            <a:endParaRPr/>
          </a:p>
        </p:txBody>
      </p:sp>
      <p:sp>
        <p:nvSpPr>
          <p:cNvPr id="504" name="Google Shape;504;p45"/>
          <p:cNvSpPr txBox="1"/>
          <p:nvPr/>
        </p:nvSpPr>
        <p:spPr>
          <a:xfrm>
            <a:off x="304800" y="1295400"/>
            <a:ext cx="8686800" cy="762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CCECFF"/>
              </a:buClr>
              <a:buSzPts val="2000"/>
              <a:buFont typeface="Verdana"/>
              <a:buNone/>
            </a:pPr>
            <a:r>
              <a:rPr b="1" i="0" lang="en-US" sz="2000" u="none">
                <a:solidFill>
                  <a:srgbClr val="CCECFF"/>
                </a:solidFill>
                <a:latin typeface="Verdana"/>
                <a:ea typeface="Verdana"/>
                <a:cs typeface="Verdana"/>
                <a:sym typeface="Verdana"/>
              </a:rPr>
              <a:t>Promising applications of hi-res CAM NWP (Carroll-Smith et al. (2019, EJSSM): Successful simulation of Ivan (2004)</a:t>
            </a:r>
            <a:endParaRPr/>
          </a:p>
        </p:txBody>
      </p:sp>
      <p:pic>
        <p:nvPicPr>
          <p:cNvPr descr="https://ejssm.org/ojs/public/vol14-2/fig3.png" id="505" name="Google Shape;505;p45"/>
          <p:cNvPicPr preferRelativeResize="0"/>
          <p:nvPr/>
        </p:nvPicPr>
        <p:blipFill rotWithShape="1">
          <a:blip r:embed="rId5">
            <a:alphaModFix/>
          </a:blip>
          <a:srcRect b="0" l="0" r="0" t="0"/>
          <a:stretch/>
        </p:blipFill>
        <p:spPr>
          <a:xfrm>
            <a:off x="342900" y="2073275"/>
            <a:ext cx="8256587" cy="3108325"/>
          </a:xfrm>
          <a:prstGeom prst="rect">
            <a:avLst/>
          </a:prstGeom>
          <a:noFill/>
          <a:ln>
            <a:noFill/>
          </a:ln>
        </p:spPr>
      </p:pic>
      <p:pic>
        <p:nvPicPr>
          <p:cNvPr descr="https://ejssm.org/ojs/public/vol14-2/fig4.png" id="506" name="Google Shape;506;p45"/>
          <p:cNvPicPr preferRelativeResize="0"/>
          <p:nvPr/>
        </p:nvPicPr>
        <p:blipFill rotWithShape="1">
          <a:blip r:embed="rId6">
            <a:alphaModFix/>
          </a:blip>
          <a:srcRect b="0" l="0" r="0" t="0"/>
          <a:stretch/>
        </p:blipFill>
        <p:spPr>
          <a:xfrm>
            <a:off x="609600" y="2057400"/>
            <a:ext cx="7370762" cy="4456112"/>
          </a:xfrm>
          <a:prstGeom prst="rect">
            <a:avLst/>
          </a:prstGeom>
          <a:noFill/>
          <a:ln>
            <a:noFill/>
          </a:ln>
        </p:spPr>
      </p:pic>
      <p:pic>
        <p:nvPicPr>
          <p:cNvPr descr="https://ejssm.org/ojs/public/vol14-2/fig9.png" id="507" name="Google Shape;507;p45"/>
          <p:cNvPicPr preferRelativeResize="0"/>
          <p:nvPr/>
        </p:nvPicPr>
        <p:blipFill rotWithShape="1">
          <a:blip r:embed="rId7">
            <a:alphaModFix/>
          </a:blip>
          <a:srcRect b="0" l="0" r="0" t="0"/>
          <a:stretch/>
        </p:blipFill>
        <p:spPr>
          <a:xfrm>
            <a:off x="3057525" y="2003425"/>
            <a:ext cx="5845175" cy="5026025"/>
          </a:xfrm>
          <a:prstGeom prst="rect">
            <a:avLst/>
          </a:prstGeom>
          <a:noFill/>
          <a:ln>
            <a:noFill/>
          </a:ln>
        </p:spPr>
      </p:pic>
      <p:sp>
        <p:nvSpPr>
          <p:cNvPr id="508" name="Google Shape;508;p45"/>
          <p:cNvSpPr txBox="1"/>
          <p:nvPr/>
        </p:nvSpPr>
        <p:spPr>
          <a:xfrm>
            <a:off x="4591050" y="4552950"/>
            <a:ext cx="3532187" cy="5238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Arimo"/>
              <a:buNone/>
            </a:pPr>
            <a:r>
              <a:rPr b="1" i="0" lang="en-US" sz="2800" u="none">
                <a:solidFill>
                  <a:schemeClr val="dk1"/>
                </a:solidFill>
                <a:latin typeface="Arimo"/>
                <a:ea typeface="Arimo"/>
                <a:cs typeface="Arimo"/>
                <a:sym typeface="Arimo"/>
              </a:rPr>
              <a:t>TCT “surrogates”</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6"/>
                                        </p:tgtEl>
                                        <p:attrNameLst>
                                          <p:attrName>style.visibility</p:attrName>
                                        </p:attrNameLst>
                                      </p:cBhvr>
                                      <p:to>
                                        <p:strVal val="visible"/>
                                      </p:to>
                                    </p:set>
                                    <p:animEffect filter="fade" transition="in">
                                      <p:cBhvr>
                                        <p:cTn dur="500"/>
                                        <p:tgtEl>
                                          <p:spTgt spid="5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7"/>
                                        </p:tgtEl>
                                        <p:attrNameLst>
                                          <p:attrName>style.visibility</p:attrName>
                                        </p:attrNameLst>
                                      </p:cBhvr>
                                      <p:to>
                                        <p:strVal val="visible"/>
                                      </p:to>
                                    </p:set>
                                    <p:animEffect filter="fade" transition="in">
                                      <p:cBhvr>
                                        <p:cTn dur="500"/>
                                        <p:tgtEl>
                                          <p:spTgt spid="5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13" name="Shape 513"/>
        <p:cNvGrpSpPr/>
        <p:nvPr/>
      </p:nvGrpSpPr>
      <p:grpSpPr>
        <a:xfrm>
          <a:off x="0" y="0"/>
          <a:ext cx="0" cy="0"/>
          <a:chOff x="0" y="0"/>
          <a:chExt cx="0" cy="0"/>
        </a:xfrm>
      </p:grpSpPr>
      <p:sp>
        <p:nvSpPr>
          <p:cNvPr id="514" name="Google Shape;514;p46"/>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SPC FORECAST EXAMPLES FOR TCs</a:t>
            </a:r>
            <a:endParaRPr/>
          </a:p>
        </p:txBody>
      </p:sp>
      <p:sp>
        <p:nvSpPr>
          <p:cNvPr id="515" name="Google Shape;515;p46"/>
          <p:cNvSpPr txBox="1"/>
          <p:nvPr/>
        </p:nvSpPr>
        <p:spPr>
          <a:xfrm>
            <a:off x="152400" y="1143000"/>
            <a:ext cx="88392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mo"/>
              <a:buNone/>
            </a:pPr>
            <a:r>
              <a:rPr b="1" i="0" lang="en-US" sz="2800" u="none">
                <a:solidFill>
                  <a:schemeClr val="lt1"/>
                </a:solidFill>
                <a:latin typeface="Arimo"/>
                <a:ea typeface="Arimo"/>
                <a:cs typeface="Arimo"/>
                <a:sym typeface="Arimo"/>
              </a:rPr>
              <a:t>OUTLOOKS (Day-3 examples for HARVEY)</a:t>
            </a:r>
            <a:endParaRPr/>
          </a:p>
        </p:txBody>
      </p:sp>
      <p:pic>
        <p:nvPicPr>
          <p:cNvPr id="516" name="Google Shape;516;p46"/>
          <p:cNvPicPr preferRelativeResize="0"/>
          <p:nvPr/>
        </p:nvPicPr>
        <p:blipFill rotWithShape="1">
          <a:blip r:embed="rId4">
            <a:alphaModFix/>
          </a:blip>
          <a:srcRect b="0" l="0" r="0" t="0"/>
          <a:stretch/>
        </p:blipFill>
        <p:spPr>
          <a:xfrm>
            <a:off x="0" y="1743075"/>
            <a:ext cx="9144000" cy="4738687"/>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1" name="Shape 521"/>
        <p:cNvGrpSpPr/>
        <p:nvPr/>
      </p:nvGrpSpPr>
      <p:grpSpPr>
        <a:xfrm>
          <a:off x="0" y="0"/>
          <a:ext cx="0" cy="0"/>
          <a:chOff x="0" y="0"/>
          <a:chExt cx="0" cy="0"/>
        </a:xfrm>
      </p:grpSpPr>
      <p:sp>
        <p:nvSpPr>
          <p:cNvPr id="522" name="Google Shape;522;p47"/>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SPC FORECAST EXAMPLES FOR TCs</a:t>
            </a:r>
            <a:endParaRPr/>
          </a:p>
        </p:txBody>
      </p:sp>
      <p:sp>
        <p:nvSpPr>
          <p:cNvPr id="523" name="Google Shape;523;p47"/>
          <p:cNvSpPr txBox="1"/>
          <p:nvPr/>
        </p:nvSpPr>
        <p:spPr>
          <a:xfrm>
            <a:off x="152400" y="1143000"/>
            <a:ext cx="88392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mo"/>
              <a:buNone/>
            </a:pPr>
            <a:r>
              <a:rPr b="1" i="0" lang="en-US" sz="2800" u="none">
                <a:solidFill>
                  <a:schemeClr val="lt1"/>
                </a:solidFill>
                <a:latin typeface="Arimo"/>
                <a:ea typeface="Arimo"/>
                <a:cs typeface="Arimo"/>
                <a:sym typeface="Arimo"/>
              </a:rPr>
              <a:t>OUTLOOKS (Day-2 examples for HARVEY)</a:t>
            </a:r>
            <a:endParaRPr/>
          </a:p>
        </p:txBody>
      </p:sp>
      <p:pic>
        <p:nvPicPr>
          <p:cNvPr id="524" name="Google Shape;524;p47"/>
          <p:cNvPicPr preferRelativeResize="0"/>
          <p:nvPr/>
        </p:nvPicPr>
        <p:blipFill rotWithShape="1">
          <a:blip r:embed="rId4">
            <a:alphaModFix/>
          </a:blip>
          <a:srcRect b="0" l="0" r="0" t="0"/>
          <a:stretch/>
        </p:blipFill>
        <p:spPr>
          <a:xfrm>
            <a:off x="0" y="1719262"/>
            <a:ext cx="9144000" cy="4738687"/>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29" name="Shape 529"/>
        <p:cNvGrpSpPr/>
        <p:nvPr/>
      </p:nvGrpSpPr>
      <p:grpSpPr>
        <a:xfrm>
          <a:off x="0" y="0"/>
          <a:ext cx="0" cy="0"/>
          <a:chOff x="0" y="0"/>
          <a:chExt cx="0" cy="0"/>
        </a:xfrm>
      </p:grpSpPr>
      <p:sp>
        <p:nvSpPr>
          <p:cNvPr id="530" name="Google Shape;530;p48"/>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SPC FORECAST EXAMPLES FOR TCs</a:t>
            </a:r>
            <a:endParaRPr/>
          </a:p>
        </p:txBody>
      </p:sp>
      <p:sp>
        <p:nvSpPr>
          <p:cNvPr id="531" name="Google Shape;531;p48"/>
          <p:cNvSpPr txBox="1"/>
          <p:nvPr/>
        </p:nvSpPr>
        <p:spPr>
          <a:xfrm>
            <a:off x="152400" y="1143000"/>
            <a:ext cx="88392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mo"/>
              <a:buNone/>
            </a:pPr>
            <a:r>
              <a:rPr b="1" i="0" lang="en-US" sz="2800" u="none">
                <a:solidFill>
                  <a:schemeClr val="lt1"/>
                </a:solidFill>
                <a:latin typeface="Arimo"/>
                <a:ea typeface="Arimo"/>
                <a:cs typeface="Arimo"/>
                <a:sym typeface="Arimo"/>
              </a:rPr>
              <a:t>OUTLOOKS (Day-1 examples for HARVEY)</a:t>
            </a:r>
            <a:endParaRPr/>
          </a:p>
        </p:txBody>
      </p:sp>
      <p:pic>
        <p:nvPicPr>
          <p:cNvPr id="532" name="Google Shape;532;p48"/>
          <p:cNvPicPr preferRelativeResize="0"/>
          <p:nvPr/>
        </p:nvPicPr>
        <p:blipFill rotWithShape="1">
          <a:blip r:embed="rId4">
            <a:alphaModFix/>
          </a:blip>
          <a:srcRect b="0" l="0" r="0" t="0"/>
          <a:stretch/>
        </p:blipFill>
        <p:spPr>
          <a:xfrm>
            <a:off x="15875" y="1709737"/>
            <a:ext cx="9144000" cy="4738687"/>
          </a:xfrm>
          <a:prstGeom prst="rect">
            <a:avLst/>
          </a:prstGeom>
          <a:noFill/>
          <a:ln>
            <a:noFill/>
          </a:ln>
        </p:spPr>
      </p:pic>
      <p:sp>
        <p:nvSpPr>
          <p:cNvPr id="533" name="Google Shape;533;p48"/>
          <p:cNvSpPr txBox="1"/>
          <p:nvPr/>
        </p:nvSpPr>
        <p:spPr>
          <a:xfrm>
            <a:off x="2095500" y="1719262"/>
            <a:ext cx="4724400" cy="8302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400"/>
              <a:buFont typeface="Arimo"/>
              <a:buNone/>
            </a:pPr>
            <a:r>
              <a:rPr b="1" i="0" lang="en-US" sz="2400" u="sng">
                <a:solidFill>
                  <a:schemeClr val="dk1"/>
                </a:solidFill>
                <a:latin typeface="Arimo"/>
                <a:ea typeface="Arimo"/>
                <a:cs typeface="Arimo"/>
                <a:sym typeface="Arimo"/>
              </a:rPr>
              <a:t>Succinct</a:t>
            </a:r>
            <a:r>
              <a:rPr b="0" i="0" lang="en-US" sz="2400" u="none">
                <a:solidFill>
                  <a:schemeClr val="dk1"/>
                </a:solidFill>
                <a:latin typeface="Arimo"/>
                <a:ea typeface="Arimo"/>
                <a:cs typeface="Arimo"/>
                <a:sym typeface="Arimo"/>
              </a:rPr>
              <a:t>  NHC+SPC+WFO discussion on Hotline</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8" name="Shape 538"/>
        <p:cNvGrpSpPr/>
        <p:nvPr/>
      </p:nvGrpSpPr>
      <p:grpSpPr>
        <a:xfrm>
          <a:off x="0" y="0"/>
          <a:ext cx="0" cy="0"/>
          <a:chOff x="0" y="0"/>
          <a:chExt cx="0" cy="0"/>
        </a:xfrm>
      </p:grpSpPr>
      <p:sp>
        <p:nvSpPr>
          <p:cNvPr id="539" name="Google Shape;539;p49"/>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SPC FORECAST EXAMPLES FOR TCs</a:t>
            </a:r>
            <a:endParaRPr/>
          </a:p>
        </p:txBody>
      </p:sp>
      <p:pic>
        <p:nvPicPr>
          <p:cNvPr id="540" name="Google Shape;540;p49"/>
          <p:cNvPicPr preferRelativeResize="0"/>
          <p:nvPr/>
        </p:nvPicPr>
        <p:blipFill rotWithShape="1">
          <a:blip r:embed="rId4">
            <a:alphaModFix/>
          </a:blip>
          <a:srcRect b="0" l="0" r="0" t="0"/>
          <a:stretch/>
        </p:blipFill>
        <p:spPr>
          <a:xfrm>
            <a:off x="139700" y="1295400"/>
            <a:ext cx="3594100" cy="5518150"/>
          </a:xfrm>
          <a:prstGeom prst="rect">
            <a:avLst/>
          </a:prstGeom>
          <a:noFill/>
          <a:ln>
            <a:noFill/>
          </a:ln>
        </p:spPr>
      </p:pic>
      <p:sp>
        <p:nvSpPr>
          <p:cNvPr id="541" name="Google Shape;541;p49"/>
          <p:cNvSpPr txBox="1"/>
          <p:nvPr/>
        </p:nvSpPr>
        <p:spPr>
          <a:xfrm>
            <a:off x="3657600" y="1309687"/>
            <a:ext cx="54102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mo"/>
              <a:buNone/>
            </a:pPr>
            <a:r>
              <a:rPr b="1" i="0" lang="en-US" sz="2800" u="none">
                <a:solidFill>
                  <a:schemeClr val="lt1"/>
                </a:solidFill>
                <a:latin typeface="Arimo"/>
                <a:ea typeface="Arimo"/>
                <a:cs typeface="Arimo"/>
                <a:sym typeface="Arimo"/>
              </a:rPr>
              <a:t>MESOSCALE DISCUSSIONS</a:t>
            </a:r>
            <a:endParaRPr/>
          </a:p>
        </p:txBody>
      </p:sp>
      <p:sp>
        <p:nvSpPr>
          <p:cNvPr id="542" name="Google Shape;542;p49"/>
          <p:cNvSpPr txBox="1"/>
          <p:nvPr/>
        </p:nvSpPr>
        <p:spPr>
          <a:xfrm>
            <a:off x="4959350" y="1981200"/>
            <a:ext cx="2900362" cy="9540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mo"/>
              <a:buNone/>
            </a:pPr>
            <a:r>
              <a:rPr b="1" i="0" lang="en-US" sz="2800" u="none">
                <a:solidFill>
                  <a:schemeClr val="lt1"/>
                </a:solidFill>
                <a:latin typeface="Arimo"/>
                <a:ea typeface="Arimo"/>
                <a:cs typeface="Arimo"/>
                <a:sym typeface="Arimo"/>
              </a:rPr>
              <a:t>Example: </a:t>
            </a:r>
            <a:br>
              <a:rPr b="1" i="0" lang="en-US" sz="2800" u="none">
                <a:solidFill>
                  <a:schemeClr val="lt1"/>
                </a:solidFill>
                <a:latin typeface="Arimo"/>
                <a:ea typeface="Arimo"/>
                <a:cs typeface="Arimo"/>
                <a:sym typeface="Arimo"/>
              </a:rPr>
            </a:br>
            <a:r>
              <a:rPr b="1" i="0" lang="en-US" sz="2800" u="none">
                <a:solidFill>
                  <a:schemeClr val="lt1"/>
                </a:solidFill>
                <a:latin typeface="Arimo"/>
                <a:ea typeface="Arimo"/>
                <a:cs typeface="Arimo"/>
                <a:sym typeface="Arimo"/>
              </a:rPr>
              <a:t>HARVEY (2017)</a:t>
            </a:r>
            <a:endParaRPr/>
          </a:p>
        </p:txBody>
      </p:sp>
      <p:sp>
        <p:nvSpPr>
          <p:cNvPr id="543" name="Google Shape;543;p49"/>
          <p:cNvSpPr txBox="1"/>
          <p:nvPr/>
        </p:nvSpPr>
        <p:spPr>
          <a:xfrm>
            <a:off x="4686300" y="3100387"/>
            <a:ext cx="3429000" cy="138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CECFF"/>
              </a:buClr>
              <a:buSzPts val="2800"/>
              <a:buFont typeface="Arimo"/>
              <a:buNone/>
            </a:pPr>
            <a:r>
              <a:rPr b="0" i="0" lang="en-US" sz="2800" u="none">
                <a:solidFill>
                  <a:srgbClr val="CCECFF"/>
                </a:solidFill>
                <a:latin typeface="Arimo"/>
                <a:ea typeface="Arimo"/>
                <a:cs typeface="Arimo"/>
                <a:sym typeface="Arimo"/>
              </a:rPr>
              <a:t>Issued for watch potential or watch updates</a:t>
            </a:r>
            <a:endParaRPr/>
          </a:p>
        </p:txBody>
      </p:sp>
      <p:sp>
        <p:nvSpPr>
          <p:cNvPr id="544" name="Google Shape;544;p49"/>
          <p:cNvSpPr txBox="1"/>
          <p:nvPr/>
        </p:nvSpPr>
        <p:spPr>
          <a:xfrm>
            <a:off x="4695825" y="4724400"/>
            <a:ext cx="3429000" cy="138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CECFF"/>
              </a:buClr>
              <a:buSzPts val="2800"/>
              <a:buFont typeface="Arimo"/>
              <a:buNone/>
            </a:pPr>
            <a:r>
              <a:rPr b="0" i="0" lang="en-US" sz="2800" u="none">
                <a:solidFill>
                  <a:srgbClr val="CCECFF"/>
                </a:solidFill>
                <a:latin typeface="Arimo"/>
                <a:ea typeface="Arimo"/>
                <a:cs typeface="Arimo"/>
                <a:sym typeface="Arimo"/>
              </a:rPr>
              <a:t>Situational, no deadlines nor rigid thresholds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9" name="Shape 549"/>
        <p:cNvGrpSpPr/>
        <p:nvPr/>
      </p:nvGrpSpPr>
      <p:grpSpPr>
        <a:xfrm>
          <a:off x="0" y="0"/>
          <a:ext cx="0" cy="0"/>
          <a:chOff x="0" y="0"/>
          <a:chExt cx="0" cy="0"/>
        </a:xfrm>
      </p:grpSpPr>
      <p:sp>
        <p:nvSpPr>
          <p:cNvPr id="550" name="Google Shape;550;p50"/>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SPC FORECAST EXAMPLES FOR TCs</a:t>
            </a:r>
            <a:endParaRPr/>
          </a:p>
        </p:txBody>
      </p:sp>
      <p:sp>
        <p:nvSpPr>
          <p:cNvPr id="551" name="Google Shape;551;p50"/>
          <p:cNvSpPr txBox="1"/>
          <p:nvPr/>
        </p:nvSpPr>
        <p:spPr>
          <a:xfrm>
            <a:off x="152400" y="1143000"/>
            <a:ext cx="88392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2800"/>
              <a:buFont typeface="Arimo"/>
              <a:buNone/>
            </a:pPr>
            <a:r>
              <a:rPr b="1" i="0" lang="en-US" sz="2800" u="none">
                <a:solidFill>
                  <a:schemeClr val="lt1"/>
                </a:solidFill>
                <a:latin typeface="Arimo"/>
                <a:ea typeface="Arimo"/>
                <a:cs typeface="Arimo"/>
                <a:sym typeface="Arimo"/>
              </a:rPr>
              <a:t>              WATCHES</a:t>
            </a:r>
            <a:endParaRPr/>
          </a:p>
        </p:txBody>
      </p:sp>
      <p:pic>
        <p:nvPicPr>
          <p:cNvPr id="552" name="Google Shape;552;p50"/>
          <p:cNvPicPr preferRelativeResize="0"/>
          <p:nvPr/>
        </p:nvPicPr>
        <p:blipFill rotWithShape="1">
          <a:blip r:embed="rId4">
            <a:alphaModFix/>
          </a:blip>
          <a:srcRect b="0" l="0" r="0" t="0"/>
          <a:stretch/>
        </p:blipFill>
        <p:spPr>
          <a:xfrm>
            <a:off x="69850" y="1306512"/>
            <a:ext cx="4044950" cy="4137025"/>
          </a:xfrm>
          <a:prstGeom prst="rect">
            <a:avLst/>
          </a:prstGeom>
          <a:noFill/>
          <a:ln>
            <a:noFill/>
          </a:ln>
        </p:spPr>
      </p:pic>
      <p:sp>
        <p:nvSpPr>
          <p:cNvPr id="553" name="Google Shape;553;p50"/>
          <p:cNvSpPr txBox="1"/>
          <p:nvPr/>
        </p:nvSpPr>
        <p:spPr>
          <a:xfrm>
            <a:off x="4191000" y="1676400"/>
            <a:ext cx="5105400" cy="5029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00FFCC"/>
              </a:buClr>
              <a:buSzPts val="2000"/>
              <a:buFont typeface="Verdana"/>
              <a:buChar char="•"/>
            </a:pPr>
            <a:r>
              <a:rPr b="1" i="0" lang="en-US" sz="2000" u="none">
                <a:solidFill>
                  <a:srgbClr val="CCECFF"/>
                </a:solidFill>
                <a:latin typeface="Verdana"/>
                <a:ea typeface="Verdana"/>
                <a:cs typeface="Verdana"/>
                <a:sym typeface="Verdana"/>
              </a:rPr>
              <a:t>Coordinated SPC+WFO</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FFFFCC"/>
                </a:solidFill>
                <a:latin typeface="Verdana"/>
                <a:ea typeface="Verdana"/>
                <a:cs typeface="Verdana"/>
                <a:sym typeface="Verdana"/>
              </a:rPr>
              <a:t>County based</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CCECFF"/>
                </a:solidFill>
                <a:latin typeface="Verdana"/>
                <a:ea typeface="Verdana"/>
                <a:cs typeface="Verdana"/>
                <a:sym typeface="Verdana"/>
              </a:rPr>
              <a:t>Cleared/extended by WFO</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FFFFCC"/>
                </a:solidFill>
                <a:latin typeface="Verdana"/>
                <a:ea typeface="Verdana"/>
                <a:cs typeface="Verdana"/>
                <a:sym typeface="Verdana"/>
              </a:rPr>
              <a:t>Legacy polygon for aviation</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CCECFF"/>
                </a:solidFill>
                <a:latin typeface="Verdana"/>
                <a:ea typeface="Verdana"/>
                <a:cs typeface="Verdana"/>
                <a:sym typeface="Verdana"/>
              </a:rPr>
              <a:t>Tornado probabilities offered with watch</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FFFFCC"/>
                </a:solidFill>
                <a:latin typeface="Verdana"/>
                <a:ea typeface="Verdana"/>
                <a:cs typeface="Verdana"/>
                <a:sym typeface="Verdana"/>
              </a:rPr>
              <a:t>Targeted to situational tornado threat</a:t>
            </a:r>
            <a:endParaRPr/>
          </a:p>
          <a:p>
            <a:pPr indent="-342900" lvl="0" marL="342900" marR="0" rtl="0" algn="l">
              <a:lnSpc>
                <a:spcPct val="100000"/>
              </a:lnSpc>
              <a:spcBef>
                <a:spcPts val="1200"/>
              </a:spcBef>
              <a:spcAft>
                <a:spcPts val="0"/>
              </a:spcAft>
              <a:buClr>
                <a:srgbClr val="00FFCC"/>
              </a:buClr>
              <a:buSzPts val="2000"/>
              <a:buFont typeface="Verdana"/>
              <a:buChar char="•"/>
            </a:pPr>
            <a:r>
              <a:rPr b="1" i="0" lang="en-US" sz="2000" u="none">
                <a:solidFill>
                  <a:srgbClr val="FF66FF"/>
                </a:solidFill>
                <a:latin typeface="Verdana"/>
                <a:ea typeface="Verdana"/>
                <a:cs typeface="Verdana"/>
                <a:sym typeface="Verdana"/>
              </a:rPr>
              <a:t>Not necessary for all TCs.</a:t>
            </a:r>
            <a:br>
              <a:rPr b="1" i="0" lang="en-US" sz="2000" u="none">
                <a:solidFill>
                  <a:srgbClr val="FF66FF"/>
                </a:solidFill>
                <a:latin typeface="Verdana"/>
                <a:ea typeface="Verdana"/>
                <a:cs typeface="Verdana"/>
                <a:sym typeface="Verdana"/>
              </a:rPr>
            </a:br>
            <a:r>
              <a:rPr b="1" i="1" lang="en-US" sz="2000" u="none">
                <a:solidFill>
                  <a:srgbClr val="FF66FF"/>
                </a:solidFill>
                <a:latin typeface="Verdana"/>
                <a:ea typeface="Verdana"/>
                <a:cs typeface="Verdana"/>
                <a:sym typeface="Verdana"/>
              </a:rPr>
              <a:t>Some TCs don’t produce</a:t>
            </a:r>
            <a:br>
              <a:rPr b="1" i="1" lang="en-US" sz="2000" u="none">
                <a:solidFill>
                  <a:srgbClr val="FF66FF"/>
                </a:solidFill>
                <a:latin typeface="Verdana"/>
                <a:ea typeface="Verdana"/>
                <a:cs typeface="Verdana"/>
                <a:sym typeface="Verdana"/>
              </a:rPr>
            </a:br>
            <a:r>
              <a:rPr b="1" i="1" lang="en-US" sz="2000" u="none">
                <a:solidFill>
                  <a:srgbClr val="FF66FF"/>
                </a:solidFill>
                <a:latin typeface="Verdana"/>
                <a:ea typeface="Verdana"/>
                <a:cs typeface="Verdana"/>
                <a:sym typeface="Verdana"/>
              </a:rPr>
              <a:t>tornadoes!</a:t>
            </a:r>
            <a:endParaRPr/>
          </a:p>
        </p:txBody>
      </p:sp>
      <p:sp>
        <p:nvSpPr>
          <p:cNvPr id="554" name="Google Shape;554;p50"/>
          <p:cNvSpPr txBox="1"/>
          <p:nvPr/>
        </p:nvSpPr>
        <p:spPr>
          <a:xfrm>
            <a:off x="1000125" y="5410200"/>
            <a:ext cx="2428875" cy="83026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CCECFF"/>
              </a:buClr>
              <a:buSzPts val="2400"/>
              <a:buFont typeface="Arimo"/>
              <a:buNone/>
            </a:pPr>
            <a:r>
              <a:rPr b="0" i="0" lang="en-US" sz="2400" u="none">
                <a:solidFill>
                  <a:srgbClr val="CCECFF"/>
                </a:solidFill>
                <a:latin typeface="Arimo"/>
                <a:ea typeface="Arimo"/>
                <a:cs typeface="Arimo"/>
                <a:sym typeface="Arimo"/>
              </a:rPr>
              <a:t>Example from </a:t>
            </a:r>
            <a:br>
              <a:rPr b="0" i="0" lang="en-US" sz="2400" u="none">
                <a:solidFill>
                  <a:srgbClr val="CCECFF"/>
                </a:solidFill>
                <a:latin typeface="Arimo"/>
                <a:ea typeface="Arimo"/>
                <a:cs typeface="Arimo"/>
                <a:sym typeface="Arimo"/>
              </a:rPr>
            </a:br>
            <a:r>
              <a:rPr b="0" i="0" lang="en-US" sz="2400" u="none">
                <a:solidFill>
                  <a:srgbClr val="CCECFF"/>
                </a:solidFill>
                <a:latin typeface="Arimo"/>
                <a:ea typeface="Arimo"/>
                <a:cs typeface="Arimo"/>
                <a:sym typeface="Arimo"/>
              </a:rPr>
              <a:t>Harvey (2017)</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2" name="Shape 132"/>
        <p:cNvGrpSpPr/>
        <p:nvPr/>
      </p:nvGrpSpPr>
      <p:grpSpPr>
        <a:xfrm>
          <a:off x="0" y="0"/>
          <a:ext cx="0" cy="0"/>
          <a:chOff x="0" y="0"/>
          <a:chExt cx="0" cy="0"/>
        </a:xfrm>
      </p:grpSpPr>
      <p:sp>
        <p:nvSpPr>
          <p:cNvPr id="133" name="Google Shape;133;p5"/>
          <p:cNvSpPr txBox="1"/>
          <p:nvPr/>
        </p:nvSpPr>
        <p:spPr>
          <a:xfrm>
            <a:off x="6500812" y="3141662"/>
            <a:ext cx="2438400" cy="9556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Geography of TCTOR events</a:t>
            </a:r>
            <a:endParaRPr/>
          </a:p>
        </p:txBody>
      </p:sp>
      <p:sp>
        <p:nvSpPr>
          <p:cNvPr id="134" name="Google Shape;134;p5"/>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FACTS &amp; CLIMATOLOGY</a:t>
            </a:r>
            <a:endParaRPr/>
          </a:p>
        </p:txBody>
      </p:sp>
      <p:pic>
        <p:nvPicPr>
          <p:cNvPr id="135" name="Google Shape;135;p5"/>
          <p:cNvPicPr preferRelativeResize="0"/>
          <p:nvPr/>
        </p:nvPicPr>
        <p:blipFill rotWithShape="1">
          <a:blip r:embed="rId4">
            <a:alphaModFix/>
          </a:blip>
          <a:srcRect b="0" l="0" r="0" t="0"/>
          <a:stretch/>
        </p:blipFill>
        <p:spPr>
          <a:xfrm>
            <a:off x="152400" y="1295400"/>
            <a:ext cx="5943600" cy="5513387"/>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51"/>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561" name="Google Shape;561;p51"/>
          <p:cNvPicPr preferRelativeResize="0"/>
          <p:nvPr/>
        </p:nvPicPr>
        <p:blipFill rotWithShape="1">
          <a:blip r:embed="rId3">
            <a:alphaModFix/>
          </a:blip>
          <a:srcRect b="0" l="0" r="0" t="0"/>
          <a:stretch/>
        </p:blipFill>
        <p:spPr>
          <a:xfrm>
            <a:off x="0" y="1219200"/>
            <a:ext cx="7124700" cy="5359400"/>
          </a:xfrm>
          <a:prstGeom prst="rect">
            <a:avLst/>
          </a:prstGeom>
          <a:noFill/>
          <a:ln>
            <a:noFill/>
          </a:ln>
        </p:spPr>
      </p:pic>
      <p:pic>
        <p:nvPicPr>
          <p:cNvPr id="562" name="Google Shape;562;p51"/>
          <p:cNvPicPr preferRelativeResize="0"/>
          <p:nvPr/>
        </p:nvPicPr>
        <p:blipFill rotWithShape="1">
          <a:blip r:embed="rId4">
            <a:alphaModFix/>
          </a:blip>
          <a:srcRect b="0" l="0" r="0" t="0"/>
          <a:stretch/>
        </p:blipFill>
        <p:spPr>
          <a:xfrm>
            <a:off x="7239000" y="1308100"/>
            <a:ext cx="1798637" cy="51816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52"/>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569" name="Google Shape;569;p52"/>
          <p:cNvPicPr preferRelativeResize="0"/>
          <p:nvPr/>
        </p:nvPicPr>
        <p:blipFill rotWithShape="1">
          <a:blip r:embed="rId3">
            <a:alphaModFix/>
          </a:blip>
          <a:srcRect b="0" l="0" r="0" t="0"/>
          <a:stretch/>
        </p:blipFill>
        <p:spPr>
          <a:xfrm>
            <a:off x="9525" y="1219200"/>
            <a:ext cx="7137400" cy="5346700"/>
          </a:xfrm>
          <a:prstGeom prst="rect">
            <a:avLst/>
          </a:prstGeom>
          <a:noFill/>
          <a:ln>
            <a:noFill/>
          </a:ln>
        </p:spPr>
      </p:pic>
      <p:pic>
        <p:nvPicPr>
          <p:cNvPr id="570" name="Google Shape;570;p52"/>
          <p:cNvPicPr preferRelativeResize="0"/>
          <p:nvPr/>
        </p:nvPicPr>
        <p:blipFill rotWithShape="1">
          <a:blip r:embed="rId4">
            <a:alphaModFix/>
          </a:blip>
          <a:srcRect b="0" l="0" r="0" t="0"/>
          <a:stretch/>
        </p:blipFill>
        <p:spPr>
          <a:xfrm>
            <a:off x="7239000" y="1295400"/>
            <a:ext cx="1770062" cy="5141912"/>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3"/>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577" name="Google Shape;577;p53"/>
          <p:cNvPicPr preferRelativeResize="0"/>
          <p:nvPr/>
        </p:nvPicPr>
        <p:blipFill rotWithShape="1">
          <a:blip r:embed="rId3">
            <a:alphaModFix/>
          </a:blip>
          <a:srcRect b="0" l="0" r="0" t="0"/>
          <a:stretch/>
        </p:blipFill>
        <p:spPr>
          <a:xfrm>
            <a:off x="0" y="1219200"/>
            <a:ext cx="7137400" cy="5359400"/>
          </a:xfrm>
          <a:prstGeom prst="rect">
            <a:avLst/>
          </a:prstGeom>
          <a:noFill/>
          <a:ln>
            <a:noFill/>
          </a:ln>
        </p:spPr>
      </p:pic>
      <p:pic>
        <p:nvPicPr>
          <p:cNvPr id="578" name="Google Shape;578;p53"/>
          <p:cNvPicPr preferRelativeResize="0"/>
          <p:nvPr/>
        </p:nvPicPr>
        <p:blipFill rotWithShape="1">
          <a:blip r:embed="rId4">
            <a:alphaModFix/>
          </a:blip>
          <a:srcRect b="0" l="0" r="0" t="0"/>
          <a:stretch/>
        </p:blipFill>
        <p:spPr>
          <a:xfrm>
            <a:off x="7162800" y="1447800"/>
            <a:ext cx="1944687" cy="47688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54"/>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585" name="Google Shape;585;p54"/>
          <p:cNvPicPr preferRelativeResize="0"/>
          <p:nvPr/>
        </p:nvPicPr>
        <p:blipFill rotWithShape="1">
          <a:blip r:embed="rId3">
            <a:alphaModFix/>
          </a:blip>
          <a:srcRect b="0" l="0" r="0" t="0"/>
          <a:stretch/>
        </p:blipFill>
        <p:spPr>
          <a:xfrm>
            <a:off x="0" y="1219200"/>
            <a:ext cx="7131050" cy="5322887"/>
          </a:xfrm>
          <a:prstGeom prst="rect">
            <a:avLst/>
          </a:prstGeom>
          <a:noFill/>
          <a:ln>
            <a:noFill/>
          </a:ln>
        </p:spPr>
      </p:pic>
      <p:pic>
        <p:nvPicPr>
          <p:cNvPr id="586" name="Google Shape;586;p54"/>
          <p:cNvPicPr preferRelativeResize="0"/>
          <p:nvPr/>
        </p:nvPicPr>
        <p:blipFill rotWithShape="1">
          <a:blip r:embed="rId4">
            <a:alphaModFix/>
          </a:blip>
          <a:srcRect b="39071" l="0" r="0" t="0"/>
          <a:stretch/>
        </p:blipFill>
        <p:spPr>
          <a:xfrm>
            <a:off x="7146925" y="1219200"/>
            <a:ext cx="1887537" cy="3124200"/>
          </a:xfrm>
          <a:prstGeom prst="rect">
            <a:avLst/>
          </a:prstGeom>
          <a:noFill/>
          <a:ln>
            <a:noFill/>
          </a:ln>
        </p:spPr>
      </p:pic>
      <p:sp>
        <p:nvSpPr>
          <p:cNvPr id="587" name="Google Shape;587;p54"/>
          <p:cNvSpPr txBox="1"/>
          <p:nvPr/>
        </p:nvSpPr>
        <p:spPr>
          <a:xfrm>
            <a:off x="7162800" y="4267200"/>
            <a:ext cx="1871662" cy="2062162"/>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chemeClr val="dk1"/>
              </a:buClr>
              <a:buSzPts val="1600"/>
              <a:buFont typeface="Arimo"/>
              <a:buNone/>
            </a:pPr>
            <a:r>
              <a:rPr b="0" i="0" lang="en-US" sz="1600" u="none">
                <a:solidFill>
                  <a:schemeClr val="dk1"/>
                </a:solidFill>
                <a:latin typeface="Arimo"/>
                <a:ea typeface="Arimo"/>
                <a:cs typeface="Arimo"/>
                <a:sym typeface="Arimo"/>
              </a:rPr>
              <a:t>-Dry slots can promote</a:t>
            </a:r>
            <a:endParaRPr/>
          </a:p>
          <a:p>
            <a:pPr indent="0" lvl="0" marL="0" marR="0" rtl="0" algn="l">
              <a:lnSpc>
                <a:spcPct val="100000"/>
              </a:lnSpc>
              <a:spcBef>
                <a:spcPts val="0"/>
              </a:spcBef>
              <a:spcAft>
                <a:spcPts val="0"/>
              </a:spcAft>
              <a:buClr>
                <a:schemeClr val="dk1"/>
              </a:buClr>
              <a:buSzPts val="1600"/>
              <a:buFont typeface="Arimo"/>
              <a:buNone/>
            </a:pPr>
            <a:r>
              <a:rPr b="0" i="0" lang="en-US" sz="1600" u="none">
                <a:solidFill>
                  <a:schemeClr val="dk1"/>
                </a:solidFill>
                <a:latin typeface="Arimo"/>
                <a:ea typeface="Arimo"/>
                <a:cs typeface="Arimo"/>
                <a:sym typeface="Arimo"/>
              </a:rPr>
              <a:t>enhanced heating/</a:t>
            </a:r>
            <a:endParaRPr/>
          </a:p>
          <a:p>
            <a:pPr indent="0" lvl="0" marL="0" marR="0" rtl="0" algn="l">
              <a:lnSpc>
                <a:spcPct val="100000"/>
              </a:lnSpc>
              <a:spcBef>
                <a:spcPts val="0"/>
              </a:spcBef>
              <a:spcAft>
                <a:spcPts val="0"/>
              </a:spcAft>
              <a:buClr>
                <a:schemeClr val="dk1"/>
              </a:buClr>
              <a:buSzPts val="1600"/>
              <a:buFont typeface="Arimo"/>
              <a:buNone/>
            </a:pPr>
            <a:r>
              <a:rPr b="0" i="0" lang="en-US" sz="1600" u="none">
                <a:solidFill>
                  <a:schemeClr val="dk1"/>
                </a:solidFill>
                <a:latin typeface="Arimo"/>
                <a:ea typeface="Arimo"/>
                <a:cs typeface="Arimo"/>
                <a:sym typeface="Arimo"/>
              </a:rPr>
              <a:t>differential heating,</a:t>
            </a:r>
            <a:endParaRPr/>
          </a:p>
          <a:p>
            <a:pPr indent="0" lvl="0" marL="0" marR="0" rtl="0" algn="l">
              <a:lnSpc>
                <a:spcPct val="100000"/>
              </a:lnSpc>
              <a:spcBef>
                <a:spcPts val="0"/>
              </a:spcBef>
              <a:spcAft>
                <a:spcPts val="0"/>
              </a:spcAft>
              <a:buClr>
                <a:schemeClr val="dk1"/>
              </a:buClr>
              <a:buSzPts val="1600"/>
              <a:buFont typeface="Arimo"/>
              <a:buNone/>
            </a:pPr>
            <a:r>
              <a:rPr b="0" i="0" lang="en-US" sz="1600" u="none">
                <a:solidFill>
                  <a:schemeClr val="dk1"/>
                </a:solidFill>
                <a:latin typeface="Arimo"/>
                <a:ea typeface="Arimo"/>
                <a:cs typeface="Arimo"/>
                <a:sym typeface="Arimo"/>
              </a:rPr>
              <a:t>setting up temporary baroclinic zones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55"/>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594" name="Google Shape;594;p55"/>
          <p:cNvPicPr preferRelativeResize="0"/>
          <p:nvPr/>
        </p:nvPicPr>
        <p:blipFill rotWithShape="1">
          <a:blip r:embed="rId3">
            <a:alphaModFix/>
          </a:blip>
          <a:srcRect b="0" l="0" r="0" t="0"/>
          <a:stretch/>
        </p:blipFill>
        <p:spPr>
          <a:xfrm>
            <a:off x="1587" y="1219200"/>
            <a:ext cx="7137400" cy="5321300"/>
          </a:xfrm>
          <a:prstGeom prst="rect">
            <a:avLst/>
          </a:prstGeom>
          <a:noFill/>
          <a:ln>
            <a:noFill/>
          </a:ln>
        </p:spPr>
      </p:pic>
      <p:pic>
        <p:nvPicPr>
          <p:cNvPr id="595" name="Google Shape;595;p55"/>
          <p:cNvPicPr preferRelativeResize="0"/>
          <p:nvPr/>
        </p:nvPicPr>
        <p:blipFill rotWithShape="1">
          <a:blip r:embed="rId4">
            <a:alphaModFix/>
          </a:blip>
          <a:srcRect b="0" l="0" r="0" t="0"/>
          <a:stretch/>
        </p:blipFill>
        <p:spPr>
          <a:xfrm>
            <a:off x="7138987" y="1905000"/>
            <a:ext cx="1951037" cy="37338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56"/>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602" name="Google Shape;602;p56"/>
          <p:cNvPicPr preferRelativeResize="0"/>
          <p:nvPr/>
        </p:nvPicPr>
        <p:blipFill rotWithShape="1">
          <a:blip r:embed="rId3">
            <a:alphaModFix/>
          </a:blip>
          <a:srcRect b="0" l="0" r="0" t="0"/>
          <a:stretch/>
        </p:blipFill>
        <p:spPr>
          <a:xfrm>
            <a:off x="0" y="1676400"/>
            <a:ext cx="9144000" cy="43910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sp>
        <p:nvSpPr>
          <p:cNvPr id="608" name="Google Shape;608;p57"/>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609" name="Google Shape;609;p57"/>
          <p:cNvPicPr preferRelativeResize="0"/>
          <p:nvPr/>
        </p:nvPicPr>
        <p:blipFill rotWithShape="1">
          <a:blip r:embed="rId3">
            <a:alphaModFix/>
          </a:blip>
          <a:srcRect b="0" l="0" r="0" t="0"/>
          <a:stretch/>
        </p:blipFill>
        <p:spPr>
          <a:xfrm>
            <a:off x="1143000" y="1219200"/>
            <a:ext cx="6962775" cy="5348287"/>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4" name="Shape 614"/>
        <p:cNvGrpSpPr/>
        <p:nvPr/>
      </p:nvGrpSpPr>
      <p:grpSpPr>
        <a:xfrm>
          <a:off x="0" y="0"/>
          <a:ext cx="0" cy="0"/>
          <a:chOff x="0" y="0"/>
          <a:chExt cx="0" cy="0"/>
        </a:xfrm>
      </p:grpSpPr>
      <p:sp>
        <p:nvSpPr>
          <p:cNvPr id="615" name="Google Shape;615;p58"/>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616" name="Google Shape;616;p58"/>
          <p:cNvPicPr preferRelativeResize="0"/>
          <p:nvPr/>
        </p:nvPicPr>
        <p:blipFill rotWithShape="1">
          <a:blip r:embed="rId3">
            <a:alphaModFix/>
          </a:blip>
          <a:srcRect b="0" l="0" r="0" t="0"/>
          <a:stretch/>
        </p:blipFill>
        <p:spPr>
          <a:xfrm>
            <a:off x="0" y="1450975"/>
            <a:ext cx="9144000" cy="5373687"/>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1" name="Shape 621"/>
        <p:cNvGrpSpPr/>
        <p:nvPr/>
      </p:nvGrpSpPr>
      <p:grpSpPr>
        <a:xfrm>
          <a:off x="0" y="0"/>
          <a:ext cx="0" cy="0"/>
          <a:chOff x="0" y="0"/>
          <a:chExt cx="0" cy="0"/>
        </a:xfrm>
      </p:grpSpPr>
      <p:sp>
        <p:nvSpPr>
          <p:cNvPr id="622" name="Google Shape;622;p59"/>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623" name="Google Shape;623;p59"/>
          <p:cNvPicPr preferRelativeResize="0"/>
          <p:nvPr/>
        </p:nvPicPr>
        <p:blipFill rotWithShape="1">
          <a:blip r:embed="rId3">
            <a:alphaModFix/>
          </a:blip>
          <a:srcRect b="0" l="0" r="0" t="0"/>
          <a:stretch/>
        </p:blipFill>
        <p:spPr>
          <a:xfrm>
            <a:off x="12700" y="1447800"/>
            <a:ext cx="9144000" cy="5351462"/>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8" name="Shape 628"/>
        <p:cNvGrpSpPr/>
        <p:nvPr/>
      </p:nvGrpSpPr>
      <p:grpSpPr>
        <a:xfrm>
          <a:off x="0" y="0"/>
          <a:ext cx="0" cy="0"/>
          <a:chOff x="0" y="0"/>
          <a:chExt cx="0" cy="0"/>
        </a:xfrm>
      </p:grpSpPr>
      <p:sp>
        <p:nvSpPr>
          <p:cNvPr id="629" name="Google Shape;629;p60"/>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630" name="Google Shape;630;p60"/>
          <p:cNvPicPr preferRelativeResize="0"/>
          <p:nvPr/>
        </p:nvPicPr>
        <p:blipFill rotWithShape="1">
          <a:blip r:embed="rId3">
            <a:alphaModFix/>
          </a:blip>
          <a:srcRect b="0" l="0" r="0" t="0"/>
          <a:stretch/>
        </p:blipFill>
        <p:spPr>
          <a:xfrm>
            <a:off x="0" y="1511300"/>
            <a:ext cx="9144000" cy="53467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sp>
        <p:nvSpPr>
          <p:cNvPr id="141" name="Google Shape;141;p6"/>
          <p:cNvSpPr txBox="1"/>
          <p:nvPr/>
        </p:nvSpPr>
        <p:spPr>
          <a:xfrm>
            <a:off x="5105400" y="1143000"/>
            <a:ext cx="3962400" cy="2362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99CCFF"/>
              </a:buClr>
              <a:buSzPts val="3000"/>
              <a:buFont typeface="Verdana"/>
              <a:buNone/>
            </a:pPr>
            <a:r>
              <a:rPr b="1" i="1" lang="en-US" sz="3000" u="none">
                <a:solidFill>
                  <a:srgbClr val="99CCFF"/>
                </a:solidFill>
                <a:latin typeface="Verdana"/>
                <a:ea typeface="Verdana"/>
                <a:cs typeface="Verdana"/>
                <a:sym typeface="Verdana"/>
              </a:rPr>
              <a:t>TCTOR DATA:</a:t>
            </a:r>
            <a:br>
              <a:rPr b="1" i="1" lang="en-US" sz="3000" u="none">
                <a:solidFill>
                  <a:srgbClr val="99CCFF"/>
                </a:solidFill>
                <a:latin typeface="Verdana"/>
                <a:ea typeface="Verdana"/>
                <a:cs typeface="Verdana"/>
                <a:sym typeface="Verdana"/>
              </a:rPr>
            </a:br>
            <a:r>
              <a:rPr b="1" i="1" lang="en-US" sz="3000" u="none">
                <a:solidFill>
                  <a:srgbClr val="99CCFF"/>
                </a:solidFill>
                <a:latin typeface="Verdana"/>
                <a:ea typeface="Verdana"/>
                <a:cs typeface="Verdana"/>
                <a:sym typeface="Verdana"/>
              </a:rPr>
              <a:t>TC STRENGTH AT TORNADO TIME</a:t>
            </a:r>
            <a:r>
              <a:rPr b="1" i="1" lang="en-US" sz="3200" u="none">
                <a:solidFill>
                  <a:srgbClr val="99CCFF"/>
                </a:solidFill>
                <a:latin typeface="Verdana"/>
                <a:ea typeface="Verdana"/>
                <a:cs typeface="Verdana"/>
                <a:sym typeface="Verdana"/>
              </a:rPr>
              <a:t> </a:t>
            </a:r>
            <a:br>
              <a:rPr b="1" i="1" lang="en-US" sz="3200" u="none">
                <a:solidFill>
                  <a:srgbClr val="99CCFF"/>
                </a:solidFill>
                <a:latin typeface="Verdana"/>
                <a:ea typeface="Verdana"/>
                <a:cs typeface="Verdana"/>
                <a:sym typeface="Verdana"/>
              </a:rPr>
            </a:br>
            <a:r>
              <a:rPr b="1" i="1" lang="en-US" sz="3200" u="none">
                <a:solidFill>
                  <a:srgbClr val="99CCFF"/>
                </a:solidFill>
                <a:latin typeface="Verdana"/>
                <a:ea typeface="Verdana"/>
                <a:cs typeface="Verdana"/>
                <a:sym typeface="Verdana"/>
              </a:rPr>
              <a:t>(from HURDAT)</a:t>
            </a:r>
            <a:endParaRPr/>
          </a:p>
        </p:txBody>
      </p:sp>
      <p:graphicFrame>
        <p:nvGraphicFramePr>
          <p:cNvPr id="142" name="Google Shape;142;p6"/>
          <p:cNvGraphicFramePr/>
          <p:nvPr/>
        </p:nvGraphicFramePr>
        <p:xfrm>
          <a:off x="-37633275" y="-3568700"/>
          <a:ext cx="3000000" cy="3000000"/>
        </p:xfrm>
        <a:graphic>
          <a:graphicData uri="http://schemas.openxmlformats.org/drawingml/2006/table">
            <a:tbl>
              <a:tblPr>
                <a:noFill/>
                <a:tableStyleId>{069A39C6-4511-48E1-BC49-309DE93CEA10}</a:tableStyleId>
              </a:tblPr>
              <a:tblGrid>
                <a:gridCol w="2400300"/>
                <a:gridCol w="1885950"/>
                <a:gridCol w="914400"/>
                <a:gridCol w="1143000"/>
              </a:tblGrid>
              <a:tr h="609600">
                <a:tc>
                  <a:txBody>
                    <a:bodyPr/>
                    <a:lstStyle/>
                    <a:p>
                      <a:pPr indent="0" lvl="0" marL="0" marR="0" rtl="0" algn="l">
                        <a:lnSpc>
                          <a:spcPct val="100000"/>
                        </a:lnSpc>
                        <a:spcBef>
                          <a:spcPts val="0"/>
                        </a:spcBef>
                        <a:spcAft>
                          <a:spcPts val="0"/>
                        </a:spcAft>
                        <a:buClr>
                          <a:srgbClr val="000000"/>
                        </a:buClr>
                        <a:buSzPts val="2000"/>
                        <a:buFont typeface="Helvetica Neue"/>
                        <a:buNone/>
                      </a:pPr>
                      <a:r>
                        <a:rPr b="1" i="0" lang="en-US" sz="2000" u="none" cap="none" strike="noStrike">
                          <a:solidFill>
                            <a:srgbClr val="000000"/>
                          </a:solidFill>
                          <a:latin typeface="Helvetica Neue"/>
                          <a:ea typeface="Helvetica Neue"/>
                          <a:cs typeface="Helvetica Neue"/>
                          <a:sym typeface="Helvetica Neue"/>
                        </a:rPr>
                        <a:t>TC NAME</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l">
                        <a:lnSpc>
                          <a:spcPct val="100000"/>
                        </a:lnSpc>
                        <a:spcBef>
                          <a:spcPts val="0"/>
                        </a:spcBef>
                        <a:spcAft>
                          <a:spcPts val="0"/>
                        </a:spcAft>
                        <a:buClr>
                          <a:srgbClr val="000000"/>
                        </a:buClr>
                        <a:buSzPts val="2000"/>
                        <a:buFont typeface="Helvetica Neue"/>
                        <a:buNone/>
                      </a:pPr>
                      <a:r>
                        <a:rPr b="1" i="0" lang="en-US" sz="2000" u="none" cap="none" strike="noStrike">
                          <a:solidFill>
                            <a:srgbClr val="000000"/>
                          </a:solidFill>
                          <a:latin typeface="Helvetica Neue"/>
                          <a:ea typeface="Helvetica Neue"/>
                          <a:cs typeface="Helvetica Neue"/>
                          <a:sym typeface="Helvetica Neue"/>
                        </a:rPr>
                        <a:t>TORNADOES</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l">
                        <a:lnSpc>
                          <a:spcPct val="100000"/>
                        </a:lnSpc>
                        <a:spcBef>
                          <a:spcPts val="0"/>
                        </a:spcBef>
                        <a:spcAft>
                          <a:spcPts val="0"/>
                        </a:spcAft>
                        <a:buClr>
                          <a:srgbClr val="000000"/>
                        </a:buClr>
                        <a:buSzPts val="2000"/>
                        <a:buFont typeface="Helvetica Neue"/>
                        <a:buNone/>
                      </a:pPr>
                      <a:r>
                        <a:rPr b="1" i="0" lang="en-US" sz="2000" u="none" cap="none" strike="noStrike">
                          <a:solidFill>
                            <a:srgbClr val="000000"/>
                          </a:solidFill>
                          <a:latin typeface="Helvetica Neue"/>
                          <a:ea typeface="Helvetica Neue"/>
                          <a:cs typeface="Helvetica Neue"/>
                          <a:sym typeface="Helvetica Neue"/>
                        </a:rPr>
                        <a:t>C</a:t>
                      </a:r>
                      <a:r>
                        <a:rPr b="1" baseline="-25000" i="0" lang="en-US" sz="2000" u="none" cap="none" strike="noStrike">
                          <a:solidFill>
                            <a:srgbClr val="000000"/>
                          </a:solidFill>
                          <a:latin typeface="Helvetica Neue"/>
                          <a:ea typeface="Helvetica Neue"/>
                          <a:cs typeface="Helvetica Neue"/>
                          <a:sym typeface="Helvetica Neue"/>
                        </a:rPr>
                        <a:t>L</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l">
                        <a:lnSpc>
                          <a:spcPct val="100000"/>
                        </a:lnSpc>
                        <a:spcBef>
                          <a:spcPts val="0"/>
                        </a:spcBef>
                        <a:spcAft>
                          <a:spcPts val="0"/>
                        </a:spcAft>
                        <a:buClr>
                          <a:srgbClr val="000000"/>
                        </a:buClr>
                        <a:buSzPts val="2000"/>
                        <a:buFont typeface="Helvetica Neue"/>
                        <a:buNone/>
                      </a:pPr>
                      <a:r>
                        <a:rPr b="1" i="0" lang="en-US" sz="2000" u="none" cap="none" strike="noStrike">
                          <a:solidFill>
                            <a:srgbClr val="000000"/>
                          </a:solidFill>
                          <a:latin typeface="Helvetica Neue"/>
                          <a:ea typeface="Helvetica Neue"/>
                          <a:cs typeface="Helvetica Neue"/>
                          <a:sym typeface="Helvetica Neue"/>
                        </a:rPr>
                        <a:t>C</a:t>
                      </a:r>
                      <a:r>
                        <a:rPr b="1" baseline="-25000" i="0" lang="en-US" sz="2000" u="none" cap="none" strike="noStrike">
                          <a:solidFill>
                            <a:srgbClr val="000000"/>
                          </a:solidFill>
                          <a:latin typeface="Helvetica Neue"/>
                          <a:ea typeface="Helvetica Neue"/>
                          <a:cs typeface="Helvetica Neue"/>
                          <a:sym typeface="Helvetica Neue"/>
                        </a:rPr>
                        <a:t>MAX</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487350">
                <a:tc>
                  <a:txBody>
                    <a:bodyPr/>
                    <a:lstStyle/>
                    <a:p>
                      <a:pPr indent="0" lvl="0" marL="0" marR="0" rtl="0" algn="l">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MH Ivan (2004)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118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487350">
                <a:tc>
                  <a:txBody>
                    <a:bodyPr/>
                    <a:lstStyle/>
                    <a:p>
                      <a:pPr indent="0" lvl="0" marL="0" marR="0" rtl="0" algn="l">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H Frances (2004)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103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2</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487350">
                <a:tc>
                  <a:txBody>
                    <a:bodyPr/>
                    <a:lstStyle/>
                    <a:p>
                      <a:pPr indent="0" lvl="0" marL="0" marR="0" rtl="0" algn="l">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MH Rita (2005)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98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587375">
                <a:tc>
                  <a:txBody>
                    <a:bodyPr/>
                    <a:lstStyle/>
                    <a:p>
                      <a:pPr indent="0" lvl="0" marL="0" marR="0" rtl="0" algn="l">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MH Katrina (2005)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59</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487350">
                <a:tc>
                  <a:txBody>
                    <a:bodyPr/>
                    <a:lstStyle/>
                    <a:p>
                      <a:pPr indent="0" lvl="0" marL="0" marR="0" rtl="0" algn="l">
                        <a:lnSpc>
                          <a:spcPct val="100000"/>
                        </a:lnSpc>
                        <a:spcBef>
                          <a:spcPts val="0"/>
                        </a:spcBef>
                        <a:spcAft>
                          <a:spcPts val="0"/>
                        </a:spcAft>
                        <a:buClr>
                          <a:srgbClr val="FFFF00"/>
                        </a:buClr>
                        <a:buSzPts val="1800"/>
                        <a:buFont typeface="Helvetica Neue"/>
                        <a:buNone/>
                      </a:pPr>
                      <a:r>
                        <a:rPr b="1" i="0" lang="en-US" sz="1800" u="none" cap="none" strike="noStrike">
                          <a:solidFill>
                            <a:srgbClr val="FFFF00"/>
                          </a:solidFill>
                          <a:latin typeface="Helvetica Neue"/>
                          <a:ea typeface="Helvetica Neue"/>
                          <a:cs typeface="Helvetica Neue"/>
                          <a:sym typeface="Helvetica Neue"/>
                        </a:rPr>
                        <a:t>TS Fay (2008)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FF00"/>
                        </a:buClr>
                        <a:buSzPts val="1800"/>
                        <a:buFont typeface="Helvetica Neue"/>
                        <a:buNone/>
                      </a:pPr>
                      <a:r>
                        <a:rPr b="1" i="0" lang="en-US" sz="1800" u="none" cap="none" strike="noStrike">
                          <a:solidFill>
                            <a:srgbClr val="FFFF00"/>
                          </a:solidFill>
                          <a:latin typeface="Helvetica Neue"/>
                          <a:ea typeface="Helvetica Neue"/>
                          <a:cs typeface="Helvetica Neue"/>
                          <a:sym typeface="Helvetica Neue"/>
                        </a:rPr>
                        <a:t>50</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FF00"/>
                        </a:buClr>
                        <a:buSzPts val="1800"/>
                        <a:buFont typeface="Helvetica Neue"/>
                        <a:buNone/>
                      </a:pPr>
                      <a:r>
                        <a:rPr b="1" i="0" lang="en-US" sz="1800" u="none" cap="none" strike="noStrike">
                          <a:solidFill>
                            <a:srgbClr val="FFFF00"/>
                          </a:solidFill>
                          <a:latin typeface="Helvetica Neue"/>
                          <a:ea typeface="Helvetica Neue"/>
                          <a:cs typeface="Helvetica Neue"/>
                          <a:sym typeface="Helvetica Neue"/>
                        </a:rPr>
                        <a:t>0</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FF00"/>
                        </a:buClr>
                        <a:buSzPts val="1800"/>
                        <a:buFont typeface="Helvetica Neue"/>
                        <a:buNone/>
                      </a:pPr>
                      <a:r>
                        <a:rPr b="1" i="0" lang="en-US" sz="1800" u="none" cap="none" strike="noStrike">
                          <a:solidFill>
                            <a:srgbClr val="FFFF00"/>
                          </a:solidFill>
                          <a:latin typeface="Helvetica Neue"/>
                          <a:ea typeface="Helvetica Neue"/>
                          <a:cs typeface="Helvetica Neue"/>
                          <a:sym typeface="Helvetica Neue"/>
                        </a:rPr>
                        <a:t>0</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487350">
                <a:tc>
                  <a:txBody>
                    <a:bodyPr/>
                    <a:lstStyle/>
                    <a:p>
                      <a:pPr indent="0" lvl="0" marL="0" marR="0" rtl="0" algn="l">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H Gustav (2008)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49</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2</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533400">
                <a:tc>
                  <a:txBody>
                    <a:bodyPr/>
                    <a:lstStyle/>
                    <a:p>
                      <a:pPr indent="0" lvl="0" marL="0" marR="0" rtl="0" algn="l">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H Cindy (2005)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48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1</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1</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511175">
                <a:tc>
                  <a:txBody>
                    <a:bodyPr/>
                    <a:lstStyle/>
                    <a:p>
                      <a:pPr indent="0" lvl="0" marL="0" marR="0" rtl="0" algn="l">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H Georges (1998)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48</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2</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00"/>
                        </a:buClr>
                        <a:buSzPts val="1800"/>
                        <a:buFont typeface="Helvetica Neue"/>
                        <a:buNone/>
                      </a:pPr>
                      <a:r>
                        <a:rPr b="1" i="0" lang="en-US" sz="1800" u="none" cap="none" strike="noStrike">
                          <a:solidFill>
                            <a:srgbClr val="FF0000"/>
                          </a:solidFill>
                          <a:latin typeface="Helvetica Neue"/>
                          <a:ea typeface="Helvetica Neue"/>
                          <a:cs typeface="Helvetica Neue"/>
                          <a:sym typeface="Helvetica Neue"/>
                        </a:rPr>
                        <a:t>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511175">
                <a:tc>
                  <a:txBody>
                    <a:bodyPr/>
                    <a:lstStyle/>
                    <a:p>
                      <a:pPr indent="0" lvl="0" marL="0" marR="0" rtl="0" algn="l">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MH Jeanne (2004)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42</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r h="500050">
                <a:tc>
                  <a:txBody>
                    <a:bodyPr/>
                    <a:lstStyle/>
                    <a:p>
                      <a:pPr indent="0" lvl="0" marL="0" marR="0" rtl="0" algn="l">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MH Opal (1995)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35</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3</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c>
                  <a:txBody>
                    <a:bodyPr/>
                    <a:lstStyle/>
                    <a:p>
                      <a:pPr indent="0" lvl="0" marL="0" marR="0" rtl="0" algn="ctr">
                        <a:lnSpc>
                          <a:spcPct val="100000"/>
                        </a:lnSpc>
                        <a:spcBef>
                          <a:spcPts val="0"/>
                        </a:spcBef>
                        <a:spcAft>
                          <a:spcPts val="0"/>
                        </a:spcAft>
                        <a:buClr>
                          <a:srgbClr val="FF00FF"/>
                        </a:buClr>
                        <a:buSzPts val="1800"/>
                        <a:buFont typeface="Helvetica Neue"/>
                        <a:buNone/>
                      </a:pPr>
                      <a:r>
                        <a:rPr b="1" i="0" lang="en-US" sz="1800" u="none" cap="none" strike="noStrike">
                          <a:solidFill>
                            <a:srgbClr val="FF00FF"/>
                          </a:solidFill>
                          <a:latin typeface="Helvetica Neue"/>
                          <a:ea typeface="Helvetica Neue"/>
                          <a:cs typeface="Helvetica Neue"/>
                          <a:sym typeface="Helvetica Neue"/>
                        </a:rPr>
                        <a:t>4</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CCCCCC"/>
                    </a:solidFill>
                  </a:tcPr>
                </a:tc>
              </a:tr>
            </a:tbl>
          </a:graphicData>
        </a:graphic>
      </p:graphicFrame>
      <p:sp>
        <p:nvSpPr>
          <p:cNvPr id="143" name="Google Shape;143;p6"/>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FACTS &amp; CLIMATOLOGY</a:t>
            </a:r>
            <a:endParaRPr/>
          </a:p>
        </p:txBody>
      </p:sp>
      <p:sp>
        <p:nvSpPr>
          <p:cNvPr id="144" name="Google Shape;144;p6"/>
          <p:cNvSpPr txBox="1"/>
          <p:nvPr/>
        </p:nvSpPr>
        <p:spPr>
          <a:xfrm>
            <a:off x="40433625" y="4737100"/>
            <a:ext cx="6343650" cy="56896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4400" u="none">
              <a:solidFill>
                <a:schemeClr val="lt1"/>
              </a:solidFill>
              <a:latin typeface="Arimo"/>
              <a:ea typeface="Arimo"/>
              <a:cs typeface="Arimo"/>
              <a:sym typeface="Arimo"/>
            </a:endParaRPr>
          </a:p>
        </p:txBody>
      </p:sp>
      <p:pic>
        <p:nvPicPr>
          <p:cNvPr id="145" name="Google Shape;145;p6"/>
          <p:cNvPicPr preferRelativeResize="0"/>
          <p:nvPr/>
        </p:nvPicPr>
        <p:blipFill rotWithShape="1">
          <a:blip r:embed="rId4">
            <a:alphaModFix/>
          </a:blip>
          <a:srcRect b="0" l="0" r="0" t="0"/>
          <a:stretch/>
        </p:blipFill>
        <p:spPr>
          <a:xfrm>
            <a:off x="5334000" y="3838575"/>
            <a:ext cx="3533775" cy="2638425"/>
          </a:xfrm>
          <a:prstGeom prst="rect">
            <a:avLst/>
          </a:prstGeom>
          <a:noFill/>
          <a:ln>
            <a:noFill/>
          </a:ln>
        </p:spPr>
      </p:pic>
      <p:pic>
        <p:nvPicPr>
          <p:cNvPr id="146" name="Google Shape;146;p6"/>
          <p:cNvPicPr preferRelativeResize="0"/>
          <p:nvPr/>
        </p:nvPicPr>
        <p:blipFill rotWithShape="1">
          <a:blip r:embed="rId5">
            <a:alphaModFix/>
          </a:blip>
          <a:srcRect b="0" l="0" r="0" t="0"/>
          <a:stretch/>
        </p:blipFill>
        <p:spPr>
          <a:xfrm>
            <a:off x="250825" y="1524000"/>
            <a:ext cx="4848225" cy="474345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5" name="Shape 635"/>
        <p:cNvGrpSpPr/>
        <p:nvPr/>
      </p:nvGrpSpPr>
      <p:grpSpPr>
        <a:xfrm>
          <a:off x="0" y="0"/>
          <a:ext cx="0" cy="0"/>
          <a:chOff x="0" y="0"/>
          <a:chExt cx="0" cy="0"/>
        </a:xfrm>
      </p:grpSpPr>
      <p:sp>
        <p:nvSpPr>
          <p:cNvPr id="636" name="Google Shape;636;p61"/>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637" name="Google Shape;637;p61"/>
          <p:cNvPicPr preferRelativeResize="0"/>
          <p:nvPr/>
        </p:nvPicPr>
        <p:blipFill rotWithShape="1">
          <a:blip r:embed="rId3">
            <a:alphaModFix/>
          </a:blip>
          <a:srcRect b="0" l="0" r="0" t="0"/>
          <a:stretch/>
        </p:blipFill>
        <p:spPr>
          <a:xfrm>
            <a:off x="0" y="1512887"/>
            <a:ext cx="9144000" cy="534511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sp>
        <p:nvSpPr>
          <p:cNvPr id="643" name="Google Shape;643;p62"/>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644" name="Google Shape;644;p62"/>
          <p:cNvPicPr preferRelativeResize="0"/>
          <p:nvPr/>
        </p:nvPicPr>
        <p:blipFill rotWithShape="1">
          <a:blip r:embed="rId3">
            <a:alphaModFix/>
          </a:blip>
          <a:srcRect b="0" l="0" r="0" t="0"/>
          <a:stretch/>
        </p:blipFill>
        <p:spPr>
          <a:xfrm>
            <a:off x="0" y="1484312"/>
            <a:ext cx="9144000" cy="5373687"/>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p63"/>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651" name="Google Shape;651;p63"/>
          <p:cNvPicPr preferRelativeResize="0"/>
          <p:nvPr/>
        </p:nvPicPr>
        <p:blipFill rotWithShape="1">
          <a:blip r:embed="rId3">
            <a:alphaModFix/>
          </a:blip>
          <a:srcRect b="0" l="0" r="0" t="0"/>
          <a:stretch/>
        </p:blipFill>
        <p:spPr>
          <a:xfrm>
            <a:off x="0" y="1484312"/>
            <a:ext cx="9144000" cy="5373687"/>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64"/>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1 (ANDREA 2013) </a:t>
            </a:r>
            <a:endParaRPr/>
          </a:p>
        </p:txBody>
      </p:sp>
      <p:pic>
        <p:nvPicPr>
          <p:cNvPr id="658" name="Google Shape;658;p64"/>
          <p:cNvPicPr preferRelativeResize="0"/>
          <p:nvPr/>
        </p:nvPicPr>
        <p:blipFill rotWithShape="1">
          <a:blip r:embed="rId3">
            <a:alphaModFix/>
          </a:blip>
          <a:srcRect b="0" l="0" r="0" t="0"/>
          <a:stretch/>
        </p:blipFill>
        <p:spPr>
          <a:xfrm>
            <a:off x="155575" y="1362075"/>
            <a:ext cx="8832850" cy="53435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sp>
        <p:nvSpPr>
          <p:cNvPr id="664" name="Google Shape;664;p65"/>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665" name="Google Shape;665;p65"/>
          <p:cNvPicPr preferRelativeResize="0"/>
          <p:nvPr/>
        </p:nvPicPr>
        <p:blipFill rotWithShape="1">
          <a:blip r:embed="rId3">
            <a:alphaModFix/>
          </a:blip>
          <a:srcRect b="0" l="0" r="0" t="0"/>
          <a:stretch/>
        </p:blipFill>
        <p:spPr>
          <a:xfrm>
            <a:off x="1720850" y="1676400"/>
            <a:ext cx="5702300" cy="46386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p66"/>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672" name="Google Shape;672;p66"/>
          <p:cNvPicPr preferRelativeResize="0"/>
          <p:nvPr/>
        </p:nvPicPr>
        <p:blipFill rotWithShape="1">
          <a:blip r:embed="rId3">
            <a:alphaModFix/>
          </a:blip>
          <a:srcRect b="0" l="0" r="0" t="0"/>
          <a:stretch/>
        </p:blipFill>
        <p:spPr>
          <a:xfrm>
            <a:off x="0" y="2057400"/>
            <a:ext cx="9144000" cy="347821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sp>
        <p:nvSpPr>
          <p:cNvPr id="678" name="Google Shape;678;p67"/>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679" name="Google Shape;679;p67"/>
          <p:cNvPicPr preferRelativeResize="0"/>
          <p:nvPr/>
        </p:nvPicPr>
        <p:blipFill rotWithShape="1">
          <a:blip r:embed="rId3">
            <a:alphaModFix/>
          </a:blip>
          <a:srcRect b="0" l="0" r="0" t="0"/>
          <a:stretch/>
        </p:blipFill>
        <p:spPr>
          <a:xfrm>
            <a:off x="0" y="1492250"/>
            <a:ext cx="9144000" cy="536575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4" name="Shape 684"/>
        <p:cNvGrpSpPr/>
        <p:nvPr/>
      </p:nvGrpSpPr>
      <p:grpSpPr>
        <a:xfrm>
          <a:off x="0" y="0"/>
          <a:ext cx="0" cy="0"/>
          <a:chOff x="0" y="0"/>
          <a:chExt cx="0" cy="0"/>
        </a:xfrm>
      </p:grpSpPr>
      <p:sp>
        <p:nvSpPr>
          <p:cNvPr id="685" name="Google Shape;685;p68"/>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686" name="Google Shape;686;p68"/>
          <p:cNvPicPr preferRelativeResize="0"/>
          <p:nvPr/>
        </p:nvPicPr>
        <p:blipFill rotWithShape="1">
          <a:blip r:embed="rId3">
            <a:alphaModFix/>
          </a:blip>
          <a:srcRect b="0" l="0" r="0" t="0"/>
          <a:stretch/>
        </p:blipFill>
        <p:spPr>
          <a:xfrm>
            <a:off x="0" y="1428750"/>
            <a:ext cx="9144000" cy="542925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p69"/>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693" name="Google Shape;693;p69"/>
          <p:cNvPicPr preferRelativeResize="0"/>
          <p:nvPr/>
        </p:nvPicPr>
        <p:blipFill rotWithShape="1">
          <a:blip r:embed="rId3">
            <a:alphaModFix/>
          </a:blip>
          <a:srcRect b="0" l="0" r="0" t="0"/>
          <a:stretch/>
        </p:blipFill>
        <p:spPr>
          <a:xfrm>
            <a:off x="0" y="1428750"/>
            <a:ext cx="9144000" cy="542925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70"/>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700" name="Google Shape;700;p70"/>
          <p:cNvPicPr preferRelativeResize="0"/>
          <p:nvPr/>
        </p:nvPicPr>
        <p:blipFill rotWithShape="1">
          <a:blip r:embed="rId3">
            <a:alphaModFix/>
          </a:blip>
          <a:srcRect b="0" l="0" r="0" t="0"/>
          <a:stretch/>
        </p:blipFill>
        <p:spPr>
          <a:xfrm>
            <a:off x="0" y="1425575"/>
            <a:ext cx="9144000" cy="5432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1" name="Shape 151"/>
        <p:cNvGrpSpPr/>
        <p:nvPr/>
      </p:nvGrpSpPr>
      <p:grpSpPr>
        <a:xfrm>
          <a:off x="0" y="0"/>
          <a:ext cx="0" cy="0"/>
          <a:chOff x="0" y="0"/>
          <a:chExt cx="0" cy="0"/>
        </a:xfrm>
      </p:grpSpPr>
      <p:sp>
        <p:nvSpPr>
          <p:cNvPr id="152" name="Google Shape;152;p7"/>
          <p:cNvSpPr txBox="1"/>
          <p:nvPr/>
        </p:nvSpPr>
        <p:spPr>
          <a:xfrm>
            <a:off x="533400" y="5576887"/>
            <a:ext cx="8153400" cy="5191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99CCFF"/>
              </a:buClr>
              <a:buSzPts val="2800"/>
              <a:buFont typeface="Arimo"/>
              <a:buNone/>
            </a:pPr>
            <a:r>
              <a:rPr b="1" i="0" lang="en-US" sz="2800" u="none">
                <a:solidFill>
                  <a:srgbClr val="99CCFF"/>
                </a:solidFill>
                <a:latin typeface="Arimo"/>
                <a:ea typeface="Arimo"/>
                <a:cs typeface="Arimo"/>
                <a:sym typeface="Arimo"/>
              </a:rPr>
              <a:t>Highly variable year-to-year in WSR-88D era</a:t>
            </a:r>
            <a:endParaRPr/>
          </a:p>
        </p:txBody>
      </p:sp>
      <p:sp>
        <p:nvSpPr>
          <p:cNvPr id="153" name="Google Shape;153;p7"/>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FACTS &amp; CLIMATOLOGY</a:t>
            </a:r>
            <a:endParaRPr/>
          </a:p>
        </p:txBody>
      </p:sp>
      <p:pic>
        <p:nvPicPr>
          <p:cNvPr id="154" name="Google Shape;154;p7"/>
          <p:cNvPicPr preferRelativeResize="0"/>
          <p:nvPr/>
        </p:nvPicPr>
        <p:blipFill rotWithShape="1">
          <a:blip r:embed="rId4">
            <a:alphaModFix/>
          </a:blip>
          <a:srcRect b="0" l="0" r="0" t="0"/>
          <a:stretch/>
        </p:blipFill>
        <p:spPr>
          <a:xfrm>
            <a:off x="0" y="1454150"/>
            <a:ext cx="9144000" cy="39497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71"/>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707" name="Google Shape;707;p71"/>
          <p:cNvPicPr preferRelativeResize="0"/>
          <p:nvPr/>
        </p:nvPicPr>
        <p:blipFill rotWithShape="1">
          <a:blip r:embed="rId3">
            <a:alphaModFix/>
          </a:blip>
          <a:srcRect b="0" l="0" r="0" t="0"/>
          <a:stretch/>
        </p:blipFill>
        <p:spPr>
          <a:xfrm>
            <a:off x="0" y="1524000"/>
            <a:ext cx="9144000" cy="5018087"/>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2" name="Shape 712"/>
        <p:cNvGrpSpPr/>
        <p:nvPr/>
      </p:nvGrpSpPr>
      <p:grpSpPr>
        <a:xfrm>
          <a:off x="0" y="0"/>
          <a:ext cx="0" cy="0"/>
          <a:chOff x="0" y="0"/>
          <a:chExt cx="0" cy="0"/>
        </a:xfrm>
      </p:grpSpPr>
      <p:sp>
        <p:nvSpPr>
          <p:cNvPr id="713" name="Google Shape;713;p72"/>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714" name="Google Shape;714;p72"/>
          <p:cNvPicPr preferRelativeResize="0"/>
          <p:nvPr/>
        </p:nvPicPr>
        <p:blipFill rotWithShape="1">
          <a:blip r:embed="rId3">
            <a:alphaModFix/>
          </a:blip>
          <a:srcRect b="0" l="0" r="0" t="0"/>
          <a:stretch/>
        </p:blipFill>
        <p:spPr>
          <a:xfrm>
            <a:off x="0" y="1239837"/>
            <a:ext cx="9144000" cy="43783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73"/>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721" name="Google Shape;721;p73"/>
          <p:cNvPicPr preferRelativeResize="0"/>
          <p:nvPr/>
        </p:nvPicPr>
        <p:blipFill rotWithShape="1">
          <a:blip r:embed="rId3">
            <a:alphaModFix/>
          </a:blip>
          <a:srcRect b="0" l="0" r="0" t="0"/>
          <a:stretch/>
        </p:blipFill>
        <p:spPr>
          <a:xfrm>
            <a:off x="0" y="1241425"/>
            <a:ext cx="9144000" cy="437515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sp>
        <p:nvSpPr>
          <p:cNvPr id="727" name="Google Shape;727;p74"/>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728" name="Google Shape;728;p74"/>
          <p:cNvPicPr preferRelativeResize="0"/>
          <p:nvPr/>
        </p:nvPicPr>
        <p:blipFill rotWithShape="1">
          <a:blip r:embed="rId3">
            <a:alphaModFix/>
          </a:blip>
          <a:srcRect b="0" l="0" r="0" t="0"/>
          <a:stretch/>
        </p:blipFill>
        <p:spPr>
          <a:xfrm>
            <a:off x="0" y="1244600"/>
            <a:ext cx="9144000" cy="43688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75"/>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735" name="Google Shape;735;p75"/>
          <p:cNvPicPr preferRelativeResize="0"/>
          <p:nvPr/>
        </p:nvPicPr>
        <p:blipFill rotWithShape="1">
          <a:blip r:embed="rId3">
            <a:alphaModFix/>
          </a:blip>
          <a:srcRect b="0" l="0" r="0" t="0"/>
          <a:stretch/>
        </p:blipFill>
        <p:spPr>
          <a:xfrm>
            <a:off x="0" y="1235075"/>
            <a:ext cx="9144000" cy="43878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76"/>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742" name="Google Shape;742;p76"/>
          <p:cNvPicPr preferRelativeResize="0"/>
          <p:nvPr/>
        </p:nvPicPr>
        <p:blipFill rotWithShape="1">
          <a:blip r:embed="rId3">
            <a:alphaModFix/>
          </a:blip>
          <a:srcRect b="0" l="0" r="0" t="0"/>
          <a:stretch/>
        </p:blipFill>
        <p:spPr>
          <a:xfrm>
            <a:off x="0" y="1239837"/>
            <a:ext cx="9144000" cy="437832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7" name="Shape 747"/>
        <p:cNvGrpSpPr/>
        <p:nvPr/>
      </p:nvGrpSpPr>
      <p:grpSpPr>
        <a:xfrm>
          <a:off x="0" y="0"/>
          <a:ext cx="0" cy="0"/>
          <a:chOff x="0" y="0"/>
          <a:chExt cx="0" cy="0"/>
        </a:xfrm>
      </p:grpSpPr>
      <p:sp>
        <p:nvSpPr>
          <p:cNvPr id="748" name="Google Shape;748;p77"/>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749" name="Google Shape;749;p77"/>
          <p:cNvPicPr preferRelativeResize="0"/>
          <p:nvPr/>
        </p:nvPicPr>
        <p:blipFill rotWithShape="1">
          <a:blip r:embed="rId3">
            <a:alphaModFix/>
          </a:blip>
          <a:srcRect b="0" l="0" r="0" t="0"/>
          <a:stretch/>
        </p:blipFill>
        <p:spPr>
          <a:xfrm>
            <a:off x="0" y="1231900"/>
            <a:ext cx="9144000" cy="4394200"/>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78"/>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2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(ISAAC 2012) </a:t>
            </a:r>
            <a:endParaRPr/>
          </a:p>
        </p:txBody>
      </p:sp>
      <p:pic>
        <p:nvPicPr>
          <p:cNvPr id="756" name="Google Shape;756;p78"/>
          <p:cNvPicPr preferRelativeResize="0"/>
          <p:nvPr/>
        </p:nvPicPr>
        <p:blipFill rotWithShape="1">
          <a:blip r:embed="rId3">
            <a:alphaModFix/>
          </a:blip>
          <a:srcRect b="0" l="0" r="0" t="0"/>
          <a:stretch/>
        </p:blipFill>
        <p:spPr>
          <a:xfrm>
            <a:off x="0" y="1457325"/>
            <a:ext cx="9144000" cy="5248275"/>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79"/>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3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(NOW YOU TRY!)</a:t>
            </a:r>
            <a:endParaRPr/>
          </a:p>
        </p:txBody>
      </p:sp>
      <p:sp>
        <p:nvSpPr>
          <p:cNvPr id="763" name="Google Shape;763;p79"/>
          <p:cNvSpPr txBox="1"/>
          <p:nvPr/>
        </p:nvSpPr>
        <p:spPr>
          <a:xfrm>
            <a:off x="342900" y="1981200"/>
            <a:ext cx="8458200" cy="4154487"/>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00"/>
              </a:buClr>
              <a:buSzPts val="4400"/>
              <a:buFont typeface="Calibri"/>
              <a:buNone/>
            </a:pPr>
            <a:r>
              <a:rPr b="0" i="0" lang="en-US" sz="4400" u="none">
                <a:solidFill>
                  <a:srgbClr val="FFFF00"/>
                </a:solidFill>
                <a:latin typeface="Calibri"/>
                <a:ea typeface="Calibri"/>
                <a:cs typeface="Calibri"/>
                <a:sym typeface="Calibri"/>
              </a:rPr>
              <a:t>Now you try! Does </a:t>
            </a:r>
            <a:r>
              <a:rPr b="1" i="0" lang="en-US" sz="4400" u="none">
                <a:solidFill>
                  <a:srgbClr val="FFFF00"/>
                </a:solidFill>
                <a:latin typeface="Calibri"/>
                <a:ea typeface="Calibri"/>
                <a:cs typeface="Calibri"/>
                <a:sym typeface="Calibri"/>
              </a:rPr>
              <a:t>Case 3</a:t>
            </a:r>
            <a:r>
              <a:rPr b="0" i="0" lang="en-US" sz="4400" u="none">
                <a:solidFill>
                  <a:srgbClr val="FFFF00"/>
                </a:solidFill>
                <a:latin typeface="Calibri"/>
                <a:ea typeface="Calibri"/>
                <a:cs typeface="Calibri"/>
                <a:sym typeface="Calibri"/>
              </a:rPr>
              <a:t> depict a favorable or unfavorable synoptic environment </a:t>
            </a:r>
            <a:endParaRPr b="0" i="0" sz="4400" u="none">
              <a:solidFill>
                <a:srgbClr val="FFFF00"/>
              </a:solidFill>
              <a:latin typeface="Arimo"/>
              <a:ea typeface="Arimo"/>
              <a:cs typeface="Arimo"/>
              <a:sym typeface="Arimo"/>
            </a:endParaRPr>
          </a:p>
          <a:p>
            <a:pPr indent="0" lvl="0" marL="0" marR="0" rtl="0" algn="ctr">
              <a:lnSpc>
                <a:spcPct val="100000"/>
              </a:lnSpc>
              <a:spcBef>
                <a:spcPts val="0"/>
              </a:spcBef>
              <a:spcAft>
                <a:spcPts val="0"/>
              </a:spcAft>
              <a:buClr>
                <a:srgbClr val="FFFF00"/>
              </a:buClr>
              <a:buSzPts val="4400"/>
              <a:buFont typeface="Calibri"/>
              <a:buNone/>
            </a:pPr>
            <a:r>
              <a:rPr b="0" i="0" lang="en-US" sz="4400" u="none">
                <a:solidFill>
                  <a:srgbClr val="FFFF00"/>
                </a:solidFill>
                <a:latin typeface="Calibri"/>
                <a:ea typeface="Calibri"/>
                <a:cs typeface="Calibri"/>
                <a:sym typeface="Calibri"/>
              </a:rPr>
              <a:t>for TC tornadoes?</a:t>
            </a:r>
            <a:endParaRPr b="0" i="0" sz="4400" u="none">
              <a:solidFill>
                <a:srgbClr val="FFFF00"/>
              </a:solidFill>
              <a:latin typeface="Arimo"/>
              <a:ea typeface="Arimo"/>
              <a:cs typeface="Arimo"/>
              <a:sym typeface="Arimo"/>
            </a:endParaRPr>
          </a:p>
          <a:p>
            <a:pPr indent="0" lvl="0" marL="0" marR="0" rtl="0" algn="l">
              <a:lnSpc>
                <a:spcPct val="100000"/>
              </a:lnSpc>
              <a:spcBef>
                <a:spcPts val="0"/>
              </a:spcBef>
              <a:spcAft>
                <a:spcPts val="0"/>
              </a:spcAft>
              <a:buClr>
                <a:schemeClr val="lt1"/>
              </a:buClr>
              <a:buSzPts val="4400"/>
              <a:buFont typeface="Arimo"/>
              <a:buNone/>
            </a:pPr>
            <a:br>
              <a:rPr b="0" i="0" lang="en-US" sz="4400" u="none">
                <a:solidFill>
                  <a:schemeClr val="lt1"/>
                </a:solidFill>
                <a:latin typeface="Arimo"/>
                <a:ea typeface="Arimo"/>
                <a:cs typeface="Arimo"/>
                <a:sym typeface="Arimo"/>
              </a:rPr>
            </a:br>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8" name="Shape 768"/>
        <p:cNvGrpSpPr/>
        <p:nvPr/>
      </p:nvGrpSpPr>
      <p:grpSpPr>
        <a:xfrm>
          <a:off x="0" y="0"/>
          <a:ext cx="0" cy="0"/>
          <a:chOff x="0" y="0"/>
          <a:chExt cx="0" cy="0"/>
        </a:xfrm>
      </p:grpSpPr>
      <p:sp>
        <p:nvSpPr>
          <p:cNvPr id="769" name="Google Shape;769;p80"/>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3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(FAVORABLE OR UNFAVORABLE?)</a:t>
            </a:r>
            <a:endParaRPr/>
          </a:p>
        </p:txBody>
      </p:sp>
      <p:pic>
        <p:nvPicPr>
          <p:cNvPr id="770" name="Google Shape;770;p80"/>
          <p:cNvPicPr preferRelativeResize="0"/>
          <p:nvPr/>
        </p:nvPicPr>
        <p:blipFill rotWithShape="1">
          <a:blip r:embed="rId3">
            <a:alphaModFix/>
          </a:blip>
          <a:srcRect b="0" l="0" r="0" t="0"/>
          <a:stretch/>
        </p:blipFill>
        <p:spPr>
          <a:xfrm>
            <a:off x="762000" y="1270000"/>
            <a:ext cx="7486650" cy="558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59" name="Shape 159"/>
        <p:cNvGrpSpPr/>
        <p:nvPr/>
      </p:nvGrpSpPr>
      <p:grpSpPr>
        <a:xfrm>
          <a:off x="0" y="0"/>
          <a:ext cx="0" cy="0"/>
          <a:chOff x="0" y="0"/>
          <a:chExt cx="0" cy="0"/>
        </a:xfrm>
      </p:grpSpPr>
      <p:sp>
        <p:nvSpPr>
          <p:cNvPr id="160" name="Google Shape;160;p8"/>
          <p:cNvSpPr txBox="1"/>
          <p:nvPr/>
        </p:nvSpPr>
        <p:spPr>
          <a:xfrm>
            <a:off x="533400" y="5195887"/>
            <a:ext cx="8153400" cy="94615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99CCFF"/>
              </a:buClr>
              <a:buSzPts val="2800"/>
              <a:buFont typeface="Arimo"/>
              <a:buNone/>
            </a:pPr>
            <a:r>
              <a:rPr b="0" i="0" lang="en-US" sz="2800" u="none">
                <a:solidFill>
                  <a:srgbClr val="99CCFF"/>
                </a:solidFill>
                <a:latin typeface="Arimo"/>
                <a:ea typeface="Arimo"/>
                <a:cs typeface="Arimo"/>
                <a:sym typeface="Arimo"/>
              </a:rPr>
              <a:t>88D era:  Many more weak TC tornado reports, Many more TC tornado reports PERIOD!</a:t>
            </a:r>
            <a:endParaRPr/>
          </a:p>
        </p:txBody>
      </p:sp>
      <p:pic>
        <p:nvPicPr>
          <p:cNvPr descr="pie-50to94-fscale" id="161" name="Google Shape;161;p8"/>
          <p:cNvPicPr preferRelativeResize="0"/>
          <p:nvPr/>
        </p:nvPicPr>
        <p:blipFill rotWithShape="1">
          <a:blip r:embed="rId4">
            <a:alphaModFix/>
          </a:blip>
          <a:srcRect b="0" l="0" r="0" t="0"/>
          <a:stretch/>
        </p:blipFill>
        <p:spPr>
          <a:xfrm>
            <a:off x="533400" y="1447800"/>
            <a:ext cx="3857625" cy="3790950"/>
          </a:xfrm>
          <a:prstGeom prst="rect">
            <a:avLst/>
          </a:prstGeom>
          <a:noFill/>
          <a:ln>
            <a:noFill/>
          </a:ln>
        </p:spPr>
      </p:pic>
      <p:sp>
        <p:nvSpPr>
          <p:cNvPr id="162" name="Google Shape;162;p8"/>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FACTS &amp; CLIMATOLOGY</a:t>
            </a:r>
            <a:endParaRPr/>
          </a:p>
        </p:txBody>
      </p:sp>
      <p:sp>
        <p:nvSpPr>
          <p:cNvPr id="163" name="Google Shape;163;p8"/>
          <p:cNvSpPr txBox="1"/>
          <p:nvPr/>
        </p:nvSpPr>
        <p:spPr>
          <a:xfrm>
            <a:off x="2209800" y="6096000"/>
            <a:ext cx="4876800" cy="369887"/>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Pre-TCTOR data from Schultz and Cecil (2009)</a:t>
            </a:r>
            <a:endParaRPr/>
          </a:p>
        </p:txBody>
      </p:sp>
      <p:pic>
        <p:nvPicPr>
          <p:cNvPr id="164" name="Google Shape;164;p8"/>
          <p:cNvPicPr preferRelativeResize="0"/>
          <p:nvPr/>
        </p:nvPicPr>
        <p:blipFill rotWithShape="1">
          <a:blip r:embed="rId5">
            <a:alphaModFix/>
          </a:blip>
          <a:srcRect b="0" l="0" r="0" t="0"/>
          <a:stretch/>
        </p:blipFill>
        <p:spPr>
          <a:xfrm>
            <a:off x="4724400" y="1481137"/>
            <a:ext cx="3879850" cy="3795712"/>
          </a:xfrm>
          <a:prstGeom prst="rect">
            <a:avLst/>
          </a:prstGeom>
          <a:noFill/>
          <a:ln>
            <a:noFill/>
          </a:ln>
        </p:spPr>
      </p:pic>
      <p:pic>
        <p:nvPicPr>
          <p:cNvPr id="165" name="Google Shape;165;p8"/>
          <p:cNvPicPr preferRelativeResize="0"/>
          <p:nvPr/>
        </p:nvPicPr>
        <p:blipFill rotWithShape="1">
          <a:blip r:embed="rId6">
            <a:alphaModFix/>
          </a:blip>
          <a:srcRect b="0" l="0" r="0" t="0"/>
          <a:stretch/>
        </p:blipFill>
        <p:spPr>
          <a:xfrm>
            <a:off x="2633662" y="1165225"/>
            <a:ext cx="4181475" cy="372586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5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p81"/>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3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(FAVORABLE OR UNFAVORABLE?)</a:t>
            </a:r>
            <a:endParaRPr/>
          </a:p>
        </p:txBody>
      </p:sp>
      <p:pic>
        <p:nvPicPr>
          <p:cNvPr id="777" name="Google Shape;777;p81"/>
          <p:cNvPicPr preferRelativeResize="0"/>
          <p:nvPr/>
        </p:nvPicPr>
        <p:blipFill rotWithShape="1">
          <a:blip r:embed="rId3">
            <a:alphaModFix/>
          </a:blip>
          <a:srcRect b="0" l="0" r="0" t="0"/>
          <a:stretch/>
        </p:blipFill>
        <p:spPr>
          <a:xfrm>
            <a:off x="1066800" y="1219200"/>
            <a:ext cx="7239000" cy="5418137"/>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82"/>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3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(FAVORABLE OR UNFAVORABLE?)</a:t>
            </a:r>
            <a:endParaRPr/>
          </a:p>
        </p:txBody>
      </p:sp>
      <p:pic>
        <p:nvPicPr>
          <p:cNvPr id="784" name="Google Shape;784;p82"/>
          <p:cNvPicPr preferRelativeResize="0"/>
          <p:nvPr/>
        </p:nvPicPr>
        <p:blipFill rotWithShape="1">
          <a:blip r:embed="rId3">
            <a:alphaModFix/>
          </a:blip>
          <a:srcRect b="0" l="0" r="0" t="0"/>
          <a:stretch/>
        </p:blipFill>
        <p:spPr>
          <a:xfrm>
            <a:off x="911225" y="1211262"/>
            <a:ext cx="7321550" cy="549433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sp>
        <p:nvSpPr>
          <p:cNvPr id="790" name="Google Shape;790;p83"/>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3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(FAVORABLE OR UNFAVORABLE?)</a:t>
            </a:r>
            <a:endParaRPr/>
          </a:p>
        </p:txBody>
      </p:sp>
      <p:pic>
        <p:nvPicPr>
          <p:cNvPr id="791" name="Google Shape;791;p83"/>
          <p:cNvPicPr preferRelativeResize="0"/>
          <p:nvPr/>
        </p:nvPicPr>
        <p:blipFill rotWithShape="1">
          <a:blip r:embed="rId3">
            <a:alphaModFix/>
          </a:blip>
          <a:srcRect b="0" l="0" r="0" t="0"/>
          <a:stretch/>
        </p:blipFill>
        <p:spPr>
          <a:xfrm>
            <a:off x="990600" y="1268412"/>
            <a:ext cx="7258050" cy="5418137"/>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6" name="Shape 796"/>
        <p:cNvGrpSpPr/>
        <p:nvPr/>
      </p:nvGrpSpPr>
      <p:grpSpPr>
        <a:xfrm>
          <a:off x="0" y="0"/>
          <a:ext cx="0" cy="0"/>
          <a:chOff x="0" y="0"/>
          <a:chExt cx="0" cy="0"/>
        </a:xfrm>
      </p:grpSpPr>
      <p:sp>
        <p:nvSpPr>
          <p:cNvPr id="797" name="Google Shape;797;p84"/>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3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(FAVORABLE OR UNFAVORABLE?)</a:t>
            </a:r>
            <a:endParaRPr/>
          </a:p>
        </p:txBody>
      </p:sp>
      <p:pic>
        <p:nvPicPr>
          <p:cNvPr id="798" name="Google Shape;798;p84"/>
          <p:cNvPicPr preferRelativeResize="0"/>
          <p:nvPr/>
        </p:nvPicPr>
        <p:blipFill rotWithShape="1">
          <a:blip r:embed="rId3">
            <a:alphaModFix/>
          </a:blip>
          <a:srcRect b="0" l="0" r="0" t="0"/>
          <a:stretch/>
        </p:blipFill>
        <p:spPr>
          <a:xfrm>
            <a:off x="949325" y="1276350"/>
            <a:ext cx="7245350" cy="5402262"/>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p85"/>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3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(FAVORABLE OR UNFAVORABLE?)</a:t>
            </a:r>
            <a:endParaRPr/>
          </a:p>
        </p:txBody>
      </p:sp>
      <p:pic>
        <p:nvPicPr>
          <p:cNvPr id="805" name="Google Shape;805;p85"/>
          <p:cNvPicPr preferRelativeResize="0"/>
          <p:nvPr/>
        </p:nvPicPr>
        <p:blipFill rotWithShape="1">
          <a:blip r:embed="rId3">
            <a:alphaModFix/>
          </a:blip>
          <a:srcRect b="0" l="0" r="0" t="0"/>
          <a:stretch/>
        </p:blipFill>
        <p:spPr>
          <a:xfrm>
            <a:off x="914400" y="1208087"/>
            <a:ext cx="7315200" cy="5497512"/>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0" name="Shape 810"/>
        <p:cNvGrpSpPr/>
        <p:nvPr/>
      </p:nvGrpSpPr>
      <p:grpSpPr>
        <a:xfrm>
          <a:off x="0" y="0"/>
          <a:ext cx="0" cy="0"/>
          <a:chOff x="0" y="0"/>
          <a:chExt cx="0" cy="0"/>
        </a:xfrm>
      </p:grpSpPr>
      <p:sp>
        <p:nvSpPr>
          <p:cNvPr id="811" name="Google Shape;811;p86"/>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3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(FAVORABLE OR UNFAVORABLE?)</a:t>
            </a:r>
            <a:endParaRPr/>
          </a:p>
        </p:txBody>
      </p:sp>
      <p:pic>
        <p:nvPicPr>
          <p:cNvPr id="812" name="Google Shape;812;p86"/>
          <p:cNvPicPr preferRelativeResize="0"/>
          <p:nvPr/>
        </p:nvPicPr>
        <p:blipFill rotWithShape="1">
          <a:blip r:embed="rId3">
            <a:alphaModFix/>
          </a:blip>
          <a:srcRect b="0" l="0" r="0" t="0"/>
          <a:stretch/>
        </p:blipFill>
        <p:spPr>
          <a:xfrm>
            <a:off x="952500" y="1230312"/>
            <a:ext cx="7239000" cy="5475287"/>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87"/>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3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(FAVORABLE OR UNFAVORABLE?)</a:t>
            </a:r>
            <a:endParaRPr/>
          </a:p>
        </p:txBody>
      </p:sp>
      <p:pic>
        <p:nvPicPr>
          <p:cNvPr id="819" name="Google Shape;819;p87"/>
          <p:cNvPicPr preferRelativeResize="0"/>
          <p:nvPr/>
        </p:nvPicPr>
        <p:blipFill rotWithShape="1">
          <a:blip r:embed="rId3">
            <a:alphaModFix/>
          </a:blip>
          <a:srcRect b="0" l="0" r="0" t="0"/>
          <a:stretch/>
        </p:blipFill>
        <p:spPr>
          <a:xfrm>
            <a:off x="914400" y="1225550"/>
            <a:ext cx="7315200" cy="548005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sp>
        <p:nvSpPr>
          <p:cNvPr id="825" name="Google Shape;825;p88"/>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3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(FAVORABLE OR UNFAVORABLE?)</a:t>
            </a:r>
            <a:endParaRPr/>
          </a:p>
        </p:txBody>
      </p:sp>
      <p:pic>
        <p:nvPicPr>
          <p:cNvPr id="826" name="Google Shape;826;p88"/>
          <p:cNvPicPr preferRelativeResize="0"/>
          <p:nvPr/>
        </p:nvPicPr>
        <p:blipFill rotWithShape="1">
          <a:blip r:embed="rId3">
            <a:alphaModFix/>
          </a:blip>
          <a:srcRect b="0" l="0" r="0" t="0"/>
          <a:stretch/>
        </p:blipFill>
        <p:spPr>
          <a:xfrm>
            <a:off x="914400" y="1208087"/>
            <a:ext cx="7315200" cy="5497512"/>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sp>
        <p:nvSpPr>
          <p:cNvPr id="832" name="Google Shape;832;p89"/>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3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(FAVORABLE OR UNFAVORABLE?)</a:t>
            </a:r>
            <a:endParaRPr/>
          </a:p>
        </p:txBody>
      </p:sp>
      <p:pic>
        <p:nvPicPr>
          <p:cNvPr id="833" name="Google Shape;833;p89"/>
          <p:cNvPicPr preferRelativeResize="0"/>
          <p:nvPr/>
        </p:nvPicPr>
        <p:blipFill rotWithShape="1">
          <a:blip r:embed="rId3">
            <a:alphaModFix/>
          </a:blip>
          <a:srcRect b="0" l="0" r="0" t="0"/>
          <a:stretch/>
        </p:blipFill>
        <p:spPr>
          <a:xfrm>
            <a:off x="930275" y="1219200"/>
            <a:ext cx="7283450" cy="54864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8" name="Shape 838"/>
        <p:cNvGrpSpPr/>
        <p:nvPr/>
      </p:nvGrpSpPr>
      <p:grpSpPr>
        <a:xfrm>
          <a:off x="0" y="0"/>
          <a:ext cx="0" cy="0"/>
          <a:chOff x="0" y="0"/>
          <a:chExt cx="0" cy="0"/>
        </a:xfrm>
      </p:grpSpPr>
      <p:sp>
        <p:nvSpPr>
          <p:cNvPr id="839" name="Google Shape;839;p90"/>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3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(FAVORABLE OR UNFAVORABLE?)</a:t>
            </a:r>
            <a:endParaRPr/>
          </a:p>
        </p:txBody>
      </p:sp>
      <p:pic>
        <p:nvPicPr>
          <p:cNvPr id="840" name="Google Shape;840;p90"/>
          <p:cNvPicPr preferRelativeResize="0"/>
          <p:nvPr/>
        </p:nvPicPr>
        <p:blipFill rotWithShape="1">
          <a:blip r:embed="rId3">
            <a:alphaModFix/>
          </a:blip>
          <a:srcRect b="0" l="0" r="0" t="0"/>
          <a:stretch/>
        </p:blipFill>
        <p:spPr>
          <a:xfrm>
            <a:off x="939800" y="1263650"/>
            <a:ext cx="7264400" cy="54419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0" name="Shape 170"/>
        <p:cNvGrpSpPr/>
        <p:nvPr/>
      </p:nvGrpSpPr>
      <p:grpSpPr>
        <a:xfrm>
          <a:off x="0" y="0"/>
          <a:ext cx="0" cy="0"/>
          <a:chOff x="0" y="0"/>
          <a:chExt cx="0" cy="0"/>
        </a:xfrm>
      </p:grpSpPr>
      <p:sp>
        <p:nvSpPr>
          <p:cNvPr id="171" name="Google Shape;171;p9"/>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   TC TORNADO FACTS &amp; CLIMATOLOGY</a:t>
            </a:r>
            <a:endParaRPr/>
          </a:p>
        </p:txBody>
      </p:sp>
      <p:pic>
        <p:nvPicPr>
          <p:cNvPr id="172" name="Google Shape;172;p9"/>
          <p:cNvPicPr preferRelativeResize="0"/>
          <p:nvPr/>
        </p:nvPicPr>
        <p:blipFill rotWithShape="1">
          <a:blip r:embed="rId4">
            <a:alphaModFix/>
          </a:blip>
          <a:srcRect b="0" l="0" r="0" t="0"/>
          <a:stretch/>
        </p:blipFill>
        <p:spPr>
          <a:xfrm>
            <a:off x="1524000" y="1219200"/>
            <a:ext cx="6477000" cy="5038725"/>
          </a:xfrm>
          <a:prstGeom prst="rect">
            <a:avLst/>
          </a:prstGeom>
          <a:noFill/>
          <a:ln>
            <a:noFill/>
          </a:ln>
        </p:spPr>
      </p:pic>
      <p:sp>
        <p:nvSpPr>
          <p:cNvPr id="173" name="Google Shape;173;p9"/>
          <p:cNvSpPr txBox="1"/>
          <p:nvPr/>
        </p:nvSpPr>
        <p:spPr>
          <a:xfrm>
            <a:off x="3429000" y="6262687"/>
            <a:ext cx="3962400" cy="36671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FFFFCC"/>
              </a:buClr>
              <a:buSzPts val="1800"/>
              <a:buFont typeface="Arimo"/>
              <a:buNone/>
            </a:pPr>
            <a:r>
              <a:rPr b="1" i="0" lang="en-US" sz="1800" u="none">
                <a:solidFill>
                  <a:srgbClr val="FFFFCC"/>
                </a:solidFill>
                <a:latin typeface="Arimo"/>
                <a:ea typeface="Arimo"/>
                <a:cs typeface="Arimo"/>
                <a:sym typeface="Arimo"/>
              </a:rPr>
              <a:t>data from Edwards et al. (2012)</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sp>
        <p:nvSpPr>
          <p:cNvPr id="846" name="Google Shape;846;p91"/>
          <p:cNvSpPr txBox="1"/>
          <p:nvPr/>
        </p:nvSpPr>
        <p:spPr>
          <a:xfrm>
            <a:off x="0" y="152400"/>
            <a:ext cx="8915400" cy="942975"/>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TC TORNADO EXAMPLE CASES 3 </a:t>
            </a:r>
            <a:endParaRPr/>
          </a:p>
          <a:p>
            <a:pPr indent="0" lvl="0" marL="0" marR="0" rtl="0" algn="ctr">
              <a:lnSpc>
                <a:spcPct val="100000"/>
              </a:lnSpc>
              <a:spcBef>
                <a:spcPts val="0"/>
              </a:spcBef>
              <a:spcAft>
                <a:spcPts val="0"/>
              </a:spcAft>
              <a:buClr>
                <a:srgbClr val="800000"/>
              </a:buClr>
              <a:buSzPts val="3000"/>
              <a:buFont typeface="Verdana"/>
              <a:buNone/>
            </a:pPr>
            <a:r>
              <a:rPr b="1" i="1" lang="en-US" sz="3000" u="none">
                <a:solidFill>
                  <a:srgbClr val="800000"/>
                </a:solidFill>
                <a:latin typeface="Verdana"/>
                <a:ea typeface="Verdana"/>
                <a:cs typeface="Verdana"/>
                <a:sym typeface="Verdana"/>
              </a:rPr>
              <a:t>(FAVORABLE OR UNFAVORABLE?)</a:t>
            </a:r>
            <a:endParaRPr/>
          </a:p>
        </p:txBody>
      </p:sp>
      <p:pic>
        <p:nvPicPr>
          <p:cNvPr id="847" name="Google Shape;847;p91"/>
          <p:cNvPicPr preferRelativeResize="0"/>
          <p:nvPr/>
        </p:nvPicPr>
        <p:blipFill rotWithShape="1">
          <a:blip r:embed="rId3">
            <a:alphaModFix/>
          </a:blip>
          <a:srcRect b="0" l="0" r="0" t="0"/>
          <a:stretch/>
        </p:blipFill>
        <p:spPr>
          <a:xfrm>
            <a:off x="1066800" y="1447800"/>
            <a:ext cx="7164387" cy="5010150"/>
          </a:xfrm>
          <a:prstGeom prst="rect">
            <a:avLst/>
          </a:prstGeom>
          <a:noFill/>
          <a:ln>
            <a:noFill/>
          </a:ln>
        </p:spPr>
      </p:pic>
      <p:sp>
        <p:nvSpPr>
          <p:cNvPr id="848" name="Google Shape;848;p91"/>
          <p:cNvSpPr txBox="1"/>
          <p:nvPr/>
        </p:nvSpPr>
        <p:spPr>
          <a:xfrm>
            <a:off x="2090737" y="2506662"/>
            <a:ext cx="5114925" cy="1446212"/>
          </a:xfrm>
          <a:prstGeom prst="rect">
            <a:avLst/>
          </a:prstGeom>
          <a:solidFill>
            <a:schemeClr val="lt1"/>
          </a:solidFill>
          <a:ln cap="flat" cmpd="sng" w="9525">
            <a:solidFill>
              <a:schemeClr val="dk1"/>
            </a:solidFill>
            <a:prstDash val="solid"/>
            <a:miter lim="800000"/>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4400"/>
              <a:buFont typeface="Arimo"/>
              <a:buNone/>
            </a:pPr>
            <a:r>
              <a:rPr b="1" i="0" lang="en-US" sz="4400" u="none">
                <a:solidFill>
                  <a:schemeClr val="dk1"/>
                </a:solidFill>
                <a:latin typeface="Arimo"/>
                <a:ea typeface="Arimo"/>
                <a:cs typeface="Arimo"/>
                <a:sym typeface="Arimo"/>
              </a:rPr>
              <a:t>Favorable!</a:t>
            </a:r>
            <a:endParaRPr/>
          </a:p>
          <a:p>
            <a:pPr indent="0" lvl="0" marL="0" marR="0" rtl="0" algn="ctr">
              <a:lnSpc>
                <a:spcPct val="100000"/>
              </a:lnSpc>
              <a:spcBef>
                <a:spcPts val="0"/>
              </a:spcBef>
              <a:spcAft>
                <a:spcPts val="0"/>
              </a:spcAft>
              <a:buClr>
                <a:schemeClr val="dk1"/>
              </a:buClr>
              <a:buSzPts val="4400"/>
              <a:buFont typeface="Arimo"/>
              <a:buNone/>
            </a:pPr>
            <a:r>
              <a:rPr b="1" i="0" lang="en-US" sz="4400" u="none">
                <a:solidFill>
                  <a:schemeClr val="dk1"/>
                </a:solidFill>
                <a:latin typeface="Arimo"/>
                <a:ea typeface="Arimo"/>
                <a:cs typeface="Arimo"/>
                <a:sym typeface="Arimo"/>
              </a:rPr>
              <a:t>(Philippe 2017)</a:t>
            </a:r>
            <a:endParaRPr/>
          </a:p>
        </p:txBody>
      </p:sp>
      <p:sp>
        <p:nvSpPr>
          <p:cNvPr id="849" name="Google Shape;849;p91"/>
          <p:cNvSpPr/>
          <p:nvPr/>
        </p:nvSpPr>
        <p:spPr>
          <a:xfrm>
            <a:off x="6477000" y="5029200"/>
            <a:ext cx="1143000" cy="914400"/>
          </a:xfrm>
          <a:prstGeom prst="ellipse">
            <a:avLst/>
          </a:prstGeom>
          <a:noFill/>
          <a:ln cap="flat" cmpd="sng" w="28575">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4400" u="none">
              <a:solidFill>
                <a:schemeClr val="lt1"/>
              </a:solidFill>
              <a:latin typeface="Arimo"/>
              <a:ea typeface="Arimo"/>
              <a:cs typeface="Arimo"/>
              <a:sym typeface="Arim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8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54" name="Shape 854"/>
        <p:cNvGrpSpPr/>
        <p:nvPr/>
      </p:nvGrpSpPr>
      <p:grpSpPr>
        <a:xfrm>
          <a:off x="0" y="0"/>
          <a:ext cx="0" cy="0"/>
          <a:chOff x="0" y="0"/>
          <a:chExt cx="0" cy="0"/>
        </a:xfrm>
      </p:grpSpPr>
      <p:sp>
        <p:nvSpPr>
          <p:cNvPr id="855" name="Google Shape;855;p92"/>
          <p:cNvSpPr txBox="1"/>
          <p:nvPr/>
        </p:nvSpPr>
        <p:spPr>
          <a:xfrm>
            <a:off x="3717925" y="2690812"/>
            <a:ext cx="2530475" cy="76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4400" u="none">
              <a:solidFill>
                <a:schemeClr val="lt1"/>
              </a:solidFill>
              <a:latin typeface="Arimo"/>
              <a:ea typeface="Arimo"/>
              <a:cs typeface="Arimo"/>
              <a:sym typeface="Arimo"/>
            </a:endParaRPr>
          </a:p>
        </p:txBody>
      </p:sp>
      <p:sp>
        <p:nvSpPr>
          <p:cNvPr id="856" name="Google Shape;856;p92"/>
          <p:cNvSpPr txBox="1"/>
          <p:nvPr/>
        </p:nvSpPr>
        <p:spPr>
          <a:xfrm>
            <a:off x="228600" y="228600"/>
            <a:ext cx="8763000" cy="301942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Verdana"/>
              <a:buNone/>
            </a:pPr>
            <a:r>
              <a:rPr b="1" i="0" lang="en-US" sz="4400" u="none">
                <a:solidFill>
                  <a:schemeClr val="lt1"/>
                </a:solidFill>
                <a:latin typeface="Verdana"/>
                <a:ea typeface="Verdana"/>
                <a:cs typeface="Verdana"/>
                <a:sym typeface="Verdana"/>
              </a:rPr>
              <a:t>DATABASE ONLINE:</a:t>
            </a:r>
            <a:r>
              <a:rPr b="0" i="0" lang="en-US" sz="4400" u="none">
                <a:solidFill>
                  <a:srgbClr val="99CCFF"/>
                </a:solidFill>
                <a:latin typeface="Arimo"/>
                <a:ea typeface="Arimo"/>
                <a:cs typeface="Arimo"/>
                <a:sym typeface="Arimo"/>
              </a:rPr>
              <a:t> </a:t>
            </a:r>
            <a:r>
              <a:rPr b="0" i="0" lang="en-US" sz="4000" u="sng">
                <a:solidFill>
                  <a:srgbClr val="FF9966"/>
                </a:solidFill>
                <a:latin typeface="Arimo"/>
                <a:ea typeface="Arimo"/>
                <a:cs typeface="Arimo"/>
                <a:sym typeface="Arimo"/>
                <a:hlinkClick r:id="rId4">
                  <a:extLst>
                    <a:ext uri="{A12FA001-AC4F-418D-AE19-62706E023703}">
                      <ahyp:hlinkClr val="tx"/>
                    </a:ext>
                  </a:extLst>
                </a:hlinkClick>
              </a:rPr>
              <a:t>www.spc.noaa.gov/</a:t>
            </a:r>
            <a:endParaRPr/>
          </a:p>
          <a:p>
            <a:pPr indent="0" lvl="0" marL="0" marR="0" rtl="0" algn="ctr">
              <a:lnSpc>
                <a:spcPct val="100000"/>
              </a:lnSpc>
              <a:spcBef>
                <a:spcPts val="1800"/>
              </a:spcBef>
              <a:spcAft>
                <a:spcPts val="0"/>
              </a:spcAft>
              <a:buClr>
                <a:srgbClr val="FFFFCC"/>
              </a:buClr>
              <a:buSzPts val="3600"/>
              <a:buFont typeface="Arimo"/>
              <a:buNone/>
            </a:pPr>
            <a:r>
              <a:rPr b="1" i="0" lang="en-US" sz="3600" u="none">
                <a:solidFill>
                  <a:srgbClr val="FFFFCC"/>
                </a:solidFill>
                <a:latin typeface="Arimo"/>
                <a:ea typeface="Arimo"/>
                <a:cs typeface="Arimo"/>
                <a:sym typeface="Arimo"/>
              </a:rPr>
              <a:t>misc / edwards / TCTOR / TCTOR.xls</a:t>
            </a:r>
            <a:endParaRPr/>
          </a:p>
          <a:p>
            <a:pPr indent="0" lvl="0" marL="0" marR="0" rtl="0" algn="ctr">
              <a:lnSpc>
                <a:spcPct val="100000"/>
              </a:lnSpc>
              <a:spcBef>
                <a:spcPts val="1800"/>
              </a:spcBef>
              <a:spcAft>
                <a:spcPts val="0"/>
              </a:spcAft>
              <a:buClr>
                <a:srgbClr val="CCECFF"/>
              </a:buClr>
              <a:buSzPts val="3600"/>
              <a:buFont typeface="Arimo"/>
              <a:buNone/>
            </a:pPr>
            <a:r>
              <a:rPr b="1" i="0" lang="en-US" sz="3600" u="none">
                <a:solidFill>
                  <a:srgbClr val="CCECFF"/>
                </a:solidFill>
                <a:latin typeface="Arimo"/>
                <a:ea typeface="Arimo"/>
                <a:cs typeface="Arimo"/>
                <a:sym typeface="Arimo"/>
              </a:rPr>
              <a:t>misc / edwards / TCTOR / readme.txt</a:t>
            </a:r>
            <a:endParaRPr/>
          </a:p>
        </p:txBody>
      </p:sp>
      <p:sp>
        <p:nvSpPr>
          <p:cNvPr id="857" name="Google Shape;857;p92"/>
          <p:cNvSpPr txBox="1"/>
          <p:nvPr/>
        </p:nvSpPr>
        <p:spPr>
          <a:xfrm>
            <a:off x="1581150" y="3459162"/>
            <a:ext cx="6038850" cy="762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4400"/>
              <a:buFont typeface="Verdana"/>
              <a:buNone/>
            </a:pPr>
            <a:r>
              <a:rPr b="1" i="0" lang="en-US" sz="4400" u="none">
                <a:solidFill>
                  <a:schemeClr val="lt1"/>
                </a:solidFill>
                <a:latin typeface="Verdana"/>
                <a:ea typeface="Verdana"/>
                <a:cs typeface="Verdana"/>
                <a:sym typeface="Verdana"/>
              </a:rPr>
              <a:t>DOCUMENTATION:</a:t>
            </a:r>
            <a:endParaRPr/>
          </a:p>
        </p:txBody>
      </p:sp>
      <p:sp>
        <p:nvSpPr>
          <p:cNvPr id="858" name="Google Shape;858;p92"/>
          <p:cNvSpPr txBox="1"/>
          <p:nvPr/>
        </p:nvSpPr>
        <p:spPr>
          <a:xfrm>
            <a:off x="152400" y="4191000"/>
            <a:ext cx="8991600" cy="701675"/>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CC"/>
              </a:buClr>
              <a:buSzPts val="4000"/>
              <a:buFont typeface="Arimo"/>
              <a:buNone/>
            </a:pPr>
            <a:r>
              <a:rPr b="0" i="0" lang="en-US" sz="4000" u="sng">
                <a:solidFill>
                  <a:srgbClr val="FFFFCC"/>
                </a:solidFill>
                <a:latin typeface="Arimo"/>
                <a:ea typeface="Arimo"/>
                <a:cs typeface="Arimo"/>
                <a:sym typeface="Arimo"/>
                <a:hlinkClick r:id="rId5">
                  <a:extLst>
                    <a:ext uri="{A12FA001-AC4F-418D-AE19-62706E023703}">
                      <ahyp:hlinkClr val="tx"/>
                    </a:ext>
                  </a:extLst>
                </a:hlinkClick>
              </a:rPr>
              <a:t>www.spc.noaa.gov</a:t>
            </a:r>
            <a:r>
              <a:rPr b="0" i="0" lang="en-US" sz="4000" u="none">
                <a:solidFill>
                  <a:srgbClr val="FFFFCC"/>
                </a:solidFill>
                <a:latin typeface="Arimo"/>
                <a:ea typeface="Arimo"/>
                <a:cs typeface="Arimo"/>
                <a:sym typeface="Arimo"/>
              </a:rPr>
              <a:t>/publications </a:t>
            </a:r>
            <a:endParaRPr/>
          </a:p>
        </p:txBody>
      </p:sp>
      <p:sp>
        <p:nvSpPr>
          <p:cNvPr id="859" name="Google Shape;859;p92"/>
          <p:cNvSpPr txBox="1"/>
          <p:nvPr/>
        </p:nvSpPr>
        <p:spPr>
          <a:xfrm>
            <a:off x="76200" y="5105400"/>
            <a:ext cx="9067800" cy="1077912"/>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lt1"/>
              </a:buClr>
              <a:buSzPts val="3200"/>
              <a:buFont typeface="Verdana"/>
              <a:buNone/>
            </a:pPr>
            <a:r>
              <a:rPr b="1" i="0" lang="en-US" sz="3200" u="none">
                <a:solidFill>
                  <a:schemeClr val="lt1"/>
                </a:solidFill>
                <a:latin typeface="Verdana"/>
                <a:ea typeface="Verdana"/>
                <a:cs typeface="Verdana"/>
                <a:sym typeface="Verdana"/>
              </a:rPr>
              <a:t>Contact: Roger.Edwards@noaa.gov</a:t>
            </a:r>
            <a:endParaRPr/>
          </a:p>
          <a:p>
            <a:pPr indent="0" lvl="0" marL="0" marR="0" rtl="0" algn="ctr">
              <a:lnSpc>
                <a:spcPct val="100000"/>
              </a:lnSpc>
              <a:spcBef>
                <a:spcPts val="0"/>
              </a:spcBef>
              <a:spcAft>
                <a:spcPts val="0"/>
              </a:spcAft>
              <a:buClr>
                <a:schemeClr val="lt1"/>
              </a:buClr>
              <a:buSzPts val="3200"/>
              <a:buFont typeface="Verdana"/>
              <a:buNone/>
            </a:pPr>
            <a:r>
              <a:rPr b="1" i="0" lang="en-US" sz="3200" u="none">
                <a:solidFill>
                  <a:schemeClr val="lt1"/>
                </a:solidFill>
                <a:latin typeface="Verdana"/>
                <a:ea typeface="Verdana"/>
                <a:cs typeface="Verdana"/>
                <a:sym typeface="Verdana"/>
              </a:rPr>
              <a:t>               Harry.Weinman@noaa.gov </a:t>
            </a:r>
            <a:endParaRPr/>
          </a:p>
        </p:txBody>
      </p:sp>
    </p:spTree>
  </p:cSld>
  <p:clrMapOvr>
    <a:masterClrMapping/>
  </p:clrMapOvr>
  <p:transition spd="slow">
    <p:wipe dir="l"/>
  </p:transition>
</p:sld>
</file>

<file path=ppt/theme/theme1.xml><?xml version="1.0" encoding="utf-8"?>
<a:theme xmlns:a="http://schemas.openxmlformats.org/drawingml/2006/main" xmlns:r="http://schemas.openxmlformats.org/officeDocument/2006/relationships"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2001-04-08T16:27:27Z</dcterms:created>
  <dc:creator>Dejan Ristic</dc:creator>
</cp:coreProperties>
</file>

<file path=docProps/custom.xml><?xml version="1.0" encoding="utf-8"?>
<Properties xmlns="http://schemas.openxmlformats.org/officeDocument/2006/custom-properties" xmlns:vt="http://schemas.openxmlformats.org/officeDocument/2006/docPropsVTypes"/>
</file>