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344" r:id="rId3"/>
    <p:sldId id="263" r:id="rId4"/>
    <p:sldId id="345" r:id="rId5"/>
    <p:sldId id="264" r:id="rId6"/>
    <p:sldId id="265" r:id="rId7"/>
    <p:sldId id="266" r:id="rId8"/>
    <p:sldId id="267" r:id="rId9"/>
    <p:sldId id="268" r:id="rId10"/>
    <p:sldId id="269" r:id="rId11"/>
    <p:sldId id="347" r:id="rId12"/>
    <p:sldId id="348" r:id="rId13"/>
    <p:sldId id="346" r:id="rId14"/>
    <p:sldId id="349" r:id="rId15"/>
    <p:sldId id="270" r:id="rId16"/>
    <p:sldId id="336" r:id="rId17"/>
    <p:sldId id="33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43"/>
    <p:restoredTop sz="94674"/>
  </p:normalViewPr>
  <p:slideViewPr>
    <p:cSldViewPr snapToGrid="0" snapToObjects="1">
      <p:cViewPr varScale="1">
        <p:scale>
          <a:sx n="154" d="100"/>
          <a:sy n="154" d="100"/>
        </p:scale>
        <p:origin x="216" y="2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FCE54-EA03-0142-BD43-5407CD302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6022D-0382-6A4E-B4B9-54E07079E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7E30D-DA01-1440-B53C-A3E190A5C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8717-0AFC-7D4F-A103-640B80FA9AC5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B58F4-756C-0B42-A575-7A8285491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B73AB-9ACE-4548-8D06-6146D741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857-9485-DA45-B80D-5EDCF66E5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9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CD8BF-F0C2-2D42-A806-F875F32A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2B0351-1AB5-0B4D-B776-8EC75F10F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74827-69E6-4C42-8E25-EA4418F3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8717-0AFC-7D4F-A103-640B80FA9AC5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EA675-6F9E-E74F-9EA6-8957434E5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26D9D-9891-504D-A486-C56DCCC0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857-9485-DA45-B80D-5EDCF66E5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9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2D7CB-146E-B145-B6EC-3AF53266B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80AAD-9582-6B41-AA66-3481691BE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CB240-22DB-9A4A-A90B-28D7A088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8717-0AFC-7D4F-A103-640B80FA9AC5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FA9C3-25D2-F243-96E8-D2CAA716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AB776-DF11-494B-A101-2139CA6E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857-9485-DA45-B80D-5EDCF66E5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7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E9648-FE00-574B-AA95-97C2A8657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B0353-416D-D446-9D7E-9804F6326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ED79F-BF09-A649-93F0-127260369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8717-0AFC-7D4F-A103-640B80FA9AC5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CEC66-DC2B-724E-B45F-87194EA3C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3F769-8B0E-B24E-909A-3A090FFA6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857-9485-DA45-B80D-5EDCF66E5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2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DB58-2124-D243-8D6C-433B515B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9FFF7-D3EF-3643-ADE1-D7128D741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94A99-2B52-AF42-B339-39A3C35C6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8717-0AFC-7D4F-A103-640B80FA9AC5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3244F-E831-9245-871B-740A13F8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BE9BA-E164-7544-B082-04BFC2FF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857-9485-DA45-B80D-5EDCF66E5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7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71450-EC4B-C94B-ABBB-5724B7D51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9F62E-8451-4947-9D62-C40FC1730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48499-66A5-9648-963F-1E5E0A7B5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56CD2-6C6E-2241-B57B-83DDF0843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8717-0AFC-7D4F-A103-640B80FA9AC5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86168-4079-A54B-9536-4AC11E79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84B15-EA52-F640-A524-31127D11E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857-9485-DA45-B80D-5EDCF66E5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4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6BFE-75BF-E341-A8D5-926018A35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DC6A8-BC8B-C84D-8C65-8DDDC2399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32A6D-63B1-B34A-B9A1-E913CAF3C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03F03A-5230-F741-ADE7-E830B3ABC5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2013D-7476-8143-97BA-5645CB4DF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E3B03E-E1B6-C247-A471-027A18B8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8717-0AFC-7D4F-A103-640B80FA9AC5}" type="datetimeFigureOut">
              <a:rPr lang="en-US" smtClean="0"/>
              <a:t>3/27/23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CDF5FB-190D-2145-BCFA-132FAC05A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F3A264-000C-4547-9F91-1168B9DFA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857-9485-DA45-B80D-5EDCF66E5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7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582B9-61BC-CB4E-8E33-5EC28837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4DFE00-B613-EA4D-89DE-6C73A5F4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8717-0AFC-7D4F-A103-640B80FA9AC5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7FA73F-64E5-0F45-BD32-1A3F25805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5435D-4569-B340-B073-E2516F02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857-9485-DA45-B80D-5EDCF66E5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A4FDA8-538A-7D48-8AF4-578C87EE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8717-0AFC-7D4F-A103-640B80FA9AC5}" type="datetimeFigureOut">
              <a:rPr lang="en-US" smtClean="0"/>
              <a:t>3/27/23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C8122-02DF-4A49-865A-41956B7C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6CCE1-707F-3F48-8059-B1018771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857-9485-DA45-B80D-5EDCF66E5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1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D945F-E243-2749-9449-0380A25D3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4483E-6E34-A54C-AA70-EBE8C25BB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14A14-3F84-4C4D-BF26-D174153C8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6C815-2C86-E943-B71A-03CDD384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8717-0AFC-7D4F-A103-640B80FA9AC5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4A65A-F61A-454B-9CBA-6FA8980F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7E80A-BB46-C347-BCDE-A1837976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857-9485-DA45-B80D-5EDCF66E5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2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F98E8-7D84-3B4A-9EA3-6711058A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D97B90-14CD-434B-9885-794B6A536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92923-1A77-034F-B8A1-C0E32F5AF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3858D-427D-114F-B718-3083FB63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8717-0AFC-7D4F-A103-640B80FA9AC5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67DB4-65C6-0949-A83E-CA60B443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558CB-AB4C-BC42-A52A-69541A38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857-9485-DA45-B80D-5EDCF66E5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8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A8C5B3-A916-A14D-9491-4F19B1C62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337B3-B940-4845-82B0-0C3656628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86415-9BF2-2348-842D-C1C826529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78717-0AFC-7D4F-A103-640B80FA9AC5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A8A47-180D-9C46-A179-14B95867F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B275C-E6B9-2A4F-B93C-6272C1B09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22857-9485-DA45-B80D-5EDCF66E5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4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ted.ucar.edu/convectn/csmatrix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e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9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emf"/><Relationship Id="rId1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55.png"/><Relationship Id="rId7" Type="http://schemas.openxmlformats.org/officeDocument/2006/relationships/image" Target="../media/image10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7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2.png"/><Relationship Id="rId7" Type="http://schemas.openxmlformats.org/officeDocument/2006/relationships/image" Target="../media/image63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00.png"/><Relationship Id="rId10" Type="http://schemas.openxmlformats.org/officeDocument/2006/relationships/image" Target="../media/image66.png"/><Relationship Id="rId4" Type="http://schemas.openxmlformats.org/officeDocument/2006/relationships/image" Target="../media/image300.png"/><Relationship Id="rId9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ster.caps.ou.edu/MM2007/supercell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E103A-1F27-D342-8CD7-18C384842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Supercell Propagation and Diagnostic Pressure Equation</a:t>
            </a:r>
          </a:p>
        </p:txBody>
      </p:sp>
    </p:spTree>
    <p:extLst>
      <p:ext uri="{BB962C8B-B14F-4D97-AF65-F5344CB8AC3E}">
        <p14:creationId xmlns:p14="http://schemas.microsoft.com/office/powerpoint/2010/main" val="117303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913D-067D-4144-8BCA-DDC18E31C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Linear Dynamic Forcing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C884C-D5B2-834E-963B-3F48ED4EA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15" y="1919113"/>
            <a:ext cx="4803966" cy="4799321"/>
          </a:xfrm>
        </p:spPr>
        <p:txBody>
          <a:bodyPr>
            <a:normAutofit/>
          </a:bodyPr>
          <a:lstStyle/>
          <a:p>
            <a:r>
              <a:rPr lang="en-US" b="1" dirty="0"/>
              <a:t>Straight hodograph (panel a):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W max is at mid-level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Linear pressure perturbations are vertically stacked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Upward (downward) PGF on </a:t>
            </a:r>
            <a:r>
              <a:rPr lang="en-US" b="1" dirty="0" err="1">
                <a:solidFill>
                  <a:srgbClr val="0070C0"/>
                </a:solidFill>
              </a:rPr>
              <a:t>downshear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upshear</a:t>
            </a:r>
            <a:r>
              <a:rPr lang="en-US" b="1" dirty="0">
                <a:solidFill>
                  <a:srgbClr val="0070C0"/>
                </a:solidFill>
              </a:rPr>
              <a:t>) side of updraft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Horizontal PGF parallel to shear vectors so cannot force lateral (left/right) propagation</a:t>
            </a:r>
          </a:p>
          <a:p>
            <a:pPr lvl="1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9E74B5-54A1-BA4C-B552-02A65FC04126}"/>
              </a:ext>
            </a:extLst>
          </p:cNvPr>
          <p:cNvSpPr txBox="1"/>
          <p:nvPr/>
        </p:nvSpPr>
        <p:spPr>
          <a:xfrm>
            <a:off x="10847401" y="6542746"/>
            <a:ext cx="1344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MR (2010)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09E539-6A8D-E14F-BF52-C7B5D1EC7ED5}"/>
                  </a:ext>
                </a:extLst>
              </p:cNvPr>
              <p:cNvSpPr txBox="1"/>
              <p:nvPr/>
            </p:nvSpPr>
            <p:spPr>
              <a:xfrm>
                <a:off x="8914400" y="339807"/>
                <a:ext cx="2253822" cy="55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𝜵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09E539-6A8D-E14F-BF52-C7B5D1EC7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4400" y="339807"/>
                <a:ext cx="2253822" cy="550472"/>
              </a:xfrm>
              <a:prstGeom prst="rect">
                <a:avLst/>
              </a:prstGeom>
              <a:blipFill>
                <a:blip r:embed="rId2"/>
                <a:stretch>
                  <a:fillRect l="-167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c08f040">
            <a:extLst>
              <a:ext uri="{FF2B5EF4-FFF2-40B4-BE49-F238E27FC236}">
                <a16:creationId xmlns:a16="http://schemas.microsoft.com/office/drawing/2014/main" id="{12C3E81E-B0A7-FD40-85D0-BD1E774237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8" r="29816" b="61561"/>
          <a:stretch/>
        </p:blipFill>
        <p:spPr bwMode="auto">
          <a:xfrm>
            <a:off x="5517515" y="1334554"/>
            <a:ext cx="6520371" cy="479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08f040">
            <a:extLst>
              <a:ext uri="{FF2B5EF4-FFF2-40B4-BE49-F238E27FC236}">
                <a16:creationId xmlns:a16="http://schemas.microsoft.com/office/drawing/2014/main" id="{973DD456-3AAF-294C-A35F-2D6150D77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80842" r="2509" b="1354"/>
          <a:stretch/>
        </p:blipFill>
        <p:spPr bwMode="auto">
          <a:xfrm>
            <a:off x="4958080" y="5945852"/>
            <a:ext cx="5921812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647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F23F9D7B-F9FE-D408-27D4-D08BD5128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351301"/>
            <a:ext cx="6290310" cy="6155397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7D348A8-D0DD-0224-1201-BC10A7E387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343"/>
          <a:stretch/>
        </p:blipFill>
        <p:spPr>
          <a:xfrm>
            <a:off x="5977901" y="3283432"/>
            <a:ext cx="5687049" cy="30122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71EF68-E9C0-A472-35CF-3E978C470771}"/>
              </a:ext>
            </a:extLst>
          </p:cNvPr>
          <p:cNvSpPr txBox="1"/>
          <p:nvPr/>
        </p:nvSpPr>
        <p:spPr>
          <a:xfrm>
            <a:off x="9899787" y="4924956"/>
            <a:ext cx="1765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largest at mid-level</a:t>
            </a:r>
          </a:p>
        </p:txBody>
      </p:sp>
    </p:spTree>
    <p:extLst>
      <p:ext uri="{BB962C8B-B14F-4D97-AF65-F5344CB8AC3E}">
        <p14:creationId xmlns:p14="http://schemas.microsoft.com/office/powerpoint/2010/main" val="3028502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4A62A288-28BC-5FA4-0F9E-A411F216D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99C9494-864B-56D8-71CD-0A15152377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9372"/>
              </p:ext>
            </p:extLst>
          </p:nvPr>
        </p:nvGraphicFramePr>
        <p:xfrm>
          <a:off x="304800" y="66041"/>
          <a:ext cx="5523360" cy="894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1330800" imgH="13169900" progId="Equation.DSMT4">
                  <p:embed/>
                </p:oleObj>
              </mc:Choice>
              <mc:Fallback>
                <p:oleObj r:id="rId2" imgW="81330800" imgH="131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6041"/>
                        <a:ext cx="5523360" cy="8940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EFA8ADA5-86B6-0137-E20E-7F230BB3F8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357" r="26619"/>
          <a:stretch/>
        </p:blipFill>
        <p:spPr>
          <a:xfrm>
            <a:off x="304800" y="1986279"/>
            <a:ext cx="4173209" cy="3074631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63AC1ECD-9430-A3C1-1EA9-F8A540B94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200" y="603210"/>
            <a:ext cx="7440800" cy="598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C537B7-2D1B-4439-E0C7-954C8236B662}"/>
                  </a:ext>
                </a:extLst>
              </p:cNvPr>
              <p:cNvSpPr txBox="1"/>
              <p:nvPr/>
            </p:nvSpPr>
            <p:spPr>
              <a:xfrm>
                <a:off x="4817225" y="577641"/>
                <a:ext cx="3947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C537B7-2D1B-4439-E0C7-954C8236B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225" y="577641"/>
                <a:ext cx="394788" cy="369332"/>
              </a:xfrm>
              <a:prstGeom prst="rect">
                <a:avLst/>
              </a:prstGeom>
              <a:blipFill>
                <a:blip r:embed="rId6"/>
                <a:stretch>
                  <a:fillRect l="-18750" r="-625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828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913D-067D-4144-8BCA-DDC18E31C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Linear Dynamic Forcing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C884C-D5B2-834E-963B-3F48ED4EA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637" y="1849120"/>
            <a:ext cx="4736163" cy="486931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b="1" dirty="0"/>
          </a:p>
          <a:p>
            <a:r>
              <a:rPr lang="en-US" b="1" dirty="0"/>
              <a:t>Curved hodograph (panel b):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Vertical PGF is upward on right flank of updraft, favoring right-moving storm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Vertical PGF is downward on left flank of updraft, weakening left-moving storm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9E74B5-54A1-BA4C-B552-02A65FC04126}"/>
              </a:ext>
            </a:extLst>
          </p:cNvPr>
          <p:cNvSpPr txBox="1"/>
          <p:nvPr/>
        </p:nvSpPr>
        <p:spPr>
          <a:xfrm>
            <a:off x="10847401" y="6542746"/>
            <a:ext cx="1344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MR (2010)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09E539-6A8D-E14F-BF52-C7B5D1EC7ED5}"/>
                  </a:ext>
                </a:extLst>
              </p:cNvPr>
              <p:cNvSpPr txBox="1"/>
              <p:nvPr/>
            </p:nvSpPr>
            <p:spPr>
              <a:xfrm>
                <a:off x="8914400" y="339807"/>
                <a:ext cx="2253822" cy="55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𝜵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09E539-6A8D-E14F-BF52-C7B5D1EC7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4400" y="339807"/>
                <a:ext cx="2253822" cy="550472"/>
              </a:xfrm>
              <a:prstGeom prst="rect">
                <a:avLst/>
              </a:prstGeom>
              <a:blipFill>
                <a:blip r:embed="rId2"/>
                <a:stretch>
                  <a:fillRect l="-167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c08f040">
            <a:extLst>
              <a:ext uri="{FF2B5EF4-FFF2-40B4-BE49-F238E27FC236}">
                <a16:creationId xmlns:a16="http://schemas.microsoft.com/office/drawing/2014/main" id="{12C3E81E-B0A7-FD40-85D0-BD1E774237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8" t="38438" r="29816" b="22526"/>
          <a:stretch/>
        </p:blipFill>
        <p:spPr bwMode="auto">
          <a:xfrm>
            <a:off x="5977946" y="1334554"/>
            <a:ext cx="5988647" cy="447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08f040">
            <a:extLst>
              <a:ext uri="{FF2B5EF4-FFF2-40B4-BE49-F238E27FC236}">
                <a16:creationId xmlns:a16="http://schemas.microsoft.com/office/drawing/2014/main" id="{E8F116BF-82FD-9DD8-8911-F3C68CEBB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80842" r="2509" b="1354"/>
          <a:stretch/>
        </p:blipFill>
        <p:spPr bwMode="auto">
          <a:xfrm>
            <a:off x="4958080" y="5945852"/>
            <a:ext cx="5921812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64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3FD90A-7E72-223F-EB7C-715B0CB1E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3053" r="9079" b="50650"/>
          <a:stretch>
            <a:fillRect/>
          </a:stretch>
        </p:blipFill>
        <p:spPr bwMode="auto">
          <a:xfrm>
            <a:off x="4212272" y="429260"/>
            <a:ext cx="7699603" cy="642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44DE89-D7DC-4EFE-1DA6-BD8F7129D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8" t="52272" r="29865" b="22786"/>
          <a:stretch>
            <a:fillRect/>
          </a:stretch>
        </p:blipFill>
        <p:spPr bwMode="auto">
          <a:xfrm>
            <a:off x="474662" y="154940"/>
            <a:ext cx="3513305" cy="327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17FA68-0CDD-4141-7AF7-EEF63539E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13" b="3537"/>
          <a:stretch>
            <a:fillRect/>
          </a:stretch>
        </p:blipFill>
        <p:spPr bwMode="auto">
          <a:xfrm>
            <a:off x="0" y="5135245"/>
            <a:ext cx="4654550" cy="12934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81EBD-5831-224F-8693-D11066CFC1FE}"/>
              </a:ext>
            </a:extLst>
          </p:cNvPr>
          <p:cNvSpPr txBox="1"/>
          <p:nvPr/>
        </p:nvSpPr>
        <p:spPr>
          <a:xfrm>
            <a:off x="5202620" y="141714"/>
            <a:ext cx="1990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Straight hodograph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4701B8-6FAF-D65A-17F4-81DF1F38D472}"/>
              </a:ext>
            </a:extLst>
          </p:cNvPr>
          <p:cNvSpPr txBox="1"/>
          <p:nvPr/>
        </p:nvSpPr>
        <p:spPr>
          <a:xfrm>
            <a:off x="9264868" y="132911"/>
            <a:ext cx="193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Curved hodograph</a:t>
            </a:r>
          </a:p>
        </p:txBody>
      </p:sp>
    </p:spTree>
    <p:extLst>
      <p:ext uri="{BB962C8B-B14F-4D97-AF65-F5344CB8AC3E}">
        <p14:creationId xmlns:p14="http://schemas.microsoft.com/office/powerpoint/2010/main" val="1260437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913D-067D-4144-8BCA-DDC18E31C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21" y="-186117"/>
            <a:ext cx="8060726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Straight versus Curved Hodographs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C884C-D5B2-834E-963B-3F48ED4EA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28" y="6232371"/>
            <a:ext cx="11938575" cy="8085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Straight hodograph will result in symmetrical storm splitting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Curved hodograph will result in asymmetrical storm splitting and dominant right mover</a:t>
            </a:r>
          </a:p>
        </p:txBody>
      </p:sp>
      <p:pic>
        <p:nvPicPr>
          <p:cNvPr id="11" name="Picture 2" descr="c08f041">
            <a:extLst>
              <a:ext uri="{FF2B5EF4-FFF2-40B4-BE49-F238E27FC236}">
                <a16:creationId xmlns:a16="http://schemas.microsoft.com/office/drawing/2014/main" id="{DDB43104-357A-8849-9A19-0E4D53711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9" r="21091" b="31730"/>
          <a:stretch/>
        </p:blipFill>
        <p:spPr bwMode="auto">
          <a:xfrm>
            <a:off x="1670214" y="710873"/>
            <a:ext cx="4720426" cy="434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08f042">
            <a:extLst>
              <a:ext uri="{FF2B5EF4-FFF2-40B4-BE49-F238E27FC236}">
                <a16:creationId xmlns:a16="http://schemas.microsoft.com/office/drawing/2014/main" id="{8243FDAA-2405-7144-8B36-77C38AB40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41"/>
          <a:stretch/>
        </p:blipFill>
        <p:spPr bwMode="auto">
          <a:xfrm>
            <a:off x="6172966" y="5301769"/>
            <a:ext cx="6019034" cy="11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FC919E-1316-1D4C-9C31-46B3A59187AE}"/>
              </a:ext>
            </a:extLst>
          </p:cNvPr>
          <p:cNvSpPr txBox="1"/>
          <p:nvPr/>
        </p:nvSpPr>
        <p:spPr>
          <a:xfrm>
            <a:off x="10375228" y="6359633"/>
            <a:ext cx="1344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MR (2010)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E198B6-DFE1-FC4A-9571-A0B24C657080}"/>
              </a:ext>
            </a:extLst>
          </p:cNvPr>
          <p:cNvSpPr txBox="1"/>
          <p:nvPr/>
        </p:nvSpPr>
        <p:spPr>
          <a:xfrm>
            <a:off x="2579534" y="5617465"/>
            <a:ext cx="1344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MR (2010)</a:t>
            </a:r>
          </a:p>
        </p:txBody>
      </p:sp>
      <p:pic>
        <p:nvPicPr>
          <p:cNvPr id="4" name="Picture 2" descr="c08f042">
            <a:extLst>
              <a:ext uri="{FF2B5EF4-FFF2-40B4-BE49-F238E27FC236}">
                <a16:creationId xmlns:a16="http://schemas.microsoft.com/office/drawing/2014/main" id="{B3B68316-0294-097D-D60C-1ABE3AE55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4" r="34604" b="30829"/>
          <a:stretch/>
        </p:blipFill>
        <p:spPr bwMode="auto">
          <a:xfrm>
            <a:off x="8354495" y="47123"/>
            <a:ext cx="3658834" cy="525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08f041">
            <a:extLst>
              <a:ext uri="{FF2B5EF4-FFF2-40B4-BE49-F238E27FC236}">
                <a16:creationId xmlns:a16="http://schemas.microsoft.com/office/drawing/2014/main" id="{017331D8-76AA-4CE4-7794-57E538A79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04"/>
          <a:stretch/>
        </p:blipFill>
        <p:spPr bwMode="auto">
          <a:xfrm>
            <a:off x="1" y="5122428"/>
            <a:ext cx="6019034" cy="118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146F89-8E62-FCCB-F4CC-1BFB3AAE6DFB}"/>
              </a:ext>
            </a:extLst>
          </p:cNvPr>
          <p:cNvSpPr txBox="1"/>
          <p:nvPr/>
        </p:nvSpPr>
        <p:spPr>
          <a:xfrm>
            <a:off x="5854261" y="1521331"/>
            <a:ext cx="1990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Straight hodograph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0334B6-282A-7A32-ACE3-35F3C6233856}"/>
              </a:ext>
            </a:extLst>
          </p:cNvPr>
          <p:cNvSpPr txBox="1"/>
          <p:nvPr/>
        </p:nvSpPr>
        <p:spPr>
          <a:xfrm>
            <a:off x="9916509" y="1512528"/>
            <a:ext cx="193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Curved hodograph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C02C9-A527-3350-F58B-C533162D7156}"/>
              </a:ext>
            </a:extLst>
          </p:cNvPr>
          <p:cNvSpPr txBox="1"/>
          <p:nvPr/>
        </p:nvSpPr>
        <p:spPr>
          <a:xfrm>
            <a:off x="5904575" y="3618145"/>
            <a:ext cx="193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Curved hodograph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7FAA08-38B2-D86B-1B70-A3D134E6042F}"/>
              </a:ext>
            </a:extLst>
          </p:cNvPr>
          <p:cNvSpPr txBox="1"/>
          <p:nvPr/>
        </p:nvSpPr>
        <p:spPr>
          <a:xfrm>
            <a:off x="9966823" y="3609342"/>
            <a:ext cx="193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Curved hodograph</a:t>
            </a:r>
          </a:p>
        </p:txBody>
      </p:sp>
    </p:spTree>
    <p:extLst>
      <p:ext uri="{BB962C8B-B14F-4D97-AF65-F5344CB8AC3E}">
        <p14:creationId xmlns:p14="http://schemas.microsoft.com/office/powerpoint/2010/main" val="455176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08f043">
            <a:extLst>
              <a:ext uri="{FF2B5EF4-FFF2-40B4-BE49-F238E27FC236}">
                <a16:creationId xmlns:a16="http://schemas.microsoft.com/office/drawing/2014/main" id="{8EC73A59-CF2E-284C-8F2F-FE3917B14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7AD9F2-3AD9-FF4B-8E1E-A0FFEB0B94BB}"/>
              </a:ext>
            </a:extLst>
          </p:cNvPr>
          <p:cNvSpPr txBox="1"/>
          <p:nvPr/>
        </p:nvSpPr>
        <p:spPr>
          <a:xfrm>
            <a:off x="3850105" y="211756"/>
            <a:ext cx="405444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Forecasting Supercell Motion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B556AE-8247-C844-8A1A-48BFE172CE40}"/>
              </a:ext>
            </a:extLst>
          </p:cNvPr>
          <p:cNvSpPr txBox="1"/>
          <p:nvPr/>
        </p:nvSpPr>
        <p:spPr>
          <a:xfrm>
            <a:off x="3926836" y="5104892"/>
            <a:ext cx="1344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MR (2010)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1FDE2A-078D-9145-B98C-F1A6098FDFAB}"/>
              </a:ext>
            </a:extLst>
          </p:cNvPr>
          <p:cNvSpPr txBox="1"/>
          <p:nvPr/>
        </p:nvSpPr>
        <p:spPr>
          <a:xfrm>
            <a:off x="502118" y="900566"/>
            <a:ext cx="3820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Supercell motion is the result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Downwind advection by mean wind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Propagation due to dynamic pressure forcing on storm flanks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Movement of gust front (lesser effect)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9730CD-9281-5145-B633-E9ADB0792EF5}"/>
              </a:ext>
            </a:extLst>
          </p:cNvPr>
          <p:cNvSpPr txBox="1"/>
          <p:nvPr/>
        </p:nvSpPr>
        <p:spPr>
          <a:xfrm>
            <a:off x="1524000" y="5802897"/>
            <a:ext cx="9663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Bunkers et al. (2000) method: motion is 7.5 m/s orthogonal to the right of the shear vector between the 0–500 m mean wind and the 0–6 km mean wind.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8803A-2870-4E4C-9F47-73FD2DBC7240}"/>
              </a:ext>
            </a:extLst>
          </p:cNvPr>
          <p:cNvSpPr txBox="1"/>
          <p:nvPr/>
        </p:nvSpPr>
        <p:spPr>
          <a:xfrm>
            <a:off x="1524000" y="4119743"/>
            <a:ext cx="440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Rasmussen and Blanchard (1998) method:</a:t>
            </a:r>
          </a:p>
        </p:txBody>
      </p:sp>
    </p:spTree>
    <p:extLst>
      <p:ext uri="{BB962C8B-B14F-4D97-AF65-F5344CB8AC3E}">
        <p14:creationId xmlns:p14="http://schemas.microsoft.com/office/powerpoint/2010/main" val="3134026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913D-067D-4144-8BCA-DDC18E31C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Comparison of Supercell Behavior</a:t>
            </a:r>
          </a:p>
        </p:txBody>
      </p:sp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7D7EBD36-8FDD-D94C-9E46-6EE09AF44C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151946"/>
              </p:ext>
            </p:extLst>
          </p:nvPr>
        </p:nvGraphicFramePr>
        <p:xfrm>
          <a:off x="759069" y="1271710"/>
          <a:ext cx="10515597" cy="526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42785033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51213559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065284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Straight Hodograph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Strongly Curved Hodograph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389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Symmetry of left/right movers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182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 updraft rotation in initial storm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135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Cyclonic vortex in initial storm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right side of updraft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strong updraft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902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Anticyclonic vortex in initial storm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left side of updraft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downdraft or weak updraft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930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Storm splitting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Highly significant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Insignificant or absent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01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 to first mesocyclone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514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Low and midlevel mesocyclone intensity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Generally less intense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Generally more intense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24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Mesoanticyclone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left mover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Generally absent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413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 updraft strength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Stronger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225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Direction of low level environment vorticity versus baroclinically generated horizontal vorticity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different (roughly orthogonal)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roughly same direction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322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Lateral updraft propagation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Via nonlinear dynamic forcing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Via linear dynamic forcing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2038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4C4D039-51A2-4C4C-BFFD-90EC561E0777}"/>
              </a:ext>
            </a:extLst>
          </p:cNvPr>
          <p:cNvSpPr txBox="1"/>
          <p:nvPr/>
        </p:nvSpPr>
        <p:spPr>
          <a:xfrm>
            <a:off x="1582616" y="6562872"/>
            <a:ext cx="8155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Good source: A Convective Storm Matrix: Buoyancy/Shear Dependencies</a:t>
            </a:r>
            <a:r>
              <a:rPr lang="en-US" sz="1200" dirty="0"/>
              <a:t> </a:t>
            </a:r>
            <a:r>
              <a:rPr lang="en-US" sz="1200" b="1" dirty="0"/>
              <a:t>(</a:t>
            </a:r>
            <a:r>
              <a:rPr lang="en-US" sz="1200" b="1" u="sng" dirty="0">
                <a:hlinkClick r:id="rId2"/>
              </a:rPr>
              <a:t>https://www.meted.ucar.edu/convectn/csmatrix/</a:t>
            </a:r>
            <a:r>
              <a:rPr lang="en-US" sz="1200" b="1" dirty="0"/>
              <a:t>)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3888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3821D48-F6F5-AA3E-534C-E2F45D4FF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39" y="2672079"/>
            <a:ext cx="244442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C306EC3-D36F-3D33-B487-0B6AF76319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209036"/>
              </p:ext>
            </p:extLst>
          </p:nvPr>
        </p:nvGraphicFramePr>
        <p:xfrm>
          <a:off x="583131" y="2717799"/>
          <a:ext cx="1790115" cy="86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3698200" imgH="11404600" progId="Equation.DSMT4">
                  <p:embed/>
                </p:oleObj>
              </mc:Choice>
              <mc:Fallback>
                <p:oleObj r:id="rId2" imgW="23698200" imgH="11404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131" y="2717799"/>
                        <a:ext cx="1790115" cy="8619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4C23785D-71EE-2D3F-319B-305673B15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" y="16357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F81A6B3-872B-8E3F-28D7-FF191D78C9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282250"/>
              </p:ext>
            </p:extLst>
          </p:nvPr>
        </p:nvGraphicFramePr>
        <p:xfrm>
          <a:off x="583131" y="3969484"/>
          <a:ext cx="1763829" cy="870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3114000" imgH="11404600" progId="Equation.DSMT4">
                  <p:embed/>
                </p:oleObj>
              </mc:Choice>
              <mc:Fallback>
                <p:oleObj r:id="rId4" imgW="23114000" imgH="11404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131" y="3969484"/>
                        <a:ext cx="1763829" cy="8707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CE472677-6C04-CACE-393E-18A747861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754" y="48313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F2DB12A-235E-9669-C18E-94694D2A39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125513"/>
              </p:ext>
            </p:extLst>
          </p:nvPr>
        </p:nvGraphicFramePr>
        <p:xfrm>
          <a:off x="583131" y="5117520"/>
          <a:ext cx="2159659" cy="809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0429200" imgH="11404600" progId="Equation.DSMT4">
                  <p:embed/>
                </p:oleObj>
              </mc:Choice>
              <mc:Fallback>
                <p:oleObj r:id="rId6" imgW="30429200" imgH="11404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131" y="5117520"/>
                        <a:ext cx="2159659" cy="8098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553FF05-4472-0010-703D-5F29467EF1AA}"/>
              </a:ext>
            </a:extLst>
          </p:cNvPr>
          <p:cNvSpPr txBox="1"/>
          <p:nvPr/>
        </p:nvSpPr>
        <p:spPr>
          <a:xfrm>
            <a:off x="2346960" y="429360"/>
            <a:ext cx="7279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Derivation of Diagnostic Pressure Equation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B6248F-0C0C-307B-5888-7DF95EAB4DAB}"/>
              </a:ext>
            </a:extLst>
          </p:cNvPr>
          <p:cNvSpPr txBox="1"/>
          <p:nvPr/>
        </p:nvSpPr>
        <p:spPr>
          <a:xfrm>
            <a:off x="3478731" y="3051024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A2235B-475D-86C9-9A99-F6A1B9902581}"/>
              </a:ext>
            </a:extLst>
          </p:cNvPr>
          <p:cNvSpPr txBox="1"/>
          <p:nvPr/>
        </p:nvSpPr>
        <p:spPr>
          <a:xfrm>
            <a:off x="3412328" y="4230857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(1b)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400F24-DF76-421B-1DAC-45954FC9A93A}"/>
              </a:ext>
            </a:extLst>
          </p:cNvPr>
          <p:cNvSpPr txBox="1"/>
          <p:nvPr/>
        </p:nvSpPr>
        <p:spPr>
          <a:xfrm>
            <a:off x="3392343" y="5416554"/>
            <a:ext cx="56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(1c)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D5D64A-F43D-0C30-2D7A-8B14E8248E5E}"/>
              </a:ext>
            </a:extLst>
          </p:cNvPr>
          <p:cNvSpPr txBox="1"/>
          <p:nvPr/>
        </p:nvSpPr>
        <p:spPr>
          <a:xfrm>
            <a:off x="583131" y="1517546"/>
            <a:ext cx="3606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Boussinesq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approximated moment equations (neglecting friction and Coriolis force)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3CF38A2-6E45-F936-5B49-B1EAE126C9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80935"/>
              </p:ext>
            </p:extLst>
          </p:nvPr>
        </p:nvGraphicFramePr>
        <p:xfrm>
          <a:off x="7876017" y="1098553"/>
          <a:ext cx="2852944" cy="727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3599100" imgH="11112500" progId="Equation.DSMT4">
                  <p:embed/>
                </p:oleObj>
              </mc:Choice>
              <mc:Fallback>
                <p:oleObj r:id="rId8" imgW="43599100" imgH="11112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6017" y="1098553"/>
                        <a:ext cx="2852944" cy="7275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9">
            <a:extLst>
              <a:ext uri="{FF2B5EF4-FFF2-40B4-BE49-F238E27FC236}">
                <a16:creationId xmlns:a16="http://schemas.microsoft.com/office/drawing/2014/main" id="{4B86B13B-5A89-B0BF-27FA-998BEEA9D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096" y="1293074"/>
            <a:ext cx="26356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Apply divergence operator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C4E3919E-82BC-358F-5E7C-A9D14CA62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2852A6BF-8821-24CB-C250-E73CD57280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737623"/>
              </p:ext>
            </p:extLst>
          </p:nvPr>
        </p:nvGraphicFramePr>
        <p:xfrm>
          <a:off x="5978222" y="1978222"/>
          <a:ext cx="4155859" cy="770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67881500" imgH="12585700" progId="Equation.DSMT4">
                  <p:embed/>
                </p:oleObj>
              </mc:Choice>
              <mc:Fallback>
                <p:oleObj r:id="rId10" imgW="67881500" imgH="125857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222" y="1978222"/>
                        <a:ext cx="4155859" cy="7702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4">
            <a:extLst>
              <a:ext uri="{FF2B5EF4-FFF2-40B4-BE49-F238E27FC236}">
                <a16:creationId xmlns:a16="http://schemas.microsoft.com/office/drawing/2014/main" id="{A267A756-74DA-E87E-5F4D-DC8233FFB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7365" y="21979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C1514F61-44D6-E9C3-5544-3B0B2A6411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936937"/>
              </p:ext>
            </p:extLst>
          </p:nvPr>
        </p:nvGraphicFramePr>
        <p:xfrm>
          <a:off x="5970078" y="2867803"/>
          <a:ext cx="4084185" cy="77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66700400" imgH="12585700" progId="Equation.DSMT4">
                  <p:embed/>
                </p:oleObj>
              </mc:Choice>
              <mc:Fallback>
                <p:oleObj r:id="rId12" imgW="66700400" imgH="125857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078" y="2867803"/>
                        <a:ext cx="4084185" cy="770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6">
            <a:extLst>
              <a:ext uri="{FF2B5EF4-FFF2-40B4-BE49-F238E27FC236}">
                <a16:creationId xmlns:a16="http://schemas.microsoft.com/office/drawing/2014/main" id="{9C82F497-B010-9F6E-6152-F3839991C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473" y="50395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04487C3F-9B72-78C3-22E9-09098D4059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574235"/>
              </p:ext>
            </p:extLst>
          </p:nvPr>
        </p:nvGraphicFramePr>
        <p:xfrm>
          <a:off x="5970078" y="3712754"/>
          <a:ext cx="4818572" cy="770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78701900" imgH="12585700" progId="Equation.DSMT4">
                  <p:embed/>
                </p:oleObj>
              </mc:Choice>
              <mc:Fallback>
                <p:oleObj r:id="rId14" imgW="78701900" imgH="125857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078" y="3712754"/>
                        <a:ext cx="4818572" cy="770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56FB2E29-EEC0-F9BC-0605-395BB01DE3C9}"/>
              </a:ext>
            </a:extLst>
          </p:cNvPr>
          <p:cNvSpPr txBox="1"/>
          <p:nvPr/>
        </p:nvSpPr>
        <p:spPr>
          <a:xfrm>
            <a:off x="4552950" y="4695922"/>
            <a:ext cx="1247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Expand and combine terms and remembering                               we get: </a:t>
            </a:r>
            <a:endParaRPr lang="en-US" dirty="0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28FF9C70-5597-005A-08FC-B0DC514EC5A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263246" y="4695922"/>
            <a:ext cx="146438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070207FC-61CF-C874-5201-D88C01E952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125457"/>
              </p:ext>
            </p:extLst>
          </p:nvPr>
        </p:nvGraphicFramePr>
        <p:xfrm>
          <a:off x="9120868" y="4610576"/>
          <a:ext cx="1525404" cy="579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29260800" imgH="11112500" progId="Equation.DSMT4">
                  <p:embed/>
                </p:oleObj>
              </mc:Choice>
              <mc:Fallback>
                <p:oleObj r:id="rId16" imgW="29260800" imgH="111125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0868" y="4610576"/>
                        <a:ext cx="1525404" cy="579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22">
            <a:extLst>
              <a:ext uri="{FF2B5EF4-FFF2-40B4-BE49-F238E27FC236}">
                <a16:creationId xmlns:a16="http://schemas.microsoft.com/office/drawing/2014/main" id="{82AA0352-A247-55A6-C74F-56F730808B0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45760" y="5404518"/>
            <a:ext cx="148800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EAAFA468-22B8-FC77-3729-EC57DB06AE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520184"/>
              </p:ext>
            </p:extLst>
          </p:nvPr>
        </p:nvGraphicFramePr>
        <p:xfrm>
          <a:off x="6113419" y="5276655"/>
          <a:ext cx="3940844" cy="149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71678800" imgH="27203400" progId="Equation.DSMT4">
                  <p:embed/>
                </p:oleObj>
              </mc:Choice>
              <mc:Fallback>
                <p:oleObj r:id="rId18" imgW="71678800" imgH="272034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419" y="5276655"/>
                        <a:ext cx="3940844" cy="1495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533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913D-067D-4144-8BCA-DDC18E31C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Diagnostic Pressure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C884C-D5B2-834E-963B-3F48ED4EA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19" y="1202474"/>
            <a:ext cx="11415562" cy="5383880"/>
          </a:xfrm>
        </p:spPr>
        <p:txBody>
          <a:bodyPr/>
          <a:lstStyle/>
          <a:p>
            <a:r>
              <a:rPr lang="en-US" b="1" dirty="0"/>
              <a:t>Diagnostic pressure equation is obtained by taking the divergence of the </a:t>
            </a:r>
            <a:r>
              <a:rPr lang="en-US" b="1" i="1" dirty="0"/>
              <a:t>u</a:t>
            </a:r>
            <a:r>
              <a:rPr lang="en-US" b="1" dirty="0"/>
              <a:t>, </a:t>
            </a:r>
            <a:r>
              <a:rPr lang="en-US" b="1" i="1" dirty="0"/>
              <a:t>v</a:t>
            </a:r>
            <a:r>
              <a:rPr lang="en-US" b="1" dirty="0"/>
              <a:t>, </a:t>
            </a:r>
            <a:r>
              <a:rPr lang="en-US" b="1" i="1" dirty="0"/>
              <a:t>w</a:t>
            </a:r>
            <a:r>
              <a:rPr lang="en-US" b="1" dirty="0"/>
              <a:t> momentum equations and then linearizing</a:t>
            </a:r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7D6C4C-9173-D945-92B8-38AEAAA075A2}"/>
                  </a:ext>
                </a:extLst>
              </p:cNvPr>
              <p:cNvSpPr txBox="1"/>
              <p:nvPr/>
            </p:nvSpPr>
            <p:spPr>
              <a:xfrm>
                <a:off x="647032" y="2373892"/>
                <a:ext cx="9559348" cy="725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7D6C4C-9173-D945-92B8-38AEAAA07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32" y="2373892"/>
                <a:ext cx="9559348" cy="725070"/>
              </a:xfrm>
              <a:prstGeom prst="rect">
                <a:avLst/>
              </a:prstGeom>
              <a:blipFill>
                <a:blip r:embed="rId2"/>
                <a:stretch>
                  <a:fillRect l="-133" r="-133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F30E4A0-8F8A-E24F-975E-585BE1E014B2}"/>
              </a:ext>
            </a:extLst>
          </p:cNvPr>
          <p:cNvSpPr txBox="1"/>
          <p:nvPr/>
        </p:nvSpPr>
        <p:spPr>
          <a:xfrm>
            <a:off x="2533563" y="3184401"/>
            <a:ext cx="1527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Fluid extension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A9C4C6-E47A-CA4C-A440-D30CF417625A}"/>
                  </a:ext>
                </a:extLst>
              </p:cNvPr>
              <p:cNvSpPr txBox="1"/>
              <p:nvPr/>
            </p:nvSpPr>
            <p:spPr>
              <a:xfrm>
                <a:off x="5639799" y="3168543"/>
                <a:ext cx="19711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70C0"/>
                    </a:solidFill>
                  </a:rPr>
                  <a:t>Nonlinear dynamic pressure </a:t>
                </a:r>
              </a:p>
              <a:p>
                <a:pPr algn="ctr"/>
                <a:r>
                  <a:rPr lang="en-US" sz="1200" dirty="0">
                    <a:solidFill>
                      <a:srgbClr val="0070C0"/>
                    </a:solidFill>
                  </a:rPr>
                  <a:t>perturbation,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𝑑𝑛𝑙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A9C4C6-E47A-CA4C-A440-D30CF4176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799" y="3168543"/>
                <a:ext cx="1971117" cy="461665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41BD67-6861-B44C-A32A-F2DB255DEFCA}"/>
                  </a:ext>
                </a:extLst>
              </p:cNvPr>
              <p:cNvSpPr txBox="1"/>
              <p:nvPr/>
            </p:nvSpPr>
            <p:spPr>
              <a:xfrm>
                <a:off x="8022792" y="3031720"/>
                <a:ext cx="12979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70C0"/>
                    </a:solidFill>
                  </a:rPr>
                  <a:t>Linear dynamic </a:t>
                </a:r>
              </a:p>
              <a:p>
                <a:pPr algn="ctr"/>
                <a:r>
                  <a:rPr lang="en-US" sz="1200" dirty="0">
                    <a:solidFill>
                      <a:srgbClr val="0070C0"/>
                    </a:solidFill>
                  </a:rPr>
                  <a:t>pressure </a:t>
                </a:r>
              </a:p>
              <a:p>
                <a:pPr algn="ctr"/>
                <a:r>
                  <a:rPr lang="en-US" sz="1200" dirty="0">
                    <a:solidFill>
                      <a:srgbClr val="0070C0"/>
                    </a:solidFill>
                  </a:rPr>
                  <a:t>perturbation,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𝑑𝑙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41BD67-6861-B44C-A32A-F2DB255DE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792" y="3031720"/>
                <a:ext cx="1297919" cy="646331"/>
              </a:xfrm>
              <a:prstGeom prst="rect">
                <a:avLst/>
              </a:prstGeom>
              <a:blipFill>
                <a:blip r:embed="rId4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353874-3B7B-FF4D-88BE-6448CE5BA20D}"/>
                  </a:ext>
                </a:extLst>
              </p:cNvPr>
              <p:cNvSpPr txBox="1"/>
              <p:nvPr/>
            </p:nvSpPr>
            <p:spPr>
              <a:xfrm>
                <a:off x="9418375" y="3117666"/>
                <a:ext cx="13924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70C0"/>
                    </a:solidFill>
                  </a:rPr>
                  <a:t>Buoyancy pressure </a:t>
                </a:r>
              </a:p>
              <a:p>
                <a:pPr algn="ctr"/>
                <a:r>
                  <a:rPr lang="en-US" sz="1200" dirty="0">
                    <a:solidFill>
                      <a:srgbClr val="0070C0"/>
                    </a:solidFill>
                  </a:rPr>
                  <a:t>perturbation,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353874-3B7B-FF4D-88BE-6448CE5BA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8375" y="3117666"/>
                <a:ext cx="1392497" cy="461665"/>
              </a:xfrm>
              <a:prstGeom prst="rect">
                <a:avLst/>
              </a:prstGeom>
              <a:blipFill>
                <a:blip r:embed="rId5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>
            <a:extLst>
              <a:ext uri="{FF2B5EF4-FFF2-40B4-BE49-F238E27FC236}">
                <a16:creationId xmlns:a16="http://schemas.microsoft.com/office/drawing/2014/main" id="{AF4128D1-91C3-8B2E-CC79-A66843F7B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320" y="3985798"/>
            <a:ext cx="155831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3750969-942A-4129-1CA5-B184963115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470420"/>
              </p:ext>
            </p:extLst>
          </p:nvPr>
        </p:nvGraphicFramePr>
        <p:xfrm>
          <a:off x="388219" y="4059701"/>
          <a:ext cx="5447574" cy="2561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88353900" imgH="41541700" progId="Equation.DSMT4">
                  <p:embed/>
                </p:oleObj>
              </mc:Choice>
              <mc:Fallback>
                <p:oleObj r:id="rId6" imgW="88353900" imgH="41541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219" y="4059701"/>
                        <a:ext cx="5447574" cy="25614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0F3DC66-32E0-72C1-F0E1-2C828F8A7A68}"/>
              </a:ext>
            </a:extLst>
          </p:cNvPr>
          <p:cNvSpPr txBox="1"/>
          <p:nvPr/>
        </p:nvSpPr>
        <p:spPr>
          <a:xfrm>
            <a:off x="6392222" y="4064867"/>
            <a:ext cx="54834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we assume pure rotation (no div, deformation) and ignore extension terms (i.e., look at the effect of vertical rotation only), then 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E8579AEF-8D7F-256B-8A06-C79AF8EFE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641" y="5297337"/>
            <a:ext cx="14696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62D5AB41-9224-4588-7E9B-1241400F4C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40929"/>
              </p:ext>
            </p:extLst>
          </p:nvPr>
        </p:nvGraphicFramePr>
        <p:xfrm>
          <a:off x="6837642" y="5297337"/>
          <a:ext cx="4377758" cy="102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56172100" imgH="13169900" progId="Equation.DSMT4">
                  <p:embed/>
                </p:oleObj>
              </mc:Choice>
              <mc:Fallback>
                <p:oleObj r:id="rId8" imgW="56172100" imgH="131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642" y="5297337"/>
                        <a:ext cx="4377758" cy="1026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9885AAE-CE41-1B57-AEF1-1AF1F1FDBFF3}"/>
              </a:ext>
            </a:extLst>
          </p:cNvPr>
          <p:cNvSpPr txBox="1"/>
          <p:nvPr/>
        </p:nvSpPr>
        <p:spPr>
          <a:xfrm>
            <a:off x="6409593" y="3566369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A9007E-FCB4-C4BA-6115-7B1885AA3354}"/>
                  </a:ext>
                </a:extLst>
              </p:cNvPr>
              <p:cNvSpPr txBox="1"/>
              <p:nvPr/>
            </p:nvSpPr>
            <p:spPr>
              <a:xfrm>
                <a:off x="8080280" y="1741929"/>
                <a:ext cx="2506309" cy="619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A9007E-FCB4-C4BA-6115-7B1885AA3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280" y="1741929"/>
                <a:ext cx="2506309" cy="619016"/>
              </a:xfrm>
              <a:prstGeom prst="rect">
                <a:avLst/>
              </a:prstGeom>
              <a:blipFill>
                <a:blip r:embed="rId10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2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913D-067D-4144-8BCA-DDC18E31C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Diagnostic Pressure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4C884C-D5B2-834E-963B-3F48ED4EA2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636" y="1334554"/>
                <a:ext cx="11415562" cy="5383880"/>
              </a:xfrm>
            </p:spPr>
            <p:txBody>
              <a:bodyPr/>
              <a:lstStyle/>
              <a:p>
                <a:r>
                  <a:rPr lang="en-US" b="1" dirty="0"/>
                  <a:t>Diagnostic pressure equation is obtained by taking the divergence of the </a:t>
                </a:r>
                <a:r>
                  <a:rPr lang="en-US" b="1" i="1" dirty="0"/>
                  <a:t>u</a:t>
                </a:r>
                <a:r>
                  <a:rPr lang="en-US" b="1" dirty="0"/>
                  <a:t>, </a:t>
                </a:r>
                <a:r>
                  <a:rPr lang="en-US" b="1" i="1" dirty="0"/>
                  <a:t>v</a:t>
                </a:r>
                <a:r>
                  <a:rPr lang="en-US" b="1" dirty="0"/>
                  <a:t>, </a:t>
                </a:r>
                <a:r>
                  <a:rPr lang="en-US" b="1" i="1" dirty="0"/>
                  <a:t>w</a:t>
                </a:r>
                <a:r>
                  <a:rPr lang="en-US" b="1" dirty="0"/>
                  <a:t> momentum equations and then linearizing</a:t>
                </a:r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Simplify by neglecting horizontal vorticity, deformation, and fluid extension terms, and rewriting remaining nonlinear term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4C884C-D5B2-834E-963B-3F48ED4EA2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636" y="1334554"/>
                <a:ext cx="11415562" cy="5383880"/>
              </a:xfrm>
              <a:blipFill>
                <a:blip r:embed="rId2"/>
                <a:stretch>
                  <a:fillRect l="-1001" t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7D6C4C-9173-D945-92B8-38AEAAA075A2}"/>
                  </a:ext>
                </a:extLst>
              </p:cNvPr>
              <p:cNvSpPr txBox="1"/>
              <p:nvPr/>
            </p:nvSpPr>
            <p:spPr>
              <a:xfrm>
                <a:off x="606392" y="2534989"/>
                <a:ext cx="8695073" cy="725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∝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7D6C4C-9173-D945-92B8-38AEAAA07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92" y="2534989"/>
                <a:ext cx="8695073" cy="725070"/>
              </a:xfrm>
              <a:prstGeom prst="rect">
                <a:avLst/>
              </a:prstGeom>
              <a:blipFill>
                <a:blip r:embed="rId3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F30E4A0-8F8A-E24F-975E-585BE1E014B2}"/>
              </a:ext>
            </a:extLst>
          </p:cNvPr>
          <p:cNvSpPr txBox="1"/>
          <p:nvPr/>
        </p:nvSpPr>
        <p:spPr>
          <a:xfrm>
            <a:off x="1768792" y="3320943"/>
            <a:ext cx="1527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Fluid extension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A9C4C6-E47A-CA4C-A440-D30CF417625A}"/>
                  </a:ext>
                </a:extLst>
              </p:cNvPr>
              <p:cNvSpPr txBox="1"/>
              <p:nvPr/>
            </p:nvSpPr>
            <p:spPr>
              <a:xfrm>
                <a:off x="4866525" y="3320942"/>
                <a:ext cx="19711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70C0"/>
                    </a:solidFill>
                  </a:rPr>
                  <a:t>Nonlinear dynamic pressure </a:t>
                </a:r>
              </a:p>
              <a:p>
                <a:pPr algn="ctr"/>
                <a:r>
                  <a:rPr lang="en-US" sz="1200" dirty="0">
                    <a:solidFill>
                      <a:srgbClr val="0070C0"/>
                    </a:solidFill>
                  </a:rPr>
                  <a:t>perturbation,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𝑑𝑛𝑙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A9C4C6-E47A-CA4C-A440-D30CF4176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525" y="3320942"/>
                <a:ext cx="1971117" cy="461665"/>
              </a:xfrm>
              <a:prstGeom prst="rect">
                <a:avLst/>
              </a:prstGeom>
              <a:blipFill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41BD67-6861-B44C-A32A-F2DB255DEFCA}"/>
                  </a:ext>
                </a:extLst>
              </p:cNvPr>
              <p:cNvSpPr txBox="1"/>
              <p:nvPr/>
            </p:nvSpPr>
            <p:spPr>
              <a:xfrm>
                <a:off x="7377311" y="3320941"/>
                <a:ext cx="12979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70C0"/>
                    </a:solidFill>
                  </a:rPr>
                  <a:t>Linear dynamic </a:t>
                </a:r>
              </a:p>
              <a:p>
                <a:pPr algn="ctr"/>
                <a:r>
                  <a:rPr lang="en-US" sz="1200" dirty="0">
                    <a:solidFill>
                      <a:srgbClr val="0070C0"/>
                    </a:solidFill>
                  </a:rPr>
                  <a:t>pressure </a:t>
                </a:r>
              </a:p>
              <a:p>
                <a:pPr algn="ctr"/>
                <a:r>
                  <a:rPr lang="en-US" sz="1200" dirty="0">
                    <a:solidFill>
                      <a:srgbClr val="0070C0"/>
                    </a:solidFill>
                  </a:rPr>
                  <a:t>perturbation,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𝑑𝑙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41BD67-6861-B44C-A32A-F2DB255DE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311" y="3320941"/>
                <a:ext cx="1297919" cy="646331"/>
              </a:xfrm>
              <a:prstGeom prst="rect">
                <a:avLst/>
              </a:prstGeom>
              <a:blipFill>
                <a:blip r:embed="rId5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353874-3B7B-FF4D-88BE-6448CE5BA20D}"/>
                  </a:ext>
                </a:extLst>
              </p:cNvPr>
              <p:cNvSpPr txBox="1"/>
              <p:nvPr/>
            </p:nvSpPr>
            <p:spPr>
              <a:xfrm>
                <a:off x="8557150" y="3320940"/>
                <a:ext cx="13924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70C0"/>
                    </a:solidFill>
                  </a:rPr>
                  <a:t>Buoyancy pressure </a:t>
                </a:r>
              </a:p>
              <a:p>
                <a:pPr algn="ctr"/>
                <a:r>
                  <a:rPr lang="en-US" sz="1200" dirty="0">
                    <a:solidFill>
                      <a:srgbClr val="0070C0"/>
                    </a:solidFill>
                  </a:rPr>
                  <a:t>perturbation,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353874-3B7B-FF4D-88BE-6448CE5BA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150" y="3320940"/>
                <a:ext cx="1392497" cy="46166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DD544F-8F5C-5F42-9F66-BCC6DAE1E6B6}"/>
                  </a:ext>
                </a:extLst>
              </p:cNvPr>
              <p:cNvSpPr txBox="1"/>
              <p:nvPr/>
            </p:nvSpPr>
            <p:spPr>
              <a:xfrm>
                <a:off x="4497672" y="5432006"/>
                <a:ext cx="3018839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DD544F-8F5C-5F42-9F66-BCC6DAE1E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672" y="5432006"/>
                <a:ext cx="3018839" cy="526683"/>
              </a:xfrm>
              <a:prstGeom prst="rect">
                <a:avLst/>
              </a:prstGeom>
              <a:blipFill>
                <a:blip r:embed="rId7"/>
                <a:stretch>
                  <a:fillRect l="-1681" t="-2381" r="-12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71F168-3BC3-1248-A93A-3C714512F228}"/>
                  </a:ext>
                </a:extLst>
              </p:cNvPr>
              <p:cNvSpPr txBox="1"/>
              <p:nvPr/>
            </p:nvSpPr>
            <p:spPr>
              <a:xfrm>
                <a:off x="5100564" y="5954727"/>
                <a:ext cx="5379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𝑑𝑛𝑙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71F168-3BC3-1248-A93A-3C714512F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564" y="5954727"/>
                <a:ext cx="537903" cy="276999"/>
              </a:xfrm>
              <a:prstGeom prst="rect">
                <a:avLst/>
              </a:prstGeom>
              <a:blipFill>
                <a:blip r:embed="rId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7AB19F-1EF3-C04D-848B-4DA459B73BAC}"/>
                  </a:ext>
                </a:extLst>
              </p:cNvPr>
              <p:cNvSpPr txBox="1"/>
              <p:nvPr/>
            </p:nvSpPr>
            <p:spPr>
              <a:xfrm>
                <a:off x="6122058" y="5954726"/>
                <a:ext cx="4641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𝑑𝑙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7AB19F-1EF3-C04D-848B-4DA459B73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058" y="5954726"/>
                <a:ext cx="464166" cy="276999"/>
              </a:xfrm>
              <a:prstGeom prst="rect">
                <a:avLst/>
              </a:prstGeom>
              <a:blipFill>
                <a:blip r:embed="rId9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5C2048-4C1C-094B-BBE7-4EA52C09125F}"/>
                  </a:ext>
                </a:extLst>
              </p:cNvPr>
              <p:cNvSpPr txBox="1"/>
              <p:nvPr/>
            </p:nvSpPr>
            <p:spPr>
              <a:xfrm>
                <a:off x="7098063" y="5954725"/>
                <a:ext cx="4184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5C2048-4C1C-094B-BBE7-4EA52C091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063" y="5954725"/>
                <a:ext cx="418448" cy="276999"/>
              </a:xfrm>
              <a:prstGeom prst="rect">
                <a:avLst/>
              </a:prstGeom>
              <a:blipFill>
                <a:blip r:embed="rId10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7351C98-C7E5-4542-82AB-DFB9ACEFFD51}"/>
              </a:ext>
            </a:extLst>
          </p:cNvPr>
          <p:cNvSpPr txBox="1"/>
          <p:nvPr/>
        </p:nvSpPr>
        <p:spPr>
          <a:xfrm>
            <a:off x="4859453" y="6195536"/>
            <a:ext cx="900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“spin term”</a:t>
            </a:r>
          </a:p>
        </p:txBody>
      </p:sp>
    </p:spTree>
    <p:extLst>
      <p:ext uri="{BB962C8B-B14F-4D97-AF65-F5344CB8AC3E}">
        <p14:creationId xmlns:p14="http://schemas.microsoft.com/office/powerpoint/2010/main" val="88593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913D-067D-4144-8BCA-DDC18E31C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Dynamic Vertical PGF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C884C-D5B2-834E-963B-3F48ED4EA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636" y="1334554"/>
            <a:ext cx="11415562" cy="5383880"/>
          </a:xfrm>
        </p:spPr>
        <p:txBody>
          <a:bodyPr/>
          <a:lstStyle/>
          <a:p>
            <a:r>
              <a:rPr lang="en-US" b="1" dirty="0"/>
              <a:t>Dynamic vertical PGF that drives </a:t>
            </a:r>
            <a:r>
              <a:rPr lang="en-US" b="1" dirty="0" err="1"/>
              <a:t>dw</a:t>
            </a:r>
            <a:r>
              <a:rPr lang="en-US" b="1" dirty="0"/>
              <a:t>/dt (momentum </a:t>
            </a:r>
            <a:r>
              <a:rPr lang="en-US" b="1" dirty="0" err="1"/>
              <a:t>eqn</a:t>
            </a:r>
            <a:r>
              <a:rPr lang="en-US" b="1" dirty="0"/>
              <a:t>) goes as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Dynamic forcing (</a:t>
            </a:r>
            <a:r>
              <a:rPr lang="en-US" b="1" dirty="0" err="1"/>
              <a:t>nonlinear+linear</a:t>
            </a:r>
            <a:r>
              <a:rPr lang="en-US" b="1" dirty="0"/>
              <a:t>) has same order of magnitude as buoyancy forcing for supercells because of strong updraft rotation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65CF19-3745-D048-A6AC-B85315723B79}"/>
                  </a:ext>
                </a:extLst>
              </p:cNvPr>
              <p:cNvSpPr txBox="1"/>
              <p:nvPr/>
            </p:nvSpPr>
            <p:spPr>
              <a:xfrm>
                <a:off x="3884888" y="2315156"/>
                <a:ext cx="3316100" cy="5911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𝜵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65CF19-3745-D048-A6AC-B85315723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888" y="2315156"/>
                <a:ext cx="3316100" cy="591124"/>
              </a:xfrm>
              <a:prstGeom prst="rect">
                <a:avLst/>
              </a:prstGeom>
              <a:blipFill>
                <a:blip r:embed="rId2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07564B4-61A1-904B-B8F6-90AA671B53A6}"/>
              </a:ext>
            </a:extLst>
          </p:cNvPr>
          <p:cNvSpPr txBox="1"/>
          <p:nvPr/>
        </p:nvSpPr>
        <p:spPr>
          <a:xfrm>
            <a:off x="4149401" y="2979021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Nonlinear dynamic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</a:rPr>
              <a:t>forcing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603C61-1774-324A-B5CA-088B5806BED5}"/>
              </a:ext>
            </a:extLst>
          </p:cNvPr>
          <p:cNvSpPr txBox="1"/>
          <p:nvPr/>
        </p:nvSpPr>
        <p:spPr>
          <a:xfrm>
            <a:off x="5834202" y="2967334"/>
            <a:ext cx="1292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Linear dynamic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</a:rPr>
              <a:t>forcing</a:t>
            </a:r>
          </a:p>
        </p:txBody>
      </p:sp>
    </p:spTree>
    <p:extLst>
      <p:ext uri="{BB962C8B-B14F-4D97-AF65-F5344CB8AC3E}">
        <p14:creationId xmlns:p14="http://schemas.microsoft.com/office/powerpoint/2010/main" val="395794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913D-067D-4144-8BCA-DDC18E31C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Nonlinear Dynamic Forcing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4C884C-D5B2-834E-963B-3F48ED4EA2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636" y="1164657"/>
                <a:ext cx="7990513" cy="555377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/>
                  <a:t>Crosswise vorticity dominant environment: </a:t>
                </a:r>
              </a:p>
              <a:p>
                <a:pPr lvl="1"/>
                <a:r>
                  <a:rPr lang="en-US" b="1" dirty="0">
                    <a:solidFill>
                      <a:srgbClr val="0070C0"/>
                    </a:solidFill>
                  </a:rPr>
                  <a:t>vortex pair forms on flank of updraft by tilting</a:t>
                </a:r>
              </a:p>
              <a:p>
                <a:pPr lvl="1"/>
                <a:r>
                  <a:rPr lang="en-US" b="1" dirty="0">
                    <a:solidFill>
                      <a:srgbClr val="0070C0"/>
                    </a:solidFill>
                  </a:rPr>
                  <a:t>nonlinear forcing creates low pressure in each vortex on flanks of updraft</a:t>
                </a:r>
              </a:p>
              <a:p>
                <a:endParaRPr lang="en-US" b="1" dirty="0"/>
              </a:p>
              <a:p>
                <a:r>
                  <a:rPr lang="en-US" b="1" dirty="0"/>
                  <a:t>Upward-directed </a:t>
                </a:r>
                <a:r>
                  <a:rPr lang="en-US" b="1" dirty="0" err="1"/>
                  <a:t>PGF</a:t>
                </a:r>
                <a:r>
                  <a:rPr lang="en-US" b="1" baseline="-25000" dirty="0" err="1"/>
                  <a:t>d</a:t>
                </a:r>
                <a:r>
                  <a:rPr lang="en-US" b="1" dirty="0"/>
                  <a:t> on updraft flanks below max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𝜻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/>
                  <a:t> causes updraft to split </a:t>
                </a:r>
              </a:p>
              <a:p>
                <a:endParaRPr lang="en-US" b="1" dirty="0"/>
              </a:p>
              <a:p>
                <a:r>
                  <a:rPr lang="en-US" b="1" dirty="0"/>
                  <a:t>Vortex lines tilt downward in rainy downdraft resulting in 2 vortex pairs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n-US" b="1" dirty="0"/>
                  <a:t>Updraft of right-moving member propagates toward positive vorticity on right flank.</a:t>
                </a:r>
              </a:p>
              <a:p>
                <a:endParaRPr lang="en-US" b="1" dirty="0"/>
              </a:p>
              <a:p>
                <a:r>
                  <a:rPr lang="en-US" b="1" dirty="0"/>
                  <a:t>Updraft of left-moving member propagates toward negative vorticity on left flank 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4C884C-D5B2-834E-963B-3F48ED4EA2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636" y="1164657"/>
                <a:ext cx="7990513" cy="5553777"/>
              </a:xfrm>
              <a:blipFill>
                <a:blip r:embed="rId2"/>
                <a:stretch>
                  <a:fillRect l="-1111" t="-2511" r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65CF19-3745-D048-A6AC-B85315723B79}"/>
                  </a:ext>
                </a:extLst>
              </p:cNvPr>
              <p:cNvSpPr txBox="1"/>
              <p:nvPr/>
            </p:nvSpPr>
            <p:spPr>
              <a:xfrm>
                <a:off x="9389469" y="288319"/>
                <a:ext cx="1593578" cy="5911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65CF19-3745-D048-A6AC-B85315723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469" y="288319"/>
                <a:ext cx="1593578" cy="591124"/>
              </a:xfrm>
              <a:prstGeom prst="rect">
                <a:avLst/>
              </a:prstGeom>
              <a:blipFill>
                <a:blip r:embed="rId3"/>
                <a:stretch>
                  <a:fillRect l="-3175" r="-79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c08f035">
            <a:extLst>
              <a:ext uri="{FF2B5EF4-FFF2-40B4-BE49-F238E27FC236}">
                <a16:creationId xmlns:a16="http://schemas.microsoft.com/office/drawing/2014/main" id="{86C54F77-32DF-3B4E-BADC-6C37C779C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0" r="32456" b="33614"/>
          <a:stretch/>
        </p:blipFill>
        <p:spPr bwMode="auto">
          <a:xfrm>
            <a:off x="8385149" y="1249829"/>
            <a:ext cx="3080085" cy="455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08f035">
            <a:extLst>
              <a:ext uri="{FF2B5EF4-FFF2-40B4-BE49-F238E27FC236}">
                <a16:creationId xmlns:a16="http://schemas.microsoft.com/office/drawing/2014/main" id="{A6B6905A-6C4C-3C4C-8736-716BBB861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" t="69492" r="608" b="332"/>
          <a:stretch/>
        </p:blipFill>
        <p:spPr bwMode="auto">
          <a:xfrm>
            <a:off x="8354841" y="5876954"/>
            <a:ext cx="3365123" cy="76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242CCD-FBC8-B349-A6D5-4B6ECF11275D}"/>
                  </a:ext>
                </a:extLst>
              </p:cNvPr>
              <p:cNvSpPr txBox="1"/>
              <p:nvPr/>
            </p:nvSpPr>
            <p:spPr>
              <a:xfrm>
                <a:off x="2140043" y="2077213"/>
                <a:ext cx="719043" cy="3941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242CCD-FBC8-B349-A6D5-4B6ECF112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043" y="2077213"/>
                <a:ext cx="719043" cy="394147"/>
              </a:xfrm>
              <a:prstGeom prst="rect">
                <a:avLst/>
              </a:prstGeom>
              <a:blipFill>
                <a:blip r:embed="rId5"/>
                <a:stretch>
                  <a:fillRect l="-3448" r="-3448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6D3EC0-4155-2841-8AF6-2456115CF4F7}"/>
                  </a:ext>
                </a:extLst>
              </p:cNvPr>
              <p:cNvSpPr txBox="1"/>
              <p:nvPr/>
            </p:nvSpPr>
            <p:spPr>
              <a:xfrm>
                <a:off x="2947011" y="2129224"/>
                <a:ext cx="749757" cy="360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6D3EC0-4155-2841-8AF6-2456115CF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011" y="2129224"/>
                <a:ext cx="749757" cy="360996"/>
              </a:xfrm>
              <a:prstGeom prst="rect">
                <a:avLst/>
              </a:prstGeom>
              <a:blipFill>
                <a:blip r:embed="rId6"/>
                <a:stretch>
                  <a:fillRect l="-1667" t="-3333" r="-5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69E74B5-54A1-BA4C-B552-02A65FC04126}"/>
              </a:ext>
            </a:extLst>
          </p:cNvPr>
          <p:cNvSpPr txBox="1"/>
          <p:nvPr/>
        </p:nvSpPr>
        <p:spPr>
          <a:xfrm>
            <a:off x="10847401" y="6542746"/>
            <a:ext cx="1344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MR (2010)</a:t>
            </a:r>
          </a:p>
        </p:txBody>
      </p:sp>
    </p:spTree>
    <p:extLst>
      <p:ext uri="{BB962C8B-B14F-4D97-AF65-F5344CB8AC3E}">
        <p14:creationId xmlns:p14="http://schemas.microsoft.com/office/powerpoint/2010/main" val="87357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913D-067D-4144-8BCA-DDC18E31C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Nonlinear Dynamic Forcing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4C884C-D5B2-834E-963B-3F48ED4EA2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636" y="1164657"/>
                <a:ext cx="6107153" cy="5553777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For pure crosswise vorticity (straight hodograph), forcing leads to upward-directed PGF on flanks of updraft below maximum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𝜻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b="1" dirty="0">
                    <a:solidFill>
                      <a:srgbClr val="0070C0"/>
                    </a:solidFill>
                  </a:rPr>
                  <a:t>Storm splitting!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For pure streamwise vorticity (curved hodograph) vorticity and updraft centered are collocated</a:t>
                </a:r>
              </a:p>
              <a:p>
                <a:pPr lvl="1"/>
                <a:r>
                  <a:rPr lang="en-US" b="1" dirty="0">
                    <a:solidFill>
                      <a:srgbClr val="0070C0"/>
                    </a:solidFill>
                  </a:rPr>
                  <a:t>No storm splitting and right-mover favored!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4C884C-D5B2-834E-963B-3F48ED4EA2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636" y="1164657"/>
                <a:ext cx="6107153" cy="5553777"/>
              </a:xfrm>
              <a:blipFill>
                <a:blip r:embed="rId2"/>
                <a:stretch>
                  <a:fillRect l="-1867" t="-1826" r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c08f036">
            <a:extLst>
              <a:ext uri="{FF2B5EF4-FFF2-40B4-BE49-F238E27FC236}">
                <a16:creationId xmlns:a16="http://schemas.microsoft.com/office/drawing/2014/main" id="{04955B78-BB4C-2941-9B25-36E3C2182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" r="5298" b="9333"/>
          <a:stretch/>
        </p:blipFill>
        <p:spPr bwMode="auto">
          <a:xfrm>
            <a:off x="6501789" y="1722922"/>
            <a:ext cx="5486400" cy="406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441C42-1EDD-FF43-BCAD-34996F302062}"/>
                  </a:ext>
                </a:extLst>
              </p:cNvPr>
              <p:cNvSpPr txBox="1"/>
              <p:nvPr/>
            </p:nvSpPr>
            <p:spPr>
              <a:xfrm>
                <a:off x="9389469" y="288319"/>
                <a:ext cx="1604798" cy="5911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441C42-1EDD-FF43-BCAD-34996F302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469" y="288319"/>
                <a:ext cx="1604798" cy="591124"/>
              </a:xfrm>
              <a:prstGeom prst="rect">
                <a:avLst/>
              </a:prstGeom>
              <a:blipFill>
                <a:blip r:embed="rId4"/>
                <a:stretch>
                  <a:fillRect l="-31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DF4E781-89A1-324E-A686-C14922E69C59}"/>
              </a:ext>
            </a:extLst>
          </p:cNvPr>
          <p:cNvSpPr txBox="1"/>
          <p:nvPr/>
        </p:nvSpPr>
        <p:spPr>
          <a:xfrm>
            <a:off x="10847401" y="6542746"/>
            <a:ext cx="1344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MR (2010)</a:t>
            </a:r>
          </a:p>
        </p:txBody>
      </p:sp>
    </p:spTree>
    <p:extLst>
      <p:ext uri="{BB962C8B-B14F-4D97-AF65-F5344CB8AC3E}">
        <p14:creationId xmlns:p14="http://schemas.microsoft.com/office/powerpoint/2010/main" val="2465269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08f037">
            <a:extLst>
              <a:ext uri="{FF2B5EF4-FFF2-40B4-BE49-F238E27FC236}">
                <a16:creationId xmlns:a16="http://schemas.microsoft.com/office/drawing/2014/main" id="{EE5F9E63-DEDB-20EE-3711-1BA0B6E5B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" t="70672" r="3088" b="3019"/>
          <a:stretch/>
        </p:blipFill>
        <p:spPr bwMode="auto">
          <a:xfrm>
            <a:off x="5723763" y="5417078"/>
            <a:ext cx="6343109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D8913D-067D-4144-8BCA-DDC18E31C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Nonlinear Dynamic Forcing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C884C-D5B2-834E-963B-3F48ED4EA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28" y="962527"/>
            <a:ext cx="6732872" cy="521475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Straight hodograph (crosswise):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Storm initially moves with mean wind “on the hodograph”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After storm splitting, motion of left and right movers are “off the hodograph”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Motion “off the hodograph” creates </a:t>
            </a:r>
            <a:r>
              <a:rPr lang="en-US" b="1" dirty="0">
                <a:solidFill>
                  <a:srgbClr val="FF0000"/>
                </a:solidFill>
              </a:rPr>
              <a:t>streamwise</a:t>
            </a:r>
            <a:r>
              <a:rPr lang="en-US" b="1" dirty="0">
                <a:solidFill>
                  <a:srgbClr val="0070C0"/>
                </a:solidFill>
              </a:rPr>
              <a:t> vorticity for right mover and </a:t>
            </a:r>
            <a:r>
              <a:rPr lang="en-US" b="1" dirty="0" err="1">
                <a:solidFill>
                  <a:srgbClr val="FF0000"/>
                </a:solidFill>
              </a:rPr>
              <a:t>antistreamwise</a:t>
            </a:r>
            <a:r>
              <a:rPr lang="en-US" b="1" dirty="0">
                <a:solidFill>
                  <a:srgbClr val="0070C0"/>
                </a:solidFill>
              </a:rPr>
              <a:t> vorticity for left mover 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b="1" u="sng" dirty="0">
                <a:solidFill>
                  <a:srgbClr val="0070C0"/>
                </a:solidFill>
                <a:sym typeface="Wingdings" pitchFamily="2" charset="2"/>
              </a:rPr>
              <a:t>mesocyclone and updraft become aligned</a:t>
            </a:r>
            <a:endParaRPr lang="en-US" b="1" dirty="0">
              <a:sym typeface="Wingdings" pitchFamily="2" charset="2"/>
            </a:endParaRPr>
          </a:p>
          <a:p>
            <a:r>
              <a:rPr lang="en-US" b="1" dirty="0">
                <a:sym typeface="Wingdings" pitchFamily="2" charset="2"/>
              </a:rPr>
              <a:t>Curved hodograph (streamwise)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Initial updraft tilts streamwise vorticity from the beginning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Storm splitting suppressed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Favors cyclonic (anticyclonic) supercell for clockwise (counterclockwise) turning hodograph</a:t>
            </a:r>
          </a:p>
          <a:p>
            <a:endParaRPr lang="en-US" b="1" dirty="0">
              <a:sym typeface="Wingdings" pitchFamily="2" charset="2"/>
            </a:endParaRPr>
          </a:p>
          <a:p>
            <a:endParaRPr lang="en-US" b="1" dirty="0"/>
          </a:p>
        </p:txBody>
      </p:sp>
      <p:pic>
        <p:nvPicPr>
          <p:cNvPr id="6" name="Picture 2" descr="c08f037">
            <a:extLst>
              <a:ext uri="{FF2B5EF4-FFF2-40B4-BE49-F238E27FC236}">
                <a16:creationId xmlns:a16="http://schemas.microsoft.com/office/drawing/2014/main" id="{FC8C435E-B0C8-B941-83D0-6E358E15B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5" t="2035" r="23103" b="32258"/>
          <a:stretch/>
        </p:blipFill>
        <p:spPr bwMode="auto">
          <a:xfrm>
            <a:off x="6623581" y="1158771"/>
            <a:ext cx="4896119" cy="425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70D5B9-16D0-504E-A657-E4BC6C7A2B5F}"/>
              </a:ext>
            </a:extLst>
          </p:cNvPr>
          <p:cNvSpPr txBox="1"/>
          <p:nvPr/>
        </p:nvSpPr>
        <p:spPr>
          <a:xfrm>
            <a:off x="10847401" y="6542746"/>
            <a:ext cx="1344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MR (2010)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ABE0BB-A094-AD4A-B5E8-BD57EA747719}"/>
                  </a:ext>
                </a:extLst>
              </p:cNvPr>
              <p:cNvSpPr txBox="1"/>
              <p:nvPr/>
            </p:nvSpPr>
            <p:spPr>
              <a:xfrm>
                <a:off x="9389469" y="288319"/>
                <a:ext cx="1604798" cy="5911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ABE0BB-A094-AD4A-B5E8-BD57EA747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469" y="288319"/>
                <a:ext cx="1604798" cy="591124"/>
              </a:xfrm>
              <a:prstGeom prst="rect">
                <a:avLst/>
              </a:prstGeom>
              <a:blipFill>
                <a:blip r:embed="rId3"/>
                <a:stretch>
                  <a:fillRect l="-31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F79EE09-A045-AB86-98BD-34A9E3381BA7}"/>
              </a:ext>
            </a:extLst>
          </p:cNvPr>
          <p:cNvSpPr txBox="1"/>
          <p:nvPr/>
        </p:nvSpPr>
        <p:spPr>
          <a:xfrm>
            <a:off x="243840" y="62752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twister.ou.edu</a:t>
            </a:r>
            <a:r>
              <a:rPr lang="en-US" dirty="0">
                <a:hlinkClick r:id="rId4"/>
              </a:rPr>
              <a:t>/MM2007/</a:t>
            </a:r>
            <a:r>
              <a:rPr lang="en-US" dirty="0" err="1">
                <a:hlinkClick r:id="rId4"/>
              </a:rPr>
              <a:t>supercell.html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849740-46F6-DA5D-9260-44EE964D919F}"/>
              </a:ext>
            </a:extLst>
          </p:cNvPr>
          <p:cNvSpPr txBox="1"/>
          <p:nvPr/>
        </p:nvSpPr>
        <p:spPr>
          <a:xfrm>
            <a:off x="247764" y="5856956"/>
            <a:ext cx="354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animation of ARPS simulations: </a:t>
            </a:r>
          </a:p>
        </p:txBody>
      </p:sp>
    </p:spTree>
    <p:extLst>
      <p:ext uri="{BB962C8B-B14F-4D97-AF65-F5344CB8AC3E}">
        <p14:creationId xmlns:p14="http://schemas.microsoft.com/office/powerpoint/2010/main" val="3934400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913D-067D-4144-8BCA-DDC18E31C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37" y="13956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Linear Dynamic Forcing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C884C-D5B2-834E-963B-3F48ED4EA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638" y="1164657"/>
            <a:ext cx="4405038" cy="5553777"/>
          </a:xfrm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High (low) pressure is found </a:t>
            </a:r>
            <a:r>
              <a:rPr lang="en-US" b="1" dirty="0" err="1"/>
              <a:t>upshear</a:t>
            </a:r>
            <a:r>
              <a:rPr lang="en-US" b="1" dirty="0"/>
              <a:t> (</a:t>
            </a:r>
            <a:r>
              <a:rPr lang="en-US" b="1" dirty="0" err="1"/>
              <a:t>downshear</a:t>
            </a:r>
            <a:r>
              <a:rPr lang="en-US" b="1" dirty="0"/>
              <a:t>) of updraft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No pressure perturbations on left or right flanks of updraft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09E539-6A8D-E14F-BF52-C7B5D1EC7ED5}"/>
                  </a:ext>
                </a:extLst>
              </p:cNvPr>
              <p:cNvSpPr txBox="1"/>
              <p:nvPr/>
            </p:nvSpPr>
            <p:spPr>
              <a:xfrm>
                <a:off x="8863600" y="470248"/>
                <a:ext cx="2253822" cy="55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𝜵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09E539-6A8D-E14F-BF52-C7B5D1EC7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600" y="470248"/>
                <a:ext cx="2253822" cy="550472"/>
              </a:xfrm>
              <a:prstGeom prst="rect">
                <a:avLst/>
              </a:prstGeom>
              <a:blipFill>
                <a:blip r:embed="rId2"/>
                <a:stretch>
                  <a:fillRect l="-167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c08f039">
            <a:extLst>
              <a:ext uri="{FF2B5EF4-FFF2-40B4-BE49-F238E27FC236}">
                <a16:creationId xmlns:a16="http://schemas.microsoft.com/office/drawing/2014/main" id="{E4A8D626-E63E-D548-8F44-046FF14AB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r="25283" b="30492"/>
          <a:stretch/>
        </p:blipFill>
        <p:spPr bwMode="auto">
          <a:xfrm>
            <a:off x="5527040" y="1584755"/>
            <a:ext cx="6196099" cy="419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08f039">
            <a:extLst>
              <a:ext uri="{FF2B5EF4-FFF2-40B4-BE49-F238E27FC236}">
                <a16:creationId xmlns:a16="http://schemas.microsoft.com/office/drawing/2014/main" id="{C5C19AA0-4399-6640-8B72-28BF28623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6" t="71772" r="27" b="618"/>
          <a:stretch/>
        </p:blipFill>
        <p:spPr bwMode="auto">
          <a:xfrm>
            <a:off x="5006860" y="5580808"/>
            <a:ext cx="6917503" cy="113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9E74B5-54A1-BA4C-B552-02A65FC04126}"/>
              </a:ext>
            </a:extLst>
          </p:cNvPr>
          <p:cNvSpPr txBox="1"/>
          <p:nvPr/>
        </p:nvSpPr>
        <p:spPr>
          <a:xfrm>
            <a:off x="10847401" y="6542746"/>
            <a:ext cx="1344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MR (2010)</a:t>
            </a:r>
          </a:p>
        </p:txBody>
      </p:sp>
    </p:spTree>
    <p:extLst>
      <p:ext uri="{BB962C8B-B14F-4D97-AF65-F5344CB8AC3E}">
        <p14:creationId xmlns:p14="http://schemas.microsoft.com/office/powerpoint/2010/main" val="3679085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997</Words>
  <Application>Microsoft Macintosh PowerPoint</Application>
  <PresentationFormat>Widescreen</PresentationFormat>
  <Paragraphs>176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Office Theme</vt:lpstr>
      <vt:lpstr>Equation.DSMT4</vt:lpstr>
      <vt:lpstr>Supercell Propagation and Diagnostic Pressure Equation</vt:lpstr>
      <vt:lpstr>PowerPoint Presentation</vt:lpstr>
      <vt:lpstr>Diagnostic Pressure Equation</vt:lpstr>
      <vt:lpstr>Diagnostic Pressure Equation</vt:lpstr>
      <vt:lpstr>Dynamic Vertical PGF</vt:lpstr>
      <vt:lpstr>Nonlinear Dynamic Forcing</vt:lpstr>
      <vt:lpstr>Nonlinear Dynamic Forcing</vt:lpstr>
      <vt:lpstr>Nonlinear Dynamic Forcing</vt:lpstr>
      <vt:lpstr>Linear Dynamic Forcing</vt:lpstr>
      <vt:lpstr>Linear Dynamic Forcing</vt:lpstr>
      <vt:lpstr>PowerPoint Presentation</vt:lpstr>
      <vt:lpstr>PowerPoint Presentation</vt:lpstr>
      <vt:lpstr>Linear Dynamic Forcing</vt:lpstr>
      <vt:lpstr>PowerPoint Presentation</vt:lpstr>
      <vt:lpstr>Straight versus Curved Hodographs</vt:lpstr>
      <vt:lpstr>PowerPoint Presentation</vt:lpstr>
      <vt:lpstr>Comparison of Supercell Behavior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Supercell Rotation and Pressure Perturbations</dc:title>
  <dc:creator>Galarneau, Thomas J.</dc:creator>
  <cp:lastModifiedBy>Xue, Ming</cp:lastModifiedBy>
  <cp:revision>37</cp:revision>
  <dcterms:created xsi:type="dcterms:W3CDTF">2021-02-27T17:57:32Z</dcterms:created>
  <dcterms:modified xsi:type="dcterms:W3CDTF">2023-03-27T07:23:51Z</dcterms:modified>
</cp:coreProperties>
</file>