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38" r:id="rId2"/>
    <p:sldId id="339" r:id="rId3"/>
    <p:sldId id="340" r:id="rId4"/>
    <p:sldId id="341" r:id="rId5"/>
    <p:sldId id="342" r:id="rId6"/>
    <p:sldId id="271" r:id="rId7"/>
    <p:sldId id="256" r:id="rId8"/>
    <p:sldId id="257" r:id="rId9"/>
    <p:sldId id="258" r:id="rId10"/>
    <p:sldId id="259" r:id="rId11"/>
    <p:sldId id="260" r:id="rId12"/>
    <p:sldId id="261" r:id="rId13"/>
    <p:sldId id="34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43"/>
    <p:restoredTop sz="94674"/>
  </p:normalViewPr>
  <p:slideViewPr>
    <p:cSldViewPr snapToGrid="0" snapToObjects="1">
      <p:cViewPr varScale="1">
        <p:scale>
          <a:sx n="154" d="100"/>
          <a:sy n="154" d="100"/>
        </p:scale>
        <p:origin x="216" y="2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FCE54-EA03-0142-BD43-5407CD302C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B6022D-0382-6A4E-B4B9-54E07079EE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47E30D-DA01-1440-B53C-A3E190A5C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8717-0AFC-7D4F-A103-640B80FA9AC5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0B58F4-756C-0B42-A575-7A8285491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B73AB-9ACE-4548-8D06-6146D7410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22857-9485-DA45-B80D-5EDCF66E5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98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CD8BF-F0C2-2D42-A806-F875F32AF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2B0351-1AB5-0B4D-B776-8EC75F10F2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74827-69E6-4C42-8E25-EA4418F32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8717-0AFC-7D4F-A103-640B80FA9AC5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EA675-6F9E-E74F-9EA6-8957434E5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26D9D-9891-504D-A486-C56DCCC09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22857-9485-DA45-B80D-5EDCF66E5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97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42D7CB-146E-B145-B6EC-3AF53266B9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C80AAD-9582-6B41-AA66-3481691BE7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3CB240-22DB-9A4A-A90B-28D7A0880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8717-0AFC-7D4F-A103-640B80FA9AC5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FA9C3-25D2-F243-96E8-D2CAA716E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AB776-DF11-494B-A101-2139CA6E9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22857-9485-DA45-B80D-5EDCF66E5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679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E9648-FE00-574B-AA95-97C2A8657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B0353-416D-D446-9D7E-9804F6326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ED79F-BF09-A649-93F0-127260369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8717-0AFC-7D4F-A103-640B80FA9AC5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CEC66-DC2B-724E-B45F-87194EA3C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3F769-8B0E-B24E-909A-3A090FFA6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22857-9485-DA45-B80D-5EDCF66E5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125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2DB58-2124-D243-8D6C-433B515B7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99FFF7-D3EF-3643-ADE1-D7128D741C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994A99-2B52-AF42-B339-39A3C35C6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8717-0AFC-7D4F-A103-640B80FA9AC5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03244F-E831-9245-871B-740A13F80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BE9BA-E164-7544-B082-04BFC2FF5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22857-9485-DA45-B80D-5EDCF66E5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579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71450-EC4B-C94B-ABBB-5724B7D51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9F62E-8451-4947-9D62-C40FC1730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A48499-66A5-9648-963F-1E5E0A7B58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D56CD2-6C6E-2241-B57B-83DDF0843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8717-0AFC-7D4F-A103-640B80FA9AC5}" type="datetimeFigureOut">
              <a:rPr lang="en-US" smtClean="0"/>
              <a:t>3/27/23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086168-4079-A54B-9536-4AC11E795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884B15-EA52-F640-A524-31127D11E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22857-9485-DA45-B80D-5EDCF66E5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940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46BFE-75BF-E341-A8D5-926018A35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5DC6A8-BC8B-C84D-8C65-8DDDC2399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E32A6D-63B1-B34A-B9A1-E913CAF3C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03F03A-5230-F741-ADE7-E830B3ABC5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02013D-7476-8143-97BA-5645CB4DF4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E3B03E-E1B6-C247-A471-027A18B8F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8717-0AFC-7D4F-A103-640B80FA9AC5}" type="datetimeFigureOut">
              <a:rPr lang="en-US" smtClean="0"/>
              <a:t>3/27/23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CDF5FB-190D-2145-BCFA-132FAC05A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F3A264-000C-4547-9F91-1168B9DFA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22857-9485-DA45-B80D-5EDCF66E5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777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582B9-61BC-CB4E-8E33-5EC288371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4DFE00-B613-EA4D-89DE-6C73A5F44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8717-0AFC-7D4F-A103-640B80FA9AC5}" type="datetimeFigureOut">
              <a:rPr lang="en-US" smtClean="0"/>
              <a:t>3/27/23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7FA73F-64E5-0F45-BD32-1A3F25805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45435D-4569-B340-B073-E2516F02B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22857-9485-DA45-B80D-5EDCF66E5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88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A4FDA8-538A-7D48-8AF4-578C87EE4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8717-0AFC-7D4F-A103-640B80FA9AC5}" type="datetimeFigureOut">
              <a:rPr lang="en-US" smtClean="0"/>
              <a:t>3/27/23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4C8122-02DF-4A49-865A-41956B7CF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6CCE1-707F-3F48-8059-B10187713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22857-9485-DA45-B80D-5EDCF66E5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912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D945F-E243-2749-9449-0380A25D3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4483E-6E34-A54C-AA70-EBE8C25BB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914A14-3F84-4C4D-BF26-D174153C8D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A6C815-2C86-E943-B71A-03CDD3840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8717-0AFC-7D4F-A103-640B80FA9AC5}" type="datetimeFigureOut">
              <a:rPr lang="en-US" smtClean="0"/>
              <a:t>3/27/23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C4A65A-F61A-454B-9CBA-6FA8980F0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77E80A-BB46-C347-BCDE-A18379762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22857-9485-DA45-B80D-5EDCF66E5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29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F98E8-7D84-3B4A-9EA3-6711058AA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D97B90-14CD-434B-9885-794B6A5366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392923-1A77-034F-B8A1-C0E32F5AF4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C3858D-427D-114F-B718-3083FB63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78717-0AFC-7D4F-A103-640B80FA9AC5}" type="datetimeFigureOut">
              <a:rPr lang="en-US" smtClean="0"/>
              <a:t>3/27/23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B67DB4-65C6-0949-A83E-CA60B443A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1558CB-AB4C-BC42-A52A-69541A38A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22857-9485-DA45-B80D-5EDCF66E5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389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A8C5B3-A916-A14D-9491-4F19B1C62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A337B3-B940-4845-82B0-0C3656628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86415-9BF2-2348-842D-C1C8265294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78717-0AFC-7D4F-A103-640B80FA9AC5}" type="datetimeFigureOut">
              <a:rPr lang="en-US" smtClean="0"/>
              <a:t>3/27/23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2A8A47-180D-9C46-A179-14B95867F8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CB275C-E6B9-2A4F-B93C-6272C1B09A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22857-9485-DA45-B80D-5EDCF66E5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742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4.png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15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44.png"/><Relationship Id="rId7" Type="http://schemas.openxmlformats.org/officeDocument/2006/relationships/image" Target="../media/image81.png"/><Relationship Id="rId12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0.png"/><Relationship Id="rId11" Type="http://schemas.openxmlformats.org/officeDocument/2006/relationships/image" Target="../media/image36.png"/><Relationship Id="rId5" Type="http://schemas.openxmlformats.org/officeDocument/2006/relationships/image" Target="../media/image60.png"/><Relationship Id="rId10" Type="http://schemas.openxmlformats.org/officeDocument/2006/relationships/image" Target="../media/image112.png"/><Relationship Id="rId4" Type="http://schemas.openxmlformats.org/officeDocument/2006/relationships/image" Target="../media/image51.png"/><Relationship Id="rId9" Type="http://schemas.openxmlformats.org/officeDocument/2006/relationships/image" Target="../media/image1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73325-5809-9A4C-A265-366E4632A2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02454"/>
            <a:ext cx="9144000" cy="2387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Review on Vorticity </a:t>
            </a:r>
          </a:p>
        </p:txBody>
      </p:sp>
    </p:spTree>
    <p:extLst>
      <p:ext uri="{BB962C8B-B14F-4D97-AF65-F5344CB8AC3E}">
        <p14:creationId xmlns:p14="http://schemas.microsoft.com/office/powerpoint/2010/main" val="1437789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8E902-5378-2340-90E9-C1CCD0F73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6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Comments on linearized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1DF4F8-91EF-214C-B770-22AD7C4495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2956" y="1216617"/>
                <a:ext cx="11282766" cy="5486400"/>
              </a:xfrm>
            </p:spPr>
            <p:txBody>
              <a:bodyPr>
                <a:normAutofit lnSpcReduction="10000"/>
              </a:bodyPr>
              <a:lstStyle/>
              <a:p>
                <a:endParaRPr lang="en-US" b="1" dirty="0"/>
              </a:p>
              <a:p>
                <a:endParaRPr lang="en-US" b="1" dirty="0"/>
              </a:p>
              <a:p>
                <a:r>
                  <a:rPr lang="en-US" b="1" dirty="0"/>
                  <a:t>Mesocyclone acquires vertical vorticity by tilting horizontal vorticity associated with environment vertical wind shear</a:t>
                </a:r>
              </a:p>
              <a:p>
                <a:endParaRPr lang="en-US" b="1" dirty="0"/>
              </a:p>
              <a:p>
                <a:r>
                  <a:rPr lang="en-US" b="1" dirty="0"/>
                  <a:t>Advection shifts location of vorticity around in important ways</a:t>
                </a:r>
              </a:p>
              <a:p>
                <a:endParaRPr lang="en-US" b="1" dirty="0"/>
              </a:p>
              <a:p>
                <a:r>
                  <a:rPr lang="en-US" b="1" dirty="0"/>
                  <a:t>Only tilting term can develop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𝜻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/>
                  <a:t> because advection term is 0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𝜻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/>
                  <a:t> everywhere (in the environment)</a:t>
                </a:r>
              </a:p>
              <a:p>
                <a:endParaRPr lang="en-US" b="1" dirty="0"/>
              </a:p>
              <a:p>
                <a:r>
                  <a:rPr lang="en-US" b="1" dirty="0"/>
                  <a:t>As an updraft intensifies,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𝜻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/>
                  <a:t> initially generated by tilting is intensified by stretching (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𝜻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𝒛</m:t>
                        </m:r>
                      </m:den>
                    </m:f>
                  </m:oMath>
                </a14:m>
                <a:r>
                  <a:rPr lang="en-US" b="1" dirty="0"/>
                  <a:t>; nonlinear term removed by linearization)</a:t>
                </a:r>
              </a:p>
              <a:p>
                <a:endParaRPr lang="en-US" b="1" dirty="0"/>
              </a:p>
              <a:p>
                <a:endParaRPr lang="en-US" b="1" dirty="0"/>
              </a:p>
              <a:p>
                <a:endParaRPr lang="en-US" b="1" dirty="0"/>
              </a:p>
              <a:p>
                <a:endParaRPr lang="en-US" b="1" dirty="0"/>
              </a:p>
              <a:p>
                <a:endParaRPr lang="en-US" b="1" dirty="0"/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1DF4F8-91EF-214C-B770-22AD7C4495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2956" y="1216617"/>
                <a:ext cx="11282766" cy="5486400"/>
              </a:xfrm>
              <a:blipFill>
                <a:blip r:embed="rId2"/>
                <a:stretch>
                  <a:fillRect l="-899" r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3E1F371-3978-0A4D-9E3D-041934A2D355}"/>
                  </a:ext>
                </a:extLst>
              </p:cNvPr>
              <p:cNvSpPr txBox="1"/>
              <p:nvPr/>
            </p:nvSpPr>
            <p:spPr>
              <a:xfrm>
                <a:off x="3999854" y="1292840"/>
                <a:ext cx="3557449" cy="5414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̅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</m:d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𝜵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𝒉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𝑺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𝜵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𝒉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′∙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3E1F371-3978-0A4D-9E3D-041934A2D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9854" y="1292840"/>
                <a:ext cx="3557449" cy="541430"/>
              </a:xfrm>
              <a:prstGeom prst="rect">
                <a:avLst/>
              </a:prstGeom>
              <a:blipFill>
                <a:blip r:embed="rId3"/>
                <a:stretch>
                  <a:fillRect l="-1064" t="-2273" r="-709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6779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8E902-5378-2340-90E9-C1CCD0F73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6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Interpretation of tilting term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DF4F8-91EF-214C-B770-22AD7C449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956" y="1216617"/>
            <a:ext cx="7191213" cy="5486400"/>
          </a:xfrm>
        </p:spPr>
        <p:txBody>
          <a:bodyPr>
            <a:normAutofit/>
          </a:bodyPr>
          <a:lstStyle/>
          <a:p>
            <a:r>
              <a:rPr lang="en-US" b="1" dirty="0"/>
              <a:t>Tilting term produced vorticity couplet that straddles the updraft core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Negative vorticity is located left of the shear vector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Positive vorticity is located right of the shear vector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3E1F371-3978-0A4D-9E3D-041934A2D355}"/>
                  </a:ext>
                </a:extLst>
              </p:cNvPr>
              <p:cNvSpPr txBox="1"/>
              <p:nvPr/>
            </p:nvSpPr>
            <p:spPr>
              <a:xfrm>
                <a:off x="9563746" y="517791"/>
                <a:ext cx="1151213" cy="2918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𝑺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𝜵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𝒉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′∙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3E1F371-3978-0A4D-9E3D-041934A2D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3746" y="517791"/>
                <a:ext cx="1151213" cy="291811"/>
              </a:xfrm>
              <a:prstGeom prst="rect">
                <a:avLst/>
              </a:prstGeom>
              <a:blipFill>
                <a:blip r:embed="rId2"/>
                <a:stretch>
                  <a:fillRect l="-4396" t="-20833" r="-4396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9FC7C354-E169-A142-9C36-0D194F0CE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6208" y="984942"/>
            <a:ext cx="3178049" cy="2373606"/>
          </a:xfrm>
          <a:prstGeom prst="rect">
            <a:avLst/>
          </a:prstGeom>
        </p:spPr>
      </p:pic>
      <p:pic>
        <p:nvPicPr>
          <p:cNvPr id="6" name="Picture 5" descr="c08f029">
            <a:extLst>
              <a:ext uri="{FF2B5EF4-FFF2-40B4-BE49-F238E27FC236}">
                <a16:creationId xmlns:a16="http://schemas.microsoft.com/office/drawing/2014/main" id="{13C4C106-33A5-8E47-8E6F-CE4A470CC2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2" t="20001" r="15614" b="21122"/>
          <a:stretch/>
        </p:blipFill>
        <p:spPr bwMode="auto">
          <a:xfrm>
            <a:off x="7297032" y="3562562"/>
            <a:ext cx="4894968" cy="309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ABC0DB-F095-5148-845A-BC0E11641F8A}"/>
              </a:ext>
            </a:extLst>
          </p:cNvPr>
          <p:cNvSpPr txBox="1"/>
          <p:nvPr/>
        </p:nvSpPr>
        <p:spPr>
          <a:xfrm>
            <a:off x="7862982" y="6378093"/>
            <a:ext cx="13445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MR (2010)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2BD9C48-11AB-1088-9486-8DCDDAE62723}"/>
                  </a:ext>
                </a:extLst>
              </p:cNvPr>
              <p:cNvSpPr txBox="1"/>
              <p:nvPr/>
            </p:nvSpPr>
            <p:spPr>
              <a:xfrm>
                <a:off x="3645750" y="5927841"/>
                <a:ext cx="2286652" cy="5887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2BD9C48-11AB-1088-9486-8DCDDAE627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5750" y="5927841"/>
                <a:ext cx="2286652" cy="588751"/>
              </a:xfrm>
              <a:prstGeom prst="rect">
                <a:avLst/>
              </a:prstGeom>
              <a:blipFill>
                <a:blip r:embed="rId5"/>
                <a:stretch>
                  <a:fillRect l="-2210" t="-2083" r="-221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3586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8E902-5378-2340-90E9-C1CCD0F73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6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Interpretation of advection term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1DF4F8-91EF-214C-B770-22AD7C4495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2956" y="1216617"/>
                <a:ext cx="4993637" cy="5486400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Horizontal vorticity vector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</m:sub>
                    </m:sSub>
                  </m:oMath>
                </a14:m>
                <a:r>
                  <a:rPr lang="en-US" b="1" dirty="0"/>
                  <a:t>) points 90° to left of shear vector (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b="1" dirty="0"/>
                  <a:t>)</a:t>
                </a:r>
              </a:p>
              <a:p>
                <a:r>
                  <a:rPr lang="en-US" b="1" dirty="0"/>
                  <a:t>Crosswise vorticity case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</m:t>
                        </m:r>
                      </m:sub>
                    </m:sSub>
                  </m:oMath>
                </a14:m>
                <a:endParaRPr lang="en-US" b="1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b="1" dirty="0">
                    <a:solidFill>
                      <a:srgbClr val="0070C0"/>
                    </a:solidFill>
                  </a:rPr>
                  <a:t>Advection term does not shift cyclonic vortex toward updraft core</a:t>
                </a:r>
                <a:endParaRPr lang="en-US" b="1" dirty="0"/>
              </a:p>
              <a:p>
                <a:endParaRPr lang="en-US" b="1" dirty="0"/>
              </a:p>
              <a:p>
                <a:endParaRPr lang="en-US" b="1" dirty="0"/>
              </a:p>
              <a:p>
                <a:endParaRPr lang="en-US" b="1" dirty="0"/>
              </a:p>
              <a:p>
                <a:endParaRPr lang="en-US" b="1" dirty="0"/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1DF4F8-91EF-214C-B770-22AD7C4495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2956" y="1216617"/>
                <a:ext cx="4993637" cy="5486400"/>
              </a:xfrm>
              <a:blipFill>
                <a:blip r:embed="rId2"/>
                <a:stretch>
                  <a:fillRect l="-2030" t="-2083" r="-2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8D72CBC-3AF4-EA4F-B1B3-03FDCD196138}"/>
                  </a:ext>
                </a:extLst>
              </p:cNvPr>
              <p:cNvSpPr txBox="1"/>
              <p:nvPr/>
            </p:nvSpPr>
            <p:spPr>
              <a:xfrm>
                <a:off x="9909766" y="516349"/>
                <a:ext cx="1585499" cy="2946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</m:d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𝜵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𝒉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8D72CBC-3AF4-EA4F-B1B3-03FDCD196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9766" y="516349"/>
                <a:ext cx="1585499" cy="294696"/>
              </a:xfrm>
              <a:prstGeom prst="rect">
                <a:avLst/>
              </a:prstGeom>
              <a:blipFill>
                <a:blip r:embed="rId3"/>
                <a:stretch>
                  <a:fillRect l="-79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5" descr="c08f030">
            <a:extLst>
              <a:ext uri="{FF2B5EF4-FFF2-40B4-BE49-F238E27FC236}">
                <a16:creationId xmlns:a16="http://schemas.microsoft.com/office/drawing/2014/main" id="{70564E26-FB82-F04D-A29D-72C7230530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0" r="28804" b="64856"/>
          <a:stretch/>
        </p:blipFill>
        <p:spPr bwMode="auto">
          <a:xfrm>
            <a:off x="5496351" y="1104747"/>
            <a:ext cx="6414614" cy="416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c08f030">
            <a:extLst>
              <a:ext uri="{FF2B5EF4-FFF2-40B4-BE49-F238E27FC236}">
                <a16:creationId xmlns:a16="http://schemas.microsoft.com/office/drawing/2014/main" id="{6511D2C1-BFC4-2546-B280-EC8487129B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" t="71075" r="939" b="-293"/>
          <a:stretch/>
        </p:blipFill>
        <p:spPr bwMode="auto">
          <a:xfrm>
            <a:off x="5496351" y="5492480"/>
            <a:ext cx="593571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FDBC6D-5CA6-2646-814A-1724F2D0DDC7}"/>
              </a:ext>
            </a:extLst>
          </p:cNvPr>
          <p:cNvSpPr txBox="1"/>
          <p:nvPr/>
        </p:nvSpPr>
        <p:spPr>
          <a:xfrm>
            <a:off x="10808901" y="6648376"/>
            <a:ext cx="13445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MR (2010)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C24C23-90D6-6B87-9746-98C9DDB3D8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 t="1949" r="18010" b="76727"/>
          <a:stretch>
            <a:fillRect/>
          </a:stretch>
        </p:blipFill>
        <p:spPr bwMode="auto">
          <a:xfrm>
            <a:off x="2156" y="4511871"/>
            <a:ext cx="5444316" cy="2136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1720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8E902-5378-2340-90E9-C1CCD0F73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6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Interpretation of advection term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1DF4F8-91EF-214C-B770-22AD7C4495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2957" y="1216617"/>
                <a:ext cx="5205364" cy="5486400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Horizontal vorticity vector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</m:sub>
                    </m:sSub>
                  </m:oMath>
                </a14:m>
                <a:r>
                  <a:rPr lang="en-US" b="1" dirty="0"/>
                  <a:t>) points 90° to left of shear vector (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b="1" dirty="0"/>
                  <a:t>)</a:t>
                </a:r>
              </a:p>
              <a:p>
                <a:r>
                  <a:rPr lang="en-US" b="1" dirty="0"/>
                  <a:t>Streamwise vorticity case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</m:t>
                        </m:r>
                      </m:sub>
                    </m:sSub>
                  </m:oMath>
                </a14:m>
                <a:endParaRPr lang="en-US" b="1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b="1" dirty="0">
                    <a:solidFill>
                      <a:srgbClr val="0070C0"/>
                    </a:solidFill>
                  </a:rPr>
                  <a:t>Advection term shifts cyclonic vortex toward updraft, aligning vorticity with updraft core, resulting in cyclonic, intense mesocyclone</a:t>
                </a:r>
              </a:p>
              <a:p>
                <a:pPr lvl="1"/>
                <a:r>
                  <a:rPr lang="en-US" b="1" dirty="0">
                    <a:solidFill>
                      <a:srgbClr val="0070C0"/>
                    </a:solidFill>
                  </a:rPr>
                  <a:t>Stretching (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𝜻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𝝏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𝒛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, nonlinear term) can intensify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𝜻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endParaRPr lang="en-US" b="1" dirty="0">
                  <a:solidFill>
                    <a:srgbClr val="0070C0"/>
                  </a:solidFill>
                </a:endParaRPr>
              </a:p>
              <a:p>
                <a:endParaRPr lang="en-US" b="1" dirty="0"/>
              </a:p>
              <a:p>
                <a:endParaRPr lang="en-US" b="1" dirty="0"/>
              </a:p>
              <a:p>
                <a:endParaRPr lang="en-US" b="1" dirty="0"/>
              </a:p>
              <a:p>
                <a:endParaRPr lang="en-US" b="1" dirty="0"/>
              </a:p>
              <a:p>
                <a:endParaRPr lang="en-US" b="1" dirty="0"/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1DF4F8-91EF-214C-B770-22AD7C4495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2957" y="1216617"/>
                <a:ext cx="5205364" cy="5486400"/>
              </a:xfrm>
              <a:blipFill>
                <a:blip r:embed="rId2"/>
                <a:stretch>
                  <a:fillRect l="-1946" t="-2083" r="-3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8D72CBC-3AF4-EA4F-B1B3-03FDCD196138}"/>
                  </a:ext>
                </a:extLst>
              </p:cNvPr>
              <p:cNvSpPr txBox="1"/>
              <p:nvPr/>
            </p:nvSpPr>
            <p:spPr>
              <a:xfrm>
                <a:off x="9909766" y="516349"/>
                <a:ext cx="1585499" cy="2946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</m:d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𝜵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𝒉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8D72CBC-3AF4-EA4F-B1B3-03FDCD196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9766" y="516349"/>
                <a:ext cx="1585499" cy="294696"/>
              </a:xfrm>
              <a:prstGeom prst="rect">
                <a:avLst/>
              </a:prstGeom>
              <a:blipFill>
                <a:blip r:embed="rId3"/>
                <a:stretch>
                  <a:fillRect l="-79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5" descr="c08f030">
            <a:extLst>
              <a:ext uri="{FF2B5EF4-FFF2-40B4-BE49-F238E27FC236}">
                <a16:creationId xmlns:a16="http://schemas.microsoft.com/office/drawing/2014/main" id="{70564E26-FB82-F04D-A29D-72C7230530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0" t="37055" r="28804" b="32107"/>
          <a:stretch/>
        </p:blipFill>
        <p:spPr bwMode="auto">
          <a:xfrm>
            <a:off x="5770880" y="1024840"/>
            <a:ext cx="6269949" cy="3568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FDBC6D-5CA6-2646-814A-1724F2D0DDC7}"/>
              </a:ext>
            </a:extLst>
          </p:cNvPr>
          <p:cNvSpPr txBox="1"/>
          <p:nvPr/>
        </p:nvSpPr>
        <p:spPr>
          <a:xfrm>
            <a:off x="10808901" y="6648376"/>
            <a:ext cx="13445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MR (2010)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1F64CE-CCD9-F763-F615-424D2EB2A2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6" t="31712" r="20018" b="42468"/>
          <a:stretch>
            <a:fillRect/>
          </a:stretch>
        </p:blipFill>
        <p:spPr bwMode="auto">
          <a:xfrm>
            <a:off x="6773476" y="4654184"/>
            <a:ext cx="3650684" cy="22038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8466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BF6E8-39A6-BD44-BA2F-93CB78FAE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254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Vorticity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AB543-A9D5-A24B-B602-3F6702E36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655" y="1031132"/>
            <a:ext cx="11478639" cy="5680953"/>
          </a:xfrm>
        </p:spPr>
        <p:txBody>
          <a:bodyPr>
            <a:normAutofit/>
          </a:bodyPr>
          <a:lstStyle/>
          <a:p>
            <a:r>
              <a:rPr lang="en-US" b="1" dirty="0"/>
              <a:t>Vorticity and circulation are both measures of fluid rotation</a:t>
            </a:r>
          </a:p>
          <a:p>
            <a:pPr lvl="1"/>
            <a:r>
              <a:rPr lang="en-US" b="1" u="sng" dirty="0">
                <a:solidFill>
                  <a:srgbClr val="0070C0"/>
                </a:solidFill>
              </a:rPr>
              <a:t>Vorticity</a:t>
            </a:r>
            <a:r>
              <a:rPr lang="en-US" b="1" dirty="0">
                <a:solidFill>
                  <a:srgbClr val="0070C0"/>
                </a:solidFill>
              </a:rPr>
              <a:t>: measure of rotation at a specific point</a:t>
            </a:r>
          </a:p>
          <a:p>
            <a:pPr lvl="1"/>
            <a:r>
              <a:rPr lang="en-US" b="1" u="sng" dirty="0">
                <a:solidFill>
                  <a:srgbClr val="0070C0"/>
                </a:solidFill>
              </a:rPr>
              <a:t>Circulation</a:t>
            </a:r>
            <a:r>
              <a:rPr lang="en-US" b="1" dirty="0">
                <a:solidFill>
                  <a:srgbClr val="0070C0"/>
                </a:solidFill>
              </a:rPr>
              <a:t>: measure of rotation over an area</a:t>
            </a:r>
          </a:p>
          <a:p>
            <a:endParaRPr lang="en-US" b="1" dirty="0"/>
          </a:p>
          <a:p>
            <a:r>
              <a:rPr lang="en-US" b="1" dirty="0"/>
              <a:t>For incompressible fluid, vorticity equation can be expressed as: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Baroclinic generation term can be written in terms of buoyancy: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8F3A183-84B7-414E-A0FF-1E0D78AC35BB}"/>
                  </a:ext>
                </a:extLst>
              </p:cNvPr>
              <p:cNvSpPr txBox="1"/>
              <p:nvPr/>
            </p:nvSpPr>
            <p:spPr>
              <a:xfrm>
                <a:off x="838200" y="3438141"/>
                <a:ext cx="7752379" cy="573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𝜵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𝜵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8F3A183-84B7-414E-A0FF-1E0D78AC35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438141"/>
                <a:ext cx="7752379" cy="573555"/>
              </a:xfrm>
              <a:prstGeom prst="rect">
                <a:avLst/>
              </a:prstGeom>
              <a:blipFill>
                <a:blip r:embed="rId2"/>
                <a:stretch>
                  <a:fillRect l="-327" t="-2174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ABBC045-0D3C-4049-8F69-A7CF4DF2C066}"/>
                  </a:ext>
                </a:extLst>
              </p:cNvPr>
              <p:cNvSpPr txBox="1"/>
              <p:nvPr/>
            </p:nvSpPr>
            <p:spPr>
              <a:xfrm>
                <a:off x="9190615" y="3586418"/>
                <a:ext cx="25247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𝝎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𝑣𝑒𝑐𝑡𝑜𝑟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𝑣𝑜𝑟𝑡𝑖𝑐𝑖𝑡𝑦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ABBC045-0D3C-4049-8F69-A7CF4DF2C0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0615" y="3586418"/>
                <a:ext cx="2524730" cy="276999"/>
              </a:xfrm>
              <a:prstGeom prst="rect">
                <a:avLst/>
              </a:prstGeom>
              <a:blipFill>
                <a:blip r:embed="rId3"/>
                <a:stretch>
                  <a:fillRect l="-1000" t="-8696" r="-2500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421145AE-5C7D-1C44-ADDD-75206C062ED4}"/>
              </a:ext>
            </a:extLst>
          </p:cNvPr>
          <p:cNvSpPr txBox="1"/>
          <p:nvPr/>
        </p:nvSpPr>
        <p:spPr>
          <a:xfrm>
            <a:off x="958788" y="3958428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i="1" dirty="0"/>
              <a:t>Total vorticity</a:t>
            </a:r>
          </a:p>
          <a:p>
            <a:pPr algn="ctr"/>
            <a:r>
              <a:rPr lang="en-US" sz="1000" i="1" dirty="0"/>
              <a:t>tendency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986B18-3CEF-8941-9EA3-FA430CA816DB}"/>
              </a:ext>
            </a:extLst>
          </p:cNvPr>
          <p:cNvSpPr txBox="1"/>
          <p:nvPr/>
        </p:nvSpPr>
        <p:spPr>
          <a:xfrm>
            <a:off x="2182927" y="3958428"/>
            <a:ext cx="657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i="1" dirty="0"/>
              <a:t>local</a:t>
            </a:r>
          </a:p>
          <a:p>
            <a:pPr algn="ctr"/>
            <a:r>
              <a:rPr lang="en-US" sz="1000" i="1" dirty="0"/>
              <a:t>tendency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678DFD-BAED-6E41-ABE5-BD818E74BAE3}"/>
              </a:ext>
            </a:extLst>
          </p:cNvPr>
          <p:cNvSpPr txBox="1"/>
          <p:nvPr/>
        </p:nvSpPr>
        <p:spPr>
          <a:xfrm>
            <a:off x="3410450" y="3958428"/>
            <a:ext cx="6912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i="1" dirty="0"/>
              <a:t>advection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6AE941-4A8E-2548-9656-B11ED163A1CC}"/>
              </a:ext>
            </a:extLst>
          </p:cNvPr>
          <p:cNvSpPr txBox="1"/>
          <p:nvPr/>
        </p:nvSpPr>
        <p:spPr>
          <a:xfrm>
            <a:off x="5255194" y="3958428"/>
            <a:ext cx="715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i="1" dirty="0"/>
              <a:t>tilting and</a:t>
            </a:r>
          </a:p>
          <a:p>
            <a:pPr algn="ctr"/>
            <a:r>
              <a:rPr lang="en-US" sz="1000" i="1" dirty="0"/>
              <a:t>stretching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93688B-8573-A444-B0AE-B2C998C47F5A}"/>
              </a:ext>
            </a:extLst>
          </p:cNvPr>
          <p:cNvSpPr txBox="1"/>
          <p:nvPr/>
        </p:nvSpPr>
        <p:spPr>
          <a:xfrm>
            <a:off x="6793411" y="3958428"/>
            <a:ext cx="750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i="1" dirty="0"/>
              <a:t>baroclinic</a:t>
            </a:r>
          </a:p>
          <a:p>
            <a:pPr algn="ctr"/>
            <a:r>
              <a:rPr lang="en-US" sz="1000" i="1" dirty="0"/>
              <a:t>generation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2708B4-7438-F24B-88BC-E3318E8AADAB}"/>
              </a:ext>
            </a:extLst>
          </p:cNvPr>
          <p:cNvSpPr txBox="1"/>
          <p:nvPr/>
        </p:nvSpPr>
        <p:spPr>
          <a:xfrm>
            <a:off x="7932884" y="3958428"/>
            <a:ext cx="5517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i="1" dirty="0"/>
              <a:t>friction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C45A111-A19A-E840-AA83-0B515453B416}"/>
                  </a:ext>
                </a:extLst>
              </p:cNvPr>
              <p:cNvSpPr txBox="1"/>
              <p:nvPr/>
            </p:nvSpPr>
            <p:spPr>
              <a:xfrm>
                <a:off x="838200" y="4487874"/>
                <a:ext cx="4522712" cy="5740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C45A111-A19A-E840-AA83-0B515453B4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487874"/>
                <a:ext cx="4522712" cy="574003"/>
              </a:xfrm>
              <a:prstGeom prst="rect">
                <a:avLst/>
              </a:prstGeom>
              <a:blipFill>
                <a:blip r:embed="rId4"/>
                <a:stretch>
                  <a:fillRect l="-562" t="-2174" b="-1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15AD39-76B5-F943-86F0-CAA4EDB1CF18}"/>
                  </a:ext>
                </a:extLst>
              </p:cNvPr>
              <p:cNvSpPr txBox="1"/>
              <p:nvPr/>
            </p:nvSpPr>
            <p:spPr>
              <a:xfrm>
                <a:off x="838199" y="6015731"/>
                <a:ext cx="7464608" cy="5266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𝜵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𝜵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15AD39-76B5-F943-86F0-CAA4EDB1CF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6015731"/>
                <a:ext cx="7464608" cy="526683"/>
              </a:xfrm>
              <a:prstGeom prst="rect">
                <a:avLst/>
              </a:prstGeom>
              <a:blipFill>
                <a:blip r:embed="rId5"/>
                <a:stretch>
                  <a:fillRect t="-2326" b="-13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0CEF920E-63BE-6948-BF5F-AB3BBA5294F9}"/>
              </a:ext>
            </a:extLst>
          </p:cNvPr>
          <p:cNvSpPr txBox="1"/>
          <p:nvPr/>
        </p:nvSpPr>
        <p:spPr>
          <a:xfrm>
            <a:off x="8824403" y="5955906"/>
            <a:ext cx="2778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will revisit baroclinic term later in semester.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108AA84-31E9-294B-A826-4CA2BB4B31D3}"/>
                  </a:ext>
                </a:extLst>
              </p:cNvPr>
              <p:cNvSpPr txBox="1"/>
              <p:nvPr/>
            </p:nvSpPr>
            <p:spPr>
              <a:xfrm>
                <a:off x="9126180" y="3789151"/>
                <a:ext cx="294970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not to be confused with the scalar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, which is vertical velocity in pressure coordinates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108AA84-31E9-294B-A826-4CA2BB4B31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6180" y="3789151"/>
                <a:ext cx="2949701" cy="1200329"/>
              </a:xfrm>
              <a:prstGeom prst="rect">
                <a:avLst/>
              </a:prstGeom>
              <a:blipFill>
                <a:blip r:embed="rId6"/>
                <a:stretch>
                  <a:fillRect l="-1717" t="-2105" b="-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68279A97-D417-434C-932D-CFE4CC5775A8}"/>
              </a:ext>
            </a:extLst>
          </p:cNvPr>
          <p:cNvSpPr/>
          <p:nvPr/>
        </p:nvSpPr>
        <p:spPr>
          <a:xfrm>
            <a:off x="9095012" y="3554496"/>
            <a:ext cx="2778710" cy="1434984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90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BF6E8-39A6-BD44-BA2F-93CB78FAE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254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Vorticity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C45A111-A19A-E840-AA83-0B515453B416}"/>
                  </a:ext>
                </a:extLst>
              </p:cNvPr>
              <p:cNvSpPr txBox="1"/>
              <p:nvPr/>
            </p:nvSpPr>
            <p:spPr>
              <a:xfrm>
                <a:off x="3752850" y="1204376"/>
                <a:ext cx="4522712" cy="5740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C45A111-A19A-E840-AA83-0B515453B4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850" y="1204376"/>
                <a:ext cx="4522712" cy="574003"/>
              </a:xfrm>
              <a:prstGeom prst="rect">
                <a:avLst/>
              </a:prstGeom>
              <a:blipFill>
                <a:blip r:embed="rId2"/>
                <a:stretch>
                  <a:fillRect l="-560" t="-4348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765B804-22F6-E04E-913E-157BF6B176C7}"/>
              </a:ext>
            </a:extLst>
          </p:cNvPr>
          <p:cNvCxnSpPr/>
          <p:nvPr/>
        </p:nvCxnSpPr>
        <p:spPr>
          <a:xfrm>
            <a:off x="1645920" y="5554980"/>
            <a:ext cx="312039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582964E-D26E-294D-BBB9-29EEA9625E5F}"/>
              </a:ext>
            </a:extLst>
          </p:cNvPr>
          <p:cNvCxnSpPr/>
          <p:nvPr/>
        </p:nvCxnSpPr>
        <p:spPr>
          <a:xfrm>
            <a:off x="7524750" y="5554980"/>
            <a:ext cx="312039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66736CF-A124-D846-B3B6-FA65A86D1FCD}"/>
              </a:ext>
            </a:extLst>
          </p:cNvPr>
          <p:cNvCxnSpPr>
            <a:cxnSpLocks/>
          </p:cNvCxnSpPr>
          <p:nvPr/>
        </p:nvCxnSpPr>
        <p:spPr>
          <a:xfrm rot="16200000">
            <a:off x="6179820" y="4210050"/>
            <a:ext cx="312039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68773FF-31C1-4C44-9C5A-A70DB51BD898}"/>
              </a:ext>
            </a:extLst>
          </p:cNvPr>
          <p:cNvCxnSpPr>
            <a:cxnSpLocks/>
          </p:cNvCxnSpPr>
          <p:nvPr/>
        </p:nvCxnSpPr>
        <p:spPr>
          <a:xfrm rot="16200000">
            <a:off x="285750" y="4210050"/>
            <a:ext cx="312039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266F1FE-8746-854F-81B2-E098F5E85EB8}"/>
              </a:ext>
            </a:extLst>
          </p:cNvPr>
          <p:cNvSpPr txBox="1"/>
          <p:nvPr/>
        </p:nvSpPr>
        <p:spPr>
          <a:xfrm>
            <a:off x="10262028" y="555498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6D8B1F-0F43-C64A-9ED4-1EFF34B91EE7}"/>
              </a:ext>
            </a:extLst>
          </p:cNvPr>
          <p:cNvSpPr txBox="1"/>
          <p:nvPr/>
        </p:nvSpPr>
        <p:spPr>
          <a:xfrm>
            <a:off x="7382724" y="2645853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A0382F-873F-8A47-809B-EEB4A8765429}"/>
              </a:ext>
            </a:extLst>
          </p:cNvPr>
          <p:cNvSpPr txBox="1"/>
          <p:nvPr/>
        </p:nvSpPr>
        <p:spPr>
          <a:xfrm>
            <a:off x="4398014" y="555498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x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3BD62A7-4095-7947-B487-1EC65D27E426}"/>
              </a:ext>
            </a:extLst>
          </p:cNvPr>
          <p:cNvSpPr txBox="1"/>
          <p:nvPr/>
        </p:nvSpPr>
        <p:spPr>
          <a:xfrm>
            <a:off x="1518710" y="2645853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z</a:t>
            </a:r>
          </a:p>
        </p:txBody>
      </p:sp>
      <p:sp>
        <p:nvSpPr>
          <p:cNvPr id="26" name="Circular Arrow 25">
            <a:extLst>
              <a:ext uri="{FF2B5EF4-FFF2-40B4-BE49-F238E27FC236}">
                <a16:creationId xmlns:a16="http://schemas.microsoft.com/office/drawing/2014/main" id="{A7316B5C-4ACF-9D48-9B11-0E043E590B2C}"/>
              </a:ext>
            </a:extLst>
          </p:cNvPr>
          <p:cNvSpPr/>
          <p:nvPr/>
        </p:nvSpPr>
        <p:spPr>
          <a:xfrm rot="16200000">
            <a:off x="2774442" y="3613214"/>
            <a:ext cx="978408" cy="978408"/>
          </a:xfrm>
          <a:prstGeom prst="circularArrow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Circular Arrow 26">
            <a:extLst>
              <a:ext uri="{FF2B5EF4-FFF2-40B4-BE49-F238E27FC236}">
                <a16:creationId xmlns:a16="http://schemas.microsoft.com/office/drawing/2014/main" id="{62C4461F-51E2-FC4B-BF66-EA3E900F398E}"/>
              </a:ext>
            </a:extLst>
          </p:cNvPr>
          <p:cNvSpPr/>
          <p:nvPr/>
        </p:nvSpPr>
        <p:spPr>
          <a:xfrm rot="5400000">
            <a:off x="2844475" y="3613214"/>
            <a:ext cx="978408" cy="978408"/>
          </a:xfrm>
          <a:prstGeom prst="circularArrow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Circular Arrow 27">
            <a:extLst>
              <a:ext uri="{FF2B5EF4-FFF2-40B4-BE49-F238E27FC236}">
                <a16:creationId xmlns:a16="http://schemas.microsoft.com/office/drawing/2014/main" id="{AA169FF0-2151-3244-9DF3-1E40A1F96CD7}"/>
              </a:ext>
            </a:extLst>
          </p:cNvPr>
          <p:cNvSpPr/>
          <p:nvPr/>
        </p:nvSpPr>
        <p:spPr>
          <a:xfrm rot="5400000" flipV="1">
            <a:off x="8695027" y="3613214"/>
            <a:ext cx="978408" cy="978408"/>
          </a:xfrm>
          <a:prstGeom prst="circularArrow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Circular Arrow 28">
            <a:extLst>
              <a:ext uri="{FF2B5EF4-FFF2-40B4-BE49-F238E27FC236}">
                <a16:creationId xmlns:a16="http://schemas.microsoft.com/office/drawing/2014/main" id="{9C121618-6102-7248-8208-F54FF4F41B42}"/>
              </a:ext>
            </a:extLst>
          </p:cNvPr>
          <p:cNvSpPr/>
          <p:nvPr/>
        </p:nvSpPr>
        <p:spPr>
          <a:xfrm rot="16200000" flipV="1">
            <a:off x="8765060" y="3613214"/>
            <a:ext cx="978408" cy="978408"/>
          </a:xfrm>
          <a:prstGeom prst="circularArrow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FB0DC44-7574-FC47-8267-26F882355245}"/>
                  </a:ext>
                </a:extLst>
              </p:cNvPr>
              <p:cNvSpPr txBox="1"/>
              <p:nvPr/>
            </p:nvSpPr>
            <p:spPr>
              <a:xfrm>
                <a:off x="2453598" y="2382511"/>
                <a:ext cx="1760162" cy="5266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FB0DC44-7574-FC47-8267-26F8823552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598" y="2382511"/>
                <a:ext cx="1760162" cy="526683"/>
              </a:xfrm>
              <a:prstGeom prst="rect">
                <a:avLst/>
              </a:prstGeom>
              <a:blipFill>
                <a:blip r:embed="rId3"/>
                <a:stretch>
                  <a:fillRect l="-2143" t="-2381" r="-2857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E5B02E2-4963-8A45-8C53-AD7D474EA35C}"/>
                  </a:ext>
                </a:extLst>
              </p:cNvPr>
              <p:cNvSpPr txBox="1"/>
              <p:nvPr/>
            </p:nvSpPr>
            <p:spPr>
              <a:xfrm>
                <a:off x="4321105" y="3343514"/>
                <a:ext cx="202074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𝝎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points into</a:t>
                </a:r>
              </a:p>
              <a:p>
                <a:r>
                  <a:rPr lang="en-US" dirty="0"/>
                  <a:t>the page in positive</a:t>
                </a:r>
              </a:p>
              <a:p>
                <a:r>
                  <a:rPr lang="en-US" i="1" dirty="0"/>
                  <a:t>y</a:t>
                </a:r>
                <a:r>
                  <a:rPr lang="en-US" dirty="0"/>
                  <a:t> direction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E5B02E2-4963-8A45-8C53-AD7D474EA3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1105" y="3343514"/>
                <a:ext cx="2020746" cy="923330"/>
              </a:xfrm>
              <a:prstGeom prst="rect">
                <a:avLst/>
              </a:prstGeom>
              <a:blipFill>
                <a:blip r:embed="rId4"/>
                <a:stretch>
                  <a:fillRect l="-2500" t="-2740" r="-1875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86CE5CE-6FA9-8E4A-9F4B-0C712F330938}"/>
                  </a:ext>
                </a:extLst>
              </p:cNvPr>
              <p:cNvSpPr txBox="1"/>
              <p:nvPr/>
            </p:nvSpPr>
            <p:spPr>
              <a:xfrm>
                <a:off x="8561028" y="2382511"/>
                <a:ext cx="1704762" cy="5740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𝜁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86CE5CE-6FA9-8E4A-9F4B-0C712F330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1028" y="2382511"/>
                <a:ext cx="1704762" cy="574003"/>
              </a:xfrm>
              <a:prstGeom prst="rect">
                <a:avLst/>
              </a:prstGeom>
              <a:blipFill>
                <a:blip r:embed="rId5"/>
                <a:stretch>
                  <a:fillRect l="-3676" t="-2174" r="-2206" b="-1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2C9D242-F1BB-1B4B-A311-BD0D23CD4D10}"/>
                  </a:ext>
                </a:extLst>
              </p:cNvPr>
              <p:cNvSpPr txBox="1"/>
              <p:nvPr/>
            </p:nvSpPr>
            <p:spPr>
              <a:xfrm>
                <a:off x="10131355" y="3343514"/>
                <a:ext cx="195393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𝝎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points out of</a:t>
                </a:r>
              </a:p>
              <a:p>
                <a:r>
                  <a:rPr lang="en-US" dirty="0"/>
                  <a:t>the page in</a:t>
                </a:r>
              </a:p>
              <a:p>
                <a:r>
                  <a:rPr lang="en-US" dirty="0"/>
                  <a:t>positive </a:t>
                </a:r>
                <a:r>
                  <a:rPr lang="en-US" i="1" dirty="0"/>
                  <a:t>z</a:t>
                </a:r>
                <a:r>
                  <a:rPr lang="en-US" dirty="0"/>
                  <a:t> direction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2C9D242-F1BB-1B4B-A311-BD0D23CD4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1355" y="3343514"/>
                <a:ext cx="1953933" cy="923330"/>
              </a:xfrm>
              <a:prstGeom prst="rect">
                <a:avLst/>
              </a:prstGeom>
              <a:blipFill>
                <a:blip r:embed="rId6"/>
                <a:stretch>
                  <a:fillRect l="-2581" t="-2740" r="-1935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2810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BF6E8-39A6-BD44-BA2F-93CB78FAE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751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Vertical Vorticity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AB543-A9D5-A24B-B602-3F6702E36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655" y="1031132"/>
            <a:ext cx="11478639" cy="5680953"/>
          </a:xfrm>
        </p:spPr>
        <p:txBody>
          <a:bodyPr>
            <a:normAutofit/>
          </a:bodyPr>
          <a:lstStyle/>
          <a:p>
            <a:r>
              <a:rPr lang="en-US" b="1" dirty="0"/>
              <a:t>Vertical vorticity tendency is written as (neglecting friction)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endParaRPr lang="en-US" b="1" dirty="0">
              <a:solidFill>
                <a:srgbClr val="0070C0"/>
              </a:solidFill>
            </a:endParaRPr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Lets unpack and interpret the “tilting and stretching” term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D0C2EF5-C335-D645-B503-25AF06F4E16E}"/>
                  </a:ext>
                </a:extLst>
              </p:cNvPr>
              <p:cNvSpPr txBox="1"/>
              <p:nvPr/>
            </p:nvSpPr>
            <p:spPr>
              <a:xfrm>
                <a:off x="838200" y="2208645"/>
                <a:ext cx="3680751" cy="5266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𝜵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D0C2EF5-C335-D645-B503-25AF06F4E1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208645"/>
                <a:ext cx="3680751" cy="526683"/>
              </a:xfrm>
              <a:prstGeom prst="rect">
                <a:avLst/>
              </a:prstGeom>
              <a:blipFill>
                <a:blip r:embed="rId2"/>
                <a:stretch>
                  <a:fillRect l="-1379" t="-4651" r="-1034" b="-13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0162C3B8-1220-8046-9A80-4676D09FDD7B}"/>
              </a:ext>
            </a:extLst>
          </p:cNvPr>
          <p:cNvSpPr txBox="1"/>
          <p:nvPr/>
        </p:nvSpPr>
        <p:spPr>
          <a:xfrm>
            <a:off x="4944861" y="2214496"/>
            <a:ext cx="4367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 that buoyancy does not directly generate vertical vorticity.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157A12-AFE5-A24D-B557-4C99E15C5867}"/>
              </a:ext>
            </a:extLst>
          </p:cNvPr>
          <p:cNvSpPr txBox="1"/>
          <p:nvPr/>
        </p:nvSpPr>
        <p:spPr>
          <a:xfrm>
            <a:off x="647090" y="2708694"/>
            <a:ext cx="657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i="1" dirty="0"/>
              <a:t>local</a:t>
            </a:r>
          </a:p>
          <a:p>
            <a:pPr algn="ctr"/>
            <a:r>
              <a:rPr lang="en-US" sz="1000" i="1" dirty="0"/>
              <a:t>tendency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841ED0-1C93-324E-BE27-7B9BFD23F103}"/>
              </a:ext>
            </a:extLst>
          </p:cNvPr>
          <p:cNvSpPr txBox="1"/>
          <p:nvPr/>
        </p:nvSpPr>
        <p:spPr>
          <a:xfrm>
            <a:off x="1821346" y="2708694"/>
            <a:ext cx="6912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i="1" dirty="0"/>
              <a:t>advection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E1E381-5D3F-FC46-AA5C-E2BABD6B2969}"/>
              </a:ext>
            </a:extLst>
          </p:cNvPr>
          <p:cNvSpPr txBox="1"/>
          <p:nvPr/>
        </p:nvSpPr>
        <p:spPr>
          <a:xfrm>
            <a:off x="2982508" y="2708694"/>
            <a:ext cx="715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i="1" dirty="0"/>
              <a:t>tilting and</a:t>
            </a:r>
          </a:p>
          <a:p>
            <a:pPr algn="ctr"/>
            <a:r>
              <a:rPr lang="en-US" sz="1000" i="1" dirty="0"/>
              <a:t>stretching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72B7466-63FB-DB4F-9398-10EA0E97284F}"/>
              </a:ext>
            </a:extLst>
          </p:cNvPr>
          <p:cNvSpPr txBox="1"/>
          <p:nvPr/>
        </p:nvSpPr>
        <p:spPr>
          <a:xfrm>
            <a:off x="3794545" y="2708694"/>
            <a:ext cx="86594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i="1" dirty="0"/>
              <a:t>stretching of </a:t>
            </a:r>
          </a:p>
          <a:p>
            <a:pPr algn="ctr"/>
            <a:r>
              <a:rPr lang="en-US" sz="1000" i="1" dirty="0"/>
              <a:t>planetary</a:t>
            </a:r>
          </a:p>
          <a:p>
            <a:pPr algn="ctr"/>
            <a:r>
              <a:rPr lang="en-US" sz="1000" i="1" dirty="0"/>
              <a:t>vorticity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CBB6D32-DDC9-1145-84DD-D16572E85453}"/>
                  </a:ext>
                </a:extLst>
              </p:cNvPr>
              <p:cNvSpPr txBox="1"/>
              <p:nvPr/>
            </p:nvSpPr>
            <p:spPr>
              <a:xfrm>
                <a:off x="815982" y="4650988"/>
                <a:ext cx="3509102" cy="5740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𝜁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CBB6D32-DDC9-1145-84DD-D16572E854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82" y="4650988"/>
                <a:ext cx="3509102" cy="574003"/>
              </a:xfrm>
              <a:prstGeom prst="rect">
                <a:avLst/>
              </a:prstGeom>
              <a:blipFill>
                <a:blip r:embed="rId3"/>
                <a:stretch>
                  <a:fillRect l="-1805" t="-4348" r="-1444" b="-1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ADE0F3AC-B38D-CB4F-B362-E2CCCCBA91E1}"/>
              </a:ext>
            </a:extLst>
          </p:cNvPr>
          <p:cNvSpPr txBox="1"/>
          <p:nvPr/>
        </p:nvSpPr>
        <p:spPr>
          <a:xfrm>
            <a:off x="647090" y="5223808"/>
            <a:ext cx="657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i="1" dirty="0"/>
              <a:t>total</a:t>
            </a:r>
          </a:p>
          <a:p>
            <a:pPr algn="ctr"/>
            <a:r>
              <a:rPr lang="en-US" sz="1000" i="1" dirty="0"/>
              <a:t>tendency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0CC7999-2387-9C48-ADC1-3D150BD9D8E0}"/>
              </a:ext>
            </a:extLst>
          </p:cNvPr>
          <p:cNvSpPr txBox="1"/>
          <p:nvPr/>
        </p:nvSpPr>
        <p:spPr>
          <a:xfrm>
            <a:off x="1357894" y="5223808"/>
            <a:ext cx="715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i="1" dirty="0"/>
              <a:t>tilting and</a:t>
            </a:r>
          </a:p>
          <a:p>
            <a:pPr algn="ctr"/>
            <a:r>
              <a:rPr lang="en-US" sz="1000" i="1" dirty="0"/>
              <a:t>stretching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B345DC0-88E9-2B4A-A65D-8A2E53F95175}"/>
              </a:ext>
            </a:extLst>
          </p:cNvPr>
          <p:cNvSpPr txBox="1"/>
          <p:nvPr/>
        </p:nvSpPr>
        <p:spPr>
          <a:xfrm>
            <a:off x="2745867" y="5250442"/>
            <a:ext cx="4892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i="1" dirty="0"/>
              <a:t>tilting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B67A7FF-DA49-604B-BAED-DA1488B98251}"/>
              </a:ext>
            </a:extLst>
          </p:cNvPr>
          <p:cNvSpPr txBox="1"/>
          <p:nvPr/>
        </p:nvSpPr>
        <p:spPr>
          <a:xfrm>
            <a:off x="3672743" y="5250442"/>
            <a:ext cx="7040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i="1" dirty="0"/>
              <a:t>stretching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38CE551-3431-B943-9891-D8AB01133F0B}"/>
              </a:ext>
            </a:extLst>
          </p:cNvPr>
          <p:cNvSpPr/>
          <p:nvPr/>
        </p:nvSpPr>
        <p:spPr>
          <a:xfrm>
            <a:off x="2300338" y="4648848"/>
            <a:ext cx="1303996" cy="60159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C8D1213-6F4B-B940-A5B2-AFDCF6EF4842}"/>
              </a:ext>
            </a:extLst>
          </p:cNvPr>
          <p:cNvSpPr/>
          <p:nvPr/>
        </p:nvSpPr>
        <p:spPr>
          <a:xfrm>
            <a:off x="3629435" y="4648848"/>
            <a:ext cx="715260" cy="60159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926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BF6E8-39A6-BD44-BA2F-93CB78FAE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751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Tilting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CBB6D32-DDC9-1145-84DD-D16572E85453}"/>
                  </a:ext>
                </a:extLst>
              </p:cNvPr>
              <p:cNvSpPr txBox="1"/>
              <p:nvPr/>
            </p:nvSpPr>
            <p:spPr>
              <a:xfrm>
                <a:off x="5330832" y="1153408"/>
                <a:ext cx="1263551" cy="5740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CBB6D32-DDC9-1145-84DD-D16572E854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832" y="1153408"/>
                <a:ext cx="1263551" cy="574003"/>
              </a:xfrm>
              <a:prstGeom prst="rect">
                <a:avLst/>
              </a:prstGeom>
              <a:blipFill>
                <a:blip r:embed="rId2"/>
                <a:stretch>
                  <a:fillRect l="-5941" t="-2174" r="-3960" b="-1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22F96E5-EF9E-6944-B315-D8E70631B6BD}"/>
              </a:ext>
            </a:extLst>
          </p:cNvPr>
          <p:cNvCxnSpPr/>
          <p:nvPr/>
        </p:nvCxnSpPr>
        <p:spPr>
          <a:xfrm>
            <a:off x="1360170" y="5795010"/>
            <a:ext cx="312039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6848485-7AD0-D043-A789-A63221B06D4F}"/>
              </a:ext>
            </a:extLst>
          </p:cNvPr>
          <p:cNvCxnSpPr>
            <a:cxnSpLocks/>
          </p:cNvCxnSpPr>
          <p:nvPr/>
        </p:nvCxnSpPr>
        <p:spPr>
          <a:xfrm rot="16200000">
            <a:off x="0" y="4450080"/>
            <a:ext cx="312039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233437F-78F7-E54D-9511-53C52FBE4ED7}"/>
              </a:ext>
            </a:extLst>
          </p:cNvPr>
          <p:cNvSpPr txBox="1"/>
          <p:nvPr/>
        </p:nvSpPr>
        <p:spPr>
          <a:xfrm>
            <a:off x="4112264" y="579501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x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1D0EB2E-FA14-984E-94B4-1D129987A4F1}"/>
              </a:ext>
            </a:extLst>
          </p:cNvPr>
          <p:cNvSpPr txBox="1"/>
          <p:nvPr/>
        </p:nvSpPr>
        <p:spPr>
          <a:xfrm>
            <a:off x="1232960" y="2885883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z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966E9C3-BCAB-7549-90C9-F1254653463E}"/>
              </a:ext>
            </a:extLst>
          </p:cNvPr>
          <p:cNvCxnSpPr/>
          <p:nvPr/>
        </p:nvCxnSpPr>
        <p:spPr>
          <a:xfrm>
            <a:off x="7376160" y="5795010"/>
            <a:ext cx="312039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5D886C3-D9F9-EF48-8723-7F5A82AFFD5C}"/>
              </a:ext>
            </a:extLst>
          </p:cNvPr>
          <p:cNvCxnSpPr>
            <a:cxnSpLocks/>
          </p:cNvCxnSpPr>
          <p:nvPr/>
        </p:nvCxnSpPr>
        <p:spPr>
          <a:xfrm rot="16200000">
            <a:off x="6015990" y="4450080"/>
            <a:ext cx="312039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D2B3EA33-639E-2E42-807D-399CC4CC632B}"/>
              </a:ext>
            </a:extLst>
          </p:cNvPr>
          <p:cNvSpPr txBox="1"/>
          <p:nvPr/>
        </p:nvSpPr>
        <p:spPr>
          <a:xfrm>
            <a:off x="10128254" y="579501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x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72F097D-E01C-9F44-8ABA-655976F5B06B}"/>
              </a:ext>
            </a:extLst>
          </p:cNvPr>
          <p:cNvSpPr txBox="1"/>
          <p:nvPr/>
        </p:nvSpPr>
        <p:spPr>
          <a:xfrm>
            <a:off x="7248950" y="2885883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79EF5B-E83F-5E4A-9E71-2C3D40CE87E1}"/>
                  </a:ext>
                </a:extLst>
              </p:cNvPr>
              <p:cNvSpPr txBox="1"/>
              <p:nvPr/>
            </p:nvSpPr>
            <p:spPr>
              <a:xfrm>
                <a:off x="2583180" y="6400800"/>
                <a:ext cx="7641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79EF5B-E83F-5E4A-9E71-2C3D40CE8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3180" y="6400800"/>
                <a:ext cx="764184" cy="369332"/>
              </a:xfrm>
              <a:prstGeom prst="rect">
                <a:avLst/>
              </a:prstGeom>
              <a:blipFill>
                <a:blip r:embed="rId3"/>
                <a:stretch>
                  <a:fillRect l="-6557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0B3D4A8-C9B2-9D42-84C3-51A20445A790}"/>
                  </a:ext>
                </a:extLst>
              </p:cNvPr>
              <p:cNvSpPr txBox="1"/>
              <p:nvPr/>
            </p:nvSpPr>
            <p:spPr>
              <a:xfrm>
                <a:off x="8547458" y="6400800"/>
                <a:ext cx="12747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0B3D4A8-C9B2-9D42-84C3-51A20445A7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7458" y="6400800"/>
                <a:ext cx="1274773" cy="369332"/>
              </a:xfrm>
              <a:prstGeom prst="rect">
                <a:avLst/>
              </a:prstGeom>
              <a:blipFill>
                <a:blip r:embed="rId4"/>
                <a:stretch>
                  <a:fillRect l="-2941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167E9E8-EF7C-244B-B584-E1B457C850A2}"/>
              </a:ext>
            </a:extLst>
          </p:cNvPr>
          <p:cNvCxnSpPr/>
          <p:nvPr/>
        </p:nvCxnSpPr>
        <p:spPr>
          <a:xfrm>
            <a:off x="1863090" y="5383530"/>
            <a:ext cx="224917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17E3C33-5CB2-404D-8852-BE492FD87079}"/>
              </a:ext>
            </a:extLst>
          </p:cNvPr>
          <p:cNvCxnSpPr/>
          <p:nvPr/>
        </p:nvCxnSpPr>
        <p:spPr>
          <a:xfrm>
            <a:off x="1863090" y="4792980"/>
            <a:ext cx="224917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F105928-7EA0-0349-8507-80336E0A4E8D}"/>
              </a:ext>
            </a:extLst>
          </p:cNvPr>
          <p:cNvCxnSpPr/>
          <p:nvPr/>
        </p:nvCxnSpPr>
        <p:spPr>
          <a:xfrm>
            <a:off x="1863090" y="4221480"/>
            <a:ext cx="224917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054686F-51E9-9B4A-8B52-7BC7EBA228BB}"/>
              </a:ext>
            </a:extLst>
          </p:cNvPr>
          <p:cNvCxnSpPr/>
          <p:nvPr/>
        </p:nvCxnSpPr>
        <p:spPr>
          <a:xfrm>
            <a:off x="1863090" y="3615690"/>
            <a:ext cx="224917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8318D2A-C66F-9942-B26B-1BEB650DA5DF}"/>
                  </a:ext>
                </a:extLst>
              </p:cNvPr>
              <p:cNvSpPr/>
              <p:nvPr/>
            </p:nvSpPr>
            <p:spPr>
              <a:xfrm>
                <a:off x="4039103" y="3429000"/>
                <a:ext cx="35721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8318D2A-C66F-9942-B26B-1BEB650DA5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9103" y="3429000"/>
                <a:ext cx="357213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Up Arrow 10">
            <a:extLst>
              <a:ext uri="{FF2B5EF4-FFF2-40B4-BE49-F238E27FC236}">
                <a16:creationId xmlns:a16="http://schemas.microsoft.com/office/drawing/2014/main" id="{408597EF-11BA-E94A-8737-E0E96BC8A617}"/>
              </a:ext>
            </a:extLst>
          </p:cNvPr>
          <p:cNvSpPr/>
          <p:nvPr/>
        </p:nvSpPr>
        <p:spPr>
          <a:xfrm>
            <a:off x="2806560" y="3821057"/>
            <a:ext cx="317424" cy="1301682"/>
          </a:xfrm>
          <a:prstGeom prst="upArrow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E248B52-3AA4-7144-86A4-FE42F02F10BE}"/>
                  </a:ext>
                </a:extLst>
              </p:cNvPr>
              <p:cNvSpPr txBox="1"/>
              <p:nvPr/>
            </p:nvSpPr>
            <p:spPr>
              <a:xfrm>
                <a:off x="2632999" y="5105706"/>
                <a:ext cx="6591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E248B52-3AA4-7144-86A4-FE42F02F10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999" y="5105706"/>
                <a:ext cx="659155" cy="276999"/>
              </a:xfrm>
              <a:prstGeom prst="rect">
                <a:avLst/>
              </a:prstGeom>
              <a:blipFill>
                <a:blip r:embed="rId6"/>
                <a:stretch>
                  <a:fillRect l="-3774" r="-7547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0247E07-8995-A14B-A5C0-4264DA537795}"/>
                  </a:ext>
                </a:extLst>
              </p:cNvPr>
              <p:cNvSpPr txBox="1"/>
              <p:nvPr/>
            </p:nvSpPr>
            <p:spPr>
              <a:xfrm>
                <a:off x="2008524" y="1848357"/>
                <a:ext cx="831831" cy="409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0247E07-8995-A14B-A5C0-4264DA537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524" y="1848357"/>
                <a:ext cx="831831" cy="409664"/>
              </a:xfrm>
              <a:prstGeom prst="rect">
                <a:avLst/>
              </a:prstGeom>
              <a:blipFill>
                <a:blip r:embed="rId7"/>
                <a:stretch>
                  <a:fillRect l="-5970" t="-6061" r="-4478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7E1A74B-03F8-5C4D-ADF2-2E4D704B1A67}"/>
                  </a:ext>
                </a:extLst>
              </p:cNvPr>
              <p:cNvSpPr txBox="1"/>
              <p:nvPr/>
            </p:nvSpPr>
            <p:spPr>
              <a:xfrm>
                <a:off x="3095409" y="1848357"/>
                <a:ext cx="831831" cy="409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7E1A74B-03F8-5C4D-ADF2-2E4D704B1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5409" y="1848357"/>
                <a:ext cx="831831" cy="409664"/>
              </a:xfrm>
              <a:prstGeom prst="rect">
                <a:avLst/>
              </a:prstGeom>
              <a:blipFill>
                <a:blip r:embed="rId8"/>
                <a:stretch>
                  <a:fillRect l="-5970" t="-6061" r="-2985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4871B67-A33E-ED4D-9BC1-1A6133ED0669}"/>
              </a:ext>
            </a:extLst>
          </p:cNvPr>
          <p:cNvCxnSpPr>
            <a:cxnSpLocks/>
          </p:cNvCxnSpPr>
          <p:nvPr/>
        </p:nvCxnSpPr>
        <p:spPr>
          <a:xfrm flipV="1">
            <a:off x="2962576" y="1777181"/>
            <a:ext cx="0" cy="4202495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869B57E-6F64-584A-A7DB-EA3E070F8A83}"/>
                  </a:ext>
                </a:extLst>
              </p:cNvPr>
              <p:cNvSpPr txBox="1"/>
              <p:nvPr/>
            </p:nvSpPr>
            <p:spPr>
              <a:xfrm>
                <a:off x="1882793" y="2346328"/>
                <a:ext cx="1068434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e>
                      </m:d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869B57E-6F64-584A-A7DB-EA3E070F8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793" y="2346328"/>
                <a:ext cx="1068434" cy="409023"/>
              </a:xfrm>
              <a:prstGeom prst="rect">
                <a:avLst/>
              </a:prstGeom>
              <a:blipFill>
                <a:blip r:embed="rId9"/>
                <a:stretch>
                  <a:fillRect l="-4706" t="-6061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8B89C40-80F4-7247-8A28-C0B4C550220A}"/>
                  </a:ext>
                </a:extLst>
              </p:cNvPr>
              <p:cNvSpPr txBox="1"/>
              <p:nvPr/>
            </p:nvSpPr>
            <p:spPr>
              <a:xfrm>
                <a:off x="2099963" y="2851615"/>
                <a:ext cx="570028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8B89C40-80F4-7247-8A28-C0B4C55022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963" y="2851615"/>
                <a:ext cx="570028" cy="409023"/>
              </a:xfrm>
              <a:prstGeom prst="rect">
                <a:avLst/>
              </a:prstGeom>
              <a:blipFill>
                <a:blip r:embed="rId10"/>
                <a:stretch>
                  <a:fillRect l="-10870" t="-6061" r="-6522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F11B9E4-CE09-4347-93A2-D779F743358D}"/>
                  </a:ext>
                </a:extLst>
              </p:cNvPr>
              <p:cNvSpPr txBox="1"/>
              <p:nvPr/>
            </p:nvSpPr>
            <p:spPr>
              <a:xfrm>
                <a:off x="3055213" y="2357601"/>
                <a:ext cx="1068434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e>
                      </m:d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F11B9E4-CE09-4347-93A2-D779F7433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5213" y="2357601"/>
                <a:ext cx="1068434" cy="409023"/>
              </a:xfrm>
              <a:prstGeom prst="rect">
                <a:avLst/>
              </a:prstGeom>
              <a:blipFill>
                <a:blip r:embed="rId11"/>
                <a:stretch>
                  <a:fillRect l="-3529" t="-6061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3815182-27EC-5D41-A207-887D85381ADE}"/>
                  </a:ext>
                </a:extLst>
              </p:cNvPr>
              <p:cNvSpPr txBox="1"/>
              <p:nvPr/>
            </p:nvSpPr>
            <p:spPr>
              <a:xfrm>
                <a:off x="3249523" y="2862888"/>
                <a:ext cx="570028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3815182-27EC-5D41-A207-887D85381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523" y="2862888"/>
                <a:ext cx="570028" cy="409023"/>
              </a:xfrm>
              <a:prstGeom prst="rect">
                <a:avLst/>
              </a:prstGeom>
              <a:blipFill>
                <a:blip r:embed="rId12"/>
                <a:stretch>
                  <a:fillRect l="-8696" t="-6061" r="-6522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CB1A700-5227-3947-B807-122AF005BA8C}"/>
              </a:ext>
            </a:extLst>
          </p:cNvPr>
          <p:cNvCxnSpPr>
            <a:cxnSpLocks/>
          </p:cNvCxnSpPr>
          <p:nvPr/>
        </p:nvCxnSpPr>
        <p:spPr>
          <a:xfrm flipV="1">
            <a:off x="8545487" y="3424817"/>
            <a:ext cx="541966" cy="971922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E4B6492-9158-AE4C-B03D-003A290B8DD3}"/>
              </a:ext>
            </a:extLst>
          </p:cNvPr>
          <p:cNvCxnSpPr>
            <a:cxnSpLocks/>
          </p:cNvCxnSpPr>
          <p:nvPr/>
        </p:nvCxnSpPr>
        <p:spPr>
          <a:xfrm>
            <a:off x="9073527" y="3424817"/>
            <a:ext cx="541966" cy="97192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E208A9C-3FD6-3548-99EA-C6848714CFC7}"/>
              </a:ext>
            </a:extLst>
          </p:cNvPr>
          <p:cNvCxnSpPr>
            <a:cxnSpLocks/>
          </p:cNvCxnSpPr>
          <p:nvPr/>
        </p:nvCxnSpPr>
        <p:spPr>
          <a:xfrm flipV="1">
            <a:off x="8545487" y="3981077"/>
            <a:ext cx="541966" cy="971922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E3EC81F9-13B3-E34B-9531-94F522C9E0ED}"/>
              </a:ext>
            </a:extLst>
          </p:cNvPr>
          <p:cNvCxnSpPr>
            <a:cxnSpLocks/>
          </p:cNvCxnSpPr>
          <p:nvPr/>
        </p:nvCxnSpPr>
        <p:spPr>
          <a:xfrm>
            <a:off x="9073527" y="3981077"/>
            <a:ext cx="541966" cy="97192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0A6D821-B40B-6443-BA07-49E0FB6D692C}"/>
              </a:ext>
            </a:extLst>
          </p:cNvPr>
          <p:cNvCxnSpPr>
            <a:cxnSpLocks/>
          </p:cNvCxnSpPr>
          <p:nvPr/>
        </p:nvCxnSpPr>
        <p:spPr>
          <a:xfrm flipV="1">
            <a:off x="8537308" y="4624597"/>
            <a:ext cx="541966" cy="971922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7D0D30E3-6450-7A42-9394-5B5AA5470544}"/>
              </a:ext>
            </a:extLst>
          </p:cNvPr>
          <p:cNvCxnSpPr>
            <a:cxnSpLocks/>
          </p:cNvCxnSpPr>
          <p:nvPr/>
        </p:nvCxnSpPr>
        <p:spPr>
          <a:xfrm>
            <a:off x="9065348" y="4624597"/>
            <a:ext cx="541966" cy="97192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C0CFBDFD-5211-F144-A42E-1E85178AF2C4}"/>
              </a:ext>
            </a:extLst>
          </p:cNvPr>
          <p:cNvCxnSpPr>
            <a:cxnSpLocks/>
          </p:cNvCxnSpPr>
          <p:nvPr/>
        </p:nvCxnSpPr>
        <p:spPr>
          <a:xfrm flipV="1">
            <a:off x="8537308" y="2819028"/>
            <a:ext cx="541966" cy="971922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66D1B3D1-EE55-2E40-A58E-977E795B7B41}"/>
              </a:ext>
            </a:extLst>
          </p:cNvPr>
          <p:cNvCxnSpPr>
            <a:cxnSpLocks/>
          </p:cNvCxnSpPr>
          <p:nvPr/>
        </p:nvCxnSpPr>
        <p:spPr>
          <a:xfrm>
            <a:off x="9065348" y="2819028"/>
            <a:ext cx="541966" cy="97192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Up Arrow 58">
            <a:extLst>
              <a:ext uri="{FF2B5EF4-FFF2-40B4-BE49-F238E27FC236}">
                <a16:creationId xmlns:a16="http://schemas.microsoft.com/office/drawing/2014/main" id="{38378D64-A65D-DC45-BFB2-5FF66FE5616B}"/>
              </a:ext>
            </a:extLst>
          </p:cNvPr>
          <p:cNvSpPr/>
          <p:nvPr/>
        </p:nvSpPr>
        <p:spPr>
          <a:xfrm>
            <a:off x="8923751" y="3680912"/>
            <a:ext cx="317424" cy="1301682"/>
          </a:xfrm>
          <a:prstGeom prst="upArrow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1999668-4C3B-FE40-B659-35C4D712E47E}"/>
                  </a:ext>
                </a:extLst>
              </p:cNvPr>
              <p:cNvSpPr txBox="1"/>
              <p:nvPr/>
            </p:nvSpPr>
            <p:spPr>
              <a:xfrm>
                <a:off x="8750190" y="4965561"/>
                <a:ext cx="6591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1999668-4C3B-FE40-B659-35C4D712E4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0190" y="4965561"/>
                <a:ext cx="659155" cy="276999"/>
              </a:xfrm>
              <a:prstGeom prst="rect">
                <a:avLst/>
              </a:prstGeom>
              <a:blipFill>
                <a:blip r:embed="rId13"/>
                <a:stretch>
                  <a:fillRect l="-3704" r="-5556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48B11680-E8CC-5448-9880-4A05C2108F55}"/>
              </a:ext>
            </a:extLst>
          </p:cNvPr>
          <p:cNvSpPr txBox="1"/>
          <p:nvPr/>
        </p:nvSpPr>
        <p:spPr>
          <a:xfrm>
            <a:off x="7519544" y="1777181"/>
            <a:ext cx="3680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Tilting of horizontal vorticity generates vertical vorticity couplet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B2CD143C-A1F4-E54A-BC6D-4EB6D2F57245}"/>
              </a:ext>
            </a:extLst>
          </p:cNvPr>
          <p:cNvSpPr>
            <a:spLocks noChangeAspect="1"/>
          </p:cNvSpPr>
          <p:nvPr/>
        </p:nvSpPr>
        <p:spPr>
          <a:xfrm>
            <a:off x="9191397" y="4173538"/>
            <a:ext cx="274320" cy="274320"/>
          </a:xfrm>
          <a:prstGeom prst="ellipse">
            <a:avLst/>
          </a:prstGeom>
          <a:noFill/>
          <a:ln w="44450"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14C2FF35-CEF0-CA48-8D3C-492185B3AA6A}"/>
              </a:ext>
            </a:extLst>
          </p:cNvPr>
          <p:cNvSpPr>
            <a:spLocks noChangeAspect="1"/>
          </p:cNvSpPr>
          <p:nvPr/>
        </p:nvSpPr>
        <p:spPr>
          <a:xfrm>
            <a:off x="9637499" y="4176234"/>
            <a:ext cx="274320" cy="274320"/>
          </a:xfrm>
          <a:prstGeom prst="ellipse">
            <a:avLst/>
          </a:prstGeom>
          <a:noFill/>
          <a:ln w="44450"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BB5FA878-73EA-B24F-AF38-DB38731E65BF}"/>
              </a:ext>
            </a:extLst>
          </p:cNvPr>
          <p:cNvSpPr>
            <a:spLocks noChangeAspect="1"/>
          </p:cNvSpPr>
          <p:nvPr/>
        </p:nvSpPr>
        <p:spPr>
          <a:xfrm>
            <a:off x="8225531" y="4175751"/>
            <a:ext cx="274320" cy="274320"/>
          </a:xfrm>
          <a:prstGeom prst="ellipse">
            <a:avLst/>
          </a:prstGeom>
          <a:noFill/>
          <a:ln w="44450"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215E02F-7CE2-7F4E-A02F-336FFABCCC7A}"/>
              </a:ext>
            </a:extLst>
          </p:cNvPr>
          <p:cNvSpPr>
            <a:spLocks noChangeAspect="1"/>
          </p:cNvSpPr>
          <p:nvPr/>
        </p:nvSpPr>
        <p:spPr>
          <a:xfrm>
            <a:off x="8671633" y="4178447"/>
            <a:ext cx="274320" cy="274320"/>
          </a:xfrm>
          <a:prstGeom prst="ellipse">
            <a:avLst/>
          </a:prstGeom>
          <a:noFill/>
          <a:ln w="44450"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CFBB4612-0806-7744-B829-CB785B87A204}"/>
              </a:ext>
            </a:extLst>
          </p:cNvPr>
          <p:cNvSpPr>
            <a:spLocks noChangeAspect="1"/>
          </p:cNvSpPr>
          <p:nvPr/>
        </p:nvSpPr>
        <p:spPr>
          <a:xfrm>
            <a:off x="9721319" y="4282914"/>
            <a:ext cx="91440" cy="91440"/>
          </a:xfrm>
          <a:prstGeom prst="ellipse">
            <a:avLst/>
          </a:prstGeom>
          <a:solidFill>
            <a:srgbClr val="FF40FF"/>
          </a:solidFill>
          <a:ln w="44450"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DB76490D-6518-6842-A32E-483BC4C70051}"/>
              </a:ext>
            </a:extLst>
          </p:cNvPr>
          <p:cNvSpPr>
            <a:spLocks noChangeAspect="1"/>
          </p:cNvSpPr>
          <p:nvPr/>
        </p:nvSpPr>
        <p:spPr>
          <a:xfrm>
            <a:off x="8307809" y="4275294"/>
            <a:ext cx="91440" cy="91440"/>
          </a:xfrm>
          <a:prstGeom prst="ellipse">
            <a:avLst/>
          </a:prstGeom>
          <a:solidFill>
            <a:srgbClr val="FF40FF"/>
          </a:solidFill>
          <a:ln w="44450"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9555331-8BD1-7245-A0FB-6E3393ABC964}"/>
              </a:ext>
            </a:extLst>
          </p:cNvPr>
          <p:cNvSpPr txBox="1"/>
          <p:nvPr/>
        </p:nvSpPr>
        <p:spPr>
          <a:xfrm>
            <a:off x="9168599" y="4115777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40FF"/>
                </a:solidFill>
              </a:rPr>
              <a:t>X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B86E32C-C079-994C-8227-3DA18BA6B172}"/>
              </a:ext>
            </a:extLst>
          </p:cNvPr>
          <p:cNvSpPr txBox="1"/>
          <p:nvPr/>
        </p:nvSpPr>
        <p:spPr>
          <a:xfrm>
            <a:off x="8659133" y="4119469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40FF"/>
                </a:solidFill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51CA65A3-29E0-B44B-82B6-497FBDED0DDE}"/>
                  </a:ext>
                </a:extLst>
              </p:cNvPr>
              <p:cNvSpPr txBox="1"/>
              <p:nvPr/>
            </p:nvSpPr>
            <p:spPr>
              <a:xfrm>
                <a:off x="9272367" y="4479088"/>
                <a:ext cx="47487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𝜻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51CA65A3-29E0-B44B-82B6-497FBDED0D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2367" y="4479088"/>
                <a:ext cx="474874" cy="215444"/>
              </a:xfrm>
              <a:prstGeom prst="rect">
                <a:avLst/>
              </a:prstGeom>
              <a:blipFill>
                <a:blip r:embed="rId14"/>
                <a:stretch>
                  <a:fillRect l="-13158" r="-7895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1EB3ACB-F50B-8841-A6E5-64F0F54A7589}"/>
                  </a:ext>
                </a:extLst>
              </p:cNvPr>
              <p:cNvSpPr txBox="1"/>
              <p:nvPr/>
            </p:nvSpPr>
            <p:spPr>
              <a:xfrm>
                <a:off x="8352225" y="4484109"/>
                <a:ext cx="47487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𝜻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sz="1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1EB3ACB-F50B-8841-A6E5-64F0F54A75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2225" y="4484109"/>
                <a:ext cx="474874" cy="215444"/>
              </a:xfrm>
              <a:prstGeom prst="rect">
                <a:avLst/>
              </a:prstGeom>
              <a:blipFill>
                <a:blip r:embed="rId15"/>
                <a:stretch>
                  <a:fillRect l="-10256" r="-5128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8067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BF6E8-39A6-BD44-BA2F-93CB78FAE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751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Stretching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CBB6D32-DDC9-1145-84DD-D16572E85453}"/>
                  </a:ext>
                </a:extLst>
              </p:cNvPr>
              <p:cNvSpPr txBox="1"/>
              <p:nvPr/>
            </p:nvSpPr>
            <p:spPr>
              <a:xfrm>
                <a:off x="5742312" y="1055470"/>
                <a:ext cx="514308" cy="5266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𝜁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CBB6D32-DDC9-1145-84DD-D16572E854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2312" y="1055470"/>
                <a:ext cx="514308" cy="526683"/>
              </a:xfrm>
              <a:prstGeom prst="rect">
                <a:avLst/>
              </a:prstGeom>
              <a:blipFill>
                <a:blip r:embed="rId2"/>
                <a:stretch>
                  <a:fillRect l="-17073" t="-2381" r="-4878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22F96E5-EF9E-6944-B315-D8E70631B6BD}"/>
              </a:ext>
            </a:extLst>
          </p:cNvPr>
          <p:cNvCxnSpPr/>
          <p:nvPr/>
        </p:nvCxnSpPr>
        <p:spPr>
          <a:xfrm>
            <a:off x="1360170" y="5795010"/>
            <a:ext cx="312039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6848485-7AD0-D043-A789-A63221B06D4F}"/>
              </a:ext>
            </a:extLst>
          </p:cNvPr>
          <p:cNvCxnSpPr>
            <a:cxnSpLocks/>
          </p:cNvCxnSpPr>
          <p:nvPr/>
        </p:nvCxnSpPr>
        <p:spPr>
          <a:xfrm rot="16200000">
            <a:off x="0" y="4450080"/>
            <a:ext cx="312039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233437F-78F7-E54D-9511-53C52FBE4ED7}"/>
              </a:ext>
            </a:extLst>
          </p:cNvPr>
          <p:cNvSpPr txBox="1"/>
          <p:nvPr/>
        </p:nvSpPr>
        <p:spPr>
          <a:xfrm>
            <a:off x="4112264" y="579501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x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1D0EB2E-FA14-984E-94B4-1D129987A4F1}"/>
              </a:ext>
            </a:extLst>
          </p:cNvPr>
          <p:cNvSpPr txBox="1"/>
          <p:nvPr/>
        </p:nvSpPr>
        <p:spPr>
          <a:xfrm>
            <a:off x="1232960" y="2885883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z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966E9C3-BCAB-7549-90C9-F1254653463E}"/>
              </a:ext>
            </a:extLst>
          </p:cNvPr>
          <p:cNvCxnSpPr/>
          <p:nvPr/>
        </p:nvCxnSpPr>
        <p:spPr>
          <a:xfrm>
            <a:off x="7376160" y="5795010"/>
            <a:ext cx="312039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5D886C3-D9F9-EF48-8723-7F5A82AFFD5C}"/>
              </a:ext>
            </a:extLst>
          </p:cNvPr>
          <p:cNvCxnSpPr>
            <a:cxnSpLocks/>
          </p:cNvCxnSpPr>
          <p:nvPr/>
        </p:nvCxnSpPr>
        <p:spPr>
          <a:xfrm rot="16200000">
            <a:off x="6015990" y="4450080"/>
            <a:ext cx="312039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D2B3EA33-639E-2E42-807D-399CC4CC632B}"/>
              </a:ext>
            </a:extLst>
          </p:cNvPr>
          <p:cNvSpPr txBox="1"/>
          <p:nvPr/>
        </p:nvSpPr>
        <p:spPr>
          <a:xfrm>
            <a:off x="10128254" y="579501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x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72F097D-E01C-9F44-8ABA-655976F5B06B}"/>
              </a:ext>
            </a:extLst>
          </p:cNvPr>
          <p:cNvSpPr txBox="1"/>
          <p:nvPr/>
        </p:nvSpPr>
        <p:spPr>
          <a:xfrm>
            <a:off x="7248950" y="2885883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79EF5B-E83F-5E4A-9E71-2C3D40CE87E1}"/>
                  </a:ext>
                </a:extLst>
              </p:cNvPr>
              <p:cNvSpPr txBox="1"/>
              <p:nvPr/>
            </p:nvSpPr>
            <p:spPr>
              <a:xfrm>
                <a:off x="2583180" y="6400800"/>
                <a:ext cx="7641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79EF5B-E83F-5E4A-9E71-2C3D40CE8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3180" y="6400800"/>
                <a:ext cx="764184" cy="369332"/>
              </a:xfrm>
              <a:prstGeom prst="rect">
                <a:avLst/>
              </a:prstGeom>
              <a:blipFill>
                <a:blip r:embed="rId3"/>
                <a:stretch>
                  <a:fillRect l="-6557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0B3D4A8-C9B2-9D42-84C3-51A20445A790}"/>
                  </a:ext>
                </a:extLst>
              </p:cNvPr>
              <p:cNvSpPr txBox="1"/>
              <p:nvPr/>
            </p:nvSpPr>
            <p:spPr>
              <a:xfrm>
                <a:off x="8547458" y="6400800"/>
                <a:ext cx="12747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0B3D4A8-C9B2-9D42-84C3-51A20445A7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7458" y="6400800"/>
                <a:ext cx="1274773" cy="369332"/>
              </a:xfrm>
              <a:prstGeom prst="rect">
                <a:avLst/>
              </a:prstGeom>
              <a:blipFill>
                <a:blip r:embed="rId4"/>
                <a:stretch>
                  <a:fillRect l="-2941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7E1A74B-03F8-5C4D-ADF2-2E4D704B1A67}"/>
                  </a:ext>
                </a:extLst>
              </p:cNvPr>
              <p:cNvSpPr txBox="1"/>
              <p:nvPr/>
            </p:nvSpPr>
            <p:spPr>
              <a:xfrm>
                <a:off x="4017147" y="4714107"/>
                <a:ext cx="830227" cy="409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𝜁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7E1A74B-03F8-5C4D-ADF2-2E4D704B1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147" y="4714107"/>
                <a:ext cx="830227" cy="409664"/>
              </a:xfrm>
              <a:prstGeom prst="rect">
                <a:avLst/>
              </a:prstGeom>
              <a:blipFill>
                <a:blip r:embed="rId5"/>
                <a:stretch>
                  <a:fillRect l="-6061" t="-6061" r="-4545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F11B9E4-CE09-4347-93A2-D779F743358D}"/>
                  </a:ext>
                </a:extLst>
              </p:cNvPr>
              <p:cNvSpPr txBox="1"/>
              <p:nvPr/>
            </p:nvSpPr>
            <p:spPr>
              <a:xfrm>
                <a:off x="4017147" y="5203030"/>
                <a:ext cx="1068434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e>
                      </m:d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F11B9E4-CE09-4347-93A2-D779F7433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147" y="5203030"/>
                <a:ext cx="1068434" cy="409023"/>
              </a:xfrm>
              <a:prstGeom prst="rect">
                <a:avLst/>
              </a:prstGeom>
              <a:blipFill>
                <a:blip r:embed="rId6"/>
                <a:stretch>
                  <a:fillRect l="-3529" t="-2941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48B11680-E8CC-5448-9880-4A05C2108F55}"/>
              </a:ext>
            </a:extLst>
          </p:cNvPr>
          <p:cNvSpPr txBox="1"/>
          <p:nvPr/>
        </p:nvSpPr>
        <p:spPr>
          <a:xfrm>
            <a:off x="7519544" y="1777181"/>
            <a:ext cx="36804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Convergence (divergence) spins up (down) vertical vorticity beneath (above) max updraft</a:t>
            </a:r>
          </a:p>
        </p:txBody>
      </p:sp>
      <p:sp>
        <p:nvSpPr>
          <p:cNvPr id="3" name="Can 2">
            <a:extLst>
              <a:ext uri="{FF2B5EF4-FFF2-40B4-BE49-F238E27FC236}">
                <a16:creationId xmlns:a16="http://schemas.microsoft.com/office/drawing/2014/main" id="{8651F26A-C1CF-1941-BF83-17AB15B8E521}"/>
              </a:ext>
            </a:extLst>
          </p:cNvPr>
          <p:cNvSpPr/>
          <p:nvPr/>
        </p:nvSpPr>
        <p:spPr>
          <a:xfrm>
            <a:off x="2536982" y="3834764"/>
            <a:ext cx="914400" cy="121615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Up Arrow 49">
            <a:extLst>
              <a:ext uri="{FF2B5EF4-FFF2-40B4-BE49-F238E27FC236}">
                <a16:creationId xmlns:a16="http://schemas.microsoft.com/office/drawing/2014/main" id="{2E895A01-1215-234E-A30E-7FEC0630B4C6}"/>
              </a:ext>
            </a:extLst>
          </p:cNvPr>
          <p:cNvSpPr/>
          <p:nvPr/>
        </p:nvSpPr>
        <p:spPr>
          <a:xfrm>
            <a:off x="2840355" y="4216142"/>
            <a:ext cx="272362" cy="557831"/>
          </a:xfrm>
          <a:prstGeom prst="upArrow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7B9590E-DA7C-CD45-B4DC-B9188F504617}"/>
                  </a:ext>
                </a:extLst>
              </p:cNvPr>
              <p:cNvSpPr txBox="1"/>
              <p:nvPr/>
            </p:nvSpPr>
            <p:spPr>
              <a:xfrm>
                <a:off x="3651406" y="4347879"/>
                <a:ext cx="6005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𝜁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7B9590E-DA7C-CD45-B4DC-B9188F504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406" y="4347879"/>
                <a:ext cx="600549" cy="276999"/>
              </a:xfrm>
              <a:prstGeom prst="rect">
                <a:avLst/>
              </a:prstGeom>
              <a:blipFill>
                <a:blip r:embed="rId7"/>
                <a:stretch>
                  <a:fillRect l="-12500" r="-8333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eeform 4">
            <a:extLst>
              <a:ext uri="{FF2B5EF4-FFF2-40B4-BE49-F238E27FC236}">
                <a16:creationId xmlns:a16="http://schemas.microsoft.com/office/drawing/2014/main" id="{5BCF8D08-564E-A143-848B-FA55760D4DCD}"/>
              </a:ext>
            </a:extLst>
          </p:cNvPr>
          <p:cNvSpPr/>
          <p:nvPr/>
        </p:nvSpPr>
        <p:spPr>
          <a:xfrm>
            <a:off x="2365871" y="4343400"/>
            <a:ext cx="1262629" cy="285958"/>
          </a:xfrm>
          <a:custGeom>
            <a:avLst/>
            <a:gdLst>
              <a:gd name="connsiteX0" fmla="*/ 91579 w 1262629"/>
              <a:gd name="connsiteY0" fmla="*/ 0 h 285958"/>
              <a:gd name="connsiteX1" fmla="*/ 139 w 1262629"/>
              <a:gd name="connsiteY1" fmla="*/ 57150 h 285958"/>
              <a:gd name="connsiteX2" fmla="*/ 80149 w 1262629"/>
              <a:gd name="connsiteY2" fmla="*/ 205740 h 285958"/>
              <a:gd name="connsiteX3" fmla="*/ 388759 w 1262629"/>
              <a:gd name="connsiteY3" fmla="*/ 262890 h 285958"/>
              <a:gd name="connsiteX4" fmla="*/ 800239 w 1262629"/>
              <a:gd name="connsiteY4" fmla="*/ 285750 h 285958"/>
              <a:gd name="connsiteX5" fmla="*/ 1085989 w 1262629"/>
              <a:gd name="connsiteY5" fmla="*/ 251460 h 285958"/>
              <a:gd name="connsiteX6" fmla="*/ 1246009 w 1262629"/>
              <a:gd name="connsiteY6" fmla="*/ 205740 h 285958"/>
              <a:gd name="connsiteX7" fmla="*/ 1246009 w 1262629"/>
              <a:gd name="connsiteY7" fmla="*/ 80010 h 285958"/>
              <a:gd name="connsiteX8" fmla="*/ 1143139 w 1262629"/>
              <a:gd name="connsiteY8" fmla="*/ 34290 h 285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62629" h="285958">
                <a:moveTo>
                  <a:pt x="91579" y="0"/>
                </a:moveTo>
                <a:cubicBezTo>
                  <a:pt x="46811" y="11430"/>
                  <a:pt x="2044" y="22860"/>
                  <a:pt x="139" y="57150"/>
                </a:cubicBezTo>
                <a:cubicBezTo>
                  <a:pt x="-1766" y="91440"/>
                  <a:pt x="15379" y="171450"/>
                  <a:pt x="80149" y="205740"/>
                </a:cubicBezTo>
                <a:cubicBezTo>
                  <a:pt x="144919" y="240030"/>
                  <a:pt x="268744" y="249555"/>
                  <a:pt x="388759" y="262890"/>
                </a:cubicBezTo>
                <a:cubicBezTo>
                  <a:pt x="508774" y="276225"/>
                  <a:pt x="684034" y="287655"/>
                  <a:pt x="800239" y="285750"/>
                </a:cubicBezTo>
                <a:cubicBezTo>
                  <a:pt x="916444" y="283845"/>
                  <a:pt x="1011694" y="264795"/>
                  <a:pt x="1085989" y="251460"/>
                </a:cubicBezTo>
                <a:cubicBezTo>
                  <a:pt x="1160284" y="238125"/>
                  <a:pt x="1219339" y="234315"/>
                  <a:pt x="1246009" y="205740"/>
                </a:cubicBezTo>
                <a:cubicBezTo>
                  <a:pt x="1272679" y="177165"/>
                  <a:pt x="1263154" y="108585"/>
                  <a:pt x="1246009" y="80010"/>
                </a:cubicBezTo>
                <a:cubicBezTo>
                  <a:pt x="1228864" y="51435"/>
                  <a:pt x="1186001" y="42862"/>
                  <a:pt x="1143139" y="34290"/>
                </a:cubicBezTo>
              </a:path>
            </a:pathLst>
          </a:custGeom>
          <a:noFill/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A644D79-AF53-8343-B07D-ABDA07328A8E}"/>
              </a:ext>
            </a:extLst>
          </p:cNvPr>
          <p:cNvCxnSpPr>
            <a:cxnSpLocks/>
          </p:cNvCxnSpPr>
          <p:nvPr/>
        </p:nvCxnSpPr>
        <p:spPr>
          <a:xfrm>
            <a:off x="1691640" y="4557140"/>
            <a:ext cx="3464383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EB20274-0D66-C746-9059-BED9A2836B28}"/>
                  </a:ext>
                </a:extLst>
              </p:cNvPr>
              <p:cNvSpPr txBox="1"/>
              <p:nvPr/>
            </p:nvSpPr>
            <p:spPr>
              <a:xfrm>
                <a:off x="5068197" y="4941722"/>
                <a:ext cx="722505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EB20274-0D66-C746-9059-BED9A2836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8197" y="4941722"/>
                <a:ext cx="722505" cy="409023"/>
              </a:xfrm>
              <a:prstGeom prst="rect">
                <a:avLst/>
              </a:prstGeom>
              <a:blipFill>
                <a:blip r:embed="rId8"/>
                <a:stretch>
                  <a:fillRect l="-3390" t="-6061" r="-3390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F2A3537E-AA7E-9141-84EA-B453422EFA65}"/>
                  </a:ext>
                </a:extLst>
              </p:cNvPr>
              <p:cNvSpPr txBox="1"/>
              <p:nvPr/>
            </p:nvSpPr>
            <p:spPr>
              <a:xfrm>
                <a:off x="4017147" y="3414341"/>
                <a:ext cx="830227" cy="409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𝜁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F2A3537E-AA7E-9141-84EA-B453422EFA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147" y="3414341"/>
                <a:ext cx="830227" cy="409664"/>
              </a:xfrm>
              <a:prstGeom prst="rect">
                <a:avLst/>
              </a:prstGeom>
              <a:blipFill>
                <a:blip r:embed="rId9"/>
                <a:stretch>
                  <a:fillRect l="-6061" t="-6061" r="-4545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74065D4C-F5A9-A943-8423-CF14AFFB1F3D}"/>
                  </a:ext>
                </a:extLst>
              </p:cNvPr>
              <p:cNvSpPr txBox="1"/>
              <p:nvPr/>
            </p:nvSpPr>
            <p:spPr>
              <a:xfrm>
                <a:off x="4017147" y="3903264"/>
                <a:ext cx="1068434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e>
                      </m:d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74065D4C-F5A9-A943-8423-CF14AFFB1F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147" y="3903264"/>
                <a:ext cx="1068434" cy="409023"/>
              </a:xfrm>
              <a:prstGeom prst="rect">
                <a:avLst/>
              </a:prstGeom>
              <a:blipFill>
                <a:blip r:embed="rId10"/>
                <a:stretch>
                  <a:fillRect l="-3529" t="-6061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E18039E4-1277-A547-A997-7819C8F7D56E}"/>
                  </a:ext>
                </a:extLst>
              </p:cNvPr>
              <p:cNvSpPr txBox="1"/>
              <p:nvPr/>
            </p:nvSpPr>
            <p:spPr>
              <a:xfrm>
                <a:off x="5068197" y="3641956"/>
                <a:ext cx="722505" cy="409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E18039E4-1277-A547-A997-7819C8F7D5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8197" y="3641956"/>
                <a:ext cx="722505" cy="409023"/>
              </a:xfrm>
              <a:prstGeom prst="rect">
                <a:avLst/>
              </a:prstGeom>
              <a:blipFill>
                <a:blip r:embed="rId11"/>
                <a:stretch>
                  <a:fillRect l="-3390" t="-2941" r="-3390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Freeform 76">
            <a:extLst>
              <a:ext uri="{FF2B5EF4-FFF2-40B4-BE49-F238E27FC236}">
                <a16:creationId xmlns:a16="http://schemas.microsoft.com/office/drawing/2014/main" id="{FF82DE16-C7B2-A244-84D3-17D718C4805C}"/>
              </a:ext>
            </a:extLst>
          </p:cNvPr>
          <p:cNvSpPr/>
          <p:nvPr/>
        </p:nvSpPr>
        <p:spPr>
          <a:xfrm>
            <a:off x="2362867" y="4710740"/>
            <a:ext cx="1262629" cy="285958"/>
          </a:xfrm>
          <a:custGeom>
            <a:avLst/>
            <a:gdLst>
              <a:gd name="connsiteX0" fmla="*/ 91579 w 1262629"/>
              <a:gd name="connsiteY0" fmla="*/ 0 h 285958"/>
              <a:gd name="connsiteX1" fmla="*/ 139 w 1262629"/>
              <a:gd name="connsiteY1" fmla="*/ 57150 h 285958"/>
              <a:gd name="connsiteX2" fmla="*/ 80149 w 1262629"/>
              <a:gd name="connsiteY2" fmla="*/ 205740 h 285958"/>
              <a:gd name="connsiteX3" fmla="*/ 388759 w 1262629"/>
              <a:gd name="connsiteY3" fmla="*/ 262890 h 285958"/>
              <a:gd name="connsiteX4" fmla="*/ 800239 w 1262629"/>
              <a:gd name="connsiteY4" fmla="*/ 285750 h 285958"/>
              <a:gd name="connsiteX5" fmla="*/ 1085989 w 1262629"/>
              <a:gd name="connsiteY5" fmla="*/ 251460 h 285958"/>
              <a:gd name="connsiteX6" fmla="*/ 1246009 w 1262629"/>
              <a:gd name="connsiteY6" fmla="*/ 205740 h 285958"/>
              <a:gd name="connsiteX7" fmla="*/ 1246009 w 1262629"/>
              <a:gd name="connsiteY7" fmla="*/ 80010 h 285958"/>
              <a:gd name="connsiteX8" fmla="*/ 1143139 w 1262629"/>
              <a:gd name="connsiteY8" fmla="*/ 34290 h 285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62629" h="285958">
                <a:moveTo>
                  <a:pt x="91579" y="0"/>
                </a:moveTo>
                <a:cubicBezTo>
                  <a:pt x="46811" y="11430"/>
                  <a:pt x="2044" y="22860"/>
                  <a:pt x="139" y="57150"/>
                </a:cubicBezTo>
                <a:cubicBezTo>
                  <a:pt x="-1766" y="91440"/>
                  <a:pt x="15379" y="171450"/>
                  <a:pt x="80149" y="205740"/>
                </a:cubicBezTo>
                <a:cubicBezTo>
                  <a:pt x="144919" y="240030"/>
                  <a:pt x="268744" y="249555"/>
                  <a:pt x="388759" y="262890"/>
                </a:cubicBezTo>
                <a:cubicBezTo>
                  <a:pt x="508774" y="276225"/>
                  <a:pt x="684034" y="287655"/>
                  <a:pt x="800239" y="285750"/>
                </a:cubicBezTo>
                <a:cubicBezTo>
                  <a:pt x="916444" y="283845"/>
                  <a:pt x="1011694" y="264795"/>
                  <a:pt x="1085989" y="251460"/>
                </a:cubicBezTo>
                <a:cubicBezTo>
                  <a:pt x="1160284" y="238125"/>
                  <a:pt x="1219339" y="234315"/>
                  <a:pt x="1246009" y="205740"/>
                </a:cubicBezTo>
                <a:cubicBezTo>
                  <a:pt x="1272679" y="177165"/>
                  <a:pt x="1263154" y="108585"/>
                  <a:pt x="1246009" y="80010"/>
                </a:cubicBezTo>
                <a:cubicBezTo>
                  <a:pt x="1228864" y="51435"/>
                  <a:pt x="1186001" y="42862"/>
                  <a:pt x="1143139" y="34290"/>
                </a:cubicBezTo>
              </a:path>
            </a:pathLst>
          </a:custGeom>
          <a:noFill/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>
            <a:extLst>
              <a:ext uri="{FF2B5EF4-FFF2-40B4-BE49-F238E27FC236}">
                <a16:creationId xmlns:a16="http://schemas.microsoft.com/office/drawing/2014/main" id="{83697EA9-4E05-D44C-81A3-887486A9FAE1}"/>
              </a:ext>
            </a:extLst>
          </p:cNvPr>
          <p:cNvSpPr/>
          <p:nvPr/>
        </p:nvSpPr>
        <p:spPr>
          <a:xfrm>
            <a:off x="2362867" y="4014819"/>
            <a:ext cx="1262629" cy="285958"/>
          </a:xfrm>
          <a:custGeom>
            <a:avLst/>
            <a:gdLst>
              <a:gd name="connsiteX0" fmla="*/ 91579 w 1262629"/>
              <a:gd name="connsiteY0" fmla="*/ 0 h 285958"/>
              <a:gd name="connsiteX1" fmla="*/ 139 w 1262629"/>
              <a:gd name="connsiteY1" fmla="*/ 57150 h 285958"/>
              <a:gd name="connsiteX2" fmla="*/ 80149 w 1262629"/>
              <a:gd name="connsiteY2" fmla="*/ 205740 h 285958"/>
              <a:gd name="connsiteX3" fmla="*/ 388759 w 1262629"/>
              <a:gd name="connsiteY3" fmla="*/ 262890 h 285958"/>
              <a:gd name="connsiteX4" fmla="*/ 800239 w 1262629"/>
              <a:gd name="connsiteY4" fmla="*/ 285750 h 285958"/>
              <a:gd name="connsiteX5" fmla="*/ 1085989 w 1262629"/>
              <a:gd name="connsiteY5" fmla="*/ 251460 h 285958"/>
              <a:gd name="connsiteX6" fmla="*/ 1246009 w 1262629"/>
              <a:gd name="connsiteY6" fmla="*/ 205740 h 285958"/>
              <a:gd name="connsiteX7" fmla="*/ 1246009 w 1262629"/>
              <a:gd name="connsiteY7" fmla="*/ 80010 h 285958"/>
              <a:gd name="connsiteX8" fmla="*/ 1143139 w 1262629"/>
              <a:gd name="connsiteY8" fmla="*/ 34290 h 285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62629" h="285958">
                <a:moveTo>
                  <a:pt x="91579" y="0"/>
                </a:moveTo>
                <a:cubicBezTo>
                  <a:pt x="46811" y="11430"/>
                  <a:pt x="2044" y="22860"/>
                  <a:pt x="139" y="57150"/>
                </a:cubicBezTo>
                <a:cubicBezTo>
                  <a:pt x="-1766" y="91440"/>
                  <a:pt x="15379" y="171450"/>
                  <a:pt x="80149" y="205740"/>
                </a:cubicBezTo>
                <a:cubicBezTo>
                  <a:pt x="144919" y="240030"/>
                  <a:pt x="268744" y="249555"/>
                  <a:pt x="388759" y="262890"/>
                </a:cubicBezTo>
                <a:cubicBezTo>
                  <a:pt x="508774" y="276225"/>
                  <a:pt x="684034" y="287655"/>
                  <a:pt x="800239" y="285750"/>
                </a:cubicBezTo>
                <a:cubicBezTo>
                  <a:pt x="916444" y="283845"/>
                  <a:pt x="1011694" y="264795"/>
                  <a:pt x="1085989" y="251460"/>
                </a:cubicBezTo>
                <a:cubicBezTo>
                  <a:pt x="1160284" y="238125"/>
                  <a:pt x="1219339" y="234315"/>
                  <a:pt x="1246009" y="205740"/>
                </a:cubicBezTo>
                <a:cubicBezTo>
                  <a:pt x="1272679" y="177165"/>
                  <a:pt x="1263154" y="108585"/>
                  <a:pt x="1246009" y="80010"/>
                </a:cubicBezTo>
                <a:cubicBezTo>
                  <a:pt x="1228864" y="51435"/>
                  <a:pt x="1186001" y="42862"/>
                  <a:pt x="1143139" y="34290"/>
                </a:cubicBezTo>
              </a:path>
            </a:pathLst>
          </a:custGeom>
          <a:noFill/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C19E960C-BFEC-A445-BCB0-2FE751AF7714}"/>
              </a:ext>
            </a:extLst>
          </p:cNvPr>
          <p:cNvSpPr/>
          <p:nvPr/>
        </p:nvSpPr>
        <p:spPr>
          <a:xfrm>
            <a:off x="8479257" y="3827318"/>
            <a:ext cx="1247738" cy="1240572"/>
          </a:xfrm>
          <a:custGeom>
            <a:avLst/>
            <a:gdLst>
              <a:gd name="connsiteX0" fmla="*/ 321843 w 1247738"/>
              <a:gd name="connsiteY0" fmla="*/ 1190453 h 1247603"/>
              <a:gd name="connsiteX1" fmla="*/ 493293 w 1247738"/>
              <a:gd name="connsiteY1" fmla="*/ 1236173 h 1247603"/>
              <a:gd name="connsiteX2" fmla="*/ 744753 w 1247738"/>
              <a:gd name="connsiteY2" fmla="*/ 1236173 h 1247603"/>
              <a:gd name="connsiteX3" fmla="*/ 836193 w 1247738"/>
              <a:gd name="connsiteY3" fmla="*/ 1213313 h 1247603"/>
              <a:gd name="connsiteX4" fmla="*/ 904773 w 1247738"/>
              <a:gd name="connsiteY4" fmla="*/ 1041863 h 1247603"/>
              <a:gd name="connsiteX5" fmla="*/ 1007643 w 1247738"/>
              <a:gd name="connsiteY5" fmla="*/ 801833 h 1247603"/>
              <a:gd name="connsiteX6" fmla="*/ 1064793 w 1247738"/>
              <a:gd name="connsiteY6" fmla="*/ 676103 h 1247603"/>
              <a:gd name="connsiteX7" fmla="*/ 1179093 w 1247738"/>
              <a:gd name="connsiteY7" fmla="*/ 401783 h 1247603"/>
              <a:gd name="connsiteX8" fmla="*/ 1247673 w 1247738"/>
              <a:gd name="connsiteY8" fmla="*/ 173183 h 1247603"/>
              <a:gd name="connsiteX9" fmla="*/ 1167663 w 1247738"/>
              <a:gd name="connsiteY9" fmla="*/ 93173 h 1247603"/>
              <a:gd name="connsiteX10" fmla="*/ 916203 w 1247738"/>
              <a:gd name="connsiteY10" fmla="*/ 36023 h 1247603"/>
              <a:gd name="connsiteX11" fmla="*/ 664743 w 1247738"/>
              <a:gd name="connsiteY11" fmla="*/ 1733 h 1247603"/>
              <a:gd name="connsiteX12" fmla="*/ 390423 w 1247738"/>
              <a:gd name="connsiteY12" fmla="*/ 13163 h 1247603"/>
              <a:gd name="connsiteX13" fmla="*/ 161823 w 1247738"/>
              <a:gd name="connsiteY13" fmla="*/ 81743 h 1247603"/>
              <a:gd name="connsiteX14" fmla="*/ 24663 w 1247738"/>
              <a:gd name="connsiteY14" fmla="*/ 127463 h 1247603"/>
              <a:gd name="connsiteX15" fmla="*/ 1803 w 1247738"/>
              <a:gd name="connsiteY15" fmla="*/ 253193 h 1247603"/>
              <a:gd name="connsiteX16" fmla="*/ 47523 w 1247738"/>
              <a:gd name="connsiteY16" fmla="*/ 390353 h 1247603"/>
              <a:gd name="connsiteX17" fmla="*/ 104673 w 1247738"/>
              <a:gd name="connsiteY17" fmla="*/ 630383 h 1247603"/>
              <a:gd name="connsiteX18" fmla="*/ 173253 w 1247738"/>
              <a:gd name="connsiteY18" fmla="*/ 778973 h 1247603"/>
              <a:gd name="connsiteX19" fmla="*/ 253263 w 1247738"/>
              <a:gd name="connsiteY19" fmla="*/ 973283 h 1247603"/>
              <a:gd name="connsiteX20" fmla="*/ 344703 w 1247738"/>
              <a:gd name="connsiteY20" fmla="*/ 1133303 h 1247603"/>
              <a:gd name="connsiteX21" fmla="*/ 401853 w 1247738"/>
              <a:gd name="connsiteY21" fmla="*/ 1213313 h 1247603"/>
              <a:gd name="connsiteX22" fmla="*/ 493293 w 1247738"/>
              <a:gd name="connsiteY22" fmla="*/ 1247603 h 1247603"/>
              <a:gd name="connsiteX0" fmla="*/ 493293 w 1247738"/>
              <a:gd name="connsiteY0" fmla="*/ 1236173 h 1247603"/>
              <a:gd name="connsiteX1" fmla="*/ 744753 w 1247738"/>
              <a:gd name="connsiteY1" fmla="*/ 1236173 h 1247603"/>
              <a:gd name="connsiteX2" fmla="*/ 836193 w 1247738"/>
              <a:gd name="connsiteY2" fmla="*/ 1213313 h 1247603"/>
              <a:gd name="connsiteX3" fmla="*/ 904773 w 1247738"/>
              <a:gd name="connsiteY3" fmla="*/ 1041863 h 1247603"/>
              <a:gd name="connsiteX4" fmla="*/ 1007643 w 1247738"/>
              <a:gd name="connsiteY4" fmla="*/ 801833 h 1247603"/>
              <a:gd name="connsiteX5" fmla="*/ 1064793 w 1247738"/>
              <a:gd name="connsiteY5" fmla="*/ 676103 h 1247603"/>
              <a:gd name="connsiteX6" fmla="*/ 1179093 w 1247738"/>
              <a:gd name="connsiteY6" fmla="*/ 401783 h 1247603"/>
              <a:gd name="connsiteX7" fmla="*/ 1247673 w 1247738"/>
              <a:gd name="connsiteY7" fmla="*/ 173183 h 1247603"/>
              <a:gd name="connsiteX8" fmla="*/ 1167663 w 1247738"/>
              <a:gd name="connsiteY8" fmla="*/ 93173 h 1247603"/>
              <a:gd name="connsiteX9" fmla="*/ 916203 w 1247738"/>
              <a:gd name="connsiteY9" fmla="*/ 36023 h 1247603"/>
              <a:gd name="connsiteX10" fmla="*/ 664743 w 1247738"/>
              <a:gd name="connsiteY10" fmla="*/ 1733 h 1247603"/>
              <a:gd name="connsiteX11" fmla="*/ 390423 w 1247738"/>
              <a:gd name="connsiteY11" fmla="*/ 13163 h 1247603"/>
              <a:gd name="connsiteX12" fmla="*/ 161823 w 1247738"/>
              <a:gd name="connsiteY12" fmla="*/ 81743 h 1247603"/>
              <a:gd name="connsiteX13" fmla="*/ 24663 w 1247738"/>
              <a:gd name="connsiteY13" fmla="*/ 127463 h 1247603"/>
              <a:gd name="connsiteX14" fmla="*/ 1803 w 1247738"/>
              <a:gd name="connsiteY14" fmla="*/ 253193 h 1247603"/>
              <a:gd name="connsiteX15" fmla="*/ 47523 w 1247738"/>
              <a:gd name="connsiteY15" fmla="*/ 390353 h 1247603"/>
              <a:gd name="connsiteX16" fmla="*/ 104673 w 1247738"/>
              <a:gd name="connsiteY16" fmla="*/ 630383 h 1247603"/>
              <a:gd name="connsiteX17" fmla="*/ 173253 w 1247738"/>
              <a:gd name="connsiteY17" fmla="*/ 778973 h 1247603"/>
              <a:gd name="connsiteX18" fmla="*/ 253263 w 1247738"/>
              <a:gd name="connsiteY18" fmla="*/ 973283 h 1247603"/>
              <a:gd name="connsiteX19" fmla="*/ 344703 w 1247738"/>
              <a:gd name="connsiteY19" fmla="*/ 1133303 h 1247603"/>
              <a:gd name="connsiteX20" fmla="*/ 401853 w 1247738"/>
              <a:gd name="connsiteY20" fmla="*/ 1213313 h 1247603"/>
              <a:gd name="connsiteX21" fmla="*/ 493293 w 1247738"/>
              <a:gd name="connsiteY21" fmla="*/ 1247603 h 1247603"/>
              <a:gd name="connsiteX0" fmla="*/ 493293 w 1247738"/>
              <a:gd name="connsiteY0" fmla="*/ 1236173 h 1358922"/>
              <a:gd name="connsiteX1" fmla="*/ 744753 w 1247738"/>
              <a:gd name="connsiteY1" fmla="*/ 1236173 h 1358922"/>
              <a:gd name="connsiteX2" fmla="*/ 836193 w 1247738"/>
              <a:gd name="connsiteY2" fmla="*/ 1213313 h 1358922"/>
              <a:gd name="connsiteX3" fmla="*/ 904773 w 1247738"/>
              <a:gd name="connsiteY3" fmla="*/ 1041863 h 1358922"/>
              <a:gd name="connsiteX4" fmla="*/ 1007643 w 1247738"/>
              <a:gd name="connsiteY4" fmla="*/ 801833 h 1358922"/>
              <a:gd name="connsiteX5" fmla="*/ 1064793 w 1247738"/>
              <a:gd name="connsiteY5" fmla="*/ 676103 h 1358922"/>
              <a:gd name="connsiteX6" fmla="*/ 1179093 w 1247738"/>
              <a:gd name="connsiteY6" fmla="*/ 401783 h 1358922"/>
              <a:gd name="connsiteX7" fmla="*/ 1247673 w 1247738"/>
              <a:gd name="connsiteY7" fmla="*/ 173183 h 1358922"/>
              <a:gd name="connsiteX8" fmla="*/ 1167663 w 1247738"/>
              <a:gd name="connsiteY8" fmla="*/ 93173 h 1358922"/>
              <a:gd name="connsiteX9" fmla="*/ 916203 w 1247738"/>
              <a:gd name="connsiteY9" fmla="*/ 36023 h 1358922"/>
              <a:gd name="connsiteX10" fmla="*/ 664743 w 1247738"/>
              <a:gd name="connsiteY10" fmla="*/ 1733 h 1358922"/>
              <a:gd name="connsiteX11" fmla="*/ 390423 w 1247738"/>
              <a:gd name="connsiteY11" fmla="*/ 13163 h 1358922"/>
              <a:gd name="connsiteX12" fmla="*/ 161823 w 1247738"/>
              <a:gd name="connsiteY12" fmla="*/ 81743 h 1358922"/>
              <a:gd name="connsiteX13" fmla="*/ 24663 w 1247738"/>
              <a:gd name="connsiteY13" fmla="*/ 127463 h 1358922"/>
              <a:gd name="connsiteX14" fmla="*/ 1803 w 1247738"/>
              <a:gd name="connsiteY14" fmla="*/ 253193 h 1358922"/>
              <a:gd name="connsiteX15" fmla="*/ 47523 w 1247738"/>
              <a:gd name="connsiteY15" fmla="*/ 390353 h 1358922"/>
              <a:gd name="connsiteX16" fmla="*/ 104673 w 1247738"/>
              <a:gd name="connsiteY16" fmla="*/ 630383 h 1358922"/>
              <a:gd name="connsiteX17" fmla="*/ 173253 w 1247738"/>
              <a:gd name="connsiteY17" fmla="*/ 778973 h 1358922"/>
              <a:gd name="connsiteX18" fmla="*/ 253263 w 1247738"/>
              <a:gd name="connsiteY18" fmla="*/ 973283 h 1358922"/>
              <a:gd name="connsiteX19" fmla="*/ 344703 w 1247738"/>
              <a:gd name="connsiteY19" fmla="*/ 1133303 h 1358922"/>
              <a:gd name="connsiteX20" fmla="*/ 401853 w 1247738"/>
              <a:gd name="connsiteY20" fmla="*/ 1213313 h 1358922"/>
              <a:gd name="connsiteX21" fmla="*/ 533050 w 1247738"/>
              <a:gd name="connsiteY21" fmla="*/ 1358922 h 1358922"/>
              <a:gd name="connsiteX0" fmla="*/ 493293 w 1247738"/>
              <a:gd name="connsiteY0" fmla="*/ 1236173 h 1240572"/>
              <a:gd name="connsiteX1" fmla="*/ 744753 w 1247738"/>
              <a:gd name="connsiteY1" fmla="*/ 1236173 h 1240572"/>
              <a:gd name="connsiteX2" fmla="*/ 836193 w 1247738"/>
              <a:gd name="connsiteY2" fmla="*/ 1213313 h 1240572"/>
              <a:gd name="connsiteX3" fmla="*/ 904773 w 1247738"/>
              <a:gd name="connsiteY3" fmla="*/ 1041863 h 1240572"/>
              <a:gd name="connsiteX4" fmla="*/ 1007643 w 1247738"/>
              <a:gd name="connsiteY4" fmla="*/ 801833 h 1240572"/>
              <a:gd name="connsiteX5" fmla="*/ 1064793 w 1247738"/>
              <a:gd name="connsiteY5" fmla="*/ 676103 h 1240572"/>
              <a:gd name="connsiteX6" fmla="*/ 1179093 w 1247738"/>
              <a:gd name="connsiteY6" fmla="*/ 401783 h 1240572"/>
              <a:gd name="connsiteX7" fmla="*/ 1247673 w 1247738"/>
              <a:gd name="connsiteY7" fmla="*/ 173183 h 1240572"/>
              <a:gd name="connsiteX8" fmla="*/ 1167663 w 1247738"/>
              <a:gd name="connsiteY8" fmla="*/ 93173 h 1240572"/>
              <a:gd name="connsiteX9" fmla="*/ 916203 w 1247738"/>
              <a:gd name="connsiteY9" fmla="*/ 36023 h 1240572"/>
              <a:gd name="connsiteX10" fmla="*/ 664743 w 1247738"/>
              <a:gd name="connsiteY10" fmla="*/ 1733 h 1240572"/>
              <a:gd name="connsiteX11" fmla="*/ 390423 w 1247738"/>
              <a:gd name="connsiteY11" fmla="*/ 13163 h 1240572"/>
              <a:gd name="connsiteX12" fmla="*/ 161823 w 1247738"/>
              <a:gd name="connsiteY12" fmla="*/ 81743 h 1240572"/>
              <a:gd name="connsiteX13" fmla="*/ 24663 w 1247738"/>
              <a:gd name="connsiteY13" fmla="*/ 127463 h 1240572"/>
              <a:gd name="connsiteX14" fmla="*/ 1803 w 1247738"/>
              <a:gd name="connsiteY14" fmla="*/ 253193 h 1240572"/>
              <a:gd name="connsiteX15" fmla="*/ 47523 w 1247738"/>
              <a:gd name="connsiteY15" fmla="*/ 390353 h 1240572"/>
              <a:gd name="connsiteX16" fmla="*/ 104673 w 1247738"/>
              <a:gd name="connsiteY16" fmla="*/ 630383 h 1240572"/>
              <a:gd name="connsiteX17" fmla="*/ 173253 w 1247738"/>
              <a:gd name="connsiteY17" fmla="*/ 778973 h 1240572"/>
              <a:gd name="connsiteX18" fmla="*/ 253263 w 1247738"/>
              <a:gd name="connsiteY18" fmla="*/ 973283 h 1240572"/>
              <a:gd name="connsiteX19" fmla="*/ 344703 w 1247738"/>
              <a:gd name="connsiteY19" fmla="*/ 1133303 h 1240572"/>
              <a:gd name="connsiteX20" fmla="*/ 401853 w 1247738"/>
              <a:gd name="connsiteY20" fmla="*/ 1213313 h 1240572"/>
              <a:gd name="connsiteX21" fmla="*/ 517147 w 1247738"/>
              <a:gd name="connsiteY21" fmla="*/ 1239652 h 124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47738" h="1240572">
                <a:moveTo>
                  <a:pt x="493293" y="1236173"/>
                </a:moveTo>
                <a:cubicBezTo>
                  <a:pt x="563778" y="1243793"/>
                  <a:pt x="687603" y="1239983"/>
                  <a:pt x="744753" y="1236173"/>
                </a:cubicBezTo>
                <a:cubicBezTo>
                  <a:pt x="801903" y="1232363"/>
                  <a:pt x="809523" y="1245698"/>
                  <a:pt x="836193" y="1213313"/>
                </a:cubicBezTo>
                <a:cubicBezTo>
                  <a:pt x="862863" y="1180928"/>
                  <a:pt x="876198" y="1110443"/>
                  <a:pt x="904773" y="1041863"/>
                </a:cubicBezTo>
                <a:cubicBezTo>
                  <a:pt x="933348" y="973283"/>
                  <a:pt x="980973" y="862793"/>
                  <a:pt x="1007643" y="801833"/>
                </a:cubicBezTo>
                <a:cubicBezTo>
                  <a:pt x="1034313" y="740873"/>
                  <a:pt x="1036218" y="742778"/>
                  <a:pt x="1064793" y="676103"/>
                </a:cubicBezTo>
                <a:cubicBezTo>
                  <a:pt x="1093368" y="609428"/>
                  <a:pt x="1148613" y="485603"/>
                  <a:pt x="1179093" y="401783"/>
                </a:cubicBezTo>
                <a:cubicBezTo>
                  <a:pt x="1209573" y="317963"/>
                  <a:pt x="1249578" y="224618"/>
                  <a:pt x="1247673" y="173183"/>
                </a:cubicBezTo>
                <a:cubicBezTo>
                  <a:pt x="1245768" y="121748"/>
                  <a:pt x="1222908" y="116033"/>
                  <a:pt x="1167663" y="93173"/>
                </a:cubicBezTo>
                <a:cubicBezTo>
                  <a:pt x="1112418" y="70313"/>
                  <a:pt x="1000023" y="51263"/>
                  <a:pt x="916203" y="36023"/>
                </a:cubicBezTo>
                <a:cubicBezTo>
                  <a:pt x="832383" y="20783"/>
                  <a:pt x="752373" y="5543"/>
                  <a:pt x="664743" y="1733"/>
                </a:cubicBezTo>
                <a:cubicBezTo>
                  <a:pt x="577113" y="-2077"/>
                  <a:pt x="474243" y="-172"/>
                  <a:pt x="390423" y="13163"/>
                </a:cubicBezTo>
                <a:cubicBezTo>
                  <a:pt x="306603" y="26498"/>
                  <a:pt x="222783" y="62693"/>
                  <a:pt x="161823" y="81743"/>
                </a:cubicBezTo>
                <a:cubicBezTo>
                  <a:pt x="100863" y="100793"/>
                  <a:pt x="51333" y="98888"/>
                  <a:pt x="24663" y="127463"/>
                </a:cubicBezTo>
                <a:cubicBezTo>
                  <a:pt x="-2007" y="156038"/>
                  <a:pt x="-2007" y="209378"/>
                  <a:pt x="1803" y="253193"/>
                </a:cubicBezTo>
                <a:cubicBezTo>
                  <a:pt x="5613" y="297008"/>
                  <a:pt x="30378" y="327488"/>
                  <a:pt x="47523" y="390353"/>
                </a:cubicBezTo>
                <a:cubicBezTo>
                  <a:pt x="64668" y="453218"/>
                  <a:pt x="83718" y="565613"/>
                  <a:pt x="104673" y="630383"/>
                </a:cubicBezTo>
                <a:cubicBezTo>
                  <a:pt x="125628" y="695153"/>
                  <a:pt x="148488" y="721823"/>
                  <a:pt x="173253" y="778973"/>
                </a:cubicBezTo>
                <a:cubicBezTo>
                  <a:pt x="198018" y="836123"/>
                  <a:pt x="224688" y="914228"/>
                  <a:pt x="253263" y="973283"/>
                </a:cubicBezTo>
                <a:cubicBezTo>
                  <a:pt x="281838" y="1032338"/>
                  <a:pt x="319938" y="1093298"/>
                  <a:pt x="344703" y="1133303"/>
                </a:cubicBezTo>
                <a:cubicBezTo>
                  <a:pt x="369468" y="1173308"/>
                  <a:pt x="377088" y="1194263"/>
                  <a:pt x="401853" y="1213313"/>
                </a:cubicBezTo>
                <a:cubicBezTo>
                  <a:pt x="426618" y="1232363"/>
                  <a:pt x="483809" y="1232032"/>
                  <a:pt x="517147" y="1239652"/>
                </a:cubicBezTo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CF658F60-6681-C346-A2AE-97AD5B924464}"/>
              </a:ext>
            </a:extLst>
          </p:cNvPr>
          <p:cNvSpPr/>
          <p:nvPr/>
        </p:nvSpPr>
        <p:spPr>
          <a:xfrm>
            <a:off x="8491537" y="3831057"/>
            <a:ext cx="1244750" cy="295670"/>
          </a:xfrm>
          <a:custGeom>
            <a:avLst/>
            <a:gdLst>
              <a:gd name="connsiteX0" fmla="*/ 48164 w 1244750"/>
              <a:gd name="connsiteY0" fmla="*/ 96887 h 295670"/>
              <a:gd name="connsiteX1" fmla="*/ 456 w 1244750"/>
              <a:gd name="connsiteY1" fmla="*/ 176400 h 295670"/>
              <a:gd name="connsiteX2" fmla="*/ 72018 w 1244750"/>
              <a:gd name="connsiteY2" fmla="*/ 247962 h 295670"/>
              <a:gd name="connsiteX3" fmla="*/ 270800 w 1244750"/>
              <a:gd name="connsiteY3" fmla="*/ 279767 h 295670"/>
              <a:gd name="connsiteX4" fmla="*/ 660414 w 1244750"/>
              <a:gd name="connsiteY4" fmla="*/ 295670 h 295670"/>
              <a:gd name="connsiteX5" fmla="*/ 1010272 w 1244750"/>
              <a:gd name="connsiteY5" fmla="*/ 279767 h 295670"/>
              <a:gd name="connsiteX6" fmla="*/ 1201103 w 1244750"/>
              <a:gd name="connsiteY6" fmla="*/ 208206 h 295670"/>
              <a:gd name="connsiteX7" fmla="*/ 1232908 w 1244750"/>
              <a:gd name="connsiteY7" fmla="*/ 136644 h 295670"/>
              <a:gd name="connsiteX8" fmla="*/ 1042077 w 1244750"/>
              <a:gd name="connsiteY8" fmla="*/ 65082 h 295670"/>
              <a:gd name="connsiteX9" fmla="*/ 771733 w 1244750"/>
              <a:gd name="connsiteY9" fmla="*/ 9423 h 295670"/>
              <a:gd name="connsiteX10" fmla="*/ 541145 w 1244750"/>
              <a:gd name="connsiteY10" fmla="*/ 1472 h 295670"/>
              <a:gd name="connsiteX11" fmla="*/ 302606 w 1244750"/>
              <a:gd name="connsiteY11" fmla="*/ 25326 h 295670"/>
              <a:gd name="connsiteX12" fmla="*/ 175385 w 1244750"/>
              <a:gd name="connsiteY12" fmla="*/ 73033 h 295670"/>
              <a:gd name="connsiteX13" fmla="*/ 48164 w 1244750"/>
              <a:gd name="connsiteY13" fmla="*/ 96887 h 295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44750" h="295670">
                <a:moveTo>
                  <a:pt x="48164" y="96887"/>
                </a:moveTo>
                <a:cubicBezTo>
                  <a:pt x="19009" y="114115"/>
                  <a:pt x="-3520" y="151221"/>
                  <a:pt x="456" y="176400"/>
                </a:cubicBezTo>
                <a:cubicBezTo>
                  <a:pt x="4432" y="201579"/>
                  <a:pt x="26961" y="230734"/>
                  <a:pt x="72018" y="247962"/>
                </a:cubicBezTo>
                <a:cubicBezTo>
                  <a:pt x="117075" y="265190"/>
                  <a:pt x="172734" y="271816"/>
                  <a:pt x="270800" y="279767"/>
                </a:cubicBezTo>
                <a:cubicBezTo>
                  <a:pt x="368866" y="287718"/>
                  <a:pt x="537169" y="295670"/>
                  <a:pt x="660414" y="295670"/>
                </a:cubicBezTo>
                <a:cubicBezTo>
                  <a:pt x="783659" y="295670"/>
                  <a:pt x="920157" y="294344"/>
                  <a:pt x="1010272" y="279767"/>
                </a:cubicBezTo>
                <a:cubicBezTo>
                  <a:pt x="1100387" y="265190"/>
                  <a:pt x="1163997" y="232060"/>
                  <a:pt x="1201103" y="208206"/>
                </a:cubicBezTo>
                <a:cubicBezTo>
                  <a:pt x="1238209" y="184352"/>
                  <a:pt x="1259412" y="160498"/>
                  <a:pt x="1232908" y="136644"/>
                </a:cubicBezTo>
                <a:cubicBezTo>
                  <a:pt x="1206404" y="112790"/>
                  <a:pt x="1118939" y="86285"/>
                  <a:pt x="1042077" y="65082"/>
                </a:cubicBezTo>
                <a:cubicBezTo>
                  <a:pt x="965215" y="43879"/>
                  <a:pt x="855222" y="20025"/>
                  <a:pt x="771733" y="9423"/>
                </a:cubicBezTo>
                <a:cubicBezTo>
                  <a:pt x="688244" y="-1179"/>
                  <a:pt x="619333" y="-1178"/>
                  <a:pt x="541145" y="1472"/>
                </a:cubicBezTo>
                <a:cubicBezTo>
                  <a:pt x="462957" y="4122"/>
                  <a:pt x="363566" y="13399"/>
                  <a:pt x="302606" y="25326"/>
                </a:cubicBezTo>
                <a:cubicBezTo>
                  <a:pt x="241646" y="37253"/>
                  <a:pt x="209841" y="61106"/>
                  <a:pt x="175385" y="73033"/>
                </a:cubicBezTo>
                <a:cubicBezTo>
                  <a:pt x="140929" y="84960"/>
                  <a:pt x="77319" y="79659"/>
                  <a:pt x="48164" y="9688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Up Arrow 88">
            <a:extLst>
              <a:ext uri="{FF2B5EF4-FFF2-40B4-BE49-F238E27FC236}">
                <a16:creationId xmlns:a16="http://schemas.microsoft.com/office/drawing/2014/main" id="{24E784D1-5D7F-3547-890D-5C9DB6951480}"/>
              </a:ext>
            </a:extLst>
          </p:cNvPr>
          <p:cNvSpPr/>
          <p:nvPr/>
        </p:nvSpPr>
        <p:spPr>
          <a:xfrm>
            <a:off x="8939178" y="4218445"/>
            <a:ext cx="272362" cy="557831"/>
          </a:xfrm>
          <a:prstGeom prst="upArrow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>
            <a:extLst>
              <a:ext uri="{FF2B5EF4-FFF2-40B4-BE49-F238E27FC236}">
                <a16:creationId xmlns:a16="http://schemas.microsoft.com/office/drawing/2014/main" id="{CE5575A4-1D6A-6745-8FFE-E308E540F45A}"/>
              </a:ext>
            </a:extLst>
          </p:cNvPr>
          <p:cNvSpPr/>
          <p:nvPr/>
        </p:nvSpPr>
        <p:spPr>
          <a:xfrm>
            <a:off x="8464694" y="4345703"/>
            <a:ext cx="1262629" cy="285958"/>
          </a:xfrm>
          <a:custGeom>
            <a:avLst/>
            <a:gdLst>
              <a:gd name="connsiteX0" fmla="*/ 91579 w 1262629"/>
              <a:gd name="connsiteY0" fmla="*/ 0 h 285958"/>
              <a:gd name="connsiteX1" fmla="*/ 139 w 1262629"/>
              <a:gd name="connsiteY1" fmla="*/ 57150 h 285958"/>
              <a:gd name="connsiteX2" fmla="*/ 80149 w 1262629"/>
              <a:gd name="connsiteY2" fmla="*/ 205740 h 285958"/>
              <a:gd name="connsiteX3" fmla="*/ 388759 w 1262629"/>
              <a:gd name="connsiteY3" fmla="*/ 262890 h 285958"/>
              <a:gd name="connsiteX4" fmla="*/ 800239 w 1262629"/>
              <a:gd name="connsiteY4" fmla="*/ 285750 h 285958"/>
              <a:gd name="connsiteX5" fmla="*/ 1085989 w 1262629"/>
              <a:gd name="connsiteY5" fmla="*/ 251460 h 285958"/>
              <a:gd name="connsiteX6" fmla="*/ 1246009 w 1262629"/>
              <a:gd name="connsiteY6" fmla="*/ 205740 h 285958"/>
              <a:gd name="connsiteX7" fmla="*/ 1246009 w 1262629"/>
              <a:gd name="connsiteY7" fmla="*/ 80010 h 285958"/>
              <a:gd name="connsiteX8" fmla="*/ 1143139 w 1262629"/>
              <a:gd name="connsiteY8" fmla="*/ 34290 h 285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62629" h="285958">
                <a:moveTo>
                  <a:pt x="91579" y="0"/>
                </a:moveTo>
                <a:cubicBezTo>
                  <a:pt x="46811" y="11430"/>
                  <a:pt x="2044" y="22860"/>
                  <a:pt x="139" y="57150"/>
                </a:cubicBezTo>
                <a:cubicBezTo>
                  <a:pt x="-1766" y="91440"/>
                  <a:pt x="15379" y="171450"/>
                  <a:pt x="80149" y="205740"/>
                </a:cubicBezTo>
                <a:cubicBezTo>
                  <a:pt x="144919" y="240030"/>
                  <a:pt x="268744" y="249555"/>
                  <a:pt x="388759" y="262890"/>
                </a:cubicBezTo>
                <a:cubicBezTo>
                  <a:pt x="508774" y="276225"/>
                  <a:pt x="684034" y="287655"/>
                  <a:pt x="800239" y="285750"/>
                </a:cubicBezTo>
                <a:cubicBezTo>
                  <a:pt x="916444" y="283845"/>
                  <a:pt x="1011694" y="264795"/>
                  <a:pt x="1085989" y="251460"/>
                </a:cubicBezTo>
                <a:cubicBezTo>
                  <a:pt x="1160284" y="238125"/>
                  <a:pt x="1219339" y="234315"/>
                  <a:pt x="1246009" y="205740"/>
                </a:cubicBezTo>
                <a:cubicBezTo>
                  <a:pt x="1272679" y="177165"/>
                  <a:pt x="1263154" y="108585"/>
                  <a:pt x="1246009" y="80010"/>
                </a:cubicBezTo>
                <a:cubicBezTo>
                  <a:pt x="1228864" y="51435"/>
                  <a:pt x="1186001" y="42862"/>
                  <a:pt x="1143139" y="34290"/>
                </a:cubicBezTo>
              </a:path>
            </a:pathLst>
          </a:custGeom>
          <a:noFill/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>
            <a:extLst>
              <a:ext uri="{FF2B5EF4-FFF2-40B4-BE49-F238E27FC236}">
                <a16:creationId xmlns:a16="http://schemas.microsoft.com/office/drawing/2014/main" id="{0A22AC2C-D2D8-604D-9EE1-1AA992F33C4E}"/>
              </a:ext>
            </a:extLst>
          </p:cNvPr>
          <p:cNvSpPr/>
          <p:nvPr/>
        </p:nvSpPr>
        <p:spPr>
          <a:xfrm>
            <a:off x="8594305" y="4672726"/>
            <a:ext cx="962108" cy="285958"/>
          </a:xfrm>
          <a:custGeom>
            <a:avLst/>
            <a:gdLst>
              <a:gd name="connsiteX0" fmla="*/ 91579 w 1262629"/>
              <a:gd name="connsiteY0" fmla="*/ 0 h 285958"/>
              <a:gd name="connsiteX1" fmla="*/ 139 w 1262629"/>
              <a:gd name="connsiteY1" fmla="*/ 57150 h 285958"/>
              <a:gd name="connsiteX2" fmla="*/ 80149 w 1262629"/>
              <a:gd name="connsiteY2" fmla="*/ 205740 h 285958"/>
              <a:gd name="connsiteX3" fmla="*/ 388759 w 1262629"/>
              <a:gd name="connsiteY3" fmla="*/ 262890 h 285958"/>
              <a:gd name="connsiteX4" fmla="*/ 800239 w 1262629"/>
              <a:gd name="connsiteY4" fmla="*/ 285750 h 285958"/>
              <a:gd name="connsiteX5" fmla="*/ 1085989 w 1262629"/>
              <a:gd name="connsiteY5" fmla="*/ 251460 h 285958"/>
              <a:gd name="connsiteX6" fmla="*/ 1246009 w 1262629"/>
              <a:gd name="connsiteY6" fmla="*/ 205740 h 285958"/>
              <a:gd name="connsiteX7" fmla="*/ 1246009 w 1262629"/>
              <a:gd name="connsiteY7" fmla="*/ 80010 h 285958"/>
              <a:gd name="connsiteX8" fmla="*/ 1143139 w 1262629"/>
              <a:gd name="connsiteY8" fmla="*/ 34290 h 285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62629" h="285958">
                <a:moveTo>
                  <a:pt x="91579" y="0"/>
                </a:moveTo>
                <a:cubicBezTo>
                  <a:pt x="46811" y="11430"/>
                  <a:pt x="2044" y="22860"/>
                  <a:pt x="139" y="57150"/>
                </a:cubicBezTo>
                <a:cubicBezTo>
                  <a:pt x="-1766" y="91440"/>
                  <a:pt x="15379" y="171450"/>
                  <a:pt x="80149" y="205740"/>
                </a:cubicBezTo>
                <a:cubicBezTo>
                  <a:pt x="144919" y="240030"/>
                  <a:pt x="268744" y="249555"/>
                  <a:pt x="388759" y="262890"/>
                </a:cubicBezTo>
                <a:cubicBezTo>
                  <a:pt x="508774" y="276225"/>
                  <a:pt x="684034" y="287655"/>
                  <a:pt x="800239" y="285750"/>
                </a:cubicBezTo>
                <a:cubicBezTo>
                  <a:pt x="916444" y="283845"/>
                  <a:pt x="1011694" y="264795"/>
                  <a:pt x="1085989" y="251460"/>
                </a:cubicBezTo>
                <a:cubicBezTo>
                  <a:pt x="1160284" y="238125"/>
                  <a:pt x="1219339" y="234315"/>
                  <a:pt x="1246009" y="205740"/>
                </a:cubicBezTo>
                <a:cubicBezTo>
                  <a:pt x="1272679" y="177165"/>
                  <a:pt x="1263154" y="108585"/>
                  <a:pt x="1246009" y="80010"/>
                </a:cubicBezTo>
                <a:cubicBezTo>
                  <a:pt x="1228864" y="51435"/>
                  <a:pt x="1186001" y="42862"/>
                  <a:pt x="1143139" y="34290"/>
                </a:cubicBezTo>
              </a:path>
            </a:pathLst>
          </a:custGeom>
          <a:noFill/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>
            <a:extLst>
              <a:ext uri="{FF2B5EF4-FFF2-40B4-BE49-F238E27FC236}">
                <a16:creationId xmlns:a16="http://schemas.microsoft.com/office/drawing/2014/main" id="{A2282E7A-94A5-B845-A78B-3B19A04C7C7A}"/>
              </a:ext>
            </a:extLst>
          </p:cNvPr>
          <p:cNvSpPr/>
          <p:nvPr/>
        </p:nvSpPr>
        <p:spPr>
          <a:xfrm>
            <a:off x="8332968" y="4017122"/>
            <a:ext cx="1558454" cy="285958"/>
          </a:xfrm>
          <a:custGeom>
            <a:avLst/>
            <a:gdLst>
              <a:gd name="connsiteX0" fmla="*/ 91579 w 1262629"/>
              <a:gd name="connsiteY0" fmla="*/ 0 h 285958"/>
              <a:gd name="connsiteX1" fmla="*/ 139 w 1262629"/>
              <a:gd name="connsiteY1" fmla="*/ 57150 h 285958"/>
              <a:gd name="connsiteX2" fmla="*/ 80149 w 1262629"/>
              <a:gd name="connsiteY2" fmla="*/ 205740 h 285958"/>
              <a:gd name="connsiteX3" fmla="*/ 388759 w 1262629"/>
              <a:gd name="connsiteY3" fmla="*/ 262890 h 285958"/>
              <a:gd name="connsiteX4" fmla="*/ 800239 w 1262629"/>
              <a:gd name="connsiteY4" fmla="*/ 285750 h 285958"/>
              <a:gd name="connsiteX5" fmla="*/ 1085989 w 1262629"/>
              <a:gd name="connsiteY5" fmla="*/ 251460 h 285958"/>
              <a:gd name="connsiteX6" fmla="*/ 1246009 w 1262629"/>
              <a:gd name="connsiteY6" fmla="*/ 205740 h 285958"/>
              <a:gd name="connsiteX7" fmla="*/ 1246009 w 1262629"/>
              <a:gd name="connsiteY7" fmla="*/ 80010 h 285958"/>
              <a:gd name="connsiteX8" fmla="*/ 1143139 w 1262629"/>
              <a:gd name="connsiteY8" fmla="*/ 34290 h 285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62629" h="285958">
                <a:moveTo>
                  <a:pt x="91579" y="0"/>
                </a:moveTo>
                <a:cubicBezTo>
                  <a:pt x="46811" y="11430"/>
                  <a:pt x="2044" y="22860"/>
                  <a:pt x="139" y="57150"/>
                </a:cubicBezTo>
                <a:cubicBezTo>
                  <a:pt x="-1766" y="91440"/>
                  <a:pt x="15379" y="171450"/>
                  <a:pt x="80149" y="205740"/>
                </a:cubicBezTo>
                <a:cubicBezTo>
                  <a:pt x="144919" y="240030"/>
                  <a:pt x="268744" y="249555"/>
                  <a:pt x="388759" y="262890"/>
                </a:cubicBezTo>
                <a:cubicBezTo>
                  <a:pt x="508774" y="276225"/>
                  <a:pt x="684034" y="287655"/>
                  <a:pt x="800239" y="285750"/>
                </a:cubicBezTo>
                <a:cubicBezTo>
                  <a:pt x="916444" y="283845"/>
                  <a:pt x="1011694" y="264795"/>
                  <a:pt x="1085989" y="251460"/>
                </a:cubicBezTo>
                <a:cubicBezTo>
                  <a:pt x="1160284" y="238125"/>
                  <a:pt x="1219339" y="234315"/>
                  <a:pt x="1246009" y="205740"/>
                </a:cubicBezTo>
                <a:cubicBezTo>
                  <a:pt x="1272679" y="177165"/>
                  <a:pt x="1263154" y="108585"/>
                  <a:pt x="1246009" y="80010"/>
                </a:cubicBezTo>
                <a:cubicBezTo>
                  <a:pt x="1228864" y="51435"/>
                  <a:pt x="1186001" y="42862"/>
                  <a:pt x="1143139" y="34290"/>
                </a:cubicBezTo>
              </a:path>
            </a:pathLst>
          </a:custGeom>
          <a:noFill/>
          <a:ln w="9525"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>
            <a:extLst>
              <a:ext uri="{FF2B5EF4-FFF2-40B4-BE49-F238E27FC236}">
                <a16:creationId xmlns:a16="http://schemas.microsoft.com/office/drawing/2014/main" id="{89E4BCE9-93A5-E141-9A57-F277354C93B4}"/>
              </a:ext>
            </a:extLst>
          </p:cNvPr>
          <p:cNvSpPr/>
          <p:nvPr/>
        </p:nvSpPr>
        <p:spPr>
          <a:xfrm>
            <a:off x="8602241" y="4809940"/>
            <a:ext cx="962108" cy="285958"/>
          </a:xfrm>
          <a:custGeom>
            <a:avLst/>
            <a:gdLst>
              <a:gd name="connsiteX0" fmla="*/ 91579 w 1262629"/>
              <a:gd name="connsiteY0" fmla="*/ 0 h 285958"/>
              <a:gd name="connsiteX1" fmla="*/ 139 w 1262629"/>
              <a:gd name="connsiteY1" fmla="*/ 57150 h 285958"/>
              <a:gd name="connsiteX2" fmla="*/ 80149 w 1262629"/>
              <a:gd name="connsiteY2" fmla="*/ 205740 h 285958"/>
              <a:gd name="connsiteX3" fmla="*/ 388759 w 1262629"/>
              <a:gd name="connsiteY3" fmla="*/ 262890 h 285958"/>
              <a:gd name="connsiteX4" fmla="*/ 800239 w 1262629"/>
              <a:gd name="connsiteY4" fmla="*/ 285750 h 285958"/>
              <a:gd name="connsiteX5" fmla="*/ 1085989 w 1262629"/>
              <a:gd name="connsiteY5" fmla="*/ 251460 h 285958"/>
              <a:gd name="connsiteX6" fmla="*/ 1246009 w 1262629"/>
              <a:gd name="connsiteY6" fmla="*/ 205740 h 285958"/>
              <a:gd name="connsiteX7" fmla="*/ 1246009 w 1262629"/>
              <a:gd name="connsiteY7" fmla="*/ 80010 h 285958"/>
              <a:gd name="connsiteX8" fmla="*/ 1143139 w 1262629"/>
              <a:gd name="connsiteY8" fmla="*/ 34290 h 285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62629" h="285958">
                <a:moveTo>
                  <a:pt x="91579" y="0"/>
                </a:moveTo>
                <a:cubicBezTo>
                  <a:pt x="46811" y="11430"/>
                  <a:pt x="2044" y="22860"/>
                  <a:pt x="139" y="57150"/>
                </a:cubicBezTo>
                <a:cubicBezTo>
                  <a:pt x="-1766" y="91440"/>
                  <a:pt x="15379" y="171450"/>
                  <a:pt x="80149" y="205740"/>
                </a:cubicBezTo>
                <a:cubicBezTo>
                  <a:pt x="144919" y="240030"/>
                  <a:pt x="268744" y="249555"/>
                  <a:pt x="388759" y="262890"/>
                </a:cubicBezTo>
                <a:cubicBezTo>
                  <a:pt x="508774" y="276225"/>
                  <a:pt x="684034" y="287655"/>
                  <a:pt x="800239" y="285750"/>
                </a:cubicBezTo>
                <a:cubicBezTo>
                  <a:pt x="916444" y="283845"/>
                  <a:pt x="1011694" y="264795"/>
                  <a:pt x="1085989" y="251460"/>
                </a:cubicBezTo>
                <a:cubicBezTo>
                  <a:pt x="1160284" y="238125"/>
                  <a:pt x="1219339" y="234315"/>
                  <a:pt x="1246009" y="205740"/>
                </a:cubicBezTo>
                <a:cubicBezTo>
                  <a:pt x="1272679" y="177165"/>
                  <a:pt x="1263154" y="108585"/>
                  <a:pt x="1246009" y="80010"/>
                </a:cubicBezTo>
                <a:cubicBezTo>
                  <a:pt x="1228864" y="51435"/>
                  <a:pt x="1186001" y="42862"/>
                  <a:pt x="1143139" y="34290"/>
                </a:cubicBezTo>
              </a:path>
            </a:pathLst>
          </a:custGeom>
          <a:noFill/>
          <a:ln w="3175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0D11EA17-29A5-1548-BE9D-D1D265686D6D}"/>
              </a:ext>
            </a:extLst>
          </p:cNvPr>
          <p:cNvCxnSpPr>
            <a:cxnSpLocks/>
          </p:cNvCxnSpPr>
          <p:nvPr/>
        </p:nvCxnSpPr>
        <p:spPr>
          <a:xfrm>
            <a:off x="7735621" y="4557140"/>
            <a:ext cx="3464383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FF8567A-2D57-B44B-8D51-5C7EB1655C11}"/>
              </a:ext>
            </a:extLst>
          </p:cNvPr>
          <p:cNvCxnSpPr/>
          <p:nvPr/>
        </p:nvCxnSpPr>
        <p:spPr>
          <a:xfrm>
            <a:off x="2072644" y="4933288"/>
            <a:ext cx="739472" cy="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D6FAA9E7-FC0A-784C-9A60-C400D298FF50}"/>
              </a:ext>
            </a:extLst>
          </p:cNvPr>
          <p:cNvCxnSpPr/>
          <p:nvPr/>
        </p:nvCxnSpPr>
        <p:spPr>
          <a:xfrm>
            <a:off x="3191922" y="4042439"/>
            <a:ext cx="739472" cy="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BBE76E60-2F53-8744-9901-90BC68110E73}"/>
              </a:ext>
            </a:extLst>
          </p:cNvPr>
          <p:cNvCxnSpPr/>
          <p:nvPr/>
        </p:nvCxnSpPr>
        <p:spPr>
          <a:xfrm>
            <a:off x="3191922" y="4942458"/>
            <a:ext cx="739472" cy="0"/>
          </a:xfrm>
          <a:prstGeom prst="straightConnector1">
            <a:avLst/>
          </a:prstGeom>
          <a:ln w="15875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76463AD2-A116-DA4B-B462-940D10145C11}"/>
              </a:ext>
            </a:extLst>
          </p:cNvPr>
          <p:cNvCxnSpPr/>
          <p:nvPr/>
        </p:nvCxnSpPr>
        <p:spPr>
          <a:xfrm>
            <a:off x="2072644" y="4041100"/>
            <a:ext cx="739472" cy="0"/>
          </a:xfrm>
          <a:prstGeom prst="straightConnector1">
            <a:avLst/>
          </a:prstGeom>
          <a:ln w="15875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951ADBE-5571-F964-1134-509683369F9F}"/>
              </a:ext>
            </a:extLst>
          </p:cNvPr>
          <p:cNvSpPr txBox="1"/>
          <p:nvPr/>
        </p:nvSpPr>
        <p:spPr>
          <a:xfrm>
            <a:off x="710633" y="4347879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 w</a:t>
            </a:r>
          </a:p>
        </p:txBody>
      </p:sp>
    </p:spTree>
    <p:extLst>
      <p:ext uri="{BB962C8B-B14F-4D97-AF65-F5344CB8AC3E}">
        <p14:creationId xmlns:p14="http://schemas.microsoft.com/office/powerpoint/2010/main" val="2430743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E103A-1F27-D342-8CD7-18C3848428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43171"/>
            <a:ext cx="9144000" cy="2387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Origin of Midlevel Rotation in Supercells</a:t>
            </a:r>
          </a:p>
        </p:txBody>
      </p:sp>
    </p:spTree>
    <p:extLst>
      <p:ext uri="{BB962C8B-B14F-4D97-AF65-F5344CB8AC3E}">
        <p14:creationId xmlns:p14="http://schemas.microsoft.com/office/powerpoint/2010/main" val="3804986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8E902-5378-2340-90E9-C1CCD0F73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6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Begin with vertical vorticity equation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DF4F8-91EF-214C-B770-22AD7C449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956" y="1557580"/>
            <a:ext cx="11282766" cy="4990454"/>
          </a:xfrm>
        </p:spPr>
        <p:txBody>
          <a:bodyPr/>
          <a:lstStyle/>
          <a:p>
            <a:r>
              <a:rPr lang="en-US" b="1" dirty="0"/>
              <a:t>Vertical vorticity equation (neglect Coriolis, baroclinic and friction terms)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Expand</a:t>
            </a:r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  <a:p>
            <a:r>
              <a:rPr lang="en-US" b="1" dirty="0"/>
              <a:t>Expand fully</a:t>
            </a:r>
          </a:p>
          <a:p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DEF72EA-4EC3-7047-8BF4-C381BF440751}"/>
                  </a:ext>
                </a:extLst>
              </p:cNvPr>
              <p:cNvSpPr txBox="1"/>
              <p:nvPr/>
            </p:nvSpPr>
            <p:spPr>
              <a:xfrm>
                <a:off x="4316278" y="2305372"/>
                <a:ext cx="2307490" cy="5266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𝜁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DEF72EA-4EC3-7047-8BF4-C381BF440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6278" y="2305372"/>
                <a:ext cx="2307490" cy="526683"/>
              </a:xfrm>
              <a:prstGeom prst="rect">
                <a:avLst/>
              </a:prstGeom>
              <a:blipFill>
                <a:blip r:embed="rId2"/>
                <a:stretch>
                  <a:fillRect l="-2186" t="-4651" r="-1093" b="-13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F4A9E8F-C0BF-AF48-9866-801E28F1B78D}"/>
                  </a:ext>
                </a:extLst>
              </p:cNvPr>
              <p:cNvSpPr txBox="1"/>
              <p:nvPr/>
            </p:nvSpPr>
            <p:spPr>
              <a:xfrm>
                <a:off x="4316278" y="3254775"/>
                <a:ext cx="4835490" cy="5740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𝜁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F4A9E8F-C0BF-AF48-9866-801E28F1B7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6278" y="3254775"/>
                <a:ext cx="4835490" cy="574003"/>
              </a:xfrm>
              <a:prstGeom prst="rect">
                <a:avLst/>
              </a:prstGeom>
              <a:blipFill>
                <a:blip r:embed="rId3"/>
                <a:stretch>
                  <a:fillRect l="-1047" t="-4348" r="-1047" b="-1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6F8B23-4BFE-284E-AC20-0E6522B61316}"/>
                  </a:ext>
                </a:extLst>
              </p:cNvPr>
              <p:cNvSpPr txBox="1"/>
              <p:nvPr/>
            </p:nvSpPr>
            <p:spPr>
              <a:xfrm>
                <a:off x="3377271" y="5331289"/>
                <a:ext cx="7839133" cy="5740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6F8B23-4BFE-284E-AC20-0E6522B61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271" y="5331289"/>
                <a:ext cx="7839133" cy="574003"/>
              </a:xfrm>
              <a:prstGeom prst="rect">
                <a:avLst/>
              </a:prstGeom>
              <a:blipFill>
                <a:blip r:embed="rId4"/>
                <a:stretch>
                  <a:fillRect t="-4348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B61AB14-2E21-C54C-8E09-35AFBFDEEBAC}"/>
              </a:ext>
            </a:extLst>
          </p:cNvPr>
          <p:cNvSpPr txBox="1"/>
          <p:nvPr/>
        </p:nvSpPr>
        <p:spPr>
          <a:xfrm>
            <a:off x="4925878" y="2723726"/>
            <a:ext cx="7971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advection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4CE535-51FF-2C48-9020-832E50E3247F}"/>
              </a:ext>
            </a:extLst>
          </p:cNvPr>
          <p:cNvSpPr txBox="1"/>
          <p:nvPr/>
        </p:nvSpPr>
        <p:spPr>
          <a:xfrm>
            <a:off x="5826627" y="2725589"/>
            <a:ext cx="14702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tilting and stretching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7FCB86-4254-4A45-930D-40ABAEA47FDE}"/>
              </a:ext>
            </a:extLst>
          </p:cNvPr>
          <p:cNvSpPr txBox="1"/>
          <p:nvPr/>
        </p:nvSpPr>
        <p:spPr>
          <a:xfrm>
            <a:off x="4967568" y="3782880"/>
            <a:ext cx="1458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horizontal advection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0065BF-77E8-2641-B4D4-7658C880F90A}"/>
              </a:ext>
            </a:extLst>
          </p:cNvPr>
          <p:cNvSpPr txBox="1"/>
          <p:nvPr/>
        </p:nvSpPr>
        <p:spPr>
          <a:xfrm>
            <a:off x="6359801" y="3784743"/>
            <a:ext cx="797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0070C0"/>
                </a:solidFill>
              </a:rPr>
              <a:t>vertical</a:t>
            </a:r>
          </a:p>
          <a:p>
            <a:pPr algn="ctr"/>
            <a:r>
              <a:rPr lang="en-US" sz="1200" dirty="0">
                <a:solidFill>
                  <a:srgbClr val="0070C0"/>
                </a:solidFill>
              </a:rPr>
              <a:t>advection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8B55BF-8516-9141-8FD9-8E02C48A0DF6}"/>
              </a:ext>
            </a:extLst>
          </p:cNvPr>
          <p:cNvSpPr txBox="1"/>
          <p:nvPr/>
        </p:nvSpPr>
        <p:spPr>
          <a:xfrm>
            <a:off x="7530305" y="3787788"/>
            <a:ext cx="545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tilting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F6DD10-EB7D-3D41-855C-B8D64911F00A}"/>
              </a:ext>
            </a:extLst>
          </p:cNvPr>
          <p:cNvSpPr txBox="1"/>
          <p:nvPr/>
        </p:nvSpPr>
        <p:spPr>
          <a:xfrm>
            <a:off x="8544609" y="3824852"/>
            <a:ext cx="804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stretching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71E132-0E2E-8747-B70E-AFAB0AD16343}"/>
              </a:ext>
            </a:extLst>
          </p:cNvPr>
          <p:cNvSpPr txBox="1"/>
          <p:nvPr/>
        </p:nvSpPr>
        <p:spPr>
          <a:xfrm>
            <a:off x="4058334" y="5905292"/>
            <a:ext cx="1458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horizontal advection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5D19A3-BD0F-C046-B1F1-35EEFBC0808F}"/>
              </a:ext>
            </a:extLst>
          </p:cNvPr>
          <p:cNvSpPr txBox="1"/>
          <p:nvPr/>
        </p:nvSpPr>
        <p:spPr>
          <a:xfrm>
            <a:off x="5512559" y="5907155"/>
            <a:ext cx="797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solidFill>
                  <a:srgbClr val="0070C0"/>
                </a:solidFill>
              </a:rPr>
              <a:t>vertical</a:t>
            </a:r>
          </a:p>
          <a:p>
            <a:pPr algn="ctr"/>
            <a:r>
              <a:rPr lang="en-US" sz="1200" dirty="0">
                <a:solidFill>
                  <a:srgbClr val="0070C0"/>
                </a:solidFill>
              </a:rPr>
              <a:t>advection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35F915-ADE8-1F4B-9AAC-5DBC5EA95F8F}"/>
              </a:ext>
            </a:extLst>
          </p:cNvPr>
          <p:cNvSpPr txBox="1"/>
          <p:nvPr/>
        </p:nvSpPr>
        <p:spPr>
          <a:xfrm>
            <a:off x="7632187" y="5905291"/>
            <a:ext cx="545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tilting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5944D9-C582-1C4B-A4E2-74962BB354DC}"/>
              </a:ext>
            </a:extLst>
          </p:cNvPr>
          <p:cNvSpPr txBox="1"/>
          <p:nvPr/>
        </p:nvSpPr>
        <p:spPr>
          <a:xfrm>
            <a:off x="10045359" y="5905292"/>
            <a:ext cx="804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stretching</a:t>
            </a:r>
          </a:p>
        </p:txBody>
      </p:sp>
    </p:spTree>
    <p:extLst>
      <p:ext uri="{BB962C8B-B14F-4D97-AF65-F5344CB8AC3E}">
        <p14:creationId xmlns:p14="http://schemas.microsoft.com/office/powerpoint/2010/main" val="3149510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7B8E902-5378-2340-90E9-C1CCD0F7370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916"/>
                <a:ext cx="10515600" cy="1325563"/>
              </a:xfrm>
            </p:spPr>
            <p:txBody>
              <a:bodyPr/>
              <a:lstStyle/>
              <a:p>
                <a:pPr algn="ctr"/>
                <a:r>
                  <a:rPr lang="en-US" b="1" dirty="0">
                    <a:solidFill>
                      <a:srgbClr val="FF0000"/>
                    </a:solidFill>
                  </a:rPr>
                  <a:t>Linearize vertical vorticity equation around an environmental wind profile [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,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]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7B8E902-5378-2340-90E9-C1CCD0F737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916"/>
                <a:ext cx="10515600" cy="1325563"/>
              </a:xfrm>
              <a:blipFill>
                <a:blip r:embed="rId2"/>
                <a:stretch>
                  <a:fillRect l="-2051" t="-13333" r="-3136" b="-2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DF4F8-91EF-214C-B770-22AD7C449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956" y="1557580"/>
            <a:ext cx="11282766" cy="4990454"/>
          </a:xfrm>
        </p:spPr>
        <p:txBody>
          <a:bodyPr/>
          <a:lstStyle/>
          <a:p>
            <a:r>
              <a:rPr lang="en-US" b="1" dirty="0"/>
              <a:t>Linearize and neglect product of perturbation terms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Rewritten in reference frame moving with storm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E52BC4C-3F15-1540-9F13-7088D9A1B12F}"/>
                  </a:ext>
                </a:extLst>
              </p:cNvPr>
              <p:cNvSpPr txBox="1"/>
              <p:nvPr/>
            </p:nvSpPr>
            <p:spPr>
              <a:xfrm>
                <a:off x="1061634" y="2057400"/>
                <a:ext cx="14086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E52BC4C-3F15-1540-9F13-7088D9A1B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634" y="2057400"/>
                <a:ext cx="1408655" cy="276999"/>
              </a:xfrm>
              <a:prstGeom prst="rect">
                <a:avLst/>
              </a:prstGeom>
              <a:blipFill>
                <a:blip r:embed="rId3"/>
                <a:stretch>
                  <a:fillRect l="-1786" t="-4545" r="-4464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E05D901-C1ED-6B48-8DB6-29183ED1B51C}"/>
                  </a:ext>
                </a:extLst>
              </p:cNvPr>
              <p:cNvSpPr txBox="1"/>
              <p:nvPr/>
            </p:nvSpPr>
            <p:spPr>
              <a:xfrm>
                <a:off x="1061633" y="2427000"/>
                <a:ext cx="13864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E05D901-C1ED-6B48-8DB6-29183ED1B5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633" y="2427000"/>
                <a:ext cx="1386405" cy="276999"/>
              </a:xfrm>
              <a:prstGeom prst="rect">
                <a:avLst/>
              </a:prstGeom>
              <a:blipFill>
                <a:blip r:embed="rId4"/>
                <a:stretch>
                  <a:fillRect l="-1818" t="-4348" r="-4545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A0566C2-CF6F-B14F-98D3-6E06FDCF0BD9}"/>
                  </a:ext>
                </a:extLst>
              </p:cNvPr>
              <p:cNvSpPr txBox="1"/>
              <p:nvPr/>
            </p:nvSpPr>
            <p:spPr>
              <a:xfrm>
                <a:off x="2882683" y="2057400"/>
                <a:ext cx="7601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A0566C2-CF6F-B14F-98D3-6E06FDCF0B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2683" y="2057400"/>
                <a:ext cx="760144" cy="276999"/>
              </a:xfrm>
              <a:prstGeom prst="rect">
                <a:avLst/>
              </a:prstGeom>
              <a:blipFill>
                <a:blip r:embed="rId5"/>
                <a:stretch>
                  <a:fillRect l="-3279" t="-4545" r="-6557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730CEA2-C675-864E-B477-5DB53F94C7D9}"/>
                  </a:ext>
                </a:extLst>
              </p:cNvPr>
              <p:cNvSpPr txBox="1"/>
              <p:nvPr/>
            </p:nvSpPr>
            <p:spPr>
              <a:xfrm>
                <a:off x="2882683" y="2426999"/>
                <a:ext cx="6406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730CEA2-C675-864E-B477-5DB53F94C7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2683" y="2426999"/>
                <a:ext cx="640625" cy="276999"/>
              </a:xfrm>
              <a:prstGeom prst="rect">
                <a:avLst/>
              </a:prstGeom>
              <a:blipFill>
                <a:blip r:embed="rId6"/>
                <a:stretch>
                  <a:fillRect l="-13725" t="-4348" r="-9804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FD08ADF-4EC7-A74A-B8E0-556A1614C761}"/>
                  </a:ext>
                </a:extLst>
              </p:cNvPr>
              <p:cNvSpPr txBox="1"/>
              <p:nvPr/>
            </p:nvSpPr>
            <p:spPr>
              <a:xfrm>
                <a:off x="838200" y="2999415"/>
                <a:ext cx="4000775" cy="5887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𝜁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𝜁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FD08ADF-4EC7-A74A-B8E0-556A1614C7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999415"/>
                <a:ext cx="4000775" cy="588751"/>
              </a:xfrm>
              <a:prstGeom prst="rect">
                <a:avLst/>
              </a:prstGeom>
              <a:blipFill>
                <a:blip r:embed="rId7"/>
                <a:stretch>
                  <a:fillRect l="-1266" t="-4255" r="-949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FFEC045-ABEA-F44E-A805-2BEC094C5A8C}"/>
                  </a:ext>
                </a:extLst>
              </p:cNvPr>
              <p:cNvSpPr txBox="1"/>
              <p:nvPr/>
            </p:nvSpPr>
            <p:spPr>
              <a:xfrm>
                <a:off x="838200" y="3758431"/>
                <a:ext cx="2975622" cy="5414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̅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𝜵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𝒉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𝑺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𝜵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𝒉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′∙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FFEC045-ABEA-F44E-A805-2BEC094C5A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758431"/>
                <a:ext cx="2975622" cy="541430"/>
              </a:xfrm>
              <a:prstGeom prst="rect">
                <a:avLst/>
              </a:prstGeom>
              <a:blipFill>
                <a:blip r:embed="rId8"/>
                <a:stretch>
                  <a:fillRect l="-1702" t="-4651" r="-1277" b="-13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008D5776-6F53-CE40-9881-CBA86B341906}"/>
              </a:ext>
            </a:extLst>
          </p:cNvPr>
          <p:cNvSpPr txBox="1"/>
          <p:nvPr/>
        </p:nvSpPr>
        <p:spPr>
          <a:xfrm>
            <a:off x="1878106" y="3542268"/>
            <a:ext cx="7971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advection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F7412CF-FC21-2F4E-A810-5A2897E6468F}"/>
              </a:ext>
            </a:extLst>
          </p:cNvPr>
          <p:cNvSpPr txBox="1"/>
          <p:nvPr/>
        </p:nvSpPr>
        <p:spPr>
          <a:xfrm>
            <a:off x="3703724" y="3543453"/>
            <a:ext cx="545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tilting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3E1F371-3978-0A4D-9E3D-041934A2D355}"/>
                  </a:ext>
                </a:extLst>
              </p:cNvPr>
              <p:cNvSpPr txBox="1"/>
              <p:nvPr/>
            </p:nvSpPr>
            <p:spPr>
              <a:xfrm>
                <a:off x="838200" y="5243685"/>
                <a:ext cx="3557449" cy="5414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̅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</m:d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𝜵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𝒉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𝑺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𝜵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𝒉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′∙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3E1F371-3978-0A4D-9E3D-041934A2D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243685"/>
                <a:ext cx="3557449" cy="541430"/>
              </a:xfrm>
              <a:prstGeom prst="rect">
                <a:avLst/>
              </a:prstGeom>
              <a:blipFill>
                <a:blip r:embed="rId9"/>
                <a:stretch>
                  <a:fillRect l="-1423" t="-2273" r="-712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1BEF4598-C652-9547-A5B2-0AE4B2372B64}"/>
              </a:ext>
            </a:extLst>
          </p:cNvPr>
          <p:cNvSpPr txBox="1"/>
          <p:nvPr/>
        </p:nvSpPr>
        <p:spPr>
          <a:xfrm>
            <a:off x="2026478" y="5678381"/>
            <a:ext cx="7971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advection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9E6F22D-B9A8-024C-B38B-2ACFB55CB555}"/>
              </a:ext>
            </a:extLst>
          </p:cNvPr>
          <p:cNvSpPr txBox="1"/>
          <p:nvPr/>
        </p:nvSpPr>
        <p:spPr>
          <a:xfrm>
            <a:off x="3431053" y="5678380"/>
            <a:ext cx="545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tilting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1E56DAB-1211-B945-B331-CCBCE110F0C0}"/>
                  </a:ext>
                </a:extLst>
              </p:cNvPr>
              <p:cNvSpPr txBox="1"/>
              <p:nvPr/>
            </p:nvSpPr>
            <p:spPr>
              <a:xfrm>
                <a:off x="4891594" y="4068798"/>
                <a:ext cx="766235" cy="5553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̅"/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</m:acc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1E56DAB-1211-B945-B331-CCBCE110F0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594" y="4068798"/>
                <a:ext cx="766235" cy="555345"/>
              </a:xfrm>
              <a:prstGeom prst="rect">
                <a:avLst/>
              </a:prstGeom>
              <a:blipFill>
                <a:blip r:embed="rId10"/>
                <a:stretch>
                  <a:fillRect l="-4839" r="-6452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44B7EFD9-2423-7244-A8FB-8A7A41712AB3}"/>
              </a:ext>
            </a:extLst>
          </p:cNvPr>
          <p:cNvSpPr txBox="1"/>
          <p:nvPr/>
        </p:nvSpPr>
        <p:spPr>
          <a:xfrm>
            <a:off x="5603586" y="4245618"/>
            <a:ext cx="1411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mean vertical shear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D72BA04-87C6-EC44-A7B8-931D85668837}"/>
              </a:ext>
            </a:extLst>
          </p:cNvPr>
          <p:cNvCxnSpPr/>
          <p:nvPr/>
        </p:nvCxnSpPr>
        <p:spPr>
          <a:xfrm flipV="1">
            <a:off x="2750949" y="4191625"/>
            <a:ext cx="0" cy="216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57FE06F-2880-384D-9363-FED7264D8D3A}"/>
              </a:ext>
            </a:extLst>
          </p:cNvPr>
          <p:cNvCxnSpPr>
            <a:cxnSpLocks/>
          </p:cNvCxnSpPr>
          <p:nvPr/>
        </p:nvCxnSpPr>
        <p:spPr>
          <a:xfrm>
            <a:off x="2750949" y="4407364"/>
            <a:ext cx="2088026" cy="7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28D0C73-1ACD-D342-B3BB-114FFEE40F95}"/>
              </a:ext>
            </a:extLst>
          </p:cNvPr>
          <p:cNvCxnSpPr>
            <a:cxnSpLocks/>
          </p:cNvCxnSpPr>
          <p:nvPr/>
        </p:nvCxnSpPr>
        <p:spPr>
          <a:xfrm flipV="1">
            <a:off x="1688376" y="4189707"/>
            <a:ext cx="0" cy="4017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E8F944E-70F5-CB4B-B30A-F9E7D96B674B}"/>
              </a:ext>
            </a:extLst>
          </p:cNvPr>
          <p:cNvCxnSpPr>
            <a:cxnSpLocks/>
          </p:cNvCxnSpPr>
          <p:nvPr/>
        </p:nvCxnSpPr>
        <p:spPr>
          <a:xfrm>
            <a:off x="1688376" y="4591424"/>
            <a:ext cx="6518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A775AE86-3022-2D4C-8CF3-4777ACD7487E}"/>
              </a:ext>
            </a:extLst>
          </p:cNvPr>
          <p:cNvSpPr txBox="1"/>
          <p:nvPr/>
        </p:nvSpPr>
        <p:spPr>
          <a:xfrm>
            <a:off x="2276676" y="4444839"/>
            <a:ext cx="2884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mean velocity vector (horizontal wind only)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0D427A7-9A34-8943-9EBA-6859A720A7F0}"/>
                  </a:ext>
                </a:extLst>
              </p:cNvPr>
              <p:cNvSpPr txBox="1"/>
              <p:nvPr/>
            </p:nvSpPr>
            <p:spPr>
              <a:xfrm>
                <a:off x="7390325" y="3556004"/>
                <a:ext cx="4661959" cy="993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𝑺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𝜵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1200" dirty="0">
                    <a:solidFill>
                      <a:srgbClr val="FF0000"/>
                    </a:solidFill>
                  </a:rPr>
                  <a:t> </a:t>
                </a:r>
              </a:p>
              <a:p>
                <a:r>
                  <a:rPr lang="en-US" b="0" dirty="0"/>
                  <a:t>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0D427A7-9A34-8943-9EBA-6859A720A7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0325" y="3556004"/>
                <a:ext cx="4661959" cy="993605"/>
              </a:xfrm>
              <a:prstGeom prst="rect">
                <a:avLst/>
              </a:prstGeom>
              <a:blipFill>
                <a:blip r:embed="rId11"/>
                <a:stretch>
                  <a:fillRect b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CFCFB1A-8820-EB59-792D-9678AEC5B4C3}"/>
                  </a:ext>
                </a:extLst>
              </p:cNvPr>
              <p:cNvSpPr txBox="1"/>
              <p:nvPr/>
            </p:nvSpPr>
            <p:spPr>
              <a:xfrm>
                <a:off x="4213151" y="2129995"/>
                <a:ext cx="7839133" cy="5740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CFCFB1A-8820-EB59-792D-9678AEC5B4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3151" y="2129995"/>
                <a:ext cx="7839133" cy="574003"/>
              </a:xfrm>
              <a:prstGeom prst="rect">
                <a:avLst/>
              </a:prstGeom>
              <a:blipFill>
                <a:blip r:embed="rId12"/>
                <a:stretch>
                  <a:fillRect t="-2128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4FA6E36-6D46-DE3E-AE39-2EE4FC54693F}"/>
              </a:ext>
            </a:extLst>
          </p:cNvPr>
          <p:cNvCxnSpPr>
            <a:cxnSpLocks/>
          </p:cNvCxnSpPr>
          <p:nvPr/>
        </p:nvCxnSpPr>
        <p:spPr>
          <a:xfrm flipH="1">
            <a:off x="5065669" y="3328704"/>
            <a:ext cx="2576102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BB8EF39-096B-307C-D61C-413AD9A34283}"/>
              </a:ext>
            </a:extLst>
          </p:cNvPr>
          <p:cNvCxnSpPr/>
          <p:nvPr/>
        </p:nvCxnSpPr>
        <p:spPr>
          <a:xfrm>
            <a:off x="7641771" y="2720326"/>
            <a:ext cx="0" cy="61886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593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892</Words>
  <Application>Microsoft Macintosh PowerPoint</Application>
  <PresentationFormat>Widescreen</PresentationFormat>
  <Paragraphs>208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Times New Roman</vt:lpstr>
      <vt:lpstr>Office Theme</vt:lpstr>
      <vt:lpstr>Review on Vorticity </vt:lpstr>
      <vt:lpstr>Vorticity</vt:lpstr>
      <vt:lpstr>Vorticity</vt:lpstr>
      <vt:lpstr>Vertical Vorticity</vt:lpstr>
      <vt:lpstr>Tilting</vt:lpstr>
      <vt:lpstr>Stretching</vt:lpstr>
      <vt:lpstr>Origin of Midlevel Rotation in Supercells</vt:lpstr>
      <vt:lpstr>Begin with vertical vorticity equation</vt:lpstr>
      <vt:lpstr>Linearize vertical vorticity equation around an environmental wind profile [u ̅(z),v ̅(z)]</vt:lpstr>
      <vt:lpstr>Comments on linearized equation</vt:lpstr>
      <vt:lpstr>Interpretation of tilting term</vt:lpstr>
      <vt:lpstr>Interpretation of advection term</vt:lpstr>
      <vt:lpstr>Interpretation of advection term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Supercell Rotation and Pressure Perturbations</dc:title>
  <dc:creator>Galarneau, Thomas J.</dc:creator>
  <cp:lastModifiedBy>Xue, Ming</cp:lastModifiedBy>
  <cp:revision>38</cp:revision>
  <cp:lastPrinted>2023-03-27T07:24:04Z</cp:lastPrinted>
  <dcterms:created xsi:type="dcterms:W3CDTF">2021-02-27T17:57:32Z</dcterms:created>
  <dcterms:modified xsi:type="dcterms:W3CDTF">2023-03-27T07:24:55Z</dcterms:modified>
</cp:coreProperties>
</file>