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b74496833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b74496833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744968333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b744968333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b744968333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b744968333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b74496833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b74496833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c3260f87b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c3260f87b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b744968333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b744968333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b744968333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b744968333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b744968333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b744968333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b744968333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b744968333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b744968333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b744968333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74496833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b74496833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b744968333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b744968333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b744968333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b744968333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744968333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744968333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b744968333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b744968333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b744968333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b744968333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b744968333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b744968333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b74496833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b74496833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b744968333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b744968333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b744968333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b744968333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b744968333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b744968333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b7449683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b7449683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b744968333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b744968333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b744968333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b744968333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b744968333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b744968333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b74496833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b74496833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c3260f87b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c3260f87b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b744968333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b744968333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b744968333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b744968333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c3260f87b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c3260f87b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b744968333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b744968333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b74496833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b74496833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b74496833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b74496833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b744968333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b744968333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b8bf4bd49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b8bf4bd49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744968333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744968333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b74496833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b74496833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gif"/><Relationship Id="rId4" Type="http://schemas.openxmlformats.org/officeDocument/2006/relationships/image" Target="../media/image27.gif"/><Relationship Id="rId5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 flipH="1">
            <a:off x="517025" y="248650"/>
            <a:ext cx="5700" cy="4319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Google Shape;56;p13"/>
          <p:cNvCxnSpPr/>
          <p:nvPr/>
        </p:nvCxnSpPr>
        <p:spPr>
          <a:xfrm rot="10800000">
            <a:off x="345350" y="4306525"/>
            <a:ext cx="176100" cy="136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" name="Google Shape;57;p13"/>
          <p:cNvCxnSpPr/>
          <p:nvPr/>
        </p:nvCxnSpPr>
        <p:spPr>
          <a:xfrm rot="10800000">
            <a:off x="276950" y="4045225"/>
            <a:ext cx="244500" cy="169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" name="Google Shape;58;p13"/>
          <p:cNvCxnSpPr/>
          <p:nvPr/>
        </p:nvCxnSpPr>
        <p:spPr>
          <a:xfrm rot="10800000">
            <a:off x="282650" y="3624625"/>
            <a:ext cx="238800" cy="36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" name="Google Shape;59;p13"/>
          <p:cNvCxnSpPr/>
          <p:nvPr/>
        </p:nvCxnSpPr>
        <p:spPr>
          <a:xfrm flipH="1" rot="10800000">
            <a:off x="521450" y="3283525"/>
            <a:ext cx="102300" cy="47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" name="Google Shape;60;p13"/>
          <p:cNvCxnSpPr/>
          <p:nvPr/>
        </p:nvCxnSpPr>
        <p:spPr>
          <a:xfrm flipH="1" rot="10800000">
            <a:off x="521450" y="3096025"/>
            <a:ext cx="278400" cy="127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" name="Google Shape;61;p13"/>
          <p:cNvCxnSpPr/>
          <p:nvPr/>
        </p:nvCxnSpPr>
        <p:spPr>
          <a:xfrm flipH="1" rot="10800000">
            <a:off x="521450" y="2766325"/>
            <a:ext cx="8127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" name="Google Shape;62;p13"/>
          <p:cNvCxnSpPr/>
          <p:nvPr/>
        </p:nvCxnSpPr>
        <p:spPr>
          <a:xfrm flipH="1" rot="10800000">
            <a:off x="521450" y="2266225"/>
            <a:ext cx="1904100" cy="27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" name="Google Shape;63;p13"/>
          <p:cNvCxnSpPr/>
          <p:nvPr/>
        </p:nvCxnSpPr>
        <p:spPr>
          <a:xfrm flipH="1" rot="10800000">
            <a:off x="521450" y="16182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" name="Google Shape;64;p13"/>
          <p:cNvCxnSpPr/>
          <p:nvPr/>
        </p:nvCxnSpPr>
        <p:spPr>
          <a:xfrm flipH="1" rot="10800000">
            <a:off x="521450" y="11610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" name="Google Shape;65;p13"/>
          <p:cNvCxnSpPr/>
          <p:nvPr/>
        </p:nvCxnSpPr>
        <p:spPr>
          <a:xfrm flipH="1" rot="10800000">
            <a:off x="521450" y="748825"/>
            <a:ext cx="2455200" cy="341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" name="Google Shape;66;p13"/>
          <p:cNvCxnSpPr/>
          <p:nvPr/>
        </p:nvCxnSpPr>
        <p:spPr>
          <a:xfrm flipH="1" rot="10800000">
            <a:off x="521450" y="277225"/>
            <a:ext cx="2068800" cy="27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" name="Google Shape;67;p13"/>
          <p:cNvSpPr txBox="1"/>
          <p:nvPr/>
        </p:nvSpPr>
        <p:spPr>
          <a:xfrm>
            <a:off x="5582825" y="970475"/>
            <a:ext cx="3453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Deep-layer</a:t>
            </a:r>
            <a:endParaRPr b="1"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</a:t>
            </a:r>
            <a:endParaRPr b="1"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Wind Shear</a:t>
            </a:r>
            <a:endParaRPr b="1" sz="4000"/>
          </a:p>
        </p:txBody>
      </p:sp>
      <p:sp>
        <p:nvSpPr>
          <p:cNvPr id="68" name="Google Shape;68;p13"/>
          <p:cNvSpPr txBox="1"/>
          <p:nvPr/>
        </p:nvSpPr>
        <p:spPr>
          <a:xfrm>
            <a:off x="1385150" y="4587450"/>
            <a:ext cx="6442800" cy="4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To answer in-class questions go to: </a:t>
            </a:r>
            <a:r>
              <a:rPr lang="en" sz="15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68" name="Google Shape;168;p2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26969" l="0" r="49241" t="0"/>
          <a:stretch/>
        </p:blipFill>
        <p:spPr>
          <a:xfrm>
            <a:off x="118300" y="924225"/>
            <a:ext cx="4114424" cy="41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4198625" y="1122075"/>
            <a:ext cx="466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Bulk Wind Difference: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magnitude of the vector difference between the winds at two different levels.</a:t>
            </a:r>
            <a:endParaRPr/>
          </a:p>
        </p:txBody>
      </p:sp>
      <p:cxnSp>
        <p:nvCxnSpPr>
          <p:cNvPr id="171" name="Google Shape;171;p22"/>
          <p:cNvCxnSpPr/>
          <p:nvPr/>
        </p:nvCxnSpPr>
        <p:spPr>
          <a:xfrm>
            <a:off x="4931075" y="3575375"/>
            <a:ext cx="2591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2"/>
          <p:cNvCxnSpPr/>
          <p:nvPr/>
        </p:nvCxnSpPr>
        <p:spPr>
          <a:xfrm rot="10800000">
            <a:off x="6200600" y="2647950"/>
            <a:ext cx="4800" cy="184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2"/>
          <p:cNvCxnSpPr/>
          <p:nvPr/>
        </p:nvCxnSpPr>
        <p:spPr>
          <a:xfrm rot="10800000">
            <a:off x="5911475" y="3359725"/>
            <a:ext cx="301200" cy="2274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2"/>
          <p:cNvCxnSpPr/>
          <p:nvPr/>
        </p:nvCxnSpPr>
        <p:spPr>
          <a:xfrm flipH="1" rot="10800000">
            <a:off x="6201300" y="3336950"/>
            <a:ext cx="2279100" cy="2445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2"/>
          <p:cNvCxnSpPr/>
          <p:nvPr/>
        </p:nvCxnSpPr>
        <p:spPr>
          <a:xfrm flipH="1" rot="10800000">
            <a:off x="6212675" y="3075650"/>
            <a:ext cx="1091100" cy="505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2"/>
          <p:cNvCxnSpPr/>
          <p:nvPr/>
        </p:nvCxnSpPr>
        <p:spPr>
          <a:xfrm flipH="1" rot="10800000">
            <a:off x="5928500" y="3075700"/>
            <a:ext cx="1358400" cy="28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22"/>
          <p:cNvCxnSpPr/>
          <p:nvPr/>
        </p:nvCxnSpPr>
        <p:spPr>
          <a:xfrm flipH="1" rot="10800000">
            <a:off x="5951225" y="3342675"/>
            <a:ext cx="2523600" cy="22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2"/>
          <p:cNvSpPr txBox="1"/>
          <p:nvPr/>
        </p:nvSpPr>
        <p:spPr>
          <a:xfrm>
            <a:off x="5144300" y="322787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9900"/>
                </a:solidFill>
              </a:rPr>
              <a:t>10 m wind</a:t>
            </a:r>
            <a:endParaRPr sz="1000">
              <a:solidFill>
                <a:srgbClr val="FF9900"/>
              </a:solidFill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7359775" y="284602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3 km wind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8006625" y="3447400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FF"/>
                </a:solidFill>
              </a:rPr>
              <a:t>6</a:t>
            </a:r>
            <a:r>
              <a:rPr lang="en" sz="1000">
                <a:solidFill>
                  <a:srgbClr val="9900FF"/>
                </a:solidFill>
              </a:rPr>
              <a:t> km wind</a:t>
            </a:r>
            <a:endParaRPr sz="1000">
              <a:solidFill>
                <a:srgbClr val="9900FF"/>
              </a:solidFill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7047000" y="3108700"/>
            <a:ext cx="15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FF"/>
                </a:solidFill>
              </a:rPr>
              <a:t>0-6 km Shear Vector</a:t>
            </a:r>
            <a:r>
              <a:rPr lang="en" sz="1000">
                <a:solidFill>
                  <a:srgbClr val="00FFFF"/>
                </a:solidFill>
              </a:rPr>
              <a:t> </a:t>
            </a:r>
            <a:endParaRPr sz="1000">
              <a:solidFill>
                <a:srgbClr val="00FFFF"/>
              </a:solidFill>
            </a:endParaRPr>
          </a:p>
        </p:txBody>
      </p:sp>
      <p:sp>
        <p:nvSpPr>
          <p:cNvPr id="182" name="Google Shape;182;p22"/>
          <p:cNvSpPr txBox="1"/>
          <p:nvPr/>
        </p:nvSpPr>
        <p:spPr>
          <a:xfrm rot="-741032">
            <a:off x="6133377" y="2869739"/>
            <a:ext cx="1558262" cy="3387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0-3 km Shear Vector 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3920150" y="48579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3832600" y="41300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/>
          <p:nvPr/>
        </p:nvSpPr>
        <p:spPr>
          <a:xfrm>
            <a:off x="3832600" y="2791050"/>
            <a:ext cx="250200" cy="2274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91" name="Google Shape;191;p2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" y="1001700"/>
            <a:ext cx="5418000" cy="38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604375" y="4743300"/>
            <a:ext cx="46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Fig. 1 from Brooks et al. 2003</a:t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5119350" y="1343725"/>
            <a:ext cx="4052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to 6 km BWD is a very common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to gauge the magnitude of deep-layer wind shear.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studies have shown that around </a:t>
            </a:r>
            <a:r>
              <a:rPr lang="en" u="sng"/>
              <a:t>10 m/s (~20 knots)</a:t>
            </a:r>
            <a:r>
              <a:rPr lang="en"/>
              <a:t> is a reasonable discriminator between severe and non-severe environments.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(although not perfect!)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5147775" y="3248725"/>
            <a:ext cx="402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common BWD metrics used in convective forecasting include: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0-1 km BWD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0-3 km BWD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0-8 km BWD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01" name="Google Shape;201;p2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02" name="Google Shape;202;p24"/>
          <p:cNvSpPr txBox="1"/>
          <p:nvPr/>
        </p:nvSpPr>
        <p:spPr>
          <a:xfrm>
            <a:off x="402100" y="1173225"/>
            <a:ext cx="4012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0-6 km Bulk Wind Difference Pros: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Quick estimate of whether or not the environment will support downdraft displacement from the updraft region (i.e. will the environment support storm venting).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Very easy to calculate and interpret.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0-6 km Bulk Wind Difference Cons: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Does not contain information about the “shape” of the wind profile (i.e. there is no information about the hodograph).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May 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7200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b="31500" l="109" r="50000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11" name="Google Shape;211;p2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12" name="Google Shape;212;p2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</a:t>
            </a:r>
            <a:r>
              <a:rPr b="1" lang="en"/>
              <a:t>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convection.</a:t>
            </a:r>
            <a:endParaRPr/>
          </a:p>
        </p:txBody>
      </p:sp>
      <p:sp>
        <p:nvSpPr>
          <p:cNvPr id="213" name="Google Shape;213;p25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Is the surface parcel contributing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to the updraft?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6823325" y="4407700"/>
            <a:ext cx="557100" cy="17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28" name="Google Shape;228;p2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29" name="Google Shape;229;p27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30" name="Google Shape;230;p27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How about this parcel (green)?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Probably!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8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38" name="Google Shape;238;p2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39" name="Google Shape;239;p28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40" name="Google Shape;240;p28"/>
          <p:cNvSpPr txBox="1"/>
          <p:nvPr/>
        </p:nvSpPr>
        <p:spPr>
          <a:xfrm>
            <a:off x="-525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How about this parcel (green)?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Probably!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0" y="3020450"/>
            <a:ext cx="45720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Parcels below this layer are NOT contributing to the updraft, therefore we don’t want to consider the parcel’s trajectory/wind velocity in shear calculations.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49" name="Google Shape;249;p2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50" name="Google Shape;250;p29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b="31500" l="109" r="50000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0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30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62" name="Google Shape;262;p3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63" name="Google Shape;263;p30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65" name="Google Shape;265;p30"/>
          <p:cNvSpPr/>
          <p:nvPr/>
        </p:nvSpPr>
        <p:spPr>
          <a:xfrm>
            <a:off x="6915300" y="41728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31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" name="Google Shape;272;p31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74" name="Google Shape;274;p3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75" name="Google Shape;275;p31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6892550" y="408762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164250" y="357075"/>
            <a:ext cx="847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Deep-layer </a:t>
            </a: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75" name="Google Shape;75;p14"/>
          <p:cNvSpPr txBox="1"/>
          <p:nvPr/>
        </p:nvSpPr>
        <p:spPr>
          <a:xfrm>
            <a:off x="655525" y="1019075"/>
            <a:ext cx="4904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is it? 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Where does it come from? 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is its influence on deep convection?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we measure it?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to forecast it?</a:t>
            </a:r>
            <a:endParaRPr b="1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32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32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86" name="Google Shape;286;p3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87" name="Google Shape;287;p32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88" name="Google Shape;288;p32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6818650" y="3985300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33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33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298" name="Google Shape;298;p3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299" name="Google Shape;299;p3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6733375" y="38886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33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34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34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12" name="Google Shape;312;p3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313" name="Google Shape;313;p34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315" name="Google Shape;315;p34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34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6595375" y="1813855"/>
            <a:ext cx="205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This is the portion of the profile that is contributing to the storm’s updraft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(by our criteria at least).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18" name="Google Shape;318;p34"/>
          <p:cNvCxnSpPr>
            <a:stCxn id="317" idx="2"/>
          </p:cNvCxnSpPr>
          <p:nvPr/>
        </p:nvCxnSpPr>
        <p:spPr>
          <a:xfrm flipH="1">
            <a:off x="7333525" y="3075955"/>
            <a:ext cx="287400" cy="759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9" name="Google Shape;319;p34"/>
          <p:cNvSpPr/>
          <p:nvPr/>
        </p:nvSpPr>
        <p:spPr>
          <a:xfrm>
            <a:off x="6921175" y="3972425"/>
            <a:ext cx="555900" cy="4479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5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35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5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28" name="Google Shape;328;p3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sp>
        <p:nvSpPr>
          <p:cNvPr id="329" name="Google Shape;329;p3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0-6 km BWD may </a:t>
            </a:r>
            <a:r>
              <a:rPr b="1" lang="en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i="1" lang="en" sz="1900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331" name="Google Shape;331;p35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5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3" name="Google Shape;333;p35"/>
          <p:cNvSpPr txBox="1"/>
          <p:nvPr/>
        </p:nvSpPr>
        <p:spPr>
          <a:xfrm>
            <a:off x="6104600" y="1817613"/>
            <a:ext cx="2686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This is the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</a:rPr>
              <a:t>E</a:t>
            </a:r>
            <a:r>
              <a:rPr b="1" lang="en" u="sng">
                <a:solidFill>
                  <a:srgbClr val="FFFFFF"/>
                </a:solidFill>
              </a:rPr>
              <a:t>ffective Inflow Layer</a:t>
            </a:r>
            <a:r>
              <a:rPr lang="en">
                <a:solidFill>
                  <a:srgbClr val="FFFFFF"/>
                </a:solidFill>
              </a:rPr>
              <a:t>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 is typically denoted in soundings here.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34" name="Google Shape;334;p35"/>
          <p:cNvCxnSpPr>
            <a:stCxn id="333" idx="2"/>
          </p:cNvCxnSpPr>
          <p:nvPr/>
        </p:nvCxnSpPr>
        <p:spPr>
          <a:xfrm flipH="1">
            <a:off x="6624500" y="3079713"/>
            <a:ext cx="823200" cy="80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Google Shape;335;p35"/>
          <p:cNvSpPr/>
          <p:nvPr/>
        </p:nvSpPr>
        <p:spPr>
          <a:xfrm>
            <a:off x="5701975" y="3896225"/>
            <a:ext cx="823200" cy="610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41" name="Google Shape;341;p3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 b="31500" l="109" r="50000" t="2501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 rotWithShape="1">
          <a:blip r:embed="rId4">
            <a:alphaModFix/>
          </a:blip>
          <a:srcRect b="31502" l="109" r="50000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5">
            <a:alphaModFix/>
          </a:blip>
          <a:srcRect b="31502" l="109" r="50000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6">
            <a:alphaModFix/>
          </a:blip>
          <a:srcRect b="31502" l="109" r="50000" t="2494"/>
          <a:stretch/>
        </p:blipFill>
        <p:spPr>
          <a:xfrm>
            <a:off x="4563200" y="1272975"/>
            <a:ext cx="4386900" cy="3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6316125" y="2234000"/>
            <a:ext cx="238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Inflow layer begins above the surface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(elevated)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47" name="Google Shape;347;p36"/>
          <p:cNvCxnSpPr>
            <a:stCxn id="346" idx="2"/>
          </p:cNvCxnSpPr>
          <p:nvPr/>
        </p:nvCxnSpPr>
        <p:spPr>
          <a:xfrm flipH="1">
            <a:off x="6451125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8" name="Google Shape;34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050" y="1272975"/>
            <a:ext cx="4149752" cy="37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 txBox="1"/>
          <p:nvPr/>
        </p:nvSpPr>
        <p:spPr>
          <a:xfrm>
            <a:off x="1866900" y="2234000"/>
            <a:ext cx="186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Inflow layer begins at the surface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(surface-based)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50" name="Google Shape;350;p36"/>
          <p:cNvCxnSpPr>
            <a:stCxn id="349" idx="2"/>
          </p:cNvCxnSpPr>
          <p:nvPr/>
        </p:nvCxnSpPr>
        <p:spPr>
          <a:xfrm flipH="1">
            <a:off x="1740000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1" name="Google Shape;351;p36"/>
          <p:cNvSpPr txBox="1"/>
          <p:nvPr/>
        </p:nvSpPr>
        <p:spPr>
          <a:xfrm>
            <a:off x="3087600" y="4263775"/>
            <a:ext cx="2664900" cy="64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will have a higher tornado potential? Why?</a:t>
            </a:r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57" name="Google Shape;357;p37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37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7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61" name="Google Shape;361;p3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But we can use the Eff. inflow layer to consider the depth from the CAPE-bearing layer to the EL.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38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9" name="Google Shape;369;p38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cxnSp>
        <p:nvCxnSpPr>
          <p:cNvPr id="370" name="Google Shape;370;p38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38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Eff. Bulk Layer</a:t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73" name="Google Shape;373;p3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But how do we define the bottom of this layer? Top of the eff. layer?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Bottom of the eff. layer?</a:t>
            </a: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 rotWithShape="1">
          <a:blip r:embed="rId3">
            <a:alphaModFix/>
          </a:blip>
          <a:srcRect b="31502" l="109" r="50000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39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1" name="Google Shape;381;p39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cxnSp>
        <p:nvCxnSpPr>
          <p:cNvPr id="382" name="Google Shape;382;p39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3" name="Google Shape;383;p39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Eff. Bulk Layer</a:t>
            </a:r>
            <a:endParaRPr>
              <a:solidFill>
                <a:srgbClr val="A4C2F4"/>
              </a:solidFill>
            </a:endParaRPr>
          </a:p>
        </p:txBody>
      </p:sp>
      <p:cxnSp>
        <p:nvCxnSpPr>
          <p:cNvPr id="384" name="Google Shape;384;p39"/>
          <p:cNvCxnSpPr/>
          <p:nvPr/>
        </p:nvCxnSpPr>
        <p:spPr>
          <a:xfrm flipH="1" rot="10800000">
            <a:off x="7793175" y="3145675"/>
            <a:ext cx="10800" cy="13413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9"/>
          <p:cNvCxnSpPr/>
          <p:nvPr/>
        </p:nvCxnSpPr>
        <p:spPr>
          <a:xfrm flipH="1" rot="10800000">
            <a:off x="7973275" y="3145600"/>
            <a:ext cx="10800" cy="11619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387" name="Google Shape;387;p3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do we measure it?</a:t>
            </a:r>
            <a:endParaRPr b="1" sz="2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0"/>
          <p:cNvSpPr txBox="1"/>
          <p:nvPr/>
        </p:nvSpPr>
        <p:spPr>
          <a:xfrm>
            <a:off x="5022725" y="3957075"/>
            <a:ext cx="3807900" cy="39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20000"/>
          </a:bodyPr>
          <a:lstStyle/>
          <a:p>
            <a:pPr indent="-331978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AutoNum type="arabicParenR"/>
            </a:pPr>
            <a:r>
              <a:rPr lang="en" sz="1760">
                <a:solidFill>
                  <a:srgbClr val="FFFFFF"/>
                </a:solidFill>
              </a:rPr>
              <a:t>Start at the effective inflow base</a:t>
            </a:r>
            <a:endParaRPr sz="1760">
              <a:solidFill>
                <a:srgbClr val="FFFFFF"/>
              </a:solidFill>
            </a:endParaRPr>
          </a:p>
        </p:txBody>
      </p:sp>
      <p:sp>
        <p:nvSpPr>
          <p:cNvPr id="394" name="Google Shape;394;p40"/>
          <p:cNvSpPr txBox="1"/>
          <p:nvPr/>
        </p:nvSpPr>
        <p:spPr>
          <a:xfrm>
            <a:off x="4546725" y="400325"/>
            <a:ext cx="4330200" cy="45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2) Find EL of  most-unstable parcel</a:t>
            </a:r>
            <a:endParaRPr sz="1760">
              <a:solidFill>
                <a:srgbClr val="FFFFFF"/>
              </a:solidFill>
            </a:endParaRPr>
          </a:p>
        </p:txBody>
      </p:sp>
      <p:pic>
        <p:nvPicPr>
          <p:cNvPr id="395" name="Google Shape;395;p40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6094800" y="2098950"/>
            <a:ext cx="2751600" cy="85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3) Find BWD between    </a:t>
            </a:r>
            <a:endParaRPr sz="176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    inflow base and some %  </a:t>
            </a:r>
            <a:endParaRPr sz="176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    of the base-EL layer</a:t>
            </a:r>
            <a:endParaRPr sz="1760">
              <a:solidFill>
                <a:srgbClr val="FFFFFF"/>
              </a:solidFill>
            </a:endParaRPr>
          </a:p>
        </p:txBody>
      </p:sp>
      <p:cxnSp>
        <p:nvCxnSpPr>
          <p:cNvPr id="397" name="Google Shape;397;p40"/>
          <p:cNvCxnSpPr/>
          <p:nvPr/>
        </p:nvCxnSpPr>
        <p:spPr>
          <a:xfrm>
            <a:off x="1243250" y="41730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40"/>
          <p:cNvCxnSpPr/>
          <p:nvPr/>
        </p:nvCxnSpPr>
        <p:spPr>
          <a:xfrm>
            <a:off x="1243250" y="6678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9" name="Google Shape;399;p40"/>
          <p:cNvSpPr/>
          <p:nvPr/>
        </p:nvSpPr>
        <p:spPr>
          <a:xfrm>
            <a:off x="5483075" y="1020850"/>
            <a:ext cx="612900" cy="2868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0" name="Google Shape;400;p40"/>
          <p:cNvCxnSpPr/>
          <p:nvPr/>
        </p:nvCxnSpPr>
        <p:spPr>
          <a:xfrm rot="10800000">
            <a:off x="2784500" y="3371800"/>
            <a:ext cx="0" cy="7899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1" name="Google Shape;401;p40"/>
          <p:cNvSpPr txBox="1"/>
          <p:nvPr/>
        </p:nvSpPr>
        <p:spPr>
          <a:xfrm>
            <a:off x="3680375" y="3353500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FFFF"/>
                </a:solidFill>
              </a:rPr>
              <a:t>25% Base-EL depth</a:t>
            </a:r>
            <a:endParaRPr b="1" sz="1200">
              <a:solidFill>
                <a:srgbClr val="00FFFF"/>
              </a:solidFill>
            </a:endParaRPr>
          </a:p>
        </p:txBody>
      </p:sp>
      <p:cxnSp>
        <p:nvCxnSpPr>
          <p:cNvPr id="402" name="Google Shape;402;p40"/>
          <p:cNvCxnSpPr/>
          <p:nvPr/>
        </p:nvCxnSpPr>
        <p:spPr>
          <a:xfrm rot="10800000">
            <a:off x="3006200" y="2519200"/>
            <a:ext cx="6900" cy="164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3" name="Google Shape;403;p40"/>
          <p:cNvSpPr txBox="1"/>
          <p:nvPr/>
        </p:nvSpPr>
        <p:spPr>
          <a:xfrm>
            <a:off x="3656375" y="2517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FF00"/>
                </a:solidFill>
              </a:rPr>
              <a:t>50% Base-EL depth</a:t>
            </a:r>
            <a:endParaRPr b="1" sz="1200">
              <a:solidFill>
                <a:srgbClr val="00FF00"/>
              </a:solidFill>
            </a:endParaRPr>
          </a:p>
        </p:txBody>
      </p:sp>
      <p:cxnSp>
        <p:nvCxnSpPr>
          <p:cNvPr id="404" name="Google Shape;404;p40"/>
          <p:cNvCxnSpPr/>
          <p:nvPr/>
        </p:nvCxnSpPr>
        <p:spPr>
          <a:xfrm rot="10800000">
            <a:off x="3238100" y="1751800"/>
            <a:ext cx="3600" cy="2409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5" name="Google Shape;405;p40"/>
          <p:cNvSpPr txBox="1"/>
          <p:nvPr/>
        </p:nvSpPr>
        <p:spPr>
          <a:xfrm>
            <a:off x="3656375" y="1755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9900"/>
                </a:solidFill>
              </a:rPr>
              <a:t>75% Base-EL depth</a:t>
            </a:r>
            <a:endParaRPr b="1" sz="1200">
              <a:solidFill>
                <a:srgbClr val="FF9900"/>
              </a:solidFill>
            </a:endParaRPr>
          </a:p>
        </p:txBody>
      </p:sp>
      <p:cxnSp>
        <p:nvCxnSpPr>
          <p:cNvPr id="406" name="Google Shape;406;p40"/>
          <p:cNvCxnSpPr/>
          <p:nvPr/>
        </p:nvCxnSpPr>
        <p:spPr>
          <a:xfrm rot="10800000">
            <a:off x="3468800" y="649300"/>
            <a:ext cx="1500" cy="35124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7" name="Google Shape;407;p40"/>
          <p:cNvSpPr txBox="1"/>
          <p:nvPr/>
        </p:nvSpPr>
        <p:spPr>
          <a:xfrm>
            <a:off x="3656375" y="10696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</a:rPr>
              <a:t>100% Base-EL depth</a:t>
            </a:r>
            <a:endParaRPr b="1" sz="1200">
              <a:solidFill>
                <a:srgbClr val="980000"/>
              </a:solidFill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1019900" y="-112700"/>
            <a:ext cx="7133400" cy="57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510">
                <a:solidFill>
                  <a:srgbClr val="FFFFFF"/>
                </a:solidFill>
              </a:rPr>
              <a:t> Calculating Effective Bulk Shear</a:t>
            </a:r>
            <a:endParaRPr sz="251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1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5623150" y="3048000"/>
            <a:ext cx="27012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1"/>
          <p:cNvSpPr txBox="1"/>
          <p:nvPr/>
        </p:nvSpPr>
        <p:spPr>
          <a:xfrm>
            <a:off x="2953950" y="4218525"/>
            <a:ext cx="39273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Depth of Base - EL Layer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81" name="Google Shape;81;p15"/>
          <p:cNvSpPr txBox="1"/>
          <p:nvPr/>
        </p:nvSpPr>
        <p:spPr>
          <a:xfrm>
            <a:off x="95200" y="942875"/>
            <a:ext cx="888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Defined as:</a:t>
            </a:r>
            <a:r>
              <a:rPr b="1" lang="en" sz="1600"/>
              <a:t> 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“</a:t>
            </a:r>
            <a:r>
              <a:rPr lang="en" sz="1600">
                <a:solidFill>
                  <a:schemeClr val="dk1"/>
                </a:solidFill>
              </a:rPr>
              <a:t>The condition produced by a change in wind velocity (speed and/or direction) with height</a:t>
            </a:r>
            <a:r>
              <a:rPr lang="en" sz="1100">
                <a:solidFill>
                  <a:schemeClr val="dk1"/>
                </a:solidFill>
              </a:rPr>
              <a:t>.</a:t>
            </a:r>
            <a:r>
              <a:rPr b="1" lang="en" sz="1600"/>
              <a:t>” 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AMS Glossary</a:t>
            </a:r>
            <a:endParaRPr sz="1600"/>
          </a:p>
        </p:txBody>
      </p:sp>
      <p:cxnSp>
        <p:nvCxnSpPr>
          <p:cNvPr id="82" name="Google Shape;82;p15"/>
          <p:cNvCxnSpPr/>
          <p:nvPr/>
        </p:nvCxnSpPr>
        <p:spPr>
          <a:xfrm flipH="1">
            <a:off x="5169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5"/>
          <p:cNvCxnSpPr/>
          <p:nvPr/>
        </p:nvCxnSpPr>
        <p:spPr>
          <a:xfrm>
            <a:off x="521450" y="4824025"/>
            <a:ext cx="2217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" name="Google Shape;84;p15"/>
          <p:cNvCxnSpPr/>
          <p:nvPr/>
        </p:nvCxnSpPr>
        <p:spPr>
          <a:xfrm flipH="1" rot="10800000">
            <a:off x="521450" y="4363525"/>
            <a:ext cx="437700" cy="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" name="Google Shape;85;p15"/>
          <p:cNvCxnSpPr/>
          <p:nvPr/>
        </p:nvCxnSpPr>
        <p:spPr>
          <a:xfrm flipH="1" rot="10800000">
            <a:off x="521450" y="3908725"/>
            <a:ext cx="7047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" name="Google Shape;86;p15"/>
          <p:cNvCxnSpPr/>
          <p:nvPr/>
        </p:nvCxnSpPr>
        <p:spPr>
          <a:xfrm>
            <a:off x="521450" y="3452425"/>
            <a:ext cx="1062900" cy="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5"/>
          <p:cNvCxnSpPr/>
          <p:nvPr/>
        </p:nvCxnSpPr>
        <p:spPr>
          <a:xfrm>
            <a:off x="521450" y="2995225"/>
            <a:ext cx="1244700" cy="9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5"/>
          <p:cNvCxnSpPr/>
          <p:nvPr/>
        </p:nvCxnSpPr>
        <p:spPr>
          <a:xfrm flipH="1">
            <a:off x="4250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5"/>
          <p:cNvCxnSpPr/>
          <p:nvPr/>
        </p:nvCxnSpPr>
        <p:spPr>
          <a:xfrm rot="10800000">
            <a:off x="3960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5"/>
          <p:cNvCxnSpPr/>
          <p:nvPr/>
        </p:nvCxnSpPr>
        <p:spPr>
          <a:xfrm rot="10800000">
            <a:off x="3954350" y="4261225"/>
            <a:ext cx="300900" cy="105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5"/>
          <p:cNvCxnSpPr/>
          <p:nvPr/>
        </p:nvCxnSpPr>
        <p:spPr>
          <a:xfrm rot="10800000">
            <a:off x="4028150" y="3630325"/>
            <a:ext cx="227100" cy="27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5"/>
          <p:cNvCxnSpPr/>
          <p:nvPr/>
        </p:nvCxnSpPr>
        <p:spPr>
          <a:xfrm flipH="1" rot="10800000">
            <a:off x="4255250" y="3255325"/>
            <a:ext cx="216300" cy="197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5"/>
          <p:cNvCxnSpPr/>
          <p:nvPr/>
        </p:nvCxnSpPr>
        <p:spPr>
          <a:xfrm>
            <a:off x="4255250" y="2995225"/>
            <a:ext cx="3468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" name="Google Shape;94;p15"/>
          <p:cNvCxnSpPr/>
          <p:nvPr/>
        </p:nvCxnSpPr>
        <p:spPr>
          <a:xfrm flipH="1">
            <a:off x="7679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5"/>
          <p:cNvCxnSpPr/>
          <p:nvPr/>
        </p:nvCxnSpPr>
        <p:spPr>
          <a:xfrm rot="10800000">
            <a:off x="7389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5"/>
          <p:cNvCxnSpPr/>
          <p:nvPr/>
        </p:nvCxnSpPr>
        <p:spPr>
          <a:xfrm rot="10800000">
            <a:off x="7199450" y="4187425"/>
            <a:ext cx="484800" cy="179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5"/>
          <p:cNvCxnSpPr/>
          <p:nvPr/>
        </p:nvCxnSpPr>
        <p:spPr>
          <a:xfrm rot="10800000">
            <a:off x="7284650" y="3476725"/>
            <a:ext cx="399600" cy="43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5"/>
          <p:cNvCxnSpPr/>
          <p:nvPr/>
        </p:nvCxnSpPr>
        <p:spPr>
          <a:xfrm flipH="1" rot="10800000">
            <a:off x="7679750" y="3181225"/>
            <a:ext cx="559800" cy="295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Google Shape;99;p15"/>
          <p:cNvCxnSpPr/>
          <p:nvPr/>
        </p:nvCxnSpPr>
        <p:spPr>
          <a:xfrm>
            <a:off x="7684250" y="2995225"/>
            <a:ext cx="12942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" name="Google Shape;100;p15"/>
          <p:cNvSpPr txBox="1"/>
          <p:nvPr/>
        </p:nvSpPr>
        <p:spPr>
          <a:xfrm>
            <a:off x="247600" y="2085875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Speed Shear</a:t>
            </a:r>
            <a:endParaRPr sz="1600"/>
          </a:p>
        </p:txBody>
      </p:sp>
      <p:sp>
        <p:nvSpPr>
          <p:cNvPr id="101" name="Google Shape;101;p15"/>
          <p:cNvSpPr txBox="1"/>
          <p:nvPr/>
        </p:nvSpPr>
        <p:spPr>
          <a:xfrm>
            <a:off x="3524200" y="2085875"/>
            <a:ext cx="18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Directional</a:t>
            </a:r>
            <a:r>
              <a:rPr lang="en" sz="1600"/>
              <a:t> Shear</a:t>
            </a:r>
            <a:endParaRPr sz="1600"/>
          </a:p>
        </p:txBody>
      </p:sp>
      <p:sp>
        <p:nvSpPr>
          <p:cNvPr id="102" name="Google Shape;102;p15"/>
          <p:cNvSpPr txBox="1"/>
          <p:nvPr/>
        </p:nvSpPr>
        <p:spPr>
          <a:xfrm>
            <a:off x="6301500" y="2009675"/>
            <a:ext cx="271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Combination of both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(most common)</a:t>
            </a:r>
            <a:endParaRPr sz="1600"/>
          </a:p>
        </p:txBody>
      </p:sp>
      <p:sp>
        <p:nvSpPr>
          <p:cNvPr id="103" name="Google Shape;103;p15"/>
          <p:cNvSpPr txBox="1"/>
          <p:nvPr/>
        </p:nvSpPr>
        <p:spPr>
          <a:xfrm>
            <a:off x="5370250" y="335850"/>
            <a:ext cx="202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What is it? </a:t>
            </a:r>
            <a:endParaRPr b="1" sz="2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2"/>
          <p:cNvSpPr txBox="1"/>
          <p:nvPr/>
        </p:nvSpPr>
        <p:spPr>
          <a:xfrm>
            <a:off x="5477975" y="3657600"/>
            <a:ext cx="26940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2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425" name="Google Shape;42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26" name="Google Shape;426;p42"/>
            <p:cNvCxnSpPr>
              <a:stCxn id="42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7" name="Google Shape;427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8" name="Google Shape;42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9" name="Google Shape;42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30" name="Google Shape;430;p42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431" name="Google Shape;43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32" name="Google Shape;432;p42"/>
            <p:cNvCxnSpPr>
              <a:stCxn id="43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3" name="Google Shape;433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4" name="Google Shape;43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5" name="Google Shape;43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36" name="Google Shape;436;p42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437" name="Google Shape;43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38" name="Google Shape;438;p42"/>
            <p:cNvCxnSpPr>
              <a:stCxn id="43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0" name="Google Shape;44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1" name="Google Shape;44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42" name="Google Shape;442;p42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443" name="Google Shape;44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44" name="Google Shape;444;p42"/>
            <p:cNvCxnSpPr>
              <a:stCxn id="44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Google Shape;445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Google Shape;44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48" name="Google Shape;448;p42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449" name="Google Shape;44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50" name="Google Shape;450;p42"/>
            <p:cNvCxnSpPr>
              <a:stCxn id="44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Google Shape;451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54" name="Google Shape;454;p42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455" name="Google Shape;45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56" name="Google Shape;456;p42"/>
            <p:cNvCxnSpPr>
              <a:stCxn id="45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8" name="Google Shape;45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9" name="Google Shape;45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0" name="Google Shape;460;p42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461" name="Google Shape;46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62" name="Google Shape;462;p42"/>
            <p:cNvCxnSpPr>
              <a:stCxn id="46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3" name="Google Shape;463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4" name="Google Shape;46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5" name="Google Shape;46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6" name="Google Shape;466;p42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467" name="Google Shape;46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68" name="Google Shape;468;p42"/>
            <p:cNvCxnSpPr>
              <a:stCxn id="46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9" name="Google Shape;469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0" name="Google Shape;47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1" name="Google Shape;47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2" name="Google Shape;472;p42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473" name="Google Shape;47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74" name="Google Shape;474;p42"/>
            <p:cNvCxnSpPr>
              <a:stCxn id="47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5" name="Google Shape;475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7" name="Google Shape;47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8" name="Google Shape;478;p42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479" name="Google Shape;47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80" name="Google Shape;480;p42"/>
            <p:cNvCxnSpPr>
              <a:stCxn id="47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1" name="Google Shape;481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2" name="Google Shape;48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3" name="Google Shape;48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84" name="Google Shape;484;p42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485" name="Google Shape;48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86" name="Google Shape;486;p42"/>
            <p:cNvCxnSpPr>
              <a:stCxn id="48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7" name="Google Shape;487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8" name="Google Shape;48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9" name="Google Shape;48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0" name="Google Shape;490;p42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491" name="Google Shape;49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92" name="Google Shape;492;p42"/>
            <p:cNvCxnSpPr>
              <a:stCxn id="49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3" name="Google Shape;493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4" name="Google Shape;49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6" name="Google Shape;496;p42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497" name="Google Shape;49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98" name="Google Shape;498;p42"/>
            <p:cNvCxnSpPr>
              <a:stCxn id="49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9" name="Google Shape;499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0" name="Google Shape;50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1" name="Google Shape;50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2" name="Google Shape;502;p42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503" name="Google Shape;50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4" name="Google Shape;504;p42"/>
            <p:cNvCxnSpPr>
              <a:stCxn id="50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8" name="Google Shape;508;p42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509" name="Google Shape;50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0" name="Google Shape;510;p42"/>
            <p:cNvCxnSpPr>
              <a:stCxn id="50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3" name="Google Shape;51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14" name="Google Shape;514;p42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515" name="Google Shape;51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6" name="Google Shape;516;p42"/>
            <p:cNvCxnSpPr>
              <a:stCxn id="51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7" name="Google Shape;517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8" name="Google Shape;51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9" name="Google Shape;51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20" name="Google Shape;520;p42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521" name="Google Shape;52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2" name="Google Shape;522;p42"/>
            <p:cNvCxnSpPr>
              <a:stCxn id="52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3" name="Google Shape;523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4" name="Google Shape;52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5" name="Google Shape;52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26" name="Google Shape;526;p42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527" name="Google Shape;52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8" name="Google Shape;528;p42"/>
            <p:cNvCxnSpPr>
              <a:stCxn id="52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9" name="Google Shape;529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0" name="Google Shape;53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1" name="Google Shape;53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32" name="Google Shape;532;p42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533" name="Google Shape;53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34" name="Google Shape;534;p42"/>
            <p:cNvCxnSpPr>
              <a:stCxn id="53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5" name="Google Shape;535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6" name="Google Shape;53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7" name="Google Shape;53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38" name="Google Shape;538;p42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539" name="Google Shape;53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40" name="Google Shape;540;p42"/>
            <p:cNvCxnSpPr>
              <a:stCxn id="53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1" name="Google Shape;541;p42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2" name="Google Shape;54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3" name="Google Shape;54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3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43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551" name="Google Shape;55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52" name="Google Shape;552;p43"/>
            <p:cNvCxnSpPr>
              <a:stCxn id="55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3" name="Google Shape;553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4" name="Google Shape;55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5" name="Google Shape;55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56" name="Google Shape;556;p43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557" name="Google Shape;55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58" name="Google Shape;558;p43"/>
            <p:cNvCxnSpPr>
              <a:stCxn id="55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9" name="Google Shape;559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0" name="Google Shape;56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Google Shape;56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62" name="Google Shape;562;p43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563" name="Google Shape;56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64" name="Google Shape;564;p43"/>
            <p:cNvCxnSpPr>
              <a:stCxn id="56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5" name="Google Shape;565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6" name="Google Shape;56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7" name="Google Shape;56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68" name="Google Shape;568;p43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569" name="Google Shape;56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70" name="Google Shape;570;p43"/>
            <p:cNvCxnSpPr>
              <a:stCxn id="56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74" name="Google Shape;574;p43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575" name="Google Shape;57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76" name="Google Shape;576;p43"/>
            <p:cNvCxnSpPr>
              <a:stCxn id="57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7" name="Google Shape;577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8" name="Google Shape;57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9" name="Google Shape;57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0" name="Google Shape;580;p43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581" name="Google Shape;58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2" name="Google Shape;582;p43"/>
            <p:cNvCxnSpPr>
              <a:stCxn id="58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3" name="Google Shape;583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4" name="Google Shape;58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5" name="Google Shape;58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6" name="Google Shape;586;p43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587" name="Google Shape;58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8" name="Google Shape;588;p43"/>
            <p:cNvCxnSpPr>
              <a:stCxn id="58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9" name="Google Shape;589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0" name="Google Shape;59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1" name="Google Shape;59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92" name="Google Shape;592;p43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593" name="Google Shape;59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94" name="Google Shape;594;p43"/>
            <p:cNvCxnSpPr>
              <a:stCxn id="59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5" name="Google Shape;595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6" name="Google Shape;59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7" name="Google Shape;59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98" name="Google Shape;598;p43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599" name="Google Shape;59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00" name="Google Shape;600;p43"/>
            <p:cNvCxnSpPr>
              <a:stCxn id="59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1" name="Google Shape;601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2" name="Google Shape;60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3" name="Google Shape;60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04" name="Google Shape;604;p43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605" name="Google Shape;60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06" name="Google Shape;606;p43"/>
            <p:cNvCxnSpPr>
              <a:stCxn id="60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7" name="Google Shape;607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8" name="Google Shape;60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9" name="Google Shape;60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10" name="Google Shape;610;p43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611" name="Google Shape;61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12" name="Google Shape;612;p43"/>
            <p:cNvCxnSpPr>
              <a:stCxn id="61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3" name="Google Shape;613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4" name="Google Shape;61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5" name="Google Shape;61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16" name="Google Shape;616;p43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617" name="Google Shape;61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18" name="Google Shape;618;p43"/>
            <p:cNvCxnSpPr>
              <a:stCxn id="61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9" name="Google Shape;619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0" name="Google Shape;62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1" name="Google Shape;62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22" name="Google Shape;622;p43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623" name="Google Shape;62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24" name="Google Shape;624;p43"/>
            <p:cNvCxnSpPr>
              <a:stCxn id="62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5" name="Google Shape;625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6" name="Google Shape;62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7" name="Google Shape;62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28" name="Google Shape;628;p43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629" name="Google Shape;62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0" name="Google Shape;630;p43"/>
            <p:cNvCxnSpPr>
              <a:stCxn id="62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1" name="Google Shape;631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2" name="Google Shape;63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3" name="Google Shape;63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34" name="Google Shape;634;p43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635" name="Google Shape;63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6" name="Google Shape;636;p43"/>
            <p:cNvCxnSpPr>
              <a:stCxn id="63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7" name="Google Shape;637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8" name="Google Shape;63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9" name="Google Shape;63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40" name="Google Shape;640;p43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641" name="Google Shape;64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42" name="Google Shape;642;p43"/>
            <p:cNvCxnSpPr>
              <a:stCxn id="64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3" name="Google Shape;643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4" name="Google Shape;64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5" name="Google Shape;64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46" name="Google Shape;646;p43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647" name="Google Shape;64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48" name="Google Shape;648;p43"/>
            <p:cNvCxnSpPr>
              <a:stCxn id="64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9" name="Google Shape;649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0" name="Google Shape;65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1" name="Google Shape;65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52" name="Google Shape;652;p43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653" name="Google Shape;65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54" name="Google Shape;654;p43"/>
            <p:cNvCxnSpPr>
              <a:stCxn id="65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5" name="Google Shape;655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6" name="Google Shape;65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7" name="Google Shape;65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58" name="Google Shape;658;p43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659" name="Google Shape;65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0" name="Google Shape;660;p43"/>
            <p:cNvCxnSpPr>
              <a:stCxn id="65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1" name="Google Shape;661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2" name="Google Shape;66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64" name="Google Shape;664;p43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665" name="Google Shape;66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6" name="Google Shape;666;p43"/>
            <p:cNvCxnSpPr>
              <a:stCxn id="66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43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9" name="Google Shape;66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70" name="Google Shape;670;p43"/>
          <p:cNvSpPr/>
          <p:nvPr/>
        </p:nvSpPr>
        <p:spPr>
          <a:xfrm>
            <a:off x="3551800" y="1605875"/>
            <a:ext cx="1360200" cy="288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3"/>
          <p:cNvSpPr txBox="1"/>
          <p:nvPr/>
        </p:nvSpPr>
        <p:spPr>
          <a:xfrm>
            <a:off x="1542250" y="830250"/>
            <a:ext cx="2963700" cy="69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Here is where we see the greatest discrimination between supercells and non-supercells!</a:t>
            </a:r>
            <a:endParaRPr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43"/>
          <p:cNvSpPr txBox="1"/>
          <p:nvPr/>
        </p:nvSpPr>
        <p:spPr>
          <a:xfrm>
            <a:off x="5532300" y="3657600"/>
            <a:ext cx="26397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</a:rPr>
              <a:t> Effective Bulk Wind Difference</a:t>
            </a:r>
            <a:endParaRPr sz="5200">
              <a:solidFill>
                <a:schemeClr val="dk1"/>
              </a:solidFill>
            </a:endParaRPr>
          </a:p>
        </p:txBody>
      </p:sp>
      <p:sp>
        <p:nvSpPr>
          <p:cNvPr id="678" name="Google Shape;678;p44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BWD between the bottom of the Eff. Inflow layer and 50% of the [Eff. inflow layer - EL] layer depth.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Similar to 0-6 km Bulk Wind Difference in “typical” (surface-based) scenarios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More flexible than 0-6 km BWD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shallow and deep buoyancy environments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elevated thunderstorm environments 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5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84" name="Google Shape;684;p4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685" name="Google Shape;685;p4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to forecast it?</a:t>
            </a:r>
            <a:endParaRPr b="1" sz="2100"/>
          </a:p>
        </p:txBody>
      </p:sp>
      <p:pic>
        <p:nvPicPr>
          <p:cNvPr id="686" name="Google Shape;6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8" cy="36133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7" name="Google Shape;687;p45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45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5" name="Google Shape;6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0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1" name="Google Shape;701;p47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02" name="Google Shape;702;p4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703" name="Google Shape;703;p4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to forecast it?</a:t>
            </a:r>
            <a:endParaRPr b="1" sz="2100"/>
          </a:p>
        </p:txBody>
      </p:sp>
      <p:sp>
        <p:nvSpPr>
          <p:cNvPr id="704" name="Google Shape;704;p47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47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1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1" name="Google Shape;711;p48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2" name="Google Shape;712;p4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713" name="Google Shape;713;p4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to forecast it?</a:t>
            </a:r>
            <a:endParaRPr b="1" sz="2100"/>
          </a:p>
        </p:txBody>
      </p:sp>
      <p:sp>
        <p:nvSpPr>
          <p:cNvPr id="714" name="Google Shape;714;p48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48"/>
          <p:cNvSpPr/>
          <p:nvPr/>
        </p:nvSpPr>
        <p:spPr>
          <a:xfrm>
            <a:off x="362325" y="3448425"/>
            <a:ext cx="1375375" cy="539275"/>
          </a:xfrm>
          <a:custGeom>
            <a:rect b="b" l="l" r="r" t="t"/>
            <a:pathLst>
              <a:path extrusionOk="0" h="21571" w="55015">
                <a:moveTo>
                  <a:pt x="0" y="0"/>
                </a:moveTo>
                <a:cubicBezTo>
                  <a:pt x="1326" y="2349"/>
                  <a:pt x="4471" y="10609"/>
                  <a:pt x="7957" y="14095"/>
                </a:cubicBezTo>
                <a:cubicBezTo>
                  <a:pt x="11443" y="17581"/>
                  <a:pt x="16179" y="19816"/>
                  <a:pt x="20915" y="20915"/>
                </a:cubicBezTo>
                <a:cubicBezTo>
                  <a:pt x="25651" y="22014"/>
                  <a:pt x="31979" y="21521"/>
                  <a:pt x="36374" y="20687"/>
                </a:cubicBezTo>
                <a:cubicBezTo>
                  <a:pt x="40769" y="19853"/>
                  <a:pt x="44179" y="17807"/>
                  <a:pt x="47286" y="15913"/>
                </a:cubicBezTo>
                <a:cubicBezTo>
                  <a:pt x="50393" y="14019"/>
                  <a:pt x="53727" y="10420"/>
                  <a:pt x="55015" y="932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16" name="Google Shape;716;p48"/>
          <p:cNvSpPr txBox="1"/>
          <p:nvPr/>
        </p:nvSpPr>
        <p:spPr>
          <a:xfrm>
            <a:off x="396400" y="41020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500 mb</a:t>
            </a:r>
            <a:r>
              <a:rPr lang="en">
                <a:solidFill>
                  <a:srgbClr val="0000FF"/>
                </a:solidFill>
              </a:rPr>
              <a:t> Jet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17" name="Google Shape;717;p48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4" name="Google Shape;7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0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0" name="Google Shape;730;p50"/>
          <p:cNvSpPr txBox="1"/>
          <p:nvPr>
            <p:ph idx="1" type="body"/>
          </p:nvPr>
        </p:nvSpPr>
        <p:spPr>
          <a:xfrm>
            <a:off x="78125" y="951600"/>
            <a:ext cx="9066000" cy="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31" name="Google Shape;731;p5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732" name="Google Shape;732;p5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How to forecast it?</a:t>
            </a:r>
            <a:endParaRPr b="1" sz="2100"/>
          </a:p>
        </p:txBody>
      </p:sp>
      <p:sp>
        <p:nvSpPr>
          <p:cNvPr id="733" name="Google Shape;733;p50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0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735" name="Google Shape;735;p50"/>
          <p:cNvSpPr txBox="1"/>
          <p:nvPr/>
        </p:nvSpPr>
        <p:spPr>
          <a:xfrm>
            <a:off x="578275" y="41702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500 mb Jet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36" name="Google Shape;736;p50"/>
          <p:cNvSpPr/>
          <p:nvPr/>
        </p:nvSpPr>
        <p:spPr>
          <a:xfrm>
            <a:off x="549875" y="3550725"/>
            <a:ext cx="1750500" cy="526800"/>
          </a:xfrm>
          <a:custGeom>
            <a:rect b="b" l="l" r="r" t="t"/>
            <a:pathLst>
              <a:path extrusionOk="0" h="21072" w="70020">
                <a:moveTo>
                  <a:pt x="0" y="0"/>
                </a:moveTo>
                <a:cubicBezTo>
                  <a:pt x="2084" y="2160"/>
                  <a:pt x="8449" y="9775"/>
                  <a:pt x="12503" y="12958"/>
                </a:cubicBezTo>
                <a:cubicBezTo>
                  <a:pt x="16557" y="16141"/>
                  <a:pt x="19816" y="17770"/>
                  <a:pt x="24325" y="19096"/>
                </a:cubicBezTo>
                <a:cubicBezTo>
                  <a:pt x="28834" y="20422"/>
                  <a:pt x="34593" y="21483"/>
                  <a:pt x="39556" y="20915"/>
                </a:cubicBezTo>
                <a:cubicBezTo>
                  <a:pt x="44520" y="20347"/>
                  <a:pt x="49029" y="18338"/>
                  <a:pt x="54106" y="15686"/>
                </a:cubicBezTo>
                <a:cubicBezTo>
                  <a:pt x="59183" y="13034"/>
                  <a:pt x="67368" y="6782"/>
                  <a:pt x="70020" y="500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09" name="Google Shape;109;p16"/>
          <p:cNvSpPr txBox="1"/>
          <p:nvPr/>
        </p:nvSpPr>
        <p:spPr>
          <a:xfrm>
            <a:off x="182800" y="875400"/>
            <a:ext cx="8366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Primary contribution: 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“Large-scale horizontal temperature </a:t>
            </a:r>
            <a:r>
              <a:rPr lang="en" sz="1900"/>
              <a:t>gradients</a:t>
            </a:r>
            <a:r>
              <a:rPr lang="en" sz="1900"/>
              <a:t> via the </a:t>
            </a:r>
            <a:r>
              <a:rPr lang="en" sz="1900" u="sng"/>
              <a:t>thermal-wind relation</a:t>
            </a:r>
            <a:r>
              <a:rPr lang="en" sz="1900"/>
              <a:t>” </a:t>
            </a:r>
            <a:r>
              <a:rPr lang="en" sz="1900"/>
              <a:t>(M.R. 2010)</a:t>
            </a:r>
            <a:endParaRPr sz="1900"/>
          </a:p>
        </p:txBody>
      </p:sp>
      <p:sp>
        <p:nvSpPr>
          <p:cNvPr id="110" name="Google Shape;110;p16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b="0" l="0" r="0" t="8391"/>
          <a:stretch/>
        </p:blipFill>
        <p:spPr>
          <a:xfrm>
            <a:off x="2257625" y="1633850"/>
            <a:ext cx="4672425" cy="32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Where does it come from?</a:t>
            </a:r>
            <a:endParaRPr b="1"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18" name="Google Shape;118;p17"/>
          <p:cNvSpPr txBox="1"/>
          <p:nvPr/>
        </p:nvSpPr>
        <p:spPr>
          <a:xfrm>
            <a:off x="51800" y="951600"/>
            <a:ext cx="909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Secondary contributions: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Large accelerations of the horizontal wind due to </a:t>
            </a:r>
            <a:r>
              <a:rPr lang="en" sz="1800" u="sng"/>
              <a:t>large ageostropic winds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(think near jet streaks, areas of frontogenesis, and/or rapidly intensifying cyclones).</a:t>
            </a:r>
            <a:endParaRPr sz="1800"/>
          </a:p>
        </p:txBody>
      </p:sp>
      <p:sp>
        <p:nvSpPr>
          <p:cNvPr id="119" name="Google Shape;119;p17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42963" l="0" r="0" t="5410"/>
          <a:stretch/>
        </p:blipFill>
        <p:spPr>
          <a:xfrm>
            <a:off x="2232175" y="2003900"/>
            <a:ext cx="4654675" cy="24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87775" y="3900825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Erodes horizontal temperature gradient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(weaker thermal wind)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1543" l="53208" r="2835" t="67329"/>
          <a:stretch/>
        </p:blipFill>
        <p:spPr>
          <a:xfrm>
            <a:off x="6938000" y="2487522"/>
            <a:ext cx="2121650" cy="15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1283" l="1879" r="53481" t="66049"/>
          <a:stretch/>
        </p:blipFill>
        <p:spPr>
          <a:xfrm>
            <a:off x="87775" y="2332203"/>
            <a:ext cx="2121650" cy="1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6938000" y="4005400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Enhances horizontal temperature gradient</a:t>
            </a:r>
            <a:endParaRPr sz="15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(stronger thermal wind!)</a:t>
            </a:r>
            <a:endParaRPr sz="15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Where does it come from?</a:t>
            </a:r>
            <a:endParaRPr b="1"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31" name="Google Shape;131;p18"/>
          <p:cNvSpPr txBox="1"/>
          <p:nvPr/>
        </p:nvSpPr>
        <p:spPr>
          <a:xfrm>
            <a:off x="130400" y="951600"/>
            <a:ext cx="836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Tertiary contributions: Boundary-layer friction, which may be present in the absence </a:t>
            </a:r>
            <a:endParaRPr sz="1700"/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   of large-scale baroclinicity (think Ekman Spiral). </a:t>
            </a:r>
            <a:endParaRPr sz="1700"/>
          </a:p>
        </p:txBody>
      </p:sp>
      <p:sp>
        <p:nvSpPr>
          <p:cNvPr id="132" name="Google Shape;132;p18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b="0" l="0" r="0" t="13194"/>
          <a:stretch/>
        </p:blipFill>
        <p:spPr>
          <a:xfrm>
            <a:off x="1903375" y="1659600"/>
            <a:ext cx="4820150" cy="31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Where does it come from?</a:t>
            </a:r>
            <a:endParaRPr b="1"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47" name="Google Shape;147;p20"/>
          <p:cNvSpPr txBox="1"/>
          <p:nvPr/>
        </p:nvSpPr>
        <p:spPr>
          <a:xfrm>
            <a:off x="6386700" y="1140400"/>
            <a:ext cx="275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role of deep-layer vertical wind shear is to displace negatively buoyant air and hydrometeors away from the updraft region.</a:t>
            </a:r>
            <a:endParaRPr sz="1300"/>
          </a:p>
        </p:txBody>
      </p:sp>
      <p:sp>
        <p:nvSpPr>
          <p:cNvPr id="148" name="Google Shape;148;p2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Influence on convection?</a:t>
            </a:r>
            <a:endParaRPr b="1" sz="2100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5" y="1140400"/>
            <a:ext cx="6378692" cy="39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6386700" y="2359600"/>
            <a:ext cx="275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This favors storm longevity and (perhaps more importantly) is the origin of mesocyclone rotation.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(</a:t>
            </a:r>
            <a:r>
              <a:rPr lang="en" sz="1300" u="sng"/>
              <a:t>Much</a:t>
            </a:r>
            <a:r>
              <a:rPr lang="en" sz="1300"/>
              <a:t> more on that idea later in the class!)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Vertical Wind Shear</a:t>
            </a:r>
            <a:endParaRPr b="1" sz="4000"/>
          </a:p>
        </p:txBody>
      </p:sp>
      <p:sp>
        <p:nvSpPr>
          <p:cNvPr id="156" name="Google Shape;156;p21"/>
          <p:cNvSpPr txBox="1"/>
          <p:nvPr/>
        </p:nvSpPr>
        <p:spPr>
          <a:xfrm>
            <a:off x="146350" y="856225"/>
            <a:ext cx="489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of a T-storm in a low-shear environment.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(Note the single updraft pulse followed by a quick collapse.)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3460" l="0" r="8542" t="6893"/>
          <a:stretch/>
        </p:blipFill>
        <p:spPr>
          <a:xfrm>
            <a:off x="6880700" y="0"/>
            <a:ext cx="2263299" cy="16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19712"/>
            <a:ext cx="4831701" cy="362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5">
            <a:alphaModFix/>
          </a:blip>
          <a:srcRect b="0" l="0" r="0" t="4798"/>
          <a:stretch/>
        </p:blipFill>
        <p:spPr>
          <a:xfrm>
            <a:off x="4153175" y="1604150"/>
            <a:ext cx="4990824" cy="3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1005675" y="154802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Vertical Velocity Cross Section</a:t>
            </a:r>
            <a:endParaRPr sz="1200"/>
          </a:p>
        </p:txBody>
      </p:sp>
      <p:sp>
        <p:nvSpPr>
          <p:cNvPr id="161" name="Google Shape;161;p21"/>
          <p:cNvSpPr txBox="1"/>
          <p:nvPr/>
        </p:nvSpPr>
        <p:spPr>
          <a:xfrm>
            <a:off x="5125525" y="143667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Reflectivity Cross Section</a:t>
            </a:r>
            <a:endParaRPr sz="1200"/>
          </a:p>
        </p:txBody>
      </p:sp>
      <p:sp>
        <p:nvSpPr>
          <p:cNvPr id="162" name="Google Shape;162;p21"/>
          <p:cNvSpPr txBox="1"/>
          <p:nvPr/>
        </p:nvSpPr>
        <p:spPr>
          <a:xfrm>
            <a:off x="6878125" y="1284275"/>
            <a:ext cx="226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Composite Reflectivity</a:t>
            </a:r>
            <a:endParaRPr sz="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