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</p:sldIdLst>
  <p:sldSz cy="6858000" cx="12192000"/>
  <p:notesSz cx="6858000" cy="9144000"/>
  <p:embeddedFontLst>
    <p:embeddedFont>
      <p:font typeface="Noto Sans Symbols"/>
      <p:regular r:id="rId79"/>
      <p:bold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81" roundtripDataSignature="AMtx7mheN5EcPw6CwLiV3WvLsRnzjgy5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NotoSansSymbols-bold.fntdata"/><Relationship Id="rId81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font" Target="fonts/NotoSansSymbols-regular.fntdata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are any of these storms surface based?</a:t>
            </a:r>
            <a:endParaRPr/>
          </a:p>
        </p:txBody>
      </p:sp>
      <p:sp>
        <p:nvSpPr>
          <p:cNvPr id="230" name="Google Shape;23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Nope.</a:t>
            </a:r>
            <a:endParaRPr/>
          </a:p>
        </p:txBody>
      </p:sp>
      <p:sp>
        <p:nvSpPr>
          <p:cNvPr id="238" name="Google Shape;23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Corpus Christi</a:t>
            </a:r>
            <a:endParaRPr/>
          </a:p>
        </p:txBody>
      </p:sp>
      <p:sp>
        <p:nvSpPr>
          <p:cNvPr id="246" name="Google Shape;24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 Rio. Note the inversion at low levels associated with the front. Will the storm “feel” SRH in this layer?</a:t>
            </a:r>
            <a:endParaRPr/>
          </a:p>
        </p:txBody>
      </p:sp>
      <p:sp>
        <p:nvSpPr>
          <p:cNvPr id="253" name="Google Shape;25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Trajectories parallel to the dryline and stay in this zone of ascent = good!</a:t>
            </a:r>
            <a:endParaRPr/>
          </a:p>
        </p:txBody>
      </p:sp>
      <p:sp>
        <p:nvSpPr>
          <p:cNvPr id="286" name="Google Shape;28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b96f7fca4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b96f7fca4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 you see much moisture (i.e. clouds) here?</a:t>
            </a:r>
            <a:endParaRPr/>
          </a:p>
        </p:txBody>
      </p:sp>
      <p:sp>
        <p:nvSpPr>
          <p:cNvPr id="446" name="Google Shape;446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Pretty dry in terms of drought.</a:t>
            </a:r>
            <a:endParaRPr/>
          </a:p>
        </p:txBody>
      </p:sp>
      <p:sp>
        <p:nvSpPr>
          <p:cNvPr id="454" name="Google Shape;454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Here’s OUN at 12z.</a:t>
            </a:r>
            <a:endParaRPr/>
          </a:p>
        </p:txBody>
      </p:sp>
      <p:sp>
        <p:nvSpPr>
          <p:cNvPr id="463" name="Google Shape;463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here’s OUN 12 hours later. Moisture mixed out due to surface conditions.</a:t>
            </a:r>
            <a:endParaRPr/>
          </a:p>
        </p:txBody>
      </p:sp>
      <p:sp>
        <p:nvSpPr>
          <p:cNvPr id="470" name="Google Shape;470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066909f37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1f066909f37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Remember, drought wasn’t as bad up in this region, so moisture “sticks around” in the BL.</a:t>
            </a:r>
            <a:endParaRPr/>
          </a:p>
        </p:txBody>
      </p:sp>
      <p:sp>
        <p:nvSpPr>
          <p:cNvPr id="495" name="Google Shape;495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was the big storm of the day? Up north of the drought conditions.</a:t>
            </a:r>
            <a:endParaRPr/>
          </a:p>
        </p:txBody>
      </p:sp>
      <p:sp>
        <p:nvSpPr>
          <p:cNvPr id="502" name="Google Shape;502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Comparing the two. EML is the same, there’s just a surface layer in AMA.</a:t>
            </a:r>
            <a:endParaRPr/>
          </a:p>
        </p:txBody>
      </p:sp>
      <p:sp>
        <p:nvSpPr>
          <p:cNvPr id="126" name="Google Shape;12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f06d12fc7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g1f06d12fc7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f06d12fc79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g1f06d12fc79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8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8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8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6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68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-8787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Severe Weather Ingredients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Material prepared by Tom Galarneau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and Rich Thompson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4">
            <a:alphaModFix/>
          </a:blip>
          <a:srcRect b="26668" l="24166" r="24999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4" name="Google Shape;164;p8"/>
          <p:cNvSpPr/>
          <p:nvPr/>
        </p:nvSpPr>
        <p:spPr>
          <a:xfrm>
            <a:off x="8686801" y="10668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 b="26668" l="24166" r="24999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9"/>
          <p:cNvSpPr/>
          <p:nvPr/>
        </p:nvSpPr>
        <p:spPr>
          <a:xfrm>
            <a:off x="9033754" y="10668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206312" y="1118079"/>
            <a:ext cx="2769054" cy="537416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4109" r="0" t="-188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173" name="Google Shape;173;p9"/>
          <p:cNvCxnSpPr/>
          <p:nvPr/>
        </p:nvCxnSpPr>
        <p:spPr>
          <a:xfrm>
            <a:off x="1979629" y="2686639"/>
            <a:ext cx="4637987" cy="2347274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4" name="Google Shape;174;p9"/>
          <p:cNvCxnSpPr/>
          <p:nvPr/>
        </p:nvCxnSpPr>
        <p:spPr>
          <a:xfrm>
            <a:off x="2706964" y="3700493"/>
            <a:ext cx="4136896" cy="2266674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5" name="Google Shape;175;p9"/>
          <p:cNvCxnSpPr/>
          <p:nvPr/>
        </p:nvCxnSpPr>
        <p:spPr>
          <a:xfrm>
            <a:off x="2480720" y="5045932"/>
            <a:ext cx="4570529" cy="1147478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 txBox="1"/>
          <p:nvPr>
            <p:ph type="title"/>
          </p:nvPr>
        </p:nvSpPr>
        <p:spPr>
          <a:xfrm>
            <a:off x="6344240" y="63467"/>
            <a:ext cx="571264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FF0000"/>
                </a:solidFill>
              </a:rPr>
              <a:t>EML Potential Temperature</a:t>
            </a:r>
            <a:endParaRPr/>
          </a:p>
        </p:txBody>
      </p:sp>
      <p:pic>
        <p:nvPicPr>
          <p:cNvPr id="181" name="Google Shape;181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999" l="111" r="50000" t="2998"/>
          <a:stretch/>
        </p:blipFill>
        <p:spPr>
          <a:xfrm>
            <a:off x="243840" y="549275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0"/>
          <p:cNvCxnSpPr/>
          <p:nvPr/>
        </p:nvCxnSpPr>
        <p:spPr>
          <a:xfrm rot="10800000">
            <a:off x="3171713" y="4725035"/>
            <a:ext cx="1981200" cy="16002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p10"/>
          <p:cNvCxnSpPr/>
          <p:nvPr/>
        </p:nvCxnSpPr>
        <p:spPr>
          <a:xfrm rot="10800000">
            <a:off x="3489960" y="4725035"/>
            <a:ext cx="2057400" cy="16002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4" name="Google Shape;184;p10"/>
          <p:cNvCxnSpPr/>
          <p:nvPr/>
        </p:nvCxnSpPr>
        <p:spPr>
          <a:xfrm rot="10800000">
            <a:off x="2880360" y="4725035"/>
            <a:ext cx="1905000" cy="16002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5" name="Google Shape;185;p10"/>
          <p:cNvSpPr txBox="1"/>
          <p:nvPr/>
        </p:nvSpPr>
        <p:spPr>
          <a:xfrm>
            <a:off x="2008632" y="4572636"/>
            <a:ext cx="838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APR</a:t>
            </a:r>
            <a:endParaRPr/>
          </a:p>
        </p:txBody>
      </p:sp>
      <p:sp>
        <p:nvSpPr>
          <p:cNvPr id="186" name="Google Shape;186;p10"/>
          <p:cNvSpPr txBox="1"/>
          <p:nvPr/>
        </p:nvSpPr>
        <p:spPr>
          <a:xfrm>
            <a:off x="3108960" y="3582036"/>
            <a:ext cx="6431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MAY</a:t>
            </a:r>
            <a:endParaRPr/>
          </a:p>
        </p:txBody>
      </p:sp>
      <p:sp>
        <p:nvSpPr>
          <p:cNvPr id="187" name="Google Shape;187;p10"/>
          <p:cNvSpPr txBox="1"/>
          <p:nvPr/>
        </p:nvSpPr>
        <p:spPr>
          <a:xfrm>
            <a:off x="4175760" y="4078705"/>
            <a:ext cx="685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</a:t>
            </a:r>
            <a:endParaRPr/>
          </a:p>
        </p:txBody>
      </p:sp>
      <p:cxnSp>
        <p:nvCxnSpPr>
          <p:cNvPr id="188" name="Google Shape;188;p10"/>
          <p:cNvCxnSpPr/>
          <p:nvPr/>
        </p:nvCxnSpPr>
        <p:spPr>
          <a:xfrm flipH="1" rot="10800000">
            <a:off x="2575560" y="4725036"/>
            <a:ext cx="271272" cy="170765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189" name="Google Shape;189;p10"/>
          <p:cNvCxnSpPr>
            <a:stCxn id="186" idx="2"/>
          </p:cNvCxnSpPr>
          <p:nvPr/>
        </p:nvCxnSpPr>
        <p:spPr>
          <a:xfrm flipH="1">
            <a:off x="3171624" y="4228367"/>
            <a:ext cx="258900" cy="496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190" name="Google Shape;190;p10"/>
          <p:cNvCxnSpPr/>
          <p:nvPr/>
        </p:nvCxnSpPr>
        <p:spPr>
          <a:xfrm flipH="1">
            <a:off x="3566160" y="4572635"/>
            <a:ext cx="609600" cy="152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191" name="Google Shape;19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2088" y="67445"/>
            <a:ext cx="1876065" cy="116658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p10"/>
          <p:cNvSpPr/>
          <p:nvPr/>
        </p:nvSpPr>
        <p:spPr>
          <a:xfrm>
            <a:off x="4559807" y="677045"/>
            <a:ext cx="182880" cy="18288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6231635" y="1234029"/>
            <a:ext cx="5744336" cy="537416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410" l="-1541" r="-1980" t="-211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type="title"/>
          </p:nvPr>
        </p:nvSpPr>
        <p:spPr>
          <a:xfrm>
            <a:off x="838200" y="69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Lift</a:t>
            </a:r>
            <a:endParaRPr/>
          </a:p>
        </p:txBody>
      </p:sp>
      <p:sp>
        <p:nvSpPr>
          <p:cNvPr id="199" name="Google Shape;199;p11"/>
          <p:cNvSpPr txBox="1"/>
          <p:nvPr>
            <p:ph idx="1" type="body"/>
          </p:nvPr>
        </p:nvSpPr>
        <p:spPr>
          <a:xfrm>
            <a:off x="461913" y="1209918"/>
            <a:ext cx="11246177" cy="551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Synoptic-scale lift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1-10 cm/s for many hours (6 hours 🡪 ~2 km ascent (SFC-800 hPa))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6 hours to reach LFC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Conditions environment for deep, moist convection over broad area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Layered clouds in regions of isentropic lift; some elevated storms can form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Mesoscale lift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 m/s for minutes to hours (1 hour 🡪 ~3.6 km ascent (SFC-650 hPa))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&lt; 1 hour to reach LFC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Narrow zones of ascent along boundaries and terrain features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Direct initiation of thunderstorms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Storm-scale lift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10 m/s for minutes (15 mins 🡪 ~9 km of ascent (SFC-300 hPa))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5 minutes to reach LFC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Storm maintenance and propagation (supercells, MCSs, squall lines, etc.)</a:t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 txBox="1"/>
          <p:nvPr>
            <p:ph type="title"/>
          </p:nvPr>
        </p:nvSpPr>
        <p:spPr>
          <a:xfrm>
            <a:off x="838200" y="69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Synoptic-Scale Lift</a:t>
            </a:r>
            <a:endParaRPr/>
          </a:p>
        </p:txBody>
      </p:sp>
      <p:sp>
        <p:nvSpPr>
          <p:cNvPr id="205" name="Google Shape;205;p12"/>
          <p:cNvSpPr txBox="1"/>
          <p:nvPr>
            <p:ph idx="1" type="body"/>
          </p:nvPr>
        </p:nvSpPr>
        <p:spPr>
          <a:xfrm>
            <a:off x="461913" y="1209918"/>
            <a:ext cx="11246177" cy="551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QG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 advection/isentropic lift and differential vorticity advection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Jet streaks (also QG)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Straight jet: ascent in right entrance and left exit regions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Curved jet: ascent downstream and along jet core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1" name="Google Shape;2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8" name="Google Shape;218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5" name="Google Shape;225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26" name="Google Shape;22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3" name="Google Shape;233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1" name="Google Shape;24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title"/>
          </p:nvPr>
        </p:nvSpPr>
        <p:spPr>
          <a:xfrm>
            <a:off x="838200" y="1303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Ingredients for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Organized Severe Thunderstorms</a:t>
            </a:r>
            <a:endParaRPr/>
          </a:p>
        </p:txBody>
      </p:sp>
      <p:sp>
        <p:nvSpPr>
          <p:cNvPr id="95" name="Google Shape;95;p2"/>
          <p:cNvSpPr txBox="1"/>
          <p:nvPr>
            <p:ph idx="1" type="body"/>
          </p:nvPr>
        </p:nvSpPr>
        <p:spPr>
          <a:xfrm>
            <a:off x="379676" y="1545225"/>
            <a:ext cx="9568200" cy="4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Instability (Lapse Rates)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Lift (QG, mesoscale, convective scale)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Moisture (return flow, soil moisture, evapotranspiration)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49" name="Google Shape;249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182880"/>
            <a:ext cx="9150422" cy="71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56" name="Google Shape;25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182880"/>
            <a:ext cx="9150422" cy="71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Synoptic-Scale Lift Summary</a:t>
            </a:r>
            <a:endParaRPr/>
          </a:p>
        </p:txBody>
      </p:sp>
      <p:sp>
        <p:nvSpPr>
          <p:cNvPr id="262" name="Google Shape;262;p20"/>
          <p:cNvSpPr txBox="1"/>
          <p:nvPr>
            <p:ph idx="1" type="body"/>
          </p:nvPr>
        </p:nvSpPr>
        <p:spPr>
          <a:xfrm>
            <a:off x="386499" y="1323042"/>
            <a:ext cx="11349871" cy="52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Gradual ascent over many hours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 advection and differential vorticity advection are primary drivers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Primary role of QG ascent is to precondition environment for convection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Can also initiate elevated storms in regions of warm advection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Most surface-based storms are triggered by mesoscale ascent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Mesoscale Lift</a:t>
            </a:r>
            <a:endParaRPr/>
          </a:p>
        </p:txBody>
      </p:sp>
      <p:sp>
        <p:nvSpPr>
          <p:cNvPr id="268" name="Google Shape;268;p21"/>
          <p:cNvSpPr txBox="1"/>
          <p:nvPr>
            <p:ph idx="1" type="body"/>
          </p:nvPr>
        </p:nvSpPr>
        <p:spPr>
          <a:xfrm>
            <a:off x="386499" y="1323042"/>
            <a:ext cx="11349871" cy="52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Focused and narrow zones of lift for minutes to hours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Fronts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Rising on warm side with frontogenesis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Isentropic ascent on sloped warm front (“overrunning”); similar to synoptic lift except in focused bands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Outflow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Lift is governed by depth/strength of cold pool and low-level vertical wind shear [Rotunno-Klemp-Weisman (RKW) Theory]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Dryline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Lift on dry/hot side due to frontogenesis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Lift also governed by depth of mixing west of dryline and depth of moist layer east of dryline</a:t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4" name="Google Shape;274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5" name="Google Shape;27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1" name="Google Shape;28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2" name="Google Shape;28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9" name="Google Shape;289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90" name="Google Shape;29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4"/>
          <p:cNvSpPr/>
          <p:nvPr/>
        </p:nvSpPr>
        <p:spPr>
          <a:xfrm>
            <a:off x="4367642" y="3442448"/>
            <a:ext cx="784747" cy="3086883"/>
          </a:xfrm>
          <a:custGeom>
            <a:rect b="b" l="l" r="r" t="t"/>
            <a:pathLst>
              <a:path extrusionOk="0" h="3086883" w="784747">
                <a:moveTo>
                  <a:pt x="661559" y="0"/>
                </a:moveTo>
                <a:cubicBezTo>
                  <a:pt x="713853" y="163605"/>
                  <a:pt x="766147" y="327211"/>
                  <a:pt x="778100" y="537882"/>
                </a:cubicBezTo>
                <a:cubicBezTo>
                  <a:pt x="790053" y="748553"/>
                  <a:pt x="791548" y="981636"/>
                  <a:pt x="733277" y="1264024"/>
                </a:cubicBezTo>
                <a:cubicBezTo>
                  <a:pt x="675007" y="1546412"/>
                  <a:pt x="546512" y="1936377"/>
                  <a:pt x="428477" y="2232212"/>
                </a:cubicBezTo>
                <a:cubicBezTo>
                  <a:pt x="310442" y="2528047"/>
                  <a:pt x="25065" y="3039035"/>
                  <a:pt x="25065" y="3039035"/>
                </a:cubicBezTo>
                <a:cubicBezTo>
                  <a:pt x="-39182" y="3167529"/>
                  <a:pt x="40006" y="2995706"/>
                  <a:pt x="42994" y="3003177"/>
                </a:cubicBezTo>
              </a:path>
            </a:pathLst>
          </a:custGeom>
          <a:noFill/>
          <a:ln cap="flat" cmpd="sng" w="57150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97" name="Google Shape;29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5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04" name="Google Shape;304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6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06" name="Google Shape;306;p26"/>
          <p:cNvCxnSpPr/>
          <p:nvPr/>
        </p:nvCxnSpPr>
        <p:spPr>
          <a:xfrm rot="10800000">
            <a:off x="7620000" y="5791200"/>
            <a:ext cx="0" cy="4572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307" name="Google Shape;307;p26"/>
          <p:cNvSpPr/>
          <p:nvPr/>
        </p:nvSpPr>
        <p:spPr>
          <a:xfrm>
            <a:off x="7315200" y="4876800"/>
            <a:ext cx="685800" cy="1219200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13" name="Google Shape;313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7"/>
          <p:cNvSpPr/>
          <p:nvPr/>
        </p:nvSpPr>
        <p:spPr>
          <a:xfrm>
            <a:off x="7315200" y="4876800"/>
            <a:ext cx="685800" cy="1219200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" name="Google Shape;315;p27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16" name="Google Shape;316;p27"/>
          <p:cNvCxnSpPr/>
          <p:nvPr/>
        </p:nvCxnSpPr>
        <p:spPr>
          <a:xfrm rot="10800000">
            <a:off x="7620000" y="5791200"/>
            <a:ext cx="0" cy="4572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96f7fca44_0_0"/>
          <p:cNvSpPr txBox="1"/>
          <p:nvPr>
            <p:ph type="title"/>
          </p:nvPr>
        </p:nvSpPr>
        <p:spPr>
          <a:xfrm>
            <a:off x="838200" y="130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Ingredients for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Organized Severe Thunderstorms</a:t>
            </a:r>
            <a:endParaRPr/>
          </a:p>
        </p:txBody>
      </p:sp>
      <p:sp>
        <p:nvSpPr>
          <p:cNvPr id="101" name="Google Shape;101;g1b96f7fca44_0_0"/>
          <p:cNvSpPr txBox="1"/>
          <p:nvPr>
            <p:ph idx="1" type="body"/>
          </p:nvPr>
        </p:nvSpPr>
        <p:spPr>
          <a:xfrm>
            <a:off x="379675" y="1545225"/>
            <a:ext cx="11812200" cy="4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Instability (Lapse Rates)</a:t>
            </a:r>
            <a:endParaRPr>
              <a:solidFill>
                <a:srgbClr val="00B05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B05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Lift (QG, mesoscale, convective scale)</a:t>
            </a:r>
            <a:endParaRPr>
              <a:solidFill>
                <a:srgbClr val="00B05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B05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Moisture (return flow, soil moisture, evapotranspiration)</a:t>
            </a:r>
            <a:endParaRPr>
              <a:solidFill>
                <a:srgbClr val="00B05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                                                                   - a separate lecture</a:t>
            </a:r>
            <a:endParaRPr/>
          </a:p>
        </p:txBody>
      </p:sp>
      <p:sp>
        <p:nvSpPr>
          <p:cNvPr id="102" name="Google Shape;102;g1b96f7fca44_0_0"/>
          <p:cNvSpPr/>
          <p:nvPr/>
        </p:nvSpPr>
        <p:spPr>
          <a:xfrm>
            <a:off x="9122000" y="1467925"/>
            <a:ext cx="915000" cy="2825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1b96f7fca44_0_0"/>
          <p:cNvSpPr txBox="1"/>
          <p:nvPr/>
        </p:nvSpPr>
        <p:spPr>
          <a:xfrm>
            <a:off x="10187950" y="2580325"/>
            <a:ext cx="1905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latin typeface="Calibri"/>
                <a:ea typeface="Calibri"/>
                <a:cs typeface="Calibri"/>
                <a:sym typeface="Calibri"/>
              </a:rPr>
              <a:t>This lecture</a:t>
            </a:r>
            <a:endParaRPr b="1" sz="2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22" name="Google Shape;322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8692" y="1600201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Dryline Summary</a:t>
            </a:r>
            <a:endParaRPr/>
          </a:p>
        </p:txBody>
      </p:sp>
      <p:sp>
        <p:nvSpPr>
          <p:cNvPr id="328" name="Google Shape;328;p29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Focused ascent along dryline can be ~1 m/s (~1 hour to reach LFC)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depends on depth of mixing west of dryline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Convection initiation linked to the residence time of air in the zone of ascent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Winds above the surface parallel to dryline keeps air in zone of life longer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Convection will initiate in points or bands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Usually the mode of initiation for surface-based supercells in central/southern Plains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Moisture</a:t>
            </a:r>
            <a:endParaRPr/>
          </a:p>
        </p:txBody>
      </p:sp>
      <p:sp>
        <p:nvSpPr>
          <p:cNvPr id="334" name="Google Shape;334;p30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Moisture in PBL needs to be large and deep enough for convection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Return flow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Inland vertical mixing/diurnal processes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Evapotranspiration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Low-level Moisture Return Flow</a:t>
            </a:r>
            <a:endParaRPr/>
          </a:p>
        </p:txBody>
      </p:sp>
      <p:sp>
        <p:nvSpPr>
          <p:cNvPr id="340" name="Google Shape;340;p31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Key elements include air mass modifications over warmer water and return flow trajectories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Air mass modification is a multi-date process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Ask yourself the following: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Where is the air coming from?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What are the underlying ocean characteristics?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What is the character of the returning moist layer?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6" name="Google Shape;346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7" name="Google Shape;34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250" y="800100"/>
            <a:ext cx="66675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2"/>
          <p:cNvSpPr/>
          <p:nvPr/>
        </p:nvSpPr>
        <p:spPr>
          <a:xfrm>
            <a:off x="6858000" y="1219200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Google Shape;349;p32"/>
          <p:cNvCxnSpPr/>
          <p:nvPr/>
        </p:nvCxnSpPr>
        <p:spPr>
          <a:xfrm>
            <a:off x="3124200" y="4953000"/>
            <a:ext cx="6172200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0" name="Google Shape;350;p32"/>
          <p:cNvCxnSpPr/>
          <p:nvPr/>
        </p:nvCxnSpPr>
        <p:spPr>
          <a:xfrm>
            <a:off x="3124200" y="5105400"/>
            <a:ext cx="6172200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6" name="Google Shape;356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57" name="Google Shape;35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9680" y="0"/>
            <a:ext cx="10049160" cy="969264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3"/>
          <p:cNvSpPr txBox="1"/>
          <p:nvPr/>
        </p:nvSpPr>
        <p:spPr>
          <a:xfrm>
            <a:off x="4647166" y="2424953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=18C</a:t>
            </a:r>
            <a:endParaRPr/>
          </a:p>
        </p:txBody>
      </p:sp>
      <p:sp>
        <p:nvSpPr>
          <p:cNvPr id="359" name="Google Shape;359;p33"/>
          <p:cNvSpPr txBox="1"/>
          <p:nvPr/>
        </p:nvSpPr>
        <p:spPr>
          <a:xfrm>
            <a:off x="4861797" y="3124199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=19C</a:t>
            </a:r>
            <a:endParaRPr/>
          </a:p>
        </p:txBody>
      </p:sp>
      <p:sp>
        <p:nvSpPr>
          <p:cNvPr id="360" name="Google Shape;360;p33"/>
          <p:cNvSpPr txBox="1"/>
          <p:nvPr/>
        </p:nvSpPr>
        <p:spPr>
          <a:xfrm>
            <a:off x="5497606" y="3743357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=21C</a:t>
            </a:r>
            <a:endParaRPr/>
          </a:p>
        </p:txBody>
      </p:sp>
      <p:sp>
        <p:nvSpPr>
          <p:cNvPr id="361" name="Google Shape;361;p33"/>
          <p:cNvSpPr txBox="1"/>
          <p:nvPr/>
        </p:nvSpPr>
        <p:spPr>
          <a:xfrm>
            <a:off x="6096000" y="4182791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=22C</a:t>
            </a:r>
            <a:endParaRPr/>
          </a:p>
        </p:txBody>
      </p:sp>
      <p:sp>
        <p:nvSpPr>
          <p:cNvPr id="362" name="Google Shape;362;p33"/>
          <p:cNvSpPr txBox="1"/>
          <p:nvPr/>
        </p:nvSpPr>
        <p:spPr>
          <a:xfrm>
            <a:off x="7417324" y="4182791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=23C</a:t>
            </a:r>
            <a:endParaRPr/>
          </a:p>
        </p:txBody>
      </p:sp>
      <p:sp>
        <p:nvSpPr>
          <p:cNvPr id="363" name="Google Shape;363;p33"/>
          <p:cNvSpPr txBox="1"/>
          <p:nvPr/>
        </p:nvSpPr>
        <p:spPr>
          <a:xfrm>
            <a:off x="245097" y="496371"/>
            <a:ext cx="3954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temperature after cold front passage</a:t>
            </a:r>
            <a:endParaRPr/>
          </a:p>
        </p:txBody>
      </p:sp>
      <p:cxnSp>
        <p:nvCxnSpPr>
          <p:cNvPr id="364" name="Google Shape;364;p33"/>
          <p:cNvCxnSpPr/>
          <p:nvPr/>
        </p:nvCxnSpPr>
        <p:spPr>
          <a:xfrm>
            <a:off x="2432115" y="865703"/>
            <a:ext cx="2337848" cy="16512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70" name="Google Shape;370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39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4"/>
          <p:cNvSpPr txBox="1"/>
          <p:nvPr/>
        </p:nvSpPr>
        <p:spPr>
          <a:xfrm>
            <a:off x="2286000" y="2775467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~15F </a:t>
            </a:r>
            <a:r>
              <a:rPr lang="en-US" sz="3200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sz="3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77" name="Google Shape;377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1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 txBox="1"/>
          <p:nvPr/>
        </p:nvSpPr>
        <p:spPr>
          <a:xfrm>
            <a:off x="2667000" y="2971801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~10F </a:t>
            </a:r>
            <a:r>
              <a:rPr lang="en-US" sz="3200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sz="3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84" name="Google Shape;384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1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6"/>
          <p:cNvSpPr txBox="1"/>
          <p:nvPr/>
        </p:nvSpPr>
        <p:spPr>
          <a:xfrm>
            <a:off x="3200400" y="2590801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~5F </a:t>
            </a:r>
            <a:r>
              <a:rPr lang="en-US" sz="3200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sz="3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91" name="Google Shape;391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500" l="1" r="50000" t="2502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/>
          <p:nvPr/>
        </p:nvSpPr>
        <p:spPr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Return flow evolution</a:t>
            </a:r>
            <a:endParaRPr/>
          </a:p>
        </p:txBody>
      </p:sp>
      <p:sp>
        <p:nvSpPr>
          <p:cNvPr id="393" name="Google Shape;393;p37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838200" y="-3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Elevated Mixed Layer (EML)</a:t>
            </a:r>
            <a:endParaRPr/>
          </a:p>
        </p:txBody>
      </p:sp>
      <p:sp>
        <p:nvSpPr>
          <p:cNvPr id="109" name="Google Shape;109;p3"/>
          <p:cNvSpPr txBox="1"/>
          <p:nvPr>
            <p:ph idx="1" type="body"/>
          </p:nvPr>
        </p:nvSpPr>
        <p:spPr>
          <a:xfrm>
            <a:off x="838200" y="1475334"/>
            <a:ext cx="10515600" cy="5151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 mixed layer forms over Rockies and Sierra Madre in response to surface heating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Stronger heating and/or cooler temperatures aloft results in deeper mixed layer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Mixed layer is advected eastward and becomes elevated east of the Rockies and Sierra Madre (really, east of the dryline)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Differential advection (eastward advection of EML above northward advection of moisture from GoM) created “loaded gun” profile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99" name="Google Shape;399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500" l="-2" r="50000" t="2501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8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06" name="Google Shape;406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99" l="3" r="50000" t="2497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9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13" name="Google Shape;413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57" l="1" r="50001" t="2389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0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Inland Vertical Mixing</a:t>
            </a:r>
            <a:endParaRPr/>
          </a:p>
        </p:txBody>
      </p:sp>
      <p:sp>
        <p:nvSpPr>
          <p:cNvPr id="420" name="Google Shape;420;p41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Surface moisture can decrease during the daytime when: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Daytime heating/mixing extends deeper than original moist layer depth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Moisture advection is not enough to offset mixing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Compounded by dry soil, little green vegetation, and ongoing drought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Daytime mixing is governed by: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Vertical moisture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Height and strength of lid/cap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Upstream moisture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Local moisture sources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6" name="Google Shape;426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27" name="Google Shape;42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2"/>
          <p:cNvSpPr/>
          <p:nvPr/>
        </p:nvSpPr>
        <p:spPr>
          <a:xfrm>
            <a:off x="3675530" y="2659783"/>
            <a:ext cx="5567083" cy="3929276"/>
          </a:xfrm>
          <a:custGeom>
            <a:rect b="b" l="l" r="r" t="t"/>
            <a:pathLst>
              <a:path extrusionOk="0" h="3929276" w="5567083">
                <a:moveTo>
                  <a:pt x="0" y="3929276"/>
                </a:moveTo>
                <a:cubicBezTo>
                  <a:pt x="29882" y="3761934"/>
                  <a:pt x="59765" y="3594593"/>
                  <a:pt x="134471" y="3454146"/>
                </a:cubicBezTo>
                <a:cubicBezTo>
                  <a:pt x="209177" y="3313699"/>
                  <a:pt x="345142" y="3192675"/>
                  <a:pt x="448236" y="3086593"/>
                </a:cubicBezTo>
                <a:cubicBezTo>
                  <a:pt x="551330" y="2980511"/>
                  <a:pt x="649942" y="2898334"/>
                  <a:pt x="753036" y="2817652"/>
                </a:cubicBezTo>
                <a:cubicBezTo>
                  <a:pt x="856130" y="2736970"/>
                  <a:pt x="974165" y="2717546"/>
                  <a:pt x="1066800" y="2602499"/>
                </a:cubicBezTo>
                <a:cubicBezTo>
                  <a:pt x="1159435" y="2487452"/>
                  <a:pt x="1244600" y="2254370"/>
                  <a:pt x="1308847" y="2127370"/>
                </a:cubicBezTo>
                <a:cubicBezTo>
                  <a:pt x="1373094" y="2000370"/>
                  <a:pt x="1376083" y="1951064"/>
                  <a:pt x="1452283" y="1840499"/>
                </a:cubicBezTo>
                <a:cubicBezTo>
                  <a:pt x="1528483" y="1729934"/>
                  <a:pt x="1694329" y="1574547"/>
                  <a:pt x="1766047" y="1463982"/>
                </a:cubicBezTo>
                <a:cubicBezTo>
                  <a:pt x="1837765" y="1353417"/>
                  <a:pt x="1870636" y="1275723"/>
                  <a:pt x="1882589" y="1177111"/>
                </a:cubicBezTo>
                <a:cubicBezTo>
                  <a:pt x="1894542" y="1078499"/>
                  <a:pt x="1848224" y="984370"/>
                  <a:pt x="1837765" y="872311"/>
                </a:cubicBezTo>
                <a:cubicBezTo>
                  <a:pt x="1827306" y="760252"/>
                  <a:pt x="1812365" y="625782"/>
                  <a:pt x="1819836" y="504758"/>
                </a:cubicBezTo>
                <a:cubicBezTo>
                  <a:pt x="1827307" y="383734"/>
                  <a:pt x="1840754" y="226852"/>
                  <a:pt x="1882589" y="146170"/>
                </a:cubicBezTo>
                <a:cubicBezTo>
                  <a:pt x="1924424" y="65488"/>
                  <a:pt x="2002118" y="43076"/>
                  <a:pt x="2070847" y="20664"/>
                </a:cubicBezTo>
                <a:cubicBezTo>
                  <a:pt x="2139576" y="-1748"/>
                  <a:pt x="2185894" y="-7724"/>
                  <a:pt x="2294965" y="11699"/>
                </a:cubicBezTo>
                <a:cubicBezTo>
                  <a:pt x="2404036" y="31122"/>
                  <a:pt x="2599765" y="93876"/>
                  <a:pt x="2725271" y="137205"/>
                </a:cubicBezTo>
                <a:cubicBezTo>
                  <a:pt x="2850777" y="180534"/>
                  <a:pt x="2946400" y="208923"/>
                  <a:pt x="3048000" y="271676"/>
                </a:cubicBezTo>
                <a:cubicBezTo>
                  <a:pt x="3149600" y="334429"/>
                  <a:pt x="3230283" y="406147"/>
                  <a:pt x="3334871" y="513723"/>
                </a:cubicBezTo>
                <a:cubicBezTo>
                  <a:pt x="3439459" y="621299"/>
                  <a:pt x="3617259" y="805076"/>
                  <a:pt x="3675530" y="917135"/>
                </a:cubicBezTo>
                <a:cubicBezTo>
                  <a:pt x="3733801" y="1029194"/>
                  <a:pt x="3651625" y="1072523"/>
                  <a:pt x="3684495" y="1186076"/>
                </a:cubicBezTo>
                <a:cubicBezTo>
                  <a:pt x="3717365" y="1299629"/>
                  <a:pt x="3805518" y="1502828"/>
                  <a:pt x="3872753" y="1598452"/>
                </a:cubicBezTo>
                <a:cubicBezTo>
                  <a:pt x="3939988" y="1694075"/>
                  <a:pt x="3998259" y="1723958"/>
                  <a:pt x="4087906" y="1759817"/>
                </a:cubicBezTo>
                <a:cubicBezTo>
                  <a:pt x="4177553" y="1795676"/>
                  <a:pt x="4306048" y="1836017"/>
                  <a:pt x="4410636" y="1813605"/>
                </a:cubicBezTo>
                <a:cubicBezTo>
                  <a:pt x="4515224" y="1791193"/>
                  <a:pt x="4609354" y="1728440"/>
                  <a:pt x="4715436" y="1625346"/>
                </a:cubicBezTo>
                <a:cubicBezTo>
                  <a:pt x="4821518" y="1522252"/>
                  <a:pt x="4950012" y="1335488"/>
                  <a:pt x="5047130" y="1195041"/>
                </a:cubicBezTo>
                <a:cubicBezTo>
                  <a:pt x="5144248" y="1054594"/>
                  <a:pt x="5218954" y="906676"/>
                  <a:pt x="5298142" y="782664"/>
                </a:cubicBezTo>
                <a:cubicBezTo>
                  <a:pt x="5377330" y="658652"/>
                  <a:pt x="5487894" y="512229"/>
                  <a:pt x="5522259" y="450970"/>
                </a:cubicBezTo>
                <a:cubicBezTo>
                  <a:pt x="5556624" y="389711"/>
                  <a:pt x="5496859" y="430052"/>
                  <a:pt x="5504330" y="415111"/>
                </a:cubicBezTo>
                <a:cubicBezTo>
                  <a:pt x="5511801" y="400170"/>
                  <a:pt x="5559612" y="359829"/>
                  <a:pt x="5567083" y="361323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2"/>
          <p:cNvSpPr/>
          <p:nvPr/>
        </p:nvSpPr>
        <p:spPr>
          <a:xfrm>
            <a:off x="4840942" y="5732860"/>
            <a:ext cx="986277" cy="901023"/>
          </a:xfrm>
          <a:custGeom>
            <a:rect b="b" l="l" r="r" t="t"/>
            <a:pathLst>
              <a:path extrusionOk="0" h="901023" w="986277">
                <a:moveTo>
                  <a:pt x="699247" y="856200"/>
                </a:moveTo>
                <a:cubicBezTo>
                  <a:pt x="751541" y="772529"/>
                  <a:pt x="803835" y="688859"/>
                  <a:pt x="851647" y="578294"/>
                </a:cubicBezTo>
                <a:cubicBezTo>
                  <a:pt x="899459" y="467729"/>
                  <a:pt x="990600" y="285447"/>
                  <a:pt x="986118" y="192812"/>
                </a:cubicBezTo>
                <a:cubicBezTo>
                  <a:pt x="981636" y="100177"/>
                  <a:pt x="894976" y="52364"/>
                  <a:pt x="824753" y="22482"/>
                </a:cubicBezTo>
                <a:cubicBezTo>
                  <a:pt x="754530" y="-7400"/>
                  <a:pt x="637989" y="-4412"/>
                  <a:pt x="564777" y="13517"/>
                </a:cubicBezTo>
                <a:cubicBezTo>
                  <a:pt x="491565" y="31446"/>
                  <a:pt x="442259" y="61330"/>
                  <a:pt x="385483" y="130059"/>
                </a:cubicBezTo>
                <a:cubicBezTo>
                  <a:pt x="328707" y="198788"/>
                  <a:pt x="288365" y="297400"/>
                  <a:pt x="224118" y="425894"/>
                </a:cubicBezTo>
                <a:cubicBezTo>
                  <a:pt x="159871" y="554388"/>
                  <a:pt x="79935" y="727705"/>
                  <a:pt x="0" y="901023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2"/>
          <p:cNvSpPr/>
          <p:nvPr/>
        </p:nvSpPr>
        <p:spPr>
          <a:xfrm>
            <a:off x="5126041" y="3272118"/>
            <a:ext cx="4179325" cy="3334870"/>
          </a:xfrm>
          <a:custGeom>
            <a:rect b="b" l="l" r="r" t="t"/>
            <a:pathLst>
              <a:path extrusionOk="0" h="3334870" w="4179325">
                <a:moveTo>
                  <a:pt x="611372" y="3334870"/>
                </a:moveTo>
                <a:cubicBezTo>
                  <a:pt x="656195" y="3221317"/>
                  <a:pt x="701018" y="3107765"/>
                  <a:pt x="772736" y="3021106"/>
                </a:cubicBezTo>
                <a:cubicBezTo>
                  <a:pt x="844454" y="2934447"/>
                  <a:pt x="968466" y="2907552"/>
                  <a:pt x="1041678" y="2814917"/>
                </a:cubicBezTo>
                <a:cubicBezTo>
                  <a:pt x="1114890" y="2722282"/>
                  <a:pt x="1179137" y="2568388"/>
                  <a:pt x="1212007" y="2465294"/>
                </a:cubicBezTo>
                <a:cubicBezTo>
                  <a:pt x="1244877" y="2362200"/>
                  <a:pt x="1214995" y="2290482"/>
                  <a:pt x="1238901" y="2196353"/>
                </a:cubicBezTo>
                <a:cubicBezTo>
                  <a:pt x="1262807" y="2102223"/>
                  <a:pt x="1339007" y="1975223"/>
                  <a:pt x="1355442" y="1900517"/>
                </a:cubicBezTo>
                <a:cubicBezTo>
                  <a:pt x="1371877" y="1825811"/>
                  <a:pt x="1355442" y="1813858"/>
                  <a:pt x="1337513" y="1748117"/>
                </a:cubicBezTo>
                <a:cubicBezTo>
                  <a:pt x="1319584" y="1682376"/>
                  <a:pt x="1300160" y="1553882"/>
                  <a:pt x="1247866" y="1506070"/>
                </a:cubicBezTo>
                <a:cubicBezTo>
                  <a:pt x="1195572" y="1458258"/>
                  <a:pt x="1098454" y="1449294"/>
                  <a:pt x="1023748" y="1461247"/>
                </a:cubicBezTo>
                <a:cubicBezTo>
                  <a:pt x="949042" y="1473200"/>
                  <a:pt x="850431" y="1531470"/>
                  <a:pt x="799631" y="1577788"/>
                </a:cubicBezTo>
                <a:cubicBezTo>
                  <a:pt x="748831" y="1624106"/>
                  <a:pt x="750324" y="1670424"/>
                  <a:pt x="718948" y="1739153"/>
                </a:cubicBezTo>
                <a:cubicBezTo>
                  <a:pt x="687572" y="1807882"/>
                  <a:pt x="669643" y="1924423"/>
                  <a:pt x="611372" y="1990164"/>
                </a:cubicBezTo>
                <a:cubicBezTo>
                  <a:pt x="553101" y="2055905"/>
                  <a:pt x="448513" y="2091765"/>
                  <a:pt x="369325" y="2133600"/>
                </a:cubicBezTo>
                <a:cubicBezTo>
                  <a:pt x="290137" y="2175435"/>
                  <a:pt x="197501" y="2266576"/>
                  <a:pt x="136242" y="2241176"/>
                </a:cubicBezTo>
                <a:cubicBezTo>
                  <a:pt x="74983" y="2215776"/>
                  <a:pt x="12231" y="2079812"/>
                  <a:pt x="1772" y="1981200"/>
                </a:cubicBezTo>
                <a:cubicBezTo>
                  <a:pt x="-8687" y="1882588"/>
                  <a:pt x="28666" y="1760071"/>
                  <a:pt x="73489" y="1649506"/>
                </a:cubicBezTo>
                <a:cubicBezTo>
                  <a:pt x="118312" y="1538941"/>
                  <a:pt x="194513" y="1459752"/>
                  <a:pt x="270713" y="1317811"/>
                </a:cubicBezTo>
                <a:cubicBezTo>
                  <a:pt x="346913" y="1175870"/>
                  <a:pt x="466442" y="890493"/>
                  <a:pt x="530689" y="797858"/>
                </a:cubicBezTo>
                <a:cubicBezTo>
                  <a:pt x="594936" y="705223"/>
                  <a:pt x="605395" y="730624"/>
                  <a:pt x="656195" y="762000"/>
                </a:cubicBezTo>
                <a:cubicBezTo>
                  <a:pt x="706995" y="793376"/>
                  <a:pt x="796642" y="930835"/>
                  <a:pt x="835489" y="986117"/>
                </a:cubicBezTo>
                <a:cubicBezTo>
                  <a:pt x="874336" y="1041399"/>
                  <a:pt x="850431" y="1084729"/>
                  <a:pt x="889278" y="1093694"/>
                </a:cubicBezTo>
                <a:cubicBezTo>
                  <a:pt x="928125" y="1102659"/>
                  <a:pt x="999843" y="1053353"/>
                  <a:pt x="1068572" y="1039906"/>
                </a:cubicBezTo>
                <a:cubicBezTo>
                  <a:pt x="1137301" y="1026459"/>
                  <a:pt x="1241889" y="1015999"/>
                  <a:pt x="1301654" y="1013011"/>
                </a:cubicBezTo>
                <a:cubicBezTo>
                  <a:pt x="1361419" y="1010023"/>
                  <a:pt x="1376360" y="1032435"/>
                  <a:pt x="1427160" y="1021976"/>
                </a:cubicBezTo>
                <a:cubicBezTo>
                  <a:pt x="1477960" y="1011517"/>
                  <a:pt x="1557148" y="1014505"/>
                  <a:pt x="1606454" y="950258"/>
                </a:cubicBezTo>
                <a:cubicBezTo>
                  <a:pt x="1655760" y="886011"/>
                  <a:pt x="1657254" y="694764"/>
                  <a:pt x="1722995" y="636494"/>
                </a:cubicBezTo>
                <a:cubicBezTo>
                  <a:pt x="1788736" y="578223"/>
                  <a:pt x="1945619" y="572247"/>
                  <a:pt x="2000901" y="600635"/>
                </a:cubicBezTo>
                <a:cubicBezTo>
                  <a:pt x="2056183" y="629023"/>
                  <a:pt x="2054689" y="711200"/>
                  <a:pt x="2054689" y="806823"/>
                </a:cubicBezTo>
                <a:cubicBezTo>
                  <a:pt x="2054689" y="902446"/>
                  <a:pt x="1994925" y="1060823"/>
                  <a:pt x="2000901" y="1174376"/>
                </a:cubicBezTo>
                <a:cubicBezTo>
                  <a:pt x="2006877" y="1287929"/>
                  <a:pt x="2024807" y="1413435"/>
                  <a:pt x="2090548" y="1488141"/>
                </a:cubicBezTo>
                <a:cubicBezTo>
                  <a:pt x="2156289" y="1562847"/>
                  <a:pt x="2278807" y="1601693"/>
                  <a:pt x="2395348" y="1622611"/>
                </a:cubicBezTo>
                <a:cubicBezTo>
                  <a:pt x="2511889" y="1643529"/>
                  <a:pt x="2616477" y="1676400"/>
                  <a:pt x="2789795" y="1613647"/>
                </a:cubicBezTo>
                <a:cubicBezTo>
                  <a:pt x="2963113" y="1550894"/>
                  <a:pt x="3275383" y="1389529"/>
                  <a:pt x="3435254" y="1246094"/>
                </a:cubicBezTo>
                <a:cubicBezTo>
                  <a:pt x="3595125" y="1102659"/>
                  <a:pt x="3625007" y="960717"/>
                  <a:pt x="3749019" y="753035"/>
                </a:cubicBezTo>
                <a:cubicBezTo>
                  <a:pt x="3873031" y="545353"/>
                  <a:pt x="4179325" y="0"/>
                  <a:pt x="4179325" y="0"/>
                </a:cubicBezTo>
                <a:lnTo>
                  <a:pt x="4179325" y="0"/>
                </a:lnTo>
              </a:path>
            </a:pathLst>
          </a:custGeom>
          <a:noFill/>
          <a:ln cap="flat" cmpd="sng" w="127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2"/>
          <p:cNvSpPr txBox="1"/>
          <p:nvPr/>
        </p:nvSpPr>
        <p:spPr>
          <a:xfrm>
            <a:off x="9242612" y="2738753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60 F</a:t>
            </a:r>
            <a:endParaRPr/>
          </a:p>
        </p:txBody>
      </p:sp>
      <p:sp>
        <p:nvSpPr>
          <p:cNvPr id="432" name="Google Shape;432;p42"/>
          <p:cNvSpPr txBox="1"/>
          <p:nvPr/>
        </p:nvSpPr>
        <p:spPr>
          <a:xfrm>
            <a:off x="9242612" y="3087452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64 F</a:t>
            </a:r>
            <a:endParaRPr/>
          </a:p>
        </p:txBody>
      </p:sp>
      <p:cxnSp>
        <p:nvCxnSpPr>
          <p:cNvPr id="433" name="Google Shape;433;p42"/>
          <p:cNvCxnSpPr/>
          <p:nvPr/>
        </p:nvCxnSpPr>
        <p:spPr>
          <a:xfrm>
            <a:off x="6324600" y="6589059"/>
            <a:ext cx="914400" cy="914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34" name="Google Shape;434;p42"/>
          <p:cNvCxnSpPr/>
          <p:nvPr/>
        </p:nvCxnSpPr>
        <p:spPr>
          <a:xfrm rot="10800000">
            <a:off x="6096000" y="2923420"/>
            <a:ext cx="228600" cy="3553581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0" name="Google Shape;440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41" name="Google Shape;44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p43"/>
          <p:cNvCxnSpPr/>
          <p:nvPr/>
        </p:nvCxnSpPr>
        <p:spPr>
          <a:xfrm flipH="1" rot="10800000">
            <a:off x="5715000" y="3429000"/>
            <a:ext cx="609600" cy="1600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9" name="Google Shape;449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50" name="Google Shape;45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7" name="Google Shape;457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58" name="Google Shape;45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10058400" cy="77724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9" name="Google Shape;459;p45"/>
          <p:cNvSpPr/>
          <p:nvPr/>
        </p:nvSpPr>
        <p:spPr>
          <a:xfrm>
            <a:off x="4267200" y="3810000"/>
            <a:ext cx="685800" cy="1295400"/>
          </a:xfrm>
          <a:prstGeom prst="ellipse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66" name="Google Shape;466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6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73" name="Google Shape;473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f066909f37_0_6"/>
          <p:cNvSpPr txBox="1"/>
          <p:nvPr>
            <p:ph type="title"/>
          </p:nvPr>
        </p:nvSpPr>
        <p:spPr>
          <a:xfrm>
            <a:off x="0" y="-370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Elevated Mixed Layer (EML) Differential Advection</a:t>
            </a:r>
            <a:endParaRPr/>
          </a:p>
        </p:txBody>
      </p:sp>
      <p:pic>
        <p:nvPicPr>
          <p:cNvPr id="115" name="Google Shape;115;g1f066909f37_0_6"/>
          <p:cNvPicPr preferRelativeResize="0"/>
          <p:nvPr/>
        </p:nvPicPr>
        <p:blipFill rotWithShape="1">
          <a:blip r:embed="rId3">
            <a:alphaModFix/>
          </a:blip>
          <a:srcRect b="0" l="10554" r="4194" t="7552"/>
          <a:stretch/>
        </p:blipFill>
        <p:spPr>
          <a:xfrm>
            <a:off x="3103750" y="1011650"/>
            <a:ext cx="9088249" cy="58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f066909f37_0_6"/>
          <p:cNvSpPr/>
          <p:nvPr/>
        </p:nvSpPr>
        <p:spPr>
          <a:xfrm>
            <a:off x="0" y="3534250"/>
            <a:ext cx="3245100" cy="2285700"/>
          </a:xfrm>
          <a:prstGeom prst="rtTriangle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1f066909f37_0_6"/>
          <p:cNvSpPr/>
          <p:nvPr/>
        </p:nvSpPr>
        <p:spPr>
          <a:xfrm>
            <a:off x="1064050" y="3350175"/>
            <a:ext cx="1593000" cy="60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1f066909f37_0_6"/>
          <p:cNvSpPr/>
          <p:nvPr/>
        </p:nvSpPr>
        <p:spPr>
          <a:xfrm rot="-1107704">
            <a:off x="6071575" y="3005778"/>
            <a:ext cx="1826500" cy="60440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1f066909f37_0_6"/>
          <p:cNvSpPr txBox="1"/>
          <p:nvPr/>
        </p:nvSpPr>
        <p:spPr>
          <a:xfrm>
            <a:off x="5800350" y="3061675"/>
            <a:ext cx="5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f066909f37_0_6"/>
          <p:cNvSpPr txBox="1"/>
          <p:nvPr/>
        </p:nvSpPr>
        <p:spPr>
          <a:xfrm>
            <a:off x="7575325" y="25041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endParaRPr/>
          </a:p>
        </p:txBody>
      </p:sp>
      <p:sp>
        <p:nvSpPr>
          <p:cNvPr id="121" name="Google Shape;121;g1f066909f37_0_6"/>
          <p:cNvSpPr txBox="1"/>
          <p:nvPr/>
        </p:nvSpPr>
        <p:spPr>
          <a:xfrm>
            <a:off x="13150" y="3074275"/>
            <a:ext cx="59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1f066909f37_0_6"/>
          <p:cNvSpPr txBox="1"/>
          <p:nvPr/>
        </p:nvSpPr>
        <p:spPr>
          <a:xfrm>
            <a:off x="2924525" y="5079125"/>
            <a:ext cx="59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A’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79" name="Google Shape;479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85" name="Google Shape;485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91" name="Google Shape;491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98" name="Google Shape;498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5" name="Google Shape;505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06" name="Google Shape;50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520" y="1097280"/>
            <a:ext cx="7695744" cy="539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Evapotranspiration</a:t>
            </a:r>
            <a:endParaRPr/>
          </a:p>
        </p:txBody>
      </p:sp>
      <p:sp>
        <p:nvSpPr>
          <p:cNvPr id="512" name="Google Shape;512;p53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Need moist soil and growing vegetation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Plentiful rain previous 1-2 weeks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Maturing crops (wheat, corn, or canola)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Capped boundary layer to trap moisture; relatively weak winds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Almost always a significant return flow contribution (in addition)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8" name="Google Shape;518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19" name="Google Shape;51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1005840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4"/>
          <p:cNvSpPr/>
          <p:nvPr/>
        </p:nvSpPr>
        <p:spPr>
          <a:xfrm>
            <a:off x="4648200" y="3352800"/>
            <a:ext cx="838200" cy="762000"/>
          </a:xfrm>
          <a:prstGeom prst="ellipse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1" name="Google Shape;531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32" name="Google Shape;53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8" name="Google Shape;538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39" name="Google Shape;53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999" l="111" r="50000" t="2998"/>
          <a:stretch/>
        </p:blipFill>
        <p:spPr>
          <a:xfrm>
            <a:off x="658009" y="1152219"/>
            <a:ext cx="5209823" cy="529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 b="31999" l="111" r="50000" t="2998"/>
          <a:stretch/>
        </p:blipFill>
        <p:spPr>
          <a:xfrm>
            <a:off x="6244302" y="1152219"/>
            <a:ext cx="5209823" cy="529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>
            <p:ph type="title"/>
          </p:nvPr>
        </p:nvSpPr>
        <p:spPr>
          <a:xfrm>
            <a:off x="838200" y="-3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EML at OUN (0000 UTC 4 May 1999)</a:t>
            </a:r>
            <a:endParaRPr/>
          </a:p>
        </p:txBody>
      </p:sp>
      <p:sp>
        <p:nvSpPr>
          <p:cNvPr id="131" name="Google Shape;131;p4"/>
          <p:cNvSpPr txBox="1"/>
          <p:nvPr/>
        </p:nvSpPr>
        <p:spPr>
          <a:xfrm>
            <a:off x="9313049" y="4349163"/>
            <a:ext cx="16616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Lid: inversion 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 of EML</a:t>
            </a:r>
            <a:endParaRPr/>
          </a:p>
        </p:txBody>
      </p:sp>
      <p:cxnSp>
        <p:nvCxnSpPr>
          <p:cNvPr id="132" name="Google Shape;132;p4"/>
          <p:cNvCxnSpPr>
            <a:stCxn id="131" idx="2"/>
          </p:cNvCxnSpPr>
          <p:nvPr/>
        </p:nvCxnSpPr>
        <p:spPr>
          <a:xfrm flipH="1">
            <a:off x="9728086" y="4995494"/>
            <a:ext cx="415800" cy="72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45" name="Google Shape;545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51" name="Google Shape;551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57" name="Google Shape;557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63" name="Google Shape;563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8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</a:t>
            </a:r>
            <a:endParaRPr/>
          </a:p>
        </p:txBody>
      </p:sp>
      <p:sp>
        <p:nvSpPr>
          <p:cNvPr id="569" name="Google Shape;569;p68"/>
          <p:cNvSpPr txBox="1"/>
          <p:nvPr>
            <p:ph idx="1" type="body"/>
          </p:nvPr>
        </p:nvSpPr>
        <p:spPr>
          <a:xfrm>
            <a:off x="0" y="1022550"/>
            <a:ext cx="8121900" cy="53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Midlevel flow crosses high terrain: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Subsidence and warming E of mountains</a:t>
            </a:r>
            <a:endParaRPr b="1">
              <a:solidFill>
                <a:srgbClr val="0070C0"/>
              </a:solidFill>
            </a:endParaRPr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>
                <a:solidFill>
                  <a:srgbClr val="0070C0"/>
                </a:solidFill>
              </a:rPr>
              <a:t>Stronger diabatic heating across slope results in </a:t>
            </a:r>
            <a:r>
              <a:rPr b="1" lang="en-US">
                <a:solidFill>
                  <a:srgbClr val="0070C0"/>
                </a:solidFill>
              </a:rPr>
              <a:t>rising</a:t>
            </a:r>
            <a:r>
              <a:rPr b="1" lang="en-US">
                <a:solidFill>
                  <a:srgbClr val="0070C0"/>
                </a:solidFill>
              </a:rPr>
              <a:t> motion from </a:t>
            </a:r>
            <a:r>
              <a:rPr b="1" lang="en-US">
                <a:solidFill>
                  <a:srgbClr val="0070C0"/>
                </a:solidFill>
              </a:rPr>
              <a:t>induced</a:t>
            </a:r>
            <a:r>
              <a:rPr b="1" lang="en-US">
                <a:solidFill>
                  <a:srgbClr val="0070C0"/>
                </a:solidFill>
              </a:rPr>
              <a:t> katabatic flow. (</a:t>
            </a:r>
            <a:r>
              <a:rPr b="1" lang="en-US">
                <a:solidFill>
                  <a:srgbClr val="0070C0"/>
                </a:solidFill>
              </a:rPr>
              <a:t>Frontogenesis</a:t>
            </a:r>
            <a:r>
              <a:rPr b="1" lang="en-US">
                <a:solidFill>
                  <a:srgbClr val="0070C0"/>
                </a:solidFill>
              </a:rPr>
              <a:t>)</a:t>
            </a:r>
            <a:endParaRPr b="1">
              <a:solidFill>
                <a:srgbClr val="0070C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Warming of column and rising motion leads to “warm core” low formation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Strongest pressure falls with strongest flow crosses highest terrain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lee trough/cyclone deepens before arrival of strongest Q-G forcing for ascent: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Head start on differential advection, “loaded gun” sounding, and veering winds with height</a:t>
            </a:r>
            <a:endParaRPr/>
          </a:p>
        </p:txBody>
      </p:sp>
      <p:pic>
        <p:nvPicPr>
          <p:cNvPr id="570" name="Google Shape;57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5850" y="1790775"/>
            <a:ext cx="4246150" cy="2128982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68"/>
          <p:cNvSpPr/>
          <p:nvPr/>
        </p:nvSpPr>
        <p:spPr>
          <a:xfrm>
            <a:off x="7922175" y="4992425"/>
            <a:ext cx="3507900" cy="1576500"/>
          </a:xfrm>
          <a:prstGeom prst="rtTriangle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68"/>
          <p:cNvSpPr/>
          <p:nvPr/>
        </p:nvSpPr>
        <p:spPr>
          <a:xfrm>
            <a:off x="10063650" y="6056525"/>
            <a:ext cx="1497600" cy="5124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68"/>
          <p:cNvSpPr/>
          <p:nvPr/>
        </p:nvSpPr>
        <p:spPr>
          <a:xfrm rot="1798898">
            <a:off x="9518529" y="4142677"/>
            <a:ext cx="315175" cy="840963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68"/>
          <p:cNvSpPr/>
          <p:nvPr/>
        </p:nvSpPr>
        <p:spPr>
          <a:xfrm rot="6689256">
            <a:off x="8938142" y="4754486"/>
            <a:ext cx="315315" cy="84087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68"/>
          <p:cNvSpPr/>
          <p:nvPr/>
        </p:nvSpPr>
        <p:spPr>
          <a:xfrm rot="-5078854">
            <a:off x="10586871" y="5266958"/>
            <a:ext cx="315174" cy="840981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68"/>
          <p:cNvSpPr txBox="1"/>
          <p:nvPr/>
        </p:nvSpPr>
        <p:spPr>
          <a:xfrm>
            <a:off x="9800713" y="5206550"/>
            <a:ext cx="536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1"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68"/>
          <p:cNvSpPr/>
          <p:nvPr/>
        </p:nvSpPr>
        <p:spPr>
          <a:xfrm rot="1469212">
            <a:off x="7781333" y="5382060"/>
            <a:ext cx="2512625" cy="285467"/>
          </a:xfrm>
          <a:prstGeom prst="flowChartTerminator">
            <a:avLst/>
          </a:prstGeom>
          <a:solidFill>
            <a:srgbClr val="FF0000">
              <a:alpha val="2737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68"/>
          <p:cNvSpPr/>
          <p:nvPr/>
        </p:nvSpPr>
        <p:spPr>
          <a:xfrm rot="9403787">
            <a:off x="10314748" y="4284914"/>
            <a:ext cx="315136" cy="840979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84" name="Google Shape;584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055" l="3018" r="1292" t="16292"/>
          <a:stretch/>
        </p:blipFill>
        <p:spPr>
          <a:xfrm>
            <a:off x="1341120" y="274320"/>
            <a:ext cx="1014984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9"/>
          <p:cNvSpPr/>
          <p:nvPr/>
        </p:nvSpPr>
        <p:spPr>
          <a:xfrm>
            <a:off x="3733800" y="2572870"/>
            <a:ext cx="1295400" cy="4846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69"/>
          <p:cNvSpPr/>
          <p:nvPr/>
        </p:nvSpPr>
        <p:spPr>
          <a:xfrm>
            <a:off x="7528112" y="2743200"/>
            <a:ext cx="1187824" cy="4846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69"/>
          <p:cNvSpPr/>
          <p:nvPr/>
        </p:nvSpPr>
        <p:spPr>
          <a:xfrm>
            <a:off x="4150660" y="995083"/>
            <a:ext cx="1067803" cy="3155577"/>
          </a:xfrm>
          <a:custGeom>
            <a:rect b="b" l="l" r="r" t="t"/>
            <a:pathLst>
              <a:path extrusionOk="0" h="3155577" w="1067803">
                <a:moveTo>
                  <a:pt x="0" y="0"/>
                </a:moveTo>
                <a:cubicBezTo>
                  <a:pt x="179294" y="71718"/>
                  <a:pt x="358588" y="143436"/>
                  <a:pt x="510988" y="251012"/>
                </a:cubicBezTo>
                <a:cubicBezTo>
                  <a:pt x="663388" y="358588"/>
                  <a:pt x="823259" y="487083"/>
                  <a:pt x="914400" y="645459"/>
                </a:cubicBezTo>
                <a:cubicBezTo>
                  <a:pt x="1005541" y="803835"/>
                  <a:pt x="1035423" y="969683"/>
                  <a:pt x="1057835" y="1201271"/>
                </a:cubicBezTo>
                <a:cubicBezTo>
                  <a:pt x="1080247" y="1432859"/>
                  <a:pt x="1059329" y="1794436"/>
                  <a:pt x="1048870" y="2034989"/>
                </a:cubicBezTo>
                <a:cubicBezTo>
                  <a:pt x="1038411" y="2275542"/>
                  <a:pt x="1027953" y="2457824"/>
                  <a:pt x="995082" y="2644589"/>
                </a:cubicBezTo>
                <a:cubicBezTo>
                  <a:pt x="962212" y="2831354"/>
                  <a:pt x="906929" y="2993465"/>
                  <a:pt x="851647" y="3155577"/>
                </a:cubicBezTo>
              </a:path>
            </a:pathLst>
          </a:custGeom>
          <a:noFill/>
          <a:ln cap="flat" cmpd="sng" w="571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9"/>
          <p:cNvSpPr/>
          <p:nvPr/>
        </p:nvSpPr>
        <p:spPr>
          <a:xfrm>
            <a:off x="8122025" y="2017059"/>
            <a:ext cx="1515035" cy="1658470"/>
          </a:xfrm>
          <a:custGeom>
            <a:rect b="b" l="l" r="r" t="t"/>
            <a:pathLst>
              <a:path extrusionOk="0" h="1658470" w="1515035">
                <a:moveTo>
                  <a:pt x="1515035" y="0"/>
                </a:moveTo>
                <a:cubicBezTo>
                  <a:pt x="1436593" y="152400"/>
                  <a:pt x="1358152" y="304800"/>
                  <a:pt x="1264023" y="421341"/>
                </a:cubicBezTo>
                <a:cubicBezTo>
                  <a:pt x="1169894" y="537882"/>
                  <a:pt x="1047376" y="594659"/>
                  <a:pt x="950258" y="699247"/>
                </a:cubicBezTo>
                <a:cubicBezTo>
                  <a:pt x="853140" y="803835"/>
                  <a:pt x="770964" y="941294"/>
                  <a:pt x="681317" y="1048870"/>
                </a:cubicBezTo>
                <a:cubicBezTo>
                  <a:pt x="591670" y="1156446"/>
                  <a:pt x="525929" y="1243106"/>
                  <a:pt x="412376" y="1344706"/>
                </a:cubicBezTo>
                <a:cubicBezTo>
                  <a:pt x="298823" y="1446306"/>
                  <a:pt x="149411" y="1552388"/>
                  <a:pt x="0" y="1658470"/>
                </a:cubicBezTo>
              </a:path>
            </a:pathLst>
          </a:custGeom>
          <a:noFill/>
          <a:ln cap="flat" cmpd="sng" w="571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7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95" name="Google Shape;59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1" name="Google Shape;601;p7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02" name="Google Shape;60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8" name="Google Shape;608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09" name="Google Shape;60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72"/>
          <p:cNvSpPr txBox="1"/>
          <p:nvPr/>
        </p:nvSpPr>
        <p:spPr>
          <a:xfrm>
            <a:off x="5181600" y="3200400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611" name="Google Shape;611;p72"/>
          <p:cNvSpPr/>
          <p:nvPr/>
        </p:nvSpPr>
        <p:spPr>
          <a:xfrm>
            <a:off x="5405719" y="3144156"/>
            <a:ext cx="2303929" cy="405869"/>
          </a:xfrm>
          <a:custGeom>
            <a:rect b="b" l="l" r="r" t="t"/>
            <a:pathLst>
              <a:path extrusionOk="0" h="405869" w="2303929">
                <a:moveTo>
                  <a:pt x="0" y="405869"/>
                </a:moveTo>
                <a:cubicBezTo>
                  <a:pt x="108323" y="296051"/>
                  <a:pt x="216647" y="186233"/>
                  <a:pt x="304800" y="118998"/>
                </a:cubicBezTo>
                <a:cubicBezTo>
                  <a:pt x="392953" y="51763"/>
                  <a:pt x="439270" y="14410"/>
                  <a:pt x="528917" y="2457"/>
                </a:cubicBezTo>
                <a:cubicBezTo>
                  <a:pt x="618564" y="-9496"/>
                  <a:pt x="726141" y="24868"/>
                  <a:pt x="842682" y="47280"/>
                </a:cubicBezTo>
                <a:cubicBezTo>
                  <a:pt x="959223" y="69692"/>
                  <a:pt x="1089211" y="114515"/>
                  <a:pt x="1228164" y="136927"/>
                </a:cubicBezTo>
                <a:cubicBezTo>
                  <a:pt x="1367117" y="159339"/>
                  <a:pt x="1497106" y="151869"/>
                  <a:pt x="1676400" y="181751"/>
                </a:cubicBezTo>
                <a:cubicBezTo>
                  <a:pt x="1855694" y="211633"/>
                  <a:pt x="2079811" y="263927"/>
                  <a:pt x="2303929" y="316221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72"/>
          <p:cNvSpPr/>
          <p:nvPr/>
        </p:nvSpPr>
        <p:spPr>
          <a:xfrm>
            <a:off x="5045957" y="3720353"/>
            <a:ext cx="362354" cy="1219200"/>
          </a:xfrm>
          <a:custGeom>
            <a:rect b="b" l="l" r="r" t="t"/>
            <a:pathLst>
              <a:path extrusionOk="0" h="1219200" w="362354">
                <a:moveTo>
                  <a:pt x="108749" y="1219200"/>
                </a:moveTo>
                <a:cubicBezTo>
                  <a:pt x="90819" y="1069788"/>
                  <a:pt x="72890" y="920376"/>
                  <a:pt x="54961" y="824753"/>
                </a:cubicBezTo>
                <a:cubicBezTo>
                  <a:pt x="37032" y="729130"/>
                  <a:pt x="-7793" y="727635"/>
                  <a:pt x="1172" y="645459"/>
                </a:cubicBezTo>
                <a:cubicBezTo>
                  <a:pt x="10137" y="563283"/>
                  <a:pt x="53466" y="412376"/>
                  <a:pt x="108749" y="331694"/>
                </a:cubicBezTo>
                <a:cubicBezTo>
                  <a:pt x="164032" y="251012"/>
                  <a:pt x="291032" y="216647"/>
                  <a:pt x="332867" y="161365"/>
                </a:cubicBezTo>
                <a:cubicBezTo>
                  <a:pt x="374702" y="106083"/>
                  <a:pt x="359761" y="0"/>
                  <a:pt x="359761" y="0"/>
                </a:cubicBezTo>
              </a:path>
            </a:pathLst>
          </a:cu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8" name="Google Shape;618;p7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19" name="Google Shape;61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73"/>
          <p:cNvSpPr txBox="1"/>
          <p:nvPr/>
        </p:nvSpPr>
        <p:spPr>
          <a:xfrm>
            <a:off x="4968787" y="3075057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621" name="Google Shape;621;p73"/>
          <p:cNvSpPr/>
          <p:nvPr/>
        </p:nvSpPr>
        <p:spPr>
          <a:xfrm>
            <a:off x="5253318" y="2729164"/>
            <a:ext cx="2796988" cy="776037"/>
          </a:xfrm>
          <a:custGeom>
            <a:rect b="b" l="l" r="r" t="t"/>
            <a:pathLst>
              <a:path extrusionOk="0" h="776037" w="2796988">
                <a:moveTo>
                  <a:pt x="2796988" y="282978"/>
                </a:moveTo>
                <a:cubicBezTo>
                  <a:pt x="2637864" y="323319"/>
                  <a:pt x="2478741" y="363661"/>
                  <a:pt x="2286000" y="381590"/>
                </a:cubicBezTo>
                <a:cubicBezTo>
                  <a:pt x="2093259" y="399519"/>
                  <a:pt x="1828800" y="409979"/>
                  <a:pt x="1640541" y="390555"/>
                </a:cubicBezTo>
                <a:cubicBezTo>
                  <a:pt x="1452282" y="371132"/>
                  <a:pt x="1274482" y="314355"/>
                  <a:pt x="1156447" y="265049"/>
                </a:cubicBezTo>
                <a:cubicBezTo>
                  <a:pt x="1038412" y="215743"/>
                  <a:pt x="1008529" y="138048"/>
                  <a:pt x="932329" y="94719"/>
                </a:cubicBezTo>
                <a:cubicBezTo>
                  <a:pt x="856129" y="51390"/>
                  <a:pt x="778435" y="17025"/>
                  <a:pt x="699247" y="5072"/>
                </a:cubicBezTo>
                <a:cubicBezTo>
                  <a:pt x="620059" y="-6881"/>
                  <a:pt x="516965" y="3578"/>
                  <a:pt x="457200" y="23002"/>
                </a:cubicBezTo>
                <a:cubicBezTo>
                  <a:pt x="397435" y="42426"/>
                  <a:pt x="361576" y="52884"/>
                  <a:pt x="340658" y="121613"/>
                </a:cubicBezTo>
                <a:cubicBezTo>
                  <a:pt x="319740" y="190342"/>
                  <a:pt x="342153" y="347225"/>
                  <a:pt x="331694" y="435378"/>
                </a:cubicBezTo>
                <a:cubicBezTo>
                  <a:pt x="321235" y="523531"/>
                  <a:pt x="333188" y="593754"/>
                  <a:pt x="277906" y="650531"/>
                </a:cubicBezTo>
                <a:cubicBezTo>
                  <a:pt x="222624" y="707308"/>
                  <a:pt x="0" y="776037"/>
                  <a:pt x="0" y="776037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73"/>
          <p:cNvSpPr/>
          <p:nvPr/>
        </p:nvSpPr>
        <p:spPr>
          <a:xfrm>
            <a:off x="5047129" y="3451412"/>
            <a:ext cx="520010" cy="1524000"/>
          </a:xfrm>
          <a:custGeom>
            <a:rect b="b" l="l" r="r" t="t"/>
            <a:pathLst>
              <a:path extrusionOk="0" h="1524000" w="520010">
                <a:moveTo>
                  <a:pt x="0" y="1524000"/>
                </a:moveTo>
                <a:cubicBezTo>
                  <a:pt x="38100" y="1328270"/>
                  <a:pt x="76200" y="1132541"/>
                  <a:pt x="134471" y="1004047"/>
                </a:cubicBezTo>
                <a:cubicBezTo>
                  <a:pt x="192742" y="875553"/>
                  <a:pt x="295836" y="848658"/>
                  <a:pt x="349624" y="753035"/>
                </a:cubicBezTo>
                <a:cubicBezTo>
                  <a:pt x="403412" y="657412"/>
                  <a:pt x="428812" y="524435"/>
                  <a:pt x="457200" y="430306"/>
                </a:cubicBezTo>
                <a:cubicBezTo>
                  <a:pt x="485588" y="336177"/>
                  <a:pt x="518459" y="259977"/>
                  <a:pt x="519953" y="188259"/>
                </a:cubicBezTo>
                <a:cubicBezTo>
                  <a:pt x="521447" y="116541"/>
                  <a:pt x="493806" y="58270"/>
                  <a:pt x="466165" y="0"/>
                </a:cubicBezTo>
              </a:path>
            </a:pathLst>
          </a:cu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/>
          <p:nvPr>
            <p:ph type="title"/>
          </p:nvPr>
        </p:nvSpPr>
        <p:spPr>
          <a:xfrm>
            <a:off x="183291" y="179774"/>
            <a:ext cx="591270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Climatology of Lid Occurrence</a:t>
            </a:r>
            <a:endParaRPr/>
          </a:p>
        </p:txBody>
      </p:sp>
      <p:sp>
        <p:nvSpPr>
          <p:cNvPr id="138" name="Google Shape;138;p5"/>
          <p:cNvSpPr txBox="1"/>
          <p:nvPr>
            <p:ph idx="1" type="body"/>
          </p:nvPr>
        </p:nvSpPr>
        <p:spPr>
          <a:xfrm>
            <a:off x="419456" y="1621001"/>
            <a:ext cx="5461688" cy="4467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Series of papers by Lanicci and Warner (1991)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en-US"/>
              <a:t>Weather and Forecasting (</a:t>
            </a:r>
            <a:r>
              <a:rPr lang="en-US"/>
              <a:t>June issue)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Distribution of maximum surface potential temperature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/>
              <a:t>What is the “normal” dry adiabat value by month over the high terrain of the west?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See their Fig. 6 for April (36-40 C), May (40-44 C), and June (48-52 C)</a:t>
            </a:r>
            <a:endParaRPr/>
          </a:p>
        </p:txBody>
      </p:sp>
      <p:pic>
        <p:nvPicPr>
          <p:cNvPr descr="page7image21843616" id="139" name="Google Shape;139;p5"/>
          <p:cNvPicPr preferRelativeResize="0"/>
          <p:nvPr/>
        </p:nvPicPr>
        <p:blipFill rotWithShape="1">
          <a:blip r:embed="rId3">
            <a:alphaModFix/>
          </a:blip>
          <a:srcRect b="14156" l="9058" r="8573" t="9692"/>
          <a:stretch/>
        </p:blipFill>
        <p:spPr>
          <a:xfrm>
            <a:off x="6096000" y="64110"/>
            <a:ext cx="5461688" cy="672977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9687697" y="6597782"/>
            <a:ext cx="18192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Lanicci and Warner (1991)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f06d12fc79_0_0"/>
          <p:cNvSpPr txBox="1"/>
          <p:nvPr>
            <p:ph type="title"/>
          </p:nvPr>
        </p:nvSpPr>
        <p:spPr>
          <a:xfrm>
            <a:off x="838200" y="-25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 PV Framework</a:t>
            </a:r>
            <a:endParaRPr/>
          </a:p>
        </p:txBody>
      </p:sp>
      <p:sp>
        <p:nvSpPr>
          <p:cNvPr id="628" name="Google Shape;628;g1f06d12fc79_0_0"/>
          <p:cNvSpPr/>
          <p:nvPr/>
        </p:nvSpPr>
        <p:spPr>
          <a:xfrm>
            <a:off x="197075" y="3691750"/>
            <a:ext cx="5991000" cy="2943000"/>
          </a:xfrm>
          <a:prstGeom prst="triangle">
            <a:avLst>
              <a:gd fmla="val 50000" name="adj"/>
            </a:avLst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1f06d12fc79_0_0"/>
          <p:cNvSpPr/>
          <p:nvPr/>
        </p:nvSpPr>
        <p:spPr>
          <a:xfrm>
            <a:off x="4414350" y="6148550"/>
            <a:ext cx="3442200" cy="4863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1f06d12fc79_0_0"/>
          <p:cNvSpPr/>
          <p:nvPr/>
        </p:nvSpPr>
        <p:spPr>
          <a:xfrm>
            <a:off x="6385025" y="5898925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g1f06d12fc79_0_0"/>
          <p:cNvSpPr/>
          <p:nvPr/>
        </p:nvSpPr>
        <p:spPr>
          <a:xfrm>
            <a:off x="6385025" y="4033350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1f06d12fc79_0_0"/>
          <p:cNvSpPr/>
          <p:nvPr/>
        </p:nvSpPr>
        <p:spPr>
          <a:xfrm>
            <a:off x="6384900" y="4138450"/>
            <a:ext cx="959100" cy="1865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g1f06d12fc79_0_0"/>
          <p:cNvSpPr txBox="1"/>
          <p:nvPr/>
        </p:nvSpPr>
        <p:spPr>
          <a:xfrm>
            <a:off x="6595250" y="4821625"/>
            <a:ext cx="44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1"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g1f06d12fc79_0_0"/>
          <p:cNvSpPr/>
          <p:nvPr/>
        </p:nvSpPr>
        <p:spPr>
          <a:xfrm>
            <a:off x="170800" y="3231925"/>
            <a:ext cx="8106100" cy="814550"/>
          </a:xfrm>
          <a:custGeom>
            <a:rect b="b" l="l" r="r" t="t"/>
            <a:pathLst>
              <a:path extrusionOk="0" h="32582" w="324244">
                <a:moveTo>
                  <a:pt x="0" y="32582"/>
                </a:moveTo>
                <a:lnTo>
                  <a:pt x="55179" y="32057"/>
                </a:lnTo>
                <a:lnTo>
                  <a:pt x="71470" y="25225"/>
                </a:lnTo>
                <a:lnTo>
                  <a:pt x="100899" y="4204"/>
                </a:lnTo>
                <a:lnTo>
                  <a:pt x="119292" y="0"/>
                </a:lnTo>
                <a:lnTo>
                  <a:pt x="135583" y="1051"/>
                </a:lnTo>
                <a:lnTo>
                  <a:pt x="165012" y="9460"/>
                </a:lnTo>
                <a:lnTo>
                  <a:pt x="188135" y="19970"/>
                </a:lnTo>
                <a:lnTo>
                  <a:pt x="214411" y="28378"/>
                </a:lnTo>
                <a:lnTo>
                  <a:pt x="234380" y="29429"/>
                </a:lnTo>
                <a:lnTo>
                  <a:pt x="280100" y="29955"/>
                </a:lnTo>
                <a:lnTo>
                  <a:pt x="324244" y="30480"/>
                </a:ln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35" name="Google Shape;635;g1f06d12fc79_0_0"/>
          <p:cNvSpPr/>
          <p:nvPr/>
        </p:nvSpPr>
        <p:spPr>
          <a:xfrm>
            <a:off x="118250" y="3626075"/>
            <a:ext cx="8395125" cy="2509350"/>
          </a:xfrm>
          <a:custGeom>
            <a:rect b="b" l="l" r="r" t="t"/>
            <a:pathLst>
              <a:path extrusionOk="0" h="100374" w="335805">
                <a:moveTo>
                  <a:pt x="0" y="48873"/>
                </a:moveTo>
                <a:lnTo>
                  <a:pt x="37837" y="50449"/>
                </a:lnTo>
                <a:lnTo>
                  <a:pt x="66740" y="48347"/>
                </a:lnTo>
                <a:lnTo>
                  <a:pt x="99848" y="18393"/>
                </a:lnTo>
                <a:lnTo>
                  <a:pt x="118767" y="1576"/>
                </a:lnTo>
                <a:lnTo>
                  <a:pt x="127175" y="0"/>
                </a:lnTo>
                <a:lnTo>
                  <a:pt x="136109" y="5255"/>
                </a:lnTo>
                <a:lnTo>
                  <a:pt x="171318" y="31531"/>
                </a:lnTo>
                <a:lnTo>
                  <a:pt x="204951" y="60960"/>
                </a:lnTo>
                <a:lnTo>
                  <a:pt x="238059" y="96169"/>
                </a:lnTo>
                <a:lnTo>
                  <a:pt x="259605" y="100374"/>
                </a:lnTo>
                <a:lnTo>
                  <a:pt x="335805" y="99323"/>
                </a:ln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36" name="Google Shape;636;g1f06d12fc79_0_0"/>
          <p:cNvSpPr txBox="1"/>
          <p:nvPr/>
        </p:nvSpPr>
        <p:spPr>
          <a:xfrm>
            <a:off x="7751375" y="5005550"/>
            <a:ext cx="630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ΔZ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1f06d12fc79_0_0"/>
          <p:cNvSpPr/>
          <p:nvPr/>
        </p:nvSpPr>
        <p:spPr>
          <a:xfrm>
            <a:off x="7616356" y="3989950"/>
            <a:ext cx="16200" cy="216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g1f06d12fc79_0_0"/>
          <p:cNvSpPr txBox="1"/>
          <p:nvPr/>
        </p:nvSpPr>
        <p:spPr>
          <a:xfrm>
            <a:off x="8312375" y="3738250"/>
            <a:ext cx="1199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Θ+𝝙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g1f06d12fc79_0_0"/>
          <p:cNvSpPr txBox="1"/>
          <p:nvPr/>
        </p:nvSpPr>
        <p:spPr>
          <a:xfrm>
            <a:off x="8513375" y="5898925"/>
            <a:ext cx="30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</a:t>
            </a:r>
            <a:endParaRPr sz="2400"/>
          </a:p>
        </p:txBody>
      </p:sp>
      <p:cxnSp>
        <p:nvCxnSpPr>
          <p:cNvPr id="640" name="Google Shape;640;g1f06d12fc79_0_0"/>
          <p:cNvCxnSpPr/>
          <p:nvPr/>
        </p:nvCxnSpPr>
        <p:spPr>
          <a:xfrm>
            <a:off x="381000" y="4440625"/>
            <a:ext cx="1510800" cy="132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1" name="Google Shape;641;g1f06d12fc79_0_0"/>
          <p:cNvCxnSpPr/>
          <p:nvPr/>
        </p:nvCxnSpPr>
        <p:spPr>
          <a:xfrm>
            <a:off x="3712775" y="3632600"/>
            <a:ext cx="1450500" cy="8607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2" name="Google Shape;642;g1f06d12fc79_0_0"/>
          <p:cNvSpPr txBox="1"/>
          <p:nvPr/>
        </p:nvSpPr>
        <p:spPr>
          <a:xfrm>
            <a:off x="838200" y="4046475"/>
            <a:ext cx="7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g1f06d12fc79_0_0"/>
          <p:cNvSpPr txBox="1"/>
          <p:nvPr/>
        </p:nvSpPr>
        <p:spPr>
          <a:xfrm>
            <a:off x="5410200" y="1040375"/>
            <a:ext cx="67818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Conservation of Potential Vorticity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○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Assumptions: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2" marL="1371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■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Constant density/stable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2" marL="1371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■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Adiabatic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2" marL="1371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■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Frictionless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Stretching of the column vertically requires an 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 in relative vorticity between the theta surfaces inducing positive vorticity.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Stretching also lowers the static stability of the atmosphere.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g1f06d12fc7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50" y="1274375"/>
            <a:ext cx="5174937" cy="14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1f06d12fc79_0_0"/>
          <p:cNvSpPr/>
          <p:nvPr/>
        </p:nvSpPr>
        <p:spPr>
          <a:xfrm>
            <a:off x="2713025" y="3231925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g1f06d12fc79_0_0"/>
          <p:cNvSpPr/>
          <p:nvPr/>
        </p:nvSpPr>
        <p:spPr>
          <a:xfrm>
            <a:off x="2713025" y="3626075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g1f06d12fc79_0_0"/>
          <p:cNvSpPr/>
          <p:nvPr/>
        </p:nvSpPr>
        <p:spPr>
          <a:xfrm>
            <a:off x="2732700" y="3323900"/>
            <a:ext cx="939300" cy="400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4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Nocturnal Low-Level Jet (LLJ)</a:t>
            </a:r>
            <a:endParaRPr/>
          </a:p>
        </p:txBody>
      </p:sp>
      <p:sp>
        <p:nvSpPr>
          <p:cNvPr id="653" name="Google Shape;653;p74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Plains often see early nocturnal low-level jet (LLJ) ramp up with lee cyclogenesis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Related to two primary factors: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Boundary-layer decoupling and loss of surface friction (“inertial oscillation”)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Diurnal temperature variations over sloped terrain (thermal wind)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Part of the process that can favor late evening/early overnight tornadoes (with favorable moisture/CAPE)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f06d12fc79_0_40"/>
          <p:cNvSpPr/>
          <p:nvPr/>
        </p:nvSpPr>
        <p:spPr>
          <a:xfrm>
            <a:off x="998475" y="4887300"/>
            <a:ext cx="5583625" cy="1550275"/>
          </a:xfrm>
          <a:custGeom>
            <a:rect b="b" l="l" r="r" t="t"/>
            <a:pathLst>
              <a:path extrusionOk="0" h="62011" w="223345">
                <a:moveTo>
                  <a:pt x="0" y="4205"/>
                </a:moveTo>
                <a:lnTo>
                  <a:pt x="14189" y="0"/>
                </a:lnTo>
                <a:lnTo>
                  <a:pt x="58858" y="24174"/>
                </a:lnTo>
                <a:lnTo>
                  <a:pt x="99849" y="38889"/>
                </a:lnTo>
                <a:lnTo>
                  <a:pt x="119293" y="36787"/>
                </a:lnTo>
                <a:lnTo>
                  <a:pt x="145569" y="32582"/>
                </a:lnTo>
                <a:lnTo>
                  <a:pt x="170268" y="28904"/>
                </a:lnTo>
                <a:lnTo>
                  <a:pt x="223345" y="25225"/>
                </a:lnTo>
                <a:lnTo>
                  <a:pt x="222294" y="59909"/>
                </a:lnTo>
                <a:lnTo>
                  <a:pt x="190238" y="62011"/>
                </a:lnTo>
                <a:lnTo>
                  <a:pt x="13664" y="60960"/>
                </a:lnTo>
                <a:close/>
              </a:path>
            </a:pathLst>
          </a:cu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9" name="Google Shape;659;g1f06d12fc79_0_40"/>
          <p:cNvSpPr txBox="1"/>
          <p:nvPr>
            <p:ph type="title"/>
          </p:nvPr>
        </p:nvSpPr>
        <p:spPr>
          <a:xfrm>
            <a:off x="838200" y="-25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Nocturnal Low-Level Jet (LLJ) Formation</a:t>
            </a:r>
            <a:endParaRPr/>
          </a:p>
        </p:txBody>
      </p:sp>
      <p:sp>
        <p:nvSpPr>
          <p:cNvPr id="660" name="Google Shape;660;g1f06d12fc79_0_40"/>
          <p:cNvSpPr txBox="1"/>
          <p:nvPr>
            <p:ph idx="1" type="body"/>
          </p:nvPr>
        </p:nvSpPr>
        <p:spPr>
          <a:xfrm>
            <a:off x="315300" y="1112975"/>
            <a:ext cx="112461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 LLJs form in </a:t>
            </a:r>
            <a:r>
              <a:rPr lang="en-US"/>
              <a:t>response</a:t>
            </a:r>
            <a:r>
              <a:rPr lang="en-US"/>
              <a:t> to difference in terrain heights, heat fluxes and thickness across pressure surfaces that induces a horizontal Pressure Gradient Force.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Coriolis</a:t>
            </a:r>
            <a:r>
              <a:rPr lang="en-US"/>
              <a:t> forcing turns the momentum northward resulting in an enhanced southerly flow. 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Surface decoupling favors lower friction and acceleration of the jet above the surface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Lee Cyclones can also enhance it by increasing the PGF.</a:t>
            </a:r>
            <a:endParaRPr/>
          </a:p>
        </p:txBody>
      </p:sp>
      <p:sp>
        <p:nvSpPr>
          <p:cNvPr id="661" name="Google Shape;661;g1f06d12fc79_0_40"/>
          <p:cNvSpPr/>
          <p:nvPr/>
        </p:nvSpPr>
        <p:spPr>
          <a:xfrm>
            <a:off x="197075" y="4493175"/>
            <a:ext cx="4217400" cy="2141700"/>
          </a:xfrm>
          <a:prstGeom prst="triangle">
            <a:avLst>
              <a:gd fmla="val 0" name="adj"/>
            </a:avLst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1f06d12fc79_0_40"/>
          <p:cNvSpPr/>
          <p:nvPr/>
        </p:nvSpPr>
        <p:spPr>
          <a:xfrm>
            <a:off x="3166250" y="6148575"/>
            <a:ext cx="3442200" cy="4863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g1f06d12fc79_0_40"/>
          <p:cNvSpPr txBox="1"/>
          <p:nvPr/>
        </p:nvSpPr>
        <p:spPr>
          <a:xfrm>
            <a:off x="197075" y="3810075"/>
            <a:ext cx="262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Constant geopotential Height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g1f06d12fc79_0_40"/>
          <p:cNvSpPr txBox="1"/>
          <p:nvPr/>
        </p:nvSpPr>
        <p:spPr>
          <a:xfrm>
            <a:off x="5715000" y="3415850"/>
            <a:ext cx="7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850 mb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1f06d12fc79_0_40"/>
          <p:cNvSpPr txBox="1"/>
          <p:nvPr/>
        </p:nvSpPr>
        <p:spPr>
          <a:xfrm>
            <a:off x="572825" y="4368875"/>
            <a:ext cx="7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850 mb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6" name="Google Shape;666;g1f06d12fc79_0_40"/>
          <p:cNvCxnSpPr/>
          <p:nvPr/>
        </p:nvCxnSpPr>
        <p:spPr>
          <a:xfrm>
            <a:off x="1786750" y="4677100"/>
            <a:ext cx="0" cy="60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7" name="Google Shape;667;g1f06d12fc79_0_40"/>
          <p:cNvCxnSpPr/>
          <p:nvPr/>
        </p:nvCxnSpPr>
        <p:spPr>
          <a:xfrm>
            <a:off x="6411300" y="3875700"/>
            <a:ext cx="13200" cy="2233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8" name="Google Shape;668;g1f06d12fc79_0_40"/>
          <p:cNvSpPr/>
          <p:nvPr/>
        </p:nvSpPr>
        <p:spPr>
          <a:xfrm>
            <a:off x="2864763" y="3893887"/>
            <a:ext cx="2029800" cy="791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9" name="Google Shape;669;g1f06d12fc79_0_40"/>
          <p:cNvCxnSpPr/>
          <p:nvPr/>
        </p:nvCxnSpPr>
        <p:spPr>
          <a:xfrm flipH="1" rot="10800000">
            <a:off x="1051025" y="3810075"/>
            <a:ext cx="5649300" cy="99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670" name="Google Shape;670;g1f06d12fc79_0_40"/>
          <p:cNvCxnSpPr/>
          <p:nvPr/>
        </p:nvCxnSpPr>
        <p:spPr>
          <a:xfrm>
            <a:off x="315300" y="4282975"/>
            <a:ext cx="6398100" cy="1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1" name="Google Shape;671;g1f06d12fc79_0_40"/>
          <p:cNvSpPr txBox="1"/>
          <p:nvPr/>
        </p:nvSpPr>
        <p:spPr>
          <a:xfrm>
            <a:off x="3492063" y="4043275"/>
            <a:ext cx="77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PGF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1f06d12fc79_0_40"/>
          <p:cNvSpPr/>
          <p:nvPr/>
        </p:nvSpPr>
        <p:spPr>
          <a:xfrm>
            <a:off x="2864775" y="4768650"/>
            <a:ext cx="683100" cy="604500"/>
          </a:xfrm>
          <a:prstGeom prst="flowChartSummingJunction">
            <a:avLst/>
          </a:prstGeom>
          <a:solidFill>
            <a:schemeClr val="accent1"/>
          </a:solidFill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3" name="Google Shape;673;g1f06d12fc79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5800" y="3292475"/>
            <a:ext cx="4477770" cy="34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1f06d12fc79_0_40"/>
          <p:cNvSpPr txBox="1"/>
          <p:nvPr/>
        </p:nvSpPr>
        <p:spPr>
          <a:xfrm>
            <a:off x="1892563" y="4763100"/>
            <a:ext cx="9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Lower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g1f06d12fc79_0_40"/>
          <p:cNvSpPr txBox="1"/>
          <p:nvPr/>
        </p:nvSpPr>
        <p:spPr>
          <a:xfrm>
            <a:off x="5290050" y="4763100"/>
            <a:ext cx="9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Higher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g1f06d12fc79_0_40"/>
          <p:cNvSpPr txBox="1"/>
          <p:nvPr/>
        </p:nvSpPr>
        <p:spPr>
          <a:xfrm>
            <a:off x="2062688" y="6191625"/>
            <a:ext cx="303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Surface decoupling lower friction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2" name="Google Shape;682;p7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83" name="Google Shape;68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5"/>
          <p:cNvSpPr/>
          <p:nvPr/>
        </p:nvSpPr>
        <p:spPr>
          <a:xfrm>
            <a:off x="2438400" y="571500"/>
            <a:ext cx="3276600" cy="57150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75"/>
          <p:cNvSpPr/>
          <p:nvPr/>
        </p:nvSpPr>
        <p:spPr>
          <a:xfrm>
            <a:off x="6324600" y="571500"/>
            <a:ext cx="3276600" cy="5715000"/>
          </a:xfrm>
          <a:prstGeom prst="rect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75"/>
          <p:cNvSpPr txBox="1"/>
          <p:nvPr/>
        </p:nvSpPr>
        <p:spPr>
          <a:xfrm>
            <a:off x="2438400" y="196334"/>
            <a:ext cx="327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EF2+ supercell events</a:t>
            </a:r>
            <a:endParaRPr/>
          </a:p>
        </p:txBody>
      </p:sp>
      <p:sp>
        <p:nvSpPr>
          <p:cNvPr id="687" name="Google Shape;687;p75"/>
          <p:cNvSpPr txBox="1"/>
          <p:nvPr/>
        </p:nvSpPr>
        <p:spPr>
          <a:xfrm>
            <a:off x="6320118" y="219208"/>
            <a:ext cx="327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Nontornadic supercell events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6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 Summary</a:t>
            </a:r>
            <a:endParaRPr/>
          </a:p>
        </p:txBody>
      </p:sp>
      <p:sp>
        <p:nvSpPr>
          <p:cNvPr id="693" name="Google Shape;693;p76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cyclogenesis occurs where upper-level flow is perpendicular to terrain features (westerly flow for Rockies)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cyclogenesis more robust with lower static stability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cyclone helps drive low-level moisture return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Nocturnal low-level jet associated with lee cyclone is driven by inertial oscillation and thermal wind 🡪 increased low-level shear and tornado threat in evening and after dark if adequate CAPE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8image21501216" id="145" name="Google Shape;145;p6"/>
          <p:cNvPicPr preferRelativeResize="0"/>
          <p:nvPr/>
        </p:nvPicPr>
        <p:blipFill rotWithShape="1">
          <a:blip r:embed="rId3">
            <a:alphaModFix/>
          </a:blip>
          <a:srcRect b="62514" l="13415" r="56700" t="9748"/>
          <a:stretch/>
        </p:blipFill>
        <p:spPr>
          <a:xfrm>
            <a:off x="467495" y="1377359"/>
            <a:ext cx="3259379" cy="409668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>
            <p:ph type="title"/>
          </p:nvPr>
        </p:nvSpPr>
        <p:spPr>
          <a:xfrm>
            <a:off x="838200" y="-17936"/>
            <a:ext cx="10515600" cy="13255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descr="page8image21501216" id="147" name="Google Shape;147;p6"/>
          <p:cNvPicPr preferRelativeResize="0"/>
          <p:nvPr/>
        </p:nvPicPr>
        <p:blipFill rotWithShape="1">
          <a:blip r:embed="rId3">
            <a:alphaModFix/>
          </a:blip>
          <a:srcRect b="34182" l="13415" r="56700" t="37492"/>
          <a:stretch/>
        </p:blipFill>
        <p:spPr>
          <a:xfrm>
            <a:off x="4377035" y="1418840"/>
            <a:ext cx="3191999" cy="4097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148" name="Google Shape;148;p6"/>
          <p:cNvPicPr preferRelativeResize="0"/>
          <p:nvPr/>
        </p:nvPicPr>
        <p:blipFill rotWithShape="1">
          <a:blip r:embed="rId3">
            <a:alphaModFix/>
          </a:blip>
          <a:srcRect b="6621" l="13415" r="56700" t="65819"/>
          <a:stretch/>
        </p:blipFill>
        <p:spPr>
          <a:xfrm>
            <a:off x="8134498" y="1417526"/>
            <a:ext cx="3259379" cy="4070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149" name="Google Shape;149;p6"/>
          <p:cNvPicPr preferRelativeResize="0"/>
          <p:nvPr/>
        </p:nvPicPr>
        <p:blipFill rotWithShape="1">
          <a:blip r:embed="rId3">
            <a:alphaModFix/>
          </a:blip>
          <a:srcRect b="6621" l="49968" r="9355" t="87076"/>
          <a:stretch/>
        </p:blipFill>
        <p:spPr>
          <a:xfrm>
            <a:off x="3970270" y="5586060"/>
            <a:ext cx="3880021" cy="81413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9638270" y="6488668"/>
            <a:ext cx="2643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Lanicci and Warner (1991)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b="26668" l="24166" r="24999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" name="Google Shape;157;p7"/>
          <p:cNvSpPr/>
          <p:nvPr/>
        </p:nvSpPr>
        <p:spPr>
          <a:xfrm>
            <a:off x="8271754" y="12192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2021-02-15T23:11:16Z</dcterms:created>
  <dc:creator>Galarneau, Thomas J.</dc:creator>
</cp:coreProperties>
</file>