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437" r:id="rId2"/>
    <p:sldId id="438" r:id="rId3"/>
    <p:sldId id="258" r:id="rId4"/>
    <p:sldId id="263" r:id="rId5"/>
    <p:sldId id="262" r:id="rId6"/>
    <p:sldId id="259" r:id="rId7"/>
    <p:sldId id="260" r:id="rId8"/>
    <p:sldId id="439" r:id="rId9"/>
    <p:sldId id="264" r:id="rId10"/>
    <p:sldId id="440" r:id="rId11"/>
    <p:sldId id="441" r:id="rId12"/>
    <p:sldId id="256" r:id="rId13"/>
    <p:sldId id="257" r:id="rId14"/>
    <p:sldId id="308" r:id="rId15"/>
    <p:sldId id="345" r:id="rId16"/>
    <p:sldId id="275" r:id="rId17"/>
    <p:sldId id="270" r:id="rId18"/>
    <p:sldId id="323" r:id="rId19"/>
    <p:sldId id="340" r:id="rId20"/>
    <p:sldId id="272" r:id="rId21"/>
    <p:sldId id="274" r:id="rId22"/>
    <p:sldId id="266" r:id="rId23"/>
    <p:sldId id="268" r:id="rId24"/>
    <p:sldId id="267" r:id="rId25"/>
    <p:sldId id="341" r:id="rId26"/>
    <p:sldId id="343" r:id="rId27"/>
    <p:sldId id="344" r:id="rId28"/>
    <p:sldId id="291" r:id="rId29"/>
    <p:sldId id="289" r:id="rId30"/>
    <p:sldId id="290" r:id="rId31"/>
    <p:sldId id="346" r:id="rId32"/>
    <p:sldId id="347" r:id="rId33"/>
    <p:sldId id="292" r:id="rId34"/>
    <p:sldId id="283" r:id="rId35"/>
    <p:sldId id="284" r:id="rId36"/>
    <p:sldId id="285" r:id="rId37"/>
    <p:sldId id="286" r:id="rId38"/>
    <p:sldId id="287" r:id="rId39"/>
    <p:sldId id="288" r:id="rId40"/>
    <p:sldId id="307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6"/>
    <p:restoredTop sz="95902"/>
  </p:normalViewPr>
  <p:slideViewPr>
    <p:cSldViewPr snapToGrid="0" snapToObjects="1">
      <p:cViewPr varScale="1">
        <p:scale>
          <a:sx n="186" d="100"/>
          <a:sy n="186" d="100"/>
        </p:scale>
        <p:origin x="224" y="1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960E4-3652-4140-99C4-F4E418791E2F}" type="datetimeFigureOut">
              <a:rPr lang="en-US" smtClean="0"/>
              <a:t>1/30/23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879D5-4E1F-7D44-BAD8-F5EAF192A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27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11387-A45D-D147-B147-A8C1B5029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E35014-85EB-6048-A8FE-37E46903D5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C8C8E-741E-B543-B271-C00D334A0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3E93-6F29-AC44-A7A2-0BB8937B800A}" type="datetimeFigureOut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48D29-AA7D-B34F-BF3E-44F7A6EC3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B9CE6-35CE-BE4F-98A9-476A5CECC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CD91-D91B-C24B-A0DE-24B404D10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71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E3A70-549C-904F-B0F4-9489450C6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F666FC-A1BE-A945-A546-AFA0738B5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24061-3682-0D40-9271-5300D28B3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3E93-6F29-AC44-A7A2-0BB8937B800A}" type="datetimeFigureOut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79415-4D88-4B46-8824-20648A897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13081-C9C2-814B-AE34-091BF57D5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CD91-D91B-C24B-A0DE-24B404D10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9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712FA8-E8B9-E447-B74C-36C579DF84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730978-CDFF-2D47-8D06-3351DF9B51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C483D-75A4-9343-A9BF-1CB687F94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3E93-6F29-AC44-A7A2-0BB8937B800A}" type="datetimeFigureOut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81038-D777-7F43-95D8-424BEAADC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B54D7-D9F0-4740-80FB-5635E3835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CD91-D91B-C24B-A0DE-24B404D10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9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0D8FB-BD5D-2340-91C1-2D9F3AF80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CDBD6-6E39-3444-9F15-5860AE5F9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54564-D249-254B-8FEC-608A0DC62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3E93-6F29-AC44-A7A2-0BB8937B800A}" type="datetimeFigureOut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3C1F1-6412-F747-A496-0C5E2EB07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03141-4E0F-D949-B89B-C68AFEB7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CD91-D91B-C24B-A0DE-24B404D10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6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3318B-A52E-0444-B408-0B405CCBE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03C63-D49A-434A-91CA-F80E29D55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F20BC-CB6D-F64E-B7FF-7CA025AFC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3E93-6F29-AC44-A7A2-0BB8937B800A}" type="datetimeFigureOut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414E1-4430-D64A-AF76-D8BEE5FF0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1F5EF-8745-CE49-AB16-DF1F2293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CD91-D91B-C24B-A0DE-24B404D10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0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8835E-D16E-EE45-BD97-762F63D2C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FD0F5-A457-5E4F-87B6-49E16C8F8F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304264-5870-C543-AB62-F5BBD6C4B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9DE177-D628-B446-ACE0-F4F92B078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3E93-6F29-AC44-A7A2-0BB8937B800A}" type="datetimeFigureOut">
              <a:rPr lang="en-US" smtClean="0"/>
              <a:t>1/30/23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6D6E4-8E1A-4146-9F14-728880635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95AD5F-0411-FA40-8CAF-C739B509D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CD91-D91B-C24B-A0DE-24B404D10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32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A597B-4584-4647-9365-1A0F1E4E5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D1672-D759-0648-9A25-4996B4D76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44F7B-6A6C-FE4E-A9C0-CC95C989A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58D1D5-CED8-5242-8177-D41AD93C67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E57A27-C8D6-7D47-9E8B-EFB47114E1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07A40C-1C32-2E42-8956-93C21CC2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3E93-6F29-AC44-A7A2-0BB8937B800A}" type="datetimeFigureOut">
              <a:rPr lang="en-US" smtClean="0"/>
              <a:t>1/30/23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6CB381-24BE-4442-88BA-F95EE6C2F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201AC7-0955-9E4A-AF37-70E9A49E4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CD91-D91B-C24B-A0DE-24B404D10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36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09DF6-C17E-B840-A86B-EED1F99FC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0552ED-75A2-C440-B310-22C6EAEA0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3E93-6F29-AC44-A7A2-0BB8937B800A}" type="datetimeFigureOut">
              <a:rPr lang="en-US" smtClean="0"/>
              <a:t>1/30/23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44438E-0416-814A-AA2D-5FEBFD3BF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CACDD6-E794-5E41-BBD3-EB2045BC4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CD91-D91B-C24B-A0DE-24B404D10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95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9B4FB9-1A73-4041-82D5-FF5174327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3E93-6F29-AC44-A7A2-0BB8937B800A}" type="datetimeFigureOut">
              <a:rPr lang="en-US" smtClean="0"/>
              <a:t>1/30/23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7FFB09-A37C-D848-B48B-D13DA8FC6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9A205-8B65-484B-AEAB-D553044A5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CD91-D91B-C24B-A0DE-24B404D10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88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FC0C3-AC22-174E-A6C5-27AF7BE38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E3754-F872-1C4A-9F3E-016325CB2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9C287D-FC8D-3D45-97E8-C42B6E171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89D98-8734-1D41-99B6-007775C7C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3E93-6F29-AC44-A7A2-0BB8937B800A}" type="datetimeFigureOut">
              <a:rPr lang="en-US" smtClean="0"/>
              <a:t>1/30/23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E4DF9-E931-8B4A-A5D6-1D3206191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7B3640-E89B-9A4E-956A-3B15E5D4F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CD91-D91B-C24B-A0DE-24B404D10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9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3F7FF-BA50-5542-99AA-C4DC30A00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3CF24C-0BB2-9844-A87B-70241DDED6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6DB793-150F-4C46-9287-59C81D1AC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5A7A26-01A4-6F48-838D-FE07083DE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3E93-6F29-AC44-A7A2-0BB8937B800A}" type="datetimeFigureOut">
              <a:rPr lang="en-US" smtClean="0"/>
              <a:t>1/30/23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09B87-1903-3B42-A912-7C795710D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EB8D9-D322-6148-8FBA-E1E6DBBCD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CD91-D91B-C24B-A0DE-24B404D10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95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033A56-606B-FD46-9BEA-2003FAD5F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12EF4-FE45-9149-A38D-2EB08E89B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10E4E-D014-9344-882E-97C0D67D88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03E93-6F29-AC44-A7A2-0BB8937B800A}" type="datetimeFigureOut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44BC0-47AD-E348-8FDD-534D956BF1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B56C9-48C7-EF41-B2AB-68FAE9E0D3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4CD91-D91B-C24B-A0DE-24B404D10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9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../media/image8.png"/><Relationship Id="rId5" Type="http://schemas.openxmlformats.org/officeDocument/2006/relationships/image" Target="NULL"/><Relationship Id="rId10" Type="http://schemas.openxmlformats.org/officeDocument/2006/relationships/image" Target="../media/image7.png"/><Relationship Id="rId4" Type="http://schemas.openxmlformats.org/officeDocument/2006/relationships/image" Target="NULL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5/1520-0434(1994)009%3c0625:TEONTV%3e2.0.CO;2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3325-5809-9A4C-A265-366E4632A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1776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Parcel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547E49-6680-8A41-8E1C-C9475DE955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METR 4403/5403 – Spring 2023</a:t>
            </a:r>
          </a:p>
          <a:p>
            <a:r>
              <a:rPr lang="en-US" dirty="0"/>
              <a:t>Based on materials originally prepared by Tom Galarneau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789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7900C-28B5-0C45-B96D-47F2E4825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936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66DA2-3F03-3E41-8856-7F6B7D6C8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276" y="1158356"/>
            <a:ext cx="11590638" cy="4908807"/>
          </a:xfrm>
        </p:spPr>
        <p:txBody>
          <a:bodyPr/>
          <a:lstStyle/>
          <a:p>
            <a:r>
              <a:rPr lang="en-US" b="1" dirty="0"/>
              <a:t>Parcel theory overestimates updraft speed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Vertical PGF limits updraft speed; significant for wide updrafts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Entrainment limits updraft speed; significant for narrow/tilted updrafts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Hydrometeor loading also limits updraft speed</a:t>
            </a:r>
          </a:p>
          <a:p>
            <a:endParaRPr lang="en-US" b="1" dirty="0"/>
          </a:p>
          <a:p>
            <a:r>
              <a:rPr lang="en-US" b="1" dirty="0"/>
              <a:t>Parcel theory does not account for layer lifting and development of moist absolutely unstable layers (MAULs)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1F793B-BBC3-A445-98C9-C9DE0AD6D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481" y="4309885"/>
            <a:ext cx="6005384" cy="24466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920011-BBF4-CF46-86D1-9DC01E945CF7}"/>
              </a:ext>
            </a:extLst>
          </p:cNvPr>
          <p:cNvSpPr txBox="1"/>
          <p:nvPr/>
        </p:nvSpPr>
        <p:spPr>
          <a:xfrm>
            <a:off x="7378501" y="6510302"/>
            <a:ext cx="15183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Bryan and Weisman 2000</a:t>
            </a:r>
          </a:p>
        </p:txBody>
      </p:sp>
    </p:spTree>
    <p:extLst>
      <p:ext uri="{BB962C8B-B14F-4D97-AF65-F5344CB8AC3E}">
        <p14:creationId xmlns:p14="http://schemas.microsoft.com/office/powerpoint/2010/main" val="3210714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3f003">
            <a:extLst>
              <a:ext uri="{FF2B5EF4-FFF2-40B4-BE49-F238E27FC236}">
                <a16:creationId xmlns:a16="http://schemas.microsoft.com/office/drawing/2014/main" id="{1CFB8604-DE79-E34C-9A38-88A12E6E04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3" t="16396" r="8560" b="19460"/>
          <a:stretch/>
        </p:blipFill>
        <p:spPr bwMode="auto">
          <a:xfrm>
            <a:off x="4460788" y="1229497"/>
            <a:ext cx="7574693" cy="439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1F0CDD-9D45-F449-BA3A-E183B5872ACC}"/>
              </a:ext>
            </a:extLst>
          </p:cNvPr>
          <p:cNvSpPr txBox="1"/>
          <p:nvPr/>
        </p:nvSpPr>
        <p:spPr>
          <a:xfrm>
            <a:off x="10441200" y="6488668"/>
            <a:ext cx="175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Fig. 3.3 MR 2010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D4D9AC-65C6-3B4F-8ED8-21F1C1B898E5}"/>
                  </a:ext>
                </a:extLst>
              </p:cNvPr>
              <p:cNvSpPr txBox="1"/>
              <p:nvPr/>
            </p:nvSpPr>
            <p:spPr>
              <a:xfrm>
                <a:off x="285155" y="1352523"/>
                <a:ext cx="5078621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Layer lifting can lead to convectively unstable conditions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Unsaturated layer lifted, bottom reaches saturation before top of layer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Bottom of layer cools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Top of layer cools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/>
                  <a:t>Layer destabilizes!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D4D9AC-65C6-3B4F-8ED8-21F1C1B89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55" y="1352523"/>
                <a:ext cx="5078621" cy="3139321"/>
              </a:xfrm>
              <a:prstGeom prst="rect">
                <a:avLst/>
              </a:prstGeom>
              <a:blipFill>
                <a:blip r:embed="rId3"/>
                <a:stretch>
                  <a:fillRect l="-748" t="-806" b="-2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D569136-9D5B-4649-A8B8-C34529BF5611}"/>
              </a:ext>
            </a:extLst>
          </p:cNvPr>
          <p:cNvSpPr txBox="1"/>
          <p:nvPr/>
        </p:nvSpPr>
        <p:spPr>
          <a:xfrm>
            <a:off x="1824166" y="752257"/>
            <a:ext cx="134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Layer Lifting</a:t>
            </a:r>
          </a:p>
        </p:txBody>
      </p:sp>
    </p:spTree>
    <p:extLst>
      <p:ext uri="{BB962C8B-B14F-4D97-AF65-F5344CB8AC3E}">
        <p14:creationId xmlns:p14="http://schemas.microsoft.com/office/powerpoint/2010/main" val="452522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6AA2E-A336-8F44-BABF-FC6975A6F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20148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Skew-T Diagram Basics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45D8E1-75EA-9244-B2AC-26107C6C52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METR 4403/5403 – Spring 2023</a:t>
            </a:r>
          </a:p>
          <a:p>
            <a:r>
              <a:rPr lang="en-US" dirty="0"/>
              <a:t>Material originally prepared by Rich Thompson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376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188720"/>
            <a:ext cx="5523420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710" y="4742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Raw </a:t>
            </a:r>
            <a:r>
              <a:rPr lang="en-US" dirty="0" err="1"/>
              <a:t>SkewT</a:t>
            </a:r>
            <a:r>
              <a:rPr lang="en-US" dirty="0"/>
              <a:t>-log P diagram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553200" y="3810000"/>
            <a:ext cx="1600200" cy="22860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5219700" y="4587240"/>
            <a:ext cx="1562100" cy="1508760"/>
          </a:xfrm>
          <a:prstGeom prst="line">
            <a:avLst/>
          </a:prstGeom>
          <a:ln w="3810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086601" y="3419795"/>
            <a:ext cx="1636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 Temp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91000" y="4127681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 </a:t>
            </a:r>
            <a:r>
              <a:rPr lang="en-US" sz="2000" b="1" dirty="0" err="1">
                <a:solidFill>
                  <a:srgbClr val="00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adiabat</a:t>
            </a:r>
            <a:endParaRPr lang="en-US" sz="2000" b="1" dirty="0">
              <a:solidFill>
                <a:srgbClr val="00C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rved Down Arrow 26"/>
          <p:cNvSpPr/>
          <p:nvPr/>
        </p:nvSpPr>
        <p:spPr>
          <a:xfrm>
            <a:off x="6000750" y="4525102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72200" y="529634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“skew”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4343400" y="2895600"/>
            <a:ext cx="381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638800" y="2541657"/>
            <a:ext cx="1578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 pressure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7216902" y="5341620"/>
            <a:ext cx="250698" cy="754380"/>
          </a:xfrm>
          <a:prstGeom prst="line">
            <a:avLst/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474324" y="5105400"/>
            <a:ext cx="1255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</a:p>
          <a:p>
            <a:r>
              <a:rPr lang="en-US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Mixing ratio</a:t>
            </a:r>
          </a:p>
        </p:txBody>
      </p:sp>
    </p:spTree>
    <p:extLst>
      <p:ext uri="{BB962C8B-B14F-4D97-AF65-F5344CB8AC3E}">
        <p14:creationId xmlns:p14="http://schemas.microsoft.com/office/powerpoint/2010/main" val="80906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 animBg="1"/>
      <p:bldP spid="29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Features of note in </a:t>
            </a:r>
            <a:r>
              <a:rPr lang="en-US" dirty="0" err="1"/>
              <a:t>SkewT</a:t>
            </a:r>
            <a:r>
              <a:rPr lang="en-US" dirty="0"/>
              <a:t> log 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emperature is </a:t>
            </a:r>
            <a:r>
              <a:rPr lang="en-US" dirty="0">
                <a:solidFill>
                  <a:srgbClr val="FF0000"/>
                </a:solidFill>
              </a:rPr>
              <a:t>skew</a:t>
            </a:r>
            <a:r>
              <a:rPr lang="en-US" dirty="0"/>
              <a:t>ed about 90</a:t>
            </a:r>
            <a:r>
              <a:rPr lang="en-US" baseline="30000" dirty="0"/>
              <a:t>o</a:t>
            </a:r>
            <a:r>
              <a:rPr lang="en-US" dirty="0"/>
              <a:t> from the dry </a:t>
            </a:r>
            <a:r>
              <a:rPr lang="en-US" dirty="0" err="1"/>
              <a:t>adiabats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ressure decreases as a </a:t>
            </a:r>
            <a:r>
              <a:rPr lang="en-US" dirty="0">
                <a:solidFill>
                  <a:srgbClr val="FF0000"/>
                </a:solidFill>
              </a:rPr>
              <a:t>log</a:t>
            </a:r>
            <a:r>
              <a:rPr lang="en-US" dirty="0"/>
              <a:t>arithm of height (faster at bottom than top)</a:t>
            </a:r>
          </a:p>
          <a:p>
            <a:r>
              <a:rPr lang="en-US" dirty="0"/>
              <a:t>Mixing ratio crosses over temperature lines</a:t>
            </a:r>
          </a:p>
          <a:p>
            <a:r>
              <a:rPr lang="en-US" dirty="0"/>
              <a:t>One thing missing is a plot of saturated parcel ascent</a:t>
            </a:r>
          </a:p>
        </p:txBody>
      </p:sp>
    </p:spTree>
    <p:extLst>
      <p:ext uri="{BB962C8B-B14F-4D97-AF65-F5344CB8AC3E}">
        <p14:creationId xmlns:p14="http://schemas.microsoft.com/office/powerpoint/2010/main" val="2813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188720"/>
            <a:ext cx="5523420" cy="54864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7734300" y="4800600"/>
            <a:ext cx="76200" cy="762000"/>
          </a:xfrm>
          <a:prstGeom prst="straightConnector1">
            <a:avLst/>
          </a:prstGeom>
          <a:ln w="25400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7620000" y="4038600"/>
            <a:ext cx="114300" cy="762000"/>
          </a:xfrm>
          <a:prstGeom prst="straightConnector1">
            <a:avLst/>
          </a:prstGeom>
          <a:ln w="25400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7467600" y="3352800"/>
            <a:ext cx="152400" cy="685800"/>
          </a:xfrm>
          <a:prstGeom prst="straightConnector1">
            <a:avLst/>
          </a:prstGeom>
          <a:ln w="25400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7274859" y="2671482"/>
            <a:ext cx="228600" cy="762000"/>
          </a:xfrm>
          <a:prstGeom prst="straightConnector1">
            <a:avLst/>
          </a:prstGeom>
          <a:ln w="25400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934201" y="1981200"/>
            <a:ext cx="340659" cy="690282"/>
          </a:xfrm>
          <a:prstGeom prst="straightConnector1">
            <a:avLst/>
          </a:prstGeom>
          <a:ln w="25400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7810500" y="5562600"/>
            <a:ext cx="76200" cy="762000"/>
          </a:xfrm>
          <a:prstGeom prst="straightConnector1">
            <a:avLst/>
          </a:prstGeom>
          <a:ln w="25400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7274859" y="5867400"/>
            <a:ext cx="553570" cy="4572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6742580" y="5419165"/>
            <a:ext cx="553570" cy="4572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6189010" y="4961965"/>
            <a:ext cx="553570" cy="4572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5715000" y="4504767"/>
            <a:ext cx="474010" cy="457199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5334000" y="4038600"/>
            <a:ext cx="381000" cy="46616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820774" y="3433484"/>
            <a:ext cx="513226" cy="60511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465795" y="1447800"/>
            <a:ext cx="481854" cy="560294"/>
          </a:xfrm>
          <a:prstGeom prst="straightConnector1">
            <a:avLst/>
          </a:prstGeom>
          <a:ln w="25400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581400" y="5257801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Dry ascent (no clouds)  –</a:t>
            </a:r>
          </a:p>
          <a:p>
            <a:r>
              <a:rPr lang="en-US" dirty="0">
                <a:solidFill>
                  <a:schemeClr val="bg1"/>
                </a:solidFill>
              </a:rPr>
              <a:t>parcel cools at a rate of ~9.8 C km</a:t>
            </a:r>
            <a:r>
              <a:rPr lang="en-US" baseline="30000" dirty="0">
                <a:solidFill>
                  <a:schemeClr val="bg1"/>
                </a:solidFill>
              </a:rPr>
              <a:t>-1</a:t>
            </a:r>
          </a:p>
          <a:p>
            <a:r>
              <a:rPr lang="en-US" dirty="0">
                <a:solidFill>
                  <a:schemeClr val="bg1"/>
                </a:solidFill>
              </a:rPr>
              <a:t>(dry adiabatic “lapse rate”)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733800" y="1748153"/>
            <a:ext cx="3285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Saturated ascent (clouds) –</a:t>
            </a:r>
          </a:p>
          <a:p>
            <a:r>
              <a:rPr lang="en-US" dirty="0">
                <a:solidFill>
                  <a:srgbClr val="FFFF00"/>
                </a:solidFill>
              </a:rPr>
              <a:t>parcel cools at a rate of</a:t>
            </a:r>
          </a:p>
          <a:p>
            <a:r>
              <a:rPr lang="en-US" dirty="0">
                <a:solidFill>
                  <a:srgbClr val="FFFF00"/>
                </a:solidFill>
              </a:rPr>
              <a:t>~6.5 C km</a:t>
            </a:r>
            <a:r>
              <a:rPr lang="en-US" baseline="30000" dirty="0">
                <a:solidFill>
                  <a:srgbClr val="FFFF00"/>
                </a:solidFill>
              </a:rPr>
              <a:t>-1 </a:t>
            </a:r>
          </a:p>
          <a:p>
            <a:r>
              <a:rPr lang="en-US" dirty="0">
                <a:solidFill>
                  <a:srgbClr val="FFFF00"/>
                </a:solidFill>
              </a:rPr>
              <a:t>(pseudo adiabatic “lapse rate”)</a:t>
            </a:r>
            <a:endParaRPr lang="en-US" baseline="30000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90075" y="3135876"/>
            <a:ext cx="20125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CCFF"/>
                </a:solidFill>
              </a:rPr>
              <a:t>Lapse rates between saturated and unsaturated – “conditionally unstable”</a:t>
            </a:r>
          </a:p>
        </p:txBody>
      </p:sp>
    </p:spTree>
    <p:extLst>
      <p:ext uri="{BB962C8B-B14F-4D97-AF65-F5344CB8AC3E}">
        <p14:creationId xmlns:p14="http://schemas.microsoft.com/office/powerpoint/2010/main" val="192203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Lifted Parcel (chunk of air)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Begin at lifted parcel level (ground)</a:t>
            </a:r>
          </a:p>
          <a:p>
            <a:r>
              <a:rPr lang="en-US" dirty="0"/>
              <a:t>Rise “dry adiabatically” until saturation</a:t>
            </a:r>
          </a:p>
          <a:p>
            <a:pPr lvl="1"/>
            <a:r>
              <a:rPr lang="en-US" dirty="0"/>
              <a:t>Where dry </a:t>
            </a:r>
            <a:r>
              <a:rPr lang="en-US" dirty="0" err="1"/>
              <a:t>adiabat</a:t>
            </a:r>
            <a:r>
              <a:rPr lang="en-US" dirty="0"/>
              <a:t> crosses mixing ratio</a:t>
            </a:r>
          </a:p>
          <a:p>
            <a:pPr lvl="1"/>
            <a:r>
              <a:rPr lang="en-US" dirty="0"/>
              <a:t>We call this the “lifting condensation level” or </a:t>
            </a:r>
            <a:r>
              <a:rPr lang="en-US" b="1" dirty="0">
                <a:solidFill>
                  <a:srgbClr val="008000"/>
                </a:solidFill>
              </a:rPr>
              <a:t>LCL</a:t>
            </a:r>
            <a:endParaRPr lang="en-US" dirty="0"/>
          </a:p>
          <a:p>
            <a:pPr lvl="1"/>
            <a:r>
              <a:rPr lang="en-US" dirty="0"/>
              <a:t>First guess at cloud base</a:t>
            </a:r>
          </a:p>
        </p:txBody>
      </p:sp>
    </p:spTree>
    <p:extLst>
      <p:ext uri="{BB962C8B-B14F-4D97-AF65-F5344CB8AC3E}">
        <p14:creationId xmlns:p14="http://schemas.microsoft.com/office/powerpoint/2010/main" val="277547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" t="22694" r="54198" b="31921"/>
          <a:stretch/>
        </p:blipFill>
        <p:spPr>
          <a:xfrm>
            <a:off x="2621280" y="731520"/>
            <a:ext cx="6949440" cy="539496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 flipV="1">
            <a:off x="7620000" y="5410200"/>
            <a:ext cx="457200" cy="304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772400" y="5257800"/>
            <a:ext cx="152400" cy="457200"/>
          </a:xfrm>
          <a:prstGeom prst="line">
            <a:avLst/>
          </a:prstGeom>
          <a:ln w="254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543800" y="5562600"/>
            <a:ext cx="11430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21388" y="1371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Moist </a:t>
            </a:r>
            <a:r>
              <a:rPr lang="en-US" dirty="0" err="1">
                <a:solidFill>
                  <a:schemeClr val="bg1"/>
                </a:solidFill>
              </a:rPr>
              <a:t>adiabat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934200" y="1676400"/>
            <a:ext cx="587188" cy="228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0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 of lifted parcel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From LCL, rise “moist adiabatically” to “level of free convection” or </a:t>
            </a:r>
            <a:r>
              <a:rPr lang="en-US" sz="3500" dirty="0">
                <a:solidFill>
                  <a:srgbClr val="FF0000"/>
                </a:solidFill>
              </a:rPr>
              <a:t>LFC</a:t>
            </a:r>
          </a:p>
          <a:p>
            <a:pPr lvl="1"/>
            <a:r>
              <a:rPr lang="en-US" dirty="0"/>
              <a:t>“Free convection” begins where lifted parcel becomes warmer than environment</a:t>
            </a:r>
          </a:p>
          <a:p>
            <a:pPr lvl="1"/>
            <a:r>
              <a:rPr lang="en-US" dirty="0"/>
              <a:t>Energy resisting lift below LFC is known as “convective inhibition” or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CIN</a:t>
            </a:r>
          </a:p>
          <a:p>
            <a:r>
              <a:rPr lang="en-US" dirty="0"/>
              <a:t>From LFC, continue up to the “equilibrium level” or </a:t>
            </a:r>
            <a:r>
              <a:rPr lang="en-US" dirty="0">
                <a:solidFill>
                  <a:srgbClr val="7030A0"/>
                </a:solidFill>
              </a:rPr>
              <a:t>EL</a:t>
            </a:r>
            <a:r>
              <a:rPr lang="en-US" dirty="0"/>
              <a:t>.  Accumulated area (energy) from LFC to EL is known as </a:t>
            </a:r>
            <a:r>
              <a:rPr lang="en-US" dirty="0">
                <a:solidFill>
                  <a:srgbClr val="FF0000"/>
                </a:solidFill>
              </a:rPr>
              <a:t>CAPE</a:t>
            </a:r>
            <a:endParaRPr lang="en-US" dirty="0"/>
          </a:p>
          <a:p>
            <a:pPr lvl="1"/>
            <a:r>
              <a:rPr lang="en-US" dirty="0"/>
              <a:t>“Overshoot” above EL</a:t>
            </a:r>
          </a:p>
        </p:txBody>
      </p:sp>
    </p:spTree>
    <p:extLst>
      <p:ext uri="{BB962C8B-B14F-4D97-AF65-F5344CB8AC3E}">
        <p14:creationId xmlns:p14="http://schemas.microsoft.com/office/powerpoint/2010/main" val="317942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Sounding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Lapse rate – change in temperature with height </a:t>
            </a:r>
          </a:p>
          <a:p>
            <a:pPr lvl="1"/>
            <a:r>
              <a:rPr lang="en-US" dirty="0"/>
              <a:t>Dry </a:t>
            </a:r>
            <a:r>
              <a:rPr lang="en-US" dirty="0" err="1"/>
              <a:t>adiabat</a:t>
            </a:r>
            <a:r>
              <a:rPr lang="en-US" dirty="0"/>
              <a:t> ≈ 9.8 C km</a:t>
            </a:r>
            <a:r>
              <a:rPr lang="en-US" baseline="30000" dirty="0"/>
              <a:t>-1</a:t>
            </a:r>
          </a:p>
          <a:p>
            <a:pPr lvl="1"/>
            <a:r>
              <a:rPr lang="en-US" dirty="0"/>
              <a:t>Moist </a:t>
            </a:r>
            <a:r>
              <a:rPr lang="en-US" dirty="0" err="1"/>
              <a:t>adiabat</a:t>
            </a:r>
            <a:r>
              <a:rPr lang="en-US" dirty="0"/>
              <a:t> ≈ 6.5 C km</a:t>
            </a:r>
            <a:r>
              <a:rPr lang="en-US" baseline="30000" dirty="0"/>
              <a:t>-1</a:t>
            </a:r>
            <a:r>
              <a:rPr lang="en-US" dirty="0"/>
              <a:t> </a:t>
            </a:r>
          </a:p>
          <a:p>
            <a:r>
              <a:rPr lang="en-US" dirty="0"/>
              <a:t>Conditional instability – lapse rate between dry and moist adiabatic</a:t>
            </a:r>
          </a:p>
          <a:p>
            <a:r>
              <a:rPr lang="en-US" dirty="0">
                <a:solidFill>
                  <a:srgbClr val="008000"/>
                </a:solidFill>
              </a:rPr>
              <a:t>LCL</a:t>
            </a:r>
            <a:r>
              <a:rPr lang="en-US" dirty="0"/>
              <a:t> – lifting condensation level</a:t>
            </a:r>
          </a:p>
          <a:p>
            <a:r>
              <a:rPr lang="en-US" dirty="0">
                <a:solidFill>
                  <a:srgbClr val="FF0000"/>
                </a:solidFill>
              </a:rPr>
              <a:t>LFC</a:t>
            </a:r>
            <a:r>
              <a:rPr lang="en-US" dirty="0"/>
              <a:t> – level of free convection</a:t>
            </a:r>
          </a:p>
          <a:p>
            <a:r>
              <a:rPr lang="en-US" dirty="0">
                <a:solidFill>
                  <a:srgbClr val="FF00FF"/>
                </a:solidFill>
              </a:rPr>
              <a:t>EL</a:t>
            </a:r>
            <a:r>
              <a:rPr lang="en-US" dirty="0"/>
              <a:t> – equilibrium level</a:t>
            </a:r>
          </a:p>
          <a:p>
            <a:r>
              <a:rPr lang="en-US" dirty="0">
                <a:solidFill>
                  <a:srgbClr val="FF0000"/>
                </a:solidFill>
              </a:rPr>
              <a:t>CAPE</a:t>
            </a:r>
            <a:r>
              <a:rPr lang="en-US" dirty="0"/>
              <a:t> – buoyancy (positive area)</a:t>
            </a:r>
          </a:p>
          <a:p>
            <a:r>
              <a:rPr lang="en-US" dirty="0">
                <a:solidFill>
                  <a:srgbClr val="CC6600"/>
                </a:solidFill>
              </a:rPr>
              <a:t>CIN</a:t>
            </a:r>
            <a:r>
              <a:rPr lang="en-US" dirty="0"/>
              <a:t> – convective inhibition (negative area)</a:t>
            </a:r>
          </a:p>
        </p:txBody>
      </p:sp>
    </p:spTree>
    <p:extLst>
      <p:ext uri="{BB962C8B-B14F-4D97-AF65-F5344CB8AC3E}">
        <p14:creationId xmlns:p14="http://schemas.microsoft.com/office/powerpoint/2010/main" val="283431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BF6E8-39A6-BD44-BA2F-93CB78FAE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254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Buoyancy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AB543-A9D5-A24B-B602-3F6702E36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55" y="1031132"/>
            <a:ext cx="11478639" cy="5680953"/>
          </a:xfrm>
        </p:spPr>
        <p:txBody>
          <a:bodyPr>
            <a:normAutofit/>
          </a:bodyPr>
          <a:lstStyle/>
          <a:p>
            <a:r>
              <a:rPr lang="en-US" b="1" dirty="0"/>
              <a:t>Buoyancy is the upward force arising from the displacement of a fluid by another fluid or object (Archimedes’ Principle)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The upward force is equal to the weight of the displaced fluid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Buoyancy is the key force for convection! (Supercells are more complicated…)</a:t>
            </a:r>
            <a:endParaRPr lang="en-US" b="1" dirty="0"/>
          </a:p>
          <a:p>
            <a:r>
              <a:rPr lang="en-US" b="1" dirty="0"/>
              <a:t>Vertical momentum equation for convective scales goes as: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B controls the parcel acceleration. So, rising parcels can continue to rise for some time after becoming negatively buoyant (like overshooting top!)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EA601B-7899-EB44-A615-C9ADE15E1D2D}"/>
                  </a:ext>
                </a:extLst>
              </p:cNvPr>
              <p:cNvSpPr txBox="1"/>
              <p:nvPr/>
            </p:nvSpPr>
            <p:spPr>
              <a:xfrm>
                <a:off x="1237034" y="3350594"/>
                <a:ext cx="3500510" cy="5833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EA601B-7899-EB44-A615-C9ADE15E1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034" y="3350594"/>
                <a:ext cx="3500510" cy="583301"/>
              </a:xfrm>
              <a:prstGeom prst="rect">
                <a:avLst/>
              </a:prstGeom>
              <a:blipFill>
                <a:blip r:embed="rId2"/>
                <a:stretch>
                  <a:fillRect l="-1087" t="-2174" r="-1087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0C17C4-1641-D949-9264-D4EBDE7569D7}"/>
                  </a:ext>
                </a:extLst>
              </p:cNvPr>
              <p:cNvSpPr txBox="1"/>
              <p:nvPr/>
            </p:nvSpPr>
            <p:spPr>
              <a:xfrm>
                <a:off x="5301574" y="3350593"/>
                <a:ext cx="2386807" cy="5833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𝑏𝑢𝑜𝑦𝑎𝑛𝑐𝑦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0C17C4-1641-D949-9264-D4EBDE756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574" y="3350593"/>
                <a:ext cx="2386807" cy="583301"/>
              </a:xfrm>
              <a:prstGeom prst="rect">
                <a:avLst/>
              </a:prstGeom>
              <a:blipFill>
                <a:blip r:embed="rId3"/>
                <a:stretch>
                  <a:fillRect l="-1587" r="-3175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651BF9-D0C1-294F-9ABE-E6000509B78D}"/>
                  </a:ext>
                </a:extLst>
              </p:cNvPr>
              <p:cNvSpPr txBox="1"/>
              <p:nvPr/>
            </p:nvSpPr>
            <p:spPr>
              <a:xfrm>
                <a:off x="1237034" y="4065578"/>
                <a:ext cx="6793270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parcel is more dense than environment.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 →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𝑑𝑤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651BF9-D0C1-294F-9ABE-E6000509B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034" y="4065578"/>
                <a:ext cx="6793270" cy="491288"/>
              </a:xfrm>
              <a:prstGeom prst="rect">
                <a:avLst/>
              </a:prstGeom>
              <a:blipFill>
                <a:blip r:embed="rId4"/>
                <a:stretch>
                  <a:fillRect l="-746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EA22C08-CE78-B745-8621-1582835D747E}"/>
                  </a:ext>
                </a:extLst>
              </p:cNvPr>
              <p:cNvSpPr txBox="1"/>
              <p:nvPr/>
            </p:nvSpPr>
            <p:spPr>
              <a:xfrm>
                <a:off x="1237034" y="4644733"/>
                <a:ext cx="6642396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, parcel is less dense than environment.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 →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𝑑𝑤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EA22C08-CE78-B745-8621-1582835D7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034" y="4644733"/>
                <a:ext cx="6642396" cy="491288"/>
              </a:xfrm>
              <a:prstGeom prst="rect">
                <a:avLst/>
              </a:prstGeom>
              <a:blipFill>
                <a:blip r:embed="rId5"/>
                <a:stretch>
                  <a:fillRect l="-763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negative fraction numerator partial differential top enclose p over denominator partial differential z end fraction minus top enclose rho g equals 0" title="{&quot;mathml&quot;:&quot;&lt;math style=\&quot;font-family:stix;font-size:16px;\&quot; xmlns=\&quot;http://www.w3.org/1998/Math/MathML\&quot;&gt;&lt;mstyle mathsize=\&quot;16px\&quot;&gt;&lt;mo&gt;-&lt;/mo&gt;&lt;mfrac&gt;&lt;mrow&gt;&lt;mo&gt;&amp;#x2202;&lt;/mo&gt;&lt;menclose notation=\&quot;top\&quot;&gt;&lt;mi&gt;p&lt;/mi&gt;&lt;/menclose&gt;&lt;/mrow&gt;&lt;mrow&gt;&lt;mo&gt;&amp;#x2202;&lt;/mo&gt;&lt;mi&gt;z&lt;/mi&gt;&lt;/mrow&gt;&lt;/mfrac&gt;&lt;mo&gt;-&lt;/mo&gt;&lt;menclose notation=\&quot;top\&quot;&gt;&lt;mi&gt;&amp;#x3C1;&lt;/mi&gt;&lt;/menclose&gt;&lt;mi&gt;g&lt;/mi&gt;&lt;mo&gt;=&lt;/mo&gt;&lt;mn&gt;0&lt;/mn&gt;&lt;/mstyle&gt;&lt;/math&gt;&quot;}">
            <a:extLst>
              <a:ext uri="{FF2B5EF4-FFF2-40B4-BE49-F238E27FC236}">
                <a16:creationId xmlns:a16="http://schemas.microsoft.com/office/drawing/2014/main" id="{3D6A4C15-6ECF-CFF9-A2B4-FF4F5A1FC6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386" y="3352486"/>
            <a:ext cx="1392294" cy="58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640341-A1B9-C2CF-F5AE-A5C8DC280BEF}"/>
              </a:ext>
            </a:extLst>
          </p:cNvPr>
          <p:cNvSpPr txBox="1"/>
          <p:nvPr/>
        </p:nvSpPr>
        <p:spPr>
          <a:xfrm>
            <a:off x="8654064" y="3960716"/>
            <a:ext cx="3183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 hydrostatic equation used </a:t>
            </a:r>
          </a:p>
        </p:txBody>
      </p:sp>
    </p:spTree>
    <p:extLst>
      <p:ext uri="{BB962C8B-B14F-4D97-AF65-F5344CB8AC3E}">
        <p14:creationId xmlns:p14="http://schemas.microsoft.com/office/powerpoint/2010/main" val="3770290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" t="22694" r="54198" b="31921"/>
          <a:stretch/>
        </p:blipFill>
        <p:spPr>
          <a:xfrm>
            <a:off x="2621280" y="731520"/>
            <a:ext cx="6949440" cy="539496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7734300" y="4800600"/>
            <a:ext cx="76200" cy="762000"/>
          </a:xfrm>
          <a:prstGeom prst="straightConnector1">
            <a:avLst/>
          </a:prstGeom>
          <a:ln w="25400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7620000" y="4038600"/>
            <a:ext cx="114300" cy="762000"/>
          </a:xfrm>
          <a:prstGeom prst="straightConnector1">
            <a:avLst/>
          </a:prstGeom>
          <a:ln w="25400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7467600" y="3352800"/>
            <a:ext cx="152400" cy="685800"/>
          </a:xfrm>
          <a:prstGeom prst="straightConnector1">
            <a:avLst/>
          </a:prstGeom>
          <a:ln w="25400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7274859" y="2671482"/>
            <a:ext cx="228600" cy="762000"/>
          </a:xfrm>
          <a:prstGeom prst="straightConnector1">
            <a:avLst/>
          </a:prstGeom>
          <a:ln w="25400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6934201" y="1981200"/>
            <a:ext cx="340659" cy="690282"/>
          </a:xfrm>
          <a:prstGeom prst="straightConnector1">
            <a:avLst/>
          </a:prstGeom>
          <a:ln w="25400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7810500" y="5562600"/>
            <a:ext cx="342900" cy="228600"/>
          </a:xfrm>
          <a:prstGeom prst="straightConnector1">
            <a:avLst/>
          </a:prstGeom>
          <a:ln w="25400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095606" y="4154270"/>
            <a:ext cx="1581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Negative area (CIN)</a:t>
            </a:r>
          </a:p>
        </p:txBody>
      </p:sp>
      <p:cxnSp>
        <p:nvCxnSpPr>
          <p:cNvPr id="20" name="Straight Arrow Connector 19"/>
          <p:cNvCxnSpPr>
            <a:cxnSpLocks/>
          </p:cNvCxnSpPr>
          <p:nvPr/>
        </p:nvCxnSpPr>
        <p:spPr>
          <a:xfrm flipH="1">
            <a:off x="7960663" y="4800600"/>
            <a:ext cx="268941" cy="1524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8610600" y="5429250"/>
            <a:ext cx="381000" cy="2667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610600" y="4808444"/>
            <a:ext cx="381000" cy="2667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AE78CF5-E4BD-1243-AE2A-6BBA7689CCF4}"/>
              </a:ext>
            </a:extLst>
          </p:cNvPr>
          <p:cNvSpPr/>
          <p:nvPr/>
        </p:nvSpPr>
        <p:spPr>
          <a:xfrm>
            <a:off x="7747001" y="4901654"/>
            <a:ext cx="169469" cy="279946"/>
          </a:xfrm>
          <a:custGeom>
            <a:avLst/>
            <a:gdLst>
              <a:gd name="connsiteX0" fmla="*/ 38100 w 169469"/>
              <a:gd name="connsiteY0" fmla="*/ 279400 h 279946"/>
              <a:gd name="connsiteX1" fmla="*/ 152400 w 169469"/>
              <a:gd name="connsiteY1" fmla="*/ 266700 h 279946"/>
              <a:gd name="connsiteX2" fmla="*/ 165100 w 169469"/>
              <a:gd name="connsiteY2" fmla="*/ 190500 h 279946"/>
              <a:gd name="connsiteX3" fmla="*/ 114300 w 169469"/>
              <a:gd name="connsiteY3" fmla="*/ 63500 h 279946"/>
              <a:gd name="connsiteX4" fmla="*/ 0 w 169469"/>
              <a:gd name="connsiteY4" fmla="*/ 0 h 279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469" h="279946">
                <a:moveTo>
                  <a:pt x="38100" y="279400"/>
                </a:moveTo>
                <a:cubicBezTo>
                  <a:pt x="84666" y="280458"/>
                  <a:pt x="131233" y="281517"/>
                  <a:pt x="152400" y="266700"/>
                </a:cubicBezTo>
                <a:cubicBezTo>
                  <a:pt x="173567" y="251883"/>
                  <a:pt x="171450" y="224367"/>
                  <a:pt x="165100" y="190500"/>
                </a:cubicBezTo>
                <a:cubicBezTo>
                  <a:pt x="158750" y="156633"/>
                  <a:pt x="141817" y="95250"/>
                  <a:pt x="114300" y="63500"/>
                </a:cubicBezTo>
                <a:cubicBezTo>
                  <a:pt x="86783" y="31750"/>
                  <a:pt x="43391" y="15875"/>
                  <a:pt x="0" y="0"/>
                </a:cubicBez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CC77641-EB3F-2C36-F1AA-ECC340410CB7}"/>
              </a:ext>
            </a:extLst>
          </p:cNvPr>
          <p:cNvGrpSpPr/>
          <p:nvPr/>
        </p:nvGrpSpPr>
        <p:grpSpPr>
          <a:xfrm>
            <a:off x="5212935" y="743484"/>
            <a:ext cx="4312065" cy="3912004"/>
            <a:chOff x="5212935" y="743484"/>
            <a:chExt cx="4312065" cy="391200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97856ED-BDA4-5BC6-60E1-BFAE6311476B}"/>
                </a:ext>
              </a:extLst>
            </p:cNvPr>
            <p:cNvGrpSpPr/>
            <p:nvPr/>
          </p:nvGrpSpPr>
          <p:grpSpPr>
            <a:xfrm>
              <a:off x="7249089" y="1720335"/>
              <a:ext cx="2275911" cy="646331"/>
              <a:chOff x="7249089" y="1720335"/>
              <a:chExt cx="2275911" cy="646331"/>
            </a:xfrm>
          </p:grpSpPr>
          <p:cxnSp>
            <p:nvCxnSpPr>
              <p:cNvPr id="7" name="Straight Arrow Connector 6"/>
              <p:cNvCxnSpPr>
                <a:cxnSpLocks/>
              </p:cNvCxnSpPr>
              <p:nvPr/>
            </p:nvCxnSpPr>
            <p:spPr>
              <a:xfrm flipH="1">
                <a:off x="7249089" y="1981200"/>
                <a:ext cx="711573" cy="334955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7943206" y="1720335"/>
                <a:ext cx="158179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Positive area (CAPE)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9B45A17-51F3-3205-F7BA-7E54605FBDA7}"/>
                </a:ext>
              </a:extLst>
            </p:cNvPr>
            <p:cNvGrpSpPr/>
            <p:nvPr/>
          </p:nvGrpSpPr>
          <p:grpSpPr>
            <a:xfrm>
              <a:off x="5212935" y="743484"/>
              <a:ext cx="2463096" cy="3912004"/>
              <a:chOff x="5212935" y="743484"/>
              <a:chExt cx="2463096" cy="3912004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D2A57220-DC18-C64C-926B-0440C226743D}"/>
                  </a:ext>
                </a:extLst>
              </p:cNvPr>
              <p:cNvSpPr/>
              <p:nvPr/>
            </p:nvSpPr>
            <p:spPr>
              <a:xfrm>
                <a:off x="5829034" y="2050111"/>
                <a:ext cx="1846997" cy="2605377"/>
              </a:xfrm>
              <a:custGeom>
                <a:avLst/>
                <a:gdLst>
                  <a:gd name="connsiteX0" fmla="*/ 1095656 w 1846997"/>
                  <a:gd name="connsiteY0" fmla="*/ 32200 h 2605377"/>
                  <a:gd name="connsiteX1" fmla="*/ 562256 w 1846997"/>
                  <a:gd name="connsiteY1" fmla="*/ 44900 h 2605377"/>
                  <a:gd name="connsiteX2" fmla="*/ 130456 w 1846997"/>
                  <a:gd name="connsiteY2" fmla="*/ 44900 h 2605377"/>
                  <a:gd name="connsiteX3" fmla="*/ 16156 w 1846997"/>
                  <a:gd name="connsiteY3" fmla="*/ 70300 h 2605377"/>
                  <a:gd name="connsiteX4" fmla="*/ 3456 w 1846997"/>
                  <a:gd name="connsiteY4" fmla="*/ 146500 h 2605377"/>
                  <a:gd name="connsiteX5" fmla="*/ 41556 w 1846997"/>
                  <a:gd name="connsiteY5" fmla="*/ 235400 h 2605377"/>
                  <a:gd name="connsiteX6" fmla="*/ 308256 w 1846997"/>
                  <a:gd name="connsiteY6" fmla="*/ 527500 h 2605377"/>
                  <a:gd name="connsiteX7" fmla="*/ 511456 w 1846997"/>
                  <a:gd name="connsiteY7" fmla="*/ 756100 h 2605377"/>
                  <a:gd name="connsiteX8" fmla="*/ 625756 w 1846997"/>
                  <a:gd name="connsiteY8" fmla="*/ 959300 h 2605377"/>
                  <a:gd name="connsiteX9" fmla="*/ 727356 w 1846997"/>
                  <a:gd name="connsiteY9" fmla="*/ 1175200 h 2605377"/>
                  <a:gd name="connsiteX10" fmla="*/ 1019456 w 1846997"/>
                  <a:gd name="connsiteY10" fmla="*/ 1505400 h 2605377"/>
                  <a:gd name="connsiteX11" fmla="*/ 1197256 w 1846997"/>
                  <a:gd name="connsiteY11" fmla="*/ 1695900 h 2605377"/>
                  <a:gd name="connsiteX12" fmla="*/ 1184556 w 1846997"/>
                  <a:gd name="connsiteY12" fmla="*/ 1759400 h 2605377"/>
                  <a:gd name="connsiteX13" fmla="*/ 1070256 w 1846997"/>
                  <a:gd name="connsiteY13" fmla="*/ 1822900 h 2605377"/>
                  <a:gd name="connsiteX14" fmla="*/ 1108356 w 1846997"/>
                  <a:gd name="connsiteY14" fmla="*/ 1924500 h 2605377"/>
                  <a:gd name="connsiteX15" fmla="*/ 1298856 w 1846997"/>
                  <a:gd name="connsiteY15" fmla="*/ 2102300 h 2605377"/>
                  <a:gd name="connsiteX16" fmla="*/ 1616356 w 1846997"/>
                  <a:gd name="connsiteY16" fmla="*/ 2445200 h 2605377"/>
                  <a:gd name="connsiteX17" fmla="*/ 1705256 w 1846997"/>
                  <a:gd name="connsiteY17" fmla="*/ 2521400 h 2605377"/>
                  <a:gd name="connsiteX18" fmla="*/ 1819556 w 1846997"/>
                  <a:gd name="connsiteY18" fmla="*/ 2597600 h 2605377"/>
                  <a:gd name="connsiteX19" fmla="*/ 1844956 w 1846997"/>
                  <a:gd name="connsiteY19" fmla="*/ 2546800 h 2605377"/>
                  <a:gd name="connsiteX20" fmla="*/ 1781456 w 1846997"/>
                  <a:gd name="connsiteY20" fmla="*/ 2102300 h 2605377"/>
                  <a:gd name="connsiteX21" fmla="*/ 1578256 w 1846997"/>
                  <a:gd name="connsiteY21" fmla="*/ 1213300 h 2605377"/>
                  <a:gd name="connsiteX22" fmla="*/ 1349656 w 1846997"/>
                  <a:gd name="connsiteY22" fmla="*/ 514800 h 2605377"/>
                  <a:gd name="connsiteX23" fmla="*/ 1095656 w 1846997"/>
                  <a:gd name="connsiteY23" fmla="*/ 32200 h 2605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846997" h="2605377">
                    <a:moveTo>
                      <a:pt x="1095656" y="32200"/>
                    </a:moveTo>
                    <a:cubicBezTo>
                      <a:pt x="964423" y="-46117"/>
                      <a:pt x="723123" y="42783"/>
                      <a:pt x="562256" y="44900"/>
                    </a:cubicBezTo>
                    <a:cubicBezTo>
                      <a:pt x="401389" y="47017"/>
                      <a:pt x="221473" y="40667"/>
                      <a:pt x="130456" y="44900"/>
                    </a:cubicBezTo>
                    <a:cubicBezTo>
                      <a:pt x="39439" y="49133"/>
                      <a:pt x="37323" y="53367"/>
                      <a:pt x="16156" y="70300"/>
                    </a:cubicBezTo>
                    <a:cubicBezTo>
                      <a:pt x="-5011" y="87233"/>
                      <a:pt x="-777" y="118983"/>
                      <a:pt x="3456" y="146500"/>
                    </a:cubicBezTo>
                    <a:cubicBezTo>
                      <a:pt x="7689" y="174017"/>
                      <a:pt x="-9244" y="171900"/>
                      <a:pt x="41556" y="235400"/>
                    </a:cubicBezTo>
                    <a:cubicBezTo>
                      <a:pt x="92356" y="298900"/>
                      <a:pt x="229939" y="440717"/>
                      <a:pt x="308256" y="527500"/>
                    </a:cubicBezTo>
                    <a:cubicBezTo>
                      <a:pt x="386573" y="614283"/>
                      <a:pt x="458539" y="684133"/>
                      <a:pt x="511456" y="756100"/>
                    </a:cubicBezTo>
                    <a:cubicBezTo>
                      <a:pt x="564373" y="828067"/>
                      <a:pt x="589773" y="889450"/>
                      <a:pt x="625756" y="959300"/>
                    </a:cubicBezTo>
                    <a:cubicBezTo>
                      <a:pt x="661739" y="1029150"/>
                      <a:pt x="661739" y="1084184"/>
                      <a:pt x="727356" y="1175200"/>
                    </a:cubicBezTo>
                    <a:cubicBezTo>
                      <a:pt x="792973" y="1266216"/>
                      <a:pt x="941139" y="1418617"/>
                      <a:pt x="1019456" y="1505400"/>
                    </a:cubicBezTo>
                    <a:cubicBezTo>
                      <a:pt x="1097773" y="1592183"/>
                      <a:pt x="1197256" y="1695900"/>
                      <a:pt x="1197256" y="1695900"/>
                    </a:cubicBezTo>
                    <a:cubicBezTo>
                      <a:pt x="1224773" y="1738233"/>
                      <a:pt x="1205723" y="1738233"/>
                      <a:pt x="1184556" y="1759400"/>
                    </a:cubicBezTo>
                    <a:cubicBezTo>
                      <a:pt x="1163389" y="1780567"/>
                      <a:pt x="1082956" y="1795383"/>
                      <a:pt x="1070256" y="1822900"/>
                    </a:cubicBezTo>
                    <a:cubicBezTo>
                      <a:pt x="1057556" y="1850417"/>
                      <a:pt x="1070256" y="1877933"/>
                      <a:pt x="1108356" y="1924500"/>
                    </a:cubicBezTo>
                    <a:cubicBezTo>
                      <a:pt x="1146456" y="1971067"/>
                      <a:pt x="1214189" y="2015517"/>
                      <a:pt x="1298856" y="2102300"/>
                    </a:cubicBezTo>
                    <a:cubicBezTo>
                      <a:pt x="1383523" y="2189083"/>
                      <a:pt x="1548623" y="2375350"/>
                      <a:pt x="1616356" y="2445200"/>
                    </a:cubicBezTo>
                    <a:cubicBezTo>
                      <a:pt x="1684089" y="2515050"/>
                      <a:pt x="1671389" y="2496000"/>
                      <a:pt x="1705256" y="2521400"/>
                    </a:cubicBezTo>
                    <a:cubicBezTo>
                      <a:pt x="1739123" y="2546800"/>
                      <a:pt x="1819556" y="2597600"/>
                      <a:pt x="1819556" y="2597600"/>
                    </a:cubicBezTo>
                    <a:cubicBezTo>
                      <a:pt x="1842839" y="2601833"/>
                      <a:pt x="1851306" y="2629350"/>
                      <a:pt x="1844956" y="2546800"/>
                    </a:cubicBezTo>
                    <a:cubicBezTo>
                      <a:pt x="1838606" y="2464250"/>
                      <a:pt x="1825906" y="2324550"/>
                      <a:pt x="1781456" y="2102300"/>
                    </a:cubicBezTo>
                    <a:cubicBezTo>
                      <a:pt x="1737006" y="1880050"/>
                      <a:pt x="1650223" y="1477883"/>
                      <a:pt x="1578256" y="1213300"/>
                    </a:cubicBezTo>
                    <a:cubicBezTo>
                      <a:pt x="1506289" y="948717"/>
                      <a:pt x="1427973" y="709533"/>
                      <a:pt x="1349656" y="514800"/>
                    </a:cubicBezTo>
                    <a:cubicBezTo>
                      <a:pt x="1271339" y="320067"/>
                      <a:pt x="1226889" y="110517"/>
                      <a:pt x="1095656" y="3220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" name="Freeform 3">
                <a:extLst>
                  <a:ext uri="{FF2B5EF4-FFF2-40B4-BE49-F238E27FC236}">
                    <a16:creationId xmlns:a16="http://schemas.microsoft.com/office/drawing/2014/main" id="{33E0C7B0-2FFF-D9F2-00EB-BF09F207DF8D}"/>
                  </a:ext>
                </a:extLst>
              </p:cNvPr>
              <p:cNvSpPr/>
              <p:nvPr/>
            </p:nvSpPr>
            <p:spPr>
              <a:xfrm>
                <a:off x="5212935" y="743484"/>
                <a:ext cx="1768979" cy="1392965"/>
              </a:xfrm>
              <a:custGeom>
                <a:avLst/>
                <a:gdLst>
                  <a:gd name="connsiteX0" fmla="*/ 1768979 w 1768979"/>
                  <a:gd name="connsiteY0" fmla="*/ 1341690 h 1392965"/>
                  <a:gd name="connsiteX1" fmla="*/ 1606609 w 1768979"/>
                  <a:gd name="connsiteY1" fmla="*/ 1076770 h 1392965"/>
                  <a:gd name="connsiteX2" fmla="*/ 1392964 w 1768979"/>
                  <a:gd name="connsiteY2" fmla="*/ 726393 h 1392965"/>
                  <a:gd name="connsiteX3" fmla="*/ 1170773 w 1768979"/>
                  <a:gd name="connsiteY3" fmla="*/ 410198 h 1392965"/>
                  <a:gd name="connsiteX4" fmla="*/ 1034041 w 1768979"/>
                  <a:gd name="connsiteY4" fmla="*/ 145279 h 1392965"/>
                  <a:gd name="connsiteX5" fmla="*/ 931491 w 1768979"/>
                  <a:gd name="connsiteY5" fmla="*/ 0 h 1392965"/>
                  <a:gd name="connsiteX6" fmla="*/ 119641 w 1768979"/>
                  <a:gd name="connsiteY6" fmla="*/ 0 h 1392965"/>
                  <a:gd name="connsiteX7" fmla="*/ 0 w 1768979"/>
                  <a:gd name="connsiteY7" fmla="*/ 34183 h 1392965"/>
                  <a:gd name="connsiteX8" fmla="*/ 145278 w 1768979"/>
                  <a:gd name="connsiteY8" fmla="*/ 282011 h 1392965"/>
                  <a:gd name="connsiteX9" fmla="*/ 136732 w 1768979"/>
                  <a:gd name="connsiteY9" fmla="*/ 418744 h 1392965"/>
                  <a:gd name="connsiteX10" fmla="*/ 333286 w 1768979"/>
                  <a:gd name="connsiteY10" fmla="*/ 888763 h 1392965"/>
                  <a:gd name="connsiteX11" fmla="*/ 512747 w 1768979"/>
                  <a:gd name="connsiteY11" fmla="*/ 1128045 h 1392965"/>
                  <a:gd name="connsiteX12" fmla="*/ 615297 w 1768979"/>
                  <a:gd name="connsiteY12" fmla="*/ 1350236 h 1392965"/>
                  <a:gd name="connsiteX13" fmla="*/ 717846 w 1768979"/>
                  <a:gd name="connsiteY13" fmla="*/ 1392965 h 1392965"/>
                  <a:gd name="connsiteX14" fmla="*/ 1768979 w 1768979"/>
                  <a:gd name="connsiteY14" fmla="*/ 1341690 h 139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68979" h="1392965">
                    <a:moveTo>
                      <a:pt x="1768979" y="1341690"/>
                    </a:moveTo>
                    <a:lnTo>
                      <a:pt x="1606609" y="1076770"/>
                    </a:lnTo>
                    <a:lnTo>
                      <a:pt x="1392964" y="726393"/>
                    </a:lnTo>
                    <a:lnTo>
                      <a:pt x="1170773" y="410198"/>
                    </a:lnTo>
                    <a:lnTo>
                      <a:pt x="1034041" y="145279"/>
                    </a:lnTo>
                    <a:lnTo>
                      <a:pt x="931491" y="0"/>
                    </a:lnTo>
                    <a:lnTo>
                      <a:pt x="119641" y="0"/>
                    </a:lnTo>
                    <a:lnTo>
                      <a:pt x="0" y="34183"/>
                    </a:lnTo>
                    <a:lnTo>
                      <a:pt x="145278" y="282011"/>
                    </a:lnTo>
                    <a:lnTo>
                      <a:pt x="136732" y="418744"/>
                    </a:lnTo>
                    <a:lnTo>
                      <a:pt x="333286" y="888763"/>
                    </a:lnTo>
                    <a:lnTo>
                      <a:pt x="512747" y="1128045"/>
                    </a:lnTo>
                    <a:lnTo>
                      <a:pt x="615297" y="1350236"/>
                    </a:lnTo>
                    <a:lnTo>
                      <a:pt x="717846" y="1392965"/>
                    </a:lnTo>
                    <a:lnTo>
                      <a:pt x="1768979" y="134169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CEC1CCB-EA0F-B790-A5E6-18535F5BCB71}"/>
              </a:ext>
            </a:extLst>
          </p:cNvPr>
          <p:cNvCxnSpPr>
            <a:cxnSpLocks/>
          </p:cNvCxnSpPr>
          <p:nvPr/>
        </p:nvCxnSpPr>
        <p:spPr>
          <a:xfrm flipH="1" flipV="1">
            <a:off x="6218127" y="838200"/>
            <a:ext cx="730965" cy="1177456"/>
          </a:xfrm>
          <a:prstGeom prst="straightConnector1">
            <a:avLst/>
          </a:prstGeom>
          <a:ln w="25400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04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 animBg="1"/>
      <p:bldP spid="22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What’s the difference between the  lifted parcels?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Virtual temperature accounts for moisture </a:t>
            </a:r>
          </a:p>
          <a:p>
            <a:pPr lvl="1"/>
            <a:r>
              <a:rPr lang="en-US" dirty="0"/>
              <a:t>Warmer than measured temperature</a:t>
            </a:r>
          </a:p>
          <a:p>
            <a:pPr lvl="1"/>
            <a:r>
              <a:rPr lang="en-US" dirty="0"/>
              <a:t>Makes most difference with tropical moisture</a:t>
            </a:r>
          </a:p>
          <a:p>
            <a:r>
              <a:rPr lang="en-US" dirty="0"/>
              <a:t>Virtual temperature correction increases CAPE and reduces CIN </a:t>
            </a:r>
          </a:p>
          <a:p>
            <a:r>
              <a:rPr lang="en-US" dirty="0"/>
              <a:t>Which chunk of air to lift?</a:t>
            </a:r>
          </a:p>
          <a:p>
            <a:pPr lvl="1"/>
            <a:r>
              <a:rPr lang="en-US" dirty="0"/>
              <a:t>Some sort of averaging is usually more representative</a:t>
            </a:r>
          </a:p>
          <a:p>
            <a:pPr lvl="1"/>
            <a:r>
              <a:rPr lang="en-US" dirty="0"/>
              <a:t>Surface vs. “mixed layer” or “most unstable”</a:t>
            </a:r>
          </a:p>
          <a:p>
            <a:pPr lvl="1"/>
            <a:r>
              <a:rPr lang="en-US" dirty="0"/>
              <a:t>Leading to different CAPE values – mixed layer CAPE, most unstable CAPE (MCAPE), </a:t>
            </a:r>
            <a:r>
              <a:rPr lang="en-US" dirty="0" err="1"/>
              <a:t>sfc</a:t>
            </a:r>
            <a:r>
              <a:rPr lang="en-US" dirty="0"/>
              <a:t>-based CAPE.</a:t>
            </a:r>
          </a:p>
        </p:txBody>
      </p:sp>
    </p:spTree>
    <p:extLst>
      <p:ext uri="{BB962C8B-B14F-4D97-AF65-F5344CB8AC3E}">
        <p14:creationId xmlns:p14="http://schemas.microsoft.com/office/powerpoint/2010/main" val="373865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" t="2501" r="50000" b="32500"/>
          <a:stretch/>
        </p:blipFill>
        <p:spPr>
          <a:xfrm>
            <a:off x="3078480" y="548640"/>
            <a:ext cx="5852160" cy="59436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5638800" y="5181600"/>
            <a:ext cx="1295400" cy="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086600" y="3429000"/>
            <a:ext cx="457200" cy="16002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84041" y="2757135"/>
            <a:ext cx="1519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Lifted parcel (virtual temp)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61388" y="4858435"/>
            <a:ext cx="147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Lifted parcel</a:t>
            </a:r>
          </a:p>
          <a:p>
            <a:r>
              <a:rPr lang="en-US" dirty="0">
                <a:solidFill>
                  <a:srgbClr val="FFFF00"/>
                </a:solidFill>
              </a:rPr>
              <a:t>(non-virtual)</a:t>
            </a:r>
          </a:p>
        </p:txBody>
      </p:sp>
    </p:spTree>
    <p:extLst>
      <p:ext uri="{BB962C8B-B14F-4D97-AF65-F5344CB8AC3E}">
        <p14:creationId xmlns:p14="http://schemas.microsoft.com/office/powerpoint/2010/main" val="170409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" t="2498" r="50000" b="32499"/>
          <a:stretch/>
        </p:blipFill>
        <p:spPr>
          <a:xfrm>
            <a:off x="3078480" y="548640"/>
            <a:ext cx="5852160" cy="594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41459" y="25146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Surface and most unstable parcel are the same</a:t>
            </a:r>
          </a:p>
        </p:txBody>
      </p:sp>
    </p:spTree>
    <p:extLst>
      <p:ext uri="{BB962C8B-B14F-4D97-AF65-F5344CB8AC3E}">
        <p14:creationId xmlns:p14="http://schemas.microsoft.com/office/powerpoint/2010/main" val="2844371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" t="2497" r="50000" b="32499"/>
          <a:stretch/>
        </p:blipFill>
        <p:spPr>
          <a:xfrm>
            <a:off x="3078480" y="548640"/>
            <a:ext cx="5852160" cy="594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41459" y="2514601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Lowest 100 </a:t>
            </a:r>
            <a:r>
              <a:rPr lang="en-US" dirty="0" err="1">
                <a:solidFill>
                  <a:schemeClr val="bg1"/>
                </a:solidFill>
              </a:rPr>
              <a:t>mb</a:t>
            </a:r>
            <a:r>
              <a:rPr lang="en-US" dirty="0">
                <a:solidFill>
                  <a:schemeClr val="bg1"/>
                </a:solidFill>
              </a:rPr>
              <a:t> mean parcel</a:t>
            </a:r>
          </a:p>
        </p:txBody>
      </p:sp>
    </p:spTree>
    <p:extLst>
      <p:ext uri="{BB962C8B-B14F-4D97-AF65-F5344CB8AC3E}">
        <p14:creationId xmlns:p14="http://schemas.microsoft.com/office/powerpoint/2010/main" val="428049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" t="2498" r="50000" b="32499"/>
          <a:stretch/>
        </p:blipFill>
        <p:spPr>
          <a:xfrm>
            <a:off x="3078480" y="548640"/>
            <a:ext cx="5852160" cy="594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29400" y="2819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Surface parcel</a:t>
            </a:r>
          </a:p>
        </p:txBody>
      </p:sp>
    </p:spTree>
    <p:extLst>
      <p:ext uri="{BB962C8B-B14F-4D97-AF65-F5344CB8AC3E}">
        <p14:creationId xmlns:p14="http://schemas.microsoft.com/office/powerpoint/2010/main" val="1465433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" t="2498" r="50000" b="32499"/>
          <a:stretch/>
        </p:blipFill>
        <p:spPr>
          <a:xfrm>
            <a:off x="3078480" y="548640"/>
            <a:ext cx="5852160" cy="594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29400" y="2819401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100 </a:t>
            </a:r>
            <a:r>
              <a:rPr lang="en-US" dirty="0" err="1">
                <a:solidFill>
                  <a:schemeClr val="bg1"/>
                </a:solidFill>
              </a:rPr>
              <a:t>mb</a:t>
            </a:r>
            <a:r>
              <a:rPr lang="en-US" dirty="0">
                <a:solidFill>
                  <a:schemeClr val="bg1"/>
                </a:solidFill>
              </a:rPr>
              <a:t> mean parcel</a:t>
            </a:r>
          </a:p>
        </p:txBody>
      </p:sp>
    </p:spTree>
    <p:extLst>
      <p:ext uri="{BB962C8B-B14F-4D97-AF65-F5344CB8AC3E}">
        <p14:creationId xmlns:p14="http://schemas.microsoft.com/office/powerpoint/2010/main" val="508421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" t="2498" r="50000" b="32499"/>
          <a:stretch/>
        </p:blipFill>
        <p:spPr>
          <a:xfrm>
            <a:off x="3078480" y="548640"/>
            <a:ext cx="5852160" cy="594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29400" y="2819401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Most unstable parcel</a:t>
            </a:r>
          </a:p>
        </p:txBody>
      </p:sp>
    </p:spTree>
    <p:extLst>
      <p:ext uri="{BB962C8B-B14F-4D97-AF65-F5344CB8AC3E}">
        <p14:creationId xmlns:p14="http://schemas.microsoft.com/office/powerpoint/2010/main" val="801528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 layer vertical mixing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daytime, surface heating drives thermals and mixing, which take heat and moisture both upward (from surface) and downward (from aloft)</a:t>
            </a:r>
          </a:p>
          <a:p>
            <a:r>
              <a:rPr lang="en-US" dirty="0"/>
              <a:t>Usually see surface dew point drop in afternoon if not offset by moisture advection (bringing in greater moisture from somewhere else)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F11682-C679-E602-95CB-44FFFEE33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741" y="4191180"/>
            <a:ext cx="3651069" cy="221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0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" t="2500" r="50000" b="32500"/>
          <a:stretch/>
        </p:blipFill>
        <p:spPr>
          <a:xfrm>
            <a:off x="3078480" y="548640"/>
            <a:ext cx="5852160" cy="59436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4B3C7D-AFB7-9BDC-5336-A33608AF43FD}"/>
              </a:ext>
            </a:extLst>
          </p:cNvPr>
          <p:cNvSpPr txBox="1"/>
          <p:nvPr/>
        </p:nvSpPr>
        <p:spPr>
          <a:xfrm>
            <a:off x="466164" y="3059668"/>
            <a:ext cx="219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Norman OK sounding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EB2B69-74EF-00C0-A62B-9B533323FEA4}"/>
              </a:ext>
            </a:extLst>
          </p:cNvPr>
          <p:cNvSpPr txBox="1"/>
          <p:nvPr/>
        </p:nvSpPr>
        <p:spPr>
          <a:xfrm>
            <a:off x="600891" y="4101737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Morning</a:t>
            </a:r>
          </a:p>
        </p:txBody>
      </p:sp>
    </p:spTree>
    <p:extLst>
      <p:ext uri="{BB962C8B-B14F-4D97-AF65-F5344CB8AC3E}">
        <p14:creationId xmlns:p14="http://schemas.microsoft.com/office/powerpoint/2010/main" val="3230935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BF6E8-39A6-BD44-BA2F-93CB78FAE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751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Buoyancy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AB543-A9D5-A24B-B602-3F6702E36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55" y="1031132"/>
            <a:ext cx="11478639" cy="5680953"/>
          </a:xfrm>
        </p:spPr>
        <p:txBody>
          <a:bodyPr>
            <a:normAutofit/>
          </a:bodyPr>
          <a:lstStyle/>
          <a:p>
            <a:r>
              <a:rPr lang="en-US" b="1" dirty="0"/>
              <a:t>Write buoyancy in terms of temperature since we measure that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/>
          </a:p>
          <a:p>
            <a:r>
              <a:rPr lang="en-US" b="1" dirty="0"/>
              <a:t>Reference state temperature is environment (temperature line on sounding)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0C17C4-1641-D949-9264-D4EBDE7569D7}"/>
                  </a:ext>
                </a:extLst>
              </p:cNvPr>
              <p:cNvSpPr txBox="1"/>
              <p:nvPr/>
            </p:nvSpPr>
            <p:spPr>
              <a:xfrm>
                <a:off x="2633095" y="1550737"/>
                <a:ext cx="2584234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num>
                            <m:den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acc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num>
                            <m:den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0C17C4-1641-D949-9264-D4EBDE756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095" y="1550737"/>
                <a:ext cx="2584234" cy="622350"/>
              </a:xfrm>
              <a:prstGeom prst="rect">
                <a:avLst/>
              </a:prstGeom>
              <a:blipFill>
                <a:blip r:embed="rId2"/>
                <a:stretch>
                  <a:fillRect l="-1471" t="-2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651BF9-D0C1-294F-9ABE-E6000509B78D}"/>
                  </a:ext>
                </a:extLst>
              </p:cNvPr>
              <p:cNvSpPr txBox="1"/>
              <p:nvPr/>
            </p:nvSpPr>
            <p:spPr>
              <a:xfrm>
                <a:off x="1237034" y="4686631"/>
                <a:ext cx="6708440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𝑣𝑒𝑛𝑣</m:t>
                        </m:r>
                      </m:sub>
                    </m:sSub>
                  </m:oMath>
                </a14:m>
                <a:r>
                  <a:rPr lang="en-US" dirty="0"/>
                  <a:t>, parcel is colder than environment.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 →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𝑑𝑤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651BF9-D0C1-294F-9ABE-E6000509B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034" y="4686631"/>
                <a:ext cx="6708440" cy="491288"/>
              </a:xfrm>
              <a:prstGeom prst="rect">
                <a:avLst/>
              </a:prstGeom>
              <a:blipFill>
                <a:blip r:embed="rId3"/>
                <a:stretch>
                  <a:fillRect l="-756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EA22C08-CE78-B745-8621-1582835D747E}"/>
                  </a:ext>
                </a:extLst>
              </p:cNvPr>
              <p:cNvSpPr txBox="1"/>
              <p:nvPr/>
            </p:nvSpPr>
            <p:spPr>
              <a:xfrm>
                <a:off x="1237034" y="5265786"/>
                <a:ext cx="6853671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𝑣𝑒𝑛𝑣</m:t>
                        </m:r>
                      </m:sub>
                    </m:sSub>
                  </m:oMath>
                </a14:m>
                <a:r>
                  <a:rPr lang="en-US" dirty="0"/>
                  <a:t>, parcel is warmer than environment.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 →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𝑑𝑤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EA22C08-CE78-B745-8621-1582835D7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034" y="5265786"/>
                <a:ext cx="6853671" cy="491288"/>
              </a:xfrm>
              <a:prstGeom prst="rect">
                <a:avLst/>
              </a:prstGeom>
              <a:blipFill>
                <a:blip r:embed="rId4"/>
                <a:stretch>
                  <a:fillRect l="-741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E6E86C3-C370-E941-9D65-0B1756C329F6}"/>
              </a:ext>
            </a:extLst>
          </p:cNvPr>
          <p:cNvSpPr txBox="1"/>
          <p:nvPr/>
        </p:nvSpPr>
        <p:spPr>
          <a:xfrm>
            <a:off x="671207" y="1669049"/>
            <a:ext cx="2012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Using ideal gas law: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5EF267-4953-3740-9FE6-71C99A76F8E3}"/>
              </a:ext>
            </a:extLst>
          </p:cNvPr>
          <p:cNvSpPr txBox="1"/>
          <p:nvPr/>
        </p:nvSpPr>
        <p:spPr>
          <a:xfrm>
            <a:off x="671207" y="2367759"/>
            <a:ext cx="2460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small </a:t>
            </a:r>
            <a:r>
              <a:rPr lang="en-US" dirty="0" err="1"/>
              <a:t>mach</a:t>
            </a:r>
            <a:r>
              <a:rPr lang="en-US" dirty="0"/>
              <a:t> number: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8A1095-9291-4347-B34E-2F110C0ADF91}"/>
                  </a:ext>
                </a:extLst>
              </p:cNvPr>
              <p:cNvSpPr txBox="1"/>
              <p:nvPr/>
            </p:nvSpPr>
            <p:spPr>
              <a:xfrm>
                <a:off x="3132202" y="2241250"/>
                <a:ext cx="1151854" cy="6162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num>
                            <m:den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≪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num>
                            <m:den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acc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8A1095-9291-4347-B34E-2F110C0AD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202" y="2241250"/>
                <a:ext cx="1151854" cy="616259"/>
              </a:xfrm>
              <a:prstGeom prst="rect">
                <a:avLst/>
              </a:prstGeom>
              <a:blipFill>
                <a:blip r:embed="rId5"/>
                <a:stretch>
                  <a:fillRect t="-4000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6F75DB3-41D7-844D-B17D-D21DA883FFBB}"/>
                  </a:ext>
                </a:extLst>
              </p:cNvPr>
              <p:cNvSpPr txBox="1"/>
              <p:nvPr/>
            </p:nvSpPr>
            <p:spPr>
              <a:xfrm>
                <a:off x="5011406" y="2245138"/>
                <a:ext cx="1955535" cy="6160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ac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ac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6F75DB3-41D7-844D-B17D-D21DA883F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406" y="2245138"/>
                <a:ext cx="1955535" cy="616066"/>
              </a:xfrm>
              <a:prstGeom prst="rect">
                <a:avLst/>
              </a:prstGeom>
              <a:blipFill>
                <a:blip r:embed="rId6"/>
                <a:stretch>
                  <a:fillRect l="-1290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921575-EC86-904F-BE43-6D049ADD9C08}"/>
                  </a:ext>
                </a:extLst>
              </p:cNvPr>
              <p:cNvSpPr txBox="1"/>
              <p:nvPr/>
            </p:nvSpPr>
            <p:spPr>
              <a:xfrm>
                <a:off x="7505582" y="2241443"/>
                <a:ext cx="907876" cy="567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921575-EC86-904F-BE43-6D049ADD9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582" y="2241443"/>
                <a:ext cx="907876" cy="567463"/>
              </a:xfrm>
              <a:prstGeom prst="rect">
                <a:avLst/>
              </a:prstGeom>
              <a:blipFill>
                <a:blip r:embed="rId7"/>
                <a:stretch>
                  <a:fillRect l="-411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5ECE0003-092C-5E42-87F9-74CDFACB04AC}"/>
              </a:ext>
            </a:extLst>
          </p:cNvPr>
          <p:cNvSpPr txBox="1"/>
          <p:nvPr/>
        </p:nvSpPr>
        <p:spPr>
          <a:xfrm>
            <a:off x="8346882" y="2294341"/>
            <a:ext cx="935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Neglecting </a:t>
            </a:r>
          </a:p>
          <a:p>
            <a:r>
              <a:rPr lang="en-US" sz="1200" dirty="0"/>
              <a:t>water vapor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2EEBE9-C5D9-9C49-945F-2EB8A0EEBE9E}"/>
              </a:ext>
            </a:extLst>
          </p:cNvPr>
          <p:cNvSpPr/>
          <p:nvPr/>
        </p:nvSpPr>
        <p:spPr>
          <a:xfrm>
            <a:off x="4975418" y="2226901"/>
            <a:ext cx="2216213" cy="67693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E48B7CC-614F-B047-A1E3-05FDFA60F2C4}"/>
                  </a:ext>
                </a:extLst>
              </p:cNvPr>
              <p:cNvSpPr txBox="1"/>
              <p:nvPr/>
            </p:nvSpPr>
            <p:spPr>
              <a:xfrm>
                <a:off x="1247897" y="3984462"/>
                <a:ext cx="2225289" cy="5709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𝑣𝑝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𝑣𝑒𝑛𝑣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𝑣𝑒𝑛𝑣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E48B7CC-614F-B047-A1E3-05FDFA60F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897" y="3984462"/>
                <a:ext cx="2225289" cy="570926"/>
              </a:xfrm>
              <a:prstGeom prst="rect">
                <a:avLst/>
              </a:prstGeom>
              <a:blipFill>
                <a:blip r:embed="rId8"/>
                <a:stretch>
                  <a:fillRect l="-1136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B77E2508-103E-E645-81F8-7B5E0389B83F}"/>
              </a:ext>
            </a:extLst>
          </p:cNvPr>
          <p:cNvSpPr txBox="1"/>
          <p:nvPr/>
        </p:nvSpPr>
        <p:spPr>
          <a:xfrm>
            <a:off x="4129318" y="3898926"/>
            <a:ext cx="5153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</a:t>
            </a:r>
            <a:r>
              <a:rPr lang="en-US" baseline="-25000" dirty="0" err="1"/>
              <a:t>vp</a:t>
            </a:r>
            <a:r>
              <a:rPr lang="en-US" dirty="0"/>
              <a:t> is virtual temperature of air parcel</a:t>
            </a:r>
          </a:p>
          <a:p>
            <a:r>
              <a:rPr lang="en-US" dirty="0" err="1"/>
              <a:t>T</a:t>
            </a:r>
            <a:r>
              <a:rPr lang="en-US" baseline="-25000" dirty="0" err="1"/>
              <a:t>venv</a:t>
            </a:r>
            <a:r>
              <a:rPr lang="en-US" dirty="0"/>
              <a:t> is virtual temperature of ambient environment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927F6D-E28A-4CE5-95B0-F5B8EDB7E607}"/>
              </a:ext>
            </a:extLst>
          </p:cNvPr>
          <p:cNvSpPr txBox="1"/>
          <p:nvPr/>
        </p:nvSpPr>
        <p:spPr>
          <a:xfrm>
            <a:off x="476655" y="590514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</a:p>
        </p:txBody>
      </p:sp>
      <p:pic>
        <p:nvPicPr>
          <p:cNvPr id="17" name="Picture 16" descr="T subscript v equals T open parentheses 1 plus epsilon q subscript v close parentheses comma space space epsilon equals 0.608" title="{&quot;mathml&quot;:&quot;&lt;math style=\&quot;font-family:stix;font-size:16px;\&quot; xmlns=\&quot;http://www.w3.org/1998/Math/MathML\&quot;&gt;&lt;mstyle mathsize=\&quot;16px\&quot;&gt;&lt;msub&gt;&lt;mi&gt;T&lt;/mi&gt;&lt;mi&gt;v&lt;/mi&gt;&lt;/msub&gt;&lt;mo&gt;=&lt;/mo&gt;&lt;mi&gt;T&lt;/mi&gt;&lt;mfenced&gt;&lt;mrow&gt;&lt;mn&gt;1&lt;/mn&gt;&lt;mo&gt;+&lt;/mo&gt;&lt;mi&gt;&amp;#x3B5;&lt;/mi&gt;&lt;msub&gt;&lt;mi&gt;q&lt;/mi&gt;&lt;mi&gt;v&lt;/mi&gt;&lt;/msub&gt;&lt;/mrow&gt;&lt;/mfenced&gt;&lt;mo&gt;,&lt;/mo&gt;&lt;mo&gt;&amp;#xA0;&lt;/mo&gt;&lt;mo&gt;&amp;#xA0;&lt;/mo&gt;&lt;mi&gt;&amp;#x3B5;&lt;/mi&gt;&lt;mo&gt;=&lt;/mo&gt;&lt;mn&gt;0&lt;/mn&gt;&lt;mo&gt;.&lt;/mo&gt;&lt;mn&gt;608&lt;/mn&gt;&lt;/mstyle&gt;&lt;/math&gt;&quot;}">
            <a:extLst>
              <a:ext uri="{FF2B5EF4-FFF2-40B4-BE49-F238E27FC236}">
                <a16:creationId xmlns:a16="http://schemas.microsoft.com/office/drawing/2014/main" id="{53235202-8814-635E-7CE6-6B7247EDA9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46" y="6028839"/>
            <a:ext cx="1585595" cy="205740"/>
          </a:xfrm>
          <a:prstGeom prst="rect">
            <a:avLst/>
          </a:prstGeom>
        </p:spPr>
      </p:pic>
      <p:pic>
        <p:nvPicPr>
          <p:cNvPr id="18" name="Picture 17" descr="p equals rho R T subscript v space" title="{&quot;mathml&quot;:&quot;&lt;math style=\&quot;font-family:stix;font-size:16px;\&quot; xmlns=\&quot;http://www.w3.org/1998/Math/MathML\&quot;&gt;&lt;mstyle mathsize=\&quot;16px\&quot;&gt;&lt;mi&gt;p&lt;/mi&gt;&lt;mo&gt;=&lt;/mo&gt;&lt;mi&gt;&amp;#x3C1;&lt;/mi&gt;&lt;mi&gt;R&lt;/mi&gt;&lt;msub&gt;&lt;mi&gt;T&lt;/mi&gt;&lt;mi&gt;v&lt;/mi&gt;&lt;/msub&gt;&lt;mo&gt;&amp;#xA0;&lt;/mo&gt;&lt;/mstyle&gt;&lt;/math&gt;&quot;}">
            <a:extLst>
              <a:ext uri="{FF2B5EF4-FFF2-40B4-BE49-F238E27FC236}">
                <a16:creationId xmlns:a16="http://schemas.microsoft.com/office/drawing/2014/main" id="{4761736F-6AF1-D74B-3BF6-1D15EE035E4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28" y="6033627"/>
            <a:ext cx="544830" cy="147955"/>
          </a:xfrm>
          <a:prstGeom prst="rect">
            <a:avLst/>
          </a:prstGeom>
        </p:spPr>
      </p:pic>
      <p:pic>
        <p:nvPicPr>
          <p:cNvPr id="19" name="Picture 18" descr="ln p equals ln rho plus ln R plus ln T subscript v space" title="{&quot;mathml&quot;:&quot;&lt;math style=\&quot;font-family:stix;font-size:16px;\&quot; xmlns=\&quot;http://www.w3.org/1998/Math/MathML\&quot;&gt;&lt;mstyle mathsize=\&quot;16px\&quot;&gt;&lt;mi&gt;ln&lt;/mi&gt;&lt;mi&gt;p&lt;/mi&gt;&lt;mo&gt;=&lt;/mo&gt;&lt;mi&gt;ln&lt;/mi&gt;&lt;mi&gt;&amp;#x3C1;&lt;/mi&gt;&lt;mo&gt;+&lt;/mo&gt;&lt;mi&gt;ln&lt;/mi&gt;&lt;mi&gt;R&lt;/mi&gt;&lt;mo&gt;+&lt;/mo&gt;&lt;mi&gt;ln&lt;/mi&gt;&lt;msub&gt;&lt;mi&gt;T&lt;/mi&gt;&lt;mi&gt;v&lt;/mi&gt;&lt;/msub&gt;&lt;mo&gt;&amp;#xA0;&lt;/mo&gt;&lt;/mstyle&gt;&lt;/math&gt;&quot;}">
            <a:extLst>
              <a:ext uri="{FF2B5EF4-FFF2-40B4-BE49-F238E27FC236}">
                <a16:creationId xmlns:a16="http://schemas.microsoft.com/office/drawing/2014/main" id="{AD6170D0-B42D-D81A-C6E5-1F6AD8A67BD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171" y="6027912"/>
            <a:ext cx="1270000" cy="153670"/>
          </a:xfrm>
          <a:prstGeom prst="rect">
            <a:avLst/>
          </a:prstGeom>
        </p:spPr>
      </p:pic>
      <p:pic>
        <p:nvPicPr>
          <p:cNvPr id="20" name="Picture 19" descr="space fraction numerator delta p over denominator p end fraction equals fraction numerator delta rho over denominator rho end fraction plus fraction numerator delta T subscript v over denominator T subscript v end fraction" title="{&quot;mathml&quot;:&quot;&lt;math style=\&quot;font-family:stix;font-size:16px;\&quot; xmlns=\&quot;http://www.w3.org/1998/Math/MathML\&quot;&gt;&lt;mstyle mathsize=\&quot;16px\&quot;&gt;&lt;mo&gt;&amp;#xA0;&lt;/mo&gt;&lt;mfrac&gt;&lt;mrow&gt;&lt;mi&gt;&amp;#x3B4;&lt;/mi&gt;&lt;mi&gt;p&lt;/mi&gt;&lt;/mrow&gt;&lt;mi&gt;p&lt;/mi&gt;&lt;/mfrac&gt;&lt;mo&gt;=&lt;/mo&gt;&lt;mfrac&gt;&lt;mrow&gt;&lt;mi&gt;&amp;#x3B4;&lt;/mi&gt;&lt;mi&gt;&amp;#x3C1;&lt;/mi&gt;&lt;/mrow&gt;&lt;mi&gt;&amp;#x3C1;&lt;/mi&gt;&lt;/mfrac&gt;&lt;mo&gt;+&lt;/mo&gt;&lt;mfrac&gt;&lt;mrow&gt;&lt;mi&gt;&amp;#x3B4;&lt;/mi&gt;&lt;msub&gt;&lt;mi&gt;T&lt;/mi&gt;&lt;mi&gt;v&lt;/mi&gt;&lt;/msub&gt;&lt;/mrow&gt;&lt;msub&gt;&lt;mi&gt;T&lt;/mi&gt;&lt;mi&gt;v&lt;/mi&gt;&lt;/msub&gt;&lt;/mfrac&gt;&lt;/mstyle&gt;&lt;/math&gt;&quot;}">
            <a:extLst>
              <a:ext uri="{FF2B5EF4-FFF2-40B4-BE49-F238E27FC236}">
                <a16:creationId xmlns:a16="http://schemas.microsoft.com/office/drawing/2014/main" id="{06BD2846-72D4-0E31-152D-983BC2AE894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102" y="5879936"/>
            <a:ext cx="1016000" cy="39116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B2B4E19-6D65-49EA-43FA-906153862763}"/>
              </a:ext>
            </a:extLst>
          </p:cNvPr>
          <p:cNvSpPr txBox="1"/>
          <p:nvPr/>
        </p:nvSpPr>
        <p:spPr>
          <a:xfrm>
            <a:off x="6593991" y="583936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729261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" t="2498" r="50000" b="32499"/>
          <a:stretch/>
        </p:blipFill>
        <p:spPr>
          <a:xfrm>
            <a:off x="3078480" y="548640"/>
            <a:ext cx="5852160" cy="5943600"/>
          </a:xfrm>
        </p:spPr>
      </p:pic>
      <p:sp>
        <p:nvSpPr>
          <p:cNvPr id="3" name="TextBox 2"/>
          <p:cNvSpPr txBox="1"/>
          <p:nvPr/>
        </p:nvSpPr>
        <p:spPr>
          <a:xfrm>
            <a:off x="5791200" y="1676401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Surface heating drives vertical mixing</a:t>
            </a:r>
          </a:p>
        </p:txBody>
      </p:sp>
      <p:sp>
        <p:nvSpPr>
          <p:cNvPr id="5" name="Oval 4"/>
          <p:cNvSpPr/>
          <p:nvPr/>
        </p:nvSpPr>
        <p:spPr>
          <a:xfrm>
            <a:off x="6324600" y="5486400"/>
            <a:ext cx="1676400" cy="990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781800" y="2322732"/>
            <a:ext cx="381000" cy="308746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7429500" y="6057900"/>
            <a:ext cx="266700" cy="1905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7205382" y="5865159"/>
            <a:ext cx="228600" cy="1905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6942044" y="5623112"/>
            <a:ext cx="236444" cy="21403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6EC9B05-AF74-357A-4EFD-E726D8FA7F91}"/>
              </a:ext>
            </a:extLst>
          </p:cNvPr>
          <p:cNvSpPr txBox="1"/>
          <p:nvPr/>
        </p:nvSpPr>
        <p:spPr>
          <a:xfrm>
            <a:off x="466164" y="3059668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Norman OK </a:t>
            </a:r>
            <a:r>
              <a:rPr lang="en-US" dirty="0" err="1"/>
              <a:t>soounding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ED3212-D66A-87E8-839D-CFE9BF6E416C}"/>
              </a:ext>
            </a:extLst>
          </p:cNvPr>
          <p:cNvSpPr txBox="1"/>
          <p:nvPr/>
        </p:nvSpPr>
        <p:spPr>
          <a:xfrm>
            <a:off x="466164" y="4241074"/>
            <a:ext cx="1570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Late afternoon</a:t>
            </a:r>
          </a:p>
        </p:txBody>
      </p:sp>
    </p:spTree>
    <p:extLst>
      <p:ext uri="{BB962C8B-B14F-4D97-AF65-F5344CB8AC3E}">
        <p14:creationId xmlns:p14="http://schemas.microsoft.com/office/powerpoint/2010/main" val="259602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" t="2498" r="50000" b="32499"/>
          <a:stretch/>
        </p:blipFill>
        <p:spPr>
          <a:xfrm>
            <a:off x="3078480" y="548640"/>
            <a:ext cx="5852160" cy="59436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360AA1-4332-F383-BD1D-434E68F24171}"/>
              </a:ext>
            </a:extLst>
          </p:cNvPr>
          <p:cNvSpPr txBox="1"/>
          <p:nvPr/>
        </p:nvSpPr>
        <p:spPr>
          <a:xfrm>
            <a:off x="331694" y="2752165"/>
            <a:ext cx="2222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Flagstaff, AZ sounding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12B75D-937C-9CAF-D0BB-D5F0C13B8DFB}"/>
              </a:ext>
            </a:extLst>
          </p:cNvPr>
          <p:cNvSpPr txBox="1"/>
          <p:nvPr/>
        </p:nvSpPr>
        <p:spPr>
          <a:xfrm>
            <a:off x="600891" y="4101737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Morning</a:t>
            </a:r>
          </a:p>
        </p:txBody>
      </p:sp>
    </p:spTree>
    <p:extLst>
      <p:ext uri="{BB962C8B-B14F-4D97-AF65-F5344CB8AC3E}">
        <p14:creationId xmlns:p14="http://schemas.microsoft.com/office/powerpoint/2010/main" val="42117639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" t="2498" r="50000" b="32499"/>
          <a:stretch/>
        </p:blipFill>
        <p:spPr>
          <a:xfrm>
            <a:off x="3078480" y="548640"/>
            <a:ext cx="5852160" cy="5943600"/>
          </a:xfrm>
        </p:spPr>
      </p:pic>
      <p:sp>
        <p:nvSpPr>
          <p:cNvPr id="7" name="Oval 6"/>
          <p:cNvSpPr/>
          <p:nvPr/>
        </p:nvSpPr>
        <p:spPr>
          <a:xfrm>
            <a:off x="7239000" y="5486400"/>
            <a:ext cx="533400" cy="381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43600" y="2514600"/>
            <a:ext cx="213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“super adiabatic” contact layer – lapse rate steeper than dry adiabatic drives vertical mixing</a:t>
            </a:r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>
            <a:off x="7010400" y="3991928"/>
            <a:ext cx="495300" cy="168497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22C4317-3FF5-054C-9863-6C9BFD92F912}"/>
              </a:ext>
            </a:extLst>
          </p:cNvPr>
          <p:cNvSpPr/>
          <p:nvPr/>
        </p:nvSpPr>
        <p:spPr>
          <a:xfrm>
            <a:off x="5734050" y="5562600"/>
            <a:ext cx="533400" cy="381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E0E9BB-176A-FA45-A40A-DC9318970821}"/>
              </a:ext>
            </a:extLst>
          </p:cNvPr>
          <p:cNvSpPr txBox="1"/>
          <p:nvPr/>
        </p:nvSpPr>
        <p:spPr>
          <a:xfrm>
            <a:off x="4038600" y="4830246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Contact layer is moister than rest of boundary layer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2833D4-6910-3BAA-D284-B50235905245}"/>
              </a:ext>
            </a:extLst>
          </p:cNvPr>
          <p:cNvSpPr txBox="1"/>
          <p:nvPr/>
        </p:nvSpPr>
        <p:spPr>
          <a:xfrm>
            <a:off x="331694" y="2752165"/>
            <a:ext cx="2222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Flagstaff, AZ sounding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E2719F-ECD9-AD83-F88F-B68CE6666D19}"/>
              </a:ext>
            </a:extLst>
          </p:cNvPr>
          <p:cNvSpPr txBox="1"/>
          <p:nvPr/>
        </p:nvSpPr>
        <p:spPr>
          <a:xfrm>
            <a:off x="600891" y="4101737"/>
            <a:ext cx="1570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Late afternoon</a:t>
            </a:r>
          </a:p>
        </p:txBody>
      </p:sp>
    </p:spTree>
    <p:extLst>
      <p:ext uri="{BB962C8B-B14F-4D97-AF65-F5344CB8AC3E}">
        <p14:creationId xmlns:p14="http://schemas.microsoft.com/office/powerpoint/2010/main" val="237047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Impact of ascent and moisture advection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moist layer deepen faster than you would expect with just surface heating and mixing</a:t>
            </a:r>
          </a:p>
          <a:p>
            <a:r>
              <a:rPr lang="en-US" dirty="0"/>
              <a:t>“Deep” moist layer and horizontal moisture advection both combat vertical mixing driven by surface heating</a:t>
            </a:r>
          </a:p>
          <a:p>
            <a:pPr lvl="1"/>
            <a:r>
              <a:rPr lang="en-US" dirty="0"/>
              <a:t>Can see moist layer deepen while dew points increase near surface</a:t>
            </a:r>
          </a:p>
        </p:txBody>
      </p:sp>
    </p:spTree>
    <p:extLst>
      <p:ext uri="{BB962C8B-B14F-4D97-AF65-F5344CB8AC3E}">
        <p14:creationId xmlns:p14="http://schemas.microsoft.com/office/powerpoint/2010/main" val="85666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" t="2500" r="50000" b="32500"/>
          <a:stretch/>
        </p:blipFill>
        <p:spPr>
          <a:xfrm>
            <a:off x="3078480" y="548640"/>
            <a:ext cx="5852160" cy="5943600"/>
          </a:xfr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6557682" y="5934635"/>
            <a:ext cx="152400" cy="3048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414246" y="5629835"/>
            <a:ext cx="152400" cy="3048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A48A8BE-EB5F-DE7B-C176-AD86F8CA142C}"/>
              </a:ext>
            </a:extLst>
          </p:cNvPr>
          <p:cNvSpPr txBox="1"/>
          <p:nvPr/>
        </p:nvSpPr>
        <p:spPr>
          <a:xfrm>
            <a:off x="331694" y="2752165"/>
            <a:ext cx="2406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Little Rock, AL sounding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4EBFEB-8B93-D54E-AF99-419BD038EF1E}"/>
              </a:ext>
            </a:extLst>
          </p:cNvPr>
          <p:cNvSpPr txBox="1"/>
          <p:nvPr/>
        </p:nvSpPr>
        <p:spPr>
          <a:xfrm>
            <a:off x="600891" y="4101737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2A49BD-3BCA-C872-8429-76F4155B6237}"/>
              </a:ext>
            </a:extLst>
          </p:cNvPr>
          <p:cNvSpPr txBox="1"/>
          <p:nvPr/>
        </p:nvSpPr>
        <p:spPr>
          <a:xfrm>
            <a:off x="600891" y="4864894"/>
            <a:ext cx="22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Nearly saturated and</a:t>
            </a:r>
          </a:p>
          <a:p>
            <a:r>
              <a:rPr lang="en-US" dirty="0"/>
              <a:t>close to moist adiabat</a:t>
            </a:r>
          </a:p>
        </p:txBody>
      </p:sp>
    </p:spTree>
    <p:extLst>
      <p:ext uri="{BB962C8B-B14F-4D97-AF65-F5344CB8AC3E}">
        <p14:creationId xmlns:p14="http://schemas.microsoft.com/office/powerpoint/2010/main" val="7435137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" t="2498" r="50000" b="32499"/>
          <a:stretch/>
        </p:blipFill>
        <p:spPr>
          <a:xfrm>
            <a:off x="3078480" y="548640"/>
            <a:ext cx="5852160" cy="5943600"/>
          </a:xfr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6508376" y="5782235"/>
            <a:ext cx="152400" cy="3048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355976" y="5459506"/>
            <a:ext cx="152400" cy="3048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C29544D-75F9-2A6F-C9B7-8CA6075572C2}"/>
              </a:ext>
            </a:extLst>
          </p:cNvPr>
          <p:cNvSpPr txBox="1"/>
          <p:nvPr/>
        </p:nvSpPr>
        <p:spPr>
          <a:xfrm>
            <a:off x="331694" y="2752165"/>
            <a:ext cx="2406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Little Rock, AL sounding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98FF76-8B16-9A52-7965-DD1E702B1F4E}"/>
              </a:ext>
            </a:extLst>
          </p:cNvPr>
          <p:cNvSpPr txBox="1"/>
          <p:nvPr/>
        </p:nvSpPr>
        <p:spPr>
          <a:xfrm>
            <a:off x="600891" y="4101737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47B88E-6B06-4AB2-1C64-2B6AFC9791D7}"/>
              </a:ext>
            </a:extLst>
          </p:cNvPr>
          <p:cNvSpPr txBox="1"/>
          <p:nvPr/>
        </p:nvSpPr>
        <p:spPr>
          <a:xfrm>
            <a:off x="600891" y="4864894"/>
            <a:ext cx="231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Easy to develop mixing</a:t>
            </a:r>
          </a:p>
        </p:txBody>
      </p:sp>
    </p:spTree>
    <p:extLst>
      <p:ext uri="{BB962C8B-B14F-4D97-AF65-F5344CB8AC3E}">
        <p14:creationId xmlns:p14="http://schemas.microsoft.com/office/powerpoint/2010/main" val="31749052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" t="2498" r="50000" b="32499"/>
          <a:stretch/>
        </p:blipFill>
        <p:spPr>
          <a:xfrm>
            <a:off x="3078480" y="548640"/>
            <a:ext cx="5852160" cy="5943600"/>
          </a:xfr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6481482" y="5602941"/>
            <a:ext cx="152400" cy="3048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338046" y="5334000"/>
            <a:ext cx="152400" cy="3048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7985FDC-D34C-C312-EB0D-7E04E3187D58}"/>
              </a:ext>
            </a:extLst>
          </p:cNvPr>
          <p:cNvSpPr txBox="1"/>
          <p:nvPr/>
        </p:nvSpPr>
        <p:spPr>
          <a:xfrm>
            <a:off x="331694" y="2752165"/>
            <a:ext cx="2406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Little Rock, AL sounding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B6D64B-8AB5-451E-9BAF-B4CCB3293552}"/>
              </a:ext>
            </a:extLst>
          </p:cNvPr>
          <p:cNvSpPr txBox="1"/>
          <p:nvPr/>
        </p:nvSpPr>
        <p:spPr>
          <a:xfrm>
            <a:off x="600891" y="4101737"/>
            <a:ext cx="1570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Late afternoon</a:t>
            </a:r>
          </a:p>
        </p:txBody>
      </p:sp>
    </p:spTree>
    <p:extLst>
      <p:ext uri="{BB962C8B-B14F-4D97-AF65-F5344CB8AC3E}">
        <p14:creationId xmlns:p14="http://schemas.microsoft.com/office/powerpoint/2010/main" val="1910799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" t="2498" r="50000" b="32499"/>
          <a:stretch/>
        </p:blipFill>
        <p:spPr>
          <a:xfrm>
            <a:off x="3078480" y="548640"/>
            <a:ext cx="5852160" cy="59436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91BD48-F751-BE4A-F629-7855100769F9}"/>
              </a:ext>
            </a:extLst>
          </p:cNvPr>
          <p:cNvSpPr txBox="1"/>
          <p:nvPr/>
        </p:nvSpPr>
        <p:spPr>
          <a:xfrm>
            <a:off x="331694" y="2752165"/>
            <a:ext cx="2476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Shreveport, LA sounding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BCE44D-23BC-5A54-EE28-098B983AF284}"/>
              </a:ext>
            </a:extLst>
          </p:cNvPr>
          <p:cNvSpPr txBox="1"/>
          <p:nvPr/>
        </p:nvSpPr>
        <p:spPr>
          <a:xfrm>
            <a:off x="600891" y="4101737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6A6385-A24D-1B82-08F2-A85E4EE1C032}"/>
              </a:ext>
            </a:extLst>
          </p:cNvPr>
          <p:cNvSpPr txBox="1"/>
          <p:nvPr/>
        </p:nvSpPr>
        <p:spPr>
          <a:xfrm>
            <a:off x="410657" y="4914900"/>
            <a:ext cx="2623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Strong inversion and large</a:t>
            </a:r>
          </a:p>
          <a:p>
            <a:r>
              <a:rPr lang="en-US" dirty="0"/>
              <a:t>CIN in the morning</a:t>
            </a:r>
          </a:p>
        </p:txBody>
      </p:sp>
    </p:spTree>
    <p:extLst>
      <p:ext uri="{BB962C8B-B14F-4D97-AF65-F5344CB8AC3E}">
        <p14:creationId xmlns:p14="http://schemas.microsoft.com/office/powerpoint/2010/main" val="26077101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" t="2498" r="50000" b="32499"/>
          <a:stretch/>
        </p:blipFill>
        <p:spPr>
          <a:xfrm>
            <a:off x="3078480" y="548640"/>
            <a:ext cx="5852160" cy="59436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FA30EE-4016-AF18-0300-53B3677DF2EA}"/>
              </a:ext>
            </a:extLst>
          </p:cNvPr>
          <p:cNvSpPr txBox="1"/>
          <p:nvPr/>
        </p:nvSpPr>
        <p:spPr>
          <a:xfrm>
            <a:off x="331694" y="2752165"/>
            <a:ext cx="2476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Shreveport, LA sounding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B4A26F-6563-47FA-D12B-EFED2E0887C8}"/>
              </a:ext>
            </a:extLst>
          </p:cNvPr>
          <p:cNvSpPr txBox="1"/>
          <p:nvPr/>
        </p:nvSpPr>
        <p:spPr>
          <a:xfrm>
            <a:off x="600891" y="4101737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287DF6-E7A3-853F-8A7A-1352E9D6316F}"/>
              </a:ext>
            </a:extLst>
          </p:cNvPr>
          <p:cNvSpPr txBox="1"/>
          <p:nvPr/>
        </p:nvSpPr>
        <p:spPr>
          <a:xfrm>
            <a:off x="410657" y="4914900"/>
            <a:ext cx="2353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CIN is gone by noon </a:t>
            </a:r>
          </a:p>
          <a:p>
            <a:r>
              <a:rPr lang="en-US" dirty="0"/>
              <a:t>due to surface heating </a:t>
            </a:r>
          </a:p>
          <a:p>
            <a:r>
              <a:rPr lang="en-US" dirty="0"/>
              <a:t>and upward shifting of </a:t>
            </a:r>
          </a:p>
          <a:p>
            <a:r>
              <a:rPr lang="en-US" dirty="0"/>
              <a:t>inversion</a:t>
            </a:r>
          </a:p>
        </p:txBody>
      </p:sp>
    </p:spTree>
    <p:extLst>
      <p:ext uri="{BB962C8B-B14F-4D97-AF65-F5344CB8AC3E}">
        <p14:creationId xmlns:p14="http://schemas.microsoft.com/office/powerpoint/2010/main" val="11298037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" t="2498" r="50000" b="32499"/>
          <a:stretch/>
        </p:blipFill>
        <p:spPr>
          <a:xfrm>
            <a:off x="3078480" y="548640"/>
            <a:ext cx="5852160" cy="59436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A4D3AC-17B1-55F6-44BE-3852CD3E3A3B}"/>
              </a:ext>
            </a:extLst>
          </p:cNvPr>
          <p:cNvSpPr txBox="1"/>
          <p:nvPr/>
        </p:nvSpPr>
        <p:spPr>
          <a:xfrm>
            <a:off x="331694" y="2752165"/>
            <a:ext cx="2476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Shreveport, LA sounding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BC7A0C-5FE8-5308-588C-67DD53143A16}"/>
              </a:ext>
            </a:extLst>
          </p:cNvPr>
          <p:cNvSpPr txBox="1"/>
          <p:nvPr/>
        </p:nvSpPr>
        <p:spPr>
          <a:xfrm>
            <a:off x="600891" y="4101737"/>
            <a:ext cx="1570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Late afternoon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9ED3C7-9509-CB4E-0EF7-67DF1CB28862}"/>
              </a:ext>
            </a:extLst>
          </p:cNvPr>
          <p:cNvSpPr txBox="1"/>
          <p:nvPr/>
        </p:nvSpPr>
        <p:spPr>
          <a:xfrm>
            <a:off x="410657" y="4914900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Convection can easily </a:t>
            </a:r>
          </a:p>
          <a:p>
            <a:r>
              <a:rPr lang="en-US" dirty="0"/>
              <a:t>develop</a:t>
            </a:r>
          </a:p>
        </p:txBody>
      </p:sp>
    </p:spTree>
    <p:extLst>
      <p:ext uri="{BB962C8B-B14F-4D97-AF65-F5344CB8AC3E}">
        <p14:creationId xmlns:p14="http://schemas.microsoft.com/office/powerpoint/2010/main" val="197838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DBE051-4AB8-1445-8265-036D7F4D5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" y="0"/>
            <a:ext cx="12192000" cy="62157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450121-2B17-7C56-8E98-18FBFBF7D83E}"/>
              </a:ext>
            </a:extLst>
          </p:cNvPr>
          <p:cNvSpPr txBox="1"/>
          <p:nvPr/>
        </p:nvSpPr>
        <p:spPr>
          <a:xfrm>
            <a:off x="2937510" y="6215734"/>
            <a:ext cx="8401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none" strike="noStrike" dirty="0">
                <a:solidFill>
                  <a:srgbClr val="D47500"/>
                </a:solidFill>
                <a:effectLst/>
                <a:hlinkClick r:id="rId3"/>
              </a:rPr>
              <a:t>https://doi.org/10.1175/1520-0434(1994)009&lt;0625:TEONTV&gt;2.0.CO;2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7540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Sounding diagrams are used for…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Moisture and temperature profiles</a:t>
            </a:r>
          </a:p>
          <a:p>
            <a:r>
              <a:rPr lang="en-US" dirty="0"/>
              <a:t>Estimates of CAPE, CIN, Lifted Index, etc.</a:t>
            </a:r>
          </a:p>
          <a:p>
            <a:pPr lvl="1"/>
            <a:r>
              <a:rPr lang="en-US" dirty="0"/>
              <a:t>Will storms form?</a:t>
            </a:r>
          </a:p>
          <a:p>
            <a:r>
              <a:rPr lang="en-US" dirty="0"/>
              <a:t>Vertical wind shear (material on hodographs later!)</a:t>
            </a:r>
          </a:p>
          <a:p>
            <a:pPr lvl="1"/>
            <a:r>
              <a:rPr lang="en-US" dirty="0"/>
              <a:t>What kind of storms will form?</a:t>
            </a:r>
          </a:p>
          <a:p>
            <a:r>
              <a:rPr lang="en-US" dirty="0"/>
              <a:t>Many of your favorite thunderstorm parameters are based in these diagrams, and subject to the same errors and concerns!</a:t>
            </a:r>
          </a:p>
          <a:p>
            <a:pPr marL="0" indent="0">
              <a:buNone/>
            </a:pPr>
            <a:r>
              <a:rPr lang="en-US" dirty="0"/>
              <a:t>	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60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02f009">
            <a:extLst>
              <a:ext uri="{FF2B5EF4-FFF2-40B4-BE49-F238E27FC236}">
                <a16:creationId xmlns:a16="http://schemas.microsoft.com/office/drawing/2014/main" id="{5ADB97EB-14F1-3D46-9737-A01FB2D77D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66"/>
          <a:stretch/>
        </p:blipFill>
        <p:spPr bwMode="auto">
          <a:xfrm>
            <a:off x="-304801" y="571500"/>
            <a:ext cx="12673263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96C001-46F7-D04C-AB66-C93C6D14C784}"/>
              </a:ext>
            </a:extLst>
          </p:cNvPr>
          <p:cNvSpPr txBox="1"/>
          <p:nvPr/>
        </p:nvSpPr>
        <p:spPr>
          <a:xfrm>
            <a:off x="10441200" y="6488668"/>
            <a:ext cx="175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Fig. 2.9 MR 2010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BD693F-D599-8C46-93C6-FCF2F01EAE57}"/>
              </a:ext>
            </a:extLst>
          </p:cNvPr>
          <p:cNvSpPr txBox="1"/>
          <p:nvPr/>
        </p:nvSpPr>
        <p:spPr>
          <a:xfrm>
            <a:off x="0" y="876300"/>
            <a:ext cx="3143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Inclusion of water vapor impacts CAPE/CIN calculation</a:t>
            </a:r>
          </a:p>
        </p:txBody>
      </p:sp>
    </p:spTree>
    <p:extLst>
      <p:ext uri="{BB962C8B-B14F-4D97-AF65-F5344CB8AC3E}">
        <p14:creationId xmlns:p14="http://schemas.microsoft.com/office/powerpoint/2010/main" val="3239366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BF6E8-39A6-BD44-BA2F-93CB78FAE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254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Parcel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AB543-A9D5-A24B-B602-3F6702E36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55" y="1265912"/>
            <a:ext cx="11478639" cy="5680953"/>
          </a:xfrm>
        </p:spPr>
        <p:txBody>
          <a:bodyPr>
            <a:normAutofit/>
          </a:bodyPr>
          <a:lstStyle/>
          <a:p>
            <a:r>
              <a:rPr lang="en-US" b="1" dirty="0"/>
              <a:t>Vertical accelerations are due to parcel buoyancy alone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Vertical momentum equation for convective scales goes as: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Parcel theory neglects vertical pressure gradient force, viscosity, entrainment, hydrometeor loading, environment modifications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EA601B-7899-EB44-A615-C9ADE15E1D2D}"/>
                  </a:ext>
                </a:extLst>
              </p:cNvPr>
              <p:cNvSpPr txBox="1"/>
              <p:nvPr/>
            </p:nvSpPr>
            <p:spPr>
              <a:xfrm>
                <a:off x="838200" y="3663780"/>
                <a:ext cx="822469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EA601B-7899-EB44-A615-C9ADE15E1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63780"/>
                <a:ext cx="822469" cy="525913"/>
              </a:xfrm>
              <a:prstGeom prst="rect">
                <a:avLst/>
              </a:prstGeom>
              <a:blipFill>
                <a:blip r:embed="rId2"/>
                <a:stretch>
                  <a:fillRect l="-7692" t="-2381" r="-4615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7447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BF6E8-39A6-BD44-BA2F-93CB78FAE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254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Parcel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AB543-A9D5-A24B-B602-3F6702E36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55" y="1265912"/>
            <a:ext cx="11478639" cy="5680953"/>
          </a:xfrm>
        </p:spPr>
        <p:txBody>
          <a:bodyPr>
            <a:normAutofit/>
          </a:bodyPr>
          <a:lstStyle/>
          <a:p>
            <a:r>
              <a:rPr lang="en-US" b="1" dirty="0"/>
              <a:t>We need to be able to determine whether a lifted parcel has buoyancy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Convective available potential energy (CAPE) tells us the kinetic energy a parcel may gain due to buoyant acceleration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Convective inhibition (CIN) is the work done by a parcel against stable stratification to reach its LFC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EA601B-7899-EB44-A615-C9ADE15E1D2D}"/>
                  </a:ext>
                </a:extLst>
              </p:cNvPr>
              <p:cNvSpPr txBox="1"/>
              <p:nvPr/>
            </p:nvSpPr>
            <p:spPr>
              <a:xfrm>
                <a:off x="739346" y="3219168"/>
                <a:ext cx="1788438" cy="6229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𝐶𝐴𝑃𝐸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𝐹𝐶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𝐸𝐿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EA601B-7899-EB44-A615-C9ADE15E1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46" y="3219168"/>
                <a:ext cx="1788438" cy="622991"/>
              </a:xfrm>
              <a:prstGeom prst="rect">
                <a:avLst/>
              </a:prstGeom>
              <a:blipFill>
                <a:blip r:embed="rId2"/>
                <a:stretch>
                  <a:fillRect l="-4930" t="-180000" r="-6338" b="-26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EF9E690-015F-344A-9EB2-69964986F807}"/>
              </a:ext>
            </a:extLst>
          </p:cNvPr>
          <p:cNvSpPr txBox="1"/>
          <p:nvPr/>
        </p:nvSpPr>
        <p:spPr>
          <a:xfrm>
            <a:off x="2618863" y="3345997"/>
            <a:ext cx="4622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Vertical integration of buoyancy from LFC to EL.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CD6D63-FF39-B947-A7AE-384F79414365}"/>
              </a:ext>
            </a:extLst>
          </p:cNvPr>
          <p:cNvSpPr txBox="1"/>
          <p:nvPr/>
        </p:nvSpPr>
        <p:spPr>
          <a:xfrm>
            <a:off x="2618863" y="3783222"/>
            <a:ext cx="4758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Caveats: CAPE&gt;0 does not guarantee convection.</a:t>
            </a:r>
          </a:p>
          <a:p>
            <a:r>
              <a:rPr lang="en-US" dirty="0"/>
              <a:t>Not all parcels have an LFC.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CA25CA-89EF-0C45-9B35-2E9C3FC495FE}"/>
                  </a:ext>
                </a:extLst>
              </p:cNvPr>
              <p:cNvSpPr txBox="1"/>
              <p:nvPr/>
            </p:nvSpPr>
            <p:spPr>
              <a:xfrm>
                <a:off x="739346" y="5564251"/>
                <a:ext cx="1905393" cy="6245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𝐶𝐼𝑁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𝐿𝐹𝐶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CA25CA-89EF-0C45-9B35-2E9C3FC49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46" y="5564251"/>
                <a:ext cx="1905393" cy="624530"/>
              </a:xfrm>
              <a:prstGeom prst="rect">
                <a:avLst/>
              </a:prstGeom>
              <a:blipFill>
                <a:blip r:embed="rId3"/>
                <a:stretch>
                  <a:fillRect l="-3311" t="-180000" r="-1987" b="-27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175761A-785F-8B4B-92F3-8CF5EB061330}"/>
              </a:ext>
            </a:extLst>
          </p:cNvPr>
          <p:cNvSpPr txBox="1"/>
          <p:nvPr/>
        </p:nvSpPr>
        <p:spPr>
          <a:xfrm>
            <a:off x="2655934" y="5691080"/>
            <a:ext cx="497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Vertical integration of buoyancy from ground to EL.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DAFED5-6851-544A-A087-86810E8CDC53}"/>
              </a:ext>
            </a:extLst>
          </p:cNvPr>
          <p:cNvSpPr txBox="1"/>
          <p:nvPr/>
        </p:nvSpPr>
        <p:spPr>
          <a:xfrm>
            <a:off x="2655934" y="6134306"/>
            <a:ext cx="436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Need to overcome CIN to trigger convection.</a:t>
            </a:r>
          </a:p>
        </p:txBody>
      </p:sp>
    </p:spTree>
    <p:extLst>
      <p:ext uri="{BB962C8B-B14F-4D97-AF65-F5344CB8AC3E}">
        <p14:creationId xmlns:p14="http://schemas.microsoft.com/office/powerpoint/2010/main" val="2210681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BF6E8-39A6-BD44-BA2F-93CB78FAE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254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Theoretical Maximum Updraft Speed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2AB543-A9D5-A24B-B602-3F6702E363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6655" y="1265912"/>
                <a:ext cx="11478639" cy="5680953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Parcel theory can be used to estimate </a:t>
                </a:r>
                <a:r>
                  <a:rPr lang="en-US" b="1" dirty="0" err="1"/>
                  <a:t>w</a:t>
                </a:r>
                <a:r>
                  <a:rPr lang="en-US" b="1" baseline="-25000" dirty="0" err="1"/>
                  <a:t>max</a:t>
                </a:r>
                <a:r>
                  <a:rPr lang="en-US" b="1" dirty="0"/>
                  <a:t> from buoyancy alone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r>
                  <a:rPr lang="en-US" b="1" dirty="0"/>
                  <a:t>Manipulate vertical momentum equation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𝒅𝒘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b="1" dirty="0"/>
                  <a:t>) for parcel theory</a:t>
                </a:r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r>
                  <a:rPr lang="en-US" b="1" dirty="0"/>
                  <a:t>Theoretical updraft speeds based on CAPE seem large – what factors counteract buoyant accelerations for air parcels?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2AB543-A9D5-A24B-B602-3F6702E363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6655" y="1265912"/>
                <a:ext cx="11478639" cy="5680953"/>
              </a:xfrm>
              <a:blipFill>
                <a:blip r:embed="rId2"/>
                <a:stretch>
                  <a:fillRect l="-994" t="-1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EA601B-7899-EB44-A615-C9ADE15E1D2D}"/>
                  </a:ext>
                </a:extLst>
              </p:cNvPr>
              <p:cNvSpPr txBox="1"/>
              <p:nvPr/>
            </p:nvSpPr>
            <p:spPr>
              <a:xfrm>
                <a:off x="899342" y="3411077"/>
                <a:ext cx="1960152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𝐶𝐴𝑃𝐸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EA601B-7899-EB44-A615-C9ADE15E1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342" y="3411077"/>
                <a:ext cx="1960152" cy="309637"/>
              </a:xfrm>
              <a:prstGeom prst="rect">
                <a:avLst/>
              </a:prstGeom>
              <a:blipFill>
                <a:blip r:embed="rId3"/>
                <a:stretch>
                  <a:fillRect l="-1290" r="-1935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EF9E690-015F-344A-9EB2-69964986F807}"/>
              </a:ext>
            </a:extLst>
          </p:cNvPr>
          <p:cNvSpPr txBox="1"/>
          <p:nvPr/>
        </p:nvSpPr>
        <p:spPr>
          <a:xfrm>
            <a:off x="3560540" y="3381229"/>
            <a:ext cx="4065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1000 J kg</a:t>
            </a:r>
            <a:r>
              <a:rPr lang="en-US" baseline="30000" dirty="0"/>
              <a:t>-1</a:t>
            </a:r>
            <a:r>
              <a:rPr lang="en-US" dirty="0"/>
              <a:t> CAPE </a:t>
            </a:r>
            <a:r>
              <a:rPr lang="en-US" dirty="0">
                <a:sym typeface="Wingdings" pitchFamily="2" charset="2"/>
              </a:rPr>
              <a:t> 45 m s</a:t>
            </a:r>
            <a:r>
              <a:rPr lang="en-US" baseline="30000" dirty="0">
                <a:sym typeface="Wingdings" pitchFamily="2" charset="2"/>
              </a:rPr>
              <a:t>-1</a:t>
            </a:r>
            <a:r>
              <a:rPr lang="en-US" dirty="0">
                <a:sym typeface="Wingdings" pitchFamily="2" charset="2"/>
              </a:rPr>
              <a:t> updraft (??)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A29866-9999-4566-051B-841D3517A1BB}"/>
                  </a:ext>
                </a:extLst>
              </p:cNvPr>
              <p:cNvSpPr txBox="1"/>
              <p:nvPr/>
            </p:nvSpPr>
            <p:spPr>
              <a:xfrm>
                <a:off x="8075179" y="3163382"/>
                <a:ext cx="2974084" cy="1114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:r>
                  <a:rPr lang="en-US" i="1" dirty="0"/>
                  <a:t>B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𝑑𝑤</m:t>
                    </m:r>
                  </m:oMath>
                </a14:m>
                <a:r>
                  <a:rPr lang="en-US" dirty="0"/>
                  <a:t>= </a:t>
                </a:r>
                <a:r>
                  <a:rPr lang="en-US" i="1" dirty="0"/>
                  <a:t>B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itchFamily="2" charset="2"/>
                  </a:rPr>
                  <a:t></a:t>
                </a:r>
              </a:p>
              <a:p>
                <a:endParaRPr lang="en-US" dirty="0">
                  <a:sym typeface="Wingdings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B</a:t>
                </a:r>
                <a:r>
                  <a:rPr lang="en-US" dirty="0"/>
                  <a:t> </a:t>
                </a:r>
                <a:r>
                  <a:rPr lang="en-US" dirty="0" err="1"/>
                  <a:t>d</a:t>
                </a:r>
                <a:r>
                  <a:rPr lang="en-US" i="1" dirty="0" err="1"/>
                  <a:t>z</a:t>
                </a:r>
                <a:endParaRPr lang="en-US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A29866-9999-4566-051B-841D3517A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5179" y="3163382"/>
                <a:ext cx="2974084" cy="1114664"/>
              </a:xfrm>
              <a:prstGeom prst="rect">
                <a:avLst/>
              </a:prstGeom>
              <a:blipFill>
                <a:blip r:embed="rId4"/>
                <a:stretch>
                  <a:fillRect l="-2979" t="-1136" r="-3404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7497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 descr="c03f001">
            <a:extLst>
              <a:ext uri="{FF2B5EF4-FFF2-40B4-BE49-F238E27FC236}">
                <a16:creationId xmlns:a16="http://schemas.microsoft.com/office/drawing/2014/main" id="{70AE5E2E-994F-3945-9722-939E3047B8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89"/>
          <a:stretch/>
        </p:blipFill>
        <p:spPr bwMode="auto">
          <a:xfrm>
            <a:off x="1787096" y="208558"/>
            <a:ext cx="13163550" cy="628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FB186B-22C0-0142-88D9-C9832B1AF2CE}"/>
              </a:ext>
            </a:extLst>
          </p:cNvPr>
          <p:cNvSpPr txBox="1"/>
          <p:nvPr/>
        </p:nvSpPr>
        <p:spPr>
          <a:xfrm>
            <a:off x="10441200" y="6488668"/>
            <a:ext cx="175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Fig. 3.1 MR 2010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CA0BE9-ACBB-8445-8C11-734617F68820}"/>
                  </a:ext>
                </a:extLst>
              </p:cNvPr>
              <p:cNvSpPr txBox="1"/>
              <p:nvPr/>
            </p:nvSpPr>
            <p:spPr>
              <a:xfrm>
                <a:off x="6787095" y="5603585"/>
                <a:ext cx="950901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0.15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CA0BE9-ACBB-8445-8C11-734617F68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095" y="5603585"/>
                <a:ext cx="950901" cy="516745"/>
              </a:xfrm>
              <a:prstGeom prst="rect">
                <a:avLst/>
              </a:prstGeom>
              <a:blipFill>
                <a:blip r:embed="rId3"/>
                <a:stretch>
                  <a:fillRect l="-5263" t="-2439" r="-5263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F87BD4-6DE0-404E-A421-2715F0E94B26}"/>
                  </a:ext>
                </a:extLst>
              </p:cNvPr>
              <p:cNvSpPr txBox="1"/>
              <p:nvPr/>
            </p:nvSpPr>
            <p:spPr>
              <a:xfrm>
                <a:off x="9321384" y="5619676"/>
                <a:ext cx="822661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F87BD4-6DE0-404E-A421-2715F0E94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384" y="5619676"/>
                <a:ext cx="822661" cy="516745"/>
              </a:xfrm>
              <a:prstGeom prst="rect">
                <a:avLst/>
              </a:prstGeom>
              <a:blipFill>
                <a:blip r:embed="rId4"/>
                <a:stretch>
                  <a:fillRect l="-4545" t="-2381" r="-7576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D4EC8DE-AA76-7C4F-9DEC-49FD0C8E22A6}"/>
              </a:ext>
            </a:extLst>
          </p:cNvPr>
          <p:cNvSpPr txBox="1"/>
          <p:nvPr/>
        </p:nvSpPr>
        <p:spPr>
          <a:xfrm>
            <a:off x="6956853" y="1129572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C4367E-0FC8-7542-BCE5-530EFC383F4C}"/>
              </a:ext>
            </a:extLst>
          </p:cNvPr>
          <p:cNvSpPr txBox="1"/>
          <p:nvPr/>
        </p:nvSpPr>
        <p:spPr>
          <a:xfrm>
            <a:off x="6980096" y="1665031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20216D-9D5D-7049-BA21-09842E739A8D}"/>
              </a:ext>
            </a:extLst>
          </p:cNvPr>
          <p:cNvSpPr txBox="1"/>
          <p:nvPr/>
        </p:nvSpPr>
        <p:spPr>
          <a:xfrm>
            <a:off x="9568247" y="11913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4113C1-A420-3649-BF5B-B45EDB38739B}"/>
              </a:ext>
            </a:extLst>
          </p:cNvPr>
          <p:cNvSpPr txBox="1"/>
          <p:nvPr/>
        </p:nvSpPr>
        <p:spPr>
          <a:xfrm>
            <a:off x="9591490" y="1652674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7D15099-F386-D047-9FFC-F48D15490EFF}"/>
              </a:ext>
            </a:extLst>
          </p:cNvPr>
          <p:cNvCxnSpPr/>
          <p:nvPr/>
        </p:nvCxnSpPr>
        <p:spPr>
          <a:xfrm flipV="1">
            <a:off x="8859795" y="863698"/>
            <a:ext cx="0" cy="51674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2158C09-94D3-3F4B-A858-02733D749A6A}"/>
              </a:ext>
            </a:extLst>
          </p:cNvPr>
          <p:cNvCxnSpPr/>
          <p:nvPr/>
        </p:nvCxnSpPr>
        <p:spPr>
          <a:xfrm flipV="1">
            <a:off x="8048368" y="863698"/>
            <a:ext cx="0" cy="51674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531F86B-3AD6-B144-A38C-4BE210696343}"/>
              </a:ext>
            </a:extLst>
          </p:cNvPr>
          <p:cNvCxnSpPr/>
          <p:nvPr/>
        </p:nvCxnSpPr>
        <p:spPr>
          <a:xfrm flipV="1">
            <a:off x="8048368" y="1449475"/>
            <a:ext cx="0" cy="457200"/>
          </a:xfrm>
          <a:prstGeom prst="straightConnector1">
            <a:avLst/>
          </a:prstGeom>
          <a:ln w="3175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0D1F8CC-302A-F24B-99C7-C55B773AC272}"/>
              </a:ext>
            </a:extLst>
          </p:cNvPr>
          <p:cNvCxnSpPr/>
          <p:nvPr/>
        </p:nvCxnSpPr>
        <p:spPr>
          <a:xfrm flipV="1">
            <a:off x="8859795" y="1449476"/>
            <a:ext cx="0" cy="274320"/>
          </a:xfrm>
          <a:prstGeom prst="straightConnector1">
            <a:avLst/>
          </a:prstGeom>
          <a:ln w="3175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ECFCFDE-4129-CC4E-9627-FFA3094BB4F8}"/>
              </a:ext>
            </a:extLst>
          </p:cNvPr>
          <p:cNvSpPr txBox="1"/>
          <p:nvPr/>
        </p:nvSpPr>
        <p:spPr>
          <a:xfrm>
            <a:off x="8810948" y="100643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CDD8FF-5AA4-2743-9484-211C4B283051}"/>
              </a:ext>
            </a:extLst>
          </p:cNvPr>
          <p:cNvSpPr txBox="1"/>
          <p:nvPr/>
        </p:nvSpPr>
        <p:spPr>
          <a:xfrm>
            <a:off x="7999202" y="98545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28F6FA-340F-AC43-90D5-6BB903F8AD19}"/>
              </a:ext>
            </a:extLst>
          </p:cNvPr>
          <p:cNvSpPr txBox="1"/>
          <p:nvPr/>
        </p:nvSpPr>
        <p:spPr>
          <a:xfrm>
            <a:off x="7989532" y="1560689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PGF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C1F2DB-C443-0046-8447-AAFC15E223FE}"/>
              </a:ext>
            </a:extLst>
          </p:cNvPr>
          <p:cNvSpPr txBox="1"/>
          <p:nvPr/>
        </p:nvSpPr>
        <p:spPr>
          <a:xfrm>
            <a:off x="8808127" y="1381976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PGF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8F5960-BE9B-2242-A46E-A93213EB4A8F}"/>
              </a:ext>
            </a:extLst>
          </p:cNvPr>
          <p:cNvSpPr txBox="1"/>
          <p:nvPr/>
        </p:nvSpPr>
        <p:spPr>
          <a:xfrm>
            <a:off x="297512" y="648187"/>
            <a:ext cx="50786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Wider thermal has larger PGF compared to narrow thermal (more air needs to be moved out of the way)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thermal becomes wider the scenario approaches hydrostatic where PGF offsets buoyancy (</a:t>
            </a:r>
            <a:r>
              <a:rPr lang="en-US" dirty="0" err="1"/>
              <a:t>dw</a:t>
            </a:r>
            <a:r>
              <a:rPr lang="en-US" dirty="0"/>
              <a:t>/dt=0)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Narrow updrafts more favorable for thunderstorm development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B50177-81AD-A04B-9D86-6EC305C00AAB}"/>
              </a:ext>
            </a:extLst>
          </p:cNvPr>
          <p:cNvSpPr txBox="1"/>
          <p:nvPr/>
        </p:nvSpPr>
        <p:spPr>
          <a:xfrm>
            <a:off x="1787096" y="208558"/>
            <a:ext cx="1567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1. </a:t>
            </a:r>
            <a:r>
              <a:rPr lang="en-US" b="1" u="sng" dirty="0"/>
              <a:t>Vertical PGF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BD7D7E-4BF2-EF43-BCE9-665BB2491427}"/>
              </a:ext>
            </a:extLst>
          </p:cNvPr>
          <p:cNvSpPr txBox="1"/>
          <p:nvPr/>
        </p:nvSpPr>
        <p:spPr>
          <a:xfrm>
            <a:off x="1751125" y="3678975"/>
            <a:ext cx="160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2. </a:t>
            </a:r>
            <a:r>
              <a:rPr lang="en-US" b="1" u="sng" dirty="0"/>
              <a:t>Entrainment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32EE24-BA88-FA46-93A6-6880E8AA546E}"/>
              </a:ext>
            </a:extLst>
          </p:cNvPr>
          <p:cNvSpPr txBox="1"/>
          <p:nvPr/>
        </p:nvSpPr>
        <p:spPr>
          <a:xfrm>
            <a:off x="297511" y="4119797"/>
            <a:ext cx="50786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Mixing of environment air into rising thermal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env is cooler/drier, evaporation cools thermal, reduces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Updraft dilution more detrimental for narrow or tilted updrafts (wider is better)</a:t>
            </a:r>
          </a:p>
        </p:txBody>
      </p:sp>
    </p:spTree>
    <p:extLst>
      <p:ext uri="{BB962C8B-B14F-4D97-AF65-F5344CB8AC3E}">
        <p14:creationId xmlns:p14="http://schemas.microsoft.com/office/powerpoint/2010/main" val="2495000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1463</Words>
  <Application>Microsoft Macintosh PowerPoint</Application>
  <PresentationFormat>Widescreen</PresentationFormat>
  <Paragraphs>238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Office Theme</vt:lpstr>
      <vt:lpstr>Parcel Theory</vt:lpstr>
      <vt:lpstr>Buoyancy</vt:lpstr>
      <vt:lpstr>Buoyancy</vt:lpstr>
      <vt:lpstr>PowerPoint Presentation</vt:lpstr>
      <vt:lpstr>PowerPoint Presentation</vt:lpstr>
      <vt:lpstr>Parcel theory</vt:lpstr>
      <vt:lpstr>Parcel theory</vt:lpstr>
      <vt:lpstr>Theoretical Maximum Updraft Speed</vt:lpstr>
      <vt:lpstr>PowerPoint Presentation</vt:lpstr>
      <vt:lpstr>Summary</vt:lpstr>
      <vt:lpstr>PowerPoint Presentation</vt:lpstr>
      <vt:lpstr>Skew-T Diagram Basics</vt:lpstr>
      <vt:lpstr>Raw SkewT-log P diagram</vt:lpstr>
      <vt:lpstr>Features of note in SkewT log P </vt:lpstr>
      <vt:lpstr>PowerPoint Presentation</vt:lpstr>
      <vt:lpstr>Lifted Parcel (chunk of air)</vt:lpstr>
      <vt:lpstr>PowerPoint Presentation</vt:lpstr>
      <vt:lpstr>Illustration of lifted parcel</vt:lpstr>
      <vt:lpstr>Common Sounding Terms</vt:lpstr>
      <vt:lpstr>PowerPoint Presentation</vt:lpstr>
      <vt:lpstr>What’s the difference between the  lifted parcels?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Boundary layer vertical mixing</vt:lpstr>
      <vt:lpstr>PowerPoint Presentation</vt:lpstr>
      <vt:lpstr>PowerPoint Presentation</vt:lpstr>
      <vt:lpstr>PowerPoint Presentation</vt:lpstr>
      <vt:lpstr>PowerPoint Presentation</vt:lpstr>
      <vt:lpstr>Impact of ascent and moisture advection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Sounding diagrams are used for…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Skew-T Diagram Basics</dc:title>
  <dc:creator>Galarneau, Thomas J.</dc:creator>
  <cp:lastModifiedBy>Xue, Ming</cp:lastModifiedBy>
  <cp:revision>17</cp:revision>
  <dcterms:created xsi:type="dcterms:W3CDTF">2021-02-06T19:17:26Z</dcterms:created>
  <dcterms:modified xsi:type="dcterms:W3CDTF">2023-01-30T08:06:51Z</dcterms:modified>
</cp:coreProperties>
</file>