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6" r:id="rId4"/>
    <p:sldId id="275" r:id="rId5"/>
    <p:sldId id="276" r:id="rId6"/>
    <p:sldId id="274" r:id="rId7"/>
    <p:sldId id="258" r:id="rId8"/>
    <p:sldId id="259" r:id="rId9"/>
    <p:sldId id="267" r:id="rId10"/>
    <p:sldId id="268" r:id="rId11"/>
    <p:sldId id="297" r:id="rId12"/>
    <p:sldId id="270" r:id="rId13"/>
    <p:sldId id="298" r:id="rId14"/>
    <p:sldId id="269" r:id="rId15"/>
    <p:sldId id="299" r:id="rId16"/>
    <p:sldId id="396" r:id="rId17"/>
    <p:sldId id="300" r:id="rId18"/>
    <p:sldId id="303" r:id="rId19"/>
    <p:sldId id="301" r:id="rId20"/>
    <p:sldId id="302" r:id="rId21"/>
    <p:sldId id="397" r:id="rId22"/>
    <p:sldId id="572" r:id="rId23"/>
    <p:sldId id="451" r:id="rId24"/>
    <p:sldId id="459" r:id="rId25"/>
    <p:sldId id="540" r:id="rId26"/>
    <p:sldId id="566" r:id="rId27"/>
    <p:sldId id="567" r:id="rId28"/>
    <p:sldId id="489" r:id="rId29"/>
    <p:sldId id="304" r:id="rId30"/>
    <p:sldId id="283" r:id="rId31"/>
    <p:sldId id="271" r:id="rId32"/>
    <p:sldId id="272"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1"/>
    <p:restoredTop sz="94674"/>
  </p:normalViewPr>
  <p:slideViewPr>
    <p:cSldViewPr snapToGrid="0" snapToObjects="1">
      <p:cViewPr>
        <p:scale>
          <a:sx n="138" d="100"/>
          <a:sy n="138" d="100"/>
        </p:scale>
        <p:origin x="264" y="2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6BE8-50F2-BC40-B275-2062B5451E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69B4A7-A5CE-7A43-9DA9-86ACA55027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574428-8A15-E643-AA3C-3FDD26209040}"/>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5" name="Footer Placeholder 4">
            <a:extLst>
              <a:ext uri="{FF2B5EF4-FFF2-40B4-BE49-F238E27FC236}">
                <a16:creationId xmlns:a16="http://schemas.microsoft.com/office/drawing/2014/main" id="{3A32DAC9-C815-3942-BD0C-8027FB6F9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E9762-AC92-5D45-A524-351BEC08F9DC}"/>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35459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128C-16A0-7943-A296-2FCD6581AE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A682E4-0D04-FC41-91B8-DD821D9CB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7A18F-1210-3D4D-9F34-CD9701316C8D}"/>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5" name="Footer Placeholder 4">
            <a:extLst>
              <a:ext uri="{FF2B5EF4-FFF2-40B4-BE49-F238E27FC236}">
                <a16:creationId xmlns:a16="http://schemas.microsoft.com/office/drawing/2014/main" id="{63520BC3-E5CA-E841-8ED9-AA2172581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54385-91B3-F94A-89B9-8D0BF055A43C}"/>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214007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12A1FD-B6D5-A349-9B4D-C9A92B6C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EB6783-EE00-ED43-A50C-EDB1E5755B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7583B-3559-664B-BDA3-57002919E242}"/>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5" name="Footer Placeholder 4">
            <a:extLst>
              <a:ext uri="{FF2B5EF4-FFF2-40B4-BE49-F238E27FC236}">
                <a16:creationId xmlns:a16="http://schemas.microsoft.com/office/drawing/2014/main" id="{B77F892B-9145-B148-8606-2C921F71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0F50C-A8F8-5247-98F9-9EE05281D1FF}"/>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57062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9F2C5-0B12-3D4D-9DE5-F5BFB3BAB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4530CE-4F5F-FE40-9536-4D208E900A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106FD-98A5-0749-8CAE-D9DFAFF97C2A}"/>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5" name="Footer Placeholder 4">
            <a:extLst>
              <a:ext uri="{FF2B5EF4-FFF2-40B4-BE49-F238E27FC236}">
                <a16:creationId xmlns:a16="http://schemas.microsoft.com/office/drawing/2014/main" id="{8F3BD6D7-A9C8-EE4C-8A7B-2046D514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C2E39-0790-FF48-B99D-9B3C85BAE70F}"/>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406227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7207A-806A-9948-8599-74DC8A6195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CAD20E-3D94-4D44-BF52-A16E37AD4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F812EF-F09A-8E4C-9A4A-7A62AC97A5F2}"/>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5" name="Footer Placeholder 4">
            <a:extLst>
              <a:ext uri="{FF2B5EF4-FFF2-40B4-BE49-F238E27FC236}">
                <a16:creationId xmlns:a16="http://schemas.microsoft.com/office/drawing/2014/main" id="{87435BF7-B0D3-1943-89BD-9C4B94AFD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6DFE5-2C86-6340-A685-1C374CEBDAFB}"/>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87377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CC3C-5751-7B40-889F-0B30CA0D6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D6B7A1-39C5-A441-9145-4F95D9593E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BA3700-DE40-A143-BFDD-087947654C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98D567-78E9-264D-969E-C8B9750D4F1E}"/>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6" name="Footer Placeholder 5">
            <a:extLst>
              <a:ext uri="{FF2B5EF4-FFF2-40B4-BE49-F238E27FC236}">
                <a16:creationId xmlns:a16="http://schemas.microsoft.com/office/drawing/2014/main" id="{14CCC987-7B63-4347-B24D-0F432D04A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ED3DA-8E3C-944E-9FB5-DC367F4ACF7F}"/>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192176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BBEA-CFB7-E244-847A-BB600AEB6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0B1B7-05E3-9D42-9E86-738A9CD42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75A09E-5FC2-684F-8417-D9D7419B75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9F1A8-235C-3C40-BFAC-788FCC9295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E42327-5C48-4B48-8FBF-A0F55E042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11CD9-CECF-B142-AE8C-E1A239423533}"/>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8" name="Footer Placeholder 7">
            <a:extLst>
              <a:ext uri="{FF2B5EF4-FFF2-40B4-BE49-F238E27FC236}">
                <a16:creationId xmlns:a16="http://schemas.microsoft.com/office/drawing/2014/main" id="{8D3C9529-001F-AE42-A349-4C3E54CAAA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3723E5-A1B9-3344-BDE3-781CF4198AB9}"/>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137241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06E4-A0BC-2640-A127-3768F0D95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146F5-99C8-D345-92C9-984CAF8129B6}"/>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4" name="Footer Placeholder 3">
            <a:extLst>
              <a:ext uri="{FF2B5EF4-FFF2-40B4-BE49-F238E27FC236}">
                <a16:creationId xmlns:a16="http://schemas.microsoft.com/office/drawing/2014/main" id="{B327B091-875E-AB47-8293-37B55929A0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B1DDA5-3B65-8B45-89B5-190513B3E98E}"/>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2391177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E17924-8609-FE4F-B9F1-E718AF92DB1B}"/>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3" name="Footer Placeholder 2">
            <a:extLst>
              <a:ext uri="{FF2B5EF4-FFF2-40B4-BE49-F238E27FC236}">
                <a16:creationId xmlns:a16="http://schemas.microsoft.com/office/drawing/2014/main" id="{4D95F3F7-2996-1F42-9E57-F00B60A45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DD998-A825-AA40-B857-19748ADF0618}"/>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2380241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3B741-D512-D64B-B30E-67F3DF0AF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EA6EA-2CA4-9B43-90AF-AE5973DB9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4EABC2-6CA4-AE42-A64E-D8C3D2816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EEFDCC-F267-A74B-B9B5-AB36B7CF6163}"/>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6" name="Footer Placeholder 5">
            <a:extLst>
              <a:ext uri="{FF2B5EF4-FFF2-40B4-BE49-F238E27FC236}">
                <a16:creationId xmlns:a16="http://schemas.microsoft.com/office/drawing/2014/main" id="{5DEA6E8D-FB34-C64C-8218-093D08946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3ED40-20F9-3E42-8A9F-54453BD45A8F}"/>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290152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B27A-92DB-044C-B1FD-7DF304B0B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F2719-DFDE-B34E-9C6A-E886029EA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1C4460-A56E-0C49-A54B-25FD4993A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AE85D-7BFB-A04B-B33B-0B0D63795636}"/>
              </a:ext>
            </a:extLst>
          </p:cNvPr>
          <p:cNvSpPr>
            <a:spLocks noGrp="1"/>
          </p:cNvSpPr>
          <p:nvPr>
            <p:ph type="dt" sz="half" idx="10"/>
          </p:nvPr>
        </p:nvSpPr>
        <p:spPr/>
        <p:txBody>
          <a:bodyPr/>
          <a:lstStyle/>
          <a:p>
            <a:fld id="{A22036B4-69F2-2641-A4FB-54A23DFF6E2F}" type="datetimeFigureOut">
              <a:rPr lang="en-US" smtClean="0"/>
              <a:t>1/23/23</a:t>
            </a:fld>
            <a:endParaRPr lang="en-US"/>
          </a:p>
        </p:txBody>
      </p:sp>
      <p:sp>
        <p:nvSpPr>
          <p:cNvPr id="6" name="Footer Placeholder 5">
            <a:extLst>
              <a:ext uri="{FF2B5EF4-FFF2-40B4-BE49-F238E27FC236}">
                <a16:creationId xmlns:a16="http://schemas.microsoft.com/office/drawing/2014/main" id="{68CECC8F-CA26-0648-8E4E-157274572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B992B-4B9C-9041-AE9A-7590B6A965D7}"/>
              </a:ext>
            </a:extLst>
          </p:cNvPr>
          <p:cNvSpPr>
            <a:spLocks noGrp="1"/>
          </p:cNvSpPr>
          <p:nvPr>
            <p:ph type="sldNum" sz="quarter" idx="12"/>
          </p:nvPr>
        </p:nvSpPr>
        <p:spPr/>
        <p:txBody>
          <a:bodyPr/>
          <a:lstStyle/>
          <a:p>
            <a:fld id="{DB655AE5-AC00-8E45-993F-0F3B49DD2E72}" type="slidenum">
              <a:rPr lang="en-US" smtClean="0"/>
              <a:t>‹#›</a:t>
            </a:fld>
            <a:endParaRPr lang="en-US"/>
          </a:p>
        </p:txBody>
      </p:sp>
    </p:spTree>
    <p:extLst>
      <p:ext uri="{BB962C8B-B14F-4D97-AF65-F5344CB8AC3E}">
        <p14:creationId xmlns:p14="http://schemas.microsoft.com/office/powerpoint/2010/main" val="52213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FC79CF-B9A6-8840-9C8A-F132FBCCD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3F4A4-3FAC-D54A-A502-AC795E12B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13038-A0D7-0841-97A2-44C43CC3D0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036B4-69F2-2641-A4FB-54A23DFF6E2F}" type="datetimeFigureOut">
              <a:rPr lang="en-US" smtClean="0"/>
              <a:t>1/23/23</a:t>
            </a:fld>
            <a:endParaRPr lang="en-US"/>
          </a:p>
        </p:txBody>
      </p:sp>
      <p:sp>
        <p:nvSpPr>
          <p:cNvPr id="5" name="Footer Placeholder 4">
            <a:extLst>
              <a:ext uri="{FF2B5EF4-FFF2-40B4-BE49-F238E27FC236}">
                <a16:creationId xmlns:a16="http://schemas.microsoft.com/office/drawing/2014/main" id="{02ED6890-DDA7-3A4B-835B-371C11317B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BE9546-7E28-1F49-99E9-F8D82EB1A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55AE5-AC00-8E45-993F-0F3B49DD2E72}" type="slidenum">
              <a:rPr lang="en-US" smtClean="0"/>
              <a:t>‹#›</a:t>
            </a:fld>
            <a:endParaRPr lang="en-US"/>
          </a:p>
        </p:txBody>
      </p:sp>
    </p:spTree>
    <p:extLst>
      <p:ext uri="{BB962C8B-B14F-4D97-AF65-F5344CB8AC3E}">
        <p14:creationId xmlns:p14="http://schemas.microsoft.com/office/powerpoint/2010/main" val="118498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wister.caps.ou.edu/papers/Wang_Xue_Tan_AAS2016.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twister.caps.ou.edu/papers/Xue_Martin_MWR2006a.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wister.caps.ou.edu/papers/Xue_Martin_MWR2006a.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wister.caps.ou.edu/papers/Xue_Martin_MWR2006a.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wister.caps.ou.edu/papers/Xue_Martin_MWR2006a.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twister.caps.ou.edu/papers/Xue_Martin_MWR2006a.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wister.caps.ou.edu/papers/Xue_Martin_MWR2006b.pdf"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twister.caps.ou.edu/papers/Xue_Martin_MWR2006b.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C86B-9BFC-8640-87F0-0D20A8938ABC}"/>
              </a:ext>
            </a:extLst>
          </p:cNvPr>
          <p:cNvSpPr>
            <a:spLocks noGrp="1"/>
          </p:cNvSpPr>
          <p:nvPr>
            <p:ph type="ctrTitle"/>
          </p:nvPr>
        </p:nvSpPr>
        <p:spPr>
          <a:xfrm>
            <a:off x="1524000" y="603072"/>
            <a:ext cx="9144000" cy="2387600"/>
          </a:xfrm>
        </p:spPr>
        <p:txBody>
          <a:bodyPr/>
          <a:lstStyle/>
          <a:p>
            <a:r>
              <a:rPr lang="en-US" b="1" dirty="0">
                <a:solidFill>
                  <a:srgbClr val="FF0000"/>
                </a:solidFill>
              </a:rPr>
              <a:t>Overview of Ingredients for Severe Storms</a:t>
            </a:r>
          </a:p>
        </p:txBody>
      </p:sp>
      <p:sp>
        <p:nvSpPr>
          <p:cNvPr id="3" name="Subtitle 2">
            <a:extLst>
              <a:ext uri="{FF2B5EF4-FFF2-40B4-BE49-F238E27FC236}">
                <a16:creationId xmlns:a16="http://schemas.microsoft.com/office/drawing/2014/main" id="{948DAB66-1355-FF40-B2E0-B3A6AFC319F6}"/>
              </a:ext>
            </a:extLst>
          </p:cNvPr>
          <p:cNvSpPr>
            <a:spLocks noGrp="1"/>
          </p:cNvSpPr>
          <p:nvPr>
            <p:ph type="subTitle" idx="1"/>
          </p:nvPr>
        </p:nvSpPr>
        <p:spPr/>
        <p:txBody>
          <a:bodyPr>
            <a:normAutofit/>
          </a:bodyPr>
          <a:lstStyle/>
          <a:p>
            <a:r>
              <a:rPr lang="en-US" dirty="0"/>
              <a:t>METR 4403/5403</a:t>
            </a:r>
          </a:p>
          <a:p>
            <a:r>
              <a:rPr lang="en-US" dirty="0"/>
              <a:t>Spring 2023</a:t>
            </a:r>
          </a:p>
        </p:txBody>
      </p:sp>
    </p:spTree>
    <p:extLst>
      <p:ext uri="{BB962C8B-B14F-4D97-AF65-F5344CB8AC3E}">
        <p14:creationId xmlns:p14="http://schemas.microsoft.com/office/powerpoint/2010/main" val="738595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36D8-38A3-E841-A3D0-D615185473FF}"/>
              </a:ext>
            </a:extLst>
          </p:cNvPr>
          <p:cNvSpPr>
            <a:spLocks noGrp="1"/>
          </p:cNvSpPr>
          <p:nvPr>
            <p:ph type="title"/>
          </p:nvPr>
        </p:nvSpPr>
        <p:spPr>
          <a:xfrm>
            <a:off x="838200" y="15166"/>
            <a:ext cx="10515600" cy="1325563"/>
          </a:xfrm>
        </p:spPr>
        <p:txBody>
          <a:bodyPr/>
          <a:lstStyle/>
          <a:p>
            <a:pPr algn="ctr"/>
            <a:r>
              <a:rPr lang="en-US" b="1" dirty="0">
                <a:solidFill>
                  <a:srgbClr val="FF0000"/>
                </a:solidFill>
              </a:rPr>
              <a:t>Features Driving Convection Initiation</a:t>
            </a:r>
          </a:p>
        </p:txBody>
      </p:sp>
      <p:sp>
        <p:nvSpPr>
          <p:cNvPr id="3" name="Content Placeholder 2">
            <a:extLst>
              <a:ext uri="{FF2B5EF4-FFF2-40B4-BE49-F238E27FC236}">
                <a16:creationId xmlns:a16="http://schemas.microsoft.com/office/drawing/2014/main" id="{4487769E-3896-FE45-B845-BB80FDD221EB}"/>
              </a:ext>
            </a:extLst>
          </p:cNvPr>
          <p:cNvSpPr>
            <a:spLocks noGrp="1"/>
          </p:cNvSpPr>
          <p:nvPr>
            <p:ph idx="1"/>
          </p:nvPr>
        </p:nvSpPr>
        <p:spPr>
          <a:xfrm>
            <a:off x="564444" y="1185333"/>
            <a:ext cx="11164712" cy="5531555"/>
          </a:xfrm>
        </p:spPr>
        <p:txBody>
          <a:bodyPr>
            <a:normAutofit fontScale="85000" lnSpcReduction="20000"/>
          </a:bodyPr>
          <a:lstStyle/>
          <a:p>
            <a:r>
              <a:rPr lang="en-US" b="1" dirty="0"/>
              <a:t>Mesoscale ascent along boundaries such as:</a:t>
            </a:r>
          </a:p>
          <a:p>
            <a:pPr lvl="1"/>
            <a:r>
              <a:rPr lang="en-US" b="1" dirty="0">
                <a:solidFill>
                  <a:srgbClr val="0070C0"/>
                </a:solidFill>
              </a:rPr>
              <a:t>Cold front aloft</a:t>
            </a:r>
          </a:p>
          <a:p>
            <a:pPr lvl="1"/>
            <a:r>
              <a:rPr lang="en-US" b="1" dirty="0">
                <a:solidFill>
                  <a:srgbClr val="0070C0"/>
                </a:solidFill>
              </a:rPr>
              <a:t>Split cold fronts</a:t>
            </a:r>
          </a:p>
          <a:p>
            <a:pPr lvl="1"/>
            <a:r>
              <a:rPr lang="en-US" b="1" dirty="0">
                <a:solidFill>
                  <a:srgbClr val="0070C0"/>
                </a:solidFill>
              </a:rPr>
              <a:t>Surface-based fronts</a:t>
            </a:r>
          </a:p>
          <a:p>
            <a:pPr lvl="1"/>
            <a:r>
              <a:rPr lang="en-US" b="1" dirty="0">
                <a:solidFill>
                  <a:srgbClr val="0070C0"/>
                </a:solidFill>
              </a:rPr>
              <a:t>Conveyor belts</a:t>
            </a:r>
          </a:p>
          <a:p>
            <a:pPr lvl="1"/>
            <a:r>
              <a:rPr lang="en-US" b="1" dirty="0">
                <a:solidFill>
                  <a:srgbClr val="0070C0"/>
                </a:solidFill>
              </a:rPr>
              <a:t>Dryline</a:t>
            </a:r>
          </a:p>
          <a:p>
            <a:pPr lvl="1"/>
            <a:r>
              <a:rPr lang="en-US" b="1" dirty="0">
                <a:solidFill>
                  <a:srgbClr val="0070C0"/>
                </a:solidFill>
              </a:rPr>
              <a:t>Outflow boundaries</a:t>
            </a:r>
          </a:p>
          <a:p>
            <a:pPr lvl="1"/>
            <a:r>
              <a:rPr lang="en-US" b="1" dirty="0">
                <a:solidFill>
                  <a:srgbClr val="0070C0"/>
                </a:solidFill>
              </a:rPr>
              <a:t>Shear lines</a:t>
            </a:r>
          </a:p>
          <a:p>
            <a:endParaRPr lang="en-US" b="1" dirty="0"/>
          </a:p>
          <a:p>
            <a:r>
              <a:rPr lang="en-US" b="1" dirty="0"/>
              <a:t>Sea breeze circulations</a:t>
            </a:r>
          </a:p>
          <a:p>
            <a:endParaRPr lang="en-US" b="1" dirty="0"/>
          </a:p>
          <a:p>
            <a:r>
              <a:rPr lang="en-US" b="1" dirty="0"/>
              <a:t>Differential cloud cover and </a:t>
            </a:r>
            <a:r>
              <a:rPr lang="en-US" b="1" dirty="0" err="1"/>
              <a:t>frontogenetic</a:t>
            </a:r>
            <a:r>
              <a:rPr lang="en-US" b="1" dirty="0"/>
              <a:t> secondary circulation</a:t>
            </a:r>
          </a:p>
          <a:p>
            <a:endParaRPr lang="en-US" b="1" dirty="0"/>
          </a:p>
          <a:p>
            <a:r>
              <a:rPr lang="en-US" b="1" dirty="0"/>
              <a:t>Soil moisture gradients and </a:t>
            </a:r>
            <a:r>
              <a:rPr lang="en-US" b="1" dirty="0" err="1"/>
              <a:t>frontogenetic</a:t>
            </a:r>
            <a:r>
              <a:rPr lang="en-US" b="1" dirty="0"/>
              <a:t> secondary circulation</a:t>
            </a:r>
          </a:p>
          <a:p>
            <a:endParaRPr lang="en-US" b="1" dirty="0"/>
          </a:p>
          <a:p>
            <a:r>
              <a:rPr lang="en-US" b="1" dirty="0"/>
              <a:t>Terrain-driven circulations (upslope flow)</a:t>
            </a:r>
          </a:p>
        </p:txBody>
      </p:sp>
    </p:spTree>
    <p:extLst>
      <p:ext uri="{BB962C8B-B14F-4D97-AF65-F5344CB8AC3E}">
        <p14:creationId xmlns:p14="http://schemas.microsoft.com/office/powerpoint/2010/main" val="574511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AB83-D899-026A-A5E9-F8776BF6EEB2}"/>
              </a:ext>
            </a:extLst>
          </p:cNvPr>
          <p:cNvSpPr>
            <a:spLocks noGrp="1"/>
          </p:cNvSpPr>
          <p:nvPr>
            <p:ph type="title"/>
          </p:nvPr>
        </p:nvSpPr>
        <p:spPr>
          <a:xfrm>
            <a:off x="838200" y="365126"/>
            <a:ext cx="10515600" cy="315912"/>
          </a:xfrm>
        </p:spPr>
        <p:txBody>
          <a:bodyPr>
            <a:normAutofit fontScale="90000"/>
          </a:bodyPr>
          <a:lstStyle/>
          <a:p>
            <a:pPr algn="ctr"/>
            <a:r>
              <a:rPr lang="en-US" dirty="0">
                <a:solidFill>
                  <a:srgbClr val="FF0000"/>
                </a:solidFill>
              </a:rPr>
              <a:t>Sea Breeze Front</a:t>
            </a:r>
          </a:p>
        </p:txBody>
      </p:sp>
      <p:pic>
        <p:nvPicPr>
          <p:cNvPr id="5" name="Content Placeholder 4" descr="Diagram&#10;&#10;Description automatically generated">
            <a:extLst>
              <a:ext uri="{FF2B5EF4-FFF2-40B4-BE49-F238E27FC236}">
                <a16:creationId xmlns:a16="http://schemas.microsoft.com/office/drawing/2014/main" id="{C5045B29-59E7-C65D-29E9-0CA983E0FBF8}"/>
              </a:ext>
            </a:extLst>
          </p:cNvPr>
          <p:cNvPicPr>
            <a:picLocks noGrp="1" noChangeAspect="1"/>
          </p:cNvPicPr>
          <p:nvPr>
            <p:ph idx="1"/>
          </p:nvPr>
        </p:nvPicPr>
        <p:blipFill>
          <a:blip r:embed="rId2"/>
          <a:stretch>
            <a:fillRect/>
          </a:stretch>
        </p:blipFill>
        <p:spPr>
          <a:xfrm>
            <a:off x="2266543" y="875715"/>
            <a:ext cx="7775028" cy="4351338"/>
          </a:xfrm>
        </p:spPr>
      </p:pic>
      <p:sp>
        <p:nvSpPr>
          <p:cNvPr id="7" name="TextBox 6">
            <a:extLst>
              <a:ext uri="{FF2B5EF4-FFF2-40B4-BE49-F238E27FC236}">
                <a16:creationId xmlns:a16="http://schemas.microsoft.com/office/drawing/2014/main" id="{C6D34BF5-FA81-7C25-ED0B-30093FD635D2}"/>
              </a:ext>
            </a:extLst>
          </p:cNvPr>
          <p:cNvSpPr txBox="1"/>
          <p:nvPr/>
        </p:nvSpPr>
        <p:spPr>
          <a:xfrm>
            <a:off x="3046520" y="5227053"/>
            <a:ext cx="6098958" cy="1384995"/>
          </a:xfrm>
          <a:prstGeom prst="rect">
            <a:avLst/>
          </a:prstGeom>
          <a:noFill/>
        </p:spPr>
        <p:txBody>
          <a:bodyPr wrap="square">
            <a:spAutoFit/>
          </a:bodyPr>
          <a:lstStyle/>
          <a:p>
            <a:r>
              <a:rPr lang="en-US" sz="1050" dirty="0">
                <a:effectLst/>
                <a:latin typeface="Helvetica" pitchFamily="2" charset="0"/>
              </a:rPr>
              <a:t>Schematic diagram showing the interaction between the sea-breeze front and horizontal convective rolls and how it related to cloud development on 12 August 1991 during the Convection and Precipitation/Electrification Experiment (</a:t>
            </a:r>
            <a:r>
              <a:rPr lang="en-US" sz="1050" dirty="0" err="1">
                <a:effectLst/>
                <a:latin typeface="Helvetica" pitchFamily="2" charset="0"/>
              </a:rPr>
              <a:t>CaPE</a:t>
            </a:r>
            <a:r>
              <a:rPr lang="en-US" sz="1050" dirty="0">
                <a:effectLst/>
                <a:latin typeface="Helvetica" pitchFamily="2" charset="0"/>
              </a:rPr>
              <a:t>). The sea-breeze front is delineated by the heavy blue barbed line. The circulation along the leading portion of the sea-breeze front is shaded purple. The horizontal vorticity vectors associated with the counter-rotating roll circulations are also shown, as are clouds along the horizontal convective rolls and at the intersection points along the front. The shear vector and low-level winds are indicated with black and green arrows, respectively. This is the same case as shown in Figure 5.33. (Adapted from Atkins and </a:t>
            </a:r>
            <a:r>
              <a:rPr lang="en-US" sz="1050" dirty="0" err="1">
                <a:effectLst/>
                <a:latin typeface="Helvetica" pitchFamily="2" charset="0"/>
              </a:rPr>
              <a:t>Wakimoto</a:t>
            </a:r>
            <a:r>
              <a:rPr lang="en-US" sz="1050" dirty="0">
                <a:effectLst/>
                <a:latin typeface="Helvetica" pitchFamily="2" charset="0"/>
              </a:rPr>
              <a:t> [1995].)</a:t>
            </a:r>
          </a:p>
        </p:txBody>
      </p:sp>
      <p:sp>
        <p:nvSpPr>
          <p:cNvPr id="8" name="Rectangle 7">
            <a:extLst>
              <a:ext uri="{FF2B5EF4-FFF2-40B4-BE49-F238E27FC236}">
                <a16:creationId xmlns:a16="http://schemas.microsoft.com/office/drawing/2014/main" id="{1AB12F5D-CBA1-93CA-94D0-5C3658F5FA47}"/>
              </a:ext>
            </a:extLst>
          </p:cNvPr>
          <p:cNvSpPr/>
          <p:nvPr/>
        </p:nvSpPr>
        <p:spPr>
          <a:xfrm>
            <a:off x="4870343" y="6612048"/>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7.11)</a:t>
            </a:r>
          </a:p>
        </p:txBody>
      </p:sp>
    </p:spTree>
    <p:extLst>
      <p:ext uri="{BB962C8B-B14F-4D97-AF65-F5344CB8AC3E}">
        <p14:creationId xmlns:p14="http://schemas.microsoft.com/office/powerpoint/2010/main" val="3550519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8349-0E6F-D54F-B3E8-8B4A602F3BD9}"/>
              </a:ext>
            </a:extLst>
          </p:cNvPr>
          <p:cNvSpPr>
            <a:spLocks noGrp="1"/>
          </p:cNvSpPr>
          <p:nvPr>
            <p:ph type="title"/>
          </p:nvPr>
        </p:nvSpPr>
        <p:spPr>
          <a:xfrm>
            <a:off x="838200" y="-7412"/>
            <a:ext cx="10515600" cy="1325563"/>
          </a:xfrm>
        </p:spPr>
        <p:txBody>
          <a:bodyPr/>
          <a:lstStyle/>
          <a:p>
            <a:pPr algn="ctr"/>
            <a:r>
              <a:rPr lang="en-US" b="1" dirty="0">
                <a:solidFill>
                  <a:srgbClr val="FF0000"/>
                </a:solidFill>
              </a:rPr>
              <a:t>Terrain-Driven Upslope Flow</a:t>
            </a:r>
          </a:p>
        </p:txBody>
      </p:sp>
      <p:sp>
        <p:nvSpPr>
          <p:cNvPr id="3" name="Content Placeholder 2">
            <a:extLst>
              <a:ext uri="{FF2B5EF4-FFF2-40B4-BE49-F238E27FC236}">
                <a16:creationId xmlns:a16="http://schemas.microsoft.com/office/drawing/2014/main" id="{341FBD3B-D8E9-0B46-9437-5B8E8ADB5C87}"/>
              </a:ext>
            </a:extLst>
          </p:cNvPr>
          <p:cNvSpPr>
            <a:spLocks noGrp="1"/>
          </p:cNvSpPr>
          <p:nvPr>
            <p:ph idx="1"/>
          </p:nvPr>
        </p:nvSpPr>
        <p:spPr>
          <a:xfrm>
            <a:off x="688620" y="4515649"/>
            <a:ext cx="10769601" cy="2009330"/>
          </a:xfrm>
        </p:spPr>
        <p:txBody>
          <a:bodyPr/>
          <a:lstStyle/>
          <a:p>
            <a:r>
              <a:rPr lang="en-US" dirty="0"/>
              <a:t>Upslope flow due to differential heating</a:t>
            </a:r>
          </a:p>
          <a:p>
            <a:r>
              <a:rPr lang="en-US" dirty="0"/>
              <a:t>Upslope flow develops in the morning as higher terrain warms, driving convergence in the lee</a:t>
            </a:r>
          </a:p>
          <a:p>
            <a:r>
              <a:rPr lang="en-US" dirty="0"/>
              <a:t>Lifting of flows by terrain – flows towards mountain </a:t>
            </a:r>
          </a:p>
        </p:txBody>
      </p:sp>
      <p:pic>
        <p:nvPicPr>
          <p:cNvPr id="4" name="Picture 3">
            <a:extLst>
              <a:ext uri="{FF2B5EF4-FFF2-40B4-BE49-F238E27FC236}">
                <a16:creationId xmlns:a16="http://schemas.microsoft.com/office/drawing/2014/main" id="{40AD8C6B-4B3E-3848-B3D7-382150628D92}"/>
              </a:ext>
            </a:extLst>
          </p:cNvPr>
          <p:cNvPicPr>
            <a:picLocks noChangeAspect="1"/>
          </p:cNvPicPr>
          <p:nvPr/>
        </p:nvPicPr>
        <p:blipFill>
          <a:blip r:embed="rId2"/>
          <a:stretch>
            <a:fillRect/>
          </a:stretch>
        </p:blipFill>
        <p:spPr>
          <a:xfrm>
            <a:off x="1518000" y="1126239"/>
            <a:ext cx="9110839" cy="3094519"/>
          </a:xfrm>
          <a:prstGeom prst="rect">
            <a:avLst/>
          </a:prstGeom>
        </p:spPr>
      </p:pic>
      <p:sp>
        <p:nvSpPr>
          <p:cNvPr id="5" name="Rectangle 4">
            <a:extLst>
              <a:ext uri="{FF2B5EF4-FFF2-40B4-BE49-F238E27FC236}">
                <a16:creationId xmlns:a16="http://schemas.microsoft.com/office/drawing/2014/main" id="{46A0D5F6-D2D0-9A41-8507-3F5C51D44202}"/>
              </a:ext>
            </a:extLst>
          </p:cNvPr>
          <p:cNvSpPr/>
          <p:nvPr/>
        </p:nvSpPr>
        <p:spPr>
          <a:xfrm>
            <a:off x="4772222" y="4131514"/>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11.4)</a:t>
            </a:r>
          </a:p>
        </p:txBody>
      </p:sp>
    </p:spTree>
    <p:extLst>
      <p:ext uri="{BB962C8B-B14F-4D97-AF65-F5344CB8AC3E}">
        <p14:creationId xmlns:p14="http://schemas.microsoft.com/office/powerpoint/2010/main" val="74507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BA28-68FA-6F7E-D05C-5DAFFCBEC98D}"/>
              </a:ext>
            </a:extLst>
          </p:cNvPr>
          <p:cNvSpPr>
            <a:spLocks noGrp="1"/>
          </p:cNvSpPr>
          <p:nvPr>
            <p:ph type="title"/>
          </p:nvPr>
        </p:nvSpPr>
        <p:spPr>
          <a:xfrm>
            <a:off x="544285" y="6112782"/>
            <a:ext cx="11437257" cy="955675"/>
          </a:xfrm>
        </p:spPr>
        <p:txBody>
          <a:bodyPr>
            <a:noAutofit/>
          </a:bodyPr>
          <a:lstStyle/>
          <a:p>
            <a:r>
              <a:rPr lang="en-US" sz="1200" b="0" i="0" dirty="0">
                <a:solidFill>
                  <a:srgbClr val="000000"/>
                </a:solidFill>
                <a:effectLst/>
                <a:latin typeface="Times" pitchFamily="2" charset="0"/>
                <a:hlinkClick r:id="rId2"/>
              </a:rPr>
              <a:t>Wang, Q., M. Xue, and Z. Tan</a:t>
            </a:r>
            <a:r>
              <a:rPr lang="en-US" sz="1200" b="0" i="0" dirty="0">
                <a:solidFill>
                  <a:srgbClr val="000000"/>
                </a:solidFill>
                <a:effectLst/>
                <a:latin typeface="Times" pitchFamily="2" charset="0"/>
              </a:rPr>
              <a:t>, 2016: Convective initiation by topographically induced convergence forcing over </a:t>
            </a:r>
            <a:r>
              <a:rPr lang="en-US" sz="1200" b="0" i="0" dirty="0" err="1">
                <a:solidFill>
                  <a:srgbClr val="000000"/>
                </a:solidFill>
                <a:effectLst/>
                <a:latin typeface="Times" pitchFamily="2" charset="0"/>
              </a:rPr>
              <a:t>Dabie</a:t>
            </a:r>
            <a:r>
              <a:rPr lang="en-US" sz="1200" b="0" i="0" dirty="0">
                <a:solidFill>
                  <a:srgbClr val="000000"/>
                </a:solidFill>
                <a:effectLst/>
                <a:latin typeface="Times" pitchFamily="2" charset="0"/>
              </a:rPr>
              <a:t> Mountains on 24 June 2010. </a:t>
            </a:r>
            <a:r>
              <a:rPr lang="en-US" sz="1200" b="0" i="1" dirty="0">
                <a:solidFill>
                  <a:srgbClr val="000000"/>
                </a:solidFill>
                <a:effectLst/>
                <a:latin typeface="Times" pitchFamily="2" charset="0"/>
              </a:rPr>
              <a:t>Adv. Atmos. Sci.</a:t>
            </a:r>
            <a:r>
              <a:rPr lang="en-US" sz="1200" b="0" i="0" dirty="0">
                <a:solidFill>
                  <a:srgbClr val="000000"/>
                </a:solidFill>
                <a:effectLst/>
                <a:latin typeface="Times" pitchFamily="2" charset="0"/>
              </a:rPr>
              <a:t>, </a:t>
            </a:r>
            <a:r>
              <a:rPr lang="en-US" sz="1200" b="1" i="0" dirty="0">
                <a:solidFill>
                  <a:srgbClr val="000000"/>
                </a:solidFill>
                <a:effectLst/>
                <a:latin typeface="Times" pitchFamily="2" charset="0"/>
              </a:rPr>
              <a:t>33</a:t>
            </a:r>
            <a:r>
              <a:rPr lang="en-US" sz="1200" b="0" i="0" dirty="0">
                <a:solidFill>
                  <a:srgbClr val="000000"/>
                </a:solidFill>
                <a:effectLst/>
                <a:latin typeface="Times" pitchFamily="2" charset="0"/>
              </a:rPr>
              <a:t>, 1120-1136.</a:t>
            </a:r>
            <a:br>
              <a:rPr lang="en-US" sz="1800" b="0" i="0" dirty="0">
                <a:solidFill>
                  <a:srgbClr val="000000"/>
                </a:solidFill>
                <a:effectLst/>
                <a:latin typeface="Times" pitchFamily="2" charset="0"/>
              </a:rPr>
            </a:br>
            <a:endParaRPr lang="en-US" sz="1800" dirty="0"/>
          </a:p>
        </p:txBody>
      </p:sp>
      <p:pic>
        <p:nvPicPr>
          <p:cNvPr id="5" name="Content Placeholder 4" descr="Diagram&#10;&#10;Description automatically generated">
            <a:extLst>
              <a:ext uri="{FF2B5EF4-FFF2-40B4-BE49-F238E27FC236}">
                <a16:creationId xmlns:a16="http://schemas.microsoft.com/office/drawing/2014/main" id="{E727BF7A-8A5F-78D9-4E02-67013134E80E}"/>
              </a:ext>
            </a:extLst>
          </p:cNvPr>
          <p:cNvPicPr>
            <a:picLocks noGrp="1" noChangeAspect="1"/>
          </p:cNvPicPr>
          <p:nvPr>
            <p:ph idx="1"/>
          </p:nvPr>
        </p:nvPicPr>
        <p:blipFill>
          <a:blip r:embed="rId3"/>
          <a:stretch>
            <a:fillRect/>
          </a:stretch>
        </p:blipFill>
        <p:spPr>
          <a:xfrm>
            <a:off x="624113" y="982293"/>
            <a:ext cx="5275944" cy="4956405"/>
          </a:xfrm>
        </p:spPr>
      </p:pic>
      <p:sp>
        <p:nvSpPr>
          <p:cNvPr id="7" name="TextBox 6">
            <a:extLst>
              <a:ext uri="{FF2B5EF4-FFF2-40B4-BE49-F238E27FC236}">
                <a16:creationId xmlns:a16="http://schemas.microsoft.com/office/drawing/2014/main" id="{350F5FD4-B09C-4A9F-D13B-FEFDC3A214F8}"/>
              </a:ext>
            </a:extLst>
          </p:cNvPr>
          <p:cNvSpPr txBox="1"/>
          <p:nvPr/>
        </p:nvSpPr>
        <p:spPr>
          <a:xfrm>
            <a:off x="5900057" y="1228397"/>
            <a:ext cx="5445676" cy="4401205"/>
          </a:xfrm>
          <a:prstGeom prst="rect">
            <a:avLst/>
          </a:prstGeom>
          <a:noFill/>
        </p:spPr>
        <p:txBody>
          <a:bodyPr wrap="square">
            <a:spAutoFit/>
          </a:bodyPr>
          <a:lstStyle/>
          <a:p>
            <a:r>
              <a:rPr lang="en-US" sz="1400" dirty="0"/>
              <a:t>Conceptual model for the formation of low-level convergence regions and the primary convergence line over the eastward-extending </a:t>
            </a:r>
            <a:r>
              <a:rPr lang="en-US" sz="1400" dirty="0" err="1"/>
              <a:t>Dabie</a:t>
            </a:r>
            <a:r>
              <a:rPr lang="en-US" sz="1400" dirty="0"/>
              <a:t> Mountains ridge in a moderate low-level easterly flow (indicated by the wind barbs). </a:t>
            </a:r>
          </a:p>
          <a:p>
            <a:pPr marL="285750" indent="-285750">
              <a:buFont typeface="Arial" panose="020B0604020202020204" pitchFamily="34" charset="0"/>
              <a:buChar char="•"/>
            </a:pPr>
            <a:r>
              <a:rPr lang="en-US" sz="1400" dirty="0"/>
              <a:t>The thermally-driven upslope winds in the late morning (shown by red curved arrows with feather tails) induce convergence zones (red ellipses) over the main mountain peaks along the ridge. </a:t>
            </a:r>
          </a:p>
          <a:p>
            <a:pPr marL="285750" indent="-285750">
              <a:buFont typeface="Arial" panose="020B0604020202020204" pitchFamily="34" charset="0"/>
              <a:buChar char="•"/>
            </a:pPr>
            <a:r>
              <a:rPr lang="en-US" sz="1400" dirty="0"/>
              <a:t>Additional convergence zones are induced on the leeside of the main mountain peaks on the ridge (blue ellipses) by around peak flows (shown as blue curved arrows with rhomboid tails). </a:t>
            </a:r>
          </a:p>
          <a:p>
            <a:pPr marL="285750" indent="-285750">
              <a:buFont typeface="Arial" panose="020B0604020202020204" pitchFamily="34" charset="0"/>
              <a:buChar char="•"/>
            </a:pPr>
            <a:r>
              <a:rPr lang="en-US" sz="1400" dirty="0"/>
              <a:t>Further, upslope winds (green short arrows) along the roughly north–south oriented valleys (thick dashed lines), due to thermal and channeling effects, create additional convergence zones (green ellipses) between the peaks along the ridge. </a:t>
            </a:r>
          </a:p>
          <a:p>
            <a:pPr marL="285750" indent="-285750">
              <a:buFont typeface="Arial" panose="020B0604020202020204" pitchFamily="34" charset="0"/>
              <a:buChar char="•"/>
            </a:pPr>
            <a:r>
              <a:rPr lang="en-US" sz="1400" dirty="0"/>
              <a:t>The superposition of the flow convergence due to the above processes creates a primary convergence line (bold solid line) along the eastward-extending ridge line of the </a:t>
            </a:r>
            <a:r>
              <a:rPr lang="en-US" sz="1400" dirty="0" err="1"/>
              <a:t>Dabie</a:t>
            </a:r>
            <a:r>
              <a:rPr lang="en-US" sz="1400" dirty="0"/>
              <a:t> Mountains, with locally enhanced convergence centers (three small white-filled black circles labeled C1 through C3) that tend to initialize convection the quickest. </a:t>
            </a:r>
          </a:p>
        </p:txBody>
      </p:sp>
      <p:sp>
        <p:nvSpPr>
          <p:cNvPr id="9" name="TextBox 8">
            <a:extLst>
              <a:ext uri="{FF2B5EF4-FFF2-40B4-BE49-F238E27FC236}">
                <a16:creationId xmlns:a16="http://schemas.microsoft.com/office/drawing/2014/main" id="{302FC405-9422-C4E0-B25D-C07B6A97C649}"/>
              </a:ext>
            </a:extLst>
          </p:cNvPr>
          <p:cNvSpPr txBox="1"/>
          <p:nvPr/>
        </p:nvSpPr>
        <p:spPr>
          <a:xfrm>
            <a:off x="544285" y="346545"/>
            <a:ext cx="10501085" cy="461665"/>
          </a:xfrm>
          <a:prstGeom prst="rect">
            <a:avLst/>
          </a:prstGeom>
          <a:noFill/>
        </p:spPr>
        <p:txBody>
          <a:bodyPr wrap="square">
            <a:spAutoFit/>
          </a:bodyPr>
          <a:lstStyle/>
          <a:p>
            <a:pPr algn="ctr"/>
            <a:r>
              <a:rPr lang="en-US" sz="2400" b="0" i="0" dirty="0">
                <a:solidFill>
                  <a:srgbClr val="FF0000"/>
                </a:solidFill>
                <a:effectLst/>
                <a:latin typeface="Times" pitchFamily="2" charset="0"/>
              </a:rPr>
              <a:t>CI by topographically induced convergence forcing over </a:t>
            </a:r>
            <a:r>
              <a:rPr lang="en-US" sz="2400" b="0" i="0" dirty="0" err="1">
                <a:solidFill>
                  <a:srgbClr val="FF0000"/>
                </a:solidFill>
                <a:effectLst/>
                <a:latin typeface="Times" pitchFamily="2" charset="0"/>
              </a:rPr>
              <a:t>Dabie</a:t>
            </a:r>
            <a:r>
              <a:rPr lang="en-US" sz="2400" b="0" i="0" dirty="0">
                <a:solidFill>
                  <a:srgbClr val="FF0000"/>
                </a:solidFill>
                <a:effectLst/>
                <a:latin typeface="Times" pitchFamily="2" charset="0"/>
              </a:rPr>
              <a:t> Mountains</a:t>
            </a:r>
            <a:endParaRPr lang="en-US" sz="2400" dirty="0">
              <a:solidFill>
                <a:srgbClr val="FF0000"/>
              </a:solidFill>
            </a:endParaRPr>
          </a:p>
        </p:txBody>
      </p:sp>
    </p:spTree>
    <p:extLst>
      <p:ext uri="{BB962C8B-B14F-4D97-AF65-F5344CB8AC3E}">
        <p14:creationId xmlns:p14="http://schemas.microsoft.com/office/powerpoint/2010/main" val="74609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ED6B-1642-9740-99D6-4E1FA5D07E3F}"/>
              </a:ext>
            </a:extLst>
          </p:cNvPr>
          <p:cNvSpPr>
            <a:spLocks noGrp="1"/>
          </p:cNvSpPr>
          <p:nvPr>
            <p:ph type="title"/>
          </p:nvPr>
        </p:nvSpPr>
        <p:spPr>
          <a:xfrm>
            <a:off x="838200" y="3877"/>
            <a:ext cx="10515600" cy="1325563"/>
          </a:xfrm>
        </p:spPr>
        <p:txBody>
          <a:bodyPr/>
          <a:lstStyle/>
          <a:p>
            <a:pPr algn="ctr"/>
            <a:r>
              <a:rPr lang="en-US" b="1" dirty="0">
                <a:solidFill>
                  <a:srgbClr val="FF0000"/>
                </a:solidFill>
              </a:rPr>
              <a:t>Dryline</a:t>
            </a:r>
          </a:p>
        </p:txBody>
      </p:sp>
      <p:pic>
        <p:nvPicPr>
          <p:cNvPr id="4" name="Picture 3">
            <a:extLst>
              <a:ext uri="{FF2B5EF4-FFF2-40B4-BE49-F238E27FC236}">
                <a16:creationId xmlns:a16="http://schemas.microsoft.com/office/drawing/2014/main" id="{0CA6012F-6729-5A48-87D6-CAF9BA2D0A62}"/>
              </a:ext>
            </a:extLst>
          </p:cNvPr>
          <p:cNvPicPr>
            <a:picLocks noChangeAspect="1"/>
          </p:cNvPicPr>
          <p:nvPr/>
        </p:nvPicPr>
        <p:blipFill>
          <a:blip r:embed="rId2"/>
          <a:stretch>
            <a:fillRect/>
          </a:stretch>
        </p:blipFill>
        <p:spPr>
          <a:xfrm>
            <a:off x="177799" y="1751189"/>
            <a:ext cx="3911600" cy="2971800"/>
          </a:xfrm>
          <a:prstGeom prst="rect">
            <a:avLst/>
          </a:prstGeom>
        </p:spPr>
      </p:pic>
      <p:pic>
        <p:nvPicPr>
          <p:cNvPr id="5" name="Picture 2" descr="c07f010">
            <a:extLst>
              <a:ext uri="{FF2B5EF4-FFF2-40B4-BE49-F238E27FC236}">
                <a16:creationId xmlns:a16="http://schemas.microsoft.com/office/drawing/2014/main" id="{F19985ED-BCBE-AE4B-AAEC-2F3270C89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77" t="7737" r="18395" b="33992"/>
          <a:stretch/>
        </p:blipFill>
        <p:spPr bwMode="auto">
          <a:xfrm>
            <a:off x="4199464" y="1773744"/>
            <a:ext cx="4165601" cy="2949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07f013">
            <a:extLst>
              <a:ext uri="{FF2B5EF4-FFF2-40B4-BE49-F238E27FC236}">
                <a16:creationId xmlns:a16="http://schemas.microsoft.com/office/drawing/2014/main" id="{20197272-BA54-0F46-A328-4C2A7A82DC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37" r="26050" b="40082"/>
          <a:stretch/>
        </p:blipFill>
        <p:spPr bwMode="auto">
          <a:xfrm>
            <a:off x="8475130" y="1409355"/>
            <a:ext cx="3495756" cy="33485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A2629F-7330-E141-938A-12F7C1F99AB1}"/>
              </a:ext>
            </a:extLst>
          </p:cNvPr>
          <p:cNvSpPr/>
          <p:nvPr/>
        </p:nvSpPr>
        <p:spPr>
          <a:xfrm>
            <a:off x="9073292" y="4722989"/>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7.13)</a:t>
            </a:r>
          </a:p>
        </p:txBody>
      </p:sp>
      <p:sp>
        <p:nvSpPr>
          <p:cNvPr id="8" name="Rectangle 7">
            <a:extLst>
              <a:ext uri="{FF2B5EF4-FFF2-40B4-BE49-F238E27FC236}">
                <a16:creationId xmlns:a16="http://schemas.microsoft.com/office/drawing/2014/main" id="{50A88E19-2E7E-D843-92F4-7650BAB7ADFF}"/>
              </a:ext>
            </a:extLst>
          </p:cNvPr>
          <p:cNvSpPr/>
          <p:nvPr/>
        </p:nvSpPr>
        <p:spPr>
          <a:xfrm>
            <a:off x="4907691" y="4722989"/>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7.10)</a:t>
            </a:r>
          </a:p>
        </p:txBody>
      </p:sp>
      <p:sp>
        <p:nvSpPr>
          <p:cNvPr id="9" name="Rectangle 8">
            <a:extLst>
              <a:ext uri="{FF2B5EF4-FFF2-40B4-BE49-F238E27FC236}">
                <a16:creationId xmlns:a16="http://schemas.microsoft.com/office/drawing/2014/main" id="{D56F92EC-E38B-B545-A6EF-7D2FB60A0EA0}"/>
              </a:ext>
            </a:extLst>
          </p:cNvPr>
          <p:cNvSpPr/>
          <p:nvPr/>
        </p:nvSpPr>
        <p:spPr>
          <a:xfrm>
            <a:off x="1046498" y="4722989"/>
            <a:ext cx="2140330" cy="246221"/>
          </a:xfrm>
          <a:prstGeom prst="rect">
            <a:avLst/>
          </a:prstGeom>
        </p:spPr>
        <p:txBody>
          <a:bodyPr wrap="none">
            <a:spAutoFit/>
          </a:bodyPr>
          <a:lstStyle/>
          <a:p>
            <a:pPr algn="ctr"/>
            <a:r>
              <a:rPr lang="en-US" sz="1000" dirty="0"/>
              <a:t>(Ziegler and Rasmussen 1998, Fig. 17)</a:t>
            </a:r>
          </a:p>
        </p:txBody>
      </p:sp>
      <p:sp>
        <p:nvSpPr>
          <p:cNvPr id="10" name="TextBox 9">
            <a:extLst>
              <a:ext uri="{FF2B5EF4-FFF2-40B4-BE49-F238E27FC236}">
                <a16:creationId xmlns:a16="http://schemas.microsoft.com/office/drawing/2014/main" id="{388D67EE-AF9D-124B-9BD5-B29B7B527B01}"/>
              </a:ext>
            </a:extLst>
          </p:cNvPr>
          <p:cNvSpPr txBox="1"/>
          <p:nvPr/>
        </p:nvSpPr>
        <p:spPr>
          <a:xfrm>
            <a:off x="321089" y="1116998"/>
            <a:ext cx="3607445" cy="646331"/>
          </a:xfrm>
          <a:prstGeom prst="rect">
            <a:avLst/>
          </a:prstGeom>
          <a:noFill/>
        </p:spPr>
        <p:txBody>
          <a:bodyPr wrap="square" rtlCol="0">
            <a:spAutoFit/>
          </a:bodyPr>
          <a:lstStyle/>
          <a:p>
            <a:pPr algn="ctr"/>
            <a:r>
              <a:rPr lang="en-US" b="1" dirty="0">
                <a:solidFill>
                  <a:srgbClr val="0070C0"/>
                </a:solidFill>
              </a:rPr>
              <a:t>Mesoscale lifting allows air parcels to reach their LFC</a:t>
            </a:r>
          </a:p>
        </p:txBody>
      </p:sp>
      <p:sp>
        <p:nvSpPr>
          <p:cNvPr id="11" name="TextBox 10">
            <a:extLst>
              <a:ext uri="{FF2B5EF4-FFF2-40B4-BE49-F238E27FC236}">
                <a16:creationId xmlns:a16="http://schemas.microsoft.com/office/drawing/2014/main" id="{FD3A3AF3-4908-C74C-8627-D582400591EC}"/>
              </a:ext>
            </a:extLst>
          </p:cNvPr>
          <p:cNvSpPr txBox="1"/>
          <p:nvPr/>
        </p:nvSpPr>
        <p:spPr>
          <a:xfrm>
            <a:off x="4334290" y="1116997"/>
            <a:ext cx="3607445" cy="646331"/>
          </a:xfrm>
          <a:prstGeom prst="rect">
            <a:avLst/>
          </a:prstGeom>
          <a:noFill/>
        </p:spPr>
        <p:txBody>
          <a:bodyPr wrap="square" rtlCol="0">
            <a:spAutoFit/>
          </a:bodyPr>
          <a:lstStyle/>
          <a:p>
            <a:pPr algn="ctr"/>
            <a:r>
              <a:rPr lang="en-US" b="1" dirty="0">
                <a:solidFill>
                  <a:srgbClr val="0070C0"/>
                </a:solidFill>
              </a:rPr>
              <a:t>Convection initiation (CI) not uniform along dryline</a:t>
            </a:r>
          </a:p>
        </p:txBody>
      </p:sp>
      <p:sp>
        <p:nvSpPr>
          <p:cNvPr id="12" name="TextBox 11">
            <a:extLst>
              <a:ext uri="{FF2B5EF4-FFF2-40B4-BE49-F238E27FC236}">
                <a16:creationId xmlns:a16="http://schemas.microsoft.com/office/drawing/2014/main" id="{7A58E505-B8A7-294F-B099-701B58DEC199}"/>
              </a:ext>
            </a:extLst>
          </p:cNvPr>
          <p:cNvSpPr txBox="1"/>
          <p:nvPr/>
        </p:nvSpPr>
        <p:spPr>
          <a:xfrm>
            <a:off x="8232862" y="1111919"/>
            <a:ext cx="3607445" cy="369332"/>
          </a:xfrm>
          <a:prstGeom prst="rect">
            <a:avLst/>
          </a:prstGeom>
          <a:noFill/>
        </p:spPr>
        <p:txBody>
          <a:bodyPr wrap="square" rtlCol="0">
            <a:spAutoFit/>
          </a:bodyPr>
          <a:lstStyle/>
          <a:p>
            <a:pPr algn="ctr"/>
            <a:r>
              <a:rPr lang="en-US" b="1" dirty="0" err="1">
                <a:solidFill>
                  <a:srgbClr val="0070C0"/>
                </a:solidFill>
              </a:rPr>
              <a:t>Misocyclones</a:t>
            </a:r>
            <a:r>
              <a:rPr lang="en-US" b="1" dirty="0">
                <a:solidFill>
                  <a:srgbClr val="0070C0"/>
                </a:solidFill>
              </a:rPr>
              <a:t> may modulate CI</a:t>
            </a:r>
          </a:p>
        </p:txBody>
      </p:sp>
      <p:sp>
        <p:nvSpPr>
          <p:cNvPr id="13" name="TextBox 12">
            <a:extLst>
              <a:ext uri="{FF2B5EF4-FFF2-40B4-BE49-F238E27FC236}">
                <a16:creationId xmlns:a16="http://schemas.microsoft.com/office/drawing/2014/main" id="{D91CC624-75A4-FF44-BD93-EE35002828FA}"/>
              </a:ext>
            </a:extLst>
          </p:cNvPr>
          <p:cNvSpPr txBox="1"/>
          <p:nvPr/>
        </p:nvSpPr>
        <p:spPr>
          <a:xfrm>
            <a:off x="321089" y="5181598"/>
            <a:ext cx="11519217"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Deep convection initiates within ~10 km west to ~40 km east of the surface dryline</a:t>
            </a:r>
          </a:p>
          <a:p>
            <a:pPr marL="285750" indent="-285750">
              <a:buFont typeface="Arial" panose="020B0604020202020204" pitchFamily="34" charset="0"/>
              <a:buChar char="•"/>
            </a:pPr>
            <a:r>
              <a:rPr lang="en-US" sz="2400" dirty="0"/>
              <a:t>Possible reasons convection initiates near the dryline: </a:t>
            </a:r>
            <a:r>
              <a:rPr lang="en-US" sz="2400" u="sng" dirty="0"/>
              <a:t>surface convergence</a:t>
            </a:r>
            <a:r>
              <a:rPr lang="en-US" sz="2400" dirty="0"/>
              <a:t>; </a:t>
            </a:r>
            <a:r>
              <a:rPr lang="en-US" sz="2400" u="sng" dirty="0"/>
              <a:t>dryline is western-most boundary of moist, unstable airmass</a:t>
            </a:r>
            <a:r>
              <a:rPr lang="en-US" sz="2400" dirty="0"/>
              <a:t>; </a:t>
            </a:r>
            <a:r>
              <a:rPr lang="en-US" sz="2400" u="sng" dirty="0"/>
              <a:t>bulges, </a:t>
            </a:r>
            <a:r>
              <a:rPr lang="en-US" sz="2400" u="sng" dirty="0" err="1"/>
              <a:t>misocyclones</a:t>
            </a:r>
            <a:r>
              <a:rPr lang="en-US" sz="2400" u="sng" dirty="0"/>
              <a:t> enhance convergence</a:t>
            </a:r>
            <a:r>
              <a:rPr lang="en-US" sz="2400" dirty="0"/>
              <a:t>; </a:t>
            </a:r>
            <a:r>
              <a:rPr lang="en-US" sz="2400" u="sng" dirty="0"/>
              <a:t>secondary circulation, persistent lift</a:t>
            </a:r>
          </a:p>
        </p:txBody>
      </p:sp>
    </p:spTree>
    <p:extLst>
      <p:ext uri="{BB962C8B-B14F-4D97-AF65-F5344CB8AC3E}">
        <p14:creationId xmlns:p14="http://schemas.microsoft.com/office/powerpoint/2010/main" val="399200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882588" y="1403813"/>
            <a:ext cx="3405326" cy="825046"/>
          </a:xfrm>
        </p:spPr>
        <p:txBody>
          <a:bodyPr>
            <a:normAutofit fontScale="90000"/>
          </a:bodyPr>
          <a:lstStyle/>
          <a:p>
            <a:pPr algn="ctr"/>
            <a:r>
              <a:rPr lang="en-US" dirty="0">
                <a:solidFill>
                  <a:srgbClr val="FF0000"/>
                </a:solidFill>
              </a:rPr>
              <a:t>Dryline Convective Initiation – a case study</a:t>
            </a:r>
          </a:p>
        </p:txBody>
      </p:sp>
      <p:sp>
        <p:nvSpPr>
          <p:cNvPr id="5" name="TextBox 4">
            <a:extLst>
              <a:ext uri="{FF2B5EF4-FFF2-40B4-BE49-F238E27FC236}">
                <a16:creationId xmlns:a16="http://schemas.microsoft.com/office/drawing/2014/main" id="{BDE1E67D-28A8-FB46-8917-F55F2031BF1B}"/>
              </a:ext>
            </a:extLst>
          </p:cNvPr>
          <p:cNvSpPr txBox="1"/>
          <p:nvPr/>
        </p:nvSpPr>
        <p:spPr>
          <a:xfrm>
            <a:off x="212657" y="5677191"/>
            <a:ext cx="5173565" cy="954107"/>
          </a:xfrm>
          <a:prstGeom prst="rect">
            <a:avLst/>
          </a:prstGeom>
          <a:noFill/>
        </p:spPr>
        <p:txBody>
          <a:bodyPr wrap="square">
            <a:spAutoFit/>
          </a:bodyPr>
          <a:lstStyle/>
          <a:p>
            <a:pPr algn="l"/>
            <a:r>
              <a:rPr lang="en-US" sz="1400" b="0" i="0" dirty="0">
                <a:solidFill>
                  <a:srgbClr val="000000"/>
                </a:solidFill>
                <a:effectLst/>
                <a:latin typeface="Times" pitchFamily="2" charset="0"/>
                <a:hlinkClick r:id="rId2"/>
              </a:rPr>
              <a:t>Xue, M. and W. Martin</a:t>
            </a:r>
            <a:r>
              <a:rPr lang="en-US" sz="1400" b="0" i="0" dirty="0">
                <a:solidFill>
                  <a:srgbClr val="000000"/>
                </a:solidFill>
                <a:effectLst/>
                <a:latin typeface="Times" pitchFamily="2" charset="0"/>
              </a:rPr>
              <a:t>, 2006: A high-resolution modeling study of the 24 May 2002 case during IHOP. Part I: Numerical simulation and general evolution of the dryline and convection.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149-171.</a:t>
            </a:r>
          </a:p>
        </p:txBody>
      </p:sp>
      <p:pic>
        <p:nvPicPr>
          <p:cNvPr id="7" name="Picture 6" descr="Diagram, map&#10;&#10;Description automatically generated">
            <a:extLst>
              <a:ext uri="{FF2B5EF4-FFF2-40B4-BE49-F238E27FC236}">
                <a16:creationId xmlns:a16="http://schemas.microsoft.com/office/drawing/2014/main" id="{46593E98-2015-FC46-BE3F-AF74FE016C6F}"/>
              </a:ext>
            </a:extLst>
          </p:cNvPr>
          <p:cNvPicPr>
            <a:picLocks noChangeAspect="1"/>
          </p:cNvPicPr>
          <p:nvPr/>
        </p:nvPicPr>
        <p:blipFill>
          <a:blip r:embed="rId3"/>
          <a:stretch>
            <a:fillRect/>
          </a:stretch>
        </p:blipFill>
        <p:spPr>
          <a:xfrm>
            <a:off x="8847641" y="0"/>
            <a:ext cx="3445407" cy="6858000"/>
          </a:xfrm>
          <a:prstGeom prst="rect">
            <a:avLst/>
          </a:prstGeom>
        </p:spPr>
      </p:pic>
      <p:pic>
        <p:nvPicPr>
          <p:cNvPr id="9" name="Picture 8" descr="A picture containing text, day&#10;&#10;Description automatically generated">
            <a:extLst>
              <a:ext uri="{FF2B5EF4-FFF2-40B4-BE49-F238E27FC236}">
                <a16:creationId xmlns:a16="http://schemas.microsoft.com/office/drawing/2014/main" id="{835A74EC-90E8-C26F-98FD-E74CD3298082}"/>
              </a:ext>
            </a:extLst>
          </p:cNvPr>
          <p:cNvPicPr>
            <a:picLocks noChangeAspect="1"/>
          </p:cNvPicPr>
          <p:nvPr/>
        </p:nvPicPr>
        <p:blipFill>
          <a:blip r:embed="rId4"/>
          <a:stretch>
            <a:fillRect/>
          </a:stretch>
        </p:blipFill>
        <p:spPr>
          <a:xfrm>
            <a:off x="5598108" y="0"/>
            <a:ext cx="3037647" cy="6858000"/>
          </a:xfrm>
          <a:prstGeom prst="rect">
            <a:avLst/>
          </a:prstGeom>
        </p:spPr>
      </p:pic>
    </p:spTree>
    <p:extLst>
      <p:ext uri="{BB962C8B-B14F-4D97-AF65-F5344CB8AC3E}">
        <p14:creationId xmlns:p14="http://schemas.microsoft.com/office/powerpoint/2010/main" val="3998806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0BD8A55A-C0ED-AC67-4452-6EFF21BDE93F}"/>
              </a:ext>
            </a:extLst>
          </p:cNvPr>
          <p:cNvSpPr>
            <a:spLocks noGrp="1" noChangeArrowheads="1"/>
          </p:cNvSpPr>
          <p:nvPr>
            <p:ph type="title"/>
          </p:nvPr>
        </p:nvSpPr>
        <p:spPr>
          <a:xfrm>
            <a:off x="2438400" y="152400"/>
            <a:ext cx="7772400" cy="990600"/>
          </a:xfrm>
        </p:spPr>
        <p:txBody>
          <a:bodyPr/>
          <a:lstStyle/>
          <a:p>
            <a:pPr algn="ctr"/>
            <a:r>
              <a:rPr lang="en-US" altLang="en-US" sz="3400" dirty="0">
                <a:latin typeface="Arial" panose="020B0604020202020204" pitchFamily="34" charset="0"/>
              </a:rPr>
              <a:t>Time and Location of Initiation</a:t>
            </a:r>
            <a:br>
              <a:rPr lang="en-US" altLang="en-US" sz="3400" dirty="0">
                <a:latin typeface="Arial" panose="020B0604020202020204" pitchFamily="34" charset="0"/>
              </a:rPr>
            </a:br>
            <a:r>
              <a:rPr lang="en-US" altLang="en-US" sz="2600" dirty="0">
                <a:latin typeface="Arial" panose="020B0604020202020204" pitchFamily="34" charset="0"/>
              </a:rPr>
              <a:t>(Loop time: 17UTC – 22 UTC)</a:t>
            </a:r>
          </a:p>
        </p:txBody>
      </p:sp>
      <p:pic>
        <p:nvPicPr>
          <p:cNvPr id="197635" name="Picture 3">
            <a:extLst>
              <a:ext uri="{FF2B5EF4-FFF2-40B4-BE49-F238E27FC236}">
                <a16:creationId xmlns:a16="http://schemas.microsoft.com/office/drawing/2014/main" id="{5F26DCE9-74F1-C207-7963-13FCBA7F3FE5}"/>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2033588" y="1206500"/>
            <a:ext cx="8202612" cy="558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882588" y="1403813"/>
            <a:ext cx="3405326" cy="825046"/>
          </a:xfrm>
        </p:spPr>
        <p:txBody>
          <a:bodyPr>
            <a:normAutofit fontScale="90000"/>
          </a:bodyPr>
          <a:lstStyle/>
          <a:p>
            <a:pPr algn="ctr"/>
            <a:r>
              <a:rPr lang="en-US" dirty="0">
                <a:solidFill>
                  <a:srgbClr val="FF0000"/>
                </a:solidFill>
              </a:rPr>
              <a:t>Dryline Convective Initiation – a case study</a:t>
            </a:r>
          </a:p>
        </p:txBody>
      </p:sp>
      <p:sp>
        <p:nvSpPr>
          <p:cNvPr id="5" name="TextBox 4">
            <a:extLst>
              <a:ext uri="{FF2B5EF4-FFF2-40B4-BE49-F238E27FC236}">
                <a16:creationId xmlns:a16="http://schemas.microsoft.com/office/drawing/2014/main" id="{BDE1E67D-28A8-FB46-8917-F55F2031BF1B}"/>
              </a:ext>
            </a:extLst>
          </p:cNvPr>
          <p:cNvSpPr txBox="1"/>
          <p:nvPr/>
        </p:nvSpPr>
        <p:spPr>
          <a:xfrm>
            <a:off x="283679" y="5588414"/>
            <a:ext cx="5173565" cy="954107"/>
          </a:xfrm>
          <a:prstGeom prst="rect">
            <a:avLst/>
          </a:prstGeom>
          <a:noFill/>
        </p:spPr>
        <p:txBody>
          <a:bodyPr wrap="square">
            <a:spAutoFit/>
          </a:bodyPr>
          <a:lstStyle/>
          <a:p>
            <a:pPr algn="l"/>
            <a:r>
              <a:rPr lang="en-US" sz="1400" b="0" i="0" dirty="0">
                <a:solidFill>
                  <a:srgbClr val="000000"/>
                </a:solidFill>
                <a:effectLst/>
                <a:latin typeface="Times" pitchFamily="2" charset="0"/>
                <a:hlinkClick r:id="rId2"/>
              </a:rPr>
              <a:t>Xue, M. and W. Martin</a:t>
            </a:r>
            <a:r>
              <a:rPr lang="en-US" sz="1400" b="0" i="0" dirty="0">
                <a:solidFill>
                  <a:srgbClr val="000000"/>
                </a:solidFill>
                <a:effectLst/>
                <a:latin typeface="Times" pitchFamily="2" charset="0"/>
              </a:rPr>
              <a:t>, 2006: A high-resolution modeling study of the 24 May 2002 case during IHOP. Part I: Numerical simulation and general evolution of the dryline and convection.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149-171.</a:t>
            </a:r>
          </a:p>
        </p:txBody>
      </p:sp>
      <p:pic>
        <p:nvPicPr>
          <p:cNvPr id="4" name="Picture 3" descr="Diagram&#10;&#10;Description automatically generated">
            <a:extLst>
              <a:ext uri="{FF2B5EF4-FFF2-40B4-BE49-F238E27FC236}">
                <a16:creationId xmlns:a16="http://schemas.microsoft.com/office/drawing/2014/main" id="{31FA695A-7CD7-32D8-4721-4EE0E312C3E2}"/>
              </a:ext>
            </a:extLst>
          </p:cNvPr>
          <p:cNvPicPr>
            <a:picLocks noChangeAspect="1"/>
          </p:cNvPicPr>
          <p:nvPr/>
        </p:nvPicPr>
        <p:blipFill>
          <a:blip r:embed="rId3"/>
          <a:stretch>
            <a:fillRect/>
          </a:stretch>
        </p:blipFill>
        <p:spPr>
          <a:xfrm>
            <a:off x="6354815" y="0"/>
            <a:ext cx="5306122" cy="6858000"/>
          </a:xfrm>
          <a:prstGeom prst="rect">
            <a:avLst/>
          </a:prstGeom>
        </p:spPr>
      </p:pic>
    </p:spTree>
    <p:extLst>
      <p:ext uri="{BB962C8B-B14F-4D97-AF65-F5344CB8AC3E}">
        <p14:creationId xmlns:p14="http://schemas.microsoft.com/office/powerpoint/2010/main" val="53676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882588" y="1403813"/>
            <a:ext cx="3405326" cy="825046"/>
          </a:xfrm>
        </p:spPr>
        <p:txBody>
          <a:bodyPr>
            <a:normAutofit fontScale="90000"/>
          </a:bodyPr>
          <a:lstStyle/>
          <a:p>
            <a:pPr algn="ctr"/>
            <a:r>
              <a:rPr lang="en-US" dirty="0">
                <a:solidFill>
                  <a:srgbClr val="FF0000"/>
                </a:solidFill>
              </a:rPr>
              <a:t>Dryline Convective Initiation – a case study</a:t>
            </a:r>
          </a:p>
        </p:txBody>
      </p:sp>
      <p:sp>
        <p:nvSpPr>
          <p:cNvPr id="5" name="TextBox 4">
            <a:extLst>
              <a:ext uri="{FF2B5EF4-FFF2-40B4-BE49-F238E27FC236}">
                <a16:creationId xmlns:a16="http://schemas.microsoft.com/office/drawing/2014/main" id="{BDE1E67D-28A8-FB46-8917-F55F2031BF1B}"/>
              </a:ext>
            </a:extLst>
          </p:cNvPr>
          <p:cNvSpPr txBox="1"/>
          <p:nvPr/>
        </p:nvSpPr>
        <p:spPr>
          <a:xfrm>
            <a:off x="213064" y="5588414"/>
            <a:ext cx="4260666" cy="954107"/>
          </a:xfrm>
          <a:prstGeom prst="rect">
            <a:avLst/>
          </a:prstGeom>
          <a:noFill/>
        </p:spPr>
        <p:txBody>
          <a:bodyPr wrap="square">
            <a:spAutoFit/>
          </a:bodyPr>
          <a:lstStyle/>
          <a:p>
            <a:pPr algn="l"/>
            <a:r>
              <a:rPr lang="en-US" sz="1400" b="0" i="0" dirty="0">
                <a:solidFill>
                  <a:srgbClr val="000000"/>
                </a:solidFill>
                <a:effectLst/>
                <a:latin typeface="Times" pitchFamily="2" charset="0"/>
                <a:hlinkClick r:id="rId2"/>
              </a:rPr>
              <a:t>Xue, M. and W. Martin</a:t>
            </a:r>
            <a:r>
              <a:rPr lang="en-US" sz="1400" b="0" i="0" dirty="0">
                <a:solidFill>
                  <a:srgbClr val="000000"/>
                </a:solidFill>
                <a:effectLst/>
                <a:latin typeface="Times" pitchFamily="2" charset="0"/>
              </a:rPr>
              <a:t>, 2006: A high-resolution modeling study of the 24 May 2002 case during IHOP. Part I: Numerical simulation and general evolution of the dryline and convection.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149-171.</a:t>
            </a:r>
          </a:p>
        </p:txBody>
      </p:sp>
      <p:pic>
        <p:nvPicPr>
          <p:cNvPr id="6" name="Picture 5" descr="Text&#10;&#10;Description automatically generated with medium confidence">
            <a:extLst>
              <a:ext uri="{FF2B5EF4-FFF2-40B4-BE49-F238E27FC236}">
                <a16:creationId xmlns:a16="http://schemas.microsoft.com/office/drawing/2014/main" id="{D300AEF8-6FE7-51BD-FF75-702AE10644B7}"/>
              </a:ext>
            </a:extLst>
          </p:cNvPr>
          <p:cNvPicPr>
            <a:picLocks noChangeAspect="1"/>
          </p:cNvPicPr>
          <p:nvPr/>
        </p:nvPicPr>
        <p:blipFill>
          <a:blip r:embed="rId3"/>
          <a:stretch>
            <a:fillRect/>
          </a:stretch>
        </p:blipFill>
        <p:spPr>
          <a:xfrm>
            <a:off x="4473729" y="315479"/>
            <a:ext cx="7594600" cy="6273800"/>
          </a:xfrm>
          <a:prstGeom prst="rect">
            <a:avLst/>
          </a:prstGeom>
        </p:spPr>
      </p:pic>
    </p:spTree>
    <p:extLst>
      <p:ext uri="{BB962C8B-B14F-4D97-AF65-F5344CB8AC3E}">
        <p14:creationId xmlns:p14="http://schemas.microsoft.com/office/powerpoint/2010/main" val="705899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0" y="1649669"/>
            <a:ext cx="2393272" cy="825046"/>
          </a:xfrm>
        </p:spPr>
        <p:txBody>
          <a:bodyPr>
            <a:normAutofit fontScale="90000"/>
          </a:bodyPr>
          <a:lstStyle/>
          <a:p>
            <a:pPr algn="ctr"/>
            <a:r>
              <a:rPr lang="en-US" dirty="0">
                <a:solidFill>
                  <a:srgbClr val="FF0000"/>
                </a:solidFill>
              </a:rPr>
              <a:t>Dryline Convective Initiation – a case study</a:t>
            </a:r>
          </a:p>
        </p:txBody>
      </p:sp>
      <p:sp>
        <p:nvSpPr>
          <p:cNvPr id="5" name="TextBox 4">
            <a:extLst>
              <a:ext uri="{FF2B5EF4-FFF2-40B4-BE49-F238E27FC236}">
                <a16:creationId xmlns:a16="http://schemas.microsoft.com/office/drawing/2014/main" id="{BDE1E67D-28A8-FB46-8917-F55F2031BF1B}"/>
              </a:ext>
            </a:extLst>
          </p:cNvPr>
          <p:cNvSpPr txBox="1"/>
          <p:nvPr/>
        </p:nvSpPr>
        <p:spPr>
          <a:xfrm>
            <a:off x="203779" y="5623925"/>
            <a:ext cx="5173565" cy="954107"/>
          </a:xfrm>
          <a:prstGeom prst="rect">
            <a:avLst/>
          </a:prstGeom>
          <a:noFill/>
        </p:spPr>
        <p:txBody>
          <a:bodyPr wrap="square">
            <a:spAutoFit/>
          </a:bodyPr>
          <a:lstStyle/>
          <a:p>
            <a:pPr algn="l"/>
            <a:r>
              <a:rPr lang="en-US" sz="1400" b="0" i="0" dirty="0">
                <a:solidFill>
                  <a:srgbClr val="000000"/>
                </a:solidFill>
                <a:effectLst/>
                <a:latin typeface="Times" pitchFamily="2" charset="0"/>
                <a:hlinkClick r:id="rId2"/>
              </a:rPr>
              <a:t>Xue, M. and W. Martin</a:t>
            </a:r>
            <a:r>
              <a:rPr lang="en-US" sz="1400" b="0" i="0" dirty="0">
                <a:solidFill>
                  <a:srgbClr val="000000"/>
                </a:solidFill>
                <a:effectLst/>
                <a:latin typeface="Times" pitchFamily="2" charset="0"/>
              </a:rPr>
              <a:t>, 2006: A high-resolution modeling study of the 24 May 2002 case during IHOP. Part I: Numerical simulation and general evolution of the dryline and convection.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149-171.</a:t>
            </a:r>
          </a:p>
        </p:txBody>
      </p:sp>
      <p:pic>
        <p:nvPicPr>
          <p:cNvPr id="8" name="Picture 7" descr="Diagram, engineering drawing&#10;&#10;Description automatically generated">
            <a:extLst>
              <a:ext uri="{FF2B5EF4-FFF2-40B4-BE49-F238E27FC236}">
                <a16:creationId xmlns:a16="http://schemas.microsoft.com/office/drawing/2014/main" id="{FDA98550-7B0E-FF62-6079-585F7260411D}"/>
              </a:ext>
            </a:extLst>
          </p:cNvPr>
          <p:cNvPicPr>
            <a:picLocks noChangeAspect="1"/>
          </p:cNvPicPr>
          <p:nvPr/>
        </p:nvPicPr>
        <p:blipFill>
          <a:blip r:embed="rId3"/>
          <a:stretch>
            <a:fillRect/>
          </a:stretch>
        </p:blipFill>
        <p:spPr>
          <a:xfrm>
            <a:off x="5769667" y="0"/>
            <a:ext cx="6422333" cy="6858000"/>
          </a:xfrm>
          <a:prstGeom prst="rect">
            <a:avLst/>
          </a:prstGeom>
        </p:spPr>
      </p:pic>
      <p:pic>
        <p:nvPicPr>
          <p:cNvPr id="9" name="Picture 4">
            <a:extLst>
              <a:ext uri="{FF2B5EF4-FFF2-40B4-BE49-F238E27FC236}">
                <a16:creationId xmlns:a16="http://schemas.microsoft.com/office/drawing/2014/main" id="{5C27EC2C-FFDB-E0A3-341F-DA9AE081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72" t="11200" r="50291" b="30452"/>
          <a:stretch>
            <a:fillRect/>
          </a:stretch>
        </p:blipFill>
        <p:spPr bwMode="auto">
          <a:xfrm>
            <a:off x="2460419" y="145788"/>
            <a:ext cx="3242100" cy="347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15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B60E-C3FC-C347-B5DB-D8B26E6860F0}"/>
              </a:ext>
            </a:extLst>
          </p:cNvPr>
          <p:cNvSpPr>
            <a:spLocks noGrp="1"/>
          </p:cNvSpPr>
          <p:nvPr>
            <p:ph type="title"/>
          </p:nvPr>
        </p:nvSpPr>
        <p:spPr/>
        <p:txBody>
          <a:bodyPr/>
          <a:lstStyle/>
          <a:p>
            <a:pPr algn="ctr"/>
            <a:r>
              <a:rPr lang="en-US" b="1" dirty="0">
                <a:solidFill>
                  <a:srgbClr val="FF0000"/>
                </a:solidFill>
              </a:rPr>
              <a:t>Ingredients for Severe Convective Storms</a:t>
            </a:r>
          </a:p>
        </p:txBody>
      </p:sp>
      <p:sp>
        <p:nvSpPr>
          <p:cNvPr id="3" name="Content Placeholder 2">
            <a:extLst>
              <a:ext uri="{FF2B5EF4-FFF2-40B4-BE49-F238E27FC236}">
                <a16:creationId xmlns:a16="http://schemas.microsoft.com/office/drawing/2014/main" id="{BDD5311D-3938-B73E-8A79-700D321C18C9}"/>
              </a:ext>
            </a:extLst>
          </p:cNvPr>
          <p:cNvSpPr>
            <a:spLocks noGrp="1"/>
          </p:cNvSpPr>
          <p:nvPr>
            <p:ph idx="1"/>
          </p:nvPr>
        </p:nvSpPr>
        <p:spPr>
          <a:xfrm>
            <a:off x="2074126" y="1769869"/>
            <a:ext cx="7705493" cy="4351338"/>
          </a:xfrm>
        </p:spPr>
        <p:txBody>
          <a:bodyPr/>
          <a:lstStyle/>
          <a:p>
            <a:r>
              <a:rPr lang="en-US" dirty="0"/>
              <a:t>What do you think are the key ingredients for several convective storms?</a:t>
            </a:r>
          </a:p>
        </p:txBody>
      </p:sp>
    </p:spTree>
    <p:extLst>
      <p:ext uri="{BB962C8B-B14F-4D97-AF65-F5344CB8AC3E}">
        <p14:creationId xmlns:p14="http://schemas.microsoft.com/office/powerpoint/2010/main" val="3564539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0" y="1649669"/>
            <a:ext cx="2393272" cy="825046"/>
          </a:xfrm>
        </p:spPr>
        <p:txBody>
          <a:bodyPr>
            <a:normAutofit fontScale="90000"/>
          </a:bodyPr>
          <a:lstStyle/>
          <a:p>
            <a:pPr algn="ctr"/>
            <a:r>
              <a:rPr lang="en-US" dirty="0">
                <a:solidFill>
                  <a:srgbClr val="FF0000"/>
                </a:solidFill>
              </a:rPr>
              <a:t>Dryline Convective Initiation – a case study</a:t>
            </a:r>
          </a:p>
        </p:txBody>
      </p:sp>
      <p:sp>
        <p:nvSpPr>
          <p:cNvPr id="5" name="TextBox 4">
            <a:extLst>
              <a:ext uri="{FF2B5EF4-FFF2-40B4-BE49-F238E27FC236}">
                <a16:creationId xmlns:a16="http://schemas.microsoft.com/office/drawing/2014/main" id="{BDE1E67D-28A8-FB46-8917-F55F2031BF1B}"/>
              </a:ext>
            </a:extLst>
          </p:cNvPr>
          <p:cNvSpPr txBox="1"/>
          <p:nvPr/>
        </p:nvSpPr>
        <p:spPr>
          <a:xfrm>
            <a:off x="203779" y="5517393"/>
            <a:ext cx="5173565" cy="954107"/>
          </a:xfrm>
          <a:prstGeom prst="rect">
            <a:avLst/>
          </a:prstGeom>
          <a:noFill/>
        </p:spPr>
        <p:txBody>
          <a:bodyPr wrap="square">
            <a:spAutoFit/>
          </a:bodyPr>
          <a:lstStyle/>
          <a:p>
            <a:pPr algn="l"/>
            <a:r>
              <a:rPr lang="en-US" sz="1400" b="0" i="0" dirty="0">
                <a:solidFill>
                  <a:srgbClr val="000000"/>
                </a:solidFill>
                <a:effectLst/>
                <a:latin typeface="Times" pitchFamily="2" charset="0"/>
                <a:hlinkClick r:id="rId2"/>
              </a:rPr>
              <a:t>Xue, M. and W. Martin</a:t>
            </a:r>
            <a:r>
              <a:rPr lang="en-US" sz="1400" b="0" i="0" dirty="0">
                <a:solidFill>
                  <a:srgbClr val="000000"/>
                </a:solidFill>
                <a:effectLst/>
                <a:latin typeface="Times" pitchFamily="2" charset="0"/>
              </a:rPr>
              <a:t>, 2006: A high-resolution modeling study of the 24 May 2002 case during IHOP. Part I: Numerical simulation and general evolution of the dryline and convection.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149-171.</a:t>
            </a:r>
          </a:p>
        </p:txBody>
      </p:sp>
      <p:pic>
        <p:nvPicPr>
          <p:cNvPr id="4" name="Picture 3" descr="Diagram&#10;&#10;Description automatically generated">
            <a:extLst>
              <a:ext uri="{FF2B5EF4-FFF2-40B4-BE49-F238E27FC236}">
                <a16:creationId xmlns:a16="http://schemas.microsoft.com/office/drawing/2014/main" id="{831EF5E4-9E7B-E9FF-FCB8-F342CCF19C81}"/>
              </a:ext>
            </a:extLst>
          </p:cNvPr>
          <p:cNvPicPr>
            <a:picLocks noChangeAspect="1"/>
          </p:cNvPicPr>
          <p:nvPr/>
        </p:nvPicPr>
        <p:blipFill>
          <a:blip r:embed="rId3"/>
          <a:stretch>
            <a:fillRect/>
          </a:stretch>
        </p:blipFill>
        <p:spPr>
          <a:xfrm>
            <a:off x="5892954" y="6724"/>
            <a:ext cx="6229843" cy="6858000"/>
          </a:xfrm>
          <a:prstGeom prst="rect">
            <a:avLst/>
          </a:prstGeom>
        </p:spPr>
      </p:pic>
      <p:pic>
        <p:nvPicPr>
          <p:cNvPr id="7" name="Picture 4">
            <a:extLst>
              <a:ext uri="{FF2B5EF4-FFF2-40B4-BE49-F238E27FC236}">
                <a16:creationId xmlns:a16="http://schemas.microsoft.com/office/drawing/2014/main" id="{66BC21E9-207C-C837-2ABF-846F48C80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672" t="11200" r="50291" b="30452"/>
          <a:stretch>
            <a:fillRect/>
          </a:stretch>
        </p:blipFill>
        <p:spPr bwMode="auto">
          <a:xfrm>
            <a:off x="2460419" y="145788"/>
            <a:ext cx="3242100" cy="347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60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285074" y="256791"/>
            <a:ext cx="11381174" cy="825046"/>
          </a:xfrm>
        </p:spPr>
        <p:txBody>
          <a:bodyPr>
            <a:normAutofit/>
          </a:bodyPr>
          <a:lstStyle/>
          <a:p>
            <a:pPr algn="ctr"/>
            <a:r>
              <a:rPr lang="en-US" dirty="0">
                <a:solidFill>
                  <a:srgbClr val="FF0000"/>
                </a:solidFill>
              </a:rPr>
              <a:t>Horizontal convective rolls</a:t>
            </a:r>
          </a:p>
        </p:txBody>
      </p:sp>
      <p:pic>
        <p:nvPicPr>
          <p:cNvPr id="3" name="Picture 4">
            <a:extLst>
              <a:ext uri="{FF2B5EF4-FFF2-40B4-BE49-F238E27FC236}">
                <a16:creationId xmlns:a16="http://schemas.microsoft.com/office/drawing/2014/main" id="{66714BAE-0387-ABDB-DDAC-B7CF473DC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955" b="17368"/>
          <a:stretch>
            <a:fillRect/>
          </a:stretch>
        </p:blipFill>
        <p:spPr bwMode="auto">
          <a:xfrm>
            <a:off x="0" y="1985542"/>
            <a:ext cx="6461574" cy="3931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06AF77F-1B4A-1668-A203-0804CCB91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340" y="1003177"/>
            <a:ext cx="5590959" cy="536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11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D26B79F1-DEC9-07CF-91DB-F72451EAD97C}"/>
              </a:ext>
            </a:extLst>
          </p:cNvPr>
          <p:cNvSpPr>
            <a:spLocks noGrp="1" noChangeArrowheads="1"/>
          </p:cNvSpPr>
          <p:nvPr>
            <p:ph type="title"/>
          </p:nvPr>
        </p:nvSpPr>
        <p:spPr/>
        <p:txBody>
          <a:bodyPr/>
          <a:lstStyle/>
          <a:p>
            <a:endParaRPr lang="en-US" altLang="en-US"/>
          </a:p>
        </p:txBody>
      </p:sp>
      <p:sp>
        <p:nvSpPr>
          <p:cNvPr id="402435" name="Rectangle 3">
            <a:extLst>
              <a:ext uri="{FF2B5EF4-FFF2-40B4-BE49-F238E27FC236}">
                <a16:creationId xmlns:a16="http://schemas.microsoft.com/office/drawing/2014/main" id="{485DD4A7-BFB3-BBB8-4A39-FF96F1D08B59}"/>
              </a:ext>
            </a:extLst>
          </p:cNvPr>
          <p:cNvSpPr>
            <a:spLocks noGrp="1" noChangeArrowheads="1"/>
          </p:cNvSpPr>
          <p:nvPr>
            <p:ph type="body" idx="1"/>
          </p:nvPr>
        </p:nvSpPr>
        <p:spPr/>
        <p:txBody>
          <a:bodyPr/>
          <a:lstStyle/>
          <a:p>
            <a:endParaRPr lang="en-US" altLang="en-US" dirty="0"/>
          </a:p>
        </p:txBody>
      </p:sp>
      <p:pic>
        <p:nvPicPr>
          <p:cNvPr id="402436" name="Picture 4">
            <a:extLst>
              <a:ext uri="{FF2B5EF4-FFF2-40B4-BE49-F238E27FC236}">
                <a16:creationId xmlns:a16="http://schemas.microsoft.com/office/drawing/2014/main" id="{E0FACD54-7C6C-58B8-4A8C-977DF992E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96" t="7643" b="8237"/>
          <a:stretch>
            <a:fillRect/>
          </a:stretch>
        </p:blipFill>
        <p:spPr bwMode="auto">
          <a:xfrm>
            <a:off x="3554958" y="161925"/>
            <a:ext cx="8428037" cy="6534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BD1B72-F78E-3010-DC86-EB33F2096B11}"/>
              </a:ext>
            </a:extLst>
          </p:cNvPr>
          <p:cNvSpPr txBox="1"/>
          <p:nvPr/>
        </p:nvSpPr>
        <p:spPr>
          <a:xfrm>
            <a:off x="9174323" y="2101241"/>
            <a:ext cx="2590958" cy="1631216"/>
          </a:xfrm>
          <a:prstGeom prst="rect">
            <a:avLst/>
          </a:prstGeom>
          <a:noFill/>
        </p:spPr>
        <p:txBody>
          <a:bodyPr wrap="square" rtlCol="0">
            <a:spAutoFit/>
          </a:bodyPr>
          <a:lstStyle/>
          <a:p>
            <a:r>
              <a:rPr lang="en-US" sz="2000" dirty="0"/>
              <a:t>Simulated surface moisture convergence bands associated with HCRs on east and west sides of a dryline</a:t>
            </a:r>
          </a:p>
        </p:txBody>
      </p:sp>
      <p:sp>
        <p:nvSpPr>
          <p:cNvPr id="3" name="TextBox 2">
            <a:extLst>
              <a:ext uri="{FF2B5EF4-FFF2-40B4-BE49-F238E27FC236}">
                <a16:creationId xmlns:a16="http://schemas.microsoft.com/office/drawing/2014/main" id="{D12D4470-0368-6D0E-C269-818E6ADCB9F5}"/>
              </a:ext>
            </a:extLst>
          </p:cNvPr>
          <p:cNvSpPr txBox="1"/>
          <p:nvPr/>
        </p:nvSpPr>
        <p:spPr>
          <a:xfrm>
            <a:off x="209005" y="5592187"/>
            <a:ext cx="3803010" cy="1169551"/>
          </a:xfrm>
          <a:prstGeom prst="rect">
            <a:avLst/>
          </a:prstGeom>
          <a:noFill/>
        </p:spPr>
        <p:txBody>
          <a:bodyPr wrap="square">
            <a:spAutoFit/>
          </a:bodyPr>
          <a:lstStyle/>
          <a:p>
            <a:pPr algn="l"/>
            <a:r>
              <a:rPr lang="en-US" sz="1400" b="0" i="0" dirty="0">
                <a:solidFill>
                  <a:srgbClr val="000000"/>
                </a:solidFill>
                <a:effectLst/>
                <a:latin typeface="Times" pitchFamily="2" charset="0"/>
                <a:hlinkClick r:id="rId3"/>
              </a:rPr>
              <a:t>Xue, M. and W. Martin</a:t>
            </a:r>
            <a:r>
              <a:rPr lang="en-US" sz="1400" b="0" i="0" dirty="0">
                <a:solidFill>
                  <a:srgbClr val="000000"/>
                </a:solidFill>
                <a:effectLst/>
                <a:latin typeface="Times" pitchFamily="2" charset="0"/>
              </a:rPr>
              <a:t>, 2006: A high-resolution modeling study of the 24 May 2002 case during IHOP. Part II: Horizontal convective rolls and convective initiation.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172-191.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E9F39773-A4AE-91A0-F1FB-8690360E0973}"/>
              </a:ext>
            </a:extLst>
          </p:cNvPr>
          <p:cNvSpPr>
            <a:spLocks noGrp="1" noChangeArrowheads="1"/>
          </p:cNvSpPr>
          <p:nvPr>
            <p:ph type="title"/>
          </p:nvPr>
        </p:nvSpPr>
        <p:spPr/>
        <p:txBody>
          <a:bodyPr/>
          <a:lstStyle/>
          <a:p>
            <a:endParaRPr lang="en-US" altLang="en-US"/>
          </a:p>
        </p:txBody>
      </p:sp>
      <p:sp>
        <p:nvSpPr>
          <p:cNvPr id="254979" name="Rectangle 3">
            <a:extLst>
              <a:ext uri="{FF2B5EF4-FFF2-40B4-BE49-F238E27FC236}">
                <a16:creationId xmlns:a16="http://schemas.microsoft.com/office/drawing/2014/main" id="{DBBC415E-032A-0FB8-E656-740DA6E13BB2}"/>
              </a:ext>
            </a:extLst>
          </p:cNvPr>
          <p:cNvSpPr>
            <a:spLocks noGrp="1" noChangeArrowheads="1"/>
          </p:cNvSpPr>
          <p:nvPr>
            <p:ph type="body" idx="1"/>
          </p:nvPr>
        </p:nvSpPr>
        <p:spPr/>
        <p:txBody>
          <a:bodyPr/>
          <a:lstStyle/>
          <a:p>
            <a:endParaRPr lang="en-US" altLang="en-US"/>
          </a:p>
        </p:txBody>
      </p:sp>
      <p:pic>
        <p:nvPicPr>
          <p:cNvPr id="254980" name="Picture 4">
            <a:extLst>
              <a:ext uri="{FF2B5EF4-FFF2-40B4-BE49-F238E27FC236}">
                <a16:creationId xmlns:a16="http://schemas.microsoft.com/office/drawing/2014/main" id="{1E3616AD-F12D-316E-D8F6-948FB3BC7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34"/>
          <a:stretch>
            <a:fillRect/>
          </a:stretch>
        </p:blipFill>
        <p:spPr bwMode="auto">
          <a:xfrm>
            <a:off x="2908619" y="-454819"/>
            <a:ext cx="8856662" cy="7767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7BEA72-7E23-19BF-D1FC-BB5803B21320}"/>
              </a:ext>
            </a:extLst>
          </p:cNvPr>
          <p:cNvSpPr txBox="1"/>
          <p:nvPr/>
        </p:nvSpPr>
        <p:spPr>
          <a:xfrm>
            <a:off x="9174323" y="2101241"/>
            <a:ext cx="2590958" cy="1631216"/>
          </a:xfrm>
          <a:prstGeom prst="rect">
            <a:avLst/>
          </a:prstGeom>
          <a:noFill/>
        </p:spPr>
        <p:txBody>
          <a:bodyPr wrap="square" rtlCol="0">
            <a:spAutoFit/>
          </a:bodyPr>
          <a:lstStyle/>
          <a:p>
            <a:r>
              <a:rPr lang="en-US" sz="2000" dirty="0"/>
              <a:t>Simulated surface moisture convergence bands associated with HCRs on east and west sides of a dryline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CA107E60-917D-6505-D5DC-F5FCC52F3F9F}"/>
              </a:ext>
            </a:extLst>
          </p:cNvPr>
          <p:cNvSpPr>
            <a:spLocks noGrp="1" noChangeArrowheads="1"/>
          </p:cNvSpPr>
          <p:nvPr>
            <p:ph type="title"/>
          </p:nvPr>
        </p:nvSpPr>
        <p:spPr/>
        <p:txBody>
          <a:bodyPr/>
          <a:lstStyle/>
          <a:p>
            <a:endParaRPr lang="en-US" altLang="en-US"/>
          </a:p>
        </p:txBody>
      </p:sp>
      <p:sp>
        <p:nvSpPr>
          <p:cNvPr id="263171" name="Rectangle 3">
            <a:extLst>
              <a:ext uri="{FF2B5EF4-FFF2-40B4-BE49-F238E27FC236}">
                <a16:creationId xmlns:a16="http://schemas.microsoft.com/office/drawing/2014/main" id="{DD2A7F0E-E5E4-FF69-1AA7-1F9FB2E88F94}"/>
              </a:ext>
            </a:extLst>
          </p:cNvPr>
          <p:cNvSpPr>
            <a:spLocks noGrp="1" noChangeArrowheads="1"/>
          </p:cNvSpPr>
          <p:nvPr>
            <p:ph type="body" idx="1"/>
          </p:nvPr>
        </p:nvSpPr>
        <p:spPr/>
        <p:txBody>
          <a:bodyPr/>
          <a:lstStyle/>
          <a:p>
            <a:endParaRPr lang="en-US" altLang="en-US"/>
          </a:p>
        </p:txBody>
      </p:sp>
      <p:pic>
        <p:nvPicPr>
          <p:cNvPr id="263172" name="Picture 4">
            <a:extLst>
              <a:ext uri="{FF2B5EF4-FFF2-40B4-BE49-F238E27FC236}">
                <a16:creationId xmlns:a16="http://schemas.microsoft.com/office/drawing/2014/main" id="{7AF6327B-C8E9-37F8-C009-8A7F7A210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03"/>
          <a:stretch>
            <a:fillRect/>
          </a:stretch>
        </p:blipFill>
        <p:spPr bwMode="auto">
          <a:xfrm>
            <a:off x="2230166" y="-454819"/>
            <a:ext cx="9342437" cy="7767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57E315-F32A-A107-E38C-2BE5EC3A2403}"/>
              </a:ext>
            </a:extLst>
          </p:cNvPr>
          <p:cNvSpPr txBox="1"/>
          <p:nvPr/>
        </p:nvSpPr>
        <p:spPr>
          <a:xfrm>
            <a:off x="9357203" y="2144784"/>
            <a:ext cx="2590958" cy="1631216"/>
          </a:xfrm>
          <a:prstGeom prst="rect">
            <a:avLst/>
          </a:prstGeom>
          <a:noFill/>
        </p:spPr>
        <p:txBody>
          <a:bodyPr wrap="square" rtlCol="0">
            <a:spAutoFit/>
          </a:bodyPr>
          <a:lstStyle/>
          <a:p>
            <a:r>
              <a:rPr lang="en-US" sz="2000" dirty="0"/>
              <a:t>Simulated surface moisture convergence bands associated with HCRs on east and west sides of a dryline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6422566E-692E-4ACA-1E46-740EAF57EBCF}"/>
              </a:ext>
            </a:extLst>
          </p:cNvPr>
          <p:cNvSpPr>
            <a:spLocks noGrp="1" noChangeArrowheads="1"/>
          </p:cNvSpPr>
          <p:nvPr>
            <p:ph type="title"/>
          </p:nvPr>
        </p:nvSpPr>
        <p:spPr/>
        <p:txBody>
          <a:bodyPr/>
          <a:lstStyle/>
          <a:p>
            <a:endParaRPr lang="en-US" altLang="en-US"/>
          </a:p>
        </p:txBody>
      </p:sp>
      <p:sp>
        <p:nvSpPr>
          <p:cNvPr id="363523" name="Rectangle 3">
            <a:extLst>
              <a:ext uri="{FF2B5EF4-FFF2-40B4-BE49-F238E27FC236}">
                <a16:creationId xmlns:a16="http://schemas.microsoft.com/office/drawing/2014/main" id="{6779A9AB-BE21-DA3A-0C3E-519820B4EC76}"/>
              </a:ext>
            </a:extLst>
          </p:cNvPr>
          <p:cNvSpPr>
            <a:spLocks noGrp="1" noChangeArrowheads="1"/>
          </p:cNvSpPr>
          <p:nvPr>
            <p:ph type="body" idx="1"/>
          </p:nvPr>
        </p:nvSpPr>
        <p:spPr/>
        <p:txBody>
          <a:bodyPr/>
          <a:lstStyle/>
          <a:p>
            <a:endParaRPr lang="en-US" altLang="en-US"/>
          </a:p>
        </p:txBody>
      </p:sp>
      <p:pic>
        <p:nvPicPr>
          <p:cNvPr id="363524" name="Picture 4">
            <a:extLst>
              <a:ext uri="{FF2B5EF4-FFF2-40B4-BE49-F238E27FC236}">
                <a16:creationId xmlns:a16="http://schemas.microsoft.com/office/drawing/2014/main" id="{AC8D5534-E716-B4B6-CE5E-F69B1EDD9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96"/>
          <a:stretch>
            <a:fillRect/>
          </a:stretch>
        </p:blipFill>
        <p:spPr bwMode="auto">
          <a:xfrm>
            <a:off x="2697164" y="-454025"/>
            <a:ext cx="8428037" cy="7767638"/>
          </a:xfrm>
          <a:prstGeom prst="rect">
            <a:avLst/>
          </a:prstGeom>
          <a:noFill/>
          <a:extLst>
            <a:ext uri="{909E8E84-426E-40DD-AFC4-6F175D3DCCD1}">
              <a14:hiddenFill xmlns:a14="http://schemas.microsoft.com/office/drawing/2010/main">
                <a:solidFill>
                  <a:srgbClr val="FFFFFF"/>
                </a:solidFill>
              </a14:hiddenFill>
            </a:ext>
          </a:extLst>
        </p:spPr>
      </p:pic>
      <p:sp>
        <p:nvSpPr>
          <p:cNvPr id="363525" name="Rectangle 5">
            <a:extLst>
              <a:ext uri="{FF2B5EF4-FFF2-40B4-BE49-F238E27FC236}">
                <a16:creationId xmlns:a16="http://schemas.microsoft.com/office/drawing/2014/main" id="{3DE884F5-036A-4DAF-E562-8947C6929526}"/>
              </a:ext>
            </a:extLst>
          </p:cNvPr>
          <p:cNvSpPr>
            <a:spLocks noChangeArrowheads="1"/>
          </p:cNvSpPr>
          <p:nvPr/>
        </p:nvSpPr>
        <p:spPr bwMode="auto">
          <a:xfrm>
            <a:off x="3629026" y="3790950"/>
            <a:ext cx="1438275" cy="1428750"/>
          </a:xfrm>
          <a:prstGeom prst="rect">
            <a:avLst/>
          </a:prstGeom>
          <a:noFill/>
          <a:ln w="762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63525"/>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4" fill="hold" nodeType="afterEffect">
                                  <p:stCondLst>
                                    <p:cond delay="0"/>
                                  </p:stCondLst>
                                  <p:childTnLst>
                                    <p:set>
                                      <p:cBhvr>
                                        <p:cTn id="9" dur="1" fill="hold">
                                          <p:stCondLst>
                                            <p:cond delay="0"/>
                                          </p:stCondLst>
                                        </p:cTn>
                                        <p:tgtEl>
                                          <p:spTgt spid="363525"/>
                                        </p:tgtEl>
                                        <p:attrNameLst>
                                          <p:attrName>style.visibility</p:attrName>
                                        </p:attrNameLst>
                                      </p:cBhvr>
                                      <p:to>
                                        <p:strVal val="visible"/>
                                      </p:to>
                                    </p:set>
                                    <p:anim calcmode="lin" valueType="num">
                                      <p:cBhvr additive="base">
                                        <p:cTn id="10" dur="500" fill="hold"/>
                                        <p:tgtEl>
                                          <p:spTgt spid="363525"/>
                                        </p:tgtEl>
                                        <p:attrNameLst>
                                          <p:attrName>ppt_x</p:attrName>
                                        </p:attrNameLst>
                                      </p:cBhvr>
                                      <p:tavLst>
                                        <p:tav tm="0">
                                          <p:val>
                                            <p:strVal val="#ppt_x"/>
                                          </p:val>
                                        </p:tav>
                                        <p:tav tm="100000">
                                          <p:val>
                                            <p:strVal val="#ppt_x"/>
                                          </p:val>
                                        </p:tav>
                                      </p:tavLst>
                                    </p:anim>
                                    <p:anim calcmode="lin" valueType="num">
                                      <p:cBhvr additive="base">
                                        <p:cTn id="11" dur="500" fill="hold"/>
                                        <p:tgtEl>
                                          <p:spTgt spid="363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ext Box 2">
            <a:extLst>
              <a:ext uri="{FF2B5EF4-FFF2-40B4-BE49-F238E27FC236}">
                <a16:creationId xmlns:a16="http://schemas.microsoft.com/office/drawing/2014/main" id="{B5F5D611-502E-EE29-8185-F0E0F0B6DCEF}"/>
              </a:ext>
            </a:extLst>
          </p:cNvPr>
          <p:cNvSpPr txBox="1">
            <a:spLocks noChangeArrowheads="1"/>
          </p:cNvSpPr>
          <p:nvPr/>
        </p:nvSpPr>
        <p:spPr bwMode="auto">
          <a:xfrm>
            <a:off x="5551488" y="6400801"/>
            <a:ext cx="1324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30x30km</a:t>
            </a:r>
          </a:p>
        </p:txBody>
      </p:sp>
      <p:pic>
        <p:nvPicPr>
          <p:cNvPr id="395267" name="Picture 3">
            <a:extLst>
              <a:ext uri="{FF2B5EF4-FFF2-40B4-BE49-F238E27FC236}">
                <a16:creationId xmlns:a16="http://schemas.microsoft.com/office/drawing/2014/main" id="{F3689372-09F3-342F-FA60-D5874AA13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1" y="147638"/>
            <a:ext cx="6361113" cy="6278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ext Box 2">
            <a:extLst>
              <a:ext uri="{FF2B5EF4-FFF2-40B4-BE49-F238E27FC236}">
                <a16:creationId xmlns:a16="http://schemas.microsoft.com/office/drawing/2014/main" id="{2FB3FE69-EBDA-4A62-5668-B82645AAA043}"/>
              </a:ext>
            </a:extLst>
          </p:cNvPr>
          <p:cNvSpPr txBox="1">
            <a:spLocks noChangeArrowheads="1"/>
          </p:cNvSpPr>
          <p:nvPr/>
        </p:nvSpPr>
        <p:spPr bwMode="auto">
          <a:xfrm>
            <a:off x="5318125" y="196850"/>
            <a:ext cx="16625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solidFill>
                  <a:schemeClr val="hlink"/>
                </a:solidFill>
              </a:rPr>
              <a:t>4min intervals</a:t>
            </a:r>
          </a:p>
        </p:txBody>
      </p:sp>
      <p:pic>
        <p:nvPicPr>
          <p:cNvPr id="396291" name="Picture 3">
            <a:extLst>
              <a:ext uri="{FF2B5EF4-FFF2-40B4-BE49-F238E27FC236}">
                <a16:creationId xmlns:a16="http://schemas.microsoft.com/office/drawing/2014/main" id="{62E7B629-81D6-B69E-398E-5CBC1048B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4" y="527050"/>
            <a:ext cx="8677275" cy="611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C88B99F3-6F89-F567-D7AD-F0E6CF75D366}"/>
              </a:ext>
            </a:extLst>
          </p:cNvPr>
          <p:cNvSpPr>
            <a:spLocks noGrp="1" noChangeArrowheads="1"/>
          </p:cNvSpPr>
          <p:nvPr>
            <p:ph type="title"/>
          </p:nvPr>
        </p:nvSpPr>
        <p:spPr/>
        <p:txBody>
          <a:bodyPr/>
          <a:lstStyle/>
          <a:p>
            <a:endParaRPr lang="en-US" altLang="en-US"/>
          </a:p>
        </p:txBody>
      </p:sp>
      <p:sp>
        <p:nvSpPr>
          <p:cNvPr id="306179" name="Rectangle 3">
            <a:extLst>
              <a:ext uri="{FF2B5EF4-FFF2-40B4-BE49-F238E27FC236}">
                <a16:creationId xmlns:a16="http://schemas.microsoft.com/office/drawing/2014/main" id="{0B962F47-50B4-2A2A-F8DB-438D0F49D446}"/>
              </a:ext>
            </a:extLst>
          </p:cNvPr>
          <p:cNvSpPr>
            <a:spLocks noGrp="1" noChangeArrowheads="1"/>
          </p:cNvSpPr>
          <p:nvPr>
            <p:ph type="body" idx="1"/>
          </p:nvPr>
        </p:nvSpPr>
        <p:spPr/>
        <p:txBody>
          <a:bodyPr/>
          <a:lstStyle/>
          <a:p>
            <a:endParaRPr lang="en-US" altLang="en-US"/>
          </a:p>
        </p:txBody>
      </p:sp>
      <p:pic>
        <p:nvPicPr>
          <p:cNvPr id="306180" name="Picture 4">
            <a:extLst>
              <a:ext uri="{FF2B5EF4-FFF2-40B4-BE49-F238E27FC236}">
                <a16:creationId xmlns:a16="http://schemas.microsoft.com/office/drawing/2014/main" id="{CECAB3B0-DE45-5F3E-B40F-C0EAA288380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0"/>
            <a:ext cx="6667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958D-8A5B-81E3-49EB-AA5323D7A2CC}"/>
              </a:ext>
            </a:extLst>
          </p:cNvPr>
          <p:cNvSpPr>
            <a:spLocks noGrp="1"/>
          </p:cNvSpPr>
          <p:nvPr>
            <p:ph type="title"/>
          </p:nvPr>
        </p:nvSpPr>
        <p:spPr>
          <a:xfrm>
            <a:off x="105093" y="353369"/>
            <a:ext cx="5421105" cy="825046"/>
          </a:xfrm>
        </p:spPr>
        <p:txBody>
          <a:bodyPr>
            <a:normAutofit fontScale="90000"/>
          </a:bodyPr>
          <a:lstStyle/>
          <a:p>
            <a:pPr algn="ctr"/>
            <a:r>
              <a:rPr lang="en-US" dirty="0">
                <a:solidFill>
                  <a:srgbClr val="FF0000"/>
                </a:solidFill>
              </a:rPr>
              <a:t>CI at Intercepting Points of HCRs and dryline</a:t>
            </a:r>
          </a:p>
        </p:txBody>
      </p:sp>
      <p:sp>
        <p:nvSpPr>
          <p:cNvPr id="5" name="TextBox 4">
            <a:extLst>
              <a:ext uri="{FF2B5EF4-FFF2-40B4-BE49-F238E27FC236}">
                <a16:creationId xmlns:a16="http://schemas.microsoft.com/office/drawing/2014/main" id="{BDE1E67D-28A8-FB46-8917-F55F2031BF1B}"/>
              </a:ext>
            </a:extLst>
          </p:cNvPr>
          <p:cNvSpPr txBox="1"/>
          <p:nvPr/>
        </p:nvSpPr>
        <p:spPr>
          <a:xfrm>
            <a:off x="159390" y="5765967"/>
            <a:ext cx="5173565" cy="738664"/>
          </a:xfrm>
          <a:prstGeom prst="rect">
            <a:avLst/>
          </a:prstGeom>
          <a:noFill/>
        </p:spPr>
        <p:txBody>
          <a:bodyPr wrap="square">
            <a:spAutoFit/>
          </a:bodyPr>
          <a:lstStyle/>
          <a:p>
            <a:pPr algn="l"/>
            <a:r>
              <a:rPr lang="en-US" sz="1400" b="0" i="0" dirty="0">
                <a:solidFill>
                  <a:srgbClr val="000000"/>
                </a:solidFill>
                <a:effectLst/>
                <a:latin typeface="Times" pitchFamily="2" charset="0"/>
                <a:hlinkClick r:id="rId2"/>
              </a:rPr>
              <a:t>Xue, M. and W. Martin</a:t>
            </a:r>
            <a:r>
              <a:rPr lang="en-US" sz="1400" b="0" i="0" dirty="0">
                <a:solidFill>
                  <a:srgbClr val="000000"/>
                </a:solidFill>
                <a:effectLst/>
                <a:latin typeface="Times" pitchFamily="2" charset="0"/>
              </a:rPr>
              <a:t>, 2006: A high-resolution modeling study of the 24 May 2002 case during IHOP. Part II: Horizontal convective rolls and convective initiation. Mon. Wea. Rev., </a:t>
            </a:r>
            <a:r>
              <a:rPr lang="en-US" sz="1400" b="1" i="0" dirty="0">
                <a:solidFill>
                  <a:srgbClr val="000000"/>
                </a:solidFill>
                <a:effectLst/>
                <a:latin typeface="Times" pitchFamily="2" charset="0"/>
              </a:rPr>
              <a:t>134</a:t>
            </a:r>
            <a:r>
              <a:rPr lang="en-US" sz="1400" b="0" i="0" dirty="0">
                <a:solidFill>
                  <a:srgbClr val="000000"/>
                </a:solidFill>
                <a:effectLst/>
                <a:latin typeface="Times" pitchFamily="2" charset="0"/>
              </a:rPr>
              <a:t>, 172-191.</a:t>
            </a:r>
          </a:p>
        </p:txBody>
      </p:sp>
      <p:pic>
        <p:nvPicPr>
          <p:cNvPr id="7" name="Picture 6" descr="Diagram&#10;&#10;Description automatically generated">
            <a:extLst>
              <a:ext uri="{FF2B5EF4-FFF2-40B4-BE49-F238E27FC236}">
                <a16:creationId xmlns:a16="http://schemas.microsoft.com/office/drawing/2014/main" id="{96761873-51CB-9908-AAD6-602FD6099488}"/>
              </a:ext>
            </a:extLst>
          </p:cNvPr>
          <p:cNvPicPr>
            <a:picLocks noChangeAspect="1"/>
          </p:cNvPicPr>
          <p:nvPr/>
        </p:nvPicPr>
        <p:blipFill>
          <a:blip r:embed="rId3"/>
          <a:stretch>
            <a:fillRect/>
          </a:stretch>
        </p:blipFill>
        <p:spPr>
          <a:xfrm>
            <a:off x="35620" y="1626858"/>
            <a:ext cx="5421104" cy="4031078"/>
          </a:xfrm>
          <a:prstGeom prst="rect">
            <a:avLst/>
          </a:prstGeom>
        </p:spPr>
      </p:pic>
      <p:sp>
        <p:nvSpPr>
          <p:cNvPr id="9" name="TextBox 8">
            <a:extLst>
              <a:ext uri="{FF2B5EF4-FFF2-40B4-BE49-F238E27FC236}">
                <a16:creationId xmlns:a16="http://schemas.microsoft.com/office/drawing/2014/main" id="{C001AD3F-16C5-E776-6FB8-5E8219015183}"/>
              </a:ext>
            </a:extLst>
          </p:cNvPr>
          <p:cNvSpPr txBox="1"/>
          <p:nvPr/>
        </p:nvSpPr>
        <p:spPr>
          <a:xfrm>
            <a:off x="5657295" y="151179"/>
            <a:ext cx="6201052" cy="6555641"/>
          </a:xfrm>
          <a:prstGeom prst="rect">
            <a:avLst/>
          </a:prstGeom>
          <a:noFill/>
        </p:spPr>
        <p:txBody>
          <a:bodyPr wrap="square">
            <a:spAutoFit/>
          </a:bodyPr>
          <a:lstStyle/>
          <a:p>
            <a:r>
              <a:rPr lang="en-US" sz="1200" dirty="0"/>
              <a:t>A conceptual model of dryline convective initiation due to the interaction of the PDCB with the evolving HCRs that originate at and on the west side of the PDCB and are aligned at an acute angle, , with the dryline. The PDCB is the boundary between the southerly to southeasterly moist flow and the drier, generally westerly flow in the dryline transition zone, where a strong moist gradient is found. The PDCB undistorted by the HCR circulation is marked by the thick, straight, short-dashed line. The thick, straight, long-dashed line marks the location of the western boundary of the dryline transition zone, toward the west of which the air is exclusively from the dry high plateau to the west with a specific humidity of few g kg1 . (a) The earlier stage of HCR development when the HCRs are quasi-two-dimensional and the roll circulations result in surface divergence flow and convergence bands (shaded gray) between the opposing roll circulations. The background southwesterly wind in the transition zone causes the surface divergence flow of the rolls to point in the downwind direction. The rolls are aligned in the direction of the mean low-level vertical shear vector and the northeastern ends of the convergence bands intersect the PDCB, creating localized convergence maxima. (b) The low-level flow at the mature stage of HCR development, about 1–2 h after (a), when significant cellular structures develop with the rolls and the convergence bands become segmented and shorter but more intense. The convergence bands protrude further into the moist air mass across the original PDCB and distort the PDCB into a wavy pattern. The divergence flow between the convergence bands develops into asymmetric elliptic patterns, with the northeastward wind components being stronger due to downward transport of southwesterly momentum and due to the original background flow in the same direction. The mesoscale convergence along the dryline is enhanced by the elevated heating to the west, hence by the increased solenoidal forcing. It narrows the dryline transition zone, turns the HCRs into a more north–south orientation. The easterly component of the moist flow is increased, which, together with HCR divergence flow, creates convergence maxima along the PDCB, at locations marked by thick circles, where convective initiation is preferred. Such locations are also roughly where HCRs intersect the original PDCB and the distance between such preferred locations is roughly equal to the HCR wavelength divided by sin(). When the initiated clouds move along the HCR convergence bands, they develop into deeper clouds faster and have a much better chance of growing into a full intensity convective storm. When older cells that are initiated at the persistent maximum low-level convergence forcing move away, new cells tend to form at the same location, resulting in a series of cells. The thin circles enclosing “V” indicate locations of vorticity maxima (or </a:t>
            </a:r>
            <a:r>
              <a:rPr lang="en-US" sz="1200" dirty="0" err="1"/>
              <a:t>misocyclones</a:t>
            </a:r>
            <a:r>
              <a:rPr lang="en-US" sz="1200" dirty="0"/>
              <a:t>) along the PDCB. </a:t>
            </a:r>
            <a:r>
              <a:rPr lang="en-US" sz="1200" dirty="0" err="1"/>
              <a:t>Misocyclones</a:t>
            </a:r>
            <a:r>
              <a:rPr lang="en-US" sz="1200" dirty="0"/>
              <a:t> usually do not collocate with maximum surface convergence but their circulation can enhance convergence to their south and north, and </a:t>
            </a:r>
            <a:r>
              <a:rPr lang="en-US" sz="1200" dirty="0" err="1"/>
              <a:t>nonsupercell</a:t>
            </a:r>
            <a:r>
              <a:rPr lang="en-US" sz="1200" dirty="0"/>
              <a:t> tornadoes can develop when their vertical vorticity is stretched by cumulus congestus clouds that move over them.</a:t>
            </a:r>
          </a:p>
        </p:txBody>
      </p:sp>
    </p:spTree>
    <p:extLst>
      <p:ext uri="{BB962C8B-B14F-4D97-AF65-F5344CB8AC3E}">
        <p14:creationId xmlns:p14="http://schemas.microsoft.com/office/powerpoint/2010/main" val="32630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B60E-C3FC-C347-B5DB-D8B26E6860F0}"/>
              </a:ext>
            </a:extLst>
          </p:cNvPr>
          <p:cNvSpPr>
            <a:spLocks noGrp="1"/>
          </p:cNvSpPr>
          <p:nvPr>
            <p:ph type="title"/>
          </p:nvPr>
        </p:nvSpPr>
        <p:spPr>
          <a:xfrm>
            <a:off x="838200" y="1138"/>
            <a:ext cx="10515600" cy="1325563"/>
          </a:xfrm>
        </p:spPr>
        <p:txBody>
          <a:bodyPr/>
          <a:lstStyle/>
          <a:p>
            <a:pPr algn="ctr"/>
            <a:r>
              <a:rPr lang="en-US" b="1" dirty="0">
                <a:solidFill>
                  <a:srgbClr val="FF0000"/>
                </a:solidFill>
              </a:rPr>
              <a:t>Ingredients for Severe Convective Storms</a:t>
            </a:r>
          </a:p>
        </p:txBody>
      </p:sp>
      <p:sp>
        <p:nvSpPr>
          <p:cNvPr id="4" name="TextBox 3">
            <a:extLst>
              <a:ext uri="{FF2B5EF4-FFF2-40B4-BE49-F238E27FC236}">
                <a16:creationId xmlns:a16="http://schemas.microsoft.com/office/drawing/2014/main" id="{E4C03A79-6DBE-354B-95BA-25294BD174E5}"/>
              </a:ext>
            </a:extLst>
          </p:cNvPr>
          <p:cNvSpPr txBox="1"/>
          <p:nvPr/>
        </p:nvSpPr>
        <p:spPr>
          <a:xfrm>
            <a:off x="4538460" y="2469434"/>
            <a:ext cx="689612" cy="461665"/>
          </a:xfrm>
          <a:prstGeom prst="rect">
            <a:avLst/>
          </a:prstGeom>
          <a:noFill/>
        </p:spPr>
        <p:txBody>
          <a:bodyPr wrap="none" rtlCol="0">
            <a:spAutoFit/>
          </a:bodyPr>
          <a:lstStyle/>
          <a:p>
            <a:r>
              <a:rPr lang="en-US" sz="2400" b="1" dirty="0">
                <a:solidFill>
                  <a:srgbClr val="7030A0"/>
                </a:solidFill>
              </a:rPr>
              <a:t>LIFT</a:t>
            </a:r>
          </a:p>
        </p:txBody>
      </p:sp>
      <p:sp>
        <p:nvSpPr>
          <p:cNvPr id="5" name="TextBox 4">
            <a:extLst>
              <a:ext uri="{FF2B5EF4-FFF2-40B4-BE49-F238E27FC236}">
                <a16:creationId xmlns:a16="http://schemas.microsoft.com/office/drawing/2014/main" id="{A3B1573A-F536-E544-9735-C5D0441B09B7}"/>
              </a:ext>
            </a:extLst>
          </p:cNvPr>
          <p:cNvSpPr txBox="1"/>
          <p:nvPr/>
        </p:nvSpPr>
        <p:spPr>
          <a:xfrm>
            <a:off x="5700897" y="2469434"/>
            <a:ext cx="1704377" cy="461665"/>
          </a:xfrm>
          <a:prstGeom prst="rect">
            <a:avLst/>
          </a:prstGeom>
          <a:noFill/>
        </p:spPr>
        <p:txBody>
          <a:bodyPr wrap="none" rtlCol="0">
            <a:spAutoFit/>
          </a:bodyPr>
          <a:lstStyle/>
          <a:p>
            <a:r>
              <a:rPr lang="en-US" sz="2400" b="1" dirty="0">
                <a:solidFill>
                  <a:srgbClr val="0070C0"/>
                </a:solidFill>
              </a:rPr>
              <a:t>INSTABILITY</a:t>
            </a:r>
          </a:p>
        </p:txBody>
      </p:sp>
      <p:sp>
        <p:nvSpPr>
          <p:cNvPr id="6" name="TextBox 5">
            <a:extLst>
              <a:ext uri="{FF2B5EF4-FFF2-40B4-BE49-F238E27FC236}">
                <a16:creationId xmlns:a16="http://schemas.microsoft.com/office/drawing/2014/main" id="{D84D51C5-BCE8-754B-BAD8-AC00C2A8DE2F}"/>
              </a:ext>
            </a:extLst>
          </p:cNvPr>
          <p:cNvSpPr txBox="1"/>
          <p:nvPr/>
        </p:nvSpPr>
        <p:spPr>
          <a:xfrm>
            <a:off x="5077600" y="4129820"/>
            <a:ext cx="1563441" cy="461665"/>
          </a:xfrm>
          <a:prstGeom prst="rect">
            <a:avLst/>
          </a:prstGeom>
          <a:noFill/>
        </p:spPr>
        <p:txBody>
          <a:bodyPr wrap="none" rtlCol="0">
            <a:spAutoFit/>
          </a:bodyPr>
          <a:lstStyle/>
          <a:p>
            <a:r>
              <a:rPr lang="en-US" sz="2400" b="1" dirty="0">
                <a:solidFill>
                  <a:schemeClr val="accent6">
                    <a:lumMod val="75000"/>
                  </a:schemeClr>
                </a:solidFill>
              </a:rPr>
              <a:t>MOISTURE</a:t>
            </a:r>
          </a:p>
        </p:txBody>
      </p:sp>
      <p:sp>
        <p:nvSpPr>
          <p:cNvPr id="7" name="Freeform 6">
            <a:extLst>
              <a:ext uri="{FF2B5EF4-FFF2-40B4-BE49-F238E27FC236}">
                <a16:creationId xmlns:a16="http://schemas.microsoft.com/office/drawing/2014/main" id="{6A9F6981-E3EB-3948-AF02-61119D46ACB0}"/>
              </a:ext>
            </a:extLst>
          </p:cNvPr>
          <p:cNvSpPr/>
          <p:nvPr/>
        </p:nvSpPr>
        <p:spPr>
          <a:xfrm>
            <a:off x="5337660" y="2934421"/>
            <a:ext cx="945713" cy="931155"/>
          </a:xfrm>
          <a:custGeom>
            <a:avLst/>
            <a:gdLst>
              <a:gd name="connsiteX0" fmla="*/ 16025 w 945713"/>
              <a:gd name="connsiteY0" fmla="*/ 108485 h 931155"/>
              <a:gd name="connsiteX1" fmla="*/ 270668 w 945713"/>
              <a:gd name="connsiteY1" fmla="*/ 15887 h 931155"/>
              <a:gd name="connsiteX2" fmla="*/ 629483 w 945713"/>
              <a:gd name="connsiteY2" fmla="*/ 4313 h 931155"/>
              <a:gd name="connsiteX3" fmla="*/ 860977 w 945713"/>
              <a:gd name="connsiteY3" fmla="*/ 62186 h 931155"/>
              <a:gd name="connsiteX4" fmla="*/ 942000 w 945713"/>
              <a:gd name="connsiteY4" fmla="*/ 108485 h 931155"/>
              <a:gd name="connsiteX5" fmla="*/ 918850 w 945713"/>
              <a:gd name="connsiteY5" fmla="*/ 328404 h 931155"/>
              <a:gd name="connsiteX6" fmla="*/ 803104 w 945713"/>
              <a:gd name="connsiteY6" fmla="*/ 617771 h 931155"/>
              <a:gd name="connsiteX7" fmla="*/ 583185 w 945713"/>
              <a:gd name="connsiteY7" fmla="*/ 860839 h 931155"/>
              <a:gd name="connsiteX8" fmla="*/ 479012 w 945713"/>
              <a:gd name="connsiteY8" fmla="*/ 930287 h 931155"/>
              <a:gd name="connsiteX9" fmla="*/ 328542 w 945713"/>
              <a:gd name="connsiteY9" fmla="*/ 826115 h 931155"/>
              <a:gd name="connsiteX10" fmla="*/ 143347 w 945713"/>
              <a:gd name="connsiteY10" fmla="*/ 606196 h 931155"/>
              <a:gd name="connsiteX11" fmla="*/ 39174 w 945713"/>
              <a:gd name="connsiteY11" fmla="*/ 328404 h 931155"/>
              <a:gd name="connsiteX12" fmla="*/ 16025 w 945713"/>
              <a:gd name="connsiteY12" fmla="*/ 108485 h 9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5713" h="931155">
                <a:moveTo>
                  <a:pt x="16025" y="108485"/>
                </a:moveTo>
                <a:cubicBezTo>
                  <a:pt x="54607" y="56399"/>
                  <a:pt x="168425" y="33249"/>
                  <a:pt x="270668" y="15887"/>
                </a:cubicBezTo>
                <a:cubicBezTo>
                  <a:pt x="372911" y="-1475"/>
                  <a:pt x="531098" y="-3403"/>
                  <a:pt x="629483" y="4313"/>
                </a:cubicBezTo>
                <a:cubicBezTo>
                  <a:pt x="727868" y="12029"/>
                  <a:pt x="808891" y="44824"/>
                  <a:pt x="860977" y="62186"/>
                </a:cubicBezTo>
                <a:cubicBezTo>
                  <a:pt x="913063" y="79548"/>
                  <a:pt x="932355" y="64115"/>
                  <a:pt x="942000" y="108485"/>
                </a:cubicBezTo>
                <a:cubicBezTo>
                  <a:pt x="951646" y="152855"/>
                  <a:pt x="941999" y="243523"/>
                  <a:pt x="918850" y="328404"/>
                </a:cubicBezTo>
                <a:cubicBezTo>
                  <a:pt x="895701" y="413285"/>
                  <a:pt x="859048" y="529032"/>
                  <a:pt x="803104" y="617771"/>
                </a:cubicBezTo>
                <a:cubicBezTo>
                  <a:pt x="747160" y="706510"/>
                  <a:pt x="637200" y="808753"/>
                  <a:pt x="583185" y="860839"/>
                </a:cubicBezTo>
                <a:cubicBezTo>
                  <a:pt x="529170" y="912925"/>
                  <a:pt x="521452" y="936074"/>
                  <a:pt x="479012" y="930287"/>
                </a:cubicBezTo>
                <a:cubicBezTo>
                  <a:pt x="436572" y="924500"/>
                  <a:pt x="384486" y="880130"/>
                  <a:pt x="328542" y="826115"/>
                </a:cubicBezTo>
                <a:cubicBezTo>
                  <a:pt x="272598" y="772100"/>
                  <a:pt x="191575" y="689148"/>
                  <a:pt x="143347" y="606196"/>
                </a:cubicBezTo>
                <a:cubicBezTo>
                  <a:pt x="95119" y="523244"/>
                  <a:pt x="60394" y="407498"/>
                  <a:pt x="39174" y="328404"/>
                </a:cubicBezTo>
                <a:cubicBezTo>
                  <a:pt x="17954" y="249310"/>
                  <a:pt x="-22557" y="160571"/>
                  <a:pt x="16025" y="108485"/>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467A07-24DD-354E-80BB-DF609D5DF8AF}"/>
              </a:ext>
            </a:extLst>
          </p:cNvPr>
          <p:cNvSpPr>
            <a:spLocks noChangeAspect="1"/>
          </p:cNvSpPr>
          <p:nvPr/>
        </p:nvSpPr>
        <p:spPr>
          <a:xfrm>
            <a:off x="4176512" y="1973487"/>
            <a:ext cx="2103120" cy="210312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65278D0-3450-4845-B723-879FD06D8DC6}"/>
              </a:ext>
            </a:extLst>
          </p:cNvPr>
          <p:cNvSpPr>
            <a:spLocks noChangeAspect="1"/>
          </p:cNvSpPr>
          <p:nvPr/>
        </p:nvSpPr>
        <p:spPr>
          <a:xfrm>
            <a:off x="5347484" y="1973487"/>
            <a:ext cx="2103120" cy="2103120"/>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789F58-2922-824B-9C1E-E0B26BF7F29C}"/>
              </a:ext>
            </a:extLst>
          </p:cNvPr>
          <p:cNvSpPr>
            <a:spLocks noChangeAspect="1"/>
          </p:cNvSpPr>
          <p:nvPr/>
        </p:nvSpPr>
        <p:spPr>
          <a:xfrm>
            <a:off x="4761998" y="2931099"/>
            <a:ext cx="2103120" cy="210312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F1FEAF-D452-3FC8-8D89-8075EAA5506C}"/>
              </a:ext>
            </a:extLst>
          </p:cNvPr>
          <p:cNvSpPr txBox="1"/>
          <p:nvPr/>
        </p:nvSpPr>
        <p:spPr>
          <a:xfrm>
            <a:off x="467830" y="2565647"/>
            <a:ext cx="2939972" cy="2031325"/>
          </a:xfrm>
          <a:prstGeom prst="rect">
            <a:avLst/>
          </a:prstGeom>
          <a:noFill/>
        </p:spPr>
        <p:txBody>
          <a:bodyPr wrap="none" rtlCol="0">
            <a:spAutoFit/>
          </a:bodyPr>
          <a:lstStyle/>
          <a:p>
            <a:r>
              <a:rPr lang="en-US" b="1" dirty="0"/>
              <a:t>Lift: </a:t>
            </a:r>
          </a:p>
          <a:p>
            <a:endParaRPr lang="en-US" dirty="0"/>
          </a:p>
          <a:p>
            <a:r>
              <a:rPr lang="en-US" dirty="0"/>
              <a:t>What kind of lift can you get?</a:t>
            </a:r>
          </a:p>
          <a:p>
            <a:endParaRPr lang="en-US" dirty="0"/>
          </a:p>
          <a:p>
            <a:r>
              <a:rPr lang="en-US" dirty="0"/>
              <a:t>By what weather systems?</a:t>
            </a:r>
          </a:p>
          <a:p>
            <a:endParaRPr lang="en-US" dirty="0"/>
          </a:p>
          <a:p>
            <a:r>
              <a:rPr lang="en-US" dirty="0"/>
              <a:t>At what scales?</a:t>
            </a:r>
          </a:p>
        </p:txBody>
      </p:sp>
    </p:spTree>
    <p:extLst>
      <p:ext uri="{BB962C8B-B14F-4D97-AF65-F5344CB8AC3E}">
        <p14:creationId xmlns:p14="http://schemas.microsoft.com/office/powerpoint/2010/main" val="3281402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DA32-9676-DF4A-8E80-DA5DD47B189E}"/>
              </a:ext>
            </a:extLst>
          </p:cNvPr>
          <p:cNvSpPr>
            <a:spLocks noGrp="1"/>
          </p:cNvSpPr>
          <p:nvPr>
            <p:ph type="title"/>
          </p:nvPr>
        </p:nvSpPr>
        <p:spPr>
          <a:xfrm>
            <a:off x="838200" y="-7411"/>
            <a:ext cx="10515600" cy="1325563"/>
          </a:xfrm>
        </p:spPr>
        <p:txBody>
          <a:bodyPr/>
          <a:lstStyle/>
          <a:p>
            <a:pPr algn="ctr"/>
            <a:r>
              <a:rPr lang="en-US" b="1" dirty="0">
                <a:solidFill>
                  <a:srgbClr val="FF0000"/>
                </a:solidFill>
              </a:rPr>
              <a:t>Insufficiency of CIN Removal</a:t>
            </a:r>
          </a:p>
        </p:txBody>
      </p:sp>
      <p:sp>
        <p:nvSpPr>
          <p:cNvPr id="3" name="Content Placeholder 2">
            <a:extLst>
              <a:ext uri="{FF2B5EF4-FFF2-40B4-BE49-F238E27FC236}">
                <a16:creationId xmlns:a16="http://schemas.microsoft.com/office/drawing/2014/main" id="{CBE2D5E0-A860-344F-8D95-FE0DB6B83664}"/>
              </a:ext>
            </a:extLst>
          </p:cNvPr>
          <p:cNvSpPr>
            <a:spLocks noGrp="1"/>
          </p:cNvSpPr>
          <p:nvPr>
            <p:ph idx="1"/>
          </p:nvPr>
        </p:nvSpPr>
        <p:spPr>
          <a:xfrm>
            <a:off x="838200" y="1117601"/>
            <a:ext cx="10515600" cy="1162756"/>
          </a:xfrm>
        </p:spPr>
        <p:txBody>
          <a:bodyPr/>
          <a:lstStyle/>
          <a:p>
            <a:r>
              <a:rPr lang="en-US" dirty="0"/>
              <a:t>CI should be expected when CIN is removed completely. Yet, sometimes CI still does not occur. </a:t>
            </a:r>
            <a:r>
              <a:rPr lang="en-US" b="1" dirty="0"/>
              <a:t>Why?</a:t>
            </a:r>
          </a:p>
        </p:txBody>
      </p:sp>
    </p:spTree>
    <p:extLst>
      <p:ext uri="{BB962C8B-B14F-4D97-AF65-F5344CB8AC3E}">
        <p14:creationId xmlns:p14="http://schemas.microsoft.com/office/powerpoint/2010/main" val="311722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DA32-9676-DF4A-8E80-DA5DD47B189E}"/>
              </a:ext>
            </a:extLst>
          </p:cNvPr>
          <p:cNvSpPr>
            <a:spLocks noGrp="1"/>
          </p:cNvSpPr>
          <p:nvPr>
            <p:ph type="title"/>
          </p:nvPr>
        </p:nvSpPr>
        <p:spPr>
          <a:xfrm>
            <a:off x="838200" y="-7411"/>
            <a:ext cx="10515600" cy="1325563"/>
          </a:xfrm>
        </p:spPr>
        <p:txBody>
          <a:bodyPr/>
          <a:lstStyle/>
          <a:p>
            <a:pPr algn="ctr"/>
            <a:r>
              <a:rPr lang="en-US" b="1" dirty="0">
                <a:solidFill>
                  <a:srgbClr val="FF0000"/>
                </a:solidFill>
              </a:rPr>
              <a:t>Insufficiency of CIN Removal</a:t>
            </a:r>
          </a:p>
        </p:txBody>
      </p:sp>
      <p:sp>
        <p:nvSpPr>
          <p:cNvPr id="3" name="Content Placeholder 2">
            <a:extLst>
              <a:ext uri="{FF2B5EF4-FFF2-40B4-BE49-F238E27FC236}">
                <a16:creationId xmlns:a16="http://schemas.microsoft.com/office/drawing/2014/main" id="{CBE2D5E0-A860-344F-8D95-FE0DB6B83664}"/>
              </a:ext>
            </a:extLst>
          </p:cNvPr>
          <p:cNvSpPr>
            <a:spLocks noGrp="1"/>
          </p:cNvSpPr>
          <p:nvPr>
            <p:ph idx="1"/>
          </p:nvPr>
        </p:nvSpPr>
        <p:spPr>
          <a:xfrm>
            <a:off x="838200" y="1117601"/>
            <a:ext cx="10515600" cy="1162756"/>
          </a:xfrm>
        </p:spPr>
        <p:txBody>
          <a:bodyPr/>
          <a:lstStyle/>
          <a:p>
            <a:r>
              <a:rPr lang="en-US" dirty="0"/>
              <a:t>CI should be expected when CIN is removed completely. Yet, sometimes CI still does not occur. </a:t>
            </a:r>
            <a:r>
              <a:rPr lang="en-US" b="1" dirty="0"/>
              <a:t>Why?</a:t>
            </a:r>
          </a:p>
        </p:txBody>
      </p:sp>
      <p:pic>
        <p:nvPicPr>
          <p:cNvPr id="4" name="Picture 2" descr="c07f015">
            <a:extLst>
              <a:ext uri="{FF2B5EF4-FFF2-40B4-BE49-F238E27FC236}">
                <a16:creationId xmlns:a16="http://schemas.microsoft.com/office/drawing/2014/main" id="{78CD1DB7-A1AB-3746-B758-B1D186F75A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2" t="9218" r="3457" b="9136"/>
          <a:stretch/>
        </p:blipFill>
        <p:spPr bwMode="auto">
          <a:xfrm>
            <a:off x="2562578" y="2092923"/>
            <a:ext cx="6705600" cy="44884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797FF78-58B1-9B41-8BA7-DA07D2321024}"/>
              </a:ext>
            </a:extLst>
          </p:cNvPr>
          <p:cNvSpPr/>
          <p:nvPr/>
        </p:nvSpPr>
        <p:spPr>
          <a:xfrm>
            <a:off x="4569023" y="6581422"/>
            <a:ext cx="2451312" cy="246221"/>
          </a:xfrm>
          <a:prstGeom prst="rect">
            <a:avLst/>
          </a:prstGeom>
        </p:spPr>
        <p:txBody>
          <a:bodyPr wrap="none">
            <a:spAutoFit/>
          </a:bodyPr>
          <a:lstStyle/>
          <a:p>
            <a:pPr algn="ctr"/>
            <a:r>
              <a:rPr lang="en-US" sz="1000" dirty="0"/>
              <a:t>(</a:t>
            </a:r>
            <a:r>
              <a:rPr lang="en-US" sz="1000" dirty="0" err="1"/>
              <a:t>Markowski</a:t>
            </a:r>
            <a:r>
              <a:rPr lang="en-US" sz="1000" dirty="0"/>
              <a:t> and Richardson 2010, Fig. 7.15)</a:t>
            </a:r>
          </a:p>
        </p:txBody>
      </p:sp>
      <p:sp>
        <p:nvSpPr>
          <p:cNvPr id="6" name="TextBox 5">
            <a:extLst>
              <a:ext uri="{FF2B5EF4-FFF2-40B4-BE49-F238E27FC236}">
                <a16:creationId xmlns:a16="http://schemas.microsoft.com/office/drawing/2014/main" id="{39B29BA8-7010-BA40-A6B0-6B24539AD12E}"/>
              </a:ext>
            </a:extLst>
          </p:cNvPr>
          <p:cNvSpPr txBox="1"/>
          <p:nvPr/>
        </p:nvSpPr>
        <p:spPr>
          <a:xfrm>
            <a:off x="90311" y="2551289"/>
            <a:ext cx="2472267" cy="1200329"/>
          </a:xfrm>
          <a:prstGeom prst="rect">
            <a:avLst/>
          </a:prstGeom>
          <a:noFill/>
        </p:spPr>
        <p:txBody>
          <a:bodyPr wrap="square" rtlCol="0">
            <a:spAutoFit/>
          </a:bodyPr>
          <a:lstStyle/>
          <a:p>
            <a:r>
              <a:rPr lang="en-US" dirty="0"/>
              <a:t>1) Observed sounding not representative the actual storm environment</a:t>
            </a:r>
          </a:p>
        </p:txBody>
      </p:sp>
    </p:spTree>
    <p:extLst>
      <p:ext uri="{BB962C8B-B14F-4D97-AF65-F5344CB8AC3E}">
        <p14:creationId xmlns:p14="http://schemas.microsoft.com/office/powerpoint/2010/main" val="4008247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DA32-9676-DF4A-8E80-DA5DD47B189E}"/>
              </a:ext>
            </a:extLst>
          </p:cNvPr>
          <p:cNvSpPr>
            <a:spLocks noGrp="1"/>
          </p:cNvSpPr>
          <p:nvPr>
            <p:ph type="title"/>
          </p:nvPr>
        </p:nvSpPr>
        <p:spPr>
          <a:xfrm>
            <a:off x="838200" y="-7411"/>
            <a:ext cx="10515600" cy="1325563"/>
          </a:xfrm>
        </p:spPr>
        <p:txBody>
          <a:bodyPr/>
          <a:lstStyle/>
          <a:p>
            <a:pPr algn="ctr"/>
            <a:r>
              <a:rPr lang="en-US" b="1" dirty="0">
                <a:solidFill>
                  <a:srgbClr val="FF0000"/>
                </a:solidFill>
              </a:rPr>
              <a:t>Insufficiency of CIN Removal</a:t>
            </a:r>
          </a:p>
        </p:txBody>
      </p:sp>
      <p:sp>
        <p:nvSpPr>
          <p:cNvPr id="3" name="Content Placeholder 2">
            <a:extLst>
              <a:ext uri="{FF2B5EF4-FFF2-40B4-BE49-F238E27FC236}">
                <a16:creationId xmlns:a16="http://schemas.microsoft.com/office/drawing/2014/main" id="{CBE2D5E0-A860-344F-8D95-FE0DB6B83664}"/>
              </a:ext>
            </a:extLst>
          </p:cNvPr>
          <p:cNvSpPr>
            <a:spLocks noGrp="1"/>
          </p:cNvSpPr>
          <p:nvPr>
            <p:ph idx="1"/>
          </p:nvPr>
        </p:nvSpPr>
        <p:spPr>
          <a:xfrm>
            <a:off x="838200" y="1117601"/>
            <a:ext cx="10515600" cy="1162756"/>
          </a:xfrm>
        </p:spPr>
        <p:txBody>
          <a:bodyPr/>
          <a:lstStyle/>
          <a:p>
            <a:r>
              <a:rPr lang="en-US" dirty="0"/>
              <a:t>CI should be expected when CIN is removed completely. Yet, sometimes CI still does not occur. </a:t>
            </a:r>
            <a:r>
              <a:rPr lang="en-US" b="1" dirty="0"/>
              <a:t>Why?</a:t>
            </a:r>
          </a:p>
        </p:txBody>
      </p:sp>
      <p:sp>
        <p:nvSpPr>
          <p:cNvPr id="5" name="Rectangle 4">
            <a:extLst>
              <a:ext uri="{FF2B5EF4-FFF2-40B4-BE49-F238E27FC236}">
                <a16:creationId xmlns:a16="http://schemas.microsoft.com/office/drawing/2014/main" id="{E797FF78-58B1-9B41-8BA7-DA07D2321024}"/>
              </a:ext>
            </a:extLst>
          </p:cNvPr>
          <p:cNvSpPr/>
          <p:nvPr/>
        </p:nvSpPr>
        <p:spPr>
          <a:xfrm>
            <a:off x="4536161" y="6581422"/>
            <a:ext cx="2517036" cy="246221"/>
          </a:xfrm>
          <a:prstGeom prst="rect">
            <a:avLst/>
          </a:prstGeom>
        </p:spPr>
        <p:txBody>
          <a:bodyPr wrap="none">
            <a:spAutoFit/>
          </a:bodyPr>
          <a:lstStyle/>
          <a:p>
            <a:pPr algn="ctr"/>
            <a:r>
              <a:rPr lang="en-US" sz="1000" dirty="0"/>
              <a:t>(</a:t>
            </a:r>
            <a:r>
              <a:rPr lang="en-US" sz="1000" dirty="0" err="1"/>
              <a:t>Markowski</a:t>
            </a:r>
            <a:r>
              <a:rPr lang="en-US" sz="1000" dirty="0"/>
              <a:t> and Richardson 2010, Fig. 7.14)</a:t>
            </a:r>
          </a:p>
        </p:txBody>
      </p:sp>
      <p:pic>
        <p:nvPicPr>
          <p:cNvPr id="6" name="Picture 2" descr="c07f014">
            <a:extLst>
              <a:ext uri="{FF2B5EF4-FFF2-40B4-BE49-F238E27FC236}">
                <a16:creationId xmlns:a16="http://schemas.microsoft.com/office/drawing/2014/main" id="{6F5BE46F-3268-4D4B-AC48-AE60C4E91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27" b="14733"/>
          <a:stretch/>
        </p:blipFill>
        <p:spPr bwMode="auto">
          <a:xfrm>
            <a:off x="1648178" y="1928265"/>
            <a:ext cx="8771467" cy="46997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5076C8-CD86-B945-AA04-14AA170E26B6}"/>
              </a:ext>
            </a:extLst>
          </p:cNvPr>
          <p:cNvSpPr txBox="1"/>
          <p:nvPr/>
        </p:nvSpPr>
        <p:spPr>
          <a:xfrm>
            <a:off x="90311" y="2551289"/>
            <a:ext cx="2472267" cy="923330"/>
          </a:xfrm>
          <a:prstGeom prst="rect">
            <a:avLst/>
          </a:prstGeom>
          <a:noFill/>
        </p:spPr>
        <p:txBody>
          <a:bodyPr wrap="square" rtlCol="0">
            <a:spAutoFit/>
          </a:bodyPr>
          <a:lstStyle/>
          <a:p>
            <a:r>
              <a:rPr lang="en-US" dirty="0"/>
              <a:t>2) Entrainment of environmental dry air into the updraft</a:t>
            </a:r>
          </a:p>
        </p:txBody>
      </p:sp>
    </p:spTree>
    <p:extLst>
      <p:ext uri="{BB962C8B-B14F-4D97-AF65-F5344CB8AC3E}">
        <p14:creationId xmlns:p14="http://schemas.microsoft.com/office/powerpoint/2010/main" val="3680725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DA32-9676-DF4A-8E80-DA5DD47B189E}"/>
              </a:ext>
            </a:extLst>
          </p:cNvPr>
          <p:cNvSpPr>
            <a:spLocks noGrp="1"/>
          </p:cNvSpPr>
          <p:nvPr>
            <p:ph type="title"/>
          </p:nvPr>
        </p:nvSpPr>
        <p:spPr>
          <a:xfrm>
            <a:off x="838200" y="-7411"/>
            <a:ext cx="10515600" cy="1325563"/>
          </a:xfrm>
        </p:spPr>
        <p:txBody>
          <a:bodyPr/>
          <a:lstStyle/>
          <a:p>
            <a:pPr algn="ctr"/>
            <a:r>
              <a:rPr lang="en-US" b="1" dirty="0">
                <a:solidFill>
                  <a:srgbClr val="FF0000"/>
                </a:solidFill>
              </a:rPr>
              <a:t>Insufficiency of CIN Removal</a:t>
            </a:r>
          </a:p>
        </p:txBody>
      </p:sp>
      <p:sp>
        <p:nvSpPr>
          <p:cNvPr id="3" name="Content Placeholder 2">
            <a:extLst>
              <a:ext uri="{FF2B5EF4-FFF2-40B4-BE49-F238E27FC236}">
                <a16:creationId xmlns:a16="http://schemas.microsoft.com/office/drawing/2014/main" id="{CBE2D5E0-A860-344F-8D95-FE0DB6B83664}"/>
              </a:ext>
            </a:extLst>
          </p:cNvPr>
          <p:cNvSpPr>
            <a:spLocks noGrp="1"/>
          </p:cNvSpPr>
          <p:nvPr>
            <p:ph idx="1"/>
          </p:nvPr>
        </p:nvSpPr>
        <p:spPr>
          <a:xfrm>
            <a:off x="838200" y="1117601"/>
            <a:ext cx="10515600" cy="1162756"/>
          </a:xfrm>
        </p:spPr>
        <p:txBody>
          <a:bodyPr/>
          <a:lstStyle/>
          <a:p>
            <a:r>
              <a:rPr lang="en-US" dirty="0"/>
              <a:t>CI should be expected when CIN is removed completely. Yet, sometimes CI still does not occur. </a:t>
            </a:r>
            <a:r>
              <a:rPr lang="en-US" b="1" dirty="0"/>
              <a:t>Why?</a:t>
            </a:r>
          </a:p>
        </p:txBody>
      </p:sp>
      <p:sp>
        <p:nvSpPr>
          <p:cNvPr id="5" name="Rectangle 4">
            <a:extLst>
              <a:ext uri="{FF2B5EF4-FFF2-40B4-BE49-F238E27FC236}">
                <a16:creationId xmlns:a16="http://schemas.microsoft.com/office/drawing/2014/main" id="{E797FF78-58B1-9B41-8BA7-DA07D2321024}"/>
              </a:ext>
            </a:extLst>
          </p:cNvPr>
          <p:cNvSpPr/>
          <p:nvPr/>
        </p:nvSpPr>
        <p:spPr>
          <a:xfrm>
            <a:off x="7199937" y="5516867"/>
            <a:ext cx="4992063" cy="1169551"/>
          </a:xfrm>
          <a:prstGeom prst="rect">
            <a:avLst/>
          </a:prstGeom>
        </p:spPr>
        <p:txBody>
          <a:bodyPr wrap="square">
            <a:spAutoFit/>
          </a:bodyPr>
          <a:lstStyle/>
          <a:p>
            <a:r>
              <a:rPr lang="en-US" sz="1000" dirty="0">
                <a:effectLst/>
                <a:latin typeface="Helvetica" pitchFamily="2" charset="0"/>
              </a:rPr>
              <a:t>Horizontal cross-section of the mean vertical wind shear in the 0–1 km AGL layer at 1945 UTC 12 June 2002, obtained from a dual-Doppler wind synthesis. The dashed lines are gravity wave phase fronts, the dash–dot line is an outflow boundary, and the line with open scallops is a dryline. Note the remarkable variability of the vertical wind shear field, partly due to thermals and partly as a result of the mesoscale boundaries. CIN might have similar complexity. If so, it would be very difficult to anticipate convection initiation based on the characteristics of a single sounding alone.</a:t>
            </a:r>
          </a:p>
        </p:txBody>
      </p:sp>
      <p:pic>
        <p:nvPicPr>
          <p:cNvPr id="7" name="Picture 3" descr="c07f016">
            <a:extLst>
              <a:ext uri="{FF2B5EF4-FFF2-40B4-BE49-F238E27FC236}">
                <a16:creationId xmlns:a16="http://schemas.microsoft.com/office/drawing/2014/main" id="{13AAF4E8-D056-3C47-A6A8-F871935908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71" t="6749" r="28395" b="38107"/>
          <a:stretch/>
        </p:blipFill>
        <p:spPr bwMode="auto">
          <a:xfrm>
            <a:off x="1982611" y="2054577"/>
            <a:ext cx="3686669" cy="3518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07f017">
            <a:extLst>
              <a:ext uri="{FF2B5EF4-FFF2-40B4-BE49-F238E27FC236}">
                <a16:creationId xmlns:a16="http://schemas.microsoft.com/office/drawing/2014/main" id="{73B9D46C-1844-D84E-BF12-C784CDBC1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15" t="5021" r="31049" b="37366"/>
          <a:stretch/>
        </p:blipFill>
        <p:spPr bwMode="auto">
          <a:xfrm>
            <a:off x="7461195" y="1572971"/>
            <a:ext cx="3578578" cy="39511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793A6A2-781B-C54A-93EB-774404846958}"/>
              </a:ext>
            </a:extLst>
          </p:cNvPr>
          <p:cNvSpPr/>
          <p:nvPr/>
        </p:nvSpPr>
        <p:spPr>
          <a:xfrm>
            <a:off x="4928643" y="6601301"/>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7.16)</a:t>
            </a:r>
          </a:p>
        </p:txBody>
      </p:sp>
      <p:sp>
        <p:nvSpPr>
          <p:cNvPr id="10" name="TextBox 9">
            <a:extLst>
              <a:ext uri="{FF2B5EF4-FFF2-40B4-BE49-F238E27FC236}">
                <a16:creationId xmlns:a16="http://schemas.microsoft.com/office/drawing/2014/main" id="{E41232F0-447A-C34E-8B8B-86007321F232}"/>
              </a:ext>
            </a:extLst>
          </p:cNvPr>
          <p:cNvSpPr txBox="1"/>
          <p:nvPr/>
        </p:nvSpPr>
        <p:spPr>
          <a:xfrm>
            <a:off x="90312" y="2698046"/>
            <a:ext cx="1892300" cy="2308324"/>
          </a:xfrm>
          <a:prstGeom prst="rect">
            <a:avLst/>
          </a:prstGeom>
          <a:noFill/>
        </p:spPr>
        <p:txBody>
          <a:bodyPr wrap="square" rtlCol="0">
            <a:spAutoFit/>
          </a:bodyPr>
          <a:lstStyle/>
          <a:p>
            <a:r>
              <a:rPr lang="en-US" dirty="0"/>
              <a:t>3) small-scale heterogeneities in moisture, temperature, wind</a:t>
            </a:r>
          </a:p>
          <a:p>
            <a:endParaRPr lang="en-US" dirty="0"/>
          </a:p>
          <a:p>
            <a:r>
              <a:rPr lang="en-US" dirty="0"/>
              <a:t>4) mesoscale circulations</a:t>
            </a:r>
          </a:p>
        </p:txBody>
      </p:sp>
      <p:sp>
        <p:nvSpPr>
          <p:cNvPr id="6" name="TextBox 5">
            <a:extLst>
              <a:ext uri="{FF2B5EF4-FFF2-40B4-BE49-F238E27FC236}">
                <a16:creationId xmlns:a16="http://schemas.microsoft.com/office/drawing/2014/main" id="{CE4ACC32-5B47-DAA9-3618-33C7D11CA1D1}"/>
              </a:ext>
            </a:extLst>
          </p:cNvPr>
          <p:cNvSpPr txBox="1"/>
          <p:nvPr/>
        </p:nvSpPr>
        <p:spPr>
          <a:xfrm>
            <a:off x="0" y="5601983"/>
            <a:ext cx="5968787" cy="1277273"/>
          </a:xfrm>
          <a:prstGeom prst="rect">
            <a:avLst/>
          </a:prstGeom>
          <a:noFill/>
        </p:spPr>
        <p:txBody>
          <a:bodyPr wrap="square">
            <a:spAutoFit/>
          </a:bodyPr>
          <a:lstStyle/>
          <a:p>
            <a:r>
              <a:rPr lang="en-US" sz="1100" dirty="0">
                <a:effectLst/>
                <a:latin typeface="Helvetica" pitchFamily="2" charset="0"/>
              </a:rPr>
              <a:t>Schematic showing the effect of boundary layer roll circulations on the moisture profiles measured by soundings. A sounding that ascends through the updraft of a roll samples larger water vapor concentrations than a sounding that ascends through the downdraft of a roll. Thus, the LCL height based on a sounding that has ascended through a downdraft might be overestimated compared with the bases of the observed clouds, which generally reside within boundary layer updrafts. CAPE and CIN values computed from a sounding would also be sensitive to whether the sounding ascended through an updraft or a downdraft.</a:t>
            </a:r>
          </a:p>
        </p:txBody>
      </p:sp>
      <p:sp>
        <p:nvSpPr>
          <p:cNvPr id="11" name="Rectangle 10">
            <a:extLst>
              <a:ext uri="{FF2B5EF4-FFF2-40B4-BE49-F238E27FC236}">
                <a16:creationId xmlns:a16="http://schemas.microsoft.com/office/drawing/2014/main" id="{1EB0251C-E90B-42F9-624D-8BB64B317E61}"/>
              </a:ext>
            </a:extLst>
          </p:cNvPr>
          <p:cNvSpPr/>
          <p:nvPr/>
        </p:nvSpPr>
        <p:spPr>
          <a:xfrm>
            <a:off x="8446117" y="6601300"/>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a:t>
            </a:r>
            <a:r>
              <a:rPr lang="en-US" sz="1000"/>
              <a:t>7.17)</a:t>
            </a:r>
            <a:endParaRPr lang="en-US" sz="1000" dirty="0"/>
          </a:p>
        </p:txBody>
      </p:sp>
    </p:spTree>
    <p:extLst>
      <p:ext uri="{BB962C8B-B14F-4D97-AF65-F5344CB8AC3E}">
        <p14:creationId xmlns:p14="http://schemas.microsoft.com/office/powerpoint/2010/main" val="334997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B60E-C3FC-C347-B5DB-D8B26E6860F0}"/>
              </a:ext>
            </a:extLst>
          </p:cNvPr>
          <p:cNvSpPr>
            <a:spLocks noGrp="1"/>
          </p:cNvSpPr>
          <p:nvPr>
            <p:ph type="title"/>
          </p:nvPr>
        </p:nvSpPr>
        <p:spPr>
          <a:xfrm>
            <a:off x="838200" y="1138"/>
            <a:ext cx="10515600" cy="1325563"/>
          </a:xfrm>
        </p:spPr>
        <p:txBody>
          <a:bodyPr/>
          <a:lstStyle/>
          <a:p>
            <a:pPr algn="ctr"/>
            <a:r>
              <a:rPr lang="en-US" b="1" dirty="0">
                <a:solidFill>
                  <a:srgbClr val="FF0000"/>
                </a:solidFill>
              </a:rPr>
              <a:t>Ingredients for Severe Convective Storms</a:t>
            </a:r>
          </a:p>
        </p:txBody>
      </p:sp>
      <p:sp>
        <p:nvSpPr>
          <p:cNvPr id="4" name="TextBox 3">
            <a:extLst>
              <a:ext uri="{FF2B5EF4-FFF2-40B4-BE49-F238E27FC236}">
                <a16:creationId xmlns:a16="http://schemas.microsoft.com/office/drawing/2014/main" id="{E4C03A79-6DBE-354B-95BA-25294BD174E5}"/>
              </a:ext>
            </a:extLst>
          </p:cNvPr>
          <p:cNvSpPr txBox="1"/>
          <p:nvPr/>
        </p:nvSpPr>
        <p:spPr>
          <a:xfrm>
            <a:off x="4538460" y="2469434"/>
            <a:ext cx="689612" cy="461665"/>
          </a:xfrm>
          <a:prstGeom prst="rect">
            <a:avLst/>
          </a:prstGeom>
          <a:noFill/>
        </p:spPr>
        <p:txBody>
          <a:bodyPr wrap="none" rtlCol="0">
            <a:spAutoFit/>
          </a:bodyPr>
          <a:lstStyle/>
          <a:p>
            <a:r>
              <a:rPr lang="en-US" sz="2400" b="1" dirty="0">
                <a:solidFill>
                  <a:srgbClr val="7030A0"/>
                </a:solidFill>
              </a:rPr>
              <a:t>LIFT</a:t>
            </a:r>
          </a:p>
        </p:txBody>
      </p:sp>
      <p:sp>
        <p:nvSpPr>
          <p:cNvPr id="5" name="TextBox 4">
            <a:extLst>
              <a:ext uri="{FF2B5EF4-FFF2-40B4-BE49-F238E27FC236}">
                <a16:creationId xmlns:a16="http://schemas.microsoft.com/office/drawing/2014/main" id="{A3B1573A-F536-E544-9735-C5D0441B09B7}"/>
              </a:ext>
            </a:extLst>
          </p:cNvPr>
          <p:cNvSpPr txBox="1"/>
          <p:nvPr/>
        </p:nvSpPr>
        <p:spPr>
          <a:xfrm>
            <a:off x="5700897" y="2469434"/>
            <a:ext cx="1704377" cy="461665"/>
          </a:xfrm>
          <a:prstGeom prst="rect">
            <a:avLst/>
          </a:prstGeom>
          <a:noFill/>
        </p:spPr>
        <p:txBody>
          <a:bodyPr wrap="none" rtlCol="0">
            <a:spAutoFit/>
          </a:bodyPr>
          <a:lstStyle/>
          <a:p>
            <a:r>
              <a:rPr lang="en-US" sz="2400" b="1" dirty="0">
                <a:solidFill>
                  <a:srgbClr val="0070C0"/>
                </a:solidFill>
              </a:rPr>
              <a:t>INSTABILITY</a:t>
            </a:r>
          </a:p>
        </p:txBody>
      </p:sp>
      <p:sp>
        <p:nvSpPr>
          <p:cNvPr id="6" name="TextBox 5">
            <a:extLst>
              <a:ext uri="{FF2B5EF4-FFF2-40B4-BE49-F238E27FC236}">
                <a16:creationId xmlns:a16="http://schemas.microsoft.com/office/drawing/2014/main" id="{D84D51C5-BCE8-754B-BAD8-AC00C2A8DE2F}"/>
              </a:ext>
            </a:extLst>
          </p:cNvPr>
          <p:cNvSpPr txBox="1"/>
          <p:nvPr/>
        </p:nvSpPr>
        <p:spPr>
          <a:xfrm>
            <a:off x="5077600" y="4129820"/>
            <a:ext cx="1563441" cy="461665"/>
          </a:xfrm>
          <a:prstGeom prst="rect">
            <a:avLst/>
          </a:prstGeom>
          <a:noFill/>
        </p:spPr>
        <p:txBody>
          <a:bodyPr wrap="none" rtlCol="0">
            <a:spAutoFit/>
          </a:bodyPr>
          <a:lstStyle/>
          <a:p>
            <a:r>
              <a:rPr lang="en-US" sz="2400" b="1" dirty="0">
                <a:solidFill>
                  <a:schemeClr val="accent6">
                    <a:lumMod val="75000"/>
                  </a:schemeClr>
                </a:solidFill>
              </a:rPr>
              <a:t>MOISTURE</a:t>
            </a:r>
          </a:p>
        </p:txBody>
      </p:sp>
      <p:sp>
        <p:nvSpPr>
          <p:cNvPr id="7" name="Freeform 6">
            <a:extLst>
              <a:ext uri="{FF2B5EF4-FFF2-40B4-BE49-F238E27FC236}">
                <a16:creationId xmlns:a16="http://schemas.microsoft.com/office/drawing/2014/main" id="{6A9F6981-E3EB-3948-AF02-61119D46ACB0}"/>
              </a:ext>
            </a:extLst>
          </p:cNvPr>
          <p:cNvSpPr/>
          <p:nvPr/>
        </p:nvSpPr>
        <p:spPr>
          <a:xfrm>
            <a:off x="5337660" y="2934421"/>
            <a:ext cx="945713" cy="931155"/>
          </a:xfrm>
          <a:custGeom>
            <a:avLst/>
            <a:gdLst>
              <a:gd name="connsiteX0" fmla="*/ 16025 w 945713"/>
              <a:gd name="connsiteY0" fmla="*/ 108485 h 931155"/>
              <a:gd name="connsiteX1" fmla="*/ 270668 w 945713"/>
              <a:gd name="connsiteY1" fmla="*/ 15887 h 931155"/>
              <a:gd name="connsiteX2" fmla="*/ 629483 w 945713"/>
              <a:gd name="connsiteY2" fmla="*/ 4313 h 931155"/>
              <a:gd name="connsiteX3" fmla="*/ 860977 w 945713"/>
              <a:gd name="connsiteY3" fmla="*/ 62186 h 931155"/>
              <a:gd name="connsiteX4" fmla="*/ 942000 w 945713"/>
              <a:gd name="connsiteY4" fmla="*/ 108485 h 931155"/>
              <a:gd name="connsiteX5" fmla="*/ 918850 w 945713"/>
              <a:gd name="connsiteY5" fmla="*/ 328404 h 931155"/>
              <a:gd name="connsiteX6" fmla="*/ 803104 w 945713"/>
              <a:gd name="connsiteY6" fmla="*/ 617771 h 931155"/>
              <a:gd name="connsiteX7" fmla="*/ 583185 w 945713"/>
              <a:gd name="connsiteY7" fmla="*/ 860839 h 931155"/>
              <a:gd name="connsiteX8" fmla="*/ 479012 w 945713"/>
              <a:gd name="connsiteY8" fmla="*/ 930287 h 931155"/>
              <a:gd name="connsiteX9" fmla="*/ 328542 w 945713"/>
              <a:gd name="connsiteY9" fmla="*/ 826115 h 931155"/>
              <a:gd name="connsiteX10" fmla="*/ 143347 w 945713"/>
              <a:gd name="connsiteY10" fmla="*/ 606196 h 931155"/>
              <a:gd name="connsiteX11" fmla="*/ 39174 w 945713"/>
              <a:gd name="connsiteY11" fmla="*/ 328404 h 931155"/>
              <a:gd name="connsiteX12" fmla="*/ 16025 w 945713"/>
              <a:gd name="connsiteY12" fmla="*/ 108485 h 9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5713" h="931155">
                <a:moveTo>
                  <a:pt x="16025" y="108485"/>
                </a:moveTo>
                <a:cubicBezTo>
                  <a:pt x="54607" y="56399"/>
                  <a:pt x="168425" y="33249"/>
                  <a:pt x="270668" y="15887"/>
                </a:cubicBezTo>
                <a:cubicBezTo>
                  <a:pt x="372911" y="-1475"/>
                  <a:pt x="531098" y="-3403"/>
                  <a:pt x="629483" y="4313"/>
                </a:cubicBezTo>
                <a:cubicBezTo>
                  <a:pt x="727868" y="12029"/>
                  <a:pt x="808891" y="44824"/>
                  <a:pt x="860977" y="62186"/>
                </a:cubicBezTo>
                <a:cubicBezTo>
                  <a:pt x="913063" y="79548"/>
                  <a:pt x="932355" y="64115"/>
                  <a:pt x="942000" y="108485"/>
                </a:cubicBezTo>
                <a:cubicBezTo>
                  <a:pt x="951646" y="152855"/>
                  <a:pt x="941999" y="243523"/>
                  <a:pt x="918850" y="328404"/>
                </a:cubicBezTo>
                <a:cubicBezTo>
                  <a:pt x="895701" y="413285"/>
                  <a:pt x="859048" y="529032"/>
                  <a:pt x="803104" y="617771"/>
                </a:cubicBezTo>
                <a:cubicBezTo>
                  <a:pt x="747160" y="706510"/>
                  <a:pt x="637200" y="808753"/>
                  <a:pt x="583185" y="860839"/>
                </a:cubicBezTo>
                <a:cubicBezTo>
                  <a:pt x="529170" y="912925"/>
                  <a:pt x="521452" y="936074"/>
                  <a:pt x="479012" y="930287"/>
                </a:cubicBezTo>
                <a:cubicBezTo>
                  <a:pt x="436572" y="924500"/>
                  <a:pt x="384486" y="880130"/>
                  <a:pt x="328542" y="826115"/>
                </a:cubicBezTo>
                <a:cubicBezTo>
                  <a:pt x="272598" y="772100"/>
                  <a:pt x="191575" y="689148"/>
                  <a:pt x="143347" y="606196"/>
                </a:cubicBezTo>
                <a:cubicBezTo>
                  <a:pt x="95119" y="523244"/>
                  <a:pt x="60394" y="407498"/>
                  <a:pt x="39174" y="328404"/>
                </a:cubicBezTo>
                <a:cubicBezTo>
                  <a:pt x="17954" y="249310"/>
                  <a:pt x="-22557" y="160571"/>
                  <a:pt x="16025" y="108485"/>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467A07-24DD-354E-80BB-DF609D5DF8AF}"/>
              </a:ext>
            </a:extLst>
          </p:cNvPr>
          <p:cNvSpPr>
            <a:spLocks noChangeAspect="1"/>
          </p:cNvSpPr>
          <p:nvPr/>
        </p:nvSpPr>
        <p:spPr>
          <a:xfrm>
            <a:off x="4176512" y="1973487"/>
            <a:ext cx="2103120" cy="210312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65278D0-3450-4845-B723-879FD06D8DC6}"/>
              </a:ext>
            </a:extLst>
          </p:cNvPr>
          <p:cNvSpPr>
            <a:spLocks noChangeAspect="1"/>
          </p:cNvSpPr>
          <p:nvPr/>
        </p:nvSpPr>
        <p:spPr>
          <a:xfrm>
            <a:off x="5347484" y="1973487"/>
            <a:ext cx="2103120" cy="2103120"/>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789F58-2922-824B-9C1E-E0B26BF7F29C}"/>
              </a:ext>
            </a:extLst>
          </p:cNvPr>
          <p:cNvSpPr>
            <a:spLocks noChangeAspect="1"/>
          </p:cNvSpPr>
          <p:nvPr/>
        </p:nvSpPr>
        <p:spPr>
          <a:xfrm>
            <a:off x="4761998" y="2931099"/>
            <a:ext cx="2103120" cy="210312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69F3E6-1BFD-C646-8214-D1AADE342F68}"/>
              </a:ext>
            </a:extLst>
          </p:cNvPr>
          <p:cNvSpPr txBox="1"/>
          <p:nvPr/>
        </p:nvSpPr>
        <p:spPr>
          <a:xfrm>
            <a:off x="393839" y="1326701"/>
            <a:ext cx="2940330" cy="1200329"/>
          </a:xfrm>
          <a:prstGeom prst="rect">
            <a:avLst/>
          </a:prstGeom>
          <a:noFill/>
        </p:spPr>
        <p:txBody>
          <a:bodyPr wrap="square" rtlCol="0">
            <a:spAutoFit/>
          </a:bodyPr>
          <a:lstStyle/>
          <a:p>
            <a:r>
              <a:rPr lang="en-US" u="sng" dirty="0">
                <a:solidFill>
                  <a:srgbClr val="7030A0"/>
                </a:solidFill>
              </a:rPr>
              <a:t>Synoptic-scale lift</a:t>
            </a:r>
            <a:r>
              <a:rPr lang="en-US" dirty="0">
                <a:solidFill>
                  <a:srgbClr val="7030A0"/>
                </a:solidFill>
              </a:rPr>
              <a:t> does not initiate convection, but does precondition the environment for convection</a:t>
            </a:r>
          </a:p>
        </p:txBody>
      </p:sp>
      <p:pic>
        <p:nvPicPr>
          <p:cNvPr id="12" name="Picture 2" descr="c07f002">
            <a:extLst>
              <a:ext uri="{FF2B5EF4-FFF2-40B4-BE49-F238E27FC236}">
                <a16:creationId xmlns:a16="http://schemas.microsoft.com/office/drawing/2014/main" id="{F83243D9-A5E7-B847-8CB1-931674F95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44" t="4280" r="15478" b="30567"/>
          <a:stretch/>
        </p:blipFill>
        <p:spPr bwMode="auto">
          <a:xfrm>
            <a:off x="223318" y="2530171"/>
            <a:ext cx="3729117" cy="2770281"/>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C0B35C-15D7-E540-9F32-4FD686A2947A}"/>
              </a:ext>
            </a:extLst>
          </p:cNvPr>
          <p:cNvSpPr txBox="1"/>
          <p:nvPr/>
        </p:nvSpPr>
        <p:spPr>
          <a:xfrm>
            <a:off x="3262490" y="1038951"/>
            <a:ext cx="2833510" cy="923330"/>
          </a:xfrm>
          <a:prstGeom prst="rect">
            <a:avLst/>
          </a:prstGeom>
          <a:noFill/>
        </p:spPr>
        <p:txBody>
          <a:bodyPr wrap="square" rtlCol="0">
            <a:spAutoFit/>
          </a:bodyPr>
          <a:lstStyle/>
          <a:p>
            <a:r>
              <a:rPr lang="en-US" u="sng" dirty="0">
                <a:solidFill>
                  <a:srgbClr val="7030A0"/>
                </a:solidFill>
              </a:rPr>
              <a:t>Mesoscale lift</a:t>
            </a:r>
            <a:r>
              <a:rPr lang="en-US" dirty="0">
                <a:solidFill>
                  <a:srgbClr val="7030A0"/>
                </a:solidFill>
              </a:rPr>
              <a:t> must be deep and persistent enough for parcels to reach LFC</a:t>
            </a:r>
          </a:p>
        </p:txBody>
      </p:sp>
      <p:sp>
        <p:nvSpPr>
          <p:cNvPr id="14" name="TextBox 13">
            <a:extLst>
              <a:ext uri="{FF2B5EF4-FFF2-40B4-BE49-F238E27FC236}">
                <a16:creationId xmlns:a16="http://schemas.microsoft.com/office/drawing/2014/main" id="{9E6BB1FB-F0E5-804C-BC69-1D0D191D0AEC}"/>
              </a:ext>
            </a:extLst>
          </p:cNvPr>
          <p:cNvSpPr txBox="1"/>
          <p:nvPr/>
        </p:nvSpPr>
        <p:spPr>
          <a:xfrm>
            <a:off x="893472" y="5261884"/>
            <a:ext cx="2385589" cy="400110"/>
          </a:xfrm>
          <a:prstGeom prst="rect">
            <a:avLst/>
          </a:prstGeom>
          <a:noFill/>
        </p:spPr>
        <p:txBody>
          <a:bodyPr wrap="none" rtlCol="0">
            <a:spAutoFit/>
          </a:bodyPr>
          <a:lstStyle/>
          <a:p>
            <a:pPr algn="ctr"/>
            <a:r>
              <a:rPr lang="en-US" sz="1000" dirty="0"/>
              <a:t>Visible satellite imagery on 27 May 1997</a:t>
            </a:r>
          </a:p>
          <a:p>
            <a:pPr algn="ctr"/>
            <a:r>
              <a:rPr lang="en-US" sz="1000" dirty="0"/>
              <a:t>(</a:t>
            </a:r>
            <a:r>
              <a:rPr lang="en-US" sz="1000" dirty="0" err="1"/>
              <a:t>Markowski</a:t>
            </a:r>
            <a:r>
              <a:rPr lang="en-US" sz="1000" dirty="0"/>
              <a:t> and Richardson 2010, Fig. 7.2)</a:t>
            </a:r>
          </a:p>
        </p:txBody>
      </p:sp>
      <p:sp>
        <p:nvSpPr>
          <p:cNvPr id="15" name="TextBox 14">
            <a:extLst>
              <a:ext uri="{FF2B5EF4-FFF2-40B4-BE49-F238E27FC236}">
                <a16:creationId xmlns:a16="http://schemas.microsoft.com/office/drawing/2014/main" id="{8BB3F5D8-8E15-4281-A686-B098075C8846}"/>
              </a:ext>
            </a:extLst>
          </p:cNvPr>
          <p:cNvSpPr txBox="1"/>
          <p:nvPr/>
        </p:nvSpPr>
        <p:spPr>
          <a:xfrm>
            <a:off x="105255" y="5655192"/>
            <a:ext cx="5122817" cy="1200329"/>
          </a:xfrm>
          <a:prstGeom prst="rect">
            <a:avLst/>
          </a:prstGeom>
          <a:noFill/>
        </p:spPr>
        <p:txBody>
          <a:bodyPr wrap="square">
            <a:spAutoFit/>
          </a:bodyPr>
          <a:lstStyle/>
          <a:p>
            <a:r>
              <a:rPr lang="en-US" sz="900" dirty="0">
                <a:effectLst/>
                <a:latin typeface="Helvetica" pitchFamily="2" charset="0"/>
              </a:rPr>
              <a:t>Deep moist convection (DMC) tends to be initiated along air mass boundaries, which are usually accompanied by a wind shift and convergence. This allows forecasters to enjoy at least modest predictability with regard to anticipating the location of convection initiation, for such boundaries are fairly easily observable in routinely available synoptic surface observations and radar and satellite data. </a:t>
            </a:r>
          </a:p>
          <a:p>
            <a:r>
              <a:rPr lang="en-US" sz="900" dirty="0">
                <a:effectLst/>
                <a:latin typeface="Helvetica" pitchFamily="2" charset="0"/>
              </a:rPr>
              <a:t>The sequence of visible satellite images shows the development of a line of severe thunderstorms along a cold front on 27 May 1997. The town of Jarrell, TX, was devastated by a tornado during this event.</a:t>
            </a:r>
          </a:p>
        </p:txBody>
      </p:sp>
    </p:spTree>
    <p:extLst>
      <p:ext uri="{BB962C8B-B14F-4D97-AF65-F5344CB8AC3E}">
        <p14:creationId xmlns:p14="http://schemas.microsoft.com/office/powerpoint/2010/main" val="194633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B60E-C3FC-C347-B5DB-D8B26E6860F0}"/>
              </a:ext>
            </a:extLst>
          </p:cNvPr>
          <p:cNvSpPr>
            <a:spLocks noGrp="1"/>
          </p:cNvSpPr>
          <p:nvPr>
            <p:ph type="title"/>
          </p:nvPr>
        </p:nvSpPr>
        <p:spPr>
          <a:xfrm>
            <a:off x="838200" y="1138"/>
            <a:ext cx="10515600" cy="1325563"/>
          </a:xfrm>
        </p:spPr>
        <p:txBody>
          <a:bodyPr/>
          <a:lstStyle/>
          <a:p>
            <a:pPr algn="ctr"/>
            <a:r>
              <a:rPr lang="en-US" b="1" dirty="0">
                <a:solidFill>
                  <a:srgbClr val="FF0000"/>
                </a:solidFill>
              </a:rPr>
              <a:t>Ingredients for Severe Convective Storms</a:t>
            </a:r>
          </a:p>
        </p:txBody>
      </p:sp>
      <p:sp>
        <p:nvSpPr>
          <p:cNvPr id="4" name="TextBox 3">
            <a:extLst>
              <a:ext uri="{FF2B5EF4-FFF2-40B4-BE49-F238E27FC236}">
                <a16:creationId xmlns:a16="http://schemas.microsoft.com/office/drawing/2014/main" id="{E4C03A79-6DBE-354B-95BA-25294BD174E5}"/>
              </a:ext>
            </a:extLst>
          </p:cNvPr>
          <p:cNvSpPr txBox="1"/>
          <p:nvPr/>
        </p:nvSpPr>
        <p:spPr>
          <a:xfrm>
            <a:off x="4538460" y="2469434"/>
            <a:ext cx="689612" cy="461665"/>
          </a:xfrm>
          <a:prstGeom prst="rect">
            <a:avLst/>
          </a:prstGeom>
          <a:noFill/>
        </p:spPr>
        <p:txBody>
          <a:bodyPr wrap="none" rtlCol="0">
            <a:spAutoFit/>
          </a:bodyPr>
          <a:lstStyle/>
          <a:p>
            <a:r>
              <a:rPr lang="en-US" sz="2400" b="1" dirty="0">
                <a:solidFill>
                  <a:srgbClr val="7030A0"/>
                </a:solidFill>
              </a:rPr>
              <a:t>LIFT</a:t>
            </a:r>
          </a:p>
        </p:txBody>
      </p:sp>
      <p:sp>
        <p:nvSpPr>
          <p:cNvPr id="5" name="TextBox 4">
            <a:extLst>
              <a:ext uri="{FF2B5EF4-FFF2-40B4-BE49-F238E27FC236}">
                <a16:creationId xmlns:a16="http://schemas.microsoft.com/office/drawing/2014/main" id="{A3B1573A-F536-E544-9735-C5D0441B09B7}"/>
              </a:ext>
            </a:extLst>
          </p:cNvPr>
          <p:cNvSpPr txBox="1"/>
          <p:nvPr/>
        </p:nvSpPr>
        <p:spPr>
          <a:xfrm>
            <a:off x="5700897" y="2469434"/>
            <a:ext cx="1704377" cy="461665"/>
          </a:xfrm>
          <a:prstGeom prst="rect">
            <a:avLst/>
          </a:prstGeom>
          <a:noFill/>
        </p:spPr>
        <p:txBody>
          <a:bodyPr wrap="none" rtlCol="0">
            <a:spAutoFit/>
          </a:bodyPr>
          <a:lstStyle/>
          <a:p>
            <a:r>
              <a:rPr lang="en-US" sz="2400" b="1" dirty="0">
                <a:solidFill>
                  <a:srgbClr val="0070C0"/>
                </a:solidFill>
              </a:rPr>
              <a:t>INSTABILITY</a:t>
            </a:r>
          </a:p>
        </p:txBody>
      </p:sp>
      <p:sp>
        <p:nvSpPr>
          <p:cNvPr id="6" name="TextBox 5">
            <a:extLst>
              <a:ext uri="{FF2B5EF4-FFF2-40B4-BE49-F238E27FC236}">
                <a16:creationId xmlns:a16="http://schemas.microsoft.com/office/drawing/2014/main" id="{D84D51C5-BCE8-754B-BAD8-AC00C2A8DE2F}"/>
              </a:ext>
            </a:extLst>
          </p:cNvPr>
          <p:cNvSpPr txBox="1"/>
          <p:nvPr/>
        </p:nvSpPr>
        <p:spPr>
          <a:xfrm>
            <a:off x="5077600" y="4129820"/>
            <a:ext cx="1563441" cy="461665"/>
          </a:xfrm>
          <a:prstGeom prst="rect">
            <a:avLst/>
          </a:prstGeom>
          <a:noFill/>
        </p:spPr>
        <p:txBody>
          <a:bodyPr wrap="none" rtlCol="0">
            <a:spAutoFit/>
          </a:bodyPr>
          <a:lstStyle/>
          <a:p>
            <a:r>
              <a:rPr lang="en-US" sz="2400" b="1" dirty="0">
                <a:solidFill>
                  <a:schemeClr val="accent6">
                    <a:lumMod val="75000"/>
                  </a:schemeClr>
                </a:solidFill>
              </a:rPr>
              <a:t>MOISTURE</a:t>
            </a:r>
          </a:p>
        </p:txBody>
      </p:sp>
      <p:sp>
        <p:nvSpPr>
          <p:cNvPr id="7" name="Freeform 6">
            <a:extLst>
              <a:ext uri="{FF2B5EF4-FFF2-40B4-BE49-F238E27FC236}">
                <a16:creationId xmlns:a16="http://schemas.microsoft.com/office/drawing/2014/main" id="{6A9F6981-E3EB-3948-AF02-61119D46ACB0}"/>
              </a:ext>
            </a:extLst>
          </p:cNvPr>
          <p:cNvSpPr/>
          <p:nvPr/>
        </p:nvSpPr>
        <p:spPr>
          <a:xfrm>
            <a:off x="5337660" y="2934421"/>
            <a:ext cx="945713" cy="931155"/>
          </a:xfrm>
          <a:custGeom>
            <a:avLst/>
            <a:gdLst>
              <a:gd name="connsiteX0" fmla="*/ 16025 w 945713"/>
              <a:gd name="connsiteY0" fmla="*/ 108485 h 931155"/>
              <a:gd name="connsiteX1" fmla="*/ 270668 w 945713"/>
              <a:gd name="connsiteY1" fmla="*/ 15887 h 931155"/>
              <a:gd name="connsiteX2" fmla="*/ 629483 w 945713"/>
              <a:gd name="connsiteY2" fmla="*/ 4313 h 931155"/>
              <a:gd name="connsiteX3" fmla="*/ 860977 w 945713"/>
              <a:gd name="connsiteY3" fmla="*/ 62186 h 931155"/>
              <a:gd name="connsiteX4" fmla="*/ 942000 w 945713"/>
              <a:gd name="connsiteY4" fmla="*/ 108485 h 931155"/>
              <a:gd name="connsiteX5" fmla="*/ 918850 w 945713"/>
              <a:gd name="connsiteY5" fmla="*/ 328404 h 931155"/>
              <a:gd name="connsiteX6" fmla="*/ 803104 w 945713"/>
              <a:gd name="connsiteY6" fmla="*/ 617771 h 931155"/>
              <a:gd name="connsiteX7" fmla="*/ 583185 w 945713"/>
              <a:gd name="connsiteY7" fmla="*/ 860839 h 931155"/>
              <a:gd name="connsiteX8" fmla="*/ 479012 w 945713"/>
              <a:gd name="connsiteY8" fmla="*/ 930287 h 931155"/>
              <a:gd name="connsiteX9" fmla="*/ 328542 w 945713"/>
              <a:gd name="connsiteY9" fmla="*/ 826115 h 931155"/>
              <a:gd name="connsiteX10" fmla="*/ 143347 w 945713"/>
              <a:gd name="connsiteY10" fmla="*/ 606196 h 931155"/>
              <a:gd name="connsiteX11" fmla="*/ 39174 w 945713"/>
              <a:gd name="connsiteY11" fmla="*/ 328404 h 931155"/>
              <a:gd name="connsiteX12" fmla="*/ 16025 w 945713"/>
              <a:gd name="connsiteY12" fmla="*/ 108485 h 9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5713" h="931155">
                <a:moveTo>
                  <a:pt x="16025" y="108485"/>
                </a:moveTo>
                <a:cubicBezTo>
                  <a:pt x="54607" y="56399"/>
                  <a:pt x="168425" y="33249"/>
                  <a:pt x="270668" y="15887"/>
                </a:cubicBezTo>
                <a:cubicBezTo>
                  <a:pt x="372911" y="-1475"/>
                  <a:pt x="531098" y="-3403"/>
                  <a:pt x="629483" y="4313"/>
                </a:cubicBezTo>
                <a:cubicBezTo>
                  <a:pt x="727868" y="12029"/>
                  <a:pt x="808891" y="44824"/>
                  <a:pt x="860977" y="62186"/>
                </a:cubicBezTo>
                <a:cubicBezTo>
                  <a:pt x="913063" y="79548"/>
                  <a:pt x="932355" y="64115"/>
                  <a:pt x="942000" y="108485"/>
                </a:cubicBezTo>
                <a:cubicBezTo>
                  <a:pt x="951646" y="152855"/>
                  <a:pt x="941999" y="243523"/>
                  <a:pt x="918850" y="328404"/>
                </a:cubicBezTo>
                <a:cubicBezTo>
                  <a:pt x="895701" y="413285"/>
                  <a:pt x="859048" y="529032"/>
                  <a:pt x="803104" y="617771"/>
                </a:cubicBezTo>
                <a:cubicBezTo>
                  <a:pt x="747160" y="706510"/>
                  <a:pt x="637200" y="808753"/>
                  <a:pt x="583185" y="860839"/>
                </a:cubicBezTo>
                <a:cubicBezTo>
                  <a:pt x="529170" y="912925"/>
                  <a:pt x="521452" y="936074"/>
                  <a:pt x="479012" y="930287"/>
                </a:cubicBezTo>
                <a:cubicBezTo>
                  <a:pt x="436572" y="924500"/>
                  <a:pt x="384486" y="880130"/>
                  <a:pt x="328542" y="826115"/>
                </a:cubicBezTo>
                <a:cubicBezTo>
                  <a:pt x="272598" y="772100"/>
                  <a:pt x="191575" y="689148"/>
                  <a:pt x="143347" y="606196"/>
                </a:cubicBezTo>
                <a:cubicBezTo>
                  <a:pt x="95119" y="523244"/>
                  <a:pt x="60394" y="407498"/>
                  <a:pt x="39174" y="328404"/>
                </a:cubicBezTo>
                <a:cubicBezTo>
                  <a:pt x="17954" y="249310"/>
                  <a:pt x="-22557" y="160571"/>
                  <a:pt x="16025" y="108485"/>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467A07-24DD-354E-80BB-DF609D5DF8AF}"/>
              </a:ext>
            </a:extLst>
          </p:cNvPr>
          <p:cNvSpPr>
            <a:spLocks noChangeAspect="1"/>
          </p:cNvSpPr>
          <p:nvPr/>
        </p:nvSpPr>
        <p:spPr>
          <a:xfrm>
            <a:off x="4176512" y="1973487"/>
            <a:ext cx="2103120" cy="210312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65278D0-3450-4845-B723-879FD06D8DC6}"/>
              </a:ext>
            </a:extLst>
          </p:cNvPr>
          <p:cNvSpPr>
            <a:spLocks noChangeAspect="1"/>
          </p:cNvSpPr>
          <p:nvPr/>
        </p:nvSpPr>
        <p:spPr>
          <a:xfrm>
            <a:off x="5347484" y="1973487"/>
            <a:ext cx="2103120" cy="2103120"/>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789F58-2922-824B-9C1E-E0B26BF7F29C}"/>
              </a:ext>
            </a:extLst>
          </p:cNvPr>
          <p:cNvSpPr>
            <a:spLocks noChangeAspect="1"/>
          </p:cNvSpPr>
          <p:nvPr/>
        </p:nvSpPr>
        <p:spPr>
          <a:xfrm>
            <a:off x="4761998" y="2931099"/>
            <a:ext cx="2103120" cy="210312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969F3E6-1BFD-C646-8214-D1AADE342F68}"/>
              </a:ext>
            </a:extLst>
          </p:cNvPr>
          <p:cNvSpPr txBox="1"/>
          <p:nvPr/>
        </p:nvSpPr>
        <p:spPr>
          <a:xfrm>
            <a:off x="393839" y="1326701"/>
            <a:ext cx="2940330" cy="1200329"/>
          </a:xfrm>
          <a:prstGeom prst="rect">
            <a:avLst/>
          </a:prstGeom>
          <a:noFill/>
        </p:spPr>
        <p:txBody>
          <a:bodyPr wrap="square" rtlCol="0">
            <a:spAutoFit/>
          </a:bodyPr>
          <a:lstStyle/>
          <a:p>
            <a:r>
              <a:rPr lang="en-US" u="sng" dirty="0">
                <a:solidFill>
                  <a:srgbClr val="7030A0"/>
                </a:solidFill>
              </a:rPr>
              <a:t>Synoptic-scale lift</a:t>
            </a:r>
            <a:r>
              <a:rPr lang="en-US" dirty="0">
                <a:solidFill>
                  <a:srgbClr val="7030A0"/>
                </a:solidFill>
              </a:rPr>
              <a:t> does not initiate convection, but does precondition the environment for convection</a:t>
            </a:r>
          </a:p>
        </p:txBody>
      </p:sp>
      <p:pic>
        <p:nvPicPr>
          <p:cNvPr id="12" name="Picture 2" descr="c07f002">
            <a:extLst>
              <a:ext uri="{FF2B5EF4-FFF2-40B4-BE49-F238E27FC236}">
                <a16:creationId xmlns:a16="http://schemas.microsoft.com/office/drawing/2014/main" id="{F83243D9-A5E7-B847-8CB1-931674F95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44" t="4280" r="15478" b="30567"/>
          <a:stretch/>
        </p:blipFill>
        <p:spPr bwMode="auto">
          <a:xfrm>
            <a:off x="223318" y="2530171"/>
            <a:ext cx="3729117" cy="2770281"/>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C0B35C-15D7-E540-9F32-4FD686A2947A}"/>
              </a:ext>
            </a:extLst>
          </p:cNvPr>
          <p:cNvSpPr txBox="1"/>
          <p:nvPr/>
        </p:nvSpPr>
        <p:spPr>
          <a:xfrm>
            <a:off x="3262490" y="1038951"/>
            <a:ext cx="2833510" cy="923330"/>
          </a:xfrm>
          <a:prstGeom prst="rect">
            <a:avLst/>
          </a:prstGeom>
          <a:noFill/>
        </p:spPr>
        <p:txBody>
          <a:bodyPr wrap="square" rtlCol="0">
            <a:spAutoFit/>
          </a:bodyPr>
          <a:lstStyle/>
          <a:p>
            <a:r>
              <a:rPr lang="en-US" u="sng" dirty="0">
                <a:solidFill>
                  <a:srgbClr val="7030A0"/>
                </a:solidFill>
              </a:rPr>
              <a:t>Mesoscale lift</a:t>
            </a:r>
            <a:r>
              <a:rPr lang="en-US" dirty="0">
                <a:solidFill>
                  <a:srgbClr val="7030A0"/>
                </a:solidFill>
              </a:rPr>
              <a:t> must be deep and persistent enough for parcels to reach LFC</a:t>
            </a:r>
          </a:p>
        </p:txBody>
      </p:sp>
      <p:sp>
        <p:nvSpPr>
          <p:cNvPr id="14" name="TextBox 13">
            <a:extLst>
              <a:ext uri="{FF2B5EF4-FFF2-40B4-BE49-F238E27FC236}">
                <a16:creationId xmlns:a16="http://schemas.microsoft.com/office/drawing/2014/main" id="{9E6BB1FB-F0E5-804C-BC69-1D0D191D0AEC}"/>
              </a:ext>
            </a:extLst>
          </p:cNvPr>
          <p:cNvSpPr txBox="1"/>
          <p:nvPr/>
        </p:nvSpPr>
        <p:spPr>
          <a:xfrm>
            <a:off x="893472" y="5261884"/>
            <a:ext cx="2385589" cy="400110"/>
          </a:xfrm>
          <a:prstGeom prst="rect">
            <a:avLst/>
          </a:prstGeom>
          <a:noFill/>
        </p:spPr>
        <p:txBody>
          <a:bodyPr wrap="none" rtlCol="0">
            <a:spAutoFit/>
          </a:bodyPr>
          <a:lstStyle/>
          <a:p>
            <a:pPr algn="ctr"/>
            <a:r>
              <a:rPr lang="en-US" sz="1000" dirty="0"/>
              <a:t>Visible satellite imagery on 27 May 1997</a:t>
            </a:r>
          </a:p>
          <a:p>
            <a:pPr algn="ctr"/>
            <a:r>
              <a:rPr lang="en-US" sz="1000" dirty="0"/>
              <a:t>(</a:t>
            </a:r>
            <a:r>
              <a:rPr lang="en-US" sz="1000" dirty="0" err="1"/>
              <a:t>Markowski</a:t>
            </a:r>
            <a:r>
              <a:rPr lang="en-US" sz="1000" dirty="0"/>
              <a:t> and Richardson 2010, Fig. 7.2)</a:t>
            </a:r>
          </a:p>
        </p:txBody>
      </p:sp>
      <p:sp>
        <p:nvSpPr>
          <p:cNvPr id="15" name="TextBox 14">
            <a:extLst>
              <a:ext uri="{FF2B5EF4-FFF2-40B4-BE49-F238E27FC236}">
                <a16:creationId xmlns:a16="http://schemas.microsoft.com/office/drawing/2014/main" id="{A8A52671-2F24-044C-B65B-469DFFFA2602}"/>
              </a:ext>
            </a:extLst>
          </p:cNvPr>
          <p:cNvSpPr txBox="1"/>
          <p:nvPr/>
        </p:nvSpPr>
        <p:spPr>
          <a:xfrm>
            <a:off x="4464944" y="5172718"/>
            <a:ext cx="2940330" cy="646331"/>
          </a:xfrm>
          <a:prstGeom prst="rect">
            <a:avLst/>
          </a:prstGeom>
          <a:noFill/>
        </p:spPr>
        <p:txBody>
          <a:bodyPr wrap="square" rtlCol="0">
            <a:spAutoFit/>
          </a:bodyPr>
          <a:lstStyle/>
          <a:p>
            <a:r>
              <a:rPr lang="en-US" b="1" u="sng" dirty="0">
                <a:solidFill>
                  <a:schemeClr val="accent6">
                    <a:lumMod val="50000"/>
                  </a:schemeClr>
                </a:solidFill>
              </a:rPr>
              <a:t>Moisture</a:t>
            </a:r>
            <a:r>
              <a:rPr lang="en-US" dirty="0">
                <a:solidFill>
                  <a:schemeClr val="accent6">
                    <a:lumMod val="50000"/>
                  </a:schemeClr>
                </a:solidFill>
              </a:rPr>
              <a:t> of </a:t>
            </a:r>
            <a:r>
              <a:rPr lang="en-US" b="1" u="sng" dirty="0">
                <a:solidFill>
                  <a:schemeClr val="accent6">
                    <a:lumMod val="50000"/>
                  </a:schemeClr>
                </a:solidFill>
              </a:rPr>
              <a:t>sufficient depth </a:t>
            </a:r>
            <a:r>
              <a:rPr lang="en-US" dirty="0">
                <a:solidFill>
                  <a:schemeClr val="accent6">
                    <a:lumMod val="50000"/>
                  </a:schemeClr>
                </a:solidFill>
              </a:rPr>
              <a:t>and </a:t>
            </a:r>
            <a:r>
              <a:rPr lang="en-US" b="1" u="sng" dirty="0">
                <a:solidFill>
                  <a:schemeClr val="accent6">
                    <a:lumMod val="50000"/>
                  </a:schemeClr>
                </a:solidFill>
              </a:rPr>
              <a:t>amount</a:t>
            </a:r>
            <a:r>
              <a:rPr lang="en-US" dirty="0">
                <a:solidFill>
                  <a:schemeClr val="accent6">
                    <a:lumMod val="50000"/>
                  </a:schemeClr>
                </a:solidFill>
              </a:rPr>
              <a:t> is required</a:t>
            </a:r>
          </a:p>
        </p:txBody>
      </p:sp>
      <p:sp>
        <p:nvSpPr>
          <p:cNvPr id="3" name="TextBox 2">
            <a:extLst>
              <a:ext uri="{FF2B5EF4-FFF2-40B4-BE49-F238E27FC236}">
                <a16:creationId xmlns:a16="http://schemas.microsoft.com/office/drawing/2014/main" id="{2F64262F-6963-5DD8-D180-A646CAE9C22B}"/>
              </a:ext>
            </a:extLst>
          </p:cNvPr>
          <p:cNvSpPr txBox="1"/>
          <p:nvPr/>
        </p:nvSpPr>
        <p:spPr>
          <a:xfrm>
            <a:off x="2595670" y="6073398"/>
            <a:ext cx="6527300" cy="369332"/>
          </a:xfrm>
          <a:prstGeom prst="rect">
            <a:avLst/>
          </a:prstGeom>
          <a:noFill/>
        </p:spPr>
        <p:txBody>
          <a:bodyPr wrap="none" rtlCol="0">
            <a:spAutoFit/>
          </a:bodyPr>
          <a:lstStyle/>
          <a:p>
            <a:r>
              <a:rPr lang="en-US" dirty="0"/>
              <a:t>The dry atmosphere is usually stable to vertical parcel displacement.</a:t>
            </a:r>
          </a:p>
        </p:txBody>
      </p:sp>
      <p:sp>
        <p:nvSpPr>
          <p:cNvPr id="16" name="TextBox 15">
            <a:extLst>
              <a:ext uri="{FF2B5EF4-FFF2-40B4-BE49-F238E27FC236}">
                <a16:creationId xmlns:a16="http://schemas.microsoft.com/office/drawing/2014/main" id="{F3CD4D90-89B1-CAC7-0468-A0DAF6069A2E}"/>
              </a:ext>
            </a:extLst>
          </p:cNvPr>
          <p:cNvSpPr txBox="1"/>
          <p:nvPr/>
        </p:nvSpPr>
        <p:spPr>
          <a:xfrm>
            <a:off x="8134755" y="2330934"/>
            <a:ext cx="3619361" cy="1200329"/>
          </a:xfrm>
          <a:prstGeom prst="rect">
            <a:avLst/>
          </a:prstGeom>
          <a:noFill/>
        </p:spPr>
        <p:txBody>
          <a:bodyPr wrap="square" rtlCol="0">
            <a:spAutoFit/>
          </a:bodyPr>
          <a:lstStyle/>
          <a:p>
            <a:r>
              <a:rPr lang="en-US" dirty="0"/>
              <a:t>Instability: </a:t>
            </a:r>
          </a:p>
          <a:p>
            <a:endParaRPr lang="en-US" dirty="0"/>
          </a:p>
          <a:p>
            <a:r>
              <a:rPr lang="en-US" dirty="0"/>
              <a:t>What is the most used parameter to measure convective instability?</a:t>
            </a:r>
          </a:p>
        </p:txBody>
      </p:sp>
    </p:spTree>
    <p:extLst>
      <p:ext uri="{BB962C8B-B14F-4D97-AF65-F5344CB8AC3E}">
        <p14:creationId xmlns:p14="http://schemas.microsoft.com/office/powerpoint/2010/main" val="300054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B60E-C3FC-C347-B5DB-D8B26E6860F0}"/>
              </a:ext>
            </a:extLst>
          </p:cNvPr>
          <p:cNvSpPr>
            <a:spLocks noGrp="1"/>
          </p:cNvSpPr>
          <p:nvPr>
            <p:ph type="title"/>
          </p:nvPr>
        </p:nvSpPr>
        <p:spPr>
          <a:xfrm>
            <a:off x="838200" y="1138"/>
            <a:ext cx="10515600" cy="1325563"/>
          </a:xfrm>
        </p:spPr>
        <p:txBody>
          <a:bodyPr/>
          <a:lstStyle/>
          <a:p>
            <a:pPr algn="ctr"/>
            <a:r>
              <a:rPr lang="en-US" b="1" dirty="0">
                <a:solidFill>
                  <a:srgbClr val="FF0000"/>
                </a:solidFill>
              </a:rPr>
              <a:t>Ingredients for Severe Convective Storms</a:t>
            </a:r>
          </a:p>
        </p:txBody>
      </p:sp>
      <p:sp>
        <p:nvSpPr>
          <p:cNvPr id="4" name="TextBox 3">
            <a:extLst>
              <a:ext uri="{FF2B5EF4-FFF2-40B4-BE49-F238E27FC236}">
                <a16:creationId xmlns:a16="http://schemas.microsoft.com/office/drawing/2014/main" id="{E4C03A79-6DBE-354B-95BA-25294BD174E5}"/>
              </a:ext>
            </a:extLst>
          </p:cNvPr>
          <p:cNvSpPr txBox="1"/>
          <p:nvPr/>
        </p:nvSpPr>
        <p:spPr>
          <a:xfrm>
            <a:off x="4538460" y="2469434"/>
            <a:ext cx="689612" cy="461665"/>
          </a:xfrm>
          <a:prstGeom prst="rect">
            <a:avLst/>
          </a:prstGeom>
          <a:noFill/>
        </p:spPr>
        <p:txBody>
          <a:bodyPr wrap="none" rtlCol="0">
            <a:spAutoFit/>
          </a:bodyPr>
          <a:lstStyle/>
          <a:p>
            <a:r>
              <a:rPr lang="en-US" sz="2400" b="1" dirty="0">
                <a:solidFill>
                  <a:srgbClr val="7030A0"/>
                </a:solidFill>
              </a:rPr>
              <a:t>LIFT</a:t>
            </a:r>
          </a:p>
        </p:txBody>
      </p:sp>
      <p:sp>
        <p:nvSpPr>
          <p:cNvPr id="5" name="TextBox 4">
            <a:extLst>
              <a:ext uri="{FF2B5EF4-FFF2-40B4-BE49-F238E27FC236}">
                <a16:creationId xmlns:a16="http://schemas.microsoft.com/office/drawing/2014/main" id="{A3B1573A-F536-E544-9735-C5D0441B09B7}"/>
              </a:ext>
            </a:extLst>
          </p:cNvPr>
          <p:cNvSpPr txBox="1"/>
          <p:nvPr/>
        </p:nvSpPr>
        <p:spPr>
          <a:xfrm>
            <a:off x="5700897" y="2469434"/>
            <a:ext cx="1704377" cy="461665"/>
          </a:xfrm>
          <a:prstGeom prst="rect">
            <a:avLst/>
          </a:prstGeom>
          <a:noFill/>
        </p:spPr>
        <p:txBody>
          <a:bodyPr wrap="none" rtlCol="0">
            <a:spAutoFit/>
          </a:bodyPr>
          <a:lstStyle/>
          <a:p>
            <a:r>
              <a:rPr lang="en-US" sz="2400" b="1" dirty="0">
                <a:solidFill>
                  <a:srgbClr val="0070C0"/>
                </a:solidFill>
              </a:rPr>
              <a:t>INSTABILITY</a:t>
            </a:r>
          </a:p>
        </p:txBody>
      </p:sp>
      <p:sp>
        <p:nvSpPr>
          <p:cNvPr id="6" name="TextBox 5">
            <a:extLst>
              <a:ext uri="{FF2B5EF4-FFF2-40B4-BE49-F238E27FC236}">
                <a16:creationId xmlns:a16="http://schemas.microsoft.com/office/drawing/2014/main" id="{D84D51C5-BCE8-754B-BAD8-AC00C2A8DE2F}"/>
              </a:ext>
            </a:extLst>
          </p:cNvPr>
          <p:cNvSpPr txBox="1"/>
          <p:nvPr/>
        </p:nvSpPr>
        <p:spPr>
          <a:xfrm>
            <a:off x="5077600" y="4129820"/>
            <a:ext cx="1563441" cy="461665"/>
          </a:xfrm>
          <a:prstGeom prst="rect">
            <a:avLst/>
          </a:prstGeom>
          <a:noFill/>
        </p:spPr>
        <p:txBody>
          <a:bodyPr wrap="none" rtlCol="0">
            <a:spAutoFit/>
          </a:bodyPr>
          <a:lstStyle/>
          <a:p>
            <a:r>
              <a:rPr lang="en-US" sz="2400" b="1" dirty="0">
                <a:solidFill>
                  <a:schemeClr val="accent6">
                    <a:lumMod val="75000"/>
                  </a:schemeClr>
                </a:solidFill>
              </a:rPr>
              <a:t>MOISTURE</a:t>
            </a:r>
          </a:p>
        </p:txBody>
      </p:sp>
      <p:sp>
        <p:nvSpPr>
          <p:cNvPr id="7" name="Freeform 6">
            <a:extLst>
              <a:ext uri="{FF2B5EF4-FFF2-40B4-BE49-F238E27FC236}">
                <a16:creationId xmlns:a16="http://schemas.microsoft.com/office/drawing/2014/main" id="{6A9F6981-E3EB-3948-AF02-61119D46ACB0}"/>
              </a:ext>
            </a:extLst>
          </p:cNvPr>
          <p:cNvSpPr/>
          <p:nvPr/>
        </p:nvSpPr>
        <p:spPr>
          <a:xfrm>
            <a:off x="5337660" y="2934421"/>
            <a:ext cx="945713" cy="931155"/>
          </a:xfrm>
          <a:custGeom>
            <a:avLst/>
            <a:gdLst>
              <a:gd name="connsiteX0" fmla="*/ 16025 w 945713"/>
              <a:gd name="connsiteY0" fmla="*/ 108485 h 931155"/>
              <a:gd name="connsiteX1" fmla="*/ 270668 w 945713"/>
              <a:gd name="connsiteY1" fmla="*/ 15887 h 931155"/>
              <a:gd name="connsiteX2" fmla="*/ 629483 w 945713"/>
              <a:gd name="connsiteY2" fmla="*/ 4313 h 931155"/>
              <a:gd name="connsiteX3" fmla="*/ 860977 w 945713"/>
              <a:gd name="connsiteY3" fmla="*/ 62186 h 931155"/>
              <a:gd name="connsiteX4" fmla="*/ 942000 w 945713"/>
              <a:gd name="connsiteY4" fmla="*/ 108485 h 931155"/>
              <a:gd name="connsiteX5" fmla="*/ 918850 w 945713"/>
              <a:gd name="connsiteY5" fmla="*/ 328404 h 931155"/>
              <a:gd name="connsiteX6" fmla="*/ 803104 w 945713"/>
              <a:gd name="connsiteY6" fmla="*/ 617771 h 931155"/>
              <a:gd name="connsiteX7" fmla="*/ 583185 w 945713"/>
              <a:gd name="connsiteY7" fmla="*/ 860839 h 931155"/>
              <a:gd name="connsiteX8" fmla="*/ 479012 w 945713"/>
              <a:gd name="connsiteY8" fmla="*/ 930287 h 931155"/>
              <a:gd name="connsiteX9" fmla="*/ 328542 w 945713"/>
              <a:gd name="connsiteY9" fmla="*/ 826115 h 931155"/>
              <a:gd name="connsiteX10" fmla="*/ 143347 w 945713"/>
              <a:gd name="connsiteY10" fmla="*/ 606196 h 931155"/>
              <a:gd name="connsiteX11" fmla="*/ 39174 w 945713"/>
              <a:gd name="connsiteY11" fmla="*/ 328404 h 931155"/>
              <a:gd name="connsiteX12" fmla="*/ 16025 w 945713"/>
              <a:gd name="connsiteY12" fmla="*/ 108485 h 93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5713" h="931155">
                <a:moveTo>
                  <a:pt x="16025" y="108485"/>
                </a:moveTo>
                <a:cubicBezTo>
                  <a:pt x="54607" y="56399"/>
                  <a:pt x="168425" y="33249"/>
                  <a:pt x="270668" y="15887"/>
                </a:cubicBezTo>
                <a:cubicBezTo>
                  <a:pt x="372911" y="-1475"/>
                  <a:pt x="531098" y="-3403"/>
                  <a:pt x="629483" y="4313"/>
                </a:cubicBezTo>
                <a:cubicBezTo>
                  <a:pt x="727868" y="12029"/>
                  <a:pt x="808891" y="44824"/>
                  <a:pt x="860977" y="62186"/>
                </a:cubicBezTo>
                <a:cubicBezTo>
                  <a:pt x="913063" y="79548"/>
                  <a:pt x="932355" y="64115"/>
                  <a:pt x="942000" y="108485"/>
                </a:cubicBezTo>
                <a:cubicBezTo>
                  <a:pt x="951646" y="152855"/>
                  <a:pt x="941999" y="243523"/>
                  <a:pt x="918850" y="328404"/>
                </a:cubicBezTo>
                <a:cubicBezTo>
                  <a:pt x="895701" y="413285"/>
                  <a:pt x="859048" y="529032"/>
                  <a:pt x="803104" y="617771"/>
                </a:cubicBezTo>
                <a:cubicBezTo>
                  <a:pt x="747160" y="706510"/>
                  <a:pt x="637200" y="808753"/>
                  <a:pt x="583185" y="860839"/>
                </a:cubicBezTo>
                <a:cubicBezTo>
                  <a:pt x="529170" y="912925"/>
                  <a:pt x="521452" y="936074"/>
                  <a:pt x="479012" y="930287"/>
                </a:cubicBezTo>
                <a:cubicBezTo>
                  <a:pt x="436572" y="924500"/>
                  <a:pt x="384486" y="880130"/>
                  <a:pt x="328542" y="826115"/>
                </a:cubicBezTo>
                <a:cubicBezTo>
                  <a:pt x="272598" y="772100"/>
                  <a:pt x="191575" y="689148"/>
                  <a:pt x="143347" y="606196"/>
                </a:cubicBezTo>
                <a:cubicBezTo>
                  <a:pt x="95119" y="523244"/>
                  <a:pt x="60394" y="407498"/>
                  <a:pt x="39174" y="328404"/>
                </a:cubicBezTo>
                <a:cubicBezTo>
                  <a:pt x="17954" y="249310"/>
                  <a:pt x="-22557" y="160571"/>
                  <a:pt x="16025" y="108485"/>
                </a:cubicBezTo>
                <a:close/>
              </a:path>
            </a:pathLst>
          </a:cu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467A07-24DD-354E-80BB-DF609D5DF8AF}"/>
              </a:ext>
            </a:extLst>
          </p:cNvPr>
          <p:cNvSpPr>
            <a:spLocks noChangeAspect="1"/>
          </p:cNvSpPr>
          <p:nvPr/>
        </p:nvSpPr>
        <p:spPr>
          <a:xfrm>
            <a:off x="4176512" y="1973487"/>
            <a:ext cx="2103120" cy="2103120"/>
          </a:xfrm>
          <a:prstGeom prst="ellipse">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65278D0-3450-4845-B723-879FD06D8DC6}"/>
              </a:ext>
            </a:extLst>
          </p:cNvPr>
          <p:cNvSpPr>
            <a:spLocks noChangeAspect="1"/>
          </p:cNvSpPr>
          <p:nvPr/>
        </p:nvSpPr>
        <p:spPr>
          <a:xfrm>
            <a:off x="5347484" y="1973487"/>
            <a:ext cx="2103120" cy="2103120"/>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789F58-2922-824B-9C1E-E0B26BF7F29C}"/>
              </a:ext>
            </a:extLst>
          </p:cNvPr>
          <p:cNvSpPr>
            <a:spLocks noChangeAspect="1"/>
          </p:cNvSpPr>
          <p:nvPr/>
        </p:nvSpPr>
        <p:spPr>
          <a:xfrm>
            <a:off x="4761998" y="2931099"/>
            <a:ext cx="2103120" cy="2103120"/>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C8F5D2-B8EA-C94D-BF70-3C1BE2167952}"/>
              </a:ext>
            </a:extLst>
          </p:cNvPr>
          <p:cNvSpPr txBox="1"/>
          <p:nvPr/>
        </p:nvSpPr>
        <p:spPr>
          <a:xfrm>
            <a:off x="4464944" y="5172718"/>
            <a:ext cx="2940330" cy="646331"/>
          </a:xfrm>
          <a:prstGeom prst="rect">
            <a:avLst/>
          </a:prstGeom>
          <a:noFill/>
        </p:spPr>
        <p:txBody>
          <a:bodyPr wrap="square" rtlCol="0">
            <a:spAutoFit/>
          </a:bodyPr>
          <a:lstStyle/>
          <a:p>
            <a:r>
              <a:rPr lang="en-US" b="1" u="sng" dirty="0">
                <a:solidFill>
                  <a:schemeClr val="accent6">
                    <a:lumMod val="50000"/>
                  </a:schemeClr>
                </a:solidFill>
              </a:rPr>
              <a:t>Moisture</a:t>
            </a:r>
            <a:r>
              <a:rPr lang="en-US" dirty="0">
                <a:solidFill>
                  <a:schemeClr val="accent6">
                    <a:lumMod val="50000"/>
                  </a:schemeClr>
                </a:solidFill>
              </a:rPr>
              <a:t> of </a:t>
            </a:r>
            <a:r>
              <a:rPr lang="en-US" b="1" u="sng" dirty="0">
                <a:solidFill>
                  <a:schemeClr val="accent6">
                    <a:lumMod val="50000"/>
                  </a:schemeClr>
                </a:solidFill>
              </a:rPr>
              <a:t>sufficient depth </a:t>
            </a:r>
            <a:r>
              <a:rPr lang="en-US" dirty="0">
                <a:solidFill>
                  <a:schemeClr val="accent6">
                    <a:lumMod val="50000"/>
                  </a:schemeClr>
                </a:solidFill>
              </a:rPr>
              <a:t>and </a:t>
            </a:r>
            <a:r>
              <a:rPr lang="en-US" b="1" u="sng" dirty="0">
                <a:solidFill>
                  <a:schemeClr val="accent6">
                    <a:lumMod val="50000"/>
                  </a:schemeClr>
                </a:solidFill>
              </a:rPr>
              <a:t>amount</a:t>
            </a:r>
            <a:r>
              <a:rPr lang="en-US" dirty="0">
                <a:solidFill>
                  <a:schemeClr val="accent6">
                    <a:lumMod val="50000"/>
                  </a:schemeClr>
                </a:solidFill>
              </a:rPr>
              <a:t> is required</a:t>
            </a:r>
          </a:p>
        </p:txBody>
      </p:sp>
      <p:sp>
        <p:nvSpPr>
          <p:cNvPr id="12" name="TextBox 11">
            <a:extLst>
              <a:ext uri="{FF2B5EF4-FFF2-40B4-BE49-F238E27FC236}">
                <a16:creationId xmlns:a16="http://schemas.microsoft.com/office/drawing/2014/main" id="{05B2020A-93A5-E448-BE0D-E5F64DB7755C}"/>
              </a:ext>
            </a:extLst>
          </p:cNvPr>
          <p:cNvSpPr txBox="1"/>
          <p:nvPr/>
        </p:nvSpPr>
        <p:spPr>
          <a:xfrm>
            <a:off x="393839" y="1326701"/>
            <a:ext cx="2940330" cy="1200329"/>
          </a:xfrm>
          <a:prstGeom prst="rect">
            <a:avLst/>
          </a:prstGeom>
          <a:noFill/>
        </p:spPr>
        <p:txBody>
          <a:bodyPr wrap="square" rtlCol="0">
            <a:spAutoFit/>
          </a:bodyPr>
          <a:lstStyle/>
          <a:p>
            <a:r>
              <a:rPr lang="en-US" u="sng" dirty="0">
                <a:solidFill>
                  <a:srgbClr val="7030A0"/>
                </a:solidFill>
              </a:rPr>
              <a:t>Synoptic-scale lift</a:t>
            </a:r>
            <a:r>
              <a:rPr lang="en-US" dirty="0">
                <a:solidFill>
                  <a:srgbClr val="7030A0"/>
                </a:solidFill>
              </a:rPr>
              <a:t> does not initiate convection, but does precondition the environment for convection</a:t>
            </a:r>
          </a:p>
        </p:txBody>
      </p:sp>
      <p:pic>
        <p:nvPicPr>
          <p:cNvPr id="13" name="Picture 2" descr="c07f002">
            <a:extLst>
              <a:ext uri="{FF2B5EF4-FFF2-40B4-BE49-F238E27FC236}">
                <a16:creationId xmlns:a16="http://schemas.microsoft.com/office/drawing/2014/main" id="{EECC7525-777B-C242-95DD-9B7FAA644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44" t="4280" r="15478" b="30567"/>
          <a:stretch/>
        </p:blipFill>
        <p:spPr bwMode="auto">
          <a:xfrm>
            <a:off x="223318" y="2530171"/>
            <a:ext cx="3729117" cy="2770281"/>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CED71B9-A7FE-F849-8D61-2388C0935B82}"/>
              </a:ext>
            </a:extLst>
          </p:cNvPr>
          <p:cNvSpPr txBox="1"/>
          <p:nvPr/>
        </p:nvSpPr>
        <p:spPr>
          <a:xfrm>
            <a:off x="3262490" y="1038951"/>
            <a:ext cx="2833510" cy="923330"/>
          </a:xfrm>
          <a:prstGeom prst="rect">
            <a:avLst/>
          </a:prstGeom>
          <a:noFill/>
        </p:spPr>
        <p:txBody>
          <a:bodyPr wrap="square" rtlCol="0">
            <a:spAutoFit/>
          </a:bodyPr>
          <a:lstStyle/>
          <a:p>
            <a:r>
              <a:rPr lang="en-US" u="sng" dirty="0">
                <a:solidFill>
                  <a:srgbClr val="7030A0"/>
                </a:solidFill>
              </a:rPr>
              <a:t>Mesoscale lift</a:t>
            </a:r>
            <a:r>
              <a:rPr lang="en-US" dirty="0">
                <a:solidFill>
                  <a:srgbClr val="7030A0"/>
                </a:solidFill>
              </a:rPr>
              <a:t> must be deep and persistent enough for parcels to reach LFC</a:t>
            </a:r>
          </a:p>
        </p:txBody>
      </p:sp>
      <p:pic>
        <p:nvPicPr>
          <p:cNvPr id="15" name="Picture 5" descr="c02f009">
            <a:extLst>
              <a:ext uri="{FF2B5EF4-FFF2-40B4-BE49-F238E27FC236}">
                <a16:creationId xmlns:a16="http://schemas.microsoft.com/office/drawing/2014/main" id="{7DB1584B-93EA-0943-89D4-DBFD25883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1" t="1647" r="28889" b="43633"/>
          <a:stretch/>
        </p:blipFill>
        <p:spPr bwMode="auto">
          <a:xfrm>
            <a:off x="8214837" y="3628257"/>
            <a:ext cx="3224371" cy="3088921"/>
          </a:xfrm>
          <a:prstGeom prst="rect">
            <a:avLst/>
          </a:prstGeom>
          <a:noFill/>
          <a:ln w="15875">
            <a:solidFill>
              <a:srgbClr val="0070C0"/>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20CD325-9325-F649-957B-F65B49C053C5}"/>
                  </a:ext>
                </a:extLst>
              </p:cNvPr>
              <p:cNvSpPr txBox="1"/>
              <p:nvPr/>
            </p:nvSpPr>
            <p:spPr>
              <a:xfrm>
                <a:off x="7681778" y="996075"/>
                <a:ext cx="4116383" cy="4885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𝐶𝐴𝑃𝐸</m:t>
                      </m:r>
                      <m:r>
                        <a:rPr lang="en-US" sz="1400" b="0" i="1" smtClean="0">
                          <a:solidFill>
                            <a:srgbClr val="0070C0"/>
                          </a:solidFill>
                          <a:latin typeface="Cambria Math" panose="02040503050406030204" pitchFamily="18" charset="0"/>
                        </a:rPr>
                        <m:t>=</m:t>
                      </m:r>
                      <m:nary>
                        <m:naryPr>
                          <m:ctrlPr>
                            <a:rPr lang="en-US" sz="1400" b="0" i="1" smtClean="0">
                              <a:solidFill>
                                <a:srgbClr val="0070C0"/>
                              </a:solidFill>
                              <a:latin typeface="Cambria Math" panose="02040503050406030204" pitchFamily="18" charset="0"/>
                            </a:rPr>
                          </m:ctrlPr>
                        </m:naryPr>
                        <m:sub>
                          <m:r>
                            <m:rPr>
                              <m:brk m:alnAt="23"/>
                            </m:rPr>
                            <a:rPr lang="en-US" sz="1400" b="0" i="1" smtClean="0">
                              <a:solidFill>
                                <a:srgbClr val="0070C0"/>
                              </a:solidFill>
                              <a:latin typeface="Cambria Math" panose="02040503050406030204" pitchFamily="18" charset="0"/>
                            </a:rPr>
                            <m:t>𝐿</m:t>
                          </m:r>
                          <m:r>
                            <a:rPr lang="en-US" sz="1400" b="0" i="1" smtClean="0">
                              <a:solidFill>
                                <a:srgbClr val="0070C0"/>
                              </a:solidFill>
                              <a:latin typeface="Cambria Math" panose="02040503050406030204" pitchFamily="18" charset="0"/>
                            </a:rPr>
                            <m:t>𝐹𝐶</m:t>
                          </m:r>
                        </m:sub>
                        <m:sup>
                          <m:r>
                            <a:rPr lang="en-US" sz="1400" b="0" i="1" smtClean="0">
                              <a:solidFill>
                                <a:srgbClr val="0070C0"/>
                              </a:solidFill>
                              <a:latin typeface="Cambria Math" panose="02040503050406030204" pitchFamily="18" charset="0"/>
                            </a:rPr>
                            <m:t>𝐸𝐿</m:t>
                          </m:r>
                        </m:sup>
                        <m:e>
                          <m:r>
                            <a:rPr lang="en-US" sz="1400" b="0" i="1" smtClean="0">
                              <a:solidFill>
                                <a:srgbClr val="0070C0"/>
                              </a:solidFill>
                              <a:latin typeface="Cambria Math" panose="02040503050406030204" pitchFamily="18" charset="0"/>
                            </a:rPr>
                            <m:t>𝑔</m:t>
                          </m:r>
                          <m:f>
                            <m:fPr>
                              <m:ctrlPr>
                                <a:rPr lang="en-US" sz="1400" b="0" i="1" smtClean="0">
                                  <a:solidFill>
                                    <a:srgbClr val="0070C0"/>
                                  </a:solidFill>
                                  <a:latin typeface="Cambria Math" panose="02040503050406030204" pitchFamily="18" charset="0"/>
                                </a:rPr>
                              </m:ctrlPr>
                            </m:fPr>
                            <m:num>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𝑇</m:t>
                                  </m:r>
                                </m:e>
                                <m:sub>
                                  <m:r>
                                    <a:rPr lang="en-US" sz="1400" b="0" i="1" smtClean="0">
                                      <a:solidFill>
                                        <a:srgbClr val="0070C0"/>
                                      </a:solidFill>
                                      <a:latin typeface="Cambria Math" panose="02040503050406030204" pitchFamily="18" charset="0"/>
                                    </a:rPr>
                                    <m:t>𝑣</m:t>
                                  </m:r>
                                  <m:r>
                                    <a:rPr lang="en-US" sz="1400" b="0" i="1" smtClean="0">
                                      <a:solidFill>
                                        <a:srgbClr val="0070C0"/>
                                      </a:solidFill>
                                      <a:latin typeface="Cambria Math" panose="02040503050406030204" pitchFamily="18" charset="0"/>
                                    </a:rPr>
                                    <m:t>_</m:t>
                                  </m:r>
                                  <m:r>
                                    <a:rPr lang="en-US" sz="1400" b="0" i="1" smtClean="0">
                                      <a:solidFill>
                                        <a:srgbClr val="0070C0"/>
                                      </a:solidFill>
                                      <a:latin typeface="Cambria Math" panose="02040503050406030204" pitchFamily="18" charset="0"/>
                                    </a:rPr>
                                    <m:t>𝑝</m:t>
                                  </m:r>
                                </m:sub>
                              </m:sSub>
                              <m:r>
                                <a:rPr lang="en-US" sz="1400" b="0" i="1"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𝑇</m:t>
                                  </m:r>
                                </m:e>
                                <m:sub>
                                  <m:r>
                                    <a:rPr lang="en-US" sz="1400" b="0" i="1" smtClean="0">
                                      <a:solidFill>
                                        <a:srgbClr val="0070C0"/>
                                      </a:solidFill>
                                      <a:latin typeface="Cambria Math" panose="02040503050406030204" pitchFamily="18" charset="0"/>
                                    </a:rPr>
                                    <m:t>𝑣</m:t>
                                  </m:r>
                                  <m:r>
                                    <a:rPr lang="en-US" sz="1400" b="0" i="1" smtClean="0">
                                      <a:solidFill>
                                        <a:srgbClr val="0070C0"/>
                                      </a:solidFill>
                                      <a:latin typeface="Cambria Math" panose="02040503050406030204" pitchFamily="18" charset="0"/>
                                    </a:rPr>
                                    <m:t>_</m:t>
                                  </m:r>
                                  <m:r>
                                    <a:rPr lang="en-US" sz="1400" b="0" i="1" smtClean="0">
                                      <a:solidFill>
                                        <a:srgbClr val="0070C0"/>
                                      </a:solidFill>
                                      <a:latin typeface="Cambria Math" panose="02040503050406030204" pitchFamily="18" charset="0"/>
                                    </a:rPr>
                                    <m:t>𝑒𝑛𝑣</m:t>
                                  </m:r>
                                </m:sub>
                              </m:sSub>
                            </m:num>
                            <m:den>
                              <m:sSub>
                                <m:sSubPr>
                                  <m:ctrlPr>
                                    <a:rPr lang="en-US" sz="1400" b="0" i="1" smtClean="0">
                                      <a:solidFill>
                                        <a:srgbClr val="0070C0"/>
                                      </a:solidFill>
                                      <a:latin typeface="Cambria Math" panose="02040503050406030204" pitchFamily="18" charset="0"/>
                                    </a:rPr>
                                  </m:ctrlPr>
                                </m:sSubPr>
                                <m:e>
                                  <m:r>
                                    <a:rPr lang="en-US" sz="1400" b="0" i="1" smtClean="0">
                                      <a:solidFill>
                                        <a:srgbClr val="0070C0"/>
                                      </a:solidFill>
                                      <a:latin typeface="Cambria Math" panose="02040503050406030204" pitchFamily="18" charset="0"/>
                                    </a:rPr>
                                    <m:t>𝑇</m:t>
                                  </m:r>
                                </m:e>
                                <m:sub>
                                  <m:r>
                                    <a:rPr lang="en-US" sz="1400" b="0" i="1" smtClean="0">
                                      <a:solidFill>
                                        <a:srgbClr val="0070C0"/>
                                      </a:solidFill>
                                      <a:latin typeface="Cambria Math" panose="02040503050406030204" pitchFamily="18" charset="0"/>
                                    </a:rPr>
                                    <m:t>𝑣</m:t>
                                  </m:r>
                                  <m:r>
                                    <a:rPr lang="en-US" sz="1400" b="0" i="1" smtClean="0">
                                      <a:solidFill>
                                        <a:srgbClr val="0070C0"/>
                                      </a:solidFill>
                                      <a:latin typeface="Cambria Math" panose="02040503050406030204" pitchFamily="18" charset="0"/>
                                    </a:rPr>
                                    <m:t>_</m:t>
                                  </m:r>
                                  <m:r>
                                    <a:rPr lang="en-US" sz="1400" b="0" i="1" smtClean="0">
                                      <a:solidFill>
                                        <a:srgbClr val="0070C0"/>
                                      </a:solidFill>
                                      <a:latin typeface="Cambria Math" panose="02040503050406030204" pitchFamily="18" charset="0"/>
                                    </a:rPr>
                                    <m:t>𝑒𝑛𝑣</m:t>
                                  </m:r>
                                </m:sub>
                              </m:sSub>
                            </m:den>
                          </m:f>
                          <m:r>
                            <a:rPr lang="en-US" sz="1400" b="0" i="1" smtClean="0">
                              <a:solidFill>
                                <a:srgbClr val="0070C0"/>
                              </a:solidFill>
                              <a:latin typeface="Cambria Math" panose="02040503050406030204" pitchFamily="18" charset="0"/>
                            </a:rPr>
                            <m:t>𝑑𝑧</m:t>
                          </m:r>
                        </m:e>
                      </m:nary>
                      <m:r>
                        <a:rPr lang="en-US" sz="1400" b="0" i="1" smtClean="0">
                          <a:solidFill>
                            <a:srgbClr val="0070C0"/>
                          </a:solidFill>
                          <a:latin typeface="Cambria Math" panose="02040503050406030204" pitchFamily="18" charset="0"/>
                        </a:rPr>
                        <m:t>=</m:t>
                      </m:r>
                      <m:d>
                        <m:dPr>
                          <m:begChr m:val="["/>
                          <m:endChr m:val="]"/>
                          <m:ctrlPr>
                            <a:rPr lang="en-US" sz="1400" b="0" i="1" smtClean="0">
                              <a:solidFill>
                                <a:srgbClr val="0070C0"/>
                              </a:solidFill>
                              <a:latin typeface="Cambria Math" panose="02040503050406030204" pitchFamily="18" charset="0"/>
                            </a:rPr>
                          </m:ctrlPr>
                        </m:dPr>
                        <m:e>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𝑘𝑔</m:t>
                              </m:r>
                              <m:r>
                                <a:rPr lang="en-US" sz="1400" b="0" i="1" smtClean="0">
                                  <a:solidFill>
                                    <a:srgbClr val="0070C0"/>
                                  </a:solidFill>
                                  <a:latin typeface="Cambria Math" panose="02040503050406030204" pitchFamily="18" charset="0"/>
                                </a:rPr>
                                <m:t> </m:t>
                              </m:r>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𝑚</m:t>
                                  </m:r>
                                </m:e>
                                <m:sup>
                                  <m:r>
                                    <a:rPr lang="en-US" sz="1400" b="0" i="1" smtClean="0">
                                      <a:solidFill>
                                        <a:srgbClr val="0070C0"/>
                                      </a:solidFill>
                                      <a:latin typeface="Cambria Math" panose="02040503050406030204" pitchFamily="18" charset="0"/>
                                    </a:rPr>
                                    <m:t>2</m:t>
                                  </m:r>
                                </m:sup>
                              </m:sSup>
                            </m:num>
                            <m:den>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𝑠</m:t>
                                  </m:r>
                                </m:e>
                                <m:sup>
                                  <m:r>
                                    <a:rPr lang="en-US" sz="1400" b="0" i="1" smtClean="0">
                                      <a:solidFill>
                                        <a:srgbClr val="0070C0"/>
                                      </a:solidFill>
                                      <a:latin typeface="Cambria Math" panose="02040503050406030204" pitchFamily="18" charset="0"/>
                                    </a:rPr>
                                    <m:t>2</m:t>
                                  </m:r>
                                </m:sup>
                              </m:sSup>
                            </m:den>
                          </m:f>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1</m:t>
                              </m:r>
                            </m:num>
                            <m:den>
                              <m:r>
                                <a:rPr lang="en-US" sz="1400" b="0" i="1" smtClean="0">
                                  <a:solidFill>
                                    <a:srgbClr val="0070C0"/>
                                  </a:solidFill>
                                  <a:latin typeface="Cambria Math" panose="02040503050406030204" pitchFamily="18" charset="0"/>
                                </a:rPr>
                                <m:t>𝑘𝑔</m:t>
                              </m:r>
                            </m:den>
                          </m:f>
                        </m:e>
                      </m:d>
                      <m:r>
                        <a:rPr lang="en-US" sz="1400" b="0" i="1" smtClean="0">
                          <a:solidFill>
                            <a:srgbClr val="0070C0"/>
                          </a:solidFill>
                          <a:latin typeface="Cambria Math" panose="02040503050406030204" pitchFamily="18" charset="0"/>
                        </a:rPr>
                        <m:t>=</m:t>
                      </m:r>
                      <m:d>
                        <m:dPr>
                          <m:begChr m:val="["/>
                          <m:endChr m:val="]"/>
                          <m:ctrlPr>
                            <a:rPr lang="en-US" sz="1400" b="0" i="1" smtClean="0">
                              <a:solidFill>
                                <a:srgbClr val="0070C0"/>
                              </a:solidFill>
                              <a:latin typeface="Cambria Math" panose="02040503050406030204" pitchFamily="18" charset="0"/>
                            </a:rPr>
                          </m:ctrlPr>
                        </m:dPr>
                        <m:e>
                          <m:f>
                            <m:fPr>
                              <m:ctrlPr>
                                <a:rPr lang="en-US" sz="1400" b="0" i="1" smtClean="0">
                                  <a:solidFill>
                                    <a:srgbClr val="0070C0"/>
                                  </a:solidFill>
                                  <a:latin typeface="Cambria Math" panose="02040503050406030204" pitchFamily="18" charset="0"/>
                                </a:rPr>
                              </m:ctrlPr>
                            </m:fPr>
                            <m:num>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𝑚</m:t>
                                  </m:r>
                                </m:e>
                                <m:sup>
                                  <m:r>
                                    <a:rPr lang="en-US" sz="1400" b="0" i="1" smtClean="0">
                                      <a:solidFill>
                                        <a:srgbClr val="0070C0"/>
                                      </a:solidFill>
                                      <a:latin typeface="Cambria Math" panose="02040503050406030204" pitchFamily="18" charset="0"/>
                                    </a:rPr>
                                    <m:t>2</m:t>
                                  </m:r>
                                </m:sup>
                              </m:sSup>
                            </m:num>
                            <m:den>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𝑠</m:t>
                                  </m:r>
                                </m:e>
                                <m:sup>
                                  <m:r>
                                    <a:rPr lang="en-US" sz="1400" b="0" i="1" smtClean="0">
                                      <a:solidFill>
                                        <a:srgbClr val="0070C0"/>
                                      </a:solidFill>
                                      <a:latin typeface="Cambria Math" panose="02040503050406030204" pitchFamily="18" charset="0"/>
                                    </a:rPr>
                                    <m:t>2</m:t>
                                  </m:r>
                                </m:sup>
                              </m:sSup>
                            </m:den>
                          </m:f>
                        </m:e>
                      </m:d>
                    </m:oMath>
                  </m:oMathPara>
                </a14:m>
                <a:endParaRPr lang="en-US" sz="1400" dirty="0">
                  <a:solidFill>
                    <a:srgbClr val="0070C0"/>
                  </a:solidFill>
                </a:endParaRPr>
              </a:p>
            </p:txBody>
          </p:sp>
        </mc:Choice>
        <mc:Fallback xmlns="">
          <p:sp>
            <p:nvSpPr>
              <p:cNvPr id="16" name="TextBox 15">
                <a:extLst>
                  <a:ext uri="{FF2B5EF4-FFF2-40B4-BE49-F238E27FC236}">
                    <a16:creationId xmlns:a16="http://schemas.microsoft.com/office/drawing/2014/main" id="{F20CD325-9325-F649-957B-F65B49C053C5}"/>
                  </a:ext>
                </a:extLst>
              </p:cNvPr>
              <p:cNvSpPr txBox="1">
                <a:spLocks noRot="1" noChangeAspect="1" noMove="1" noResize="1" noEditPoints="1" noAdjustHandles="1" noChangeArrowheads="1" noChangeShapeType="1" noTextEdit="1"/>
              </p:cNvSpPr>
              <p:nvPr/>
            </p:nvSpPr>
            <p:spPr>
              <a:xfrm>
                <a:off x="7681778" y="996075"/>
                <a:ext cx="4116383" cy="488595"/>
              </a:xfrm>
              <a:prstGeom prst="rect">
                <a:avLst/>
              </a:prstGeom>
              <a:blipFill>
                <a:blip r:embed="rId4"/>
                <a:stretch>
                  <a:fillRect l="-1231" t="-175000" b="-25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942E11D-39CA-9D4D-B97A-9C955AB41F86}"/>
                  </a:ext>
                </a:extLst>
              </p:cNvPr>
              <p:cNvSpPr txBox="1"/>
              <p:nvPr/>
            </p:nvSpPr>
            <p:spPr>
              <a:xfrm>
                <a:off x="11145048" y="1495959"/>
                <a:ext cx="573747" cy="4410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m:t>
                      </m:r>
                      <m:d>
                        <m:dPr>
                          <m:begChr m:val="["/>
                          <m:endChr m:val="]"/>
                          <m:ctrlPr>
                            <a:rPr lang="en-US" sz="1400" b="0" i="1" smtClean="0">
                              <a:solidFill>
                                <a:srgbClr val="0070C0"/>
                              </a:solidFill>
                              <a:latin typeface="Cambria Math" panose="02040503050406030204" pitchFamily="18" charset="0"/>
                            </a:rPr>
                          </m:ctrlPr>
                        </m:dPr>
                        <m:e>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𝐽</m:t>
                              </m:r>
                            </m:num>
                            <m:den>
                              <m:r>
                                <a:rPr lang="en-US" sz="1400" b="0" i="1" smtClean="0">
                                  <a:solidFill>
                                    <a:srgbClr val="0070C0"/>
                                  </a:solidFill>
                                  <a:latin typeface="Cambria Math" panose="02040503050406030204" pitchFamily="18" charset="0"/>
                                </a:rPr>
                                <m:t>𝑘𝑔</m:t>
                              </m:r>
                            </m:den>
                          </m:f>
                        </m:e>
                      </m:d>
                    </m:oMath>
                  </m:oMathPara>
                </a14:m>
                <a:endParaRPr lang="en-US" sz="1400" dirty="0">
                  <a:solidFill>
                    <a:srgbClr val="0070C0"/>
                  </a:solidFill>
                </a:endParaRPr>
              </a:p>
            </p:txBody>
          </p:sp>
        </mc:Choice>
        <mc:Fallback xmlns="">
          <p:sp>
            <p:nvSpPr>
              <p:cNvPr id="17" name="TextBox 16">
                <a:extLst>
                  <a:ext uri="{FF2B5EF4-FFF2-40B4-BE49-F238E27FC236}">
                    <a16:creationId xmlns:a16="http://schemas.microsoft.com/office/drawing/2014/main" id="{B942E11D-39CA-9D4D-B97A-9C955AB41F86}"/>
                  </a:ext>
                </a:extLst>
              </p:cNvPr>
              <p:cNvSpPr txBox="1">
                <a:spLocks noRot="1" noChangeAspect="1" noMove="1" noResize="1" noEditPoints="1" noAdjustHandles="1" noChangeArrowheads="1" noChangeShapeType="1" noTextEdit="1"/>
              </p:cNvSpPr>
              <p:nvPr/>
            </p:nvSpPr>
            <p:spPr>
              <a:xfrm>
                <a:off x="11145048" y="1495959"/>
                <a:ext cx="573747" cy="441083"/>
              </a:xfrm>
              <a:prstGeom prst="rect">
                <a:avLst/>
              </a:prstGeom>
              <a:blipFill>
                <a:blip r:embed="rId5"/>
                <a:stretch>
                  <a:fillRect l="-2174" t="-2778" b="-16667"/>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16AC62E0-16B3-F347-8EAE-3D8BB7A7EAD1}"/>
              </a:ext>
            </a:extLst>
          </p:cNvPr>
          <p:cNvCxnSpPr>
            <a:cxnSpLocks/>
          </p:cNvCxnSpPr>
          <p:nvPr/>
        </p:nvCxnSpPr>
        <p:spPr>
          <a:xfrm>
            <a:off x="10766140" y="1400967"/>
            <a:ext cx="359153" cy="3048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7246C0-A000-2F4F-9493-59AC18AB7677}"/>
                  </a:ext>
                </a:extLst>
              </p:cNvPr>
              <p:cNvSpPr txBox="1"/>
              <p:nvPr/>
            </p:nvSpPr>
            <p:spPr>
              <a:xfrm>
                <a:off x="7681778" y="1760881"/>
                <a:ext cx="1959896" cy="4860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𝐶𝐴𝑃𝐸</m:t>
                          </m:r>
                        </m:num>
                        <m:den>
                          <m:r>
                            <a:rPr lang="en-US" sz="1400" i="1" smtClean="0">
                              <a:solidFill>
                                <a:srgbClr val="0070C0"/>
                              </a:solidFill>
                              <a:latin typeface="Cambria Math" panose="02040503050406030204" pitchFamily="18" charset="0"/>
                              <a:ea typeface="Cambria Math" panose="02040503050406030204" pitchFamily="18" charset="0"/>
                            </a:rPr>
                            <m:t>∆</m:t>
                          </m:r>
                          <m:r>
                            <a:rPr lang="en-US" sz="1400" b="0" i="1" smtClean="0">
                              <a:solidFill>
                                <a:srgbClr val="0070C0"/>
                              </a:solidFill>
                              <a:latin typeface="Cambria Math" panose="02040503050406030204" pitchFamily="18" charset="0"/>
                              <a:ea typeface="Cambria Math" panose="02040503050406030204" pitchFamily="18" charset="0"/>
                            </a:rPr>
                            <m:t>𝑍</m:t>
                          </m:r>
                        </m:den>
                      </m:f>
                      <m:r>
                        <a:rPr lang="en-US" sz="1400" b="0" i="1" smtClean="0">
                          <a:solidFill>
                            <a:srgbClr val="0070C0"/>
                          </a:solidFill>
                          <a:latin typeface="Cambria Math" panose="02040503050406030204" pitchFamily="18" charset="0"/>
                        </a:rPr>
                        <m:t>=</m:t>
                      </m:r>
                      <m:d>
                        <m:dPr>
                          <m:begChr m:val="["/>
                          <m:endChr m:val="]"/>
                          <m:ctrlPr>
                            <a:rPr lang="en-US" sz="1400" b="0" i="1" smtClean="0">
                              <a:solidFill>
                                <a:srgbClr val="0070C0"/>
                              </a:solidFill>
                              <a:latin typeface="Cambria Math" panose="02040503050406030204" pitchFamily="18" charset="0"/>
                            </a:rPr>
                          </m:ctrlPr>
                        </m:dPr>
                        <m:e>
                          <m:f>
                            <m:fPr>
                              <m:ctrlPr>
                                <a:rPr lang="en-US" sz="1400" b="0" i="1" smtClean="0">
                                  <a:solidFill>
                                    <a:srgbClr val="0070C0"/>
                                  </a:solidFill>
                                  <a:latin typeface="Cambria Math" panose="02040503050406030204" pitchFamily="18" charset="0"/>
                                </a:rPr>
                              </m:ctrlPr>
                            </m:fPr>
                            <m:num>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𝑚</m:t>
                                  </m:r>
                                </m:e>
                                <m:sup>
                                  <m:r>
                                    <a:rPr lang="en-US" sz="1400" b="0" i="1" smtClean="0">
                                      <a:solidFill>
                                        <a:srgbClr val="0070C0"/>
                                      </a:solidFill>
                                      <a:latin typeface="Cambria Math" panose="02040503050406030204" pitchFamily="18" charset="0"/>
                                    </a:rPr>
                                    <m:t>2</m:t>
                                  </m:r>
                                </m:sup>
                              </m:sSup>
                            </m:num>
                            <m:den>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𝑠</m:t>
                                  </m:r>
                                </m:e>
                                <m:sup>
                                  <m:r>
                                    <a:rPr lang="en-US" sz="1400" b="0" i="1" smtClean="0">
                                      <a:solidFill>
                                        <a:srgbClr val="0070C0"/>
                                      </a:solidFill>
                                      <a:latin typeface="Cambria Math" panose="02040503050406030204" pitchFamily="18" charset="0"/>
                                    </a:rPr>
                                    <m:t>2</m:t>
                                  </m:r>
                                </m:sup>
                              </m:sSup>
                            </m:den>
                          </m:f>
                        </m:e>
                      </m:d>
                      <m:d>
                        <m:dPr>
                          <m:begChr m:val="["/>
                          <m:endChr m:val="]"/>
                          <m:ctrlPr>
                            <a:rPr lang="en-US" sz="1400" b="0" i="1" smtClean="0">
                              <a:solidFill>
                                <a:srgbClr val="0070C0"/>
                              </a:solidFill>
                              <a:latin typeface="Cambria Math" panose="02040503050406030204" pitchFamily="18" charset="0"/>
                            </a:rPr>
                          </m:ctrlPr>
                        </m:dPr>
                        <m:e>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1</m:t>
                              </m:r>
                            </m:num>
                            <m:den>
                              <m:r>
                                <a:rPr lang="en-US" sz="1400" b="0" i="1" smtClean="0">
                                  <a:solidFill>
                                    <a:srgbClr val="0070C0"/>
                                  </a:solidFill>
                                  <a:latin typeface="Cambria Math" panose="02040503050406030204" pitchFamily="18" charset="0"/>
                                </a:rPr>
                                <m:t>𝑚</m:t>
                              </m:r>
                            </m:den>
                          </m:f>
                        </m:e>
                      </m:d>
                      <m:r>
                        <a:rPr lang="en-US" sz="1400" b="0" i="1" smtClean="0">
                          <a:solidFill>
                            <a:srgbClr val="0070C0"/>
                          </a:solidFill>
                          <a:latin typeface="Cambria Math" panose="02040503050406030204" pitchFamily="18" charset="0"/>
                        </a:rPr>
                        <m:t>=</m:t>
                      </m:r>
                      <m:d>
                        <m:dPr>
                          <m:begChr m:val="["/>
                          <m:endChr m:val="]"/>
                          <m:ctrlPr>
                            <a:rPr lang="en-US" sz="1400" b="0" i="1" smtClean="0">
                              <a:solidFill>
                                <a:srgbClr val="0070C0"/>
                              </a:solidFill>
                              <a:latin typeface="Cambria Math" panose="02040503050406030204" pitchFamily="18" charset="0"/>
                            </a:rPr>
                          </m:ctrlPr>
                        </m:dPr>
                        <m:e>
                          <m:f>
                            <m:fPr>
                              <m:ctrlPr>
                                <a:rPr lang="en-US" sz="1400" b="0" i="1" smtClean="0">
                                  <a:solidFill>
                                    <a:srgbClr val="0070C0"/>
                                  </a:solidFill>
                                  <a:latin typeface="Cambria Math" panose="02040503050406030204" pitchFamily="18" charset="0"/>
                                </a:rPr>
                              </m:ctrlPr>
                            </m:fPr>
                            <m:num>
                              <m:r>
                                <a:rPr lang="en-US" sz="1400" b="0" i="1" smtClean="0">
                                  <a:solidFill>
                                    <a:srgbClr val="0070C0"/>
                                  </a:solidFill>
                                  <a:latin typeface="Cambria Math" panose="02040503050406030204" pitchFamily="18" charset="0"/>
                                </a:rPr>
                                <m:t>𝑚</m:t>
                              </m:r>
                            </m:num>
                            <m:den>
                              <m:sSup>
                                <m:sSupPr>
                                  <m:ctrlPr>
                                    <a:rPr lang="en-US" sz="1400" b="0" i="1" smtClean="0">
                                      <a:solidFill>
                                        <a:srgbClr val="0070C0"/>
                                      </a:solidFill>
                                      <a:latin typeface="Cambria Math" panose="02040503050406030204" pitchFamily="18" charset="0"/>
                                    </a:rPr>
                                  </m:ctrlPr>
                                </m:sSupPr>
                                <m:e>
                                  <m:r>
                                    <a:rPr lang="en-US" sz="1400" b="0" i="1" smtClean="0">
                                      <a:solidFill>
                                        <a:srgbClr val="0070C0"/>
                                      </a:solidFill>
                                      <a:latin typeface="Cambria Math" panose="02040503050406030204" pitchFamily="18" charset="0"/>
                                    </a:rPr>
                                    <m:t>𝑠</m:t>
                                  </m:r>
                                </m:e>
                                <m:sup>
                                  <m:r>
                                    <a:rPr lang="en-US" sz="1400" b="0" i="1" smtClean="0">
                                      <a:solidFill>
                                        <a:srgbClr val="0070C0"/>
                                      </a:solidFill>
                                      <a:latin typeface="Cambria Math" panose="02040503050406030204" pitchFamily="18" charset="0"/>
                                    </a:rPr>
                                    <m:t>2</m:t>
                                  </m:r>
                                </m:sup>
                              </m:sSup>
                            </m:den>
                          </m:f>
                        </m:e>
                      </m:d>
                    </m:oMath>
                  </m:oMathPara>
                </a14:m>
                <a:endParaRPr lang="en-US" sz="1400" dirty="0">
                  <a:solidFill>
                    <a:srgbClr val="0070C0"/>
                  </a:solidFill>
                </a:endParaRPr>
              </a:p>
            </p:txBody>
          </p:sp>
        </mc:Choice>
        <mc:Fallback xmlns="">
          <p:sp>
            <p:nvSpPr>
              <p:cNvPr id="25" name="TextBox 24">
                <a:extLst>
                  <a:ext uri="{FF2B5EF4-FFF2-40B4-BE49-F238E27FC236}">
                    <a16:creationId xmlns:a16="http://schemas.microsoft.com/office/drawing/2014/main" id="{637246C0-A000-2F4F-9493-59AC18AB7677}"/>
                  </a:ext>
                </a:extLst>
              </p:cNvPr>
              <p:cNvSpPr txBox="1">
                <a:spLocks noRot="1" noChangeAspect="1" noMove="1" noResize="1" noEditPoints="1" noAdjustHandles="1" noChangeArrowheads="1" noChangeShapeType="1" noTextEdit="1"/>
              </p:cNvSpPr>
              <p:nvPr/>
            </p:nvSpPr>
            <p:spPr>
              <a:xfrm>
                <a:off x="7681778" y="1760881"/>
                <a:ext cx="1959896" cy="486030"/>
              </a:xfrm>
              <a:prstGeom prst="rect">
                <a:avLst/>
              </a:prstGeom>
              <a:blipFill>
                <a:blip r:embed="rId6"/>
                <a:stretch>
                  <a:fillRect l="-1923" t="-250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FDEF8C46-585D-424F-946F-DB746DED4CD4}"/>
              </a:ext>
            </a:extLst>
          </p:cNvPr>
          <p:cNvSpPr txBox="1"/>
          <p:nvPr/>
        </p:nvSpPr>
        <p:spPr>
          <a:xfrm>
            <a:off x="7804017" y="2346323"/>
            <a:ext cx="3973689"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70C0"/>
                </a:solidFill>
              </a:rPr>
              <a:t>“Short-Wide” CAPE drives faster vertical accelerations compared to “tall-narrow” CAPE (Blanchard 1998, </a:t>
            </a:r>
            <a:r>
              <a:rPr lang="en-US" sz="1400" i="1" dirty="0">
                <a:solidFill>
                  <a:srgbClr val="0070C0"/>
                </a:solidFill>
              </a:rPr>
              <a:t>Wea. Forecasting</a:t>
            </a:r>
            <a:r>
              <a:rPr lang="en-US" sz="1400" dirty="0">
                <a:solidFill>
                  <a:srgbClr val="0070C0"/>
                </a:solidFill>
              </a:rPr>
              <a:t>)</a:t>
            </a:r>
          </a:p>
          <a:p>
            <a:pPr marL="285750" indent="-285750">
              <a:buFont typeface="Arial" panose="020B0604020202020204" pitchFamily="34" charset="0"/>
              <a:buChar char="•"/>
            </a:pPr>
            <a:r>
              <a:rPr lang="en-US" sz="1400" dirty="0">
                <a:solidFill>
                  <a:srgbClr val="0070C0"/>
                </a:solidFill>
              </a:rPr>
              <a:t>Entrainment and water loading limit vertical acceleration</a:t>
            </a:r>
          </a:p>
        </p:txBody>
      </p:sp>
      <p:sp>
        <p:nvSpPr>
          <p:cNvPr id="27" name="TextBox 26">
            <a:extLst>
              <a:ext uri="{FF2B5EF4-FFF2-40B4-BE49-F238E27FC236}">
                <a16:creationId xmlns:a16="http://schemas.microsoft.com/office/drawing/2014/main" id="{1A4E9D2A-AA2D-974E-8CEA-A421449F66F2}"/>
              </a:ext>
            </a:extLst>
          </p:cNvPr>
          <p:cNvSpPr txBox="1"/>
          <p:nvPr/>
        </p:nvSpPr>
        <p:spPr>
          <a:xfrm>
            <a:off x="6363619" y="1277378"/>
            <a:ext cx="1605265" cy="461665"/>
          </a:xfrm>
          <a:prstGeom prst="rect">
            <a:avLst/>
          </a:prstGeom>
          <a:noFill/>
        </p:spPr>
        <p:txBody>
          <a:bodyPr wrap="square" rtlCol="0">
            <a:spAutoFit/>
          </a:bodyPr>
          <a:lstStyle/>
          <a:p>
            <a:r>
              <a:rPr lang="en-US" sz="1200" dirty="0">
                <a:solidFill>
                  <a:srgbClr val="0070C0"/>
                </a:solidFill>
              </a:rPr>
              <a:t>(not sufficient for convection initiation)</a:t>
            </a:r>
          </a:p>
        </p:txBody>
      </p:sp>
      <p:cxnSp>
        <p:nvCxnSpPr>
          <p:cNvPr id="29" name="Straight Arrow Connector 28">
            <a:extLst>
              <a:ext uri="{FF2B5EF4-FFF2-40B4-BE49-F238E27FC236}">
                <a16:creationId xmlns:a16="http://schemas.microsoft.com/office/drawing/2014/main" id="{A240B979-672C-BD43-866B-4036A6C963C6}"/>
              </a:ext>
            </a:extLst>
          </p:cNvPr>
          <p:cNvCxnSpPr/>
          <p:nvPr/>
        </p:nvCxnSpPr>
        <p:spPr>
          <a:xfrm flipV="1">
            <a:off x="7405274" y="1240372"/>
            <a:ext cx="276504" cy="82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5DA983A-8774-A947-8E35-A1C442CDA481}"/>
              </a:ext>
            </a:extLst>
          </p:cNvPr>
          <p:cNvSpPr txBox="1"/>
          <p:nvPr/>
        </p:nvSpPr>
        <p:spPr>
          <a:xfrm>
            <a:off x="893472" y="5261884"/>
            <a:ext cx="2385589" cy="400110"/>
          </a:xfrm>
          <a:prstGeom prst="rect">
            <a:avLst/>
          </a:prstGeom>
          <a:noFill/>
        </p:spPr>
        <p:txBody>
          <a:bodyPr wrap="none" rtlCol="0">
            <a:spAutoFit/>
          </a:bodyPr>
          <a:lstStyle/>
          <a:p>
            <a:pPr algn="ctr"/>
            <a:r>
              <a:rPr lang="en-US" sz="1000" dirty="0"/>
              <a:t>Visible satellite imagery on 27 May 1997</a:t>
            </a:r>
          </a:p>
          <a:p>
            <a:pPr algn="ctr"/>
            <a:r>
              <a:rPr lang="en-US" sz="1000" dirty="0"/>
              <a:t>(</a:t>
            </a:r>
            <a:r>
              <a:rPr lang="en-US" sz="1000" dirty="0" err="1"/>
              <a:t>Markowski</a:t>
            </a:r>
            <a:r>
              <a:rPr lang="en-US" sz="1000" dirty="0"/>
              <a:t> and Richardson 2010, Fig. 7.2)</a:t>
            </a:r>
          </a:p>
        </p:txBody>
      </p:sp>
      <p:sp>
        <p:nvSpPr>
          <p:cNvPr id="32" name="TextBox 31">
            <a:extLst>
              <a:ext uri="{FF2B5EF4-FFF2-40B4-BE49-F238E27FC236}">
                <a16:creationId xmlns:a16="http://schemas.microsoft.com/office/drawing/2014/main" id="{72D9B614-3884-4646-A305-1F774600C2E5}"/>
              </a:ext>
            </a:extLst>
          </p:cNvPr>
          <p:cNvSpPr txBox="1"/>
          <p:nvPr/>
        </p:nvSpPr>
        <p:spPr>
          <a:xfrm>
            <a:off x="5901242" y="6455567"/>
            <a:ext cx="2385589" cy="400110"/>
          </a:xfrm>
          <a:prstGeom prst="rect">
            <a:avLst/>
          </a:prstGeom>
          <a:noFill/>
        </p:spPr>
        <p:txBody>
          <a:bodyPr wrap="none" rtlCol="0">
            <a:spAutoFit/>
          </a:bodyPr>
          <a:lstStyle/>
          <a:p>
            <a:pPr algn="ctr"/>
            <a:r>
              <a:rPr lang="en-US" sz="1000" dirty="0"/>
              <a:t>DRT sounding at 1800 UTC 14 May 2008</a:t>
            </a:r>
          </a:p>
          <a:p>
            <a:pPr algn="ctr"/>
            <a:r>
              <a:rPr lang="en-US" sz="1000" dirty="0"/>
              <a:t>(</a:t>
            </a:r>
            <a:r>
              <a:rPr lang="en-US" sz="1000" dirty="0" err="1"/>
              <a:t>Markowski</a:t>
            </a:r>
            <a:r>
              <a:rPr lang="en-US" sz="1000" dirty="0"/>
              <a:t> and Richardson 2010, Fig. 2.9)</a:t>
            </a:r>
          </a:p>
        </p:txBody>
      </p:sp>
    </p:spTree>
    <p:extLst>
      <p:ext uri="{BB962C8B-B14F-4D97-AF65-F5344CB8AC3E}">
        <p14:creationId xmlns:p14="http://schemas.microsoft.com/office/powerpoint/2010/main" val="285907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E35C-86AF-7943-ADFB-DF7E2D08E894}"/>
              </a:ext>
            </a:extLst>
          </p:cNvPr>
          <p:cNvSpPr>
            <a:spLocks noGrp="1"/>
          </p:cNvSpPr>
          <p:nvPr>
            <p:ph type="title"/>
          </p:nvPr>
        </p:nvSpPr>
        <p:spPr>
          <a:xfrm>
            <a:off x="838200" y="-7411"/>
            <a:ext cx="10515600" cy="1325563"/>
          </a:xfrm>
        </p:spPr>
        <p:txBody>
          <a:bodyPr/>
          <a:lstStyle/>
          <a:p>
            <a:pPr algn="ctr"/>
            <a:r>
              <a:rPr lang="en-US" b="1" dirty="0">
                <a:solidFill>
                  <a:srgbClr val="FF0000"/>
                </a:solidFill>
              </a:rPr>
              <a:t>Vertical Wind Shear</a:t>
            </a:r>
          </a:p>
        </p:txBody>
      </p:sp>
      <p:sp>
        <p:nvSpPr>
          <p:cNvPr id="3" name="Content Placeholder 2">
            <a:extLst>
              <a:ext uri="{FF2B5EF4-FFF2-40B4-BE49-F238E27FC236}">
                <a16:creationId xmlns:a16="http://schemas.microsoft.com/office/drawing/2014/main" id="{0A4E001E-2A7C-0A42-8EAD-877ACD7D237F}"/>
              </a:ext>
            </a:extLst>
          </p:cNvPr>
          <p:cNvSpPr>
            <a:spLocks noGrp="1"/>
          </p:cNvSpPr>
          <p:nvPr>
            <p:ph idx="1"/>
          </p:nvPr>
        </p:nvSpPr>
        <p:spPr>
          <a:xfrm>
            <a:off x="838200" y="1147654"/>
            <a:ext cx="10515600" cy="827268"/>
          </a:xfrm>
        </p:spPr>
        <p:txBody>
          <a:bodyPr>
            <a:normAutofit fontScale="77500" lnSpcReduction="20000"/>
          </a:bodyPr>
          <a:lstStyle/>
          <a:p>
            <a:r>
              <a:rPr lang="en-US" dirty="0"/>
              <a:t>Large vertical wind shear is a key ingredient for severe storms.</a:t>
            </a:r>
          </a:p>
          <a:p>
            <a:pPr lvl="1"/>
            <a:r>
              <a:rPr lang="en-US" dirty="0"/>
              <a:t>Why? Rotating updraft can induce additional upward pressure gradient force that enhances vertical acceleration, in addition to buoyancy.</a:t>
            </a:r>
          </a:p>
        </p:txBody>
      </p:sp>
      <p:pic>
        <p:nvPicPr>
          <p:cNvPr id="4" name="Picture 5" descr="c02f012">
            <a:extLst>
              <a:ext uri="{FF2B5EF4-FFF2-40B4-BE49-F238E27FC236}">
                <a16:creationId xmlns:a16="http://schemas.microsoft.com/office/drawing/2014/main" id="{1AA68643-86A8-A544-8E0C-CF4FF1EF81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6" t="13827" r="3243" b="13416"/>
          <a:stretch/>
        </p:blipFill>
        <p:spPr bwMode="auto">
          <a:xfrm>
            <a:off x="383823" y="2077156"/>
            <a:ext cx="6445956" cy="372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1520-0469-57-9-1452-f01">
            <a:extLst>
              <a:ext uri="{FF2B5EF4-FFF2-40B4-BE49-F238E27FC236}">
                <a16:creationId xmlns:a16="http://schemas.microsoft.com/office/drawing/2014/main" id="{EC692DBE-5334-E141-8684-28044D712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290" y="2575451"/>
            <a:ext cx="4690887" cy="250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524A26-3E34-A542-BB12-671674D4E583}"/>
                  </a:ext>
                </a:extLst>
              </p:cNvPr>
              <p:cNvSpPr txBox="1"/>
              <p:nvPr/>
            </p:nvSpPr>
            <p:spPr>
              <a:xfrm>
                <a:off x="2367901" y="6010831"/>
                <a:ext cx="2560509" cy="622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𝑆𝑅𝐻</m:t>
                      </m:r>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3</m:t>
                          </m:r>
                        </m:sup>
                        <m:e>
                          <m:d>
                            <m:dPr>
                              <m:ctrlPr>
                                <a:rPr lang="en-US" b="1" i="1" smtClean="0">
                                  <a:latin typeface="Cambria Math" panose="02040503050406030204" pitchFamily="18" charset="0"/>
                                </a:rPr>
                              </m:ctrlPr>
                            </m:dPr>
                            <m:e>
                              <m:r>
                                <a:rPr lang="en-US" b="1" i="1" smtClean="0">
                                  <a:latin typeface="Cambria Math" panose="02040503050406030204" pitchFamily="18" charset="0"/>
                                </a:rPr>
                                <m:t>𝒗</m:t>
                              </m:r>
                              <m:r>
                                <a:rPr lang="en-US" b="1" i="1" smtClean="0">
                                  <a:latin typeface="Cambria Math" panose="02040503050406030204" pitchFamily="18" charset="0"/>
                                </a:rPr>
                                <m:t>−</m:t>
                              </m:r>
                              <m:r>
                                <a:rPr lang="en-US" b="1" i="1" smtClean="0">
                                  <a:latin typeface="Cambria Math" panose="02040503050406030204" pitchFamily="18" charset="0"/>
                                </a:rPr>
                                <m:t>𝒄</m:t>
                              </m:r>
                            </m:e>
                          </m:d>
                          <m:r>
                            <a:rPr lang="en-US" b="0"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𝝎</m:t>
                              </m:r>
                            </m:e>
                            <m:sub>
                              <m:r>
                                <a:rPr lang="en-US" b="1" i="1" smtClean="0">
                                  <a:latin typeface="Cambria Math" panose="02040503050406030204" pitchFamily="18" charset="0"/>
                                  <a:ea typeface="Cambria Math" panose="02040503050406030204" pitchFamily="18" charset="0"/>
                                </a:rPr>
                                <m:t>𝒉</m:t>
                              </m:r>
                            </m:sub>
                          </m:sSub>
                        </m:e>
                      </m:nary>
                      <m:r>
                        <a:rPr lang="en-US" b="0" i="1" smtClean="0">
                          <a:latin typeface="Cambria Math" panose="02040503050406030204" pitchFamily="18" charset="0"/>
                        </a:rPr>
                        <m:t>𝑑𝑧</m:t>
                      </m:r>
                    </m:oMath>
                  </m:oMathPara>
                </a14:m>
                <a:endParaRPr lang="en-US" dirty="0"/>
              </a:p>
            </p:txBody>
          </p:sp>
        </mc:Choice>
        <mc:Fallback xmlns="">
          <p:sp>
            <p:nvSpPr>
              <p:cNvPr id="6" name="TextBox 5">
                <a:extLst>
                  <a:ext uri="{FF2B5EF4-FFF2-40B4-BE49-F238E27FC236}">
                    <a16:creationId xmlns:a16="http://schemas.microsoft.com/office/drawing/2014/main" id="{A3524A26-3E34-A542-BB12-671674D4E583}"/>
                  </a:ext>
                </a:extLst>
              </p:cNvPr>
              <p:cNvSpPr txBox="1">
                <a:spLocks noRot="1" noChangeAspect="1" noMove="1" noResize="1" noEditPoints="1" noAdjustHandles="1" noChangeArrowheads="1" noChangeShapeType="1" noTextEdit="1"/>
              </p:cNvSpPr>
              <p:nvPr/>
            </p:nvSpPr>
            <p:spPr>
              <a:xfrm>
                <a:off x="2367901" y="6010831"/>
                <a:ext cx="2560509" cy="622799"/>
              </a:xfrm>
              <a:prstGeom prst="rect">
                <a:avLst/>
              </a:prstGeom>
              <a:blipFill>
                <a:blip r:embed="rId4"/>
                <a:stretch>
                  <a:fillRect l="-8416" t="-180000" r="-1980" b="-26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315CAF-C952-B045-8C6D-7116C4FAEB6C}"/>
                  </a:ext>
                </a:extLst>
              </p:cNvPr>
              <p:cNvSpPr txBox="1"/>
              <p:nvPr/>
            </p:nvSpPr>
            <p:spPr>
              <a:xfrm>
                <a:off x="5453692" y="6038683"/>
                <a:ext cx="2117183"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𝝎</m:t>
                          </m:r>
                        </m:e>
                        <m:sub>
                          <m:r>
                            <a:rPr lang="en-US" b="1" i="1" smtClean="0">
                              <a:latin typeface="Cambria Math" panose="02040503050406030204" pitchFamily="18" charset="0"/>
                            </a:rPr>
                            <m:t>𝒉</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𝑘</m:t>
                          </m:r>
                        </m:e>
                      </m:acc>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𝒗</m:t>
                              </m:r>
                            </m:e>
                            <m:sub>
                              <m:r>
                                <a:rPr lang="en-US" b="1" i="1" smtClean="0">
                                  <a:latin typeface="Cambria Math" panose="02040503050406030204" pitchFamily="18" charset="0"/>
                                  <a:ea typeface="Cambria Math" panose="02040503050406030204" pitchFamily="18" charset="0"/>
                                </a:rPr>
                                <m:t>𝒉</m:t>
                              </m:r>
                            </m:sub>
                          </m:sSub>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den>
                      </m:f>
                      <m:r>
                        <a:rPr lang="en-US" b="1" i="1" smtClean="0">
                          <a:latin typeface="Cambria Math" panose="02040503050406030204" pitchFamily="18" charset="0"/>
                          <a:ea typeface="Cambria Math" panose="02040503050406030204" pitchFamily="18" charset="0"/>
                        </a:rPr>
                        <m:t>=</m:t>
                      </m:r>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𝑘</m:t>
                          </m:r>
                        </m:e>
                      </m:acc>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𝑺</m:t>
                      </m:r>
                    </m:oMath>
                  </m:oMathPara>
                </a14:m>
                <a:endParaRPr lang="en-US" dirty="0"/>
              </a:p>
            </p:txBody>
          </p:sp>
        </mc:Choice>
        <mc:Fallback xmlns="">
          <p:sp>
            <p:nvSpPr>
              <p:cNvPr id="7" name="TextBox 6">
                <a:extLst>
                  <a:ext uri="{FF2B5EF4-FFF2-40B4-BE49-F238E27FC236}">
                    <a16:creationId xmlns:a16="http://schemas.microsoft.com/office/drawing/2014/main" id="{4C315CAF-C952-B045-8C6D-7116C4FAEB6C}"/>
                  </a:ext>
                </a:extLst>
              </p:cNvPr>
              <p:cNvSpPr txBox="1">
                <a:spLocks noRot="1" noChangeAspect="1" noMove="1" noResize="1" noEditPoints="1" noAdjustHandles="1" noChangeArrowheads="1" noChangeShapeType="1" noTextEdit="1"/>
              </p:cNvSpPr>
              <p:nvPr/>
            </p:nvSpPr>
            <p:spPr>
              <a:xfrm>
                <a:off x="5453692" y="6038683"/>
                <a:ext cx="2117183" cy="526683"/>
              </a:xfrm>
              <a:prstGeom prst="rect">
                <a:avLst/>
              </a:prstGeom>
              <a:blipFill>
                <a:blip r:embed="rId5"/>
                <a:stretch>
                  <a:fillRect l="-1190" t="-2381" r="-1786" b="-1666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4D60BDF7-6D0C-F742-AF83-9F3FBD52569A}"/>
              </a:ext>
            </a:extLst>
          </p:cNvPr>
          <p:cNvSpPr/>
          <p:nvPr/>
        </p:nvSpPr>
        <p:spPr>
          <a:xfrm>
            <a:off x="2477097" y="5671961"/>
            <a:ext cx="2451313" cy="246221"/>
          </a:xfrm>
          <a:prstGeom prst="rect">
            <a:avLst/>
          </a:prstGeom>
        </p:spPr>
        <p:txBody>
          <a:bodyPr wrap="none">
            <a:spAutoFit/>
          </a:bodyPr>
          <a:lstStyle/>
          <a:p>
            <a:pPr algn="ctr"/>
            <a:r>
              <a:rPr lang="en-US" sz="1000" dirty="0"/>
              <a:t>(</a:t>
            </a:r>
            <a:r>
              <a:rPr lang="en-US" sz="1000" dirty="0" err="1"/>
              <a:t>Markowski</a:t>
            </a:r>
            <a:r>
              <a:rPr lang="en-US" sz="1000" dirty="0"/>
              <a:t> and Richardson 2010, Fig. 2.12)</a:t>
            </a:r>
          </a:p>
        </p:txBody>
      </p:sp>
      <p:pic>
        <p:nvPicPr>
          <p:cNvPr id="9" name="Picture 8">
            <a:extLst>
              <a:ext uri="{FF2B5EF4-FFF2-40B4-BE49-F238E27FC236}">
                <a16:creationId xmlns:a16="http://schemas.microsoft.com/office/drawing/2014/main" id="{90574178-1317-614D-B350-18F80C828280}"/>
              </a:ext>
            </a:extLst>
          </p:cNvPr>
          <p:cNvPicPr>
            <a:picLocks noChangeAspect="1"/>
          </p:cNvPicPr>
          <p:nvPr/>
        </p:nvPicPr>
        <p:blipFill>
          <a:blip r:embed="rId6"/>
          <a:stretch>
            <a:fillRect/>
          </a:stretch>
        </p:blipFill>
        <p:spPr>
          <a:xfrm>
            <a:off x="7710306" y="5086750"/>
            <a:ext cx="3759205" cy="1215097"/>
          </a:xfrm>
          <a:prstGeom prst="rect">
            <a:avLst/>
          </a:prstGeom>
        </p:spPr>
      </p:pic>
      <p:sp>
        <p:nvSpPr>
          <p:cNvPr id="10" name="Rectangle 9">
            <a:extLst>
              <a:ext uri="{FF2B5EF4-FFF2-40B4-BE49-F238E27FC236}">
                <a16:creationId xmlns:a16="http://schemas.microsoft.com/office/drawing/2014/main" id="{0504DA8D-26CD-1C40-A505-C626B37155A4}"/>
              </a:ext>
            </a:extLst>
          </p:cNvPr>
          <p:cNvSpPr/>
          <p:nvPr/>
        </p:nvSpPr>
        <p:spPr>
          <a:xfrm>
            <a:off x="8203361" y="6156158"/>
            <a:ext cx="2840842" cy="246221"/>
          </a:xfrm>
          <a:prstGeom prst="rect">
            <a:avLst/>
          </a:prstGeom>
        </p:spPr>
        <p:txBody>
          <a:bodyPr wrap="none">
            <a:spAutoFit/>
          </a:bodyPr>
          <a:lstStyle/>
          <a:p>
            <a:pPr algn="ctr"/>
            <a:r>
              <a:rPr lang="en-US" sz="1000" dirty="0"/>
              <a:t>(Weisman and </a:t>
            </a:r>
            <a:r>
              <a:rPr lang="en-US" sz="1000" dirty="0" err="1"/>
              <a:t>Rotunno</a:t>
            </a:r>
            <a:r>
              <a:rPr lang="en-US" sz="1000" dirty="0"/>
              <a:t> 2000, </a:t>
            </a:r>
            <a:r>
              <a:rPr lang="en-US" sz="1000" i="1" dirty="0"/>
              <a:t>J. Atmos. Sci., </a:t>
            </a:r>
            <a:r>
              <a:rPr lang="en-US" sz="1000" dirty="0"/>
              <a:t>Fig. 1)</a:t>
            </a:r>
          </a:p>
        </p:txBody>
      </p:sp>
      <p:sp>
        <p:nvSpPr>
          <p:cNvPr id="11" name="TextBox 10">
            <a:extLst>
              <a:ext uri="{FF2B5EF4-FFF2-40B4-BE49-F238E27FC236}">
                <a16:creationId xmlns:a16="http://schemas.microsoft.com/office/drawing/2014/main" id="{86D1588D-3ECF-CB4A-846F-435DA034049E}"/>
              </a:ext>
            </a:extLst>
          </p:cNvPr>
          <p:cNvSpPr txBox="1"/>
          <p:nvPr/>
        </p:nvSpPr>
        <p:spPr>
          <a:xfrm>
            <a:off x="81115" y="6117180"/>
            <a:ext cx="2250937" cy="369332"/>
          </a:xfrm>
          <a:prstGeom prst="rect">
            <a:avLst/>
          </a:prstGeom>
          <a:noFill/>
        </p:spPr>
        <p:txBody>
          <a:bodyPr wrap="none" rtlCol="0">
            <a:spAutoFit/>
          </a:bodyPr>
          <a:lstStyle/>
          <a:p>
            <a:r>
              <a:rPr lang="en-US" dirty="0"/>
              <a:t>Storm-relative helicity</a:t>
            </a:r>
          </a:p>
        </p:txBody>
      </p:sp>
    </p:spTree>
    <p:extLst>
      <p:ext uri="{BB962C8B-B14F-4D97-AF65-F5344CB8AC3E}">
        <p14:creationId xmlns:p14="http://schemas.microsoft.com/office/powerpoint/2010/main" val="274254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28A6-BDD2-FA44-83E1-4233178F0A62}"/>
              </a:ext>
            </a:extLst>
          </p:cNvPr>
          <p:cNvSpPr>
            <a:spLocks noGrp="1"/>
          </p:cNvSpPr>
          <p:nvPr>
            <p:ph type="title"/>
          </p:nvPr>
        </p:nvSpPr>
        <p:spPr>
          <a:xfrm>
            <a:off x="838200" y="3878"/>
            <a:ext cx="10515600" cy="1325563"/>
          </a:xfrm>
        </p:spPr>
        <p:txBody>
          <a:bodyPr/>
          <a:lstStyle/>
          <a:p>
            <a:pPr algn="ctr"/>
            <a:r>
              <a:rPr lang="en-US" b="1" dirty="0">
                <a:solidFill>
                  <a:srgbClr val="FF0000"/>
                </a:solidFill>
              </a:rPr>
              <a:t>Evolution of Lapse Rate, CAPE, and CIN</a:t>
            </a:r>
          </a:p>
        </p:txBody>
      </p:sp>
      <p:pic>
        <p:nvPicPr>
          <p:cNvPr id="4" name="Picture 3" descr="c07f003">
            <a:extLst>
              <a:ext uri="{FF2B5EF4-FFF2-40B4-BE49-F238E27FC236}">
                <a16:creationId xmlns:a16="http://schemas.microsoft.com/office/drawing/2014/main" id="{D18761A1-1BAC-E847-A123-4572927030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2" t="1481" b="10783"/>
          <a:stretch/>
        </p:blipFill>
        <p:spPr bwMode="auto">
          <a:xfrm>
            <a:off x="259643" y="1343376"/>
            <a:ext cx="6750757" cy="45259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98A9E5-D1F3-9A4C-865F-988F9169B002}"/>
              </a:ext>
            </a:extLst>
          </p:cNvPr>
          <p:cNvSpPr/>
          <p:nvPr/>
        </p:nvSpPr>
        <p:spPr>
          <a:xfrm>
            <a:off x="2374492" y="5817693"/>
            <a:ext cx="2385589" cy="246221"/>
          </a:xfrm>
          <a:prstGeom prst="rect">
            <a:avLst/>
          </a:prstGeom>
        </p:spPr>
        <p:txBody>
          <a:bodyPr wrap="none">
            <a:spAutoFit/>
          </a:bodyPr>
          <a:lstStyle/>
          <a:p>
            <a:pPr algn="ctr"/>
            <a:r>
              <a:rPr lang="en-US" sz="1000" dirty="0"/>
              <a:t>(</a:t>
            </a:r>
            <a:r>
              <a:rPr lang="en-US" sz="1000" dirty="0" err="1"/>
              <a:t>Markowski</a:t>
            </a:r>
            <a:r>
              <a:rPr lang="en-US" sz="1000" dirty="0"/>
              <a:t> and Richardson 2010, Fig. 7.3)</a:t>
            </a:r>
          </a:p>
        </p:txBody>
      </p:sp>
      <p:sp>
        <p:nvSpPr>
          <p:cNvPr id="6" name="TextBox 5">
            <a:extLst>
              <a:ext uri="{FF2B5EF4-FFF2-40B4-BE49-F238E27FC236}">
                <a16:creationId xmlns:a16="http://schemas.microsoft.com/office/drawing/2014/main" id="{D71133B3-B3CD-2D41-98E2-7556BBC43611}"/>
              </a:ext>
            </a:extLst>
          </p:cNvPr>
          <p:cNvSpPr txBox="1"/>
          <p:nvPr/>
        </p:nvSpPr>
        <p:spPr>
          <a:xfrm>
            <a:off x="7473243" y="6366933"/>
            <a:ext cx="4520020" cy="276999"/>
          </a:xfrm>
          <a:prstGeom prst="rect">
            <a:avLst/>
          </a:prstGeom>
          <a:noFill/>
        </p:spPr>
        <p:txBody>
          <a:bodyPr wrap="none" rtlCol="0">
            <a:spAutoFit/>
          </a:bodyPr>
          <a:lstStyle/>
          <a:p>
            <a:r>
              <a:rPr lang="en-US" sz="1200" dirty="0"/>
              <a:t>Source: https://</a:t>
            </a:r>
            <a:r>
              <a:rPr lang="en-US" sz="1200" dirty="0" err="1"/>
              <a:t>www.weather.gov</a:t>
            </a:r>
            <a:r>
              <a:rPr lang="en-US" sz="1200" dirty="0"/>
              <a:t>/</a:t>
            </a:r>
            <a:r>
              <a:rPr lang="en-US" sz="1200" dirty="0" err="1"/>
              <a:t>ctp</a:t>
            </a:r>
            <a:r>
              <a:rPr lang="en-US" sz="1200" dirty="0"/>
              <a:t>/TornadoOutbreak_May311985</a:t>
            </a:r>
          </a:p>
        </p:txBody>
      </p:sp>
      <p:pic>
        <p:nvPicPr>
          <p:cNvPr id="8" name="Picture 7">
            <a:extLst>
              <a:ext uri="{FF2B5EF4-FFF2-40B4-BE49-F238E27FC236}">
                <a16:creationId xmlns:a16="http://schemas.microsoft.com/office/drawing/2014/main" id="{AC2A2B60-0AAA-AC4B-B4DE-699D5FD1AC2F}"/>
              </a:ext>
            </a:extLst>
          </p:cNvPr>
          <p:cNvPicPr>
            <a:picLocks noChangeAspect="1"/>
          </p:cNvPicPr>
          <p:nvPr/>
        </p:nvPicPr>
        <p:blipFill>
          <a:blip r:embed="rId3"/>
          <a:stretch>
            <a:fillRect/>
          </a:stretch>
        </p:blipFill>
        <p:spPr>
          <a:xfrm>
            <a:off x="7557205" y="1046611"/>
            <a:ext cx="3160062" cy="2893212"/>
          </a:xfrm>
          <a:prstGeom prst="rect">
            <a:avLst/>
          </a:prstGeom>
        </p:spPr>
      </p:pic>
      <p:pic>
        <p:nvPicPr>
          <p:cNvPr id="2050" name="Picture 2">
            <a:extLst>
              <a:ext uri="{FF2B5EF4-FFF2-40B4-BE49-F238E27FC236}">
                <a16:creationId xmlns:a16="http://schemas.microsoft.com/office/drawing/2014/main" id="{502573B9-B6AF-DB4B-910A-F8E91F3D1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747" y="4158949"/>
            <a:ext cx="2657883" cy="19511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5B2DE1-2E15-DC44-B4C7-EF3EBBFCEF3A}"/>
              </a:ext>
            </a:extLst>
          </p:cNvPr>
          <p:cNvSpPr txBox="1"/>
          <p:nvPr/>
        </p:nvSpPr>
        <p:spPr>
          <a:xfrm>
            <a:off x="9991630" y="4326066"/>
            <a:ext cx="2188881" cy="1631216"/>
          </a:xfrm>
          <a:prstGeom prst="rect">
            <a:avLst/>
          </a:prstGeom>
          <a:noFill/>
        </p:spPr>
        <p:txBody>
          <a:bodyPr wrap="square" rtlCol="0">
            <a:spAutoFit/>
          </a:bodyPr>
          <a:lstStyle/>
          <a:p>
            <a:r>
              <a:rPr lang="en-US" sz="1000" dirty="0"/>
              <a:t>“This image, courtesy Greg Forbes via Paul </a:t>
            </a:r>
            <a:r>
              <a:rPr lang="en-US" sz="1000" dirty="0" err="1"/>
              <a:t>Markowski</a:t>
            </a:r>
            <a:r>
              <a:rPr lang="en-US" sz="1000" dirty="0"/>
              <a:t>, is from the radar that was atop the Walker Building, home of Penn State Meteorology Department, around 8pm EST.  It shows a pronounced hook echo (center of photo) within the storm moving through Moshannon State Forest about 20 miles north of State College, Centre County.”</a:t>
            </a:r>
          </a:p>
        </p:txBody>
      </p:sp>
      <p:sp>
        <p:nvSpPr>
          <p:cNvPr id="10" name="TextBox 9">
            <a:extLst>
              <a:ext uri="{FF2B5EF4-FFF2-40B4-BE49-F238E27FC236}">
                <a16:creationId xmlns:a16="http://schemas.microsoft.com/office/drawing/2014/main" id="{4A627A22-D089-5F46-BAE7-978CC7819887}"/>
              </a:ext>
            </a:extLst>
          </p:cNvPr>
          <p:cNvSpPr txBox="1"/>
          <p:nvPr/>
        </p:nvSpPr>
        <p:spPr>
          <a:xfrm>
            <a:off x="10720415" y="1851981"/>
            <a:ext cx="1471585" cy="400110"/>
          </a:xfrm>
          <a:prstGeom prst="rect">
            <a:avLst/>
          </a:prstGeom>
          <a:noFill/>
        </p:spPr>
        <p:txBody>
          <a:bodyPr wrap="square" rtlCol="0">
            <a:spAutoFit/>
          </a:bodyPr>
          <a:lstStyle/>
          <a:p>
            <a:r>
              <a:rPr lang="en-US" sz="1000" dirty="0"/>
              <a:t>Radar summary maps from WSR-74 at Erie, PA</a:t>
            </a:r>
          </a:p>
        </p:txBody>
      </p:sp>
      <p:sp>
        <p:nvSpPr>
          <p:cNvPr id="11" name="TextBox 10">
            <a:extLst>
              <a:ext uri="{FF2B5EF4-FFF2-40B4-BE49-F238E27FC236}">
                <a16:creationId xmlns:a16="http://schemas.microsoft.com/office/drawing/2014/main" id="{D62E87D9-F293-3D44-AE8C-DFB51798EE10}"/>
              </a:ext>
            </a:extLst>
          </p:cNvPr>
          <p:cNvSpPr txBox="1"/>
          <p:nvPr/>
        </p:nvSpPr>
        <p:spPr>
          <a:xfrm>
            <a:off x="259643" y="6182267"/>
            <a:ext cx="6556603" cy="646331"/>
          </a:xfrm>
          <a:prstGeom prst="rect">
            <a:avLst/>
          </a:prstGeom>
          <a:noFill/>
        </p:spPr>
        <p:txBody>
          <a:bodyPr wrap="none" rtlCol="0">
            <a:spAutoFit/>
          </a:bodyPr>
          <a:lstStyle/>
          <a:p>
            <a:r>
              <a:rPr lang="en-US" dirty="0"/>
              <a:t>What physical processes drive changes in lapse rate, CAPE, and CIN?</a:t>
            </a:r>
          </a:p>
          <a:p>
            <a:r>
              <a:rPr lang="en-US" dirty="0"/>
              <a:t>(there is will be separate lecture on this topic)</a:t>
            </a:r>
          </a:p>
        </p:txBody>
      </p:sp>
    </p:spTree>
    <p:extLst>
      <p:ext uri="{BB962C8B-B14F-4D97-AF65-F5344CB8AC3E}">
        <p14:creationId xmlns:p14="http://schemas.microsoft.com/office/powerpoint/2010/main" val="405238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D7F99F4-23FD-204C-B1CE-B9BF245B7F5C}"/>
                  </a:ext>
                </a:extLst>
              </p:cNvPr>
              <p:cNvSpPr>
                <a:spLocks noGrp="1"/>
              </p:cNvSpPr>
              <p:nvPr>
                <p:ph type="title"/>
              </p:nvPr>
            </p:nvSpPr>
            <p:spPr>
              <a:xfrm>
                <a:off x="451559" y="3877"/>
                <a:ext cx="11274778" cy="1325563"/>
              </a:xfrm>
            </p:spPr>
            <p:txBody>
              <a:bodyPr/>
              <a:lstStyle/>
              <a:p>
                <a:pPr algn="ctr"/>
                <a:r>
                  <a:rPr lang="en-US" b="1" dirty="0">
                    <a:solidFill>
                      <a:srgbClr val="FF0000"/>
                    </a:solidFill>
                  </a:rPr>
                  <a:t>CAPE/CIN Changes Independent of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𝜸</m:t>
                    </m:r>
                  </m:oMath>
                </a14:m>
                <a:r>
                  <a:rPr lang="en-US" b="1" dirty="0">
                    <a:solidFill>
                      <a:srgbClr val="FF0000"/>
                    </a:solidFill>
                  </a:rPr>
                  <a:t> Tendency</a:t>
                </a:r>
              </a:p>
            </p:txBody>
          </p:sp>
        </mc:Choice>
        <mc:Fallback xmlns="">
          <p:sp>
            <p:nvSpPr>
              <p:cNvPr id="2" name="Title 1">
                <a:extLst>
                  <a:ext uri="{FF2B5EF4-FFF2-40B4-BE49-F238E27FC236}">
                    <a16:creationId xmlns:a16="http://schemas.microsoft.com/office/drawing/2014/main" id="{4D7F99F4-23FD-204C-B1CE-B9BF245B7F5C}"/>
                  </a:ext>
                </a:extLst>
              </p:cNvPr>
              <p:cNvSpPr>
                <a:spLocks noGrp="1" noRot="1" noChangeAspect="1" noMove="1" noResize="1" noEditPoints="1" noAdjustHandles="1" noChangeArrowheads="1" noChangeShapeType="1" noTextEdit="1"/>
              </p:cNvSpPr>
              <p:nvPr>
                <p:ph type="title"/>
              </p:nvPr>
            </p:nvSpPr>
            <p:spPr>
              <a:xfrm>
                <a:off x="451559" y="3877"/>
                <a:ext cx="11274778" cy="1325563"/>
              </a:xfrm>
              <a:blipFill>
                <a:blip r:embed="rId2"/>
                <a:stretch>
                  <a:fillRect/>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92F48290-1E48-D445-97CD-C74A33CE04ED}"/>
              </a:ext>
            </a:extLst>
          </p:cNvPr>
          <p:cNvSpPr>
            <a:spLocks noGrp="1"/>
          </p:cNvSpPr>
          <p:nvPr>
            <p:ph idx="1"/>
          </p:nvPr>
        </p:nvSpPr>
        <p:spPr>
          <a:xfrm>
            <a:off x="838200" y="978958"/>
            <a:ext cx="10515600" cy="804686"/>
          </a:xfrm>
        </p:spPr>
        <p:txBody>
          <a:bodyPr/>
          <a:lstStyle/>
          <a:p>
            <a:r>
              <a:rPr lang="en-US" dirty="0"/>
              <a:t>CIN can be reduced and/or CAPE increased by:</a:t>
            </a:r>
          </a:p>
        </p:txBody>
      </p:sp>
      <p:pic>
        <p:nvPicPr>
          <p:cNvPr id="4" name="Picture 3" descr="c07f009">
            <a:extLst>
              <a:ext uri="{FF2B5EF4-FFF2-40B4-BE49-F238E27FC236}">
                <a16:creationId xmlns:a16="http://schemas.microsoft.com/office/drawing/2014/main" id="{6B179A4C-575C-E647-80C0-EBD00B23C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57" b="4528"/>
          <a:stretch/>
        </p:blipFill>
        <p:spPr bwMode="auto">
          <a:xfrm>
            <a:off x="2460976" y="1699857"/>
            <a:ext cx="7435896" cy="51316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1868AE-0DD1-924F-80E5-8C1FE7E6446B}"/>
              </a:ext>
            </a:extLst>
          </p:cNvPr>
          <p:cNvSpPr/>
          <p:nvPr/>
        </p:nvSpPr>
        <p:spPr>
          <a:xfrm>
            <a:off x="6587358" y="6633223"/>
            <a:ext cx="2385589" cy="246221"/>
          </a:xfrm>
          <a:prstGeom prst="rect">
            <a:avLst/>
          </a:prstGeom>
        </p:spPr>
        <p:txBody>
          <a:bodyPr wrap="none">
            <a:spAutoFit/>
          </a:bodyPr>
          <a:lstStyle/>
          <a:p>
            <a:pPr algn="ctr"/>
            <a:r>
              <a:rPr lang="en-US" sz="1000" dirty="0"/>
              <a:t>(</a:t>
            </a:r>
            <a:r>
              <a:rPr lang="en-US" sz="1000" dirty="0" err="1"/>
              <a:t>Markowski</a:t>
            </a:r>
            <a:r>
              <a:rPr lang="en-US" sz="1000" dirty="0"/>
              <a:t> and Richardson 2010, Fig. 7.9)</a:t>
            </a:r>
          </a:p>
        </p:txBody>
      </p:sp>
      <p:sp>
        <p:nvSpPr>
          <p:cNvPr id="6" name="TextBox 5">
            <a:extLst>
              <a:ext uri="{FF2B5EF4-FFF2-40B4-BE49-F238E27FC236}">
                <a16:creationId xmlns:a16="http://schemas.microsoft.com/office/drawing/2014/main" id="{3E9E7874-0C01-6F44-A000-DC70D7EF5339}"/>
              </a:ext>
            </a:extLst>
          </p:cNvPr>
          <p:cNvSpPr txBox="1"/>
          <p:nvPr/>
        </p:nvSpPr>
        <p:spPr>
          <a:xfrm>
            <a:off x="2926645" y="1414312"/>
            <a:ext cx="1497526" cy="369332"/>
          </a:xfrm>
          <a:prstGeom prst="rect">
            <a:avLst/>
          </a:prstGeom>
          <a:noFill/>
        </p:spPr>
        <p:txBody>
          <a:bodyPr wrap="none" rtlCol="0">
            <a:spAutoFit/>
          </a:bodyPr>
          <a:lstStyle/>
          <a:p>
            <a:r>
              <a:rPr lang="en-US" b="1" dirty="0">
                <a:solidFill>
                  <a:srgbClr val="0070C0"/>
                </a:solidFill>
              </a:rPr>
              <a:t>Rising motion</a:t>
            </a:r>
          </a:p>
        </p:txBody>
      </p:sp>
      <p:sp>
        <p:nvSpPr>
          <p:cNvPr id="7" name="TextBox 6">
            <a:extLst>
              <a:ext uri="{FF2B5EF4-FFF2-40B4-BE49-F238E27FC236}">
                <a16:creationId xmlns:a16="http://schemas.microsoft.com/office/drawing/2014/main" id="{ADFE63CB-C685-FB48-A63B-C0695B9705F8}"/>
              </a:ext>
            </a:extLst>
          </p:cNvPr>
          <p:cNvSpPr txBox="1"/>
          <p:nvPr/>
        </p:nvSpPr>
        <p:spPr>
          <a:xfrm>
            <a:off x="5036395" y="1412987"/>
            <a:ext cx="2262479" cy="369332"/>
          </a:xfrm>
          <a:prstGeom prst="rect">
            <a:avLst/>
          </a:prstGeom>
          <a:noFill/>
        </p:spPr>
        <p:txBody>
          <a:bodyPr wrap="none" rtlCol="0">
            <a:spAutoFit/>
          </a:bodyPr>
          <a:lstStyle/>
          <a:p>
            <a:r>
              <a:rPr lang="en-US" b="1" dirty="0">
                <a:solidFill>
                  <a:srgbClr val="0070C0"/>
                </a:solidFill>
              </a:rPr>
              <a:t>Low-Level Moistening</a:t>
            </a:r>
          </a:p>
        </p:txBody>
      </p:sp>
      <p:sp>
        <p:nvSpPr>
          <p:cNvPr id="8" name="TextBox 7">
            <a:extLst>
              <a:ext uri="{FF2B5EF4-FFF2-40B4-BE49-F238E27FC236}">
                <a16:creationId xmlns:a16="http://schemas.microsoft.com/office/drawing/2014/main" id="{F8E08D1C-7914-5440-9B23-3DDF5E5D2B18}"/>
              </a:ext>
            </a:extLst>
          </p:cNvPr>
          <p:cNvSpPr txBox="1"/>
          <p:nvPr/>
        </p:nvSpPr>
        <p:spPr>
          <a:xfrm>
            <a:off x="7485749" y="1411542"/>
            <a:ext cx="2060757" cy="369332"/>
          </a:xfrm>
          <a:prstGeom prst="rect">
            <a:avLst/>
          </a:prstGeom>
          <a:noFill/>
        </p:spPr>
        <p:txBody>
          <a:bodyPr wrap="none" rtlCol="0">
            <a:spAutoFit/>
          </a:bodyPr>
          <a:lstStyle/>
          <a:p>
            <a:r>
              <a:rPr lang="en-US" b="1" dirty="0">
                <a:solidFill>
                  <a:srgbClr val="0070C0"/>
                </a:solidFill>
              </a:rPr>
              <a:t>Low-Level Warming</a:t>
            </a:r>
          </a:p>
        </p:txBody>
      </p:sp>
    </p:spTree>
    <p:extLst>
      <p:ext uri="{BB962C8B-B14F-4D97-AF65-F5344CB8AC3E}">
        <p14:creationId xmlns:p14="http://schemas.microsoft.com/office/powerpoint/2010/main" val="3633892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3201</TotalTime>
  <Words>2646</Words>
  <Application>Microsoft Macintosh PowerPoint</Application>
  <PresentationFormat>Widescreen</PresentationFormat>
  <Paragraphs>158</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Cambria Math</vt:lpstr>
      <vt:lpstr>Helvetica</vt:lpstr>
      <vt:lpstr>Times</vt:lpstr>
      <vt:lpstr>Office Theme</vt:lpstr>
      <vt:lpstr>Overview of Ingredients for Severe Storms</vt:lpstr>
      <vt:lpstr>Ingredients for Severe Convective Storms</vt:lpstr>
      <vt:lpstr>Ingredients for Severe Convective Storms</vt:lpstr>
      <vt:lpstr>Ingredients for Severe Convective Storms</vt:lpstr>
      <vt:lpstr>Ingredients for Severe Convective Storms</vt:lpstr>
      <vt:lpstr>Ingredients for Severe Convective Storms</vt:lpstr>
      <vt:lpstr>Vertical Wind Shear</vt:lpstr>
      <vt:lpstr>Evolution of Lapse Rate, CAPE, and CIN</vt:lpstr>
      <vt:lpstr>CAPE/CIN Changes Independent of γ Tendency</vt:lpstr>
      <vt:lpstr>Features Driving Convection Initiation</vt:lpstr>
      <vt:lpstr>Sea Breeze Front</vt:lpstr>
      <vt:lpstr>Terrain-Driven Upslope Flow</vt:lpstr>
      <vt:lpstr>Wang, Q., M. Xue, and Z. Tan, 2016: Convective initiation by topographically induced convergence forcing over Dabie Mountains on 24 June 2010. Adv. Atmos. Sci., 33, 1120-1136. </vt:lpstr>
      <vt:lpstr>Dryline</vt:lpstr>
      <vt:lpstr>Dryline Convective Initiation – a case study</vt:lpstr>
      <vt:lpstr>Time and Location of Initiation (Loop time: 17UTC – 22 UTC)</vt:lpstr>
      <vt:lpstr>Dryline Convective Initiation – a case study</vt:lpstr>
      <vt:lpstr>Dryline Convective Initiation – a case study</vt:lpstr>
      <vt:lpstr>Dryline Convective Initiation – a case study</vt:lpstr>
      <vt:lpstr>Dryline Convective Initiation – a case study</vt:lpstr>
      <vt:lpstr>Horizontal convective rolls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 at Intercepting Points of HCRs and dryline</vt:lpstr>
      <vt:lpstr>Insufficiency of CIN Removal</vt:lpstr>
      <vt:lpstr>Insufficiency of CIN Removal</vt:lpstr>
      <vt:lpstr>Insufficiency of CIN Removal</vt:lpstr>
      <vt:lpstr>Insufficiency of CIN Removal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Galarneau, Thomas J.</dc:creator>
  <cp:lastModifiedBy>Xue, Ming</cp:lastModifiedBy>
  <cp:revision>86</cp:revision>
  <dcterms:created xsi:type="dcterms:W3CDTF">2022-01-14T16:15:21Z</dcterms:created>
  <dcterms:modified xsi:type="dcterms:W3CDTF">2023-01-23T07:06:32Z</dcterms:modified>
</cp:coreProperties>
</file>