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97" roundtripDataSignature="AMtx7mhLpqDcsEZI9v/QOYX3I1egUnnn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customschemas.google.com/relationships/presentationmetadata" Target="metadata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480d04ff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d480d04ff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3c610a7e3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3c610a7e3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3c610a7e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23c610a7e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3c610a7e3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23c610a7e3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3dd08df4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3dd08df4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3dd08df40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3dd08df40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Google Shape;654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3dd08df40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3dd08df40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" name="Google Shape;684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8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9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8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8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9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ocs.google.com/presentation/d/1F-q6jFdHQDtqAPYx1OGUX558kX3OajDVbz1GAN6x4yU/edit?usp=sharing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hyperlink" Target="https://drive.google.com/drive/folders/1LfXE5BZwtRydwou8c4g6g3wyJbwqZikx?usp=sharin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gif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8.gif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6.gif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4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0.gif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2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gif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gif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1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9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9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3.png"/><Relationship Id="rId4" Type="http://schemas.openxmlformats.org/officeDocument/2006/relationships/image" Target="../media/image81.png"/><Relationship Id="rId5" Type="http://schemas.openxmlformats.org/officeDocument/2006/relationships/image" Target="../media/image8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SPC Case #2 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May 3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9" name="Google Shape;1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72" y="0"/>
            <a:ext cx="886000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9"/>
          <p:cNvSpPr txBox="1"/>
          <p:nvPr>
            <p:ph type="title"/>
          </p:nvPr>
        </p:nvSpPr>
        <p:spPr>
          <a:xfrm>
            <a:off x="4740400" y="0"/>
            <a:ext cx="4403700" cy="572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12z Observed Soundings </a:t>
            </a:r>
            <a:endParaRPr/>
          </a:p>
        </p:txBody>
      </p:sp>
      <p:sp>
        <p:nvSpPr>
          <p:cNvPr id="121" name="Google Shape;121;p9"/>
          <p:cNvSpPr/>
          <p:nvPr/>
        </p:nvSpPr>
        <p:spPr>
          <a:xfrm>
            <a:off x="3068550" y="2007425"/>
            <a:ext cx="330600" cy="290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3699650" y="2340325"/>
            <a:ext cx="330600" cy="290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3699650" y="1652125"/>
            <a:ext cx="330600" cy="290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3465025" y="1152475"/>
            <a:ext cx="330600" cy="290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2737950" y="1270675"/>
            <a:ext cx="330600" cy="290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1" name="Google Shape;131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0"/>
          <p:cNvSpPr/>
          <p:nvPr/>
        </p:nvSpPr>
        <p:spPr>
          <a:xfrm>
            <a:off x="573500" y="21225"/>
            <a:ext cx="515100" cy="93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9" name="Google Shape;139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0" name="Google Shape;1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1"/>
          <p:cNvSpPr/>
          <p:nvPr/>
        </p:nvSpPr>
        <p:spPr>
          <a:xfrm>
            <a:off x="573500" y="21225"/>
            <a:ext cx="515100" cy="93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7" name="Google Shape;147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8" name="Google Shape;1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2"/>
          <p:cNvSpPr/>
          <p:nvPr/>
        </p:nvSpPr>
        <p:spPr>
          <a:xfrm>
            <a:off x="548175" y="0"/>
            <a:ext cx="515100" cy="93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5" name="Google Shape;1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6" name="Google Shape;1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3"/>
          <p:cNvSpPr/>
          <p:nvPr/>
        </p:nvSpPr>
        <p:spPr>
          <a:xfrm>
            <a:off x="548175" y="0"/>
            <a:ext cx="515100" cy="93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3" name="Google Shape;1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4" name="Google Shape;1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4"/>
          <p:cNvSpPr/>
          <p:nvPr/>
        </p:nvSpPr>
        <p:spPr>
          <a:xfrm>
            <a:off x="497475" y="0"/>
            <a:ext cx="515100" cy="93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480d04ffb_0_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1" name="Google Shape;171;gd480d04ffb_0_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2" name="Google Shape;172;gd480d04ff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513785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d480d04ffb_0_1"/>
          <p:cNvPicPr preferRelativeResize="0"/>
          <p:nvPr/>
        </p:nvPicPr>
        <p:blipFill rotWithShape="1">
          <a:blip r:embed="rId4">
            <a:alphaModFix/>
          </a:blip>
          <a:srcRect b="0" l="0" r="3051" t="0"/>
          <a:stretch/>
        </p:blipFill>
        <p:spPr>
          <a:xfrm>
            <a:off x="4149525" y="0"/>
            <a:ext cx="50789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0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/>
          <p:nvPr/>
        </p:nvSpPr>
        <p:spPr>
          <a:xfrm>
            <a:off x="1757700" y="0"/>
            <a:ext cx="5628600" cy="51435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1930950" y="112500"/>
            <a:ext cx="5282100" cy="491850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5"/>
          <p:cNvSpPr txBox="1"/>
          <p:nvPr>
            <p:ph type="title"/>
          </p:nvPr>
        </p:nvSpPr>
        <p:spPr>
          <a:xfrm>
            <a:off x="2541450" y="1897950"/>
            <a:ext cx="4061100" cy="134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2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9600">
                <a:solidFill>
                  <a:srgbClr val="FFFFFF"/>
                </a:solidFill>
              </a:rPr>
              <a:t>STOP!</a:t>
            </a:r>
            <a:endParaRPr b="1" sz="9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18z Surface Grab some colored pencils!</a:t>
            </a:r>
            <a:endParaRPr/>
          </a:p>
        </p:txBody>
      </p:sp>
      <p:sp>
        <p:nvSpPr>
          <p:cNvPr id="186" name="Google Shape;186;p16"/>
          <p:cNvSpPr txBox="1"/>
          <p:nvPr>
            <p:ph idx="1" type="body"/>
          </p:nvPr>
        </p:nvSpPr>
        <p:spPr>
          <a:xfrm>
            <a:off x="5513725" y="1221750"/>
            <a:ext cx="3630300" cy="39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Do a rough surface analysis 6 hours later.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surface features can you identify?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Think ingredients including upper air.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do you have and where? </a:t>
            </a:r>
            <a:endParaRPr sz="2400"/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4375"/>
            <a:ext cx="5513713" cy="425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/>
          <p:nvPr>
            <p:ph idx="1" type="body"/>
          </p:nvPr>
        </p:nvSpPr>
        <p:spPr>
          <a:xfrm>
            <a:off x="5395950" y="-125"/>
            <a:ext cx="37479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Could you identify all the relevant surface features? The WF and DL?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Do you see triggers for convection? 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How will the triggers move over the next few hours?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Where do you think the greatest threat area is? </a:t>
            </a:r>
            <a:endParaRPr sz="2200"/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3" name="Google Shape;1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5"/>
            <a:ext cx="53959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/>
          <p:nvPr/>
        </p:nvSpPr>
        <p:spPr>
          <a:xfrm>
            <a:off x="1316175" y="43300"/>
            <a:ext cx="3195200" cy="716225"/>
          </a:xfrm>
          <a:custGeom>
            <a:rect b="b" l="l" r="r" t="t"/>
            <a:pathLst>
              <a:path extrusionOk="0" h="28649" w="127808">
                <a:moveTo>
                  <a:pt x="127808" y="0"/>
                </a:moveTo>
                <a:cubicBezTo>
                  <a:pt x="123456" y="0"/>
                  <a:pt x="119979" y="4134"/>
                  <a:pt x="115686" y="4849"/>
                </a:cubicBezTo>
                <a:cubicBezTo>
                  <a:pt x="107636" y="6189"/>
                  <a:pt x="100046" y="10343"/>
                  <a:pt x="93518" y="15240"/>
                </a:cubicBezTo>
                <a:cubicBezTo>
                  <a:pt x="87677" y="19622"/>
                  <a:pt x="79897" y="20737"/>
                  <a:pt x="72737" y="22167"/>
                </a:cubicBezTo>
                <a:cubicBezTo>
                  <a:pt x="67116" y="23290"/>
                  <a:pt x="62079" y="26586"/>
                  <a:pt x="56458" y="27709"/>
                </a:cubicBezTo>
                <a:cubicBezTo>
                  <a:pt x="44334" y="30131"/>
                  <a:pt x="29979" y="27854"/>
                  <a:pt x="20089" y="20435"/>
                </a:cubicBezTo>
                <a:cubicBezTo>
                  <a:pt x="13880" y="15777"/>
                  <a:pt x="7364" y="11111"/>
                  <a:pt x="0" y="8659"/>
                </a:cubicBezTo>
              </a:path>
            </a:pathLst>
          </a:custGeom>
          <a:noFill/>
          <a:ln cap="flat" cmpd="sng" w="1143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1316175" y="43300"/>
            <a:ext cx="3195200" cy="716225"/>
          </a:xfrm>
          <a:custGeom>
            <a:rect b="b" l="l" r="r" t="t"/>
            <a:pathLst>
              <a:path extrusionOk="0" h="28649" w="127808">
                <a:moveTo>
                  <a:pt x="127808" y="0"/>
                </a:moveTo>
                <a:cubicBezTo>
                  <a:pt x="123456" y="0"/>
                  <a:pt x="119979" y="4134"/>
                  <a:pt x="115686" y="4849"/>
                </a:cubicBezTo>
                <a:cubicBezTo>
                  <a:pt x="107636" y="6189"/>
                  <a:pt x="100046" y="10343"/>
                  <a:pt x="93518" y="15240"/>
                </a:cubicBezTo>
                <a:cubicBezTo>
                  <a:pt x="87677" y="19622"/>
                  <a:pt x="79897" y="20737"/>
                  <a:pt x="72737" y="22167"/>
                </a:cubicBezTo>
                <a:cubicBezTo>
                  <a:pt x="67116" y="23290"/>
                  <a:pt x="62079" y="26586"/>
                  <a:pt x="56458" y="27709"/>
                </a:cubicBezTo>
                <a:cubicBezTo>
                  <a:pt x="44334" y="30131"/>
                  <a:pt x="29979" y="27854"/>
                  <a:pt x="20089" y="20435"/>
                </a:cubicBezTo>
                <a:cubicBezTo>
                  <a:pt x="13880" y="15777"/>
                  <a:pt x="7364" y="11111"/>
                  <a:pt x="0" y="8659"/>
                </a:cubicBezTo>
              </a:path>
            </a:pathLst>
          </a:custGeom>
          <a:noFill/>
          <a:ln cap="flat" cmpd="sng" w="1143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1853050" y="2156125"/>
            <a:ext cx="310525" cy="2511125"/>
          </a:xfrm>
          <a:custGeom>
            <a:rect b="b" l="l" r="r" t="t"/>
            <a:pathLst>
              <a:path extrusionOk="0" h="100445" w="12421">
                <a:moveTo>
                  <a:pt x="0" y="0"/>
                </a:moveTo>
                <a:cubicBezTo>
                  <a:pt x="12744" y="12744"/>
                  <a:pt x="14273" y="35320"/>
                  <a:pt x="10737" y="52993"/>
                </a:cubicBezTo>
                <a:cubicBezTo>
                  <a:pt x="7610" y="68622"/>
                  <a:pt x="11969" y="86185"/>
                  <a:pt x="4849" y="100445"/>
                </a:cubicBezTo>
              </a:path>
            </a:pathLst>
          </a:custGeom>
          <a:noFill/>
          <a:ln cap="flat" cmpd="sng" w="114300">
            <a:solidFill>
              <a:srgbClr val="E69138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76759"/>
            <a:ext cx="2926600" cy="6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/>
          <p:nvPr/>
        </p:nvSpPr>
        <p:spPr>
          <a:xfrm>
            <a:off x="502225" y="606125"/>
            <a:ext cx="4546025" cy="1484175"/>
          </a:xfrm>
          <a:custGeom>
            <a:rect b="b" l="l" r="r" t="t"/>
            <a:pathLst>
              <a:path extrusionOk="0" h="59367" w="181841">
                <a:moveTo>
                  <a:pt x="0" y="38447"/>
                </a:moveTo>
                <a:cubicBezTo>
                  <a:pt x="13128" y="35164"/>
                  <a:pt x="28775" y="34158"/>
                  <a:pt x="40525" y="40871"/>
                </a:cubicBezTo>
                <a:cubicBezTo>
                  <a:pt x="44418" y="43095"/>
                  <a:pt x="48437" y="45322"/>
                  <a:pt x="51608" y="48491"/>
                </a:cubicBezTo>
                <a:cubicBezTo>
                  <a:pt x="54558" y="51439"/>
                  <a:pt x="55831" y="57026"/>
                  <a:pt x="59921" y="57843"/>
                </a:cubicBezTo>
                <a:cubicBezTo>
                  <a:pt x="70337" y="59924"/>
                  <a:pt x="81270" y="59690"/>
                  <a:pt x="91786" y="58190"/>
                </a:cubicBezTo>
                <a:cubicBezTo>
                  <a:pt x="96930" y="57456"/>
                  <a:pt x="102279" y="59211"/>
                  <a:pt x="107373" y="58190"/>
                </a:cubicBezTo>
                <a:cubicBezTo>
                  <a:pt x="115375" y="56587"/>
                  <a:pt x="123770" y="53569"/>
                  <a:pt x="129540" y="47799"/>
                </a:cubicBezTo>
                <a:cubicBezTo>
                  <a:pt x="134077" y="43262"/>
                  <a:pt x="134701" y="35710"/>
                  <a:pt x="139238" y="31173"/>
                </a:cubicBezTo>
                <a:cubicBezTo>
                  <a:pt x="151681" y="18730"/>
                  <a:pt x="166107" y="7879"/>
                  <a:pt x="181841" y="0"/>
                </a:cubicBezTo>
              </a:path>
            </a:pathLst>
          </a:cu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588825" y="533325"/>
            <a:ext cx="4372821" cy="1484175"/>
          </a:xfrm>
          <a:custGeom>
            <a:rect b="b" l="l" r="r" t="t"/>
            <a:pathLst>
              <a:path extrusionOk="0" h="59367" w="181841">
                <a:moveTo>
                  <a:pt x="0" y="38447"/>
                </a:moveTo>
                <a:cubicBezTo>
                  <a:pt x="13128" y="35164"/>
                  <a:pt x="28775" y="34158"/>
                  <a:pt x="40525" y="40871"/>
                </a:cubicBezTo>
                <a:cubicBezTo>
                  <a:pt x="44418" y="43095"/>
                  <a:pt x="48437" y="45322"/>
                  <a:pt x="51608" y="48491"/>
                </a:cubicBezTo>
                <a:cubicBezTo>
                  <a:pt x="54558" y="51439"/>
                  <a:pt x="55831" y="57026"/>
                  <a:pt x="59921" y="57843"/>
                </a:cubicBezTo>
                <a:cubicBezTo>
                  <a:pt x="70337" y="59924"/>
                  <a:pt x="81270" y="59690"/>
                  <a:pt x="91786" y="58190"/>
                </a:cubicBezTo>
                <a:cubicBezTo>
                  <a:pt x="96930" y="57456"/>
                  <a:pt x="102279" y="59211"/>
                  <a:pt x="107373" y="58190"/>
                </a:cubicBezTo>
                <a:cubicBezTo>
                  <a:pt x="115375" y="56587"/>
                  <a:pt x="123770" y="53569"/>
                  <a:pt x="129540" y="47799"/>
                </a:cubicBezTo>
                <a:cubicBezTo>
                  <a:pt x="134077" y="43262"/>
                  <a:pt x="134701" y="35710"/>
                  <a:pt x="139238" y="31173"/>
                </a:cubicBezTo>
                <a:cubicBezTo>
                  <a:pt x="151681" y="18730"/>
                  <a:pt x="166107" y="7879"/>
                  <a:pt x="181841" y="0"/>
                </a:cubicBezTo>
              </a:path>
            </a:pathLst>
          </a:custGeom>
          <a:noFill/>
          <a:ln cap="flat" cmpd="sng" w="228600">
            <a:solidFill>
              <a:srgbClr val="FF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7"/>
          <p:cNvSpPr txBox="1"/>
          <p:nvPr/>
        </p:nvSpPr>
        <p:spPr>
          <a:xfrm>
            <a:off x="0" y="1018213"/>
            <a:ext cx="1437300" cy="113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" sz="7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7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61" name="Google Shape;6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6:45 am and you’ve just shown up for a shift, your first of the week, after a great few days off of not checking the weather.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Its mid Spring/ early Summer and the mid shift forecasters mention a lower end severe weather risk today. They don’t seem too worried about it.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Upper flow is weak and storms look like they could be more pulsey than sustained.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keep that in mind as you start to look at the data.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up is the outlook you inherited. 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Pick some model data to review  </a:t>
            </a:r>
            <a:endParaRPr/>
          </a:p>
        </p:txBody>
      </p:sp>
      <p:sp>
        <p:nvSpPr>
          <p:cNvPr id="206" name="Google Shape;20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HRRR/RAP Plots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Surface Plots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500 &amp; 700 mb Winds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SBCAPE &amp; Effective Shear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ESRH &amp; Supercell Composite param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HREF UH Tracks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Buffkit RAP Soundings for selected Airports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KCYS (Cheyenne, WY)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KLAR (Laramie, WY)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KDEN (Denver, CO)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KAKO (Akron, CO)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KBFF (Scottsbluff, NE)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KRAP (Rapid City, SD)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KGLD (Goodland, KS)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KSHR (Sheridan, WY)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50" y="0"/>
            <a:ext cx="88600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/>
          <p:nvPr/>
        </p:nvSpPr>
        <p:spPr>
          <a:xfrm>
            <a:off x="3103050" y="1982475"/>
            <a:ext cx="274200" cy="27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9"/>
          <p:cNvSpPr/>
          <p:nvPr/>
        </p:nvSpPr>
        <p:spPr>
          <a:xfrm>
            <a:off x="3103050" y="1671275"/>
            <a:ext cx="274200" cy="27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9"/>
          <p:cNvSpPr/>
          <p:nvPr/>
        </p:nvSpPr>
        <p:spPr>
          <a:xfrm>
            <a:off x="2916625" y="1505250"/>
            <a:ext cx="274200" cy="27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9"/>
          <p:cNvSpPr txBox="1"/>
          <p:nvPr/>
        </p:nvSpPr>
        <p:spPr>
          <a:xfrm>
            <a:off x="4111575" y="0"/>
            <a:ext cx="4095600" cy="554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Model Sounding Locations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9"/>
          <p:cNvSpPr txBox="1"/>
          <p:nvPr/>
        </p:nvSpPr>
        <p:spPr>
          <a:xfrm rot="-1136977">
            <a:off x="3329236" y="954780"/>
            <a:ext cx="1172335" cy="12620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c610a7e31_0_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2" name="Google Shape;222;g23c610a7e31_0_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3" name="Google Shape;223;g23c610a7e31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c610a7e31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9" name="Google Shape;229;g23c610a7e31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0" name="Google Shape;230;g23c610a7e3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3c610a7e31_0_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36" name="Google Shape;236;g23c610a7e31_0_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7" name="Google Shape;237;g23c610a7e31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HRRR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Surface Plot</a:t>
            </a:r>
            <a:endParaRPr sz="5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22z</a:t>
            </a:r>
            <a:endParaRPr/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255" name="Google Shape;25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0"/>
            <a:ext cx="6858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2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262" name="Google Shape;26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3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01z</a:t>
            </a:r>
            <a:endParaRPr/>
          </a:p>
        </p:txBody>
      </p:sp>
      <p:pic>
        <p:nvPicPr>
          <p:cNvPr id="269" name="Google Shape;2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3"/>
          <p:cNvPicPr preferRelativeResize="0"/>
          <p:nvPr/>
        </p:nvPicPr>
        <p:blipFill rotWithShape="1">
          <a:blip r:embed="rId3">
            <a:alphaModFix/>
          </a:blip>
          <a:srcRect b="28954" l="0" r="44271" t="0"/>
          <a:stretch/>
        </p:blipFill>
        <p:spPr>
          <a:xfrm>
            <a:off x="0" y="0"/>
            <a:ext cx="3013774" cy="25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4">
            <a:alphaModFix/>
          </a:blip>
          <a:srcRect b="28954" l="0" r="44021" t="0"/>
          <a:stretch/>
        </p:blipFill>
        <p:spPr>
          <a:xfrm>
            <a:off x="3013781" y="0"/>
            <a:ext cx="297562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5">
            <a:alphaModFix/>
          </a:blip>
          <a:srcRect b="28954" l="0" r="44021" t="0"/>
          <a:stretch/>
        </p:blipFill>
        <p:spPr>
          <a:xfrm>
            <a:off x="-17900" y="2538750"/>
            <a:ext cx="3013772" cy="26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6">
            <a:alphaModFix/>
          </a:blip>
          <a:srcRect b="28954" l="0" r="44021" t="0"/>
          <a:stretch/>
        </p:blipFill>
        <p:spPr>
          <a:xfrm>
            <a:off x="3013775" y="2571745"/>
            <a:ext cx="2975624" cy="257175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"/>
          <p:cNvSpPr txBox="1"/>
          <p:nvPr/>
        </p:nvSpPr>
        <p:spPr>
          <a:xfrm>
            <a:off x="0" y="4727700"/>
            <a:ext cx="9351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3001590" y="4727700"/>
            <a:ext cx="626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Hail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/>
          <p:nvPr/>
        </p:nvSpPr>
        <p:spPr>
          <a:xfrm>
            <a:off x="3013775" y="2155950"/>
            <a:ext cx="626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6000750" y="8650"/>
            <a:ext cx="3143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1300z SPC Outlook.</a:t>
            </a:r>
            <a:endParaRPr b="1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00750" y="3094638"/>
            <a:ext cx="3143100" cy="1492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276" name="Google Shape;2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HRRR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500 MB</a:t>
            </a:r>
            <a:endParaRPr sz="5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22z</a:t>
            </a:r>
            <a:endParaRPr/>
          </a:p>
        </p:txBody>
      </p:sp>
      <p:pic>
        <p:nvPicPr>
          <p:cNvPr id="288" name="Google Shape;2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295" name="Google Shape;2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0"/>
            <a:ext cx="6858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302" name="Google Shape;30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9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01z</a:t>
            </a:r>
            <a:endParaRPr/>
          </a:p>
        </p:txBody>
      </p:sp>
      <p:pic>
        <p:nvPicPr>
          <p:cNvPr id="309" name="Google Shape;30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0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316" name="Google Shape;3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HRRR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700 MB</a:t>
            </a:r>
            <a:endParaRPr sz="5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328" name="Google Shape;32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335" name="Google Shape;33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0"/>
            <a:ext cx="6858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4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00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/>
          <p:nvPr/>
        </p:nvSpPr>
        <p:spPr>
          <a:xfrm>
            <a:off x="1757700" y="0"/>
            <a:ext cx="5628600" cy="51435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1930950" y="112500"/>
            <a:ext cx="5282100" cy="491850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 txBox="1"/>
          <p:nvPr>
            <p:ph type="title"/>
          </p:nvPr>
        </p:nvSpPr>
        <p:spPr>
          <a:xfrm>
            <a:off x="2541450" y="1897950"/>
            <a:ext cx="4061100" cy="134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2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9600">
                <a:solidFill>
                  <a:srgbClr val="FFFFFF"/>
                </a:solidFill>
              </a:rPr>
              <a:t>STOP!</a:t>
            </a:r>
            <a:endParaRPr b="1" sz="9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342" name="Google Shape;34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5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HRRR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Surface CAPE</a:t>
            </a:r>
            <a:endParaRPr sz="5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22z</a:t>
            </a:r>
            <a:endParaRPr/>
          </a:p>
        </p:txBody>
      </p:sp>
      <p:pic>
        <p:nvPicPr>
          <p:cNvPr id="354" name="Google Shape;3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361" name="Google Shape;36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0"/>
            <a:ext cx="6858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368" name="Google Shape;36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9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01z</a:t>
            </a:r>
            <a:endParaRPr/>
          </a:p>
        </p:txBody>
      </p:sp>
      <p:pic>
        <p:nvPicPr>
          <p:cNvPr id="375" name="Google Shape;37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0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1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/>
          <p:nvPr>
            <p:ph type="ctrTitle"/>
          </p:nvPr>
        </p:nvSpPr>
        <p:spPr>
          <a:xfrm>
            <a:off x="233783" y="4069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HRRR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Effective Bulk Shear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22z</a:t>
            </a:r>
            <a:endParaRPr/>
          </a:p>
        </p:txBody>
      </p:sp>
      <p:pic>
        <p:nvPicPr>
          <p:cNvPr id="394" name="Google Shape;3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>
            <a:off x="4944350" y="4883725"/>
            <a:ext cx="1541400" cy="15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401" name="Google Shape;40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0"/>
            <a:ext cx="6858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4"/>
          <p:cNvSpPr/>
          <p:nvPr/>
        </p:nvSpPr>
        <p:spPr>
          <a:xfrm>
            <a:off x="4944350" y="4883725"/>
            <a:ext cx="1541400" cy="15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/>
          <p:nvPr>
            <p:ph type="title"/>
          </p:nvPr>
        </p:nvSpPr>
        <p:spPr>
          <a:xfrm>
            <a:off x="6658600" y="39500"/>
            <a:ext cx="2485500" cy="48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500 MB Plot.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Do a rough analysis of the western US at 500 mb.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Hint: Start at 564 dm. Intervals every 6 dm</a:t>
            </a:r>
            <a:endParaRPr/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65858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408" name="Google Shape;4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/>
          <p:nvPr/>
        </p:nvSpPr>
        <p:spPr>
          <a:xfrm>
            <a:off x="4944350" y="4883725"/>
            <a:ext cx="1541400" cy="15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01z</a:t>
            </a:r>
            <a:endParaRPr/>
          </a:p>
        </p:txBody>
      </p:sp>
      <p:pic>
        <p:nvPicPr>
          <p:cNvPr id="415" name="Google Shape;41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6"/>
          <p:cNvSpPr/>
          <p:nvPr/>
        </p:nvSpPr>
        <p:spPr>
          <a:xfrm>
            <a:off x="4944350" y="4883725"/>
            <a:ext cx="1541400" cy="15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422" name="Google Shape;42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7"/>
          <p:cNvSpPr/>
          <p:nvPr/>
        </p:nvSpPr>
        <p:spPr>
          <a:xfrm>
            <a:off x="4944350" y="4883725"/>
            <a:ext cx="1541400" cy="15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/>
          <p:nvPr>
            <p:ph type="ctrTitle"/>
          </p:nvPr>
        </p:nvSpPr>
        <p:spPr>
          <a:xfrm>
            <a:off x="233783" y="4069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HRRR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Effective Inflow Storm Relative Helicity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22Z</a:t>
            </a:r>
            <a:endParaRPr/>
          </a:p>
        </p:txBody>
      </p:sp>
      <p:pic>
        <p:nvPicPr>
          <p:cNvPr id="434" name="Google Shape;43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9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441" name="Google Shape;4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0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448" name="Google Shape;44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4" y="0"/>
            <a:ext cx="6858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1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01Z</a:t>
            </a:r>
            <a:endParaRPr/>
          </a:p>
        </p:txBody>
      </p:sp>
      <p:pic>
        <p:nvPicPr>
          <p:cNvPr id="455" name="Google Shape;45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2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462" name="Google Shape;46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9" y="0"/>
            <a:ext cx="6857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3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HRRR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Supercell Composite Parameter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6994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"/>
          <p:cNvSpPr txBox="1"/>
          <p:nvPr>
            <p:ph type="title"/>
          </p:nvPr>
        </p:nvSpPr>
        <p:spPr>
          <a:xfrm>
            <a:off x="6658600" y="39500"/>
            <a:ext cx="2485500" cy="48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12z Surface Plot.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Do a rough analysis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Hint: Look for fronts lows and moisture. </a:t>
            </a: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6022250" y="241850"/>
            <a:ext cx="669000" cy="18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22Z</a:t>
            </a:r>
            <a:endParaRPr/>
          </a:p>
        </p:txBody>
      </p:sp>
      <p:pic>
        <p:nvPicPr>
          <p:cNvPr id="474" name="Google Shape;47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5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23Z</a:t>
            </a:r>
            <a:endParaRPr/>
          </a:p>
        </p:txBody>
      </p:sp>
      <p:pic>
        <p:nvPicPr>
          <p:cNvPr id="481" name="Google Shape;48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6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</a:t>
            </a:r>
            <a:endParaRPr/>
          </a:p>
        </p:txBody>
      </p:sp>
      <p:pic>
        <p:nvPicPr>
          <p:cNvPr id="488" name="Google Shape;48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7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01Z</a:t>
            </a:r>
            <a:endParaRPr/>
          </a:p>
        </p:txBody>
      </p:sp>
      <p:pic>
        <p:nvPicPr>
          <p:cNvPr id="495" name="Google Shape;49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8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02Z</a:t>
            </a:r>
            <a:endParaRPr/>
          </a:p>
        </p:txBody>
      </p:sp>
      <p:pic>
        <p:nvPicPr>
          <p:cNvPr id="502" name="Google Shape;50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9"/>
          <p:cNvSpPr/>
          <p:nvPr/>
        </p:nvSpPr>
        <p:spPr>
          <a:xfrm>
            <a:off x="4147700" y="4866400"/>
            <a:ext cx="3151800" cy="14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HREF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200"/>
              <a:t>UH Tracks</a:t>
            </a:r>
            <a:endParaRPr sz="5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24 Hour Max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00Z Run </a:t>
            </a:r>
            <a:endParaRPr/>
          </a:p>
        </p:txBody>
      </p:sp>
      <p:pic>
        <p:nvPicPr>
          <p:cNvPr id="514" name="Google Shape;51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957" y="0"/>
            <a:ext cx="66510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1"/>
          <p:cNvSpPr/>
          <p:nvPr/>
        </p:nvSpPr>
        <p:spPr>
          <a:xfrm>
            <a:off x="7334250" y="34625"/>
            <a:ext cx="1740600" cy="25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24 Hour Max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12z Run</a:t>
            </a:r>
            <a:endParaRPr/>
          </a:p>
        </p:txBody>
      </p:sp>
      <p:pic>
        <p:nvPicPr>
          <p:cNvPr id="521" name="Google Shape;52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913" y="0"/>
            <a:ext cx="66510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2"/>
          <p:cNvSpPr/>
          <p:nvPr/>
        </p:nvSpPr>
        <p:spPr>
          <a:xfrm>
            <a:off x="7334250" y="34625"/>
            <a:ext cx="1740600" cy="25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3dd08df407_0_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HREF WRF-ARW Simulated Reflectivity valid 2300z</a:t>
            </a:r>
            <a:endParaRPr/>
          </a:p>
        </p:txBody>
      </p:sp>
      <p:pic>
        <p:nvPicPr>
          <p:cNvPr id="528" name="Google Shape;528;g23dd08df40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5516380" cy="4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23dd08df407_0_0"/>
          <p:cNvSpPr/>
          <p:nvPr/>
        </p:nvSpPr>
        <p:spPr>
          <a:xfrm>
            <a:off x="3862925" y="725100"/>
            <a:ext cx="1699500" cy="247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3dd08df407_0_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HREF WRF-NSSL Simulated Reflectivity valid 2300z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23dd08df407_0_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g23dd08df407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72700"/>
            <a:ext cx="5910537" cy="457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23dd08df407_0_7"/>
          <p:cNvSpPr/>
          <p:nvPr/>
        </p:nvSpPr>
        <p:spPr>
          <a:xfrm>
            <a:off x="4144300" y="572700"/>
            <a:ext cx="1699500" cy="247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58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7"/>
          <p:cNvSpPr txBox="1"/>
          <p:nvPr>
            <p:ph type="title"/>
          </p:nvPr>
        </p:nvSpPr>
        <p:spPr>
          <a:xfrm>
            <a:off x="2627975" y="4570800"/>
            <a:ext cx="35763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FFFF"/>
                </a:solidFill>
              </a:rPr>
              <a:t>500 mb 12z Plots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2100">
        <p:fade thruBlk="1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0000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3"/>
          <p:cNvSpPr/>
          <p:nvPr/>
        </p:nvSpPr>
        <p:spPr>
          <a:xfrm>
            <a:off x="1757700" y="0"/>
            <a:ext cx="5628600" cy="5143500"/>
          </a:xfrm>
          <a:prstGeom prst="octagon">
            <a:avLst>
              <a:gd fmla="val 29289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3"/>
          <p:cNvSpPr/>
          <p:nvPr/>
        </p:nvSpPr>
        <p:spPr>
          <a:xfrm>
            <a:off x="1930950" y="112500"/>
            <a:ext cx="5282100" cy="491850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63"/>
          <p:cNvSpPr txBox="1"/>
          <p:nvPr>
            <p:ph type="title"/>
          </p:nvPr>
        </p:nvSpPr>
        <p:spPr>
          <a:xfrm>
            <a:off x="2541450" y="1897950"/>
            <a:ext cx="4061100" cy="134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2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9600">
                <a:solidFill>
                  <a:srgbClr val="FFFFFF"/>
                </a:solidFill>
              </a:rPr>
              <a:t>STOP!</a:t>
            </a:r>
            <a:endParaRPr b="1" sz="9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Evaluation </a:t>
            </a:r>
            <a:endParaRPr/>
          </a:p>
        </p:txBody>
      </p:sp>
      <p:sp>
        <p:nvSpPr>
          <p:cNvPr id="550" name="Google Shape;550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you think storms will form?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are you focused on convective potential?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Where are the models putting storms?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Does this jive with what you were thinking?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kind of environment is available if storms form? Good? bad?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Come up with a list of hazards by probability</a:t>
            </a:r>
            <a:endParaRPr/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Tornado %?</a:t>
            </a:r>
            <a:endParaRPr/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Large Hail %?</a:t>
            </a:r>
            <a:endParaRPr/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Wind %?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What's your reasoning?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Outlook Time</a:t>
            </a:r>
            <a:endParaRPr/>
          </a:p>
        </p:txBody>
      </p:sp>
      <p:sp>
        <p:nvSpPr>
          <p:cNvPr id="556" name="Google Shape;556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Do you agree with the previous Outlook? 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Location?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Threats? 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Timing?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Impacts?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Why or Why not?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would you focus on or look at?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Draw your own 1630z outlook</a:t>
            </a:r>
            <a:endParaRPr sz="24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62" name="Google Shape;562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63" name="Google Shape;56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50" y="0"/>
            <a:ext cx="88600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Watch Decision</a:t>
            </a:r>
            <a:endParaRPr/>
          </a:p>
        </p:txBody>
      </p:sp>
      <p:sp>
        <p:nvSpPr>
          <p:cNvPr id="569" name="Google Shape;569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Do you think you need a watch?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Location?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Threats? 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Timing?</a:t>
            </a:r>
            <a:endParaRPr sz="24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Impacts?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Why or Why not?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would you focus on or look at?</a:t>
            </a:r>
            <a:endParaRPr sz="24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75" name="Google Shape;575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76" name="Google Shape;57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50" y="0"/>
            <a:ext cx="88600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87" name="Google Shape;587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88" name="Google Shape;58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94" name="Google Shape;594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95" name="Google Shape;59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01" name="Google Shape;601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02" name="Google Shape;60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/>
          <p:nvPr>
            <p:ph type="title"/>
          </p:nvPr>
        </p:nvSpPr>
        <p:spPr>
          <a:xfrm>
            <a:off x="2593350" y="4570800"/>
            <a:ext cx="35763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FFFF"/>
                </a:solidFill>
              </a:rPr>
              <a:t>200 mb 12z Plots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08" name="Google Shape;608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09" name="Google Shape;60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15" name="Google Shape;615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16" name="Google Shape;61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22" name="Google Shape;622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23" name="Google Shape;62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29" name="Google Shape;629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30" name="Google Shape;6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36" name="Google Shape;636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37" name="Google Shape;63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43" name="Google Shape;643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44" name="Google Shape;64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50" name="Google Shape;650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51" name="Google Shape;65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So What Happened?</a:t>
            </a:r>
            <a:endParaRPr/>
          </a:p>
        </p:txBody>
      </p:sp>
      <p:pic>
        <p:nvPicPr>
          <p:cNvPr id="657" name="Google Shape;65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0800"/>
            <a:ext cx="6622675" cy="46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5200" y="500800"/>
            <a:ext cx="3718800" cy="20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2675" y="2592625"/>
            <a:ext cx="2521325" cy="25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1"/>
          <p:cNvSpPr txBox="1"/>
          <p:nvPr>
            <p:ph type="title"/>
          </p:nvPr>
        </p:nvSpPr>
        <p:spPr>
          <a:xfrm>
            <a:off x="0" y="41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Watch 4:30 PM 22:30 UTC </a:t>
            </a:r>
            <a:endParaRPr/>
          </a:p>
        </p:txBody>
      </p:sp>
      <p:pic>
        <p:nvPicPr>
          <p:cNvPr id="665" name="Google Shape;66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72700"/>
            <a:ext cx="6955307" cy="4570798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1"/>
          <p:cNvSpPr txBox="1"/>
          <p:nvPr/>
        </p:nvSpPr>
        <p:spPr>
          <a:xfrm>
            <a:off x="6897000" y="333900"/>
            <a:ext cx="2247000" cy="4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72700"/>
            <a:ext cx="6955300" cy="6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81"/>
          <p:cNvSpPr/>
          <p:nvPr/>
        </p:nvSpPr>
        <p:spPr>
          <a:xfrm flipH="1" rot="10">
            <a:off x="2446500" y="1557781"/>
            <a:ext cx="4392025" cy="3468813"/>
          </a:xfrm>
          <a:prstGeom prst="flowChartInputOutput">
            <a:avLst/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dd08df407_0_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3dd08df407_0_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g23dd08df407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79" name="Google Shape;679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80" name="Google Shape;68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83"/>
          <p:cNvSpPr/>
          <p:nvPr/>
        </p:nvSpPr>
        <p:spPr>
          <a:xfrm>
            <a:off x="4113075" y="329050"/>
            <a:ext cx="1385400" cy="1827000"/>
          </a:xfrm>
          <a:prstGeom prst="ellipse">
            <a:avLst/>
          </a:prstGeom>
          <a:noFill/>
          <a:ln cap="flat" cmpd="sng" w="1143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