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  <p:sldMasterId id="2147483710" r:id="rId6"/>
  </p:sldMasterIdLst>
  <p:notesMasterIdLst>
    <p:notesMasterId r:id="rId39"/>
  </p:notesMasterIdLst>
  <p:sldIdLst>
    <p:sldId id="256" r:id="rId7"/>
    <p:sldId id="258" r:id="rId8"/>
    <p:sldId id="287" r:id="rId9"/>
    <p:sldId id="259" r:id="rId10"/>
    <p:sldId id="288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7" r:id="rId23"/>
    <p:sldId id="271" r:id="rId24"/>
    <p:sldId id="272" r:id="rId25"/>
    <p:sldId id="273" r:id="rId26"/>
    <p:sldId id="274" r:id="rId27"/>
    <p:sldId id="275" r:id="rId28"/>
    <p:sldId id="276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F47E1A-FA81-422F-96C8-305E0C6EB014}" v="2" dt="2022-04-19T17:28:01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Farquhar, Greg" userId="4dbe551b-0e77-414c-b2da-396861ef96fd" providerId="ADAL" clId="{CDF47E1A-FA81-422F-96C8-305E0C6EB014}"/>
    <pc:docChg chg="modSld">
      <pc:chgData name="McFarquhar, Greg" userId="4dbe551b-0e77-414c-b2da-396861ef96fd" providerId="ADAL" clId="{CDF47E1A-FA81-422F-96C8-305E0C6EB014}" dt="2022-04-19T17:28:05.972" v="73" actId="962"/>
      <pc:docMkLst>
        <pc:docMk/>
      </pc:docMkLst>
      <pc:sldChg chg="addSp delSp modSp mod">
        <pc:chgData name="McFarquhar, Greg" userId="4dbe551b-0e77-414c-b2da-396861ef96fd" providerId="ADAL" clId="{CDF47E1A-FA81-422F-96C8-305E0C6EB014}" dt="2022-04-19T17:28:05.972" v="73" actId="962"/>
        <pc:sldMkLst>
          <pc:docMk/>
          <pc:sldMk cId="1019424261" sldId="256"/>
        </pc:sldMkLst>
        <pc:spChg chg="mod">
          <ac:chgData name="McFarquhar, Greg" userId="4dbe551b-0e77-414c-b2da-396861ef96fd" providerId="ADAL" clId="{CDF47E1A-FA81-422F-96C8-305E0C6EB014}" dt="2022-04-19T17:27:33.222" v="67" actId="20577"/>
          <ac:spMkLst>
            <pc:docMk/>
            <pc:sldMk cId="1019424261" sldId="256"/>
            <ac:spMk id="3" creationId="{D34F0E19-F85D-49F9-9BC4-C54DFB8A88C4}"/>
          </ac:spMkLst>
        </pc:spChg>
        <pc:picChg chg="del">
          <ac:chgData name="McFarquhar, Greg" userId="4dbe551b-0e77-414c-b2da-396861ef96fd" providerId="ADAL" clId="{CDF47E1A-FA81-422F-96C8-305E0C6EB014}" dt="2022-04-19T17:27:35.926" v="68" actId="478"/>
          <ac:picMkLst>
            <pc:docMk/>
            <pc:sldMk cId="1019424261" sldId="256"/>
            <ac:picMk id="6" creationId="{CC7BFEB0-A9A1-4E97-9392-A914671C7566}"/>
          </ac:picMkLst>
        </pc:picChg>
        <pc:picChg chg="add mod">
          <ac:chgData name="McFarquhar, Greg" userId="4dbe551b-0e77-414c-b2da-396861ef96fd" providerId="ADAL" clId="{CDF47E1A-FA81-422F-96C8-305E0C6EB014}" dt="2022-04-19T17:28:05.972" v="73" actId="962"/>
          <ac:picMkLst>
            <pc:docMk/>
            <pc:sldMk cId="1019424261" sldId="256"/>
            <ac:picMk id="8" creationId="{DA3C678A-66A6-47E4-AF04-906665290CE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B5FA06-C209-4CD5-BD39-C66E4923487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32C2D0C-EB80-4D29-9A09-AF98FA813490}">
      <dgm:prSet/>
      <dgm:spPr/>
      <dgm:t>
        <a:bodyPr/>
        <a:lstStyle/>
        <a:p>
          <a:pPr rtl="0"/>
          <a:r>
            <a:rPr lang="en-US"/>
            <a:t>Let the chair handle who asks questions</a:t>
          </a:r>
        </a:p>
      </dgm:t>
    </dgm:pt>
    <dgm:pt modelId="{6E18E57C-DBFB-4041-921D-AB1F529C36DA}" type="parTrans" cxnId="{8785E5DC-A6E7-48DC-B479-05D3B424AE0F}">
      <dgm:prSet/>
      <dgm:spPr/>
      <dgm:t>
        <a:bodyPr/>
        <a:lstStyle/>
        <a:p>
          <a:endParaRPr lang="en-US"/>
        </a:p>
      </dgm:t>
    </dgm:pt>
    <dgm:pt modelId="{86FFC4EE-694B-457D-9099-219BCF9FC9D3}" type="sibTrans" cxnId="{8785E5DC-A6E7-48DC-B479-05D3B424AE0F}">
      <dgm:prSet/>
      <dgm:spPr/>
      <dgm:t>
        <a:bodyPr/>
        <a:lstStyle/>
        <a:p>
          <a:endParaRPr lang="en-US"/>
        </a:p>
      </dgm:t>
    </dgm:pt>
    <dgm:pt modelId="{167EF4E1-AF5B-4197-9525-C9992073ACA5}">
      <dgm:prSet/>
      <dgm:spPr/>
      <dgm:t>
        <a:bodyPr/>
        <a:lstStyle/>
        <a:p>
          <a:pPr rtl="0"/>
          <a:r>
            <a:rPr lang="en-US"/>
            <a:t>If you don’t know, say so</a:t>
          </a:r>
        </a:p>
      </dgm:t>
    </dgm:pt>
    <dgm:pt modelId="{D5703FFF-4CD8-4D4A-88C3-5B0435948E5A}" type="parTrans" cxnId="{E94AF056-D251-42CA-8A34-BA23A1E71690}">
      <dgm:prSet/>
      <dgm:spPr/>
      <dgm:t>
        <a:bodyPr/>
        <a:lstStyle/>
        <a:p>
          <a:endParaRPr lang="en-US"/>
        </a:p>
      </dgm:t>
    </dgm:pt>
    <dgm:pt modelId="{DD154613-26C9-43F1-964B-7E0B99F5F1B3}" type="sibTrans" cxnId="{E94AF056-D251-42CA-8A34-BA23A1E71690}">
      <dgm:prSet/>
      <dgm:spPr/>
      <dgm:t>
        <a:bodyPr/>
        <a:lstStyle/>
        <a:p>
          <a:endParaRPr lang="en-US"/>
        </a:p>
      </dgm:t>
    </dgm:pt>
    <dgm:pt modelId="{AAD8D2D0-A8B9-4212-BCDC-0F817A58A9D5}">
      <dgm:prSet/>
      <dgm:spPr/>
      <dgm:t>
        <a:bodyPr/>
        <a:lstStyle/>
        <a:p>
          <a:pPr rtl="0"/>
          <a:r>
            <a:rPr lang="en-US"/>
            <a:t>Never be rude (whatever provocation)</a:t>
          </a:r>
        </a:p>
      </dgm:t>
    </dgm:pt>
    <dgm:pt modelId="{91BF1668-899D-480E-A7CA-6F773802C201}" type="parTrans" cxnId="{6717EF99-9CF3-4EEF-837C-FEE1AA9C9A59}">
      <dgm:prSet/>
      <dgm:spPr/>
      <dgm:t>
        <a:bodyPr/>
        <a:lstStyle/>
        <a:p>
          <a:endParaRPr lang="en-US"/>
        </a:p>
      </dgm:t>
    </dgm:pt>
    <dgm:pt modelId="{D856CD7A-B015-45F1-8BC5-C676B2497F8C}" type="sibTrans" cxnId="{6717EF99-9CF3-4EEF-837C-FEE1AA9C9A59}">
      <dgm:prSet/>
      <dgm:spPr/>
      <dgm:t>
        <a:bodyPr/>
        <a:lstStyle/>
        <a:p>
          <a:endParaRPr lang="en-US"/>
        </a:p>
      </dgm:t>
    </dgm:pt>
    <dgm:pt modelId="{EB0033DB-3A3F-47AE-B677-CC1918422284}">
      <dgm:prSet/>
      <dgm:spPr/>
      <dgm:t>
        <a:bodyPr/>
        <a:lstStyle/>
        <a:p>
          <a:pPr rtl="0"/>
          <a:r>
            <a:rPr lang="en-US"/>
            <a:t>If discussion becomes long, appeal to chair “That is interesting, perhaps we should discuss this later”</a:t>
          </a:r>
        </a:p>
      </dgm:t>
    </dgm:pt>
    <dgm:pt modelId="{DA646C60-AB5C-432E-BDCF-21A53D27B279}" type="parTrans" cxnId="{B36FEE8D-1370-4B97-ADBA-22AB4A69745B}">
      <dgm:prSet/>
      <dgm:spPr/>
      <dgm:t>
        <a:bodyPr/>
        <a:lstStyle/>
        <a:p>
          <a:endParaRPr lang="en-US"/>
        </a:p>
      </dgm:t>
    </dgm:pt>
    <dgm:pt modelId="{C31E32C4-8CA5-4AF9-A7C3-D816C75DF42B}" type="sibTrans" cxnId="{B36FEE8D-1370-4B97-ADBA-22AB4A69745B}">
      <dgm:prSet/>
      <dgm:spPr/>
      <dgm:t>
        <a:bodyPr/>
        <a:lstStyle/>
        <a:p>
          <a:endParaRPr lang="en-US"/>
        </a:p>
      </dgm:t>
    </dgm:pt>
    <dgm:pt modelId="{C9B08DF1-3E69-42A2-AAEC-F1F93169F4E8}">
      <dgm:prSet/>
      <dgm:spPr/>
      <dgm:t>
        <a:bodyPr/>
        <a:lstStyle/>
        <a:p>
          <a:pPr rtl="0"/>
          <a:r>
            <a:rPr lang="en-US"/>
            <a:t>Don’t panic, accept that life may not be perfect!</a:t>
          </a:r>
        </a:p>
      </dgm:t>
    </dgm:pt>
    <dgm:pt modelId="{3780EC04-8E16-4230-8E8B-417085C174A7}" type="parTrans" cxnId="{B5D6E1FD-0718-4242-92AA-C583D0D1CDDA}">
      <dgm:prSet/>
      <dgm:spPr/>
      <dgm:t>
        <a:bodyPr/>
        <a:lstStyle/>
        <a:p>
          <a:endParaRPr lang="en-US"/>
        </a:p>
      </dgm:t>
    </dgm:pt>
    <dgm:pt modelId="{3CCB750D-575D-4EE0-BD4F-3B48573ACCC6}" type="sibTrans" cxnId="{B5D6E1FD-0718-4242-92AA-C583D0D1CDDA}">
      <dgm:prSet/>
      <dgm:spPr/>
      <dgm:t>
        <a:bodyPr/>
        <a:lstStyle/>
        <a:p>
          <a:endParaRPr lang="en-US"/>
        </a:p>
      </dgm:t>
    </dgm:pt>
    <dgm:pt modelId="{4378918D-514B-4B1B-80E3-C7481D9F1EDC}" type="pres">
      <dgm:prSet presAssocID="{45B5FA06-C209-4CD5-BD39-C66E49234874}" presName="Name0" presStyleCnt="0">
        <dgm:presLayoutVars>
          <dgm:dir/>
          <dgm:resizeHandles val="exact"/>
        </dgm:presLayoutVars>
      </dgm:prSet>
      <dgm:spPr/>
    </dgm:pt>
    <dgm:pt modelId="{2E2E1563-524D-45C4-A4B3-16D6E4315BF7}" type="pres">
      <dgm:prSet presAssocID="{45B5FA06-C209-4CD5-BD39-C66E49234874}" presName="fgShape" presStyleLbl="fgShp" presStyleIdx="0" presStyleCnt="1"/>
      <dgm:spPr/>
    </dgm:pt>
    <dgm:pt modelId="{3158646E-4C77-4846-A129-D957D6D59BE4}" type="pres">
      <dgm:prSet presAssocID="{45B5FA06-C209-4CD5-BD39-C66E49234874}" presName="linComp" presStyleCnt="0"/>
      <dgm:spPr/>
    </dgm:pt>
    <dgm:pt modelId="{C79310CA-7B05-4819-B551-71DBBCA049D6}" type="pres">
      <dgm:prSet presAssocID="{932C2D0C-EB80-4D29-9A09-AF98FA813490}" presName="compNode" presStyleCnt="0"/>
      <dgm:spPr/>
    </dgm:pt>
    <dgm:pt modelId="{CF1C85A6-4D54-4F61-AB1C-793BF8C82DBD}" type="pres">
      <dgm:prSet presAssocID="{932C2D0C-EB80-4D29-9A09-AF98FA813490}" presName="bkgdShape" presStyleLbl="node1" presStyleIdx="0" presStyleCnt="5"/>
      <dgm:spPr/>
    </dgm:pt>
    <dgm:pt modelId="{74B55B36-01D4-43FA-AD15-0C6E459BED7A}" type="pres">
      <dgm:prSet presAssocID="{932C2D0C-EB80-4D29-9A09-AF98FA813490}" presName="nodeTx" presStyleLbl="node1" presStyleIdx="0" presStyleCnt="5">
        <dgm:presLayoutVars>
          <dgm:bulletEnabled val="1"/>
        </dgm:presLayoutVars>
      </dgm:prSet>
      <dgm:spPr/>
    </dgm:pt>
    <dgm:pt modelId="{4350B400-FE57-4C2E-8C0A-D460E8B61B0D}" type="pres">
      <dgm:prSet presAssocID="{932C2D0C-EB80-4D29-9A09-AF98FA813490}" presName="invisiNode" presStyleLbl="node1" presStyleIdx="0" presStyleCnt="5"/>
      <dgm:spPr/>
    </dgm:pt>
    <dgm:pt modelId="{6B645A4D-1FCA-4DB6-9E11-5E5660B6936A}" type="pres">
      <dgm:prSet presAssocID="{932C2D0C-EB80-4D29-9A09-AF98FA813490}" presName="imagNode" presStyleLbl="fgImgPlace1" presStyleIdx="0" presStyleCnt="5"/>
      <dgm:spPr/>
    </dgm:pt>
    <dgm:pt modelId="{1C9534F5-594C-4687-BA09-8F98304E4381}" type="pres">
      <dgm:prSet presAssocID="{86FFC4EE-694B-457D-9099-219BCF9FC9D3}" presName="sibTrans" presStyleLbl="sibTrans2D1" presStyleIdx="0" presStyleCnt="0"/>
      <dgm:spPr/>
    </dgm:pt>
    <dgm:pt modelId="{17469A02-F891-465A-9FFD-6E6C2CCC750A}" type="pres">
      <dgm:prSet presAssocID="{167EF4E1-AF5B-4197-9525-C9992073ACA5}" presName="compNode" presStyleCnt="0"/>
      <dgm:spPr/>
    </dgm:pt>
    <dgm:pt modelId="{124E6396-5778-402F-A641-1759F1899ED3}" type="pres">
      <dgm:prSet presAssocID="{167EF4E1-AF5B-4197-9525-C9992073ACA5}" presName="bkgdShape" presStyleLbl="node1" presStyleIdx="1" presStyleCnt="5"/>
      <dgm:spPr/>
    </dgm:pt>
    <dgm:pt modelId="{BBB3F5B4-5F81-44C1-96A7-76B64BDEAA76}" type="pres">
      <dgm:prSet presAssocID="{167EF4E1-AF5B-4197-9525-C9992073ACA5}" presName="nodeTx" presStyleLbl="node1" presStyleIdx="1" presStyleCnt="5">
        <dgm:presLayoutVars>
          <dgm:bulletEnabled val="1"/>
        </dgm:presLayoutVars>
      </dgm:prSet>
      <dgm:spPr/>
    </dgm:pt>
    <dgm:pt modelId="{89C08CCF-E889-4E07-865D-B3921D3A7966}" type="pres">
      <dgm:prSet presAssocID="{167EF4E1-AF5B-4197-9525-C9992073ACA5}" presName="invisiNode" presStyleLbl="node1" presStyleIdx="1" presStyleCnt="5"/>
      <dgm:spPr/>
    </dgm:pt>
    <dgm:pt modelId="{7920FF89-876A-4FCC-9B8D-102A72574161}" type="pres">
      <dgm:prSet presAssocID="{167EF4E1-AF5B-4197-9525-C9992073ACA5}" presName="imagNode" presStyleLbl="fgImgPlace1" presStyleIdx="1" presStyleCnt="5"/>
      <dgm:spPr/>
    </dgm:pt>
    <dgm:pt modelId="{8EE723CA-418D-482E-9AA5-E5DFE583A9C5}" type="pres">
      <dgm:prSet presAssocID="{DD154613-26C9-43F1-964B-7E0B99F5F1B3}" presName="sibTrans" presStyleLbl="sibTrans2D1" presStyleIdx="0" presStyleCnt="0"/>
      <dgm:spPr/>
    </dgm:pt>
    <dgm:pt modelId="{AF7FCC00-B019-4BE4-9E66-AB9177F94AB3}" type="pres">
      <dgm:prSet presAssocID="{AAD8D2D0-A8B9-4212-BCDC-0F817A58A9D5}" presName="compNode" presStyleCnt="0"/>
      <dgm:spPr/>
    </dgm:pt>
    <dgm:pt modelId="{053F4B24-48AF-4A51-A0DB-AF25FB73CBA6}" type="pres">
      <dgm:prSet presAssocID="{AAD8D2D0-A8B9-4212-BCDC-0F817A58A9D5}" presName="bkgdShape" presStyleLbl="node1" presStyleIdx="2" presStyleCnt="5"/>
      <dgm:spPr/>
    </dgm:pt>
    <dgm:pt modelId="{9B867C7E-9E44-4300-AC8F-C4A04B28F988}" type="pres">
      <dgm:prSet presAssocID="{AAD8D2D0-A8B9-4212-BCDC-0F817A58A9D5}" presName="nodeTx" presStyleLbl="node1" presStyleIdx="2" presStyleCnt="5">
        <dgm:presLayoutVars>
          <dgm:bulletEnabled val="1"/>
        </dgm:presLayoutVars>
      </dgm:prSet>
      <dgm:spPr/>
    </dgm:pt>
    <dgm:pt modelId="{6B2E0877-7977-48AF-BDC0-9777EA372FD1}" type="pres">
      <dgm:prSet presAssocID="{AAD8D2D0-A8B9-4212-BCDC-0F817A58A9D5}" presName="invisiNode" presStyleLbl="node1" presStyleIdx="2" presStyleCnt="5"/>
      <dgm:spPr/>
    </dgm:pt>
    <dgm:pt modelId="{5F7E0AC0-CABE-40CC-9DF8-2C071E40C1A9}" type="pres">
      <dgm:prSet presAssocID="{AAD8D2D0-A8B9-4212-BCDC-0F817A58A9D5}" presName="imagNode" presStyleLbl="fgImgPlace1" presStyleIdx="2" presStyleCnt="5"/>
      <dgm:spPr/>
    </dgm:pt>
    <dgm:pt modelId="{5BF2079A-2D15-4949-8E67-E81B30FFD435}" type="pres">
      <dgm:prSet presAssocID="{D856CD7A-B015-45F1-8BC5-C676B2497F8C}" presName="sibTrans" presStyleLbl="sibTrans2D1" presStyleIdx="0" presStyleCnt="0"/>
      <dgm:spPr/>
    </dgm:pt>
    <dgm:pt modelId="{6CFE4DB5-0E90-4A6B-B4B8-423E812939CF}" type="pres">
      <dgm:prSet presAssocID="{EB0033DB-3A3F-47AE-B677-CC1918422284}" presName="compNode" presStyleCnt="0"/>
      <dgm:spPr/>
    </dgm:pt>
    <dgm:pt modelId="{765C8CCB-C069-467E-9470-C527F9BBBA07}" type="pres">
      <dgm:prSet presAssocID="{EB0033DB-3A3F-47AE-B677-CC1918422284}" presName="bkgdShape" presStyleLbl="node1" presStyleIdx="3" presStyleCnt="5"/>
      <dgm:spPr/>
    </dgm:pt>
    <dgm:pt modelId="{3D8B4E9F-1E5F-45A1-8004-72E0B43818CB}" type="pres">
      <dgm:prSet presAssocID="{EB0033DB-3A3F-47AE-B677-CC1918422284}" presName="nodeTx" presStyleLbl="node1" presStyleIdx="3" presStyleCnt="5">
        <dgm:presLayoutVars>
          <dgm:bulletEnabled val="1"/>
        </dgm:presLayoutVars>
      </dgm:prSet>
      <dgm:spPr/>
    </dgm:pt>
    <dgm:pt modelId="{3020B950-EF30-447F-B565-E242BC5AE5F5}" type="pres">
      <dgm:prSet presAssocID="{EB0033DB-3A3F-47AE-B677-CC1918422284}" presName="invisiNode" presStyleLbl="node1" presStyleIdx="3" presStyleCnt="5"/>
      <dgm:spPr/>
    </dgm:pt>
    <dgm:pt modelId="{D365547A-ED18-4A8D-A3F7-66B0CC6FB3A1}" type="pres">
      <dgm:prSet presAssocID="{EB0033DB-3A3F-47AE-B677-CC1918422284}" presName="imagNode" presStyleLbl="fgImgPlace1" presStyleIdx="3" presStyleCnt="5"/>
      <dgm:spPr/>
    </dgm:pt>
    <dgm:pt modelId="{42951A96-62E9-4A73-B82A-530688BA60AB}" type="pres">
      <dgm:prSet presAssocID="{C31E32C4-8CA5-4AF9-A7C3-D816C75DF42B}" presName="sibTrans" presStyleLbl="sibTrans2D1" presStyleIdx="0" presStyleCnt="0"/>
      <dgm:spPr/>
    </dgm:pt>
    <dgm:pt modelId="{01B1B62E-67A5-4EF0-8FEB-EE92A0640A02}" type="pres">
      <dgm:prSet presAssocID="{C9B08DF1-3E69-42A2-AAEC-F1F93169F4E8}" presName="compNode" presStyleCnt="0"/>
      <dgm:spPr/>
    </dgm:pt>
    <dgm:pt modelId="{705F1FD4-4770-4C92-85AE-395AF2247004}" type="pres">
      <dgm:prSet presAssocID="{C9B08DF1-3E69-42A2-AAEC-F1F93169F4E8}" presName="bkgdShape" presStyleLbl="node1" presStyleIdx="4" presStyleCnt="5"/>
      <dgm:spPr/>
    </dgm:pt>
    <dgm:pt modelId="{C633DB92-9D37-4EA5-8DA0-1DD6AD4D5C26}" type="pres">
      <dgm:prSet presAssocID="{C9B08DF1-3E69-42A2-AAEC-F1F93169F4E8}" presName="nodeTx" presStyleLbl="node1" presStyleIdx="4" presStyleCnt="5">
        <dgm:presLayoutVars>
          <dgm:bulletEnabled val="1"/>
        </dgm:presLayoutVars>
      </dgm:prSet>
      <dgm:spPr/>
    </dgm:pt>
    <dgm:pt modelId="{98C30CD1-3D78-4524-90E5-6974073ADA9B}" type="pres">
      <dgm:prSet presAssocID="{C9B08DF1-3E69-42A2-AAEC-F1F93169F4E8}" presName="invisiNode" presStyleLbl="node1" presStyleIdx="4" presStyleCnt="5"/>
      <dgm:spPr/>
    </dgm:pt>
    <dgm:pt modelId="{D3BFACCD-4DE4-4855-AA52-133827C813DB}" type="pres">
      <dgm:prSet presAssocID="{C9B08DF1-3E69-42A2-AAEC-F1F93169F4E8}" presName="imagNode" presStyleLbl="fgImgPlace1" presStyleIdx="4" presStyleCnt="5"/>
      <dgm:spPr/>
    </dgm:pt>
  </dgm:ptLst>
  <dgm:cxnLst>
    <dgm:cxn modelId="{4E1B3503-838D-4E74-BACB-693C2BCD660C}" type="presOf" srcId="{C9B08DF1-3E69-42A2-AAEC-F1F93169F4E8}" destId="{C633DB92-9D37-4EA5-8DA0-1DD6AD4D5C26}" srcOrd="1" destOrd="0" presId="urn:microsoft.com/office/officeart/2005/8/layout/hList7"/>
    <dgm:cxn modelId="{A933130A-F72C-47D5-A4BD-A3164CC49E81}" type="presOf" srcId="{D856CD7A-B015-45F1-8BC5-C676B2497F8C}" destId="{5BF2079A-2D15-4949-8E67-E81B30FFD435}" srcOrd="0" destOrd="0" presId="urn:microsoft.com/office/officeart/2005/8/layout/hList7"/>
    <dgm:cxn modelId="{1F90BB0F-A478-4561-8DC3-712C0ABD44D1}" type="presOf" srcId="{C9B08DF1-3E69-42A2-AAEC-F1F93169F4E8}" destId="{705F1FD4-4770-4C92-85AE-395AF2247004}" srcOrd="0" destOrd="0" presId="urn:microsoft.com/office/officeart/2005/8/layout/hList7"/>
    <dgm:cxn modelId="{9233F024-CD91-45F8-B498-DC7572778E22}" type="presOf" srcId="{45B5FA06-C209-4CD5-BD39-C66E49234874}" destId="{4378918D-514B-4B1B-80E3-C7481D9F1EDC}" srcOrd="0" destOrd="0" presId="urn:microsoft.com/office/officeart/2005/8/layout/hList7"/>
    <dgm:cxn modelId="{54692025-C842-4E5D-BBBF-A5F21E8525DA}" type="presOf" srcId="{AAD8D2D0-A8B9-4212-BCDC-0F817A58A9D5}" destId="{9B867C7E-9E44-4300-AC8F-C4A04B28F988}" srcOrd="1" destOrd="0" presId="urn:microsoft.com/office/officeart/2005/8/layout/hList7"/>
    <dgm:cxn modelId="{C9ABB465-608F-433F-8FA9-3A991CF64D98}" type="presOf" srcId="{932C2D0C-EB80-4D29-9A09-AF98FA813490}" destId="{74B55B36-01D4-43FA-AD15-0C6E459BED7A}" srcOrd="1" destOrd="0" presId="urn:microsoft.com/office/officeart/2005/8/layout/hList7"/>
    <dgm:cxn modelId="{E94AF056-D251-42CA-8A34-BA23A1E71690}" srcId="{45B5FA06-C209-4CD5-BD39-C66E49234874}" destId="{167EF4E1-AF5B-4197-9525-C9992073ACA5}" srcOrd="1" destOrd="0" parTransId="{D5703FFF-4CD8-4D4A-88C3-5B0435948E5A}" sibTransId="{DD154613-26C9-43F1-964B-7E0B99F5F1B3}"/>
    <dgm:cxn modelId="{E0145657-9258-424C-A395-440C2C315451}" type="presOf" srcId="{EB0033DB-3A3F-47AE-B677-CC1918422284}" destId="{765C8CCB-C069-467E-9470-C527F9BBBA07}" srcOrd="0" destOrd="0" presId="urn:microsoft.com/office/officeart/2005/8/layout/hList7"/>
    <dgm:cxn modelId="{79843A5A-C3A4-422A-A489-D2209BF970B2}" type="presOf" srcId="{C31E32C4-8CA5-4AF9-A7C3-D816C75DF42B}" destId="{42951A96-62E9-4A73-B82A-530688BA60AB}" srcOrd="0" destOrd="0" presId="urn:microsoft.com/office/officeart/2005/8/layout/hList7"/>
    <dgm:cxn modelId="{B36FEE8D-1370-4B97-ADBA-22AB4A69745B}" srcId="{45B5FA06-C209-4CD5-BD39-C66E49234874}" destId="{EB0033DB-3A3F-47AE-B677-CC1918422284}" srcOrd="3" destOrd="0" parTransId="{DA646C60-AB5C-432E-BDCF-21A53D27B279}" sibTransId="{C31E32C4-8CA5-4AF9-A7C3-D816C75DF42B}"/>
    <dgm:cxn modelId="{6717EF99-9CF3-4EEF-837C-FEE1AA9C9A59}" srcId="{45B5FA06-C209-4CD5-BD39-C66E49234874}" destId="{AAD8D2D0-A8B9-4212-BCDC-0F817A58A9D5}" srcOrd="2" destOrd="0" parTransId="{91BF1668-899D-480E-A7CA-6F773802C201}" sibTransId="{D856CD7A-B015-45F1-8BC5-C676B2497F8C}"/>
    <dgm:cxn modelId="{7F97D8B3-46F1-4CC5-B45B-6EF270E5E37C}" type="presOf" srcId="{EB0033DB-3A3F-47AE-B677-CC1918422284}" destId="{3D8B4E9F-1E5F-45A1-8004-72E0B43818CB}" srcOrd="1" destOrd="0" presId="urn:microsoft.com/office/officeart/2005/8/layout/hList7"/>
    <dgm:cxn modelId="{31832FBB-2110-42CE-983F-422CD2ACCD35}" type="presOf" srcId="{932C2D0C-EB80-4D29-9A09-AF98FA813490}" destId="{CF1C85A6-4D54-4F61-AB1C-793BF8C82DBD}" srcOrd="0" destOrd="0" presId="urn:microsoft.com/office/officeart/2005/8/layout/hList7"/>
    <dgm:cxn modelId="{DEF6F4C4-BF94-4FC0-97D6-8912CBC6F20E}" type="presOf" srcId="{AAD8D2D0-A8B9-4212-BCDC-0F817A58A9D5}" destId="{053F4B24-48AF-4A51-A0DB-AF25FB73CBA6}" srcOrd="0" destOrd="0" presId="urn:microsoft.com/office/officeart/2005/8/layout/hList7"/>
    <dgm:cxn modelId="{8785E5DC-A6E7-48DC-B479-05D3B424AE0F}" srcId="{45B5FA06-C209-4CD5-BD39-C66E49234874}" destId="{932C2D0C-EB80-4D29-9A09-AF98FA813490}" srcOrd="0" destOrd="0" parTransId="{6E18E57C-DBFB-4041-921D-AB1F529C36DA}" sibTransId="{86FFC4EE-694B-457D-9099-219BCF9FC9D3}"/>
    <dgm:cxn modelId="{3EA1A7E8-E040-4453-8003-96EB3B9A03FA}" type="presOf" srcId="{167EF4E1-AF5B-4197-9525-C9992073ACA5}" destId="{BBB3F5B4-5F81-44C1-96A7-76B64BDEAA76}" srcOrd="1" destOrd="0" presId="urn:microsoft.com/office/officeart/2005/8/layout/hList7"/>
    <dgm:cxn modelId="{178370EA-D9C2-43CD-A57A-DBE5F5CB40C5}" type="presOf" srcId="{86FFC4EE-694B-457D-9099-219BCF9FC9D3}" destId="{1C9534F5-594C-4687-BA09-8F98304E4381}" srcOrd="0" destOrd="0" presId="urn:microsoft.com/office/officeart/2005/8/layout/hList7"/>
    <dgm:cxn modelId="{48A83CFA-91EE-4AA0-9809-399557AB1FC3}" type="presOf" srcId="{DD154613-26C9-43F1-964B-7E0B99F5F1B3}" destId="{8EE723CA-418D-482E-9AA5-E5DFE583A9C5}" srcOrd="0" destOrd="0" presId="urn:microsoft.com/office/officeart/2005/8/layout/hList7"/>
    <dgm:cxn modelId="{8542DAFC-90C6-4263-B427-AD9E0691A238}" type="presOf" srcId="{167EF4E1-AF5B-4197-9525-C9992073ACA5}" destId="{124E6396-5778-402F-A641-1759F1899ED3}" srcOrd="0" destOrd="0" presId="urn:microsoft.com/office/officeart/2005/8/layout/hList7"/>
    <dgm:cxn modelId="{B5D6E1FD-0718-4242-92AA-C583D0D1CDDA}" srcId="{45B5FA06-C209-4CD5-BD39-C66E49234874}" destId="{C9B08DF1-3E69-42A2-AAEC-F1F93169F4E8}" srcOrd="4" destOrd="0" parTransId="{3780EC04-8E16-4230-8E8B-417085C174A7}" sibTransId="{3CCB750D-575D-4EE0-BD4F-3B48573ACCC6}"/>
    <dgm:cxn modelId="{E02772A1-117B-4F3F-8EAE-89D1C133B468}" type="presParOf" srcId="{4378918D-514B-4B1B-80E3-C7481D9F1EDC}" destId="{2E2E1563-524D-45C4-A4B3-16D6E4315BF7}" srcOrd="0" destOrd="0" presId="urn:microsoft.com/office/officeart/2005/8/layout/hList7"/>
    <dgm:cxn modelId="{CC3A207F-BE88-4B07-8ED1-EA2F2EDD2DC4}" type="presParOf" srcId="{4378918D-514B-4B1B-80E3-C7481D9F1EDC}" destId="{3158646E-4C77-4846-A129-D957D6D59BE4}" srcOrd="1" destOrd="0" presId="urn:microsoft.com/office/officeart/2005/8/layout/hList7"/>
    <dgm:cxn modelId="{ADEE405F-6DAC-4170-8C19-FBC97060C624}" type="presParOf" srcId="{3158646E-4C77-4846-A129-D957D6D59BE4}" destId="{C79310CA-7B05-4819-B551-71DBBCA049D6}" srcOrd="0" destOrd="0" presId="urn:microsoft.com/office/officeart/2005/8/layout/hList7"/>
    <dgm:cxn modelId="{96E7F221-5734-4618-B135-6A9812DD3A4C}" type="presParOf" srcId="{C79310CA-7B05-4819-B551-71DBBCA049D6}" destId="{CF1C85A6-4D54-4F61-AB1C-793BF8C82DBD}" srcOrd="0" destOrd="0" presId="urn:microsoft.com/office/officeart/2005/8/layout/hList7"/>
    <dgm:cxn modelId="{098B1BF8-C460-4A41-953E-167693C30E0B}" type="presParOf" srcId="{C79310CA-7B05-4819-B551-71DBBCA049D6}" destId="{74B55B36-01D4-43FA-AD15-0C6E459BED7A}" srcOrd="1" destOrd="0" presId="urn:microsoft.com/office/officeart/2005/8/layout/hList7"/>
    <dgm:cxn modelId="{62B3FE08-5BC1-41C9-AA8F-747794DB94F5}" type="presParOf" srcId="{C79310CA-7B05-4819-B551-71DBBCA049D6}" destId="{4350B400-FE57-4C2E-8C0A-D460E8B61B0D}" srcOrd="2" destOrd="0" presId="urn:microsoft.com/office/officeart/2005/8/layout/hList7"/>
    <dgm:cxn modelId="{A6A7CFDF-DCC4-4743-84AE-0B3C51D65726}" type="presParOf" srcId="{C79310CA-7B05-4819-B551-71DBBCA049D6}" destId="{6B645A4D-1FCA-4DB6-9E11-5E5660B6936A}" srcOrd="3" destOrd="0" presId="urn:microsoft.com/office/officeart/2005/8/layout/hList7"/>
    <dgm:cxn modelId="{538F236D-4730-4100-93A9-8D0BAF59F5A2}" type="presParOf" srcId="{3158646E-4C77-4846-A129-D957D6D59BE4}" destId="{1C9534F5-594C-4687-BA09-8F98304E4381}" srcOrd="1" destOrd="0" presId="urn:microsoft.com/office/officeart/2005/8/layout/hList7"/>
    <dgm:cxn modelId="{2808DE1E-9CE8-4169-BE00-14A9DA4F9F18}" type="presParOf" srcId="{3158646E-4C77-4846-A129-D957D6D59BE4}" destId="{17469A02-F891-465A-9FFD-6E6C2CCC750A}" srcOrd="2" destOrd="0" presId="urn:microsoft.com/office/officeart/2005/8/layout/hList7"/>
    <dgm:cxn modelId="{F1FAFEB1-58A1-4DC4-8FE9-3F3B46179C5C}" type="presParOf" srcId="{17469A02-F891-465A-9FFD-6E6C2CCC750A}" destId="{124E6396-5778-402F-A641-1759F1899ED3}" srcOrd="0" destOrd="0" presId="urn:microsoft.com/office/officeart/2005/8/layout/hList7"/>
    <dgm:cxn modelId="{C25F9739-787D-4496-8A87-CEA5CF1BE13F}" type="presParOf" srcId="{17469A02-F891-465A-9FFD-6E6C2CCC750A}" destId="{BBB3F5B4-5F81-44C1-96A7-76B64BDEAA76}" srcOrd="1" destOrd="0" presId="urn:microsoft.com/office/officeart/2005/8/layout/hList7"/>
    <dgm:cxn modelId="{4C85C605-DB42-4B20-B7DC-89493DEA225A}" type="presParOf" srcId="{17469A02-F891-465A-9FFD-6E6C2CCC750A}" destId="{89C08CCF-E889-4E07-865D-B3921D3A7966}" srcOrd="2" destOrd="0" presId="urn:microsoft.com/office/officeart/2005/8/layout/hList7"/>
    <dgm:cxn modelId="{913795F2-4D0B-4C05-A106-A520B816F037}" type="presParOf" srcId="{17469A02-F891-465A-9FFD-6E6C2CCC750A}" destId="{7920FF89-876A-4FCC-9B8D-102A72574161}" srcOrd="3" destOrd="0" presId="urn:microsoft.com/office/officeart/2005/8/layout/hList7"/>
    <dgm:cxn modelId="{539279C1-73DE-43C6-9D23-10C7775317BD}" type="presParOf" srcId="{3158646E-4C77-4846-A129-D957D6D59BE4}" destId="{8EE723CA-418D-482E-9AA5-E5DFE583A9C5}" srcOrd="3" destOrd="0" presId="urn:microsoft.com/office/officeart/2005/8/layout/hList7"/>
    <dgm:cxn modelId="{C2F3C512-723B-46CD-AECA-797B7DD4E40A}" type="presParOf" srcId="{3158646E-4C77-4846-A129-D957D6D59BE4}" destId="{AF7FCC00-B019-4BE4-9E66-AB9177F94AB3}" srcOrd="4" destOrd="0" presId="urn:microsoft.com/office/officeart/2005/8/layout/hList7"/>
    <dgm:cxn modelId="{F1717008-1242-4AC5-8300-D9CE1B1DE7A8}" type="presParOf" srcId="{AF7FCC00-B019-4BE4-9E66-AB9177F94AB3}" destId="{053F4B24-48AF-4A51-A0DB-AF25FB73CBA6}" srcOrd="0" destOrd="0" presId="urn:microsoft.com/office/officeart/2005/8/layout/hList7"/>
    <dgm:cxn modelId="{A980E8D6-B240-4157-B9C7-D1B76D5CA96F}" type="presParOf" srcId="{AF7FCC00-B019-4BE4-9E66-AB9177F94AB3}" destId="{9B867C7E-9E44-4300-AC8F-C4A04B28F988}" srcOrd="1" destOrd="0" presId="urn:microsoft.com/office/officeart/2005/8/layout/hList7"/>
    <dgm:cxn modelId="{543906AE-C71F-4601-8F1B-93BF0B2BD390}" type="presParOf" srcId="{AF7FCC00-B019-4BE4-9E66-AB9177F94AB3}" destId="{6B2E0877-7977-48AF-BDC0-9777EA372FD1}" srcOrd="2" destOrd="0" presId="urn:microsoft.com/office/officeart/2005/8/layout/hList7"/>
    <dgm:cxn modelId="{D43B505B-9FD2-40B3-9A71-BE0510793DCE}" type="presParOf" srcId="{AF7FCC00-B019-4BE4-9E66-AB9177F94AB3}" destId="{5F7E0AC0-CABE-40CC-9DF8-2C071E40C1A9}" srcOrd="3" destOrd="0" presId="urn:microsoft.com/office/officeart/2005/8/layout/hList7"/>
    <dgm:cxn modelId="{1B9529EB-7742-4A33-9F1F-4DD33C6B3FBA}" type="presParOf" srcId="{3158646E-4C77-4846-A129-D957D6D59BE4}" destId="{5BF2079A-2D15-4949-8E67-E81B30FFD435}" srcOrd="5" destOrd="0" presId="urn:microsoft.com/office/officeart/2005/8/layout/hList7"/>
    <dgm:cxn modelId="{3257E0A2-7F9C-408A-8CEC-5301249C795B}" type="presParOf" srcId="{3158646E-4C77-4846-A129-D957D6D59BE4}" destId="{6CFE4DB5-0E90-4A6B-B4B8-423E812939CF}" srcOrd="6" destOrd="0" presId="urn:microsoft.com/office/officeart/2005/8/layout/hList7"/>
    <dgm:cxn modelId="{B7490BDF-AB12-4283-B8EC-FB964828FC61}" type="presParOf" srcId="{6CFE4DB5-0E90-4A6B-B4B8-423E812939CF}" destId="{765C8CCB-C069-467E-9470-C527F9BBBA07}" srcOrd="0" destOrd="0" presId="urn:microsoft.com/office/officeart/2005/8/layout/hList7"/>
    <dgm:cxn modelId="{AEEA53BA-2892-4A56-9EC4-6F7E3510A7B3}" type="presParOf" srcId="{6CFE4DB5-0E90-4A6B-B4B8-423E812939CF}" destId="{3D8B4E9F-1E5F-45A1-8004-72E0B43818CB}" srcOrd="1" destOrd="0" presId="urn:microsoft.com/office/officeart/2005/8/layout/hList7"/>
    <dgm:cxn modelId="{AD255A18-EBB4-4BB5-8C0C-8B9B23DD0E8E}" type="presParOf" srcId="{6CFE4DB5-0E90-4A6B-B4B8-423E812939CF}" destId="{3020B950-EF30-447F-B565-E242BC5AE5F5}" srcOrd="2" destOrd="0" presId="urn:microsoft.com/office/officeart/2005/8/layout/hList7"/>
    <dgm:cxn modelId="{2A5D2202-2840-4139-AB40-AACC8B1B1D44}" type="presParOf" srcId="{6CFE4DB5-0E90-4A6B-B4B8-423E812939CF}" destId="{D365547A-ED18-4A8D-A3F7-66B0CC6FB3A1}" srcOrd="3" destOrd="0" presId="urn:microsoft.com/office/officeart/2005/8/layout/hList7"/>
    <dgm:cxn modelId="{F56DBA2A-B29C-49A5-ABA9-D5DE54BEA3D4}" type="presParOf" srcId="{3158646E-4C77-4846-A129-D957D6D59BE4}" destId="{42951A96-62E9-4A73-B82A-530688BA60AB}" srcOrd="7" destOrd="0" presId="urn:microsoft.com/office/officeart/2005/8/layout/hList7"/>
    <dgm:cxn modelId="{042B9C94-858F-4877-A292-8F649DC90327}" type="presParOf" srcId="{3158646E-4C77-4846-A129-D957D6D59BE4}" destId="{01B1B62E-67A5-4EF0-8FEB-EE92A0640A02}" srcOrd="8" destOrd="0" presId="urn:microsoft.com/office/officeart/2005/8/layout/hList7"/>
    <dgm:cxn modelId="{75124DD1-D348-4058-91CE-F2168AC0758F}" type="presParOf" srcId="{01B1B62E-67A5-4EF0-8FEB-EE92A0640A02}" destId="{705F1FD4-4770-4C92-85AE-395AF2247004}" srcOrd="0" destOrd="0" presId="urn:microsoft.com/office/officeart/2005/8/layout/hList7"/>
    <dgm:cxn modelId="{B169706B-650A-442B-B685-07737A96ACF7}" type="presParOf" srcId="{01B1B62E-67A5-4EF0-8FEB-EE92A0640A02}" destId="{C633DB92-9D37-4EA5-8DA0-1DD6AD4D5C26}" srcOrd="1" destOrd="0" presId="urn:microsoft.com/office/officeart/2005/8/layout/hList7"/>
    <dgm:cxn modelId="{B233733E-EC19-45C5-B357-2C96B21E1F99}" type="presParOf" srcId="{01B1B62E-67A5-4EF0-8FEB-EE92A0640A02}" destId="{98C30CD1-3D78-4524-90E5-6974073ADA9B}" srcOrd="2" destOrd="0" presId="urn:microsoft.com/office/officeart/2005/8/layout/hList7"/>
    <dgm:cxn modelId="{177B7CFA-FF13-45D6-8014-1AD022F5CA43}" type="presParOf" srcId="{01B1B62E-67A5-4EF0-8FEB-EE92A0640A02}" destId="{D3BFACCD-4DE4-4855-AA52-133827C813D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C85A6-4D54-4F61-AB1C-793BF8C82DBD}">
      <dsp:nvSpPr>
        <dsp:cNvPr id="0" name=""/>
        <dsp:cNvSpPr/>
      </dsp:nvSpPr>
      <dsp:spPr>
        <a:xfrm>
          <a:off x="0" y="0"/>
          <a:ext cx="1711523" cy="45940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Let the chair handle who asks questions</a:t>
          </a:r>
        </a:p>
      </dsp:txBody>
      <dsp:txXfrm>
        <a:off x="0" y="1837613"/>
        <a:ext cx="1711523" cy="1837613"/>
      </dsp:txXfrm>
    </dsp:sp>
    <dsp:sp modelId="{6B645A4D-1FCA-4DB6-9E11-5E5660B6936A}">
      <dsp:nvSpPr>
        <dsp:cNvPr id="0" name=""/>
        <dsp:cNvSpPr/>
      </dsp:nvSpPr>
      <dsp:spPr>
        <a:xfrm>
          <a:off x="90855" y="275642"/>
          <a:ext cx="1529813" cy="15298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E6396-5778-402F-A641-1759F1899ED3}">
      <dsp:nvSpPr>
        <dsp:cNvPr id="0" name=""/>
        <dsp:cNvSpPr/>
      </dsp:nvSpPr>
      <dsp:spPr>
        <a:xfrm>
          <a:off x="1762869" y="0"/>
          <a:ext cx="1711523" cy="45940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If you don’t know, say so</a:t>
          </a:r>
        </a:p>
      </dsp:txBody>
      <dsp:txXfrm>
        <a:off x="1762869" y="1837613"/>
        <a:ext cx="1711523" cy="1837613"/>
      </dsp:txXfrm>
    </dsp:sp>
    <dsp:sp modelId="{7920FF89-876A-4FCC-9B8D-102A72574161}">
      <dsp:nvSpPr>
        <dsp:cNvPr id="0" name=""/>
        <dsp:cNvSpPr/>
      </dsp:nvSpPr>
      <dsp:spPr>
        <a:xfrm>
          <a:off x="1853724" y="275642"/>
          <a:ext cx="1529813" cy="15298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F4B24-48AF-4A51-A0DB-AF25FB73CBA6}">
      <dsp:nvSpPr>
        <dsp:cNvPr id="0" name=""/>
        <dsp:cNvSpPr/>
      </dsp:nvSpPr>
      <dsp:spPr>
        <a:xfrm>
          <a:off x="3525738" y="0"/>
          <a:ext cx="1711523" cy="45940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Never be rude (whatever provocation)</a:t>
          </a:r>
        </a:p>
      </dsp:txBody>
      <dsp:txXfrm>
        <a:off x="3525738" y="1837613"/>
        <a:ext cx="1711523" cy="1837613"/>
      </dsp:txXfrm>
    </dsp:sp>
    <dsp:sp modelId="{5F7E0AC0-CABE-40CC-9DF8-2C071E40C1A9}">
      <dsp:nvSpPr>
        <dsp:cNvPr id="0" name=""/>
        <dsp:cNvSpPr/>
      </dsp:nvSpPr>
      <dsp:spPr>
        <a:xfrm>
          <a:off x="3616593" y="275642"/>
          <a:ext cx="1529813" cy="15298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C8CCB-C069-467E-9470-C527F9BBBA07}">
      <dsp:nvSpPr>
        <dsp:cNvPr id="0" name=""/>
        <dsp:cNvSpPr/>
      </dsp:nvSpPr>
      <dsp:spPr>
        <a:xfrm>
          <a:off x="5288607" y="0"/>
          <a:ext cx="1711523" cy="45940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If discussion becomes long, appeal to chair “That is interesting, perhaps we should discuss this later”</a:t>
          </a:r>
        </a:p>
      </dsp:txBody>
      <dsp:txXfrm>
        <a:off x="5288607" y="1837613"/>
        <a:ext cx="1711523" cy="1837613"/>
      </dsp:txXfrm>
    </dsp:sp>
    <dsp:sp modelId="{D365547A-ED18-4A8D-A3F7-66B0CC6FB3A1}">
      <dsp:nvSpPr>
        <dsp:cNvPr id="0" name=""/>
        <dsp:cNvSpPr/>
      </dsp:nvSpPr>
      <dsp:spPr>
        <a:xfrm>
          <a:off x="5379462" y="275642"/>
          <a:ext cx="1529813" cy="15298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F1FD4-4770-4C92-85AE-395AF2247004}">
      <dsp:nvSpPr>
        <dsp:cNvPr id="0" name=""/>
        <dsp:cNvSpPr/>
      </dsp:nvSpPr>
      <dsp:spPr>
        <a:xfrm>
          <a:off x="7051476" y="0"/>
          <a:ext cx="1711523" cy="45940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Don’t panic, accept that life may not be perfect!</a:t>
          </a:r>
        </a:p>
      </dsp:txBody>
      <dsp:txXfrm>
        <a:off x="7051476" y="1837613"/>
        <a:ext cx="1711523" cy="1837613"/>
      </dsp:txXfrm>
    </dsp:sp>
    <dsp:sp modelId="{D3BFACCD-4DE4-4855-AA52-133827C813DB}">
      <dsp:nvSpPr>
        <dsp:cNvPr id="0" name=""/>
        <dsp:cNvSpPr/>
      </dsp:nvSpPr>
      <dsp:spPr>
        <a:xfrm>
          <a:off x="7142331" y="275642"/>
          <a:ext cx="1529813" cy="15298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E1563-524D-45C4-A4B3-16D6E4315BF7}">
      <dsp:nvSpPr>
        <dsp:cNvPr id="0" name=""/>
        <dsp:cNvSpPr/>
      </dsp:nvSpPr>
      <dsp:spPr>
        <a:xfrm>
          <a:off x="350519" y="3675227"/>
          <a:ext cx="8061960" cy="6891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7A035-CF02-4E93-B067-BACB578F931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EE287-FE05-46E2-AD3A-767B6E4CF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8E08180B-E5CB-49D2-B5D5-BC63386FA7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9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253" indent="-286636" defTabSz="9299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543" indent="-229309" defTabSz="9299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161" indent="-229309" defTabSz="9299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3778" indent="-229309" defTabSz="9299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395" indent="-229309" defTabSz="9299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013" indent="-229309" defTabSz="9299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9630" indent="-229309" defTabSz="9299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8247" indent="-229309" defTabSz="9299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99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6C0FA0-64EA-4153-B797-E2E61B8D6AD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99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0036B008-435D-46C6-8132-6A1803A3C8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14419525-F870-401C-B5B8-D78681D1C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450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810709-A803-43AF-B21A-5305707DF3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434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222402" indent="-36773751" defTabSz="914437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r" defTabSz="9144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CBB6C1-2D82-4ADE-A0EB-C39A6BC5F6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3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7388"/>
            <a:ext cx="4687887" cy="3514725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7" y="4432302"/>
            <a:ext cx="5124450" cy="4202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Divide into different slides with arrows popping up</a:t>
            </a:r>
          </a:p>
        </p:txBody>
      </p:sp>
    </p:spTree>
    <p:extLst>
      <p:ext uri="{BB962C8B-B14F-4D97-AF65-F5344CB8AC3E}">
        <p14:creationId xmlns:p14="http://schemas.microsoft.com/office/powerpoint/2010/main" val="4279549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222402" indent="-36773751" defTabSz="914437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r" defTabSz="9144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CBB6C1-2D82-4ADE-A0EB-C39A6BC5F6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3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7388"/>
            <a:ext cx="4687887" cy="3514725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7" y="4432302"/>
            <a:ext cx="5124450" cy="4202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Divide into different slides with arrows popping up</a:t>
            </a:r>
          </a:p>
        </p:txBody>
      </p:sp>
    </p:spTree>
    <p:extLst>
      <p:ext uri="{BB962C8B-B14F-4D97-AF65-F5344CB8AC3E}">
        <p14:creationId xmlns:p14="http://schemas.microsoft.com/office/powerpoint/2010/main" val="2757285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222402" indent="-36773751" defTabSz="914437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r" defTabSz="9144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CBB6C1-2D82-4ADE-A0EB-C39A6BC5F6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3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7388"/>
            <a:ext cx="4687887" cy="3514725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7" y="4432302"/>
            <a:ext cx="5124450" cy="4202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Divide into different slides with arrows popping up</a:t>
            </a:r>
          </a:p>
        </p:txBody>
      </p:sp>
    </p:spTree>
    <p:extLst>
      <p:ext uri="{BB962C8B-B14F-4D97-AF65-F5344CB8AC3E}">
        <p14:creationId xmlns:p14="http://schemas.microsoft.com/office/powerpoint/2010/main" val="640090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222402" indent="-36773751" defTabSz="914437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r" defTabSz="9144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CBB6C1-2D82-4ADE-A0EB-C39A6BC5F6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3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7388"/>
            <a:ext cx="4687887" cy="3514725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7" y="4432302"/>
            <a:ext cx="5124450" cy="4202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Divide into different slides with arrows popping up</a:t>
            </a:r>
          </a:p>
        </p:txBody>
      </p:sp>
    </p:spTree>
    <p:extLst>
      <p:ext uri="{BB962C8B-B14F-4D97-AF65-F5344CB8AC3E}">
        <p14:creationId xmlns:p14="http://schemas.microsoft.com/office/powerpoint/2010/main" val="863629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222402" indent="-36773751" defTabSz="914437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r" defTabSz="9144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CBB6C1-2D82-4ADE-A0EB-C39A6BC5F6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3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7388"/>
            <a:ext cx="4687887" cy="3514725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7" y="4432302"/>
            <a:ext cx="5124450" cy="4202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Divide into different slides with arrows popping up</a:t>
            </a:r>
          </a:p>
        </p:txBody>
      </p:sp>
    </p:spTree>
    <p:extLst>
      <p:ext uri="{BB962C8B-B14F-4D97-AF65-F5344CB8AC3E}">
        <p14:creationId xmlns:p14="http://schemas.microsoft.com/office/powerpoint/2010/main" val="325433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D3391-D5D5-4D45-B6A0-8236F6BF2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91513D-358C-4AFC-8F19-420CFC6F1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88A7E-5F8B-4C23-8140-E678A1E89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1A7B-D232-4EB7-9574-E199585484FC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953B7-7968-4C3D-974E-0958853D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5DCA5-71A1-40C6-ABD4-1BF94C0F2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59B1-5D34-4C41-ADFA-91F8C316D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40F94-9632-46C6-8770-AA0265FB5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0786AD-AD66-4894-B3F5-82F53A09C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21E21-581F-4072-935B-26CF72A85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1A7B-D232-4EB7-9574-E199585484FC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79DB6-1A5D-4755-80C1-5B87C1755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39531-AB87-4443-86DE-0095F1BC2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59B1-5D34-4C41-ADFA-91F8C316D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7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705EFA-64BB-4192-9431-BCFA72674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6EA7D9-5867-4290-AE56-67796DEFA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EDE3B-4F52-4C1E-B107-5A8B0F953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1A7B-D232-4EB7-9574-E199585484FC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F7664-E52C-4693-A0F4-C8C2BBAB8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14EA0-D318-4EB7-8280-163DBE73B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59B1-5D34-4C41-ADFA-91F8C316D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83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A141AF6-577C-4226-9F87-2FE9BD81724A}"/>
              </a:ext>
            </a:extLst>
          </p:cNvPr>
          <p:cNvGrpSpPr>
            <a:grpSpLocks/>
          </p:cNvGrpSpPr>
          <p:nvPr/>
        </p:nvGrpSpPr>
        <p:grpSpPr bwMode="auto">
          <a:xfrm>
            <a:off x="0" y="1"/>
            <a:ext cx="144780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C6BC16A7-7FC4-4150-B3F2-A4D1F89AF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01794530-E865-4B0D-8D43-8E82F8692C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0182C3A1-45E3-44E8-8054-E0A8984B4E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2005EB5C-2292-4E7E-8E96-4C8B8E83D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5EC00708-AD2B-4865-ADD3-FEDC5D2A17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22104585-197D-4F1A-9C6A-647A72B346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4AE146CB-4FDA-4812-BCDA-896BC51D8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866D49ED-1D8E-4989-86B1-33CE30A0B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D272AC42-23CA-41B0-9125-F11494F248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C0538891-93DA-487F-9C32-DAEED223B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CDEFE756-4C58-40BB-8A6E-63860105D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5BC1ABD2-6E6A-42E2-A4DD-D2754038B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93F62CB8-B0CF-4275-A6D6-144B0B2AB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49FE6CDD-85E0-42F8-B36A-B704EEF354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C5C46B60-94EE-4AD3-9AD1-8A103D608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4A3953C1-589B-43FC-A63D-5BB4F2EF78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2A8FBE9C-8EB8-45D2-A9A9-35D950F3E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B80D59FA-7DA0-4A96-B8EB-1C085EBE1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0179F591-7E51-466C-8B8A-A10BDCDF78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C9BB1782-4014-4125-BD2D-9C485C90CD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A1B0E552-4242-4369-9536-8F3896523A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9B990F81-55B5-4202-93FD-27102916D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D3B554CB-B9DA-4095-BCEE-D1B1B2471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887F83C3-018A-47C2-BDFA-2F218898B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80757053-65A3-4BBB-AA2F-9C1F335A5C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5E420358-0CE8-438E-AEEF-743A5E82B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70DD53A8-D2C1-4FE9-A3B4-00181CD5A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884C04BD-7D66-4A64-A51F-D5DA3D472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03247A03-8650-44ED-8391-4A45F80AC5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2F4F22FD-0DFC-4EC0-B4FC-CAAD6B574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2C38209E-2132-4029-8636-99360F411D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524000" y="2286000"/>
            <a:ext cx="103632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886200"/>
            <a:ext cx="85344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0500A452-5D61-4A55-88E9-1DEBB592AE0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1524000" y="61722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A31F3514-33D0-4605-B3B6-D29D820AF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D4D0BE57-9F51-403D-9FD6-4C4F40EB15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3D3834-8983-4C57-8958-F192A6BA43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539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">
            <a:extLst>
              <a:ext uri="{FF2B5EF4-FFF2-40B4-BE49-F238E27FC236}">
                <a16:creationId xmlns:a16="http://schemas.microsoft.com/office/drawing/2014/main" id="{3FB5FD8A-88DE-4B4D-A39F-6421D76C211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52269-1901-4BEB-B59A-EA13E349FB14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DAS, 9/3/04</a:t>
            </a:r>
          </a:p>
          <a:p>
            <a:pPr>
              <a:defRPr/>
            </a:pPr>
            <a:r>
              <a:rPr lang="en-US" altLang="en-US"/>
              <a:t>McFarquhar     </a:t>
            </a:r>
          </a:p>
        </p:txBody>
      </p:sp>
    </p:spTree>
    <p:extLst>
      <p:ext uri="{BB962C8B-B14F-4D97-AF65-F5344CB8AC3E}">
        <p14:creationId xmlns:p14="http://schemas.microsoft.com/office/powerpoint/2010/main" val="4233854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8">
            <a:extLst>
              <a:ext uri="{FF2B5EF4-FFF2-40B4-BE49-F238E27FC236}">
                <a16:creationId xmlns:a16="http://schemas.microsoft.com/office/drawing/2014/main" id="{21335E78-19AC-4A81-8A99-BD16A91760A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90F70-3816-4779-ACD0-37D8031E535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DAS, 9/3/04</a:t>
            </a:r>
          </a:p>
          <a:p>
            <a:pPr>
              <a:defRPr/>
            </a:pPr>
            <a:r>
              <a:rPr lang="en-US" altLang="en-US"/>
              <a:t>McFarquhar     </a:t>
            </a:r>
          </a:p>
        </p:txBody>
      </p:sp>
    </p:spTree>
    <p:extLst>
      <p:ext uri="{BB962C8B-B14F-4D97-AF65-F5344CB8AC3E}">
        <p14:creationId xmlns:p14="http://schemas.microsoft.com/office/powerpoint/2010/main" val="156201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18288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18288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8">
            <a:extLst>
              <a:ext uri="{FF2B5EF4-FFF2-40B4-BE49-F238E27FC236}">
                <a16:creationId xmlns:a16="http://schemas.microsoft.com/office/drawing/2014/main" id="{F2762436-1B19-4800-89AC-49F388C8BCF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38C91-E0A1-4588-A346-07BA4139344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DAS, 9/3/04</a:t>
            </a:r>
          </a:p>
          <a:p>
            <a:pPr>
              <a:defRPr/>
            </a:pPr>
            <a:r>
              <a:rPr lang="en-US" altLang="en-US"/>
              <a:t>McFarquhar     </a:t>
            </a:r>
          </a:p>
        </p:txBody>
      </p:sp>
    </p:spTree>
    <p:extLst>
      <p:ext uri="{BB962C8B-B14F-4D97-AF65-F5344CB8AC3E}">
        <p14:creationId xmlns:p14="http://schemas.microsoft.com/office/powerpoint/2010/main" val="1879131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245AD95B-2ABE-4013-94C0-F7F388D207D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E1931-D762-40DC-9E31-C0854A4DE19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DAS, 9/3/04</a:t>
            </a:r>
          </a:p>
          <a:p>
            <a:pPr>
              <a:defRPr/>
            </a:pPr>
            <a:r>
              <a:rPr lang="en-US" altLang="en-US"/>
              <a:t>McFarquhar     </a:t>
            </a:r>
          </a:p>
        </p:txBody>
      </p:sp>
    </p:spTree>
    <p:extLst>
      <p:ext uri="{BB962C8B-B14F-4D97-AF65-F5344CB8AC3E}">
        <p14:creationId xmlns:p14="http://schemas.microsoft.com/office/powerpoint/2010/main" val="965662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8">
            <a:extLst>
              <a:ext uri="{FF2B5EF4-FFF2-40B4-BE49-F238E27FC236}">
                <a16:creationId xmlns:a16="http://schemas.microsoft.com/office/drawing/2014/main" id="{B4A9F756-D707-4CAE-BF35-247A1D6169E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EBBB9-81E6-42F8-94C2-A3B4FF7FDF4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DAS, 9/3/04</a:t>
            </a:r>
          </a:p>
          <a:p>
            <a:pPr>
              <a:defRPr/>
            </a:pPr>
            <a:r>
              <a:rPr lang="en-US" altLang="en-US"/>
              <a:t>McFarquhar     </a:t>
            </a:r>
          </a:p>
        </p:txBody>
      </p:sp>
    </p:spTree>
    <p:extLst>
      <p:ext uri="{BB962C8B-B14F-4D97-AF65-F5344CB8AC3E}">
        <p14:creationId xmlns:p14="http://schemas.microsoft.com/office/powerpoint/2010/main" val="3226477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>
            <a:extLst>
              <a:ext uri="{FF2B5EF4-FFF2-40B4-BE49-F238E27FC236}">
                <a16:creationId xmlns:a16="http://schemas.microsoft.com/office/drawing/2014/main" id="{39329DD5-B8DD-4F3C-93D6-B1C28DE7B4E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7BF2D-5121-48EE-9966-A90D9BF9AE2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DAS, 9/3/04</a:t>
            </a:r>
          </a:p>
          <a:p>
            <a:pPr>
              <a:defRPr/>
            </a:pPr>
            <a:r>
              <a:rPr lang="en-US" altLang="en-US"/>
              <a:t>McFarquhar     </a:t>
            </a:r>
          </a:p>
        </p:txBody>
      </p:sp>
    </p:spTree>
    <p:extLst>
      <p:ext uri="{BB962C8B-B14F-4D97-AF65-F5344CB8AC3E}">
        <p14:creationId xmlns:p14="http://schemas.microsoft.com/office/powerpoint/2010/main" val="3650548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8">
            <a:extLst>
              <a:ext uri="{FF2B5EF4-FFF2-40B4-BE49-F238E27FC236}">
                <a16:creationId xmlns:a16="http://schemas.microsoft.com/office/drawing/2014/main" id="{3574C7AC-2D9D-490C-889E-5D1BF4CED5B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7AEF9-CABB-4106-A6CE-63DD75685EF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DAS, 9/3/04</a:t>
            </a:r>
          </a:p>
          <a:p>
            <a:pPr>
              <a:defRPr/>
            </a:pPr>
            <a:r>
              <a:rPr lang="en-US" altLang="en-US"/>
              <a:t>McFarquhar     </a:t>
            </a:r>
          </a:p>
        </p:txBody>
      </p:sp>
    </p:spTree>
    <p:extLst>
      <p:ext uri="{BB962C8B-B14F-4D97-AF65-F5344CB8AC3E}">
        <p14:creationId xmlns:p14="http://schemas.microsoft.com/office/powerpoint/2010/main" val="91270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872B-4AB5-4B48-94C3-8FE7D3A1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CE386-7A30-4415-9CBB-F73B172B6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7602E-7366-48E6-B09B-C9C342B3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1A7B-D232-4EB7-9574-E199585484FC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F499A-8D75-481B-875B-DD88C2E81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FF1CB-C978-4749-83E4-FE1C51BAC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59B1-5D34-4C41-ADFA-91F8C316D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94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8">
            <a:extLst>
              <a:ext uri="{FF2B5EF4-FFF2-40B4-BE49-F238E27FC236}">
                <a16:creationId xmlns:a16="http://schemas.microsoft.com/office/drawing/2014/main" id="{CE0E6315-07CD-43F1-B3B6-004C27ADCF9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F7084-0677-4067-A9ED-1FE77B47DAC7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DAS, 9/3/04</a:t>
            </a:r>
          </a:p>
          <a:p>
            <a:pPr>
              <a:defRPr/>
            </a:pPr>
            <a:r>
              <a:rPr lang="en-US" altLang="en-US"/>
              <a:t>McFarquhar     </a:t>
            </a:r>
          </a:p>
        </p:txBody>
      </p:sp>
    </p:spTree>
    <p:extLst>
      <p:ext uri="{BB962C8B-B14F-4D97-AF65-F5344CB8AC3E}">
        <p14:creationId xmlns:p14="http://schemas.microsoft.com/office/powerpoint/2010/main" val="20196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">
            <a:extLst>
              <a:ext uri="{FF2B5EF4-FFF2-40B4-BE49-F238E27FC236}">
                <a16:creationId xmlns:a16="http://schemas.microsoft.com/office/drawing/2014/main" id="{18CAA2B6-8087-4026-BD2A-8423DB4E5C8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4845B-2BC0-464E-A168-917AD19017C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DAS, 9/3/04</a:t>
            </a:r>
          </a:p>
          <a:p>
            <a:pPr>
              <a:defRPr/>
            </a:pPr>
            <a:r>
              <a:rPr lang="en-US" altLang="en-US"/>
              <a:t>McFarquhar     </a:t>
            </a:r>
          </a:p>
        </p:txBody>
      </p:sp>
    </p:spTree>
    <p:extLst>
      <p:ext uri="{BB962C8B-B14F-4D97-AF65-F5344CB8AC3E}">
        <p14:creationId xmlns:p14="http://schemas.microsoft.com/office/powerpoint/2010/main" val="2957951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1000" y="609600"/>
            <a:ext cx="26162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2400" y="609600"/>
            <a:ext cx="76454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">
            <a:extLst>
              <a:ext uri="{FF2B5EF4-FFF2-40B4-BE49-F238E27FC236}">
                <a16:creationId xmlns:a16="http://schemas.microsoft.com/office/drawing/2014/main" id="{4EDF3D49-9E26-417F-B85D-32C4460F595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60C1-BC94-4515-99CE-77D118B2081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DAS, 9/3/04</a:t>
            </a:r>
          </a:p>
          <a:p>
            <a:pPr>
              <a:defRPr/>
            </a:pPr>
            <a:r>
              <a:rPr lang="en-US" altLang="en-US"/>
              <a:t>McFarquhar     </a:t>
            </a:r>
          </a:p>
        </p:txBody>
      </p:sp>
    </p:spTree>
    <p:extLst>
      <p:ext uri="{BB962C8B-B14F-4D97-AF65-F5344CB8AC3E}">
        <p14:creationId xmlns:p14="http://schemas.microsoft.com/office/powerpoint/2010/main" val="1498778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422400" y="18288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600" y="18288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8">
            <a:extLst>
              <a:ext uri="{FF2B5EF4-FFF2-40B4-BE49-F238E27FC236}">
                <a16:creationId xmlns:a16="http://schemas.microsoft.com/office/drawing/2014/main" id="{75E8F393-BBC6-42AC-969A-951EDAEC6BC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41D4-385E-447B-B286-B0A48BCE409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DAS, 9/3/04</a:t>
            </a:r>
          </a:p>
          <a:p>
            <a:pPr>
              <a:defRPr/>
            </a:pPr>
            <a:r>
              <a:rPr lang="en-US" altLang="en-US"/>
              <a:t>McFarquhar     </a:t>
            </a:r>
          </a:p>
        </p:txBody>
      </p:sp>
    </p:spTree>
    <p:extLst>
      <p:ext uri="{BB962C8B-B14F-4D97-AF65-F5344CB8AC3E}">
        <p14:creationId xmlns:p14="http://schemas.microsoft.com/office/powerpoint/2010/main" val="2394892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AD9E-44BF-46E0-8DDE-C0C997513FA5}" type="datetimeFigureOut">
              <a:rPr lang="en-AU" smtClean="0"/>
              <a:pPr/>
              <a:t>19/04/2022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B8AB-DCE1-48EA-9980-6320CCBB7F4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2513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AD9E-44BF-46E0-8DDE-C0C997513FA5}" type="datetimeFigureOut">
              <a:rPr lang="en-AU" smtClean="0"/>
              <a:pPr/>
              <a:t>19/04/2022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B8AB-DCE1-48EA-9980-6320CCBB7F4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2971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AD9E-44BF-46E0-8DDE-C0C997513FA5}" type="datetimeFigureOut">
              <a:rPr lang="en-AU" smtClean="0"/>
              <a:pPr/>
              <a:t>19/04/2022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B8AB-DCE1-48EA-9980-6320CCBB7F4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6234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AD9E-44BF-46E0-8DDE-C0C997513FA5}" type="datetimeFigureOut">
              <a:rPr lang="en-AU" smtClean="0"/>
              <a:pPr/>
              <a:t>19/04/2022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B8AB-DCE1-48EA-9980-6320CCBB7F4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3235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AD9E-44BF-46E0-8DDE-C0C997513FA5}" type="datetimeFigureOut">
              <a:rPr lang="en-AU" smtClean="0"/>
              <a:pPr/>
              <a:t>19/04/2022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B8AB-DCE1-48EA-9980-6320CCBB7F4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2781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AD9E-44BF-46E0-8DDE-C0C997513FA5}" type="datetimeFigureOut">
              <a:rPr lang="en-AU" smtClean="0"/>
              <a:pPr/>
              <a:t>19/04/2022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B8AB-DCE1-48EA-9980-6320CCBB7F4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012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6333E-7C9C-45DF-A821-55679ADB7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0F817-AEB0-4B8A-8931-EB4E4E47E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1BBCF-7E6C-490F-A63A-D1365DC55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1A7B-D232-4EB7-9574-E199585484FC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F9B0E-8A3E-49CA-A2AD-C23615E25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5A81F-7A22-4DDD-BB9D-08DA21FD5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59B1-5D34-4C41-ADFA-91F8C316D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415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AD9E-44BF-46E0-8DDE-C0C997513FA5}" type="datetimeFigureOut">
              <a:rPr lang="en-AU" smtClean="0"/>
              <a:pPr/>
              <a:t>19/04/2022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B8AB-DCE1-48EA-9980-6320CCBB7F4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02904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AD9E-44BF-46E0-8DDE-C0C997513FA5}" type="datetimeFigureOut">
              <a:rPr lang="en-AU" smtClean="0"/>
              <a:pPr/>
              <a:t>19/04/2022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B8AB-DCE1-48EA-9980-6320CCBB7F4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7028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AD9E-44BF-46E0-8DDE-C0C997513FA5}" type="datetimeFigureOut">
              <a:rPr lang="en-AU" smtClean="0"/>
              <a:pPr/>
              <a:t>19/04/2022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B8AB-DCE1-48EA-9980-6320CCBB7F4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0484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AD9E-44BF-46E0-8DDE-C0C997513FA5}" type="datetimeFigureOut">
              <a:rPr lang="en-AU" smtClean="0"/>
              <a:pPr/>
              <a:t>19/04/2022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B8AB-DCE1-48EA-9980-6320CCBB7F4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1307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AD9E-44BF-46E0-8DDE-C0C997513FA5}" type="datetimeFigureOut">
              <a:rPr lang="en-AU" smtClean="0"/>
              <a:pPr/>
              <a:t>19/04/2022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B8AB-DCE1-48EA-9980-6320CCBB7F4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2771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C6825-CF62-4458-A86B-CDC0A162E766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4173-19C6-4AA8-89F1-453ACDAC7A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999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C6825-CF62-4458-A86B-CDC0A162E766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4173-19C6-4AA8-89F1-453ACDAC7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120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C6825-CF62-4458-A86B-CDC0A162E766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4173-19C6-4AA8-89F1-453ACDAC7A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913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C6825-CF62-4458-A86B-CDC0A162E766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4173-19C6-4AA8-89F1-453ACDAC7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96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C6825-CF62-4458-A86B-CDC0A162E766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4173-19C6-4AA8-89F1-453ACDAC7A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64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6482A-89BA-49B8-BBCB-B5BEE514C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2F2E3-F7CC-4A9B-9A2E-699F9E078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5AC4D8-E634-452F-BDFB-585C56DA0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6D926-E5FA-47DC-9FDC-257C30630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1A7B-D232-4EB7-9574-E199585484FC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2B05F-0674-45AE-B9B3-1DDD1B9F6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60FA5-40E8-4ECC-A58B-88B68246B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59B1-5D34-4C41-ADFA-91F8C316D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780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C6825-CF62-4458-A86B-CDC0A162E766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4173-19C6-4AA8-89F1-453ACDAC7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096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C6825-CF62-4458-A86B-CDC0A162E766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4173-19C6-4AA8-89F1-453ACDAC7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279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C6825-CF62-4458-A86B-CDC0A162E766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4173-19C6-4AA8-89F1-453ACDAC7A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6832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C6825-CF62-4458-A86B-CDC0A162E766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4173-19C6-4AA8-89F1-453ACDAC7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086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C6825-CF62-4458-A86B-CDC0A162E766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4173-19C6-4AA8-89F1-453ACDAC7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141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C6825-CF62-4458-A86B-CDC0A162E766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4173-19C6-4AA8-89F1-453ACDAC7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043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4731-8965-4989-A610-92EBD5046D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6961-4FF7-499E-BE3C-29544AB204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57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4731-8965-4989-A610-92EBD5046D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6961-4FF7-499E-BE3C-29544AB204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338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4731-8965-4989-A610-92EBD5046D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6961-4FF7-499E-BE3C-29544AB204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394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4731-8965-4989-A610-92EBD5046D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6961-4FF7-499E-BE3C-29544AB204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9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539BE-AB1B-4A70-922B-3949454F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F0371-7382-40A3-9DE1-E6AFBEC36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67E4D-EDE2-4E54-B250-44BE373B8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478CA5-C9CD-408C-9150-5CBF7D53DB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ECA0C3-6E5B-4787-9E35-692FB40CD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379AB7-5D80-4834-B1B8-813046ED4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1A7B-D232-4EB7-9574-E199585484FC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C232F-7EE3-49CD-9E63-9F2A1984F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B74A4B-5AEA-4FF9-9894-2BFE7A8B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59B1-5D34-4C41-ADFA-91F8C316D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187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4731-8965-4989-A610-92EBD5046D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6961-4FF7-499E-BE3C-29544AB204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055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4731-8965-4989-A610-92EBD5046D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6961-4FF7-499E-BE3C-29544AB204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520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4731-8965-4989-A610-92EBD5046D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6961-4FF7-499E-BE3C-29544AB204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586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4731-8965-4989-A610-92EBD5046D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6961-4FF7-499E-BE3C-29544AB204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922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4731-8965-4989-A610-92EBD5046D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6961-4FF7-499E-BE3C-29544AB204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202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4731-8965-4989-A610-92EBD5046D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6961-4FF7-499E-BE3C-29544AB204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377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4731-8965-4989-A610-92EBD5046D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6961-4FF7-499E-BE3C-29544AB204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435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30426"/>
            <a:ext cx="10356851" cy="14652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0" y="0"/>
            <a:ext cx="0" cy="2127250"/>
          </a:xfrm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17/05/13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0" y="0"/>
            <a:ext cx="0" cy="342900"/>
          </a:xfrm>
        </p:spPr>
        <p:txBody>
          <a:bodyPr/>
          <a:lstStyle>
            <a:lvl1pPr>
              <a:defRPr/>
            </a:lvl1pPr>
          </a:lstStyle>
          <a:p>
            <a:fld id="{BE088368-FE67-4C51-B5E5-FD14D210CA4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750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8C0A9-DEF3-4D0C-AC0B-B7E3BA4353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C4D8E-BAEA-42E3-A7D3-19A7D24364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171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67057-4937-4190-B0B8-8828067489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3169B-F4EA-4887-B7FC-7E7DE1713C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3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E7A9D-0229-4510-B181-DCD0F8680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0F905F-44C5-4DB6-AEB6-AF4E6EBD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1A7B-D232-4EB7-9574-E199585484FC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500F5-9967-401D-BD5C-80E892B48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7A6347-6A10-468F-9C9E-56F97DE5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59B1-5D34-4C41-ADFA-91F8C316D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207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AAE95-3A30-491B-9EDF-4B57CBC48C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761FC-63E2-42F6-87E3-2CF8CC1EF0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112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C3FFF-196E-4FFD-AC20-001EF81CCF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A2010-D3AA-4816-8566-62DCBE1D14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191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ADB1D-DDC9-4A91-BCB9-B6B4D1126E7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20D61-0DEB-443A-8E4B-DB6A1ED30B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736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1F92B-40FD-4269-9D90-F8796D0FDF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F844-BCB9-448F-83DE-034E343071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619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43607-5E74-49CE-9810-BC4B2678D6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3FF16-040A-4618-A462-D62237376A8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469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C8B86-8E41-43D7-8439-2BBA976826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2BDEB-3DFA-4869-84A9-875B641C8C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602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0917D-AC55-4AC1-B8BD-5666A33541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E4454-4C14-4B2C-8921-D17E6A8CA4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348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2AD73-18D8-46DA-84A8-0B5CAD4AB8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7210-AD05-4916-AB95-67242D3FD7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380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CB218-CC65-46A5-975B-696DF39884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17C4E-8694-4A37-8551-0EC9B4536B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6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061261-4FE0-4FB2-861E-B90D9F35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1A7B-D232-4EB7-9574-E199585484FC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2AD749-E869-473A-9778-A2409A8CE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0F2B5-DC89-497E-8DF7-4D4845060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59B1-5D34-4C41-ADFA-91F8C316D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5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C30E6-FDD0-4BD7-831B-A1B74D5D4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70803-205F-4D66-9B15-D05EC3315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49B20-A6D4-46DE-9E40-E2332F257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5079D-911B-4986-8AEC-7BCEA178A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1A7B-D232-4EB7-9574-E199585484FC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9DCD4-DE37-4D50-9EAD-F76164D13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7A7B3-5C49-44BE-8DFE-7A96C6B87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59B1-5D34-4C41-ADFA-91F8C316D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D7627-342B-4A22-BC28-C364BA69A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B03997-EDE6-49BD-A8E3-31806CD8DC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91C349-314D-444D-87EF-5E786E804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F946C-BC32-4C6C-B638-3D8CF725B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1A7B-D232-4EB7-9574-E199585484FC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201FE-85B1-4A32-AE8B-BB42C68B7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F7FC5-32FE-4B71-9124-F7906E5D3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59B1-5D34-4C41-ADFA-91F8C316D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3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D248E5-99D1-41E4-B547-541226CBE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43F23-6D1A-4F4A-9240-901DF9F45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9783D-4F9E-46D0-882B-D5674B6B8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21A7B-D232-4EB7-9574-E199585484FC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1BA62-211D-4B8A-B535-F20F9E1B1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F9F86-9E95-4D07-AE0A-E94DB8D2E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159B1-5D34-4C41-ADFA-91F8C316D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0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60E7AE63-5740-40F5-9E91-98F445318610}"/>
              </a:ext>
            </a:extLst>
          </p:cNvPr>
          <p:cNvGrpSpPr>
            <a:grpSpLocks/>
          </p:cNvGrpSpPr>
          <p:nvPr/>
        </p:nvGrpSpPr>
        <p:grpSpPr bwMode="auto">
          <a:xfrm>
            <a:off x="0" y="1"/>
            <a:ext cx="1447800" cy="6854825"/>
            <a:chOff x="0" y="0"/>
            <a:chExt cx="684" cy="4318"/>
          </a:xfrm>
        </p:grpSpPr>
        <p:sp>
          <p:nvSpPr>
            <p:cNvPr id="2" name="Rectangle 3">
              <a:extLst>
                <a:ext uri="{FF2B5EF4-FFF2-40B4-BE49-F238E27FC236}">
                  <a16:creationId xmlns:a16="http://schemas.microsoft.com/office/drawing/2014/main" id="{F38CCEF0-5030-407E-9DA7-82AA393B2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2055" name="Group 4">
              <a:extLst>
                <a:ext uri="{FF2B5EF4-FFF2-40B4-BE49-F238E27FC236}">
                  <a16:creationId xmlns:a16="http://schemas.microsoft.com/office/drawing/2014/main" id="{3FAF6429-F147-4B04-8315-024B724957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6" name="Rectangle 5">
                <a:extLst>
                  <a:ext uri="{FF2B5EF4-FFF2-40B4-BE49-F238E27FC236}">
                    <a16:creationId xmlns:a16="http://schemas.microsoft.com/office/drawing/2014/main" id="{F8659E75-B57B-4CFA-84EE-1B0AB85DB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7" name="Rectangle 6">
                <a:extLst>
                  <a:ext uri="{FF2B5EF4-FFF2-40B4-BE49-F238E27FC236}">
                    <a16:creationId xmlns:a16="http://schemas.microsoft.com/office/drawing/2014/main" id="{7647440F-70AD-4CB3-AC67-C94FDE378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8" name="Rectangle 7">
                <a:extLst>
                  <a:ext uri="{FF2B5EF4-FFF2-40B4-BE49-F238E27FC236}">
                    <a16:creationId xmlns:a16="http://schemas.microsoft.com/office/drawing/2014/main" id="{F280901C-A0EE-4465-9AFA-FDCF2C3A7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9" name="Rectangle 8">
                <a:extLst>
                  <a:ext uri="{FF2B5EF4-FFF2-40B4-BE49-F238E27FC236}">
                    <a16:creationId xmlns:a16="http://schemas.microsoft.com/office/drawing/2014/main" id="{5EF8A9CE-2F2F-4F42-88B9-0BF1DC65B8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60" name="Rectangle 9">
                <a:extLst>
                  <a:ext uri="{FF2B5EF4-FFF2-40B4-BE49-F238E27FC236}">
                    <a16:creationId xmlns:a16="http://schemas.microsoft.com/office/drawing/2014/main" id="{8F16C53B-4703-4D7D-8DB3-309A5B75E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61" name="Rectangle 10">
                <a:extLst>
                  <a:ext uri="{FF2B5EF4-FFF2-40B4-BE49-F238E27FC236}">
                    <a16:creationId xmlns:a16="http://schemas.microsoft.com/office/drawing/2014/main" id="{030F2ACC-09A8-41FE-911C-E0959C2F0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62" name="Rectangle 11">
                <a:extLst>
                  <a:ext uri="{FF2B5EF4-FFF2-40B4-BE49-F238E27FC236}">
                    <a16:creationId xmlns:a16="http://schemas.microsoft.com/office/drawing/2014/main" id="{76586138-6A01-48EA-B773-C60FD3A8E3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63" name="Rectangle 12">
                <a:extLst>
                  <a:ext uri="{FF2B5EF4-FFF2-40B4-BE49-F238E27FC236}">
                    <a16:creationId xmlns:a16="http://schemas.microsoft.com/office/drawing/2014/main" id="{F1F65CD0-C379-45E5-B490-79061253DC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64" name="Rectangle 13">
                <a:extLst>
                  <a:ext uri="{FF2B5EF4-FFF2-40B4-BE49-F238E27FC236}">
                    <a16:creationId xmlns:a16="http://schemas.microsoft.com/office/drawing/2014/main" id="{9E91DCF1-D629-45A3-9054-15ED82E5AF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65" name="Rectangle 14">
                <a:extLst>
                  <a:ext uri="{FF2B5EF4-FFF2-40B4-BE49-F238E27FC236}">
                    <a16:creationId xmlns:a16="http://schemas.microsoft.com/office/drawing/2014/main" id="{D729C8BD-F3B3-4024-9226-DC256342E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66" name="Rectangle 15">
                <a:extLst>
                  <a:ext uri="{FF2B5EF4-FFF2-40B4-BE49-F238E27FC236}">
                    <a16:creationId xmlns:a16="http://schemas.microsoft.com/office/drawing/2014/main" id="{D7454F70-104E-4CD2-99C9-93C544CA9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67" name="Rectangle 16">
                <a:extLst>
                  <a:ext uri="{FF2B5EF4-FFF2-40B4-BE49-F238E27FC236}">
                    <a16:creationId xmlns:a16="http://schemas.microsoft.com/office/drawing/2014/main" id="{3CCF2468-4AE0-4E81-B99B-3D20B95E9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68" name="Rectangle 17">
                <a:extLst>
                  <a:ext uri="{FF2B5EF4-FFF2-40B4-BE49-F238E27FC236}">
                    <a16:creationId xmlns:a16="http://schemas.microsoft.com/office/drawing/2014/main" id="{CB552633-85E4-48FA-AD17-E0E0ABB0C4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69" name="Rectangle 18">
                <a:extLst>
                  <a:ext uri="{FF2B5EF4-FFF2-40B4-BE49-F238E27FC236}">
                    <a16:creationId xmlns:a16="http://schemas.microsoft.com/office/drawing/2014/main" id="{14A724FE-CB82-4C90-92C4-BE03CE806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70" name="Rectangle 19">
                <a:extLst>
                  <a:ext uri="{FF2B5EF4-FFF2-40B4-BE49-F238E27FC236}">
                    <a16:creationId xmlns:a16="http://schemas.microsoft.com/office/drawing/2014/main" id="{57AE9C1E-3D3A-49B8-9344-87A74F91F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71" name="Rectangle 20">
                <a:extLst>
                  <a:ext uri="{FF2B5EF4-FFF2-40B4-BE49-F238E27FC236}">
                    <a16:creationId xmlns:a16="http://schemas.microsoft.com/office/drawing/2014/main" id="{5336D775-21AA-4147-9AA1-5AF763DBA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72" name="Rectangle 21">
                <a:extLst>
                  <a:ext uri="{FF2B5EF4-FFF2-40B4-BE49-F238E27FC236}">
                    <a16:creationId xmlns:a16="http://schemas.microsoft.com/office/drawing/2014/main" id="{57514A31-602E-4055-A0A5-25FC3D6A0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73" name="Rectangle 22">
                <a:extLst>
                  <a:ext uri="{FF2B5EF4-FFF2-40B4-BE49-F238E27FC236}">
                    <a16:creationId xmlns:a16="http://schemas.microsoft.com/office/drawing/2014/main" id="{56D69394-15C5-4F8F-87BA-8066935AF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74" name="Rectangle 23">
                <a:extLst>
                  <a:ext uri="{FF2B5EF4-FFF2-40B4-BE49-F238E27FC236}">
                    <a16:creationId xmlns:a16="http://schemas.microsoft.com/office/drawing/2014/main" id="{85485726-388F-40FD-A04C-17F84E7A6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75" name="Rectangle 24">
                <a:extLst>
                  <a:ext uri="{FF2B5EF4-FFF2-40B4-BE49-F238E27FC236}">
                    <a16:creationId xmlns:a16="http://schemas.microsoft.com/office/drawing/2014/main" id="{81BADA6B-010E-446C-B55D-42B9508A3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76" name="Rectangle 25">
                <a:extLst>
                  <a:ext uri="{FF2B5EF4-FFF2-40B4-BE49-F238E27FC236}">
                    <a16:creationId xmlns:a16="http://schemas.microsoft.com/office/drawing/2014/main" id="{3F7FA9FD-4CEC-4917-B217-3FCFDA1302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77" name="Rectangle 26">
                <a:extLst>
                  <a:ext uri="{FF2B5EF4-FFF2-40B4-BE49-F238E27FC236}">
                    <a16:creationId xmlns:a16="http://schemas.microsoft.com/office/drawing/2014/main" id="{375567BE-C7CB-45C7-BFA6-EDFD38ECB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78" name="Rectangle 27">
                <a:extLst>
                  <a:ext uri="{FF2B5EF4-FFF2-40B4-BE49-F238E27FC236}">
                    <a16:creationId xmlns:a16="http://schemas.microsoft.com/office/drawing/2014/main" id="{9369E56B-D68D-4B08-B716-53D26383A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79" name="Rectangle 28">
                <a:extLst>
                  <a:ext uri="{FF2B5EF4-FFF2-40B4-BE49-F238E27FC236}">
                    <a16:creationId xmlns:a16="http://schemas.microsoft.com/office/drawing/2014/main" id="{C2D8CE6D-1D9F-4408-ADF4-3BB21F6A0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80" name="Rectangle 29">
                <a:extLst>
                  <a:ext uri="{FF2B5EF4-FFF2-40B4-BE49-F238E27FC236}">
                    <a16:creationId xmlns:a16="http://schemas.microsoft.com/office/drawing/2014/main" id="{005E160F-92DF-41D2-95E3-A9A7FD15C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81" name="Rectangle 30">
                <a:extLst>
                  <a:ext uri="{FF2B5EF4-FFF2-40B4-BE49-F238E27FC236}">
                    <a16:creationId xmlns:a16="http://schemas.microsoft.com/office/drawing/2014/main" id="{5036C6E2-5CF4-4490-8550-3D071FCFD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82" name="Rectangle 31">
                <a:extLst>
                  <a:ext uri="{FF2B5EF4-FFF2-40B4-BE49-F238E27FC236}">
                    <a16:creationId xmlns:a16="http://schemas.microsoft.com/office/drawing/2014/main" id="{2519F86B-CC0D-47BD-B673-8EC457F77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83" name="Rectangle 32">
                <a:extLst>
                  <a:ext uri="{FF2B5EF4-FFF2-40B4-BE49-F238E27FC236}">
                    <a16:creationId xmlns:a16="http://schemas.microsoft.com/office/drawing/2014/main" id="{2865F906-6ED2-4EB9-B3F6-2CFA65ED8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84" name="Rectangle 33">
                <a:extLst>
                  <a:ext uri="{FF2B5EF4-FFF2-40B4-BE49-F238E27FC236}">
                    <a16:creationId xmlns:a16="http://schemas.microsoft.com/office/drawing/2014/main" id="{8F6CB119-B44D-4E6B-B290-D51BE932AF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051" name="Rectangle 34">
            <a:extLst>
              <a:ext uri="{FF2B5EF4-FFF2-40B4-BE49-F238E27FC236}">
                <a16:creationId xmlns:a16="http://schemas.microsoft.com/office/drawing/2014/main" id="{319154CF-6E35-47DC-9EF0-B30B2425D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86" name="Rectangle 38">
            <a:extLst>
              <a:ext uri="{FF2B5EF4-FFF2-40B4-BE49-F238E27FC236}">
                <a16:creationId xmlns:a16="http://schemas.microsoft.com/office/drawing/2014/main" id="{8837E216-177C-4E67-9320-A8BB8435FE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09CB751-4673-430F-B34D-C36657D5DCF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DAS, 9/3/04</a:t>
            </a:r>
          </a:p>
          <a:p>
            <a:pPr>
              <a:defRPr/>
            </a:pPr>
            <a:r>
              <a:rPr lang="en-US" altLang="en-US"/>
              <a:t>McFarquhar     </a:t>
            </a:r>
          </a:p>
        </p:txBody>
      </p:sp>
      <p:sp>
        <p:nvSpPr>
          <p:cNvPr id="2087" name="Rectangle 39">
            <a:extLst>
              <a:ext uri="{FF2B5EF4-FFF2-40B4-BE49-F238E27FC236}">
                <a16:creationId xmlns:a16="http://schemas.microsoft.com/office/drawing/2014/main" id="{7A74D1AD-BD4F-4B85-8EC4-0BAA449C35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8288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58107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4AD9E-44BF-46E0-8DDE-C0C997513FA5}" type="datetimeFigureOut">
              <a:rPr lang="en-AU" smtClean="0"/>
              <a:pPr/>
              <a:t>19/04/2022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4B8AB-DCE1-48EA-9980-6320CCBB7F4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42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38C6825-CF62-4458-A86B-CDC0A162E766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0864173-19C6-4AA8-89F1-453ACDAC7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3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54731-8965-4989-A610-92EBD5046D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E6961-4FF7-499E-BE3C-29544AB204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9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7D942A-CBAD-4363-88D8-3AB5CA5FCBF8}" type="datetimeFigureOut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4/19/2022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1D652C-CFBA-4617-B131-7F82DA481432}" type="slidenum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453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93860-F5EC-4BEA-8A70-A2C11D12F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828309"/>
            <a:ext cx="11785600" cy="18288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How to Give a Memorable Talk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F0E19-F85D-49F9-9BC4-C54DFB8A8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0800" y="857239"/>
            <a:ext cx="9144000" cy="1655762"/>
          </a:xfrm>
        </p:spPr>
        <p:txBody>
          <a:bodyPr>
            <a:noAutofit/>
          </a:bodyPr>
          <a:lstStyle/>
          <a:p>
            <a:r>
              <a:rPr lang="en-US" sz="2800" b="1" dirty="0"/>
              <a:t>Greg McFarquhar</a:t>
            </a:r>
          </a:p>
          <a:p>
            <a:r>
              <a:rPr lang="en-US" sz="2800" b="1" dirty="0"/>
              <a:t>Cooperative Institute for Severe and High Impact Weather Research and Operations</a:t>
            </a:r>
          </a:p>
          <a:p>
            <a:r>
              <a:rPr lang="en-US" sz="2800" b="1" dirty="0"/>
              <a:t>School of Meteorology</a:t>
            </a:r>
          </a:p>
          <a:p>
            <a:endParaRPr lang="en-US" sz="2800" b="1" dirty="0"/>
          </a:p>
          <a:p>
            <a:r>
              <a:rPr lang="en-US" sz="2800" b="1" dirty="0"/>
              <a:t>19 April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E9C7F9-ED1C-4690-996D-EFE4E130D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3316111"/>
            <a:ext cx="4572000" cy="3429000"/>
          </a:xfrm>
          <a:prstGeom prst="rect">
            <a:avLst/>
          </a:prstGeom>
        </p:spPr>
      </p:pic>
      <p:pic>
        <p:nvPicPr>
          <p:cNvPr id="7" name="Picture 2" descr="Image result for uni of oklahoma logo">
            <a:extLst>
              <a:ext uri="{FF2B5EF4-FFF2-40B4-BE49-F238E27FC236}">
                <a16:creationId xmlns:a16="http://schemas.microsoft.com/office/drawing/2014/main" id="{91E6ADAF-CC03-43E0-B96A-0C90E258CF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1" r="35942"/>
          <a:stretch/>
        </p:blipFill>
        <p:spPr bwMode="auto">
          <a:xfrm>
            <a:off x="10543822" y="1432319"/>
            <a:ext cx="1162756" cy="146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A3C678A-66A6-47E4-AF04-906665290C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2883914"/>
            <a:ext cx="2513001" cy="251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24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>
            <a:extLst>
              <a:ext uri="{FF2B5EF4-FFF2-40B4-BE49-F238E27FC236}">
                <a16:creationId xmlns:a16="http://schemas.microsoft.com/office/drawing/2014/main" id="{B8691CBF-FF13-C849-970A-6645516C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039" y="-26988"/>
            <a:ext cx="8777287" cy="1143001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What to present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52CE7-B453-4CD1-9FFA-DF2AA32B1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951" y="992188"/>
            <a:ext cx="8526463" cy="5365750"/>
          </a:xfrm>
        </p:spPr>
        <p:txBody>
          <a:bodyPr rtlCol="0">
            <a:normAutofit/>
          </a:bodyPr>
          <a:lstStyle/>
          <a:p>
            <a:pPr marL="571500" indent="-457200" defTabSz="457200">
              <a:defRPr/>
            </a:pPr>
            <a:r>
              <a:rPr lang="en-US" sz="2400" dirty="0"/>
              <a:t>Tell a story</a:t>
            </a:r>
            <a:endParaRPr lang="en-US" sz="1600" dirty="0"/>
          </a:p>
          <a:p>
            <a:pPr marL="1028700" lvl="1" indent="-457200" defTabSz="457200">
              <a:defRPr/>
            </a:pPr>
            <a:r>
              <a:rPr lang="en-US" sz="1600" dirty="0"/>
              <a:t>Beginning, middle and end</a:t>
            </a:r>
          </a:p>
          <a:p>
            <a:pPr marL="571500" indent="-457200" defTabSz="457200">
              <a:defRPr/>
            </a:pPr>
            <a:r>
              <a:rPr lang="en-US" sz="2000" dirty="0"/>
              <a:t>Start where your audience is</a:t>
            </a:r>
          </a:p>
          <a:p>
            <a:pPr marL="1028700" lvl="1" indent="-457200" defTabSz="457200">
              <a:defRPr/>
            </a:pPr>
            <a:r>
              <a:rPr lang="en-US" sz="1600" dirty="0"/>
              <a:t>Not where you want them to be</a:t>
            </a:r>
          </a:p>
          <a:p>
            <a:pPr marL="571500" indent="-457200" defTabSz="457200">
              <a:defRPr/>
            </a:pPr>
            <a:r>
              <a:rPr lang="en-US" sz="2000" dirty="0"/>
              <a:t>Have an overview</a:t>
            </a:r>
          </a:p>
          <a:p>
            <a:pPr marL="1028700" lvl="1" indent="-457200" defTabSz="457200">
              <a:defRPr/>
            </a:pPr>
            <a:r>
              <a:rPr lang="en-US" sz="1600" dirty="0"/>
              <a:t>Put your story in the proper context</a:t>
            </a:r>
          </a:p>
          <a:p>
            <a:pPr marL="1028700" lvl="1" indent="-457200" defTabSz="457200">
              <a:defRPr/>
            </a:pPr>
            <a:r>
              <a:rPr lang="en-US" sz="1600" dirty="0"/>
              <a:t>Don’t overestimate the audience</a:t>
            </a:r>
          </a:p>
          <a:p>
            <a:pPr marL="457200" indent="-457200" defTabSz="457200">
              <a:buFont typeface="+mj-lt"/>
              <a:buAutoNum type="arabicPeriod" startAt="5"/>
              <a:defRPr/>
            </a:pPr>
            <a:endParaRPr lang="en-AU" sz="2400" dirty="0"/>
          </a:p>
          <a:p>
            <a:pPr marL="457200" indent="-457200" defTabSz="457200">
              <a:buFont typeface="+mj-lt"/>
              <a:buAutoNum type="arabicPeriod" startAt="5"/>
              <a:defRPr/>
            </a:pPr>
            <a:endParaRPr lang="en-AU" sz="2400" dirty="0"/>
          </a:p>
          <a:p>
            <a:pPr marL="457200" indent="-457200" defTabSz="457200">
              <a:buFont typeface="+mj-lt"/>
              <a:buAutoNum type="arabicPeriod" startAt="5"/>
              <a:defRPr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725065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>
            <a:extLst>
              <a:ext uri="{FF2B5EF4-FFF2-40B4-BE49-F238E27FC236}">
                <a16:creationId xmlns:a16="http://schemas.microsoft.com/office/drawing/2014/main" id="{B8691CBF-FF13-C849-970A-6645516C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039" y="-26988"/>
            <a:ext cx="8777287" cy="1143001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How to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52CE7-B453-4CD1-9FFA-DF2AA32B1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951" y="992188"/>
            <a:ext cx="8526463" cy="5365750"/>
          </a:xfrm>
        </p:spPr>
        <p:txBody>
          <a:bodyPr rtlCol="0">
            <a:normAutofit/>
          </a:bodyPr>
          <a:lstStyle/>
          <a:p>
            <a:pPr marL="571500" indent="-457200" defTabSz="457200">
              <a:defRPr/>
            </a:pPr>
            <a:r>
              <a:rPr lang="en-US" sz="2400" dirty="0"/>
              <a:t>Show title slide first (include name, affiliation &amp; title)</a:t>
            </a:r>
          </a:p>
          <a:p>
            <a:pPr marL="571500" indent="-457200" defTabSz="457200">
              <a:defRPr/>
            </a:pPr>
            <a:r>
              <a:rPr lang="en-US" sz="2400" dirty="0"/>
              <a:t>Then show something attention grabbing (e.g., photos of ice crystals in clouds)</a:t>
            </a:r>
          </a:p>
          <a:p>
            <a:pPr marL="571500" indent="-457200" defTabSz="457200">
              <a:defRPr/>
            </a:pPr>
            <a:r>
              <a:rPr lang="en-US" sz="2400" dirty="0"/>
              <a:t>Explain what you will talk about (e.g., use of observed ice crystals to calculate cloud radiative properties)</a:t>
            </a:r>
          </a:p>
          <a:p>
            <a:pPr marL="571500" indent="-457200" defTabSz="457200">
              <a:defRPr/>
            </a:pPr>
            <a:r>
              <a:rPr lang="en-US" sz="2400" dirty="0"/>
              <a:t>Give an outline of your talk</a:t>
            </a:r>
          </a:p>
          <a:p>
            <a:pPr marL="571500" indent="-457200" defTabSz="457200">
              <a:defRPr/>
            </a:pPr>
            <a:endParaRPr lang="en-US" sz="1600" dirty="0"/>
          </a:p>
          <a:p>
            <a:pPr marL="457200" indent="-457200" defTabSz="457200">
              <a:buFont typeface="+mj-lt"/>
              <a:buAutoNum type="arabicPeriod" startAt="5"/>
              <a:defRPr/>
            </a:pPr>
            <a:endParaRPr lang="en-AU" sz="2400" dirty="0"/>
          </a:p>
          <a:p>
            <a:pPr marL="457200" indent="-457200" defTabSz="457200">
              <a:buFont typeface="+mj-lt"/>
              <a:buAutoNum type="arabicPeriod" startAt="5"/>
              <a:defRPr/>
            </a:pPr>
            <a:endParaRPr lang="en-AU" sz="2400" dirty="0"/>
          </a:p>
          <a:p>
            <a:pPr marL="457200" indent="-457200" defTabSz="457200">
              <a:buFont typeface="+mj-lt"/>
              <a:buAutoNum type="arabicPeriod" startAt="5"/>
              <a:defRPr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553506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>
            <a:extLst>
              <a:ext uri="{FF2B5EF4-FFF2-40B4-BE49-F238E27FC236}">
                <a16:creationId xmlns:a16="http://schemas.microsoft.com/office/drawing/2014/main" id="{A4DC87B8-29AE-4E94-B56B-7BFCA1FD7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925050" cy="721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382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B6B1F1B2-6B51-4A14-805D-34F3806F1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925050" cy="721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79" name="Oval 3">
            <a:extLst>
              <a:ext uri="{FF2B5EF4-FFF2-40B4-BE49-F238E27FC236}">
                <a16:creationId xmlns:a16="http://schemas.microsoft.com/office/drawing/2014/main" id="{71B34E71-91AC-41F2-841A-51D76D5C5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191000"/>
            <a:ext cx="2362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26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extLst>
              <a:ext uri="{FF2B5EF4-FFF2-40B4-BE49-F238E27FC236}">
                <a16:creationId xmlns:a16="http://schemas.microsoft.com/office/drawing/2014/main" id="{134E0D70-E13B-413B-BAF2-89A93CDDA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925050" cy="721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3" name="Oval 3">
            <a:extLst>
              <a:ext uri="{FF2B5EF4-FFF2-40B4-BE49-F238E27FC236}">
                <a16:creationId xmlns:a16="http://schemas.microsoft.com/office/drawing/2014/main" id="{84320C9F-9D89-4F42-A4AC-D03CDF766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791200"/>
            <a:ext cx="6400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06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6BDD9D5B-BAEC-4DCD-B062-6FFC2146DC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Microphysics: The Effect!</a:t>
            </a:r>
          </a:p>
        </p:txBody>
      </p:sp>
      <p:pic>
        <p:nvPicPr>
          <p:cNvPr id="52227" name="Picture 11" descr="Dennis_20050707_211221GMT_190nautmiles_nadirtoCPisNW">
            <a:extLst>
              <a:ext uri="{FF2B5EF4-FFF2-40B4-BE49-F238E27FC236}">
                <a16:creationId xmlns:a16="http://schemas.microsoft.com/office/drawing/2014/main" id="{5D06D8F3-7CDB-4F04-85AF-A354F9589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2192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3">
            <a:extLst>
              <a:ext uri="{FF2B5EF4-FFF2-40B4-BE49-F238E27FC236}">
                <a16:creationId xmlns:a16="http://schemas.microsoft.com/office/drawing/2014/main" id="{B09824C2-A0A3-45B5-B6F3-E387E0E00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bg2"/>
                </a:solidFill>
                <a:effectLst/>
              </a:rPr>
              <a:t>On Oct. 13, 1947, the US military dropped 80 kg of dry ice into a hurricane over the Atlantic Ocean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bg2"/>
                </a:solidFill>
                <a:effectLst/>
              </a:rPr>
              <a:t>Shortly thereafter, the hurricane changed course and traveled inland, where it did extensive damage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bg2"/>
                </a:solidFill>
                <a:effectLst/>
              </a:rPr>
              <a:t>Irving Langmuir later stated that there was a </a:t>
            </a:r>
            <a:r>
              <a:rPr lang="en-US" sz="2800" b="1" dirty="0">
                <a:solidFill>
                  <a:srgbClr val="FF3300"/>
                </a:solidFill>
                <a:effectLst/>
              </a:rPr>
              <a:t>99%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>
                <a:solidFill>
                  <a:schemeClr val="bg2"/>
                </a:solidFill>
                <a:effectLst/>
              </a:rPr>
              <a:t>probability that the change in course was a result of the cloud seeding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 dirty="0"/>
          </a:p>
        </p:txBody>
      </p:sp>
      <p:sp>
        <p:nvSpPr>
          <p:cNvPr id="52229" name="Title 1">
            <a:extLst>
              <a:ext uri="{FF2B5EF4-FFF2-40B4-BE49-F238E27FC236}">
                <a16:creationId xmlns:a16="http://schemas.microsoft.com/office/drawing/2014/main" id="{3050E985-7293-4DAB-AFD0-FF8D6E85836C}"/>
              </a:ext>
            </a:extLst>
          </p:cNvPr>
          <p:cNvSpPr txBox="1">
            <a:spLocks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Microphysics: The effect!</a:t>
            </a:r>
          </a:p>
        </p:txBody>
      </p:sp>
    </p:spTree>
    <p:extLst>
      <p:ext uri="{BB962C8B-B14F-4D97-AF65-F5344CB8AC3E}">
        <p14:creationId xmlns:p14="http://schemas.microsoft.com/office/powerpoint/2010/main" val="4253200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1">
            <a:extLst>
              <a:ext uri="{FF2B5EF4-FFF2-40B4-BE49-F238E27FC236}">
                <a16:creationId xmlns:a16="http://schemas.microsoft.com/office/drawing/2014/main" id="{91D66AB1-AC42-4F12-9885-A8145325F8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7D3BA991-16B5-41E0-85A9-A9CB40400042}" type="slidenum">
              <a:rPr lang="en-US" altLang="en-US" sz="14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16</a:t>
            </a:fld>
            <a:r>
              <a:rPr lang="en-US" altLang="en-US" sz="1400">
                <a:solidFill>
                  <a:srgbClr val="FFFFFF"/>
                </a:solidFill>
              </a:rPr>
              <a:t>DAS, 9/3/04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400">
                <a:solidFill>
                  <a:srgbClr val="FFFFFF"/>
                </a:solidFill>
              </a:rPr>
              <a:t>McFarquhar     </a:t>
            </a:r>
          </a:p>
        </p:txBody>
      </p:sp>
      <p:pic>
        <p:nvPicPr>
          <p:cNvPr id="54275" name="Picture 1026" descr="C:\Documents and Settings\Owner\My Documents\GREG\DOCUMENTS\SEMINARS\Erin_meso.jpg">
            <a:extLst>
              <a:ext uri="{FF2B5EF4-FFF2-40B4-BE49-F238E27FC236}">
                <a16:creationId xmlns:a16="http://schemas.microsoft.com/office/drawing/2014/main" id="{963FC885-AA9A-4EBE-B27E-B8EB8822D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2286000"/>
            <a:ext cx="15240000" cy="114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1027">
            <a:extLst>
              <a:ext uri="{FF2B5EF4-FFF2-40B4-BE49-F238E27FC236}">
                <a16:creationId xmlns:a16="http://schemas.microsoft.com/office/drawing/2014/main" id="{8DEFD203-F954-4068-AD26-9172E19A01E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FF3300"/>
                </a:solidFill>
              </a:rPr>
              <a:t>Well maybe microphysics does not matter quite that much ….</a:t>
            </a:r>
          </a:p>
        </p:txBody>
      </p:sp>
    </p:spTree>
    <p:extLst>
      <p:ext uri="{BB962C8B-B14F-4D97-AF65-F5344CB8AC3E}">
        <p14:creationId xmlns:p14="http://schemas.microsoft.com/office/powerpoint/2010/main" val="14260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ICRE 8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-1"/>
            <a:ext cx="9182602" cy="6876143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458076" y="17862165"/>
          <a:ext cx="9038724" cy="8393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05500" imgH="5270500" progId="Word.Document.12">
                  <p:embed/>
                </p:oleObj>
              </mc:Choice>
              <mc:Fallback>
                <p:oleObj name="Document" r:id="rId3" imgW="5905500" imgH="5270500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58076" y="17862165"/>
                        <a:ext cx="9038724" cy="8393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610476" y="18014565"/>
          <a:ext cx="9038724" cy="8393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905500" imgH="5270500" progId="Word.Document.12">
                  <p:embed/>
                </p:oleObj>
              </mc:Choice>
              <mc:Fallback>
                <p:oleObj name="Document" r:id="rId5" imgW="5905500" imgH="5270500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10476" y="18014565"/>
                        <a:ext cx="9038724" cy="8393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5933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>
            <a:extLst>
              <a:ext uri="{FF2B5EF4-FFF2-40B4-BE49-F238E27FC236}">
                <a16:creationId xmlns:a16="http://schemas.microsoft.com/office/drawing/2014/main" id="{B8691CBF-FF13-C849-970A-6645516C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039" y="-26988"/>
            <a:ext cx="8777287" cy="1143001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What to present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52CE7-B453-4CD1-9FFA-DF2AA32B1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951" y="992188"/>
            <a:ext cx="8526463" cy="5365750"/>
          </a:xfrm>
        </p:spPr>
        <p:txBody>
          <a:bodyPr rtlCol="0">
            <a:normAutofit/>
          </a:bodyPr>
          <a:lstStyle/>
          <a:p>
            <a:pPr marL="571500" indent="-457200" defTabSz="457200">
              <a:defRPr/>
            </a:pPr>
            <a:r>
              <a:rPr lang="en-US" sz="2400" dirty="0"/>
              <a:t>Information overload</a:t>
            </a:r>
          </a:p>
          <a:p>
            <a:pPr marL="1028700" lvl="1" indent="-457200" defTabSz="457200">
              <a:defRPr/>
            </a:pPr>
            <a:r>
              <a:rPr lang="en-US" sz="2000" dirty="0"/>
              <a:t>Limit yourself (think of yourself listening to others: how much can you absorb?)</a:t>
            </a:r>
          </a:p>
          <a:p>
            <a:pPr marL="571500" indent="-457200" defTabSz="457200">
              <a:defRPr/>
            </a:pPr>
            <a:r>
              <a:rPr lang="en-US" sz="2400" dirty="0"/>
              <a:t>Selection</a:t>
            </a:r>
          </a:p>
          <a:p>
            <a:pPr marL="1028700" lvl="1" indent="-457200" defTabSz="457200">
              <a:defRPr/>
            </a:pPr>
            <a:r>
              <a:rPr lang="en-US" sz="2000" dirty="0"/>
              <a:t>Ask if it is essential, otherwise toss it out!</a:t>
            </a:r>
          </a:p>
          <a:p>
            <a:pPr marL="1028700" lvl="1" indent="-457200" defTabSz="457200">
              <a:defRPr/>
            </a:pPr>
            <a:r>
              <a:rPr lang="en-US" sz="2000" dirty="0"/>
              <a:t>Know the point you are going to make for each slide</a:t>
            </a:r>
          </a:p>
          <a:p>
            <a:pPr marL="571500" indent="-457200" defTabSz="457200">
              <a:defRPr/>
            </a:pPr>
            <a:r>
              <a:rPr lang="en-US" sz="2400" dirty="0"/>
              <a:t>Summarize</a:t>
            </a:r>
          </a:p>
          <a:p>
            <a:pPr marL="1028700" lvl="1" indent="-457200" defTabSz="457200">
              <a:defRPr/>
            </a:pPr>
            <a:r>
              <a:rPr lang="en-US" sz="2000" dirty="0"/>
              <a:t>Tell them what you are going to tell them</a:t>
            </a:r>
          </a:p>
          <a:p>
            <a:pPr marL="1028700" lvl="1" indent="-457200" defTabSz="457200">
              <a:defRPr/>
            </a:pPr>
            <a:r>
              <a:rPr lang="en-US" sz="2000" dirty="0"/>
              <a:t>Tell them</a:t>
            </a:r>
          </a:p>
          <a:p>
            <a:pPr marL="1028700" lvl="1" indent="-457200" defTabSz="457200">
              <a:defRPr/>
            </a:pPr>
            <a:r>
              <a:rPr lang="en-US" sz="2000" dirty="0"/>
              <a:t>Tell them what you told them</a:t>
            </a:r>
          </a:p>
          <a:p>
            <a:pPr marL="571500" indent="-457200" defTabSz="457200">
              <a:defRPr/>
            </a:pPr>
            <a:r>
              <a:rPr lang="en-US" sz="2400" dirty="0"/>
              <a:t>3 important points to the talk</a:t>
            </a:r>
          </a:p>
          <a:p>
            <a:pPr marL="1028700" lvl="1" indent="-457200" defTabSz="457200">
              <a:defRPr/>
            </a:pPr>
            <a:r>
              <a:rPr lang="en-US" sz="2000" dirty="0"/>
              <a:t>Not 10!</a:t>
            </a:r>
          </a:p>
          <a:p>
            <a:pPr marL="1028700" lvl="2" indent="0" defTabSz="457200">
              <a:buNone/>
              <a:defRPr/>
            </a:pPr>
            <a:endParaRPr lang="en-US" sz="1600" dirty="0"/>
          </a:p>
          <a:p>
            <a:pPr marL="571500" indent="-457200" defTabSz="457200">
              <a:defRPr/>
            </a:pPr>
            <a:endParaRPr lang="en-US" sz="1600" dirty="0"/>
          </a:p>
          <a:p>
            <a:pPr marL="457200" indent="-457200" defTabSz="457200">
              <a:buFont typeface="+mj-lt"/>
              <a:buAutoNum type="arabicPeriod" startAt="5"/>
              <a:defRPr/>
            </a:pPr>
            <a:endParaRPr lang="en-AU" sz="2400" dirty="0"/>
          </a:p>
          <a:p>
            <a:pPr marL="457200" indent="-457200" defTabSz="457200">
              <a:buFont typeface="+mj-lt"/>
              <a:buAutoNum type="arabicPeriod" startAt="5"/>
              <a:defRPr/>
            </a:pPr>
            <a:endParaRPr lang="en-AU" sz="2400" dirty="0"/>
          </a:p>
          <a:p>
            <a:pPr marL="457200" indent="-457200" defTabSz="457200">
              <a:buFont typeface="+mj-lt"/>
              <a:buAutoNum type="arabicPeriod" startAt="5"/>
              <a:defRPr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283505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>
            <a:extLst>
              <a:ext uri="{FF2B5EF4-FFF2-40B4-BE49-F238E27FC236}">
                <a16:creationId xmlns:a16="http://schemas.microsoft.com/office/drawing/2014/main" id="{B8691CBF-FF13-C849-970A-6645516C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039" y="-26988"/>
            <a:ext cx="8777287" cy="1143001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Preparing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52CE7-B453-4CD1-9FFA-DF2AA32B1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951" y="992188"/>
            <a:ext cx="8526463" cy="5365750"/>
          </a:xfrm>
        </p:spPr>
        <p:txBody>
          <a:bodyPr rtlCol="0">
            <a:normAutofit/>
          </a:bodyPr>
          <a:lstStyle/>
          <a:p>
            <a:pPr marL="571500" indent="-457200" defTabSz="457200">
              <a:defRPr/>
            </a:pPr>
            <a:r>
              <a:rPr lang="en-US" sz="2400" dirty="0"/>
              <a:t>Slide guidelines</a:t>
            </a:r>
          </a:p>
          <a:p>
            <a:pPr marL="1028700" lvl="1" indent="-457200" defTabSz="457200">
              <a:defRPr/>
            </a:pPr>
            <a:r>
              <a:rPr lang="en-US" sz="2000" dirty="0"/>
              <a:t>18 </a:t>
            </a:r>
            <a:r>
              <a:rPr lang="en-US" sz="2000" dirty="0" err="1"/>
              <a:t>pt</a:t>
            </a:r>
            <a:r>
              <a:rPr lang="en-US" sz="2000" dirty="0"/>
              <a:t> font or bigger (check in advance if </a:t>
            </a:r>
            <a:r>
              <a:rPr lang="en-US" sz="2000" dirty="0" err="1"/>
              <a:t>redable</a:t>
            </a:r>
            <a:r>
              <a:rPr lang="en-US" sz="2000" dirty="0"/>
              <a:t>)</a:t>
            </a:r>
          </a:p>
          <a:p>
            <a:pPr marL="1028700" lvl="1" indent="-457200" defTabSz="457200">
              <a:defRPr/>
            </a:pPr>
            <a:r>
              <a:rPr lang="en-US" sz="2000" dirty="0"/>
              <a:t>Look for typos</a:t>
            </a:r>
          </a:p>
          <a:p>
            <a:pPr marL="1028700" lvl="1" indent="-457200" defTabSz="457200">
              <a:defRPr/>
            </a:pPr>
            <a:r>
              <a:rPr lang="en-US" sz="2000" dirty="0"/>
              <a:t>Don’t clutter your viewgraphs</a:t>
            </a:r>
          </a:p>
          <a:p>
            <a:pPr marL="1028700" lvl="1" indent="-457200" defTabSz="457200">
              <a:defRPr/>
            </a:pPr>
            <a:r>
              <a:rPr lang="en-US" sz="2000" dirty="0"/>
              <a:t>Remember old people are sitting at back of room and they don’t see well!</a:t>
            </a:r>
          </a:p>
          <a:p>
            <a:pPr marL="571500" indent="-457200" defTabSz="457200">
              <a:defRPr/>
            </a:pPr>
            <a:r>
              <a:rPr lang="en-US" sz="2400" dirty="0"/>
              <a:t>Equations</a:t>
            </a:r>
          </a:p>
          <a:p>
            <a:pPr marL="1028700" lvl="1" indent="-457200" defTabSz="457200">
              <a:defRPr/>
            </a:pPr>
            <a:r>
              <a:rPr lang="en-US" sz="2000" dirty="0"/>
              <a:t>Use if absolutely essential</a:t>
            </a:r>
          </a:p>
          <a:p>
            <a:pPr marL="1028700" lvl="1" indent="-457200" defTabSz="457200">
              <a:defRPr/>
            </a:pPr>
            <a:r>
              <a:rPr lang="en-US" sz="2000" dirty="0"/>
              <a:t>Try to explain in words</a:t>
            </a:r>
          </a:p>
          <a:p>
            <a:pPr marL="1028700" lvl="1" indent="-457200" defTabSz="457200">
              <a:defRPr/>
            </a:pPr>
            <a:r>
              <a:rPr lang="en-US" sz="2000" dirty="0"/>
              <a:t>Those interested in details can read paper later</a:t>
            </a:r>
          </a:p>
          <a:p>
            <a:pPr marL="1028700" lvl="2" indent="0" defTabSz="457200">
              <a:buNone/>
              <a:defRPr/>
            </a:pPr>
            <a:endParaRPr lang="en-US" sz="1600" dirty="0"/>
          </a:p>
          <a:p>
            <a:pPr marL="571500" indent="-457200" defTabSz="457200">
              <a:defRPr/>
            </a:pPr>
            <a:endParaRPr lang="en-US" sz="1600" dirty="0"/>
          </a:p>
          <a:p>
            <a:pPr marL="457200" indent="-457200" defTabSz="457200">
              <a:buFont typeface="+mj-lt"/>
              <a:buAutoNum type="arabicPeriod" startAt="5"/>
              <a:defRPr/>
            </a:pPr>
            <a:endParaRPr lang="en-AU" sz="2400" dirty="0"/>
          </a:p>
          <a:p>
            <a:pPr marL="457200" indent="-457200" defTabSz="457200">
              <a:buFont typeface="+mj-lt"/>
              <a:buAutoNum type="arabicPeriod" startAt="5"/>
              <a:defRPr/>
            </a:pPr>
            <a:endParaRPr lang="en-AU" sz="2400" dirty="0"/>
          </a:p>
          <a:p>
            <a:pPr marL="457200" indent="-457200" defTabSz="457200">
              <a:buFont typeface="+mj-lt"/>
              <a:buAutoNum type="arabicPeriod" startAt="5"/>
              <a:defRPr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67140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>
            <a:extLst>
              <a:ext uri="{FF2B5EF4-FFF2-40B4-BE49-F238E27FC236}">
                <a16:creationId xmlns:a16="http://schemas.microsoft.com/office/drawing/2014/main" id="{B8691CBF-FF13-C849-970A-6645516C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039" y="-26988"/>
            <a:ext cx="8777287" cy="1143001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Advice for Giving Memorable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52CE7-B453-4CD1-9FFA-DF2AA32B1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951" y="992188"/>
            <a:ext cx="8526463" cy="5365750"/>
          </a:xfrm>
        </p:spPr>
        <p:txBody>
          <a:bodyPr rtlCol="0">
            <a:normAutofit/>
          </a:bodyPr>
          <a:lstStyle/>
          <a:p>
            <a:pPr marL="571500" indent="-457200" defTabSz="457200">
              <a:buFont typeface="+mj-lt"/>
              <a:buAutoNum type="arabicPeriod"/>
              <a:defRPr/>
            </a:pPr>
            <a:r>
              <a:rPr lang="en-US" sz="2400" dirty="0"/>
              <a:t>Never prepare your talk	</a:t>
            </a:r>
          </a:p>
          <a:p>
            <a:pPr marL="1028700" lvl="1" indent="-457200" defTabSz="457200">
              <a:defRPr/>
            </a:pPr>
            <a:r>
              <a:rPr lang="en-US" sz="2000" dirty="0"/>
              <a:t>Spontaneous is better</a:t>
            </a:r>
          </a:p>
          <a:p>
            <a:pPr marL="1028700" lvl="1" indent="-457200" defTabSz="457200">
              <a:defRPr/>
            </a:pPr>
            <a:r>
              <a:rPr lang="en-US" sz="2000" dirty="0"/>
              <a:t>You can always read of your slides</a:t>
            </a:r>
          </a:p>
          <a:p>
            <a:pPr marL="1028700" lvl="1" indent="-457200" defTabSz="457200">
              <a:defRPr/>
            </a:pPr>
            <a:r>
              <a:rPr lang="en-US" sz="2000" dirty="0"/>
              <a:t>Better to spend time doing more research</a:t>
            </a:r>
          </a:p>
          <a:p>
            <a:pPr marL="1028700" lvl="1" indent="-457200" defTabSz="457200">
              <a:defRPr/>
            </a:pPr>
            <a:r>
              <a:rPr lang="en-US" sz="2000" dirty="0"/>
              <a:t>Don’t worry about questions you might get: You are smart, you can handle them</a:t>
            </a:r>
          </a:p>
          <a:p>
            <a:pPr marL="1028700" lvl="1" indent="-457200" defTabSz="457200">
              <a:defRPr/>
            </a:pPr>
            <a:endParaRPr lang="en-AU" sz="2000" dirty="0"/>
          </a:p>
          <a:p>
            <a:pPr marL="457200" indent="-457200" defTabSz="457200">
              <a:buFont typeface="+mj-lt"/>
              <a:buAutoNum type="arabicPeriod"/>
              <a:defRPr/>
            </a:pPr>
            <a:endParaRPr lang="en-AU" sz="2400" dirty="0"/>
          </a:p>
          <a:p>
            <a:pPr marL="457200" indent="-457200" defTabSz="457200">
              <a:buFont typeface="+mj-lt"/>
              <a:buAutoNum type="arabicPeriod"/>
              <a:defRPr/>
            </a:pPr>
            <a:endParaRPr lang="en-AU" sz="2400" dirty="0"/>
          </a:p>
          <a:p>
            <a:pPr marL="457200" indent="-457200" defTabSz="457200">
              <a:buFont typeface="+mj-lt"/>
              <a:buAutoNum type="arabicPeriod"/>
              <a:defRPr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876421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>
            <a:extLst>
              <a:ext uri="{FF2B5EF4-FFF2-40B4-BE49-F238E27FC236}">
                <a16:creationId xmlns:a16="http://schemas.microsoft.com/office/drawing/2014/main" id="{B8691CBF-FF13-C849-970A-6645516C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039" y="-26988"/>
            <a:ext cx="8777287" cy="1143001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Practice makes perfect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52CE7-B453-4CD1-9FFA-DF2AA32B1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951" y="992188"/>
            <a:ext cx="8526463" cy="5365750"/>
          </a:xfrm>
        </p:spPr>
        <p:txBody>
          <a:bodyPr rtlCol="0">
            <a:normAutofit/>
          </a:bodyPr>
          <a:lstStyle/>
          <a:p>
            <a:pPr marL="571500" indent="-457200" defTabSz="457200">
              <a:defRPr/>
            </a:pPr>
            <a:r>
              <a:rPr lang="en-US" sz="2400" dirty="0"/>
              <a:t>Rehearse, rehearse, rehearse</a:t>
            </a:r>
          </a:p>
          <a:p>
            <a:pPr marL="571500" indent="-457200" defTabSz="457200">
              <a:defRPr/>
            </a:pPr>
            <a:r>
              <a:rPr lang="en-US" sz="2400" dirty="0"/>
              <a:t>Give practice talk to colleagues</a:t>
            </a:r>
          </a:p>
          <a:p>
            <a:pPr marL="571500" indent="-457200" defTabSz="457200">
              <a:defRPr/>
            </a:pPr>
            <a:r>
              <a:rPr lang="en-US" sz="2400" dirty="0"/>
              <a:t>Reduce talk to required time limit</a:t>
            </a:r>
          </a:p>
          <a:p>
            <a:pPr marL="571500" indent="-457200" defTabSz="457200">
              <a:defRPr/>
            </a:pPr>
            <a:r>
              <a:rPr lang="en-US" sz="2400" dirty="0"/>
              <a:t>Rehearse again</a:t>
            </a:r>
          </a:p>
          <a:p>
            <a:pPr marL="1028700" lvl="2" indent="0" defTabSz="457200">
              <a:buNone/>
              <a:defRPr/>
            </a:pPr>
            <a:endParaRPr lang="en-US" sz="1600" dirty="0"/>
          </a:p>
          <a:p>
            <a:pPr marL="571500" indent="-457200" defTabSz="457200">
              <a:defRPr/>
            </a:pPr>
            <a:endParaRPr lang="en-US" sz="1600" dirty="0"/>
          </a:p>
          <a:p>
            <a:pPr marL="457200" indent="-457200" defTabSz="457200">
              <a:buFont typeface="+mj-lt"/>
              <a:buAutoNum type="arabicPeriod" startAt="5"/>
              <a:defRPr/>
            </a:pPr>
            <a:endParaRPr lang="en-AU" sz="2400" dirty="0"/>
          </a:p>
          <a:p>
            <a:pPr marL="457200" indent="-457200" defTabSz="457200">
              <a:buFont typeface="+mj-lt"/>
              <a:buAutoNum type="arabicPeriod" startAt="5"/>
              <a:defRPr/>
            </a:pPr>
            <a:endParaRPr lang="en-AU" sz="2400" dirty="0"/>
          </a:p>
          <a:p>
            <a:pPr marL="457200" indent="-457200" defTabSz="457200">
              <a:buFont typeface="+mj-lt"/>
              <a:buAutoNum type="arabicPeriod" startAt="5"/>
              <a:defRPr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224908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>
            <a:extLst>
              <a:ext uri="{FF2B5EF4-FFF2-40B4-BE49-F238E27FC236}">
                <a16:creationId xmlns:a16="http://schemas.microsoft.com/office/drawing/2014/main" id="{B8691CBF-FF13-C849-970A-6645516C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039" y="-26988"/>
            <a:ext cx="8777287" cy="1143001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The dreaded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52CE7-B453-4CD1-9FFA-DF2AA32B1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951" y="992188"/>
            <a:ext cx="8526463" cy="5365750"/>
          </a:xfrm>
        </p:spPr>
        <p:txBody>
          <a:bodyPr rtlCol="0">
            <a:normAutofit/>
          </a:bodyPr>
          <a:lstStyle/>
          <a:p>
            <a:pPr marL="571500" indent="-457200" defTabSz="457200">
              <a:defRPr/>
            </a:pPr>
            <a:r>
              <a:rPr lang="en-US" sz="2400" dirty="0"/>
              <a:t>Get up early and rehearse</a:t>
            </a:r>
          </a:p>
          <a:p>
            <a:pPr marL="571500" indent="-457200" defTabSz="457200">
              <a:defRPr/>
            </a:pPr>
            <a:r>
              <a:rPr lang="en-US" sz="2400" dirty="0"/>
              <a:t>Introduce yourself to the chair</a:t>
            </a:r>
          </a:p>
          <a:p>
            <a:pPr marL="571500" indent="-457200" defTabSz="457200">
              <a:defRPr/>
            </a:pPr>
            <a:r>
              <a:rPr lang="en-US" sz="2400" dirty="0"/>
              <a:t>Familiarize yourself with equipment</a:t>
            </a:r>
          </a:p>
          <a:p>
            <a:pPr marL="571500" indent="-457200" defTabSz="457200">
              <a:defRPr/>
            </a:pPr>
            <a:r>
              <a:rPr lang="en-US" sz="2400" dirty="0"/>
              <a:t>Empty your pockets</a:t>
            </a:r>
          </a:p>
          <a:p>
            <a:pPr marL="571500" indent="-457200" defTabSz="457200">
              <a:defRPr/>
            </a:pPr>
            <a:r>
              <a:rPr lang="en-US" sz="2400" dirty="0"/>
              <a:t>Dress tidily, but don’t overdo it</a:t>
            </a:r>
          </a:p>
          <a:p>
            <a:pPr marL="1028700" lvl="2" indent="0" defTabSz="457200">
              <a:buNone/>
              <a:defRPr/>
            </a:pPr>
            <a:endParaRPr lang="en-US" sz="1600" dirty="0"/>
          </a:p>
          <a:p>
            <a:pPr marL="571500" indent="-457200" defTabSz="457200">
              <a:defRPr/>
            </a:pPr>
            <a:endParaRPr lang="en-US" sz="1600" dirty="0"/>
          </a:p>
          <a:p>
            <a:pPr marL="457200" indent="-457200" defTabSz="457200">
              <a:buFont typeface="+mj-lt"/>
              <a:buAutoNum type="arabicPeriod" startAt="5"/>
              <a:defRPr/>
            </a:pPr>
            <a:endParaRPr lang="en-AU" sz="2400" dirty="0"/>
          </a:p>
          <a:p>
            <a:pPr marL="457200" indent="-457200" defTabSz="457200">
              <a:buFont typeface="+mj-lt"/>
              <a:buAutoNum type="arabicPeriod" startAt="5"/>
              <a:defRPr/>
            </a:pPr>
            <a:endParaRPr lang="en-AU" sz="2400" dirty="0"/>
          </a:p>
          <a:p>
            <a:pPr marL="457200" indent="-457200" defTabSz="457200">
              <a:buFont typeface="+mj-lt"/>
              <a:buAutoNum type="arabicPeriod" startAt="5"/>
              <a:defRPr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899885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>
            <a:extLst>
              <a:ext uri="{FF2B5EF4-FFF2-40B4-BE49-F238E27FC236}">
                <a16:creationId xmlns:a16="http://schemas.microsoft.com/office/drawing/2014/main" id="{B8691CBF-FF13-C849-970A-6645516C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039" y="-26988"/>
            <a:ext cx="8777287" cy="1143001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Speaking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52CE7-B453-4CD1-9FFA-DF2AA32B1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951" y="992188"/>
            <a:ext cx="8526463" cy="5365750"/>
          </a:xfrm>
        </p:spPr>
        <p:txBody>
          <a:bodyPr rtlCol="0">
            <a:normAutofit/>
          </a:bodyPr>
          <a:lstStyle/>
          <a:p>
            <a:pPr marL="571500" indent="-457200" defTabSz="457200">
              <a:defRPr/>
            </a:pPr>
            <a:r>
              <a:rPr lang="en-US" sz="2400" dirty="0"/>
              <a:t>Speak to audience, not screen</a:t>
            </a:r>
          </a:p>
          <a:p>
            <a:pPr marL="571500" indent="-457200" defTabSz="457200">
              <a:defRPr/>
            </a:pPr>
            <a:r>
              <a:rPr lang="en-US" sz="2400" dirty="0"/>
              <a:t>Speak clearly and slowly</a:t>
            </a:r>
          </a:p>
          <a:p>
            <a:pPr marL="1028700" lvl="1" indent="-457200" defTabSz="457200">
              <a:defRPr/>
            </a:pPr>
            <a:r>
              <a:rPr lang="en-US" sz="2000" dirty="0"/>
              <a:t>Many in our field are not native speakers</a:t>
            </a:r>
          </a:p>
          <a:p>
            <a:pPr marL="1028700" lvl="1" indent="-457200" defTabSz="457200">
              <a:defRPr/>
            </a:pPr>
            <a:r>
              <a:rPr lang="en-US" sz="2000" dirty="0"/>
              <a:t>Use microphone</a:t>
            </a:r>
          </a:p>
          <a:p>
            <a:pPr marL="571500" indent="-457200" defTabSz="457200">
              <a:defRPr/>
            </a:pPr>
            <a:r>
              <a:rPr lang="en-US" sz="2400" dirty="0"/>
              <a:t>Make eye contact with audience</a:t>
            </a:r>
          </a:p>
          <a:p>
            <a:pPr marL="571500" indent="-457200" defTabSz="457200">
              <a:defRPr/>
            </a:pPr>
            <a:r>
              <a:rPr lang="en-US" sz="2400" dirty="0"/>
              <a:t>Explain your viewgraph axis</a:t>
            </a:r>
          </a:p>
          <a:p>
            <a:pPr marL="571500" indent="-457200" defTabSz="457200">
              <a:defRPr/>
            </a:pPr>
            <a:r>
              <a:rPr lang="en-US" sz="2400" dirty="0"/>
              <a:t>Show enthusiasm</a:t>
            </a:r>
          </a:p>
          <a:p>
            <a:pPr marL="571500" indent="-457200" defTabSz="457200">
              <a:defRPr/>
            </a:pPr>
            <a:r>
              <a:rPr lang="en-US" sz="2400" dirty="0"/>
              <a:t>Keep on time (ditch things if need be)</a:t>
            </a:r>
          </a:p>
          <a:p>
            <a:pPr marL="571500" indent="-457200" defTabSz="457200">
              <a:defRPr/>
            </a:pPr>
            <a:r>
              <a:rPr lang="en-US" sz="2400" dirty="0"/>
              <a:t>Have a point to every slide!</a:t>
            </a:r>
          </a:p>
          <a:p>
            <a:pPr marL="1028700" lvl="2" indent="0" defTabSz="457200">
              <a:buNone/>
              <a:defRPr/>
            </a:pPr>
            <a:endParaRPr lang="en-US" sz="1600" dirty="0"/>
          </a:p>
          <a:p>
            <a:pPr marL="571500" indent="-457200" defTabSz="457200">
              <a:defRPr/>
            </a:pPr>
            <a:endParaRPr lang="en-US" sz="1600" dirty="0"/>
          </a:p>
          <a:p>
            <a:pPr marL="457200" indent="-457200" defTabSz="457200">
              <a:buFont typeface="+mj-lt"/>
              <a:buAutoNum type="arabicPeriod" startAt="5"/>
              <a:defRPr/>
            </a:pPr>
            <a:endParaRPr lang="en-AU" sz="2400" dirty="0"/>
          </a:p>
          <a:p>
            <a:pPr marL="457200" indent="-457200" defTabSz="457200">
              <a:buFont typeface="+mj-lt"/>
              <a:buAutoNum type="arabicPeriod" startAt="5"/>
              <a:defRPr/>
            </a:pPr>
            <a:endParaRPr lang="en-AU" sz="2400" dirty="0"/>
          </a:p>
          <a:p>
            <a:pPr marL="457200" indent="-457200" defTabSz="457200">
              <a:buFont typeface="+mj-lt"/>
              <a:buAutoNum type="arabicPeriod" startAt="5"/>
              <a:defRPr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273985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>
            <a:extLst>
              <a:ext uri="{FF2B5EF4-FFF2-40B4-BE49-F238E27FC236}">
                <a16:creationId xmlns:a16="http://schemas.microsoft.com/office/drawing/2014/main" id="{5EF8A857-3F97-4152-8F15-449155A5B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Questions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A255E3C-5A31-4E46-8D28-309E984384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9277686"/>
              </p:ext>
            </p:extLst>
          </p:nvPr>
        </p:nvGraphicFramePr>
        <p:xfrm>
          <a:off x="2590800" y="1828800"/>
          <a:ext cx="8763000" cy="4594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6925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plumme2\Desktop\presentations\2014_cloudphysics\illustrator_cloudphysicsversions\ams_Fig_12_stats_alldat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65" b="50900"/>
          <a:stretch/>
        </p:blipFill>
        <p:spPr bwMode="auto">
          <a:xfrm>
            <a:off x="1624020" y="1672449"/>
            <a:ext cx="9040352" cy="389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7772400" cy="609600"/>
          </a:xfrm>
        </p:spPr>
        <p:txBody>
          <a:bodyPr>
            <a:normAutofit/>
          </a:bodyPr>
          <a:lstStyle/>
          <a:p>
            <a:pPr algn="ctr"/>
            <a:r>
              <a:rPr lang="en-US" sz="2800" b="1" i="1" dirty="0"/>
              <a:t>N</a:t>
            </a:r>
            <a:r>
              <a:rPr lang="en-US" sz="2800" b="1" i="1" baseline="-25000" dirty="0"/>
              <a:t>&gt;500</a:t>
            </a:r>
            <a:r>
              <a:rPr lang="en-US" sz="2800" b="1" dirty="0"/>
              <a:t> statistics for all GC regions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24001" y="1116752"/>
            <a:ext cx="3048000" cy="1303282"/>
          </a:xfrm>
          <a:prstGeom prst="roundRect">
            <a:avLst/>
          </a:prstGeom>
          <a:solidFill>
            <a:schemeClr val="accent4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Arial"/>
              </a:rPr>
              <a:t>No completely consistent trend with respect to temperature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38400" y="5173718"/>
            <a:ext cx="2659742" cy="1303282"/>
          </a:xfrm>
          <a:prstGeom prst="roundRect">
            <a:avLst/>
          </a:prstGeom>
          <a:solidFill>
            <a:schemeClr val="accent4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Arial"/>
              </a:rPr>
              <a:t>With little exception, </a:t>
            </a:r>
            <a:r>
              <a:rPr lang="en-US" sz="2000" i="1" dirty="0">
                <a:solidFill>
                  <a:prstClr val="white"/>
                </a:solidFill>
                <a:latin typeface="Arial"/>
              </a:rPr>
              <a:t>N</a:t>
            </a:r>
            <a:r>
              <a:rPr lang="en-US" sz="2000" i="1" baseline="-25000" dirty="0">
                <a:solidFill>
                  <a:prstClr val="white"/>
                </a:solidFill>
                <a:latin typeface="Arial"/>
              </a:rPr>
              <a:t>&gt;500</a:t>
            </a:r>
            <a:r>
              <a:rPr lang="en-US" sz="2000" dirty="0">
                <a:solidFill>
                  <a:prstClr val="white"/>
                </a:solidFill>
                <a:latin typeface="Arial"/>
              </a:rPr>
              <a:t> percentiles larger in GC cores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67600" y="5173718"/>
            <a:ext cx="2544924" cy="1303282"/>
          </a:xfrm>
          <a:prstGeom prst="roundRect">
            <a:avLst/>
          </a:prstGeom>
          <a:solidFill>
            <a:schemeClr val="accent4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prstClr val="white"/>
                </a:solidFill>
                <a:latin typeface="Arial"/>
              </a:rPr>
              <a:t>N</a:t>
            </a:r>
            <a:r>
              <a:rPr lang="en-US" sz="2000" i="1" baseline="-25000" dirty="0">
                <a:solidFill>
                  <a:prstClr val="white"/>
                </a:solidFill>
                <a:latin typeface="Arial"/>
              </a:rPr>
              <a:t>&gt;500</a:t>
            </a:r>
            <a:r>
              <a:rPr lang="en-US" sz="2000" dirty="0">
                <a:solidFill>
                  <a:prstClr val="white"/>
                </a:solidFill>
                <a:latin typeface="Arial"/>
              </a:rPr>
              <a:t> averaged 1.9 times larger in GC cores overall</a:t>
            </a:r>
          </a:p>
        </p:txBody>
      </p:sp>
      <p:sp>
        <p:nvSpPr>
          <p:cNvPr id="2" name="Rectangle 1"/>
          <p:cNvSpPr/>
          <p:nvPr/>
        </p:nvSpPr>
        <p:spPr>
          <a:xfrm>
            <a:off x="9463314" y="2067842"/>
            <a:ext cx="304800" cy="32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43348" y="1774150"/>
            <a:ext cx="1672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/>
                <a:ea typeface="MS PGothic" pitchFamily="34" charset="-128"/>
              </a:rPr>
              <a:t>GC cores</a:t>
            </a:r>
          </a:p>
          <a:p>
            <a:r>
              <a:rPr lang="en-US" b="1" dirty="0">
                <a:solidFill>
                  <a:srgbClr val="FF0000"/>
                </a:solidFill>
                <a:latin typeface="Arial"/>
                <a:ea typeface="MS PGothic" pitchFamily="34" charset="-128"/>
              </a:rPr>
              <a:t>Between GCs</a:t>
            </a:r>
            <a:endParaRPr lang="en-US" dirty="0">
              <a:solidFill>
                <a:srgbClr val="292934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9556" y="5846139"/>
            <a:ext cx="7550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292934"/>
                </a:solidFill>
                <a:latin typeface="Arial"/>
                <a:ea typeface="MS PGothic" pitchFamily="34" charset="-128"/>
              </a:rPr>
              <a:t>5</a:t>
            </a:r>
            <a:r>
              <a:rPr lang="en-US" sz="2400" baseline="30000" dirty="0">
                <a:solidFill>
                  <a:srgbClr val="292934"/>
                </a:solidFill>
                <a:latin typeface="Arial"/>
                <a:ea typeface="MS PGothic" pitchFamily="34" charset="-128"/>
              </a:rPr>
              <a:t>th</a:t>
            </a:r>
            <a:r>
              <a:rPr lang="en-US" sz="2400" dirty="0">
                <a:solidFill>
                  <a:srgbClr val="292934"/>
                </a:solidFill>
                <a:latin typeface="Arial"/>
                <a:ea typeface="MS PGothic" pitchFamily="34" charset="-128"/>
              </a:rPr>
              <a:t>-25</a:t>
            </a:r>
            <a:r>
              <a:rPr lang="en-US" sz="2400" baseline="30000" dirty="0">
                <a:solidFill>
                  <a:srgbClr val="292934"/>
                </a:solidFill>
                <a:latin typeface="Arial"/>
                <a:ea typeface="MS PGothic" pitchFamily="34" charset="-128"/>
              </a:rPr>
              <a:t>th</a:t>
            </a:r>
            <a:r>
              <a:rPr lang="en-US" sz="2400" dirty="0">
                <a:solidFill>
                  <a:srgbClr val="292934"/>
                </a:solidFill>
                <a:latin typeface="Arial"/>
                <a:ea typeface="MS PGothic" pitchFamily="34" charset="-128"/>
              </a:rPr>
              <a:t>-50</a:t>
            </a:r>
            <a:r>
              <a:rPr lang="en-US" sz="2400" baseline="30000" dirty="0">
                <a:solidFill>
                  <a:srgbClr val="292934"/>
                </a:solidFill>
                <a:latin typeface="Arial"/>
                <a:ea typeface="MS PGothic" pitchFamily="34" charset="-128"/>
              </a:rPr>
              <a:t>th</a:t>
            </a:r>
            <a:r>
              <a:rPr lang="en-US" sz="2400" dirty="0">
                <a:solidFill>
                  <a:srgbClr val="292934"/>
                </a:solidFill>
                <a:latin typeface="Arial"/>
                <a:ea typeface="MS PGothic" pitchFamily="34" charset="-128"/>
              </a:rPr>
              <a:t>-75</a:t>
            </a:r>
            <a:r>
              <a:rPr lang="en-US" sz="2400" baseline="30000" dirty="0">
                <a:solidFill>
                  <a:srgbClr val="292934"/>
                </a:solidFill>
                <a:latin typeface="Arial"/>
                <a:ea typeface="MS PGothic" pitchFamily="34" charset="-128"/>
              </a:rPr>
              <a:t>th</a:t>
            </a:r>
            <a:r>
              <a:rPr lang="en-US" sz="2400" dirty="0">
                <a:solidFill>
                  <a:srgbClr val="292934"/>
                </a:solidFill>
                <a:latin typeface="Arial"/>
                <a:ea typeface="MS PGothic" pitchFamily="34" charset="-128"/>
              </a:rPr>
              <a:t>-95</a:t>
            </a:r>
            <a:r>
              <a:rPr lang="en-US" sz="2400" baseline="30000" dirty="0">
                <a:solidFill>
                  <a:srgbClr val="292934"/>
                </a:solidFill>
                <a:latin typeface="Arial"/>
                <a:ea typeface="MS PGothic" pitchFamily="34" charset="-128"/>
              </a:rPr>
              <a:t>th</a:t>
            </a:r>
            <a:r>
              <a:rPr lang="en-US" sz="2400" dirty="0">
                <a:solidFill>
                  <a:srgbClr val="292934"/>
                </a:solidFill>
                <a:latin typeface="Arial"/>
                <a:ea typeface="MS PGothic" pitchFamily="34" charset="-128"/>
              </a:rPr>
              <a:t> percentile values by temperature</a:t>
            </a:r>
          </a:p>
        </p:txBody>
      </p:sp>
      <p:sp>
        <p:nvSpPr>
          <p:cNvPr id="10" name="Oval 9"/>
          <p:cNvSpPr/>
          <p:nvPr/>
        </p:nvSpPr>
        <p:spPr>
          <a:xfrm>
            <a:off x="3768272" y="4176486"/>
            <a:ext cx="5451929" cy="609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724400" y="4724400"/>
            <a:ext cx="373742" cy="1219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90772" y="13855"/>
            <a:ext cx="4677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292934"/>
                </a:solidFill>
                <a:latin typeface="Arial" charset="0"/>
                <a:ea typeface="MS PGothic" pitchFamily="34" charset="-128"/>
              </a:rPr>
              <a:t>Plummer, McFarquhar et al. 2014</a:t>
            </a:r>
          </a:p>
        </p:txBody>
      </p:sp>
    </p:spTree>
    <p:extLst>
      <p:ext uri="{BB962C8B-B14F-4D97-AF65-F5344CB8AC3E}">
        <p14:creationId xmlns:p14="http://schemas.microsoft.com/office/powerpoint/2010/main" val="304658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6" grpId="0"/>
      <p:bldP spid="5" grpId="0"/>
      <p:bldP spid="5" grpId="1"/>
      <p:bldP spid="10" grpId="0" animBg="1"/>
      <p:bldP spid="1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68364"/>
            <a:ext cx="7239000" cy="598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-76200"/>
            <a:ext cx="8915400" cy="990600"/>
          </a:xfrm>
        </p:spPr>
        <p:txBody>
          <a:bodyPr/>
          <a:lstStyle/>
          <a:p>
            <a:pPr algn="ctr" eaLnBrk="1" hangingPunct="1"/>
            <a:r>
              <a:rPr lang="en-US" altLang="ko-KR" sz="3300" b="1" dirty="0">
                <a:solidFill>
                  <a:srgbClr val="FF0000"/>
                </a:solidFill>
                <a:latin typeface="Arial" charset="0"/>
                <a:cs typeface="Arial" charset="0"/>
              </a:rPr>
              <a:t>2010: Mixed-phase cloud appearance</a:t>
            </a:r>
          </a:p>
        </p:txBody>
      </p:sp>
      <p:sp>
        <p:nvSpPr>
          <p:cNvPr id="205840" name="Text Box 16"/>
          <p:cNvSpPr txBox="1">
            <a:spLocks noChangeArrowheads="1"/>
          </p:cNvSpPr>
          <p:nvPr/>
        </p:nvSpPr>
        <p:spPr bwMode="auto">
          <a:xfrm>
            <a:off x="7772400" y="64008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alibri"/>
                <a:ea typeface="MS PGothic" pitchFamily="34" charset="-128"/>
              </a:rPr>
              <a:t>Eloranta</a:t>
            </a:r>
          </a:p>
        </p:txBody>
      </p:sp>
    </p:spTree>
    <p:extLst>
      <p:ext uri="{BB962C8B-B14F-4D97-AF65-F5344CB8AC3E}">
        <p14:creationId xmlns:p14="http://schemas.microsoft.com/office/powerpoint/2010/main" val="933723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68364"/>
            <a:ext cx="7239000" cy="598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-76200"/>
            <a:ext cx="8915400" cy="990600"/>
          </a:xfrm>
        </p:spPr>
        <p:txBody>
          <a:bodyPr/>
          <a:lstStyle/>
          <a:p>
            <a:pPr algn="ctr" eaLnBrk="1" hangingPunct="1"/>
            <a:r>
              <a:rPr lang="en-US" altLang="ko-KR" sz="3300" b="1" dirty="0">
                <a:solidFill>
                  <a:srgbClr val="FF0000"/>
                </a:solidFill>
                <a:latin typeface="Arial" charset="0"/>
                <a:cs typeface="Arial" charset="0"/>
              </a:rPr>
              <a:t>2010: Mixed-phase cloud appearance</a:t>
            </a:r>
          </a:p>
        </p:txBody>
      </p:sp>
      <p:sp>
        <p:nvSpPr>
          <p:cNvPr id="205834" name="Oval 4"/>
          <p:cNvSpPr>
            <a:spLocks noChangeArrowheads="1"/>
          </p:cNvSpPr>
          <p:nvPr/>
        </p:nvSpPr>
        <p:spPr bwMode="auto">
          <a:xfrm>
            <a:off x="5257800" y="2667000"/>
            <a:ext cx="838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FFFFFF"/>
              </a:solidFill>
              <a:latin typeface="Arial" charset="0"/>
              <a:ea typeface="맑은 고딕"/>
            </a:endParaRPr>
          </a:p>
        </p:txBody>
      </p:sp>
      <p:sp>
        <p:nvSpPr>
          <p:cNvPr id="205835" name="Line 5"/>
          <p:cNvSpPr>
            <a:spLocks noChangeShapeType="1"/>
          </p:cNvSpPr>
          <p:nvPr/>
        </p:nvSpPr>
        <p:spPr bwMode="auto">
          <a:xfrm flipH="1">
            <a:off x="6019800" y="1600200"/>
            <a:ext cx="3276600" cy="11430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9220200" y="1150938"/>
            <a:ext cx="1600200" cy="8302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In single layer</a:t>
            </a:r>
          </a:p>
        </p:txBody>
      </p:sp>
      <p:sp>
        <p:nvSpPr>
          <p:cNvPr id="205840" name="Text Box 16"/>
          <p:cNvSpPr txBox="1">
            <a:spLocks noChangeArrowheads="1"/>
          </p:cNvSpPr>
          <p:nvPr/>
        </p:nvSpPr>
        <p:spPr bwMode="auto">
          <a:xfrm>
            <a:off x="7772400" y="64008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alibri"/>
                <a:ea typeface="MS PGothic" pitchFamily="34" charset="-128"/>
              </a:rPr>
              <a:t>Eloranta</a:t>
            </a:r>
          </a:p>
        </p:txBody>
      </p:sp>
    </p:spTree>
    <p:extLst>
      <p:ext uri="{BB962C8B-B14F-4D97-AF65-F5344CB8AC3E}">
        <p14:creationId xmlns:p14="http://schemas.microsoft.com/office/powerpoint/2010/main" val="3948218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68364"/>
            <a:ext cx="7239000" cy="598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-76200"/>
            <a:ext cx="8915400" cy="990600"/>
          </a:xfrm>
        </p:spPr>
        <p:txBody>
          <a:bodyPr/>
          <a:lstStyle/>
          <a:p>
            <a:pPr algn="ctr" eaLnBrk="1" hangingPunct="1"/>
            <a:r>
              <a:rPr lang="en-US" altLang="ko-KR" sz="3300" b="1" dirty="0">
                <a:solidFill>
                  <a:srgbClr val="FF0000"/>
                </a:solidFill>
                <a:latin typeface="Arial" charset="0"/>
                <a:cs typeface="Arial" charset="0"/>
              </a:rPr>
              <a:t>2010: Mixed-phase cloud appearance</a:t>
            </a:r>
          </a:p>
        </p:txBody>
      </p:sp>
      <p:sp>
        <p:nvSpPr>
          <p:cNvPr id="205834" name="Oval 4"/>
          <p:cNvSpPr>
            <a:spLocks noChangeArrowheads="1"/>
          </p:cNvSpPr>
          <p:nvPr/>
        </p:nvSpPr>
        <p:spPr bwMode="auto">
          <a:xfrm>
            <a:off x="5257800" y="2667000"/>
            <a:ext cx="838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FFFFFF"/>
              </a:solidFill>
              <a:latin typeface="Arial" charset="0"/>
              <a:ea typeface="맑은 고딕"/>
            </a:endParaRPr>
          </a:p>
        </p:txBody>
      </p:sp>
      <p:sp>
        <p:nvSpPr>
          <p:cNvPr id="205835" name="Line 5"/>
          <p:cNvSpPr>
            <a:spLocks noChangeShapeType="1"/>
          </p:cNvSpPr>
          <p:nvPr/>
        </p:nvSpPr>
        <p:spPr bwMode="auto">
          <a:xfrm flipH="1">
            <a:off x="6019800" y="1600200"/>
            <a:ext cx="3276600" cy="11430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9220200" y="1150938"/>
            <a:ext cx="1600200" cy="8302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In single layer</a:t>
            </a:r>
          </a:p>
        </p:txBody>
      </p:sp>
      <p:sp>
        <p:nvSpPr>
          <p:cNvPr id="205837" name="Oval 4"/>
          <p:cNvSpPr>
            <a:spLocks noChangeArrowheads="1"/>
          </p:cNvSpPr>
          <p:nvPr/>
        </p:nvSpPr>
        <p:spPr bwMode="auto">
          <a:xfrm>
            <a:off x="5257800" y="5402263"/>
            <a:ext cx="838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FFFFFF"/>
              </a:solidFill>
              <a:latin typeface="Arial" charset="0"/>
              <a:ea typeface="맑은 고딕"/>
            </a:endParaRPr>
          </a:p>
        </p:txBody>
      </p:sp>
      <p:sp>
        <p:nvSpPr>
          <p:cNvPr id="205838" name="Line 5"/>
          <p:cNvSpPr>
            <a:spLocks noChangeShapeType="1"/>
          </p:cNvSpPr>
          <p:nvPr/>
        </p:nvSpPr>
        <p:spPr bwMode="auto">
          <a:xfrm flipH="1">
            <a:off x="6019800" y="4335463"/>
            <a:ext cx="3276600" cy="11430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9220200" y="3886201"/>
            <a:ext cx="1600200" cy="8302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ko-KR" b="1" dirty="0">
                <a:solidFill>
                  <a:srgbClr val="FF0000"/>
                </a:solidFill>
                <a:latin typeface="Times New Roman" pitchFamily="18" charset="0"/>
              </a:rPr>
              <a:t>Liquid near top</a:t>
            </a:r>
          </a:p>
        </p:txBody>
      </p:sp>
      <p:sp>
        <p:nvSpPr>
          <p:cNvPr id="205840" name="Text Box 16"/>
          <p:cNvSpPr txBox="1">
            <a:spLocks noChangeArrowheads="1"/>
          </p:cNvSpPr>
          <p:nvPr/>
        </p:nvSpPr>
        <p:spPr bwMode="auto">
          <a:xfrm>
            <a:off x="7772400" y="64008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alibri"/>
                <a:ea typeface="MS PGothic" pitchFamily="34" charset="-128"/>
              </a:rPr>
              <a:t>Eloranta</a:t>
            </a:r>
          </a:p>
        </p:txBody>
      </p:sp>
    </p:spTree>
    <p:extLst>
      <p:ext uri="{BB962C8B-B14F-4D97-AF65-F5344CB8AC3E}">
        <p14:creationId xmlns:p14="http://schemas.microsoft.com/office/powerpoint/2010/main" val="366593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68364"/>
            <a:ext cx="7239000" cy="598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-76200"/>
            <a:ext cx="8915400" cy="990600"/>
          </a:xfrm>
        </p:spPr>
        <p:txBody>
          <a:bodyPr/>
          <a:lstStyle/>
          <a:p>
            <a:pPr algn="ctr" eaLnBrk="1" hangingPunct="1"/>
            <a:r>
              <a:rPr lang="en-US" altLang="ko-KR" sz="3300" b="1" dirty="0">
                <a:solidFill>
                  <a:srgbClr val="FF0000"/>
                </a:solidFill>
                <a:latin typeface="Arial" charset="0"/>
                <a:cs typeface="Arial" charset="0"/>
              </a:rPr>
              <a:t>2010: Mixed-phase cloud appearance</a:t>
            </a:r>
          </a:p>
        </p:txBody>
      </p:sp>
      <p:sp>
        <p:nvSpPr>
          <p:cNvPr id="2" name="Oval 10"/>
          <p:cNvSpPr>
            <a:spLocks noChangeArrowheads="1"/>
          </p:cNvSpPr>
          <p:nvPr/>
        </p:nvSpPr>
        <p:spPr bwMode="auto">
          <a:xfrm>
            <a:off x="6705600" y="5791200"/>
            <a:ext cx="609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FFFFFF"/>
              </a:solidFill>
              <a:latin typeface="Arial" charset="0"/>
              <a:ea typeface="맑은 고딕"/>
            </a:endParaRP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 flipH="1">
            <a:off x="7315200" y="5638800"/>
            <a:ext cx="1981200" cy="3810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05833" name="Text Box 12"/>
          <p:cNvSpPr txBox="1">
            <a:spLocks noChangeArrowheads="1"/>
          </p:cNvSpPr>
          <p:nvPr/>
        </p:nvSpPr>
        <p:spPr bwMode="auto">
          <a:xfrm>
            <a:off x="9220200" y="5197476"/>
            <a:ext cx="1447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ko-KR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Ice near base</a:t>
            </a:r>
          </a:p>
        </p:txBody>
      </p:sp>
      <p:sp>
        <p:nvSpPr>
          <p:cNvPr id="205834" name="Oval 4"/>
          <p:cNvSpPr>
            <a:spLocks noChangeArrowheads="1"/>
          </p:cNvSpPr>
          <p:nvPr/>
        </p:nvSpPr>
        <p:spPr bwMode="auto">
          <a:xfrm>
            <a:off x="5257800" y="2667000"/>
            <a:ext cx="838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FFFFFF"/>
              </a:solidFill>
              <a:latin typeface="Arial" charset="0"/>
              <a:ea typeface="맑은 고딕"/>
            </a:endParaRPr>
          </a:p>
        </p:txBody>
      </p:sp>
      <p:sp>
        <p:nvSpPr>
          <p:cNvPr id="205835" name="Line 5"/>
          <p:cNvSpPr>
            <a:spLocks noChangeShapeType="1"/>
          </p:cNvSpPr>
          <p:nvPr/>
        </p:nvSpPr>
        <p:spPr bwMode="auto">
          <a:xfrm flipH="1">
            <a:off x="6019800" y="1600200"/>
            <a:ext cx="3276600" cy="11430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9220200" y="1150938"/>
            <a:ext cx="1600200" cy="8302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In single layer</a:t>
            </a:r>
          </a:p>
        </p:txBody>
      </p:sp>
      <p:sp>
        <p:nvSpPr>
          <p:cNvPr id="205837" name="Oval 4"/>
          <p:cNvSpPr>
            <a:spLocks noChangeArrowheads="1"/>
          </p:cNvSpPr>
          <p:nvPr/>
        </p:nvSpPr>
        <p:spPr bwMode="auto">
          <a:xfrm>
            <a:off x="5257800" y="5402263"/>
            <a:ext cx="838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FFFFFF"/>
              </a:solidFill>
              <a:latin typeface="Arial" charset="0"/>
              <a:ea typeface="맑은 고딕"/>
            </a:endParaRPr>
          </a:p>
        </p:txBody>
      </p:sp>
      <p:sp>
        <p:nvSpPr>
          <p:cNvPr id="205838" name="Line 5"/>
          <p:cNvSpPr>
            <a:spLocks noChangeShapeType="1"/>
          </p:cNvSpPr>
          <p:nvPr/>
        </p:nvSpPr>
        <p:spPr bwMode="auto">
          <a:xfrm flipH="1">
            <a:off x="6019800" y="4335463"/>
            <a:ext cx="3276600" cy="11430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9220200" y="3886201"/>
            <a:ext cx="1600200" cy="8302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ko-KR" b="1" dirty="0">
                <a:solidFill>
                  <a:srgbClr val="FF0000"/>
                </a:solidFill>
                <a:latin typeface="Times New Roman" pitchFamily="18" charset="0"/>
              </a:rPr>
              <a:t>Liquid near top</a:t>
            </a:r>
          </a:p>
        </p:txBody>
      </p:sp>
      <p:sp>
        <p:nvSpPr>
          <p:cNvPr id="205840" name="Text Box 16"/>
          <p:cNvSpPr txBox="1">
            <a:spLocks noChangeArrowheads="1"/>
          </p:cNvSpPr>
          <p:nvPr/>
        </p:nvSpPr>
        <p:spPr bwMode="auto">
          <a:xfrm>
            <a:off x="7772400" y="64008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alibri"/>
                <a:ea typeface="MS PGothic" pitchFamily="34" charset="-128"/>
              </a:rPr>
              <a:t>Eloranta</a:t>
            </a:r>
          </a:p>
        </p:txBody>
      </p:sp>
    </p:spTree>
    <p:extLst>
      <p:ext uri="{BB962C8B-B14F-4D97-AF65-F5344CB8AC3E}">
        <p14:creationId xmlns:p14="http://schemas.microsoft.com/office/powerpoint/2010/main" val="4141363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68364"/>
            <a:ext cx="7239000" cy="598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31" name="Oval 7"/>
          <p:cNvSpPr>
            <a:spLocks noChangeArrowheads="1"/>
          </p:cNvSpPr>
          <p:nvPr/>
        </p:nvSpPr>
        <p:spPr bwMode="auto">
          <a:xfrm>
            <a:off x="3810000" y="1828800"/>
            <a:ext cx="228600" cy="12192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05832" name="Line 8"/>
          <p:cNvSpPr>
            <a:spLocks noChangeShapeType="1"/>
          </p:cNvSpPr>
          <p:nvPr/>
        </p:nvSpPr>
        <p:spPr bwMode="auto">
          <a:xfrm flipH="1">
            <a:off x="4038600" y="2362200"/>
            <a:ext cx="5257800" cy="762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05829" name="Text Box 9"/>
          <p:cNvSpPr txBox="1">
            <a:spLocks noChangeArrowheads="1"/>
          </p:cNvSpPr>
          <p:nvPr/>
        </p:nvSpPr>
        <p:spPr bwMode="auto">
          <a:xfrm>
            <a:off x="9220200" y="2057401"/>
            <a:ext cx="129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ko-KR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In multi layers</a:t>
            </a:r>
          </a:p>
        </p:txBody>
      </p:sp>
      <p:sp>
        <p:nvSpPr>
          <p:cNvPr id="2058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-76200"/>
            <a:ext cx="8915400" cy="990600"/>
          </a:xfrm>
        </p:spPr>
        <p:txBody>
          <a:bodyPr/>
          <a:lstStyle/>
          <a:p>
            <a:pPr algn="ctr" eaLnBrk="1" hangingPunct="1"/>
            <a:r>
              <a:rPr lang="en-US" altLang="ko-KR" sz="3300" b="1" dirty="0">
                <a:solidFill>
                  <a:srgbClr val="FF0000"/>
                </a:solidFill>
                <a:latin typeface="Arial" charset="0"/>
                <a:cs typeface="Arial" charset="0"/>
              </a:rPr>
              <a:t>2010: Mixed-phase cloud appearance</a:t>
            </a:r>
          </a:p>
        </p:txBody>
      </p:sp>
      <p:sp>
        <p:nvSpPr>
          <p:cNvPr id="2" name="Oval 10"/>
          <p:cNvSpPr>
            <a:spLocks noChangeArrowheads="1"/>
          </p:cNvSpPr>
          <p:nvPr/>
        </p:nvSpPr>
        <p:spPr bwMode="auto">
          <a:xfrm>
            <a:off x="6705600" y="5791200"/>
            <a:ext cx="609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FFFFFF"/>
              </a:solidFill>
              <a:latin typeface="Arial" charset="0"/>
              <a:ea typeface="맑은 고딕"/>
            </a:endParaRP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 flipH="1">
            <a:off x="7315200" y="5638800"/>
            <a:ext cx="1981200" cy="3810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05833" name="Text Box 12"/>
          <p:cNvSpPr txBox="1">
            <a:spLocks noChangeArrowheads="1"/>
          </p:cNvSpPr>
          <p:nvPr/>
        </p:nvSpPr>
        <p:spPr bwMode="auto">
          <a:xfrm>
            <a:off x="9220200" y="5197476"/>
            <a:ext cx="1447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ko-KR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Ice near base</a:t>
            </a:r>
          </a:p>
        </p:txBody>
      </p:sp>
      <p:sp>
        <p:nvSpPr>
          <p:cNvPr id="205834" name="Oval 4"/>
          <p:cNvSpPr>
            <a:spLocks noChangeArrowheads="1"/>
          </p:cNvSpPr>
          <p:nvPr/>
        </p:nvSpPr>
        <p:spPr bwMode="auto">
          <a:xfrm>
            <a:off x="5257800" y="2667000"/>
            <a:ext cx="838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FFFFFF"/>
              </a:solidFill>
              <a:latin typeface="Arial" charset="0"/>
              <a:ea typeface="맑은 고딕"/>
            </a:endParaRPr>
          </a:p>
        </p:txBody>
      </p:sp>
      <p:sp>
        <p:nvSpPr>
          <p:cNvPr id="205835" name="Line 5"/>
          <p:cNvSpPr>
            <a:spLocks noChangeShapeType="1"/>
          </p:cNvSpPr>
          <p:nvPr/>
        </p:nvSpPr>
        <p:spPr bwMode="auto">
          <a:xfrm flipH="1">
            <a:off x="6019800" y="1600200"/>
            <a:ext cx="3276600" cy="11430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9220200" y="1150938"/>
            <a:ext cx="1600200" cy="8302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In single layer</a:t>
            </a:r>
          </a:p>
        </p:txBody>
      </p:sp>
      <p:sp>
        <p:nvSpPr>
          <p:cNvPr id="205837" name="Oval 4"/>
          <p:cNvSpPr>
            <a:spLocks noChangeArrowheads="1"/>
          </p:cNvSpPr>
          <p:nvPr/>
        </p:nvSpPr>
        <p:spPr bwMode="auto">
          <a:xfrm>
            <a:off x="5257800" y="5402263"/>
            <a:ext cx="838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FFFFFF"/>
              </a:solidFill>
              <a:latin typeface="Arial" charset="0"/>
              <a:ea typeface="맑은 고딕"/>
            </a:endParaRPr>
          </a:p>
        </p:txBody>
      </p:sp>
      <p:sp>
        <p:nvSpPr>
          <p:cNvPr id="205838" name="Line 5"/>
          <p:cNvSpPr>
            <a:spLocks noChangeShapeType="1"/>
          </p:cNvSpPr>
          <p:nvPr/>
        </p:nvSpPr>
        <p:spPr bwMode="auto">
          <a:xfrm flipH="1">
            <a:off x="6019800" y="4335463"/>
            <a:ext cx="3276600" cy="11430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9220200" y="3886201"/>
            <a:ext cx="1600200" cy="8302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ko-KR" b="1" dirty="0">
                <a:solidFill>
                  <a:srgbClr val="FF0000"/>
                </a:solidFill>
                <a:latin typeface="Times New Roman" pitchFamily="18" charset="0"/>
              </a:rPr>
              <a:t>Liquid near top</a:t>
            </a:r>
          </a:p>
        </p:txBody>
      </p:sp>
      <p:sp>
        <p:nvSpPr>
          <p:cNvPr id="205840" name="Text Box 16"/>
          <p:cNvSpPr txBox="1">
            <a:spLocks noChangeArrowheads="1"/>
          </p:cNvSpPr>
          <p:nvPr/>
        </p:nvSpPr>
        <p:spPr bwMode="auto">
          <a:xfrm>
            <a:off x="7772400" y="64008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alibri"/>
                <a:ea typeface="MS PGothic" pitchFamily="34" charset="-128"/>
              </a:rPr>
              <a:t>Eloranta</a:t>
            </a:r>
          </a:p>
        </p:txBody>
      </p:sp>
    </p:spTree>
    <p:extLst>
      <p:ext uri="{BB962C8B-B14F-4D97-AF65-F5344CB8AC3E}">
        <p14:creationId xmlns:p14="http://schemas.microsoft.com/office/powerpoint/2010/main" val="618001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>
            <a:extLst>
              <a:ext uri="{FF2B5EF4-FFF2-40B4-BE49-F238E27FC236}">
                <a16:creationId xmlns:a16="http://schemas.microsoft.com/office/drawing/2014/main" id="{B8691CBF-FF13-C849-970A-6645516C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039" y="-26988"/>
            <a:ext cx="8777287" cy="1143001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Advice for Giving Memorable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52CE7-B453-4CD1-9FFA-DF2AA32B1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951" y="992188"/>
            <a:ext cx="8526463" cy="5365750"/>
          </a:xfrm>
        </p:spPr>
        <p:txBody>
          <a:bodyPr rtlCol="0">
            <a:normAutofit/>
          </a:bodyPr>
          <a:lstStyle/>
          <a:p>
            <a:pPr marL="571500" indent="-457200" defTabSz="457200">
              <a:buFont typeface="+mj-lt"/>
              <a:buAutoNum type="arabicPeriod"/>
              <a:defRPr/>
            </a:pPr>
            <a:r>
              <a:rPr lang="en-US" sz="2400" dirty="0"/>
              <a:t>Never prepare your talk	</a:t>
            </a:r>
          </a:p>
          <a:p>
            <a:pPr marL="1028700" lvl="1" indent="-457200" defTabSz="457200">
              <a:defRPr/>
            </a:pPr>
            <a:r>
              <a:rPr lang="en-US" sz="2000" dirty="0"/>
              <a:t>Spontaneous is better</a:t>
            </a:r>
          </a:p>
          <a:p>
            <a:pPr marL="1028700" lvl="1" indent="-457200" defTabSz="457200">
              <a:defRPr/>
            </a:pPr>
            <a:r>
              <a:rPr lang="en-US" sz="2000" dirty="0"/>
              <a:t>You can always read of your slides</a:t>
            </a:r>
          </a:p>
          <a:p>
            <a:pPr marL="1028700" lvl="1" indent="-457200" defTabSz="457200">
              <a:defRPr/>
            </a:pPr>
            <a:r>
              <a:rPr lang="en-US" sz="2000" dirty="0"/>
              <a:t>Better to spend time doing more research</a:t>
            </a:r>
          </a:p>
          <a:p>
            <a:pPr marL="1028700" lvl="1" indent="-457200" defTabSz="457200">
              <a:defRPr/>
            </a:pPr>
            <a:r>
              <a:rPr lang="en-US" sz="2000" dirty="0"/>
              <a:t>Don’t worry about questions you might get: You are smart, you can handle them</a:t>
            </a:r>
          </a:p>
          <a:p>
            <a:pPr marL="571500" indent="-457200" defTabSz="457200">
              <a:buFont typeface="+mj-lt"/>
              <a:buAutoNum type="arabicPeriod" startAt="2"/>
              <a:defRPr/>
            </a:pPr>
            <a:r>
              <a:rPr lang="en-US" sz="2400" dirty="0"/>
              <a:t>Cram all information from your research into your talk	</a:t>
            </a:r>
          </a:p>
          <a:p>
            <a:pPr marL="1028700" lvl="1" indent="-457200" defTabSz="457200">
              <a:defRPr/>
            </a:pPr>
            <a:r>
              <a:rPr lang="en-US" sz="2000" dirty="0"/>
              <a:t>It’s an educated audience and they can keep up</a:t>
            </a:r>
          </a:p>
          <a:p>
            <a:pPr marL="1028700" lvl="1" indent="-457200" defTabSz="457200">
              <a:defRPr/>
            </a:pPr>
            <a:r>
              <a:rPr lang="en-US" sz="2000" dirty="0"/>
              <a:t>They are smart: they will understand the details</a:t>
            </a:r>
          </a:p>
          <a:p>
            <a:pPr marL="1028700" lvl="1" indent="-457200" defTabSz="457200">
              <a:defRPr/>
            </a:pPr>
            <a:r>
              <a:rPr lang="en-US" sz="2000" dirty="0"/>
              <a:t>Don’t waste time explaining the basics</a:t>
            </a:r>
          </a:p>
          <a:p>
            <a:pPr marL="1485900" lvl="2" indent="-457200" defTabSz="457200">
              <a:defRPr/>
            </a:pPr>
            <a:r>
              <a:rPr lang="en-US" sz="1600" dirty="0"/>
              <a:t>That would insult your audience &amp; waste time</a:t>
            </a:r>
          </a:p>
          <a:p>
            <a:pPr marL="1028700" lvl="1" indent="-457200" defTabSz="457200">
              <a:defRPr/>
            </a:pPr>
            <a:r>
              <a:rPr lang="en-US" sz="2000" dirty="0"/>
              <a:t>They will know what you are doing and why</a:t>
            </a:r>
            <a:endParaRPr lang="en-AU" sz="2000" dirty="0"/>
          </a:p>
          <a:p>
            <a:pPr marL="1028700" lvl="1" indent="-457200" defTabSz="457200">
              <a:defRPr/>
            </a:pPr>
            <a:endParaRPr lang="en-AU" sz="2000" dirty="0"/>
          </a:p>
          <a:p>
            <a:pPr marL="457200" indent="-457200" defTabSz="457200">
              <a:buFont typeface="+mj-lt"/>
              <a:buAutoNum type="arabicPeriod"/>
              <a:defRPr/>
            </a:pPr>
            <a:endParaRPr lang="en-AU" sz="2400" dirty="0"/>
          </a:p>
          <a:p>
            <a:pPr marL="457200" indent="-457200" defTabSz="457200">
              <a:buFont typeface="+mj-lt"/>
              <a:buAutoNum type="arabicPeriod"/>
              <a:defRPr/>
            </a:pPr>
            <a:endParaRPr lang="en-AU" sz="2400" dirty="0"/>
          </a:p>
          <a:p>
            <a:pPr marL="457200" indent="-457200" defTabSz="457200">
              <a:buFont typeface="+mj-lt"/>
              <a:buAutoNum type="arabicPeriod"/>
              <a:defRPr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166715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10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259555"/>
            <a:ext cx="8229393" cy="3367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800" y="259554"/>
            <a:ext cx="2322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t>Jackson et al. 2012</a:t>
            </a:r>
          </a:p>
        </p:txBody>
      </p:sp>
    </p:spTree>
    <p:extLst>
      <p:ext uri="{BB962C8B-B14F-4D97-AF65-F5344CB8AC3E}">
        <p14:creationId xmlns:p14="http://schemas.microsoft.com/office/powerpoint/2010/main" val="649336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10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259555"/>
            <a:ext cx="8229393" cy="336709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861733" y="914400"/>
            <a:ext cx="2362200" cy="685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853266" y="1428750"/>
            <a:ext cx="1333500" cy="24384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99732" y="3695701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Strong capping inversion between normalized altitude (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z</a:t>
            </a:r>
            <a:r>
              <a:rPr lang="en-US" sz="2800" b="1" baseline="-25000" dirty="0" err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n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) of 0.8 to 1.2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3800" y="259554"/>
            <a:ext cx="2322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t>Jackson et al. 2012</a:t>
            </a:r>
          </a:p>
        </p:txBody>
      </p:sp>
    </p:spTree>
    <p:extLst>
      <p:ext uri="{BB962C8B-B14F-4D97-AF65-F5344CB8AC3E}">
        <p14:creationId xmlns:p14="http://schemas.microsoft.com/office/powerpoint/2010/main" val="2382853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10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259555"/>
            <a:ext cx="8229393" cy="336709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861733" y="914400"/>
            <a:ext cx="2362200" cy="685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853266" y="1428750"/>
            <a:ext cx="1333500" cy="24384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99732" y="3695701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Strong capping inversion between normalized altitude (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z</a:t>
            </a:r>
            <a:r>
              <a:rPr lang="en-US" sz="2800" b="1" baseline="-25000" dirty="0" err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n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) of 0.8 to 1.2</a:t>
            </a:r>
          </a:p>
        </p:txBody>
      </p:sp>
      <p:sp>
        <p:nvSpPr>
          <p:cNvPr id="7" name="Oval 6"/>
          <p:cNvSpPr/>
          <p:nvPr/>
        </p:nvSpPr>
        <p:spPr>
          <a:xfrm>
            <a:off x="6781800" y="1085850"/>
            <a:ext cx="2133600" cy="342900"/>
          </a:xfrm>
          <a:prstGeom prst="ellipse">
            <a:avLst/>
          </a:prstGeom>
          <a:noFill/>
          <a:ln w="635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67000" y="1327946"/>
            <a:ext cx="5486400" cy="3680883"/>
          </a:xfrm>
          <a:prstGeom prst="straightConnector1">
            <a:avLst/>
          </a:prstGeom>
          <a:ln w="635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99733" y="4833610"/>
            <a:ext cx="79245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CC"/>
                </a:solidFill>
                <a:latin typeface="Arial" charset="0"/>
                <a:ea typeface="MS PGothic" pitchFamily="34" charset="-128"/>
              </a:rPr>
              <a:t>Subadiabatic</a:t>
            </a:r>
            <a:r>
              <a:rPr lang="en-US" sz="2800" b="1" dirty="0">
                <a:solidFill>
                  <a:srgbClr val="0000CC"/>
                </a:solidFill>
                <a:latin typeface="Arial" charset="0"/>
                <a:ea typeface="MS PGothic" pitchFamily="34" charset="-128"/>
              </a:rPr>
              <a:t> LWC for </a:t>
            </a:r>
            <a:r>
              <a:rPr lang="en-US" sz="2800" b="1" dirty="0" err="1">
                <a:solidFill>
                  <a:srgbClr val="0000CC"/>
                </a:solidFill>
                <a:latin typeface="Arial" charset="0"/>
                <a:ea typeface="MS PGothic" pitchFamily="34" charset="-128"/>
              </a:rPr>
              <a:t>z</a:t>
            </a:r>
            <a:r>
              <a:rPr lang="en-US" sz="2800" b="1" baseline="-25000" dirty="0" err="1">
                <a:solidFill>
                  <a:srgbClr val="0000CC"/>
                </a:solidFill>
                <a:latin typeface="Arial" charset="0"/>
                <a:ea typeface="MS PGothic" pitchFamily="34" charset="-128"/>
              </a:rPr>
              <a:t>n</a:t>
            </a:r>
            <a:r>
              <a:rPr lang="en-US" sz="2800" b="1" dirty="0">
                <a:solidFill>
                  <a:srgbClr val="0000CC"/>
                </a:solidFill>
                <a:latin typeface="Arial" charset="0"/>
                <a:ea typeface="MS PGothic" pitchFamily="34" charset="-128"/>
              </a:rPr>
              <a:t> &gt; 0.8 consistent with entrainment of dry air above cloud top or growth of ice at expense of liquid water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3800" y="259554"/>
            <a:ext cx="2322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t>Jackson et al. 2012</a:t>
            </a:r>
          </a:p>
        </p:txBody>
      </p:sp>
    </p:spTree>
    <p:extLst>
      <p:ext uri="{BB962C8B-B14F-4D97-AF65-F5344CB8AC3E}">
        <p14:creationId xmlns:p14="http://schemas.microsoft.com/office/powerpoint/2010/main" val="4082035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>
            <a:extLst>
              <a:ext uri="{FF2B5EF4-FFF2-40B4-BE49-F238E27FC236}">
                <a16:creationId xmlns:a16="http://schemas.microsoft.com/office/drawing/2014/main" id="{B8691CBF-FF13-C849-970A-6645516C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039" y="-26988"/>
            <a:ext cx="8777287" cy="1143001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Advice for Giving Memorable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52CE7-B453-4CD1-9FFA-DF2AA32B1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951" y="992188"/>
            <a:ext cx="8526463" cy="5365750"/>
          </a:xfrm>
        </p:spPr>
        <p:txBody>
          <a:bodyPr rtlCol="0">
            <a:normAutofit/>
          </a:bodyPr>
          <a:lstStyle/>
          <a:p>
            <a:pPr marL="571500" indent="-457200" defTabSz="457200">
              <a:buFont typeface="+mj-lt"/>
              <a:buAutoNum type="arabicPeriod" startAt="3"/>
              <a:defRPr/>
            </a:pPr>
            <a:r>
              <a:rPr lang="en-US" sz="2400" dirty="0"/>
              <a:t>Always go over your allotted time	</a:t>
            </a:r>
          </a:p>
          <a:p>
            <a:pPr marL="1028700" lvl="1" indent="-457200" defTabSz="457200">
              <a:defRPr/>
            </a:pPr>
            <a:r>
              <a:rPr lang="en-US" sz="2000" dirty="0"/>
              <a:t>Shows that you have done a lot of work</a:t>
            </a:r>
          </a:p>
          <a:p>
            <a:pPr marL="1028700" lvl="1" indent="-457200" defTabSz="457200">
              <a:defRPr/>
            </a:pPr>
            <a:r>
              <a:rPr lang="en-US" sz="2000" dirty="0"/>
              <a:t>If you’re not last, your work is more important than those following you</a:t>
            </a:r>
          </a:p>
          <a:p>
            <a:pPr marL="1028700" lvl="1" indent="-457200" defTabSz="457200">
              <a:defRPr/>
            </a:pPr>
            <a:r>
              <a:rPr lang="en-US" sz="2000" dirty="0"/>
              <a:t>Everyone wants to know all the details of what you did</a:t>
            </a:r>
          </a:p>
          <a:p>
            <a:pPr marL="1028700" lvl="1" indent="-457200" defTabSz="457200">
              <a:defRPr/>
            </a:pPr>
            <a:r>
              <a:rPr lang="en-US" sz="2000" dirty="0"/>
              <a:t>Going over time saves you from potential questions</a:t>
            </a:r>
          </a:p>
          <a:p>
            <a:pPr marL="1028700" lvl="1" indent="-457200" defTabSz="457200">
              <a:defRPr/>
            </a:pPr>
            <a:r>
              <a:rPr lang="en-US" sz="2000" dirty="0"/>
              <a:t>Breaks are added into schedule to accommodate talk over runs</a:t>
            </a:r>
          </a:p>
          <a:p>
            <a:pPr marL="457200" indent="-457200" defTabSz="457200">
              <a:buFont typeface="+mj-lt"/>
              <a:buAutoNum type="arabicPeriod" startAt="3"/>
              <a:defRPr/>
            </a:pPr>
            <a:endParaRPr lang="en-AU" sz="2400" dirty="0"/>
          </a:p>
          <a:p>
            <a:pPr marL="457200" indent="-457200" defTabSz="457200">
              <a:buFont typeface="+mj-lt"/>
              <a:buAutoNum type="arabicPeriod" startAt="3"/>
              <a:defRPr/>
            </a:pPr>
            <a:endParaRPr lang="en-AU" sz="2400" dirty="0"/>
          </a:p>
          <a:p>
            <a:pPr marL="457200" indent="-457200" defTabSz="457200">
              <a:buFont typeface="+mj-lt"/>
              <a:buAutoNum type="arabicPeriod" startAt="3"/>
              <a:defRPr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50661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>
            <a:extLst>
              <a:ext uri="{FF2B5EF4-FFF2-40B4-BE49-F238E27FC236}">
                <a16:creationId xmlns:a16="http://schemas.microsoft.com/office/drawing/2014/main" id="{B8691CBF-FF13-C849-970A-6645516C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039" y="-26988"/>
            <a:ext cx="8777287" cy="1143001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Advice for Giving Memorable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52CE7-B453-4CD1-9FFA-DF2AA32B1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951" y="992188"/>
            <a:ext cx="8526463" cy="5365750"/>
          </a:xfrm>
        </p:spPr>
        <p:txBody>
          <a:bodyPr rtlCol="0">
            <a:normAutofit/>
          </a:bodyPr>
          <a:lstStyle/>
          <a:p>
            <a:pPr marL="571500" indent="-457200" defTabSz="457200">
              <a:buFont typeface="+mj-lt"/>
              <a:buAutoNum type="arabicPeriod" startAt="3"/>
              <a:defRPr/>
            </a:pPr>
            <a:r>
              <a:rPr lang="en-US" sz="2400" dirty="0"/>
              <a:t>Always go over your allotted time	</a:t>
            </a:r>
          </a:p>
          <a:p>
            <a:pPr marL="1028700" lvl="1" indent="-457200" defTabSz="457200">
              <a:defRPr/>
            </a:pPr>
            <a:r>
              <a:rPr lang="en-US" sz="2000" dirty="0"/>
              <a:t>Shows that you have done a lot of work</a:t>
            </a:r>
          </a:p>
          <a:p>
            <a:pPr marL="1028700" lvl="1" indent="-457200" defTabSz="457200">
              <a:defRPr/>
            </a:pPr>
            <a:r>
              <a:rPr lang="en-US" sz="2000" dirty="0"/>
              <a:t>If you’re not last, your work is more important than those following you</a:t>
            </a:r>
          </a:p>
          <a:p>
            <a:pPr marL="1028700" lvl="1" indent="-457200" defTabSz="457200">
              <a:defRPr/>
            </a:pPr>
            <a:r>
              <a:rPr lang="en-US" sz="2000" dirty="0"/>
              <a:t>Everyone wants to know all the details of what you did</a:t>
            </a:r>
          </a:p>
          <a:p>
            <a:pPr marL="1028700" lvl="1" indent="-457200" defTabSz="457200">
              <a:defRPr/>
            </a:pPr>
            <a:r>
              <a:rPr lang="en-US" sz="2000" dirty="0"/>
              <a:t>Going over time saves you from potential questions</a:t>
            </a:r>
          </a:p>
          <a:p>
            <a:pPr marL="1028700" lvl="1" indent="-457200" defTabSz="457200">
              <a:defRPr/>
            </a:pPr>
            <a:r>
              <a:rPr lang="en-US" sz="2000" dirty="0"/>
              <a:t>Breaks are added into schedule to accommodate talk over runs</a:t>
            </a:r>
          </a:p>
          <a:p>
            <a:pPr marL="571500" indent="-457200" defTabSz="457200">
              <a:buFont typeface="+mj-lt"/>
              <a:buAutoNum type="arabicPeriod" startAt="4"/>
              <a:defRPr/>
            </a:pPr>
            <a:r>
              <a:rPr lang="en-US" sz="2400" dirty="0"/>
              <a:t>Prepare many viewgraphs with small type</a:t>
            </a:r>
          </a:p>
          <a:p>
            <a:pPr marL="1028700" lvl="1" indent="-457200" defTabSz="457200">
              <a:defRPr/>
            </a:pPr>
            <a:r>
              <a:rPr lang="en-US" sz="2000" dirty="0"/>
              <a:t>That way you get more information in each slide</a:t>
            </a:r>
          </a:p>
          <a:p>
            <a:pPr marL="1028700" lvl="1" indent="-457200" defTabSz="457200">
              <a:defRPr/>
            </a:pPr>
            <a:r>
              <a:rPr lang="en-US" sz="2000" dirty="0"/>
              <a:t>The more lines, colors &amp; symbols the better</a:t>
            </a:r>
          </a:p>
          <a:p>
            <a:pPr marL="1028700" lvl="1" indent="-457200" defTabSz="457200">
              <a:defRPr/>
            </a:pPr>
            <a:r>
              <a:rPr lang="en-US" sz="2000" dirty="0"/>
              <a:t>Don’t worry about the point you want to make</a:t>
            </a:r>
          </a:p>
          <a:p>
            <a:pPr marL="1485900" lvl="2" indent="-457200" defTabSz="457200">
              <a:defRPr/>
            </a:pPr>
            <a:r>
              <a:rPr lang="en-US" sz="1600" dirty="0"/>
              <a:t>Someone in audience will figure it out</a:t>
            </a:r>
          </a:p>
          <a:p>
            <a:pPr marL="1028700" lvl="1" indent="-457200" defTabSz="457200">
              <a:defRPr/>
            </a:pPr>
            <a:r>
              <a:rPr lang="en-US" sz="2000" dirty="0"/>
              <a:t>Need lots of slides to show you did a lot of work</a:t>
            </a:r>
          </a:p>
          <a:p>
            <a:pPr marL="1028700" lvl="1" indent="-457200" defTabSz="457200">
              <a:defRPr/>
            </a:pPr>
            <a:r>
              <a:rPr lang="en-US" sz="2000" dirty="0"/>
              <a:t>If audience understands every point on each slide, they will think you are stupid and that you have not accomplished very much</a:t>
            </a:r>
            <a:endParaRPr lang="en-AU" sz="2000" dirty="0"/>
          </a:p>
          <a:p>
            <a:pPr marL="457200" indent="-457200" defTabSz="457200">
              <a:buFont typeface="+mj-lt"/>
              <a:buAutoNum type="arabicPeriod" startAt="3"/>
              <a:defRPr/>
            </a:pPr>
            <a:endParaRPr lang="en-AU" sz="2400" dirty="0"/>
          </a:p>
          <a:p>
            <a:pPr marL="457200" indent="-457200" defTabSz="457200">
              <a:buFont typeface="+mj-lt"/>
              <a:buAutoNum type="arabicPeriod" startAt="3"/>
              <a:defRPr/>
            </a:pPr>
            <a:endParaRPr lang="en-AU" sz="2400" dirty="0"/>
          </a:p>
          <a:p>
            <a:pPr marL="457200" indent="-457200" defTabSz="457200">
              <a:buFont typeface="+mj-lt"/>
              <a:buAutoNum type="arabicPeriod" startAt="3"/>
              <a:defRPr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34663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>
            <a:extLst>
              <a:ext uri="{FF2B5EF4-FFF2-40B4-BE49-F238E27FC236}">
                <a16:creationId xmlns:a16="http://schemas.microsoft.com/office/drawing/2014/main" id="{B8691CBF-FF13-C849-970A-6645516C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039" y="-26988"/>
            <a:ext cx="8777287" cy="1143001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Advice for Giving Memorable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52CE7-B453-4CD1-9FFA-DF2AA32B1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951" y="992188"/>
            <a:ext cx="8526463" cy="5365750"/>
          </a:xfrm>
        </p:spPr>
        <p:txBody>
          <a:bodyPr rtlCol="0">
            <a:normAutofit/>
          </a:bodyPr>
          <a:lstStyle/>
          <a:p>
            <a:pPr marL="571500" indent="-457200" defTabSz="457200">
              <a:buFont typeface="+mj-lt"/>
              <a:buAutoNum type="arabicPeriod" startAt="5"/>
              <a:defRPr/>
            </a:pPr>
            <a:r>
              <a:rPr lang="en-US" sz="2400" dirty="0"/>
              <a:t>Add a put-down to answer of every question	</a:t>
            </a:r>
          </a:p>
          <a:p>
            <a:pPr marL="1028700" lvl="1" indent="-457200" defTabSz="457200">
              <a:defRPr/>
            </a:pPr>
            <a:r>
              <a:rPr lang="en-US" sz="2000" dirty="0"/>
              <a:t>If someone dares to question your work, they deserve to be publicly criticized: they must be idiots so should be ridiculed</a:t>
            </a:r>
          </a:p>
          <a:p>
            <a:pPr marL="1028700" lvl="1" indent="-457200" defTabSz="457200">
              <a:defRPr/>
            </a:pPr>
            <a:r>
              <a:rPr lang="en-US" sz="2000" dirty="0"/>
              <a:t>Prepare a list of “one-line insults” in advance</a:t>
            </a:r>
          </a:p>
          <a:p>
            <a:pPr marL="1028700" lvl="1" indent="-457200" defTabSz="457200">
              <a:defRPr/>
            </a:pPr>
            <a:r>
              <a:rPr lang="en-US" sz="2000" dirty="0"/>
              <a:t>Fly off the handle if need be</a:t>
            </a:r>
          </a:p>
          <a:p>
            <a:pPr marL="1028700" lvl="1" indent="-457200" defTabSz="457200">
              <a:defRPr/>
            </a:pPr>
            <a:r>
              <a:rPr lang="en-US" sz="2000" dirty="0"/>
              <a:t>Remember, intimidation always wins!</a:t>
            </a:r>
          </a:p>
          <a:p>
            <a:pPr marL="457200" indent="-457200" defTabSz="457200">
              <a:buFont typeface="+mj-lt"/>
              <a:buAutoNum type="arabicPeriod" startAt="5"/>
              <a:defRPr/>
            </a:pPr>
            <a:endParaRPr lang="en-AU" sz="2400" dirty="0"/>
          </a:p>
          <a:p>
            <a:pPr marL="457200" indent="-457200" defTabSz="457200">
              <a:buFont typeface="+mj-lt"/>
              <a:buAutoNum type="arabicPeriod" startAt="5"/>
              <a:defRPr/>
            </a:pPr>
            <a:endParaRPr lang="en-AU" sz="2400" dirty="0"/>
          </a:p>
          <a:p>
            <a:pPr marL="457200" indent="-457200" defTabSz="457200">
              <a:buFont typeface="+mj-lt"/>
              <a:buAutoNum type="arabicPeriod" startAt="5"/>
              <a:defRPr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530703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>
            <a:extLst>
              <a:ext uri="{FF2B5EF4-FFF2-40B4-BE49-F238E27FC236}">
                <a16:creationId xmlns:a16="http://schemas.microsoft.com/office/drawing/2014/main" id="{B8691CBF-FF13-C849-970A-6645516C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039" y="-26988"/>
            <a:ext cx="8777287" cy="1143001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Alternate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52CE7-B453-4CD1-9FFA-DF2AA32B1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951" y="992188"/>
            <a:ext cx="8526463" cy="5365750"/>
          </a:xfrm>
        </p:spPr>
        <p:txBody>
          <a:bodyPr rtlCol="0">
            <a:normAutofit/>
          </a:bodyPr>
          <a:lstStyle/>
          <a:p>
            <a:pPr marL="571500" indent="-457200" defTabSz="457200">
              <a:defRPr/>
            </a:pPr>
            <a:r>
              <a:rPr lang="en-US" sz="2400" dirty="0"/>
              <a:t>Why talks are important</a:t>
            </a:r>
          </a:p>
          <a:p>
            <a:pPr marL="571500" indent="-457200" defTabSz="457200">
              <a:defRPr/>
            </a:pPr>
            <a:r>
              <a:rPr lang="en-US" sz="2400" dirty="0"/>
              <a:t>What to present</a:t>
            </a:r>
          </a:p>
          <a:p>
            <a:pPr marL="571500" indent="-457200" defTabSz="457200">
              <a:defRPr/>
            </a:pPr>
            <a:r>
              <a:rPr lang="en-US" sz="2400" dirty="0"/>
              <a:t>How to prepare</a:t>
            </a:r>
          </a:p>
          <a:p>
            <a:pPr marL="571500" indent="-457200" defTabSz="457200">
              <a:defRPr/>
            </a:pPr>
            <a:r>
              <a:rPr lang="en-US" sz="2400" dirty="0"/>
              <a:t>How to handle the dreaded day</a:t>
            </a:r>
          </a:p>
          <a:p>
            <a:pPr marL="571500" indent="-457200" defTabSz="457200">
              <a:defRPr/>
            </a:pPr>
            <a:r>
              <a:rPr lang="en-US" sz="2400" dirty="0"/>
              <a:t>Questions and Answers</a:t>
            </a:r>
            <a:endParaRPr lang="en-US" sz="2000" dirty="0"/>
          </a:p>
          <a:p>
            <a:pPr marL="457200" indent="-457200" defTabSz="457200">
              <a:buFont typeface="+mj-lt"/>
              <a:buAutoNum type="arabicPeriod" startAt="5"/>
              <a:defRPr/>
            </a:pPr>
            <a:endParaRPr lang="en-AU" sz="2400" dirty="0"/>
          </a:p>
          <a:p>
            <a:pPr marL="457200" indent="-457200" defTabSz="457200">
              <a:buFont typeface="+mj-lt"/>
              <a:buAutoNum type="arabicPeriod" startAt="5"/>
              <a:defRPr/>
            </a:pPr>
            <a:endParaRPr lang="en-AU" sz="2400" dirty="0"/>
          </a:p>
          <a:p>
            <a:pPr marL="457200" indent="-457200" defTabSz="457200">
              <a:buFont typeface="+mj-lt"/>
              <a:buAutoNum type="arabicPeriod" startAt="5"/>
              <a:defRPr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574627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>
            <a:extLst>
              <a:ext uri="{FF2B5EF4-FFF2-40B4-BE49-F238E27FC236}">
                <a16:creationId xmlns:a16="http://schemas.microsoft.com/office/drawing/2014/main" id="{B8691CBF-FF13-C849-970A-6645516C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039" y="-26988"/>
            <a:ext cx="8777287" cy="1143001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Importance of 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52CE7-B453-4CD1-9FFA-DF2AA32B1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951" y="992188"/>
            <a:ext cx="8526463" cy="5365750"/>
          </a:xfrm>
        </p:spPr>
        <p:txBody>
          <a:bodyPr rtlCol="0">
            <a:normAutofit/>
          </a:bodyPr>
          <a:lstStyle/>
          <a:p>
            <a:pPr marL="571500" indent="-457200" defTabSz="457200">
              <a:defRPr/>
            </a:pPr>
            <a:r>
              <a:rPr lang="en-US" sz="2400" dirty="0"/>
              <a:t>Communicates ideas</a:t>
            </a:r>
          </a:p>
          <a:p>
            <a:pPr marL="571500" indent="-457200" defTabSz="457200">
              <a:defRPr/>
            </a:pPr>
            <a:r>
              <a:rPr lang="en-US" sz="2400" dirty="0"/>
              <a:t>“Show off” what you are doing</a:t>
            </a:r>
          </a:p>
          <a:p>
            <a:pPr marL="571500" indent="-457200" defTabSz="457200">
              <a:defRPr/>
            </a:pPr>
            <a:r>
              <a:rPr lang="en-US" sz="2400" dirty="0"/>
              <a:t>Helps you get/keep a job</a:t>
            </a:r>
          </a:p>
          <a:p>
            <a:pPr marL="571500" indent="-457200" defTabSz="457200">
              <a:defRPr/>
            </a:pPr>
            <a:r>
              <a:rPr lang="en-US" sz="2400" dirty="0"/>
              <a:t>Get feedback on what you are doing</a:t>
            </a:r>
          </a:p>
          <a:p>
            <a:pPr marL="571500" indent="-457200" defTabSz="457200">
              <a:defRPr/>
            </a:pPr>
            <a:r>
              <a:rPr lang="en-US" sz="2400" dirty="0"/>
              <a:t>Networking/funding</a:t>
            </a:r>
            <a:endParaRPr lang="en-US" sz="2000" dirty="0"/>
          </a:p>
          <a:p>
            <a:pPr marL="457200" indent="-457200" defTabSz="457200">
              <a:buFont typeface="+mj-lt"/>
              <a:buAutoNum type="arabicPeriod" startAt="5"/>
              <a:defRPr/>
            </a:pPr>
            <a:endParaRPr lang="en-AU" sz="2400" dirty="0"/>
          </a:p>
          <a:p>
            <a:pPr marL="457200" indent="-457200" defTabSz="457200">
              <a:buFont typeface="+mj-lt"/>
              <a:buAutoNum type="arabicPeriod" startAt="5"/>
              <a:defRPr/>
            </a:pPr>
            <a:endParaRPr lang="en-AU" sz="2400" dirty="0"/>
          </a:p>
          <a:p>
            <a:pPr marL="457200" indent="-457200" defTabSz="457200">
              <a:buFont typeface="+mj-lt"/>
              <a:buAutoNum type="arabicPeriod" startAt="5"/>
              <a:defRPr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05716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>
            <a:extLst>
              <a:ext uri="{FF2B5EF4-FFF2-40B4-BE49-F238E27FC236}">
                <a16:creationId xmlns:a16="http://schemas.microsoft.com/office/drawing/2014/main" id="{B8691CBF-FF13-C849-970A-6645516C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039" y="-26988"/>
            <a:ext cx="8777287" cy="1143001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Who are you talking to?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52CE7-B453-4CD1-9FFA-DF2AA32B1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951" y="992188"/>
            <a:ext cx="8526463" cy="5365750"/>
          </a:xfrm>
        </p:spPr>
        <p:txBody>
          <a:bodyPr rtlCol="0">
            <a:normAutofit/>
          </a:bodyPr>
          <a:lstStyle/>
          <a:p>
            <a:pPr marL="571500" indent="-457200" defTabSz="457200">
              <a:defRPr/>
            </a:pPr>
            <a:r>
              <a:rPr lang="en-US" sz="2400" dirty="0"/>
              <a:t>Gear your presentation to your audience</a:t>
            </a:r>
          </a:p>
          <a:p>
            <a:pPr marL="1028700" lvl="1" indent="-457200" defTabSz="457200">
              <a:defRPr/>
            </a:pPr>
            <a:r>
              <a:rPr lang="en-US" sz="1600" dirty="0"/>
              <a:t>Specialists in your field</a:t>
            </a:r>
          </a:p>
          <a:p>
            <a:pPr marL="1028700" lvl="1" indent="-457200" defTabSz="457200">
              <a:defRPr/>
            </a:pPr>
            <a:r>
              <a:rPr lang="en-US" sz="1600" dirty="0"/>
              <a:t>Colleagues in SoM/CIMMS</a:t>
            </a:r>
          </a:p>
          <a:p>
            <a:pPr marL="1028700" lvl="1" indent="-457200" defTabSz="457200">
              <a:defRPr/>
            </a:pPr>
            <a:r>
              <a:rPr lang="en-US" sz="1600" dirty="0"/>
              <a:t>Funding agents</a:t>
            </a:r>
          </a:p>
          <a:p>
            <a:pPr marL="1028700" lvl="1" indent="-457200" defTabSz="457200">
              <a:defRPr/>
            </a:pPr>
            <a:r>
              <a:rPr lang="en-US" sz="1600" dirty="0"/>
              <a:t>General public</a:t>
            </a:r>
          </a:p>
          <a:p>
            <a:pPr marL="1028700" lvl="1" indent="-457200" defTabSz="457200">
              <a:defRPr/>
            </a:pPr>
            <a:r>
              <a:rPr lang="en-US" sz="1600" dirty="0"/>
              <a:t>Undergraduate students</a:t>
            </a:r>
          </a:p>
          <a:p>
            <a:pPr marL="571500" indent="-457200" defTabSz="457200">
              <a:defRPr/>
            </a:pPr>
            <a:r>
              <a:rPr lang="en-US" sz="2000" dirty="0"/>
              <a:t>Choose your language accordingly</a:t>
            </a:r>
          </a:p>
          <a:p>
            <a:pPr marL="457200" indent="-457200" defTabSz="457200">
              <a:buFont typeface="+mj-lt"/>
              <a:buAutoNum type="arabicPeriod" startAt="5"/>
              <a:defRPr/>
            </a:pPr>
            <a:endParaRPr lang="en-AU" sz="2400" dirty="0"/>
          </a:p>
          <a:p>
            <a:pPr marL="457200" indent="-457200" defTabSz="457200">
              <a:buFont typeface="+mj-lt"/>
              <a:buAutoNum type="arabicPeriod" startAt="5"/>
              <a:defRPr/>
            </a:pPr>
            <a:endParaRPr lang="en-AU" sz="2400" dirty="0"/>
          </a:p>
          <a:p>
            <a:pPr marL="457200" indent="-457200" defTabSz="457200">
              <a:buFont typeface="+mj-lt"/>
              <a:buAutoNum type="arabicPeriod" startAt="5"/>
              <a:defRPr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227700256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1194</Words>
  <Application>Microsoft Office PowerPoint</Application>
  <PresentationFormat>Widescreen</PresentationFormat>
  <Paragraphs>215</Paragraphs>
  <Slides>32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굴림</vt:lpstr>
      <vt:lpstr>Arial</vt:lpstr>
      <vt:lpstr>Calibri</vt:lpstr>
      <vt:lpstr>Calibri Light</vt:lpstr>
      <vt:lpstr>Times New Roman</vt:lpstr>
      <vt:lpstr>Wingdings</vt:lpstr>
      <vt:lpstr>Office Theme</vt:lpstr>
      <vt:lpstr>1_Azure</vt:lpstr>
      <vt:lpstr>1_Office Theme</vt:lpstr>
      <vt:lpstr>1_Clarity</vt:lpstr>
      <vt:lpstr>2_Office Theme</vt:lpstr>
      <vt:lpstr>9_Office Theme</vt:lpstr>
      <vt:lpstr>Document</vt:lpstr>
      <vt:lpstr>How to Give a Memorable Talk</vt:lpstr>
      <vt:lpstr>Advice for Giving Memorable Talk</vt:lpstr>
      <vt:lpstr>Advice for Giving Memorable Talk</vt:lpstr>
      <vt:lpstr>Advice for Giving Memorable Talk</vt:lpstr>
      <vt:lpstr>Advice for Giving Memorable Talk</vt:lpstr>
      <vt:lpstr>Advice for Giving Memorable Talk</vt:lpstr>
      <vt:lpstr>Alternate Strategies</vt:lpstr>
      <vt:lpstr>Importance of presentations</vt:lpstr>
      <vt:lpstr>Who are you talking to? </vt:lpstr>
      <vt:lpstr>What to present</vt:lpstr>
      <vt:lpstr>How to start</vt:lpstr>
      <vt:lpstr>PowerPoint Presentation</vt:lpstr>
      <vt:lpstr>PowerPoint Presentation</vt:lpstr>
      <vt:lpstr>PowerPoint Presentation</vt:lpstr>
      <vt:lpstr>Microphysics: The Effect!</vt:lpstr>
      <vt:lpstr>Well maybe microphysics does not matter quite that much ….</vt:lpstr>
      <vt:lpstr>PowerPoint Presentation</vt:lpstr>
      <vt:lpstr>What to present</vt:lpstr>
      <vt:lpstr>Preparing Material</vt:lpstr>
      <vt:lpstr>Practice makes perfect</vt:lpstr>
      <vt:lpstr>The dreaded day</vt:lpstr>
      <vt:lpstr>Speaking</vt:lpstr>
      <vt:lpstr>Questions</vt:lpstr>
      <vt:lpstr>N&gt;500 statistics for all GC regions</vt:lpstr>
      <vt:lpstr>2010: Mixed-phase cloud appearance</vt:lpstr>
      <vt:lpstr>2010: Mixed-phase cloud appearance</vt:lpstr>
      <vt:lpstr>2010: Mixed-phase cloud appearance</vt:lpstr>
      <vt:lpstr>2010: Mixed-phase cloud appearance</vt:lpstr>
      <vt:lpstr>2010: Mixed-phase cloud appearance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McFarquhar</dc:creator>
  <cp:lastModifiedBy>McFarquhar, Greg</cp:lastModifiedBy>
  <cp:revision>10</cp:revision>
  <dcterms:created xsi:type="dcterms:W3CDTF">2018-04-11T19:01:07Z</dcterms:created>
  <dcterms:modified xsi:type="dcterms:W3CDTF">2022-04-19T17:28:09Z</dcterms:modified>
</cp:coreProperties>
</file>