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576" r:id="rId4"/>
    <p:sldId id="577" r:id="rId5"/>
    <p:sldId id="578" r:id="rId6"/>
    <p:sldId id="579" r:id="rId7"/>
    <p:sldId id="573" r:id="rId8"/>
    <p:sldId id="574" r:id="rId9"/>
    <p:sldId id="575" r:id="rId10"/>
    <p:sldId id="538" r:id="rId11"/>
    <p:sldId id="5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70140-3AF3-034A-9210-F6155C4F70D9}" v="141" dt="2022-03-21T15:34:32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1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tado, Jason C." userId="708af90e-eca8-48b9-a085-9bfc86c6a944" providerId="ADAL" clId="{EE570140-3AF3-034A-9210-F6155C4F70D9}"/>
    <pc:docChg chg="modSld">
      <pc:chgData name="Furtado, Jason C." userId="708af90e-eca8-48b9-a085-9bfc86c6a944" providerId="ADAL" clId="{EE570140-3AF3-034A-9210-F6155C4F70D9}" dt="2022-03-21T19:29:26.858" v="48" actId="20577"/>
      <pc:docMkLst>
        <pc:docMk/>
      </pc:docMkLst>
      <pc:sldChg chg="modSp mod">
        <pc:chgData name="Furtado, Jason C." userId="708af90e-eca8-48b9-a085-9bfc86c6a944" providerId="ADAL" clId="{EE570140-3AF3-034A-9210-F6155C4F70D9}" dt="2022-03-21T19:27:13.792" v="4" actId="20577"/>
        <pc:sldMkLst>
          <pc:docMk/>
          <pc:sldMk cId="3242288375" sldId="576"/>
        </pc:sldMkLst>
        <pc:spChg chg="mod">
          <ac:chgData name="Furtado, Jason C." userId="708af90e-eca8-48b9-a085-9bfc86c6a944" providerId="ADAL" clId="{EE570140-3AF3-034A-9210-F6155C4F70D9}" dt="2022-03-21T19:27:13.792" v="4" actId="20577"/>
          <ac:spMkLst>
            <pc:docMk/>
            <pc:sldMk cId="3242288375" sldId="576"/>
            <ac:spMk id="2" creationId="{FCA50BC4-0B23-194A-9A10-0AD0A8D5A515}"/>
          </ac:spMkLst>
        </pc:spChg>
      </pc:sldChg>
      <pc:sldChg chg="modSp mod">
        <pc:chgData name="Furtado, Jason C." userId="708af90e-eca8-48b9-a085-9bfc86c6a944" providerId="ADAL" clId="{EE570140-3AF3-034A-9210-F6155C4F70D9}" dt="2022-03-21T19:29:26.858" v="48" actId="20577"/>
        <pc:sldMkLst>
          <pc:docMk/>
          <pc:sldMk cId="369452598" sldId="579"/>
        </pc:sldMkLst>
        <pc:spChg chg="mod">
          <ac:chgData name="Furtado, Jason C." userId="708af90e-eca8-48b9-a085-9bfc86c6a944" providerId="ADAL" clId="{EE570140-3AF3-034A-9210-F6155C4F70D9}" dt="2022-03-21T19:29:26.858" v="48" actId="20577"/>
          <ac:spMkLst>
            <pc:docMk/>
            <pc:sldMk cId="369452598" sldId="579"/>
            <ac:spMk id="2" creationId="{77A6291A-4D24-A843-8872-2CF07FC917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ABB42-2543-0145-A636-FA839C2495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F2B1F-239A-4245-A3B7-7A271AE2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D0601-4D9E-5C4F-9F51-A688FE9C144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4AC4A-F34D-0747-872C-FB5446B9AD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9A5D0-92F9-5444-BDFD-C21D8020853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6B7645-52A3-6548-8C31-14816A56A80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149866-82DA-9B47-95EC-72DF210A096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8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774E-BC02-0646-9A34-C98C0DC6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4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5FCA-A031-194D-88A9-4785B6FD5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90F9-9436-6B47-9824-E383EA113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8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B592-CCC3-6C44-A90F-6ECD0842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323A-9C83-234F-B20C-FDEC47F25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1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FED8-1AB4-DD4A-A953-7003F43F2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85E4-D08C-B048-AC04-74B6787DF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3CBE-D28A-D94B-8AAB-154D5B771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37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1BAF-6812-7B4C-BE5C-3AF64F89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6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DFD7-3F7D-4748-8670-FF1E743C5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4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9744-BA48-9B45-9055-9C8D974E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8D71-E670-1743-980B-3CCED6DEE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41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Executive copy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8456414" y="6499225"/>
            <a:ext cx="84138" cy="84138"/>
          </a:xfrm>
          <a:prstGeom prst="ellipse">
            <a:avLst/>
          </a:prstGeom>
          <a:solidFill>
            <a:srgbClr val="919191"/>
          </a:solidFill>
          <a:ln w="12700"/>
        </p:spPr>
        <p:txBody>
          <a:bodyPr lIns="35719" tIns="35719" rIns="35719" bIns="35719" anchor="ctr"/>
          <a:lstStyle/>
          <a:p>
            <a:pPr marL="40638" marR="40638" defTabSz="910796">
              <a:defRPr sz="3400" b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sz="2391"/>
          </a:p>
        </p:txBody>
      </p:sp>
      <p:sp>
        <p:nvSpPr>
          <p:cNvPr id="167" name="Shape 167"/>
          <p:cNvSpPr/>
          <p:nvPr/>
        </p:nvSpPr>
        <p:spPr>
          <a:xfrm>
            <a:off x="569913" y="6499225"/>
            <a:ext cx="84138" cy="84138"/>
          </a:xfrm>
          <a:prstGeom prst="ellipse">
            <a:avLst/>
          </a:prstGeom>
          <a:solidFill>
            <a:srgbClr val="919191"/>
          </a:solidFill>
          <a:ln w="12700"/>
        </p:spPr>
        <p:txBody>
          <a:bodyPr lIns="35719" tIns="35719" rIns="35719" bIns="35719" anchor="ctr"/>
          <a:lstStyle/>
          <a:p>
            <a:pPr marL="40638" marR="40638" defTabSz="910796">
              <a:defRPr sz="3400" b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sz="2391"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455414" y="0"/>
            <a:ext cx="8233172" cy="1598414"/>
          </a:xfrm>
          <a:prstGeom prst="rect">
            <a:avLst/>
          </a:prstGeom>
        </p:spPr>
        <p:txBody>
          <a:bodyPr anchor="b"/>
          <a:lstStyle>
            <a:lvl1pPr marL="40638" marR="40638" defTabSz="910796">
              <a:lnSpc>
                <a:spcPts val="4078"/>
              </a:lnSpc>
              <a:defRPr sz="5344">
                <a:solidFill>
                  <a:srgbClr val="3C6DA8"/>
                </a:solidFill>
                <a:uFill>
                  <a:solidFill>
                    <a:srgbClr val="3C6DA8"/>
                  </a:solidFill>
                </a:u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455414" y="1598414"/>
            <a:ext cx="8233172" cy="5259586"/>
          </a:xfrm>
          <a:prstGeom prst="rect">
            <a:avLst/>
          </a:prstGeom>
        </p:spPr>
        <p:txBody>
          <a:bodyPr anchor="t"/>
          <a:lstStyle>
            <a:lvl1pPr marL="269667" marR="40638" indent="-241093" defTabSz="910796">
              <a:spcBef>
                <a:spcPts val="562"/>
              </a:spcBef>
              <a:buClr>
                <a:srgbClr val="919191"/>
              </a:buClr>
              <a:buSzPct val="100000"/>
              <a:buFont typeface="Arial"/>
              <a:defRPr sz="2391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0942" marR="40638" indent="-200911" defTabSz="910796">
              <a:spcBef>
                <a:spcPts val="422"/>
              </a:spcBef>
              <a:buClr>
                <a:srgbClr val="919191"/>
              </a:buClr>
              <a:buSzPct val="100000"/>
              <a:buFont typeface="Courier New"/>
              <a:buChar char="o"/>
              <a:defRPr sz="1547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32217" marR="40638" indent="-160729" defTabSz="910796">
              <a:spcBef>
                <a:spcPts val="422"/>
              </a:spcBef>
              <a:buClr>
                <a:srgbClr val="919191"/>
              </a:buClr>
              <a:buSzPct val="100000"/>
              <a:buFont typeface="Arial"/>
              <a:defRPr sz="1547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53674" marR="40638" indent="-160729" defTabSz="910796">
              <a:spcBef>
                <a:spcPts val="422"/>
              </a:spcBef>
              <a:buClr>
                <a:srgbClr val="919191"/>
              </a:buClr>
              <a:buSzPct val="100000"/>
              <a:buFont typeface="Courier New"/>
              <a:buChar char="o"/>
              <a:defRPr sz="1547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75131" marR="40638" indent="-160729" defTabSz="910796">
              <a:spcBef>
                <a:spcPts val="422"/>
              </a:spcBef>
              <a:buClr>
                <a:srgbClr val="919191"/>
              </a:buClr>
              <a:buSzPct val="100000"/>
              <a:buFont typeface="Arial"/>
              <a:defRPr sz="1547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403358" y="6445945"/>
            <a:ext cx="204685" cy="214313"/>
          </a:xfrm>
          <a:prstGeom prst="rect">
            <a:avLst/>
          </a:prstGeom>
        </p:spPr>
        <p:txBody>
          <a:bodyPr lIns="25400" tIns="25400" rIns="25400" bIns="25400" anchor="ctr"/>
          <a:lstStyle>
            <a:lvl1pPr defTabSz="580409">
              <a:defRPr sz="1125" b="1">
                <a:solidFill>
                  <a:srgbClr val="6C6C6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6C6C6C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38672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886E-548E-0D41-AE2F-4789675F285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DE2D-50D5-F940-B3C5-0C569833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1E46309-1926-6A42-A97E-7CB978A9C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noaa.gov/teleconnections/enso/s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entimeter.com/s/d4f78de6aecb37ce6f18032955058b6e/fe51ae260d6b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wafiles.nwas.org/digest/papers/2011/Vol35No1/Pg57-Gosselin-et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pc.noaa.gov/products/analysis_monitoring/ensocyc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622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BDD9-92F0-7744-A447-9FE0358C5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091559"/>
          </a:xfrm>
        </p:spPr>
        <p:txBody>
          <a:bodyPr anchor="ctr"/>
          <a:lstStyle/>
          <a:p>
            <a:r>
              <a:rPr lang="en-US" b="1" dirty="0">
                <a:latin typeface="+mn-lt"/>
              </a:rPr>
              <a:t>Statistical Analysis Demo – Compositing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23E2-4DA1-0F4A-B668-0C890686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022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Guest Lecturer</a:t>
            </a:r>
            <a:r>
              <a:rPr lang="en-US" dirty="0"/>
              <a:t>: Jason C. Furtado</a:t>
            </a:r>
          </a:p>
          <a:p>
            <a:r>
              <a:rPr lang="en-US" i="1" dirty="0"/>
              <a:t>METR 3334 - Principles of Research &amp; Communication in Meteorology</a:t>
            </a:r>
          </a:p>
          <a:p>
            <a:r>
              <a:rPr lang="en-US" dirty="0"/>
              <a:t>21 March 2022</a:t>
            </a:r>
          </a:p>
        </p:txBody>
      </p:sp>
    </p:spTree>
    <p:extLst>
      <p:ext uri="{BB962C8B-B14F-4D97-AF65-F5344CB8AC3E}">
        <p14:creationId xmlns:p14="http://schemas.microsoft.com/office/powerpoint/2010/main" val="311554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Monitoring ENSO</a:t>
            </a:r>
          </a:p>
        </p:txBody>
      </p:sp>
      <p:sp>
        <p:nvSpPr>
          <p:cNvPr id="3379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3200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Many indices are used to measure ENSO (both atmosphere and ocean).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Nino Region Indices - </a:t>
            </a: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https://www.ncdc.noaa.gov/teleconnections/enso/sst</a:t>
            </a: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0BC4-0B23-194A-9A10-0AD0A8D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133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Let’s Do a Quick Check!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1C1D7-93B9-9D4A-BBFC-946880D1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" y="1344777"/>
            <a:ext cx="9017876" cy="2084223"/>
          </a:xfrm>
        </p:spPr>
        <p:txBody>
          <a:bodyPr>
            <a:noAutofit/>
          </a:bodyPr>
          <a:lstStyle/>
          <a:p>
            <a:r>
              <a:rPr lang="en-US" sz="3600" dirty="0"/>
              <a:t>What is your familiarity with common statistical techniques and how to code them?</a:t>
            </a:r>
          </a:p>
          <a:p>
            <a:pPr marL="0" indent="0" algn="ctr">
              <a:buNone/>
            </a:pPr>
            <a:r>
              <a:rPr lang="en-US" sz="3600" b="1" dirty="0">
                <a:hlinkClick r:id="rId2"/>
              </a:rPr>
              <a:t>Mentimeter Poll</a:t>
            </a:r>
            <a:endParaRPr lang="en-US" sz="3600" b="1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36F088-7B1C-3441-B9DE-22EFA202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29" y="3808030"/>
            <a:ext cx="2857500" cy="2857500"/>
          </a:xfrm>
          <a:prstGeom prst="rect">
            <a:avLst/>
          </a:prstGeom>
        </p:spPr>
      </p:pic>
      <p:pic>
        <p:nvPicPr>
          <p:cNvPr id="1026" name="Picture 2" descr="What You Need to Know About Inferential Statistics to Boost Your Career in  Data Science">
            <a:extLst>
              <a:ext uri="{FF2B5EF4-FFF2-40B4-BE49-F238E27FC236}">
                <a16:creationId xmlns:a16="http://schemas.microsoft.com/office/drawing/2014/main" id="{6A278414-9157-5249-A7DA-6C00C5E4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78" y="4061591"/>
            <a:ext cx="4971393" cy="27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8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DC18-E9A3-F840-BB0F-CC4706F9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1167141"/>
            <a:ext cx="8870731" cy="85133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Compositing </a:t>
            </a:r>
            <a:r>
              <a:rPr lang="en-US" dirty="0"/>
              <a:t>means taking the average (mean) of a particular field for a particular event or category</a:t>
            </a:r>
            <a:r>
              <a:rPr lang="en-US" b="1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109CDE-4727-1041-9CD6-94F76E22AAB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51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What is Compositing?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C5ABB-4121-D44F-A6CF-F72FA8596AAD}"/>
              </a:ext>
            </a:extLst>
          </p:cNvPr>
          <p:cNvSpPr txBox="1"/>
          <p:nvPr/>
        </p:nvSpPr>
        <p:spPr>
          <a:xfrm>
            <a:off x="283778" y="2334282"/>
            <a:ext cx="85764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The idea is: </a:t>
            </a:r>
            <a:r>
              <a:rPr lang="en-US" sz="2800" dirty="0"/>
              <a:t>Isolate the </a:t>
            </a:r>
            <a:r>
              <a:rPr lang="en-US" sz="2800" b="1" u="sng" dirty="0"/>
              <a:t>SIGNAL</a:t>
            </a:r>
            <a:r>
              <a:rPr lang="en-US" sz="2800" dirty="0"/>
              <a:t> from the </a:t>
            </a:r>
            <a:r>
              <a:rPr lang="en-US" sz="2800" b="1" u="sng" dirty="0"/>
              <a:t>NOISE</a:t>
            </a:r>
            <a:r>
              <a:rPr lang="en-US" sz="2800" dirty="0"/>
              <a:t>! </a:t>
            </a:r>
            <a:endParaRPr lang="en-US" sz="28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2708E-48CF-7048-BECC-FFDEFC01DA70}"/>
              </a:ext>
            </a:extLst>
          </p:cNvPr>
          <p:cNvSpPr txBox="1">
            <a:spLocks/>
          </p:cNvSpPr>
          <p:nvPr/>
        </p:nvSpPr>
        <p:spPr>
          <a:xfrm>
            <a:off x="136634" y="3429000"/>
            <a:ext cx="8870731" cy="31294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Steps for Compositing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Determine</a:t>
            </a:r>
            <a:r>
              <a:rPr lang="en-US" dirty="0"/>
              <a:t> your categories or events (</a:t>
            </a:r>
            <a:r>
              <a:rPr lang="en-US" b="1" dirty="0"/>
              <a:t>YOU CHOOSE!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Examples?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Compute</a:t>
            </a:r>
            <a:r>
              <a:rPr lang="en-US" dirty="0"/>
              <a:t> the </a:t>
            </a:r>
            <a:r>
              <a:rPr lang="en-US" b="1" dirty="0"/>
              <a:t>mean</a:t>
            </a:r>
            <a:r>
              <a:rPr lang="en-US" dirty="0"/>
              <a:t> of each variable of interest for each  category.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Display </a:t>
            </a:r>
            <a:r>
              <a:rPr lang="en-US" dirty="0"/>
              <a:t>the results to the reader, including adding significance and description (</a:t>
            </a:r>
            <a:r>
              <a:rPr lang="en-US" b="1" dirty="0"/>
              <a:t>figure or table</a:t>
            </a:r>
            <a:r>
              <a:rPr lang="en-US" dirty="0"/>
              <a:t>).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1C6EA1-4A14-EC40-B353-60549B74CE9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51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Compositing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B0F38-AA7D-B64F-ACD6-F45D1CC68579}"/>
              </a:ext>
            </a:extLst>
          </p:cNvPr>
          <p:cNvSpPr txBox="1"/>
          <p:nvPr/>
        </p:nvSpPr>
        <p:spPr>
          <a:xfrm>
            <a:off x="1674059" y="1387366"/>
            <a:ext cx="5795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2"/>
              </a:rPr>
              <a:t>Synoptic setup for snowstorms in the </a:t>
            </a:r>
          </a:p>
          <a:p>
            <a:r>
              <a:rPr lang="en-US" sz="2800" b="1" dirty="0">
                <a:hlinkClick r:id="rId2"/>
              </a:rPr>
              <a:t>St. Louis/Springfield MO Area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DEC39-2CC3-3047-BCAA-ABBE84F4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709" y="2953405"/>
            <a:ext cx="4731305" cy="3691409"/>
          </a:xfrm>
          <a:prstGeom prst="rect">
            <a:avLst/>
          </a:prstGeom>
        </p:spPr>
      </p:pic>
      <p:pic>
        <p:nvPicPr>
          <p:cNvPr id="3074" name="Picture 2" descr="St. Louis region begins thawing after winter storm | Metro | stltoday.com">
            <a:extLst>
              <a:ext uri="{FF2B5EF4-FFF2-40B4-BE49-F238E27FC236}">
                <a16:creationId xmlns:a16="http://schemas.microsoft.com/office/drawing/2014/main" id="{6DDD062A-9D08-6048-B7A4-A1C030F1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6" y="3541072"/>
            <a:ext cx="3792882" cy="25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6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6291A-4D24-A843-8872-2CF07FC9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822440"/>
            <a:ext cx="8692055" cy="22457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Today’s In-Class Example: Compositing Precipitation with Different Phases of </a:t>
            </a:r>
            <a:r>
              <a:rPr lang="en-US" sz="5400" b="1" dirty="0">
                <a:solidFill>
                  <a:srgbClr val="FFFFFF"/>
                </a:solidFill>
                <a:latin typeface="+mn-lt"/>
              </a:rPr>
              <a:t>the El Niño-Southern Oscillation (ENSO)</a:t>
            </a:r>
            <a:endParaRPr lang="en-US" sz="54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F98C1-8930-3845-B496-7B94FE50366F}"/>
              </a:ext>
            </a:extLst>
          </p:cNvPr>
          <p:cNvSpPr txBox="1"/>
          <p:nvPr/>
        </p:nvSpPr>
        <p:spPr>
          <a:xfrm>
            <a:off x="150499" y="5343108"/>
            <a:ext cx="884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Question: </a:t>
            </a:r>
            <a:r>
              <a:rPr lang="en-US" sz="2800" dirty="0"/>
              <a:t>What is the El Niño-Southern Oscillation (ENSO)?</a:t>
            </a:r>
          </a:p>
        </p:txBody>
      </p:sp>
    </p:spTree>
    <p:extLst>
      <p:ext uri="{BB962C8B-B14F-4D97-AF65-F5344CB8AC3E}">
        <p14:creationId xmlns:p14="http://schemas.microsoft.com/office/powerpoint/2010/main" val="3694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61238" cy="704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Normal Conditions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1693"/>
            <a:ext cx="8069263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7938" y="5089525"/>
            <a:ext cx="9136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Walker Circulation –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The pattern of rising/subsiding cells of air across the tropical Pacific.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Garamond" charset="0"/>
            </a:endParaRPr>
          </a:p>
        </p:txBody>
      </p:sp>
      <p:sp>
        <p:nvSpPr>
          <p:cNvPr id="21508" name="Rectangle 5"/>
          <p:cNvSpPr>
            <a:spLocks/>
          </p:cNvSpPr>
          <p:nvPr/>
        </p:nvSpPr>
        <p:spPr bwMode="auto">
          <a:xfrm>
            <a:off x="152400" y="6064250"/>
            <a:ext cx="87630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Note the slope of the </a:t>
            </a: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thermocline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 across the Pacific.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61238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El Niño Conditions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660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76200" y="4572000"/>
            <a:ext cx="90678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Characteristics of El Niño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Weakening or reversal of the trade winds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Weakening of upwelling off of South America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Shift in the Walker Circulation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Dry conditions in the western Pacific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Wet conditions in the eastern Pacific.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Strengthening of the Equatorial Countercurrent.</a:t>
            </a:r>
          </a:p>
        </p:txBody>
      </p:sp>
      <p:sp>
        <p:nvSpPr>
          <p:cNvPr id="25604" name="Rectangle 5"/>
          <p:cNvSpPr>
            <a:spLocks/>
          </p:cNvSpPr>
          <p:nvPr/>
        </p:nvSpPr>
        <p:spPr bwMode="auto">
          <a:xfrm>
            <a:off x="5676900" y="4572000"/>
            <a:ext cx="3429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Helvetica" charset="0"/>
                <a:sym typeface="Garamond" charset="0"/>
              </a:rPr>
              <a:t>El Niño =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Helvetica" charset="0"/>
                <a:sym typeface="Garamond" charset="0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Helvetica" charset="0"/>
                <a:sym typeface="Garamond" charset="0"/>
              </a:rPr>
              <a:t>The Christ Child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Helvetica" charset="0"/>
                <a:sym typeface="Garamond" charset="0"/>
              </a:rPr>
              <a:t>”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Helvetica" charset="0"/>
              <a:sym typeface="Garamond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Helvetica" charset="0"/>
                <a:sym typeface="Garamond" charset="0"/>
              </a:rPr>
              <a:t>So named because the phenomenon peaks near Christmas.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7938"/>
            <a:ext cx="8709025" cy="652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La Niña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52689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152400" y="660400"/>
            <a:ext cx="883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The opposite of El Niño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Follows an El Niño episode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Characterized by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colder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 than normal SSTs over the equatorial Pacific.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Reinforcement of the Walker Circulation.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Can be considered 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supernormal base state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Garamond" charset="0"/>
              </a:rPr>
              <a:t>.</a:t>
            </a:r>
          </a:p>
        </p:txBody>
      </p:sp>
      <p:sp>
        <p:nvSpPr>
          <p:cNvPr id="29700" name="Rectangle 6"/>
          <p:cNvSpPr>
            <a:spLocks/>
          </p:cNvSpPr>
          <p:nvPr/>
        </p:nvSpPr>
        <p:spPr bwMode="auto">
          <a:xfrm>
            <a:off x="2057400" y="6477000"/>
            <a:ext cx="51768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Garamond" charset="0"/>
                <a:sym typeface="Garamond" charset="0"/>
              </a:rPr>
              <a:t>From </a:t>
            </a: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Garamond" charset="0"/>
                <a:sym typeface="Garamond" charset="0"/>
                <a:hlinkClick r:id="rId4"/>
              </a:rPr>
              <a:t>http://www.cpc.noaa.gov/products/analysis_monitoring/ensocycle/</a:t>
            </a:r>
            <a:endParaRPr kumimoji="0" lang="en-US" sz="11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charset="0"/>
              <a:ea typeface="ＭＳ Ｐゴシック" charset="0"/>
              <a:cs typeface="Garamond" charset="0"/>
              <a:sym typeface="Garamond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Southern Oscillation </a:t>
            </a:r>
          </a:p>
        </p:txBody>
      </p:sp>
      <p:pic>
        <p:nvPicPr>
          <p:cNvPr id="3174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3"/>
          <a:stretch>
            <a:fillRect/>
          </a:stretch>
        </p:blipFill>
        <p:spPr bwMode="auto">
          <a:xfrm>
            <a:off x="838200" y="685800"/>
            <a:ext cx="73914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762000"/>
            <a:ext cx="34618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Consistent SOI &gt; 0: La Niña-like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Consistent SOI &lt; 0: El Niño-like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372</Words>
  <Application>Microsoft Macintosh PowerPoint</Application>
  <PresentationFormat>On-screen Show (4:3)</PresentationFormat>
  <Paragraphs>51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Garamond</vt:lpstr>
      <vt:lpstr>Helvetica</vt:lpstr>
      <vt:lpstr>Palatino Linotype</vt:lpstr>
      <vt:lpstr>Times</vt:lpstr>
      <vt:lpstr>Office Theme</vt:lpstr>
      <vt:lpstr>Executive</vt:lpstr>
      <vt:lpstr>Statistical Analysis Demo – Compositing</vt:lpstr>
      <vt:lpstr>Let’s Do a Quick Check!</vt:lpstr>
      <vt:lpstr>PowerPoint Presentation</vt:lpstr>
      <vt:lpstr>PowerPoint Presentation</vt:lpstr>
      <vt:lpstr>Today’s In-Class Example: Compositing Precipitation with Different Phases of the El Niño-Southern Oscillation (ENSO)</vt:lpstr>
      <vt:lpstr>Normal Conditions</vt:lpstr>
      <vt:lpstr>El Niño Conditions</vt:lpstr>
      <vt:lpstr>La Niña</vt:lpstr>
      <vt:lpstr>Southern Oscillation </vt:lpstr>
      <vt:lpstr>Monitoring ENSO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Furtado, Jason C.</dc:creator>
  <cp:lastModifiedBy>Furtado, Jason C.</cp:lastModifiedBy>
  <cp:revision>1</cp:revision>
  <dcterms:created xsi:type="dcterms:W3CDTF">2022-03-21T14:31:06Z</dcterms:created>
  <dcterms:modified xsi:type="dcterms:W3CDTF">2022-03-21T19:29:32Z</dcterms:modified>
</cp:coreProperties>
</file>